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1"/>
  </p:notesMasterIdLst>
  <p:sldIdLst>
    <p:sldId id="257" r:id="rId2"/>
    <p:sldId id="349" r:id="rId3"/>
    <p:sldId id="350" r:id="rId4"/>
    <p:sldId id="268" r:id="rId5"/>
    <p:sldId id="269" r:id="rId6"/>
    <p:sldId id="270" r:id="rId7"/>
    <p:sldId id="271" r:id="rId8"/>
    <p:sldId id="311" r:id="rId9"/>
    <p:sldId id="313" r:id="rId10"/>
    <p:sldId id="317" r:id="rId11"/>
    <p:sldId id="272" r:id="rId12"/>
    <p:sldId id="273" r:id="rId13"/>
    <p:sldId id="274" r:id="rId14"/>
    <p:sldId id="283" r:id="rId15"/>
    <p:sldId id="320" r:id="rId16"/>
    <p:sldId id="284" r:id="rId17"/>
    <p:sldId id="285" r:id="rId18"/>
    <p:sldId id="321" r:id="rId19"/>
    <p:sldId id="322" r:id="rId20"/>
    <p:sldId id="292" r:id="rId21"/>
    <p:sldId id="323" r:id="rId22"/>
    <p:sldId id="295" r:id="rId23"/>
    <p:sldId id="296" r:id="rId24"/>
    <p:sldId id="299" r:id="rId25"/>
    <p:sldId id="326" r:id="rId26"/>
    <p:sldId id="305" r:id="rId27"/>
    <p:sldId id="348" r:id="rId28"/>
    <p:sldId id="351" r:id="rId29"/>
    <p:sldId id="352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19" autoAdjust="0"/>
    <p:restoredTop sz="94660"/>
  </p:normalViewPr>
  <p:slideViewPr>
    <p:cSldViewPr>
      <p:cViewPr>
        <p:scale>
          <a:sx n="50" d="100"/>
          <a:sy n="50" d="100"/>
        </p:scale>
        <p:origin x="-348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098FF3-501A-4E38-8C43-B0AC50DA5CD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101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EE6AC8-4F6C-41E8-B372-687123BAF04F}" type="slidenum">
              <a:rPr lang="ru-RU"/>
              <a:pPr/>
              <a:t>1</a:t>
            </a:fld>
            <a:endParaRPr lang="ru-RU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B2A7B8-3F8B-4113-AAB0-051E6CFF6847}" type="slidenum">
              <a:rPr lang="ru-RU"/>
              <a:pPr/>
              <a:t>4</a:t>
            </a:fld>
            <a:endParaRPr lang="ru-RU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38BB54-5F4E-40A4-9B77-6D73A626C695}" type="slidenum">
              <a:rPr lang="ru-RU"/>
              <a:pPr/>
              <a:t>5</a:t>
            </a:fld>
            <a:endParaRPr lang="ru-RU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9E6CB-245B-4C9A-ACB1-476A89059108}" type="slidenum">
              <a:rPr lang="ru-RU"/>
              <a:pPr/>
              <a:t>6</a:t>
            </a:fld>
            <a:endParaRPr lang="ru-RU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4B962A-11CD-48DF-B72D-DBD23243D8B4}" type="slidenum">
              <a:rPr lang="ru-RU"/>
              <a:pPr/>
              <a:t>7</a:t>
            </a:fld>
            <a:endParaRPr lang="ru-RU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C21BCC-AA1B-494C-A2AE-209A783E6909}" type="slidenum">
              <a:rPr lang="ru-RU"/>
              <a:pPr/>
              <a:t>9</a:t>
            </a:fld>
            <a:endParaRPr lang="ru-RU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E37DE7-31E6-49E9-8336-F47D88433F9F}" type="slidenum">
              <a:rPr lang="ru-RU"/>
              <a:pPr/>
              <a:t>10</a:t>
            </a:fld>
            <a:endParaRPr lang="ru-RU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AB05E4-44FB-409B-8000-34062C6829DC}" type="slidenum">
              <a:rPr lang="ru-RU"/>
              <a:pPr/>
              <a:t>11</a:t>
            </a:fld>
            <a:endParaRPr lang="ru-RU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F0CDB1-7022-4124-8B40-D9B9E91A6F81}" type="slidenum">
              <a:rPr lang="ru-RU"/>
              <a:pPr/>
              <a:t>12</a:t>
            </a:fld>
            <a:endParaRPr lang="ru-RU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F43A08-790F-4A6C-905E-5428DDBD7B78}" type="slidenum">
              <a:rPr lang="ru-RU"/>
              <a:pPr/>
              <a:t>13</a:t>
            </a:fld>
            <a:endParaRPr lang="ru-RU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1EBF20-47B3-4DB2-AD58-F7FB7ABAF7FC}" type="slidenum">
              <a:rPr lang="ru-RU"/>
              <a:pPr/>
              <a:t>15</a:t>
            </a:fld>
            <a:endParaRPr lang="ru-RU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C7EFC2-63A8-4C52-8833-A9D083900223}" type="slidenum">
              <a:rPr lang="ru-RU"/>
              <a:pPr/>
              <a:t>16</a:t>
            </a:fld>
            <a:endParaRPr lang="ru-RU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E6B146-7DC5-402C-821C-6B06FBAD89AA}" type="slidenum">
              <a:rPr lang="ru-RU"/>
              <a:pPr/>
              <a:t>17</a:t>
            </a:fld>
            <a:endParaRPr lang="ru-RU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098FF3-501A-4E38-8C43-B0AC50DA5CD1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156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939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940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941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3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943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5943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943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9434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9435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9436" name="Rectangle 4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9437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9438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4432EE0-2DA0-4F03-99C0-D84596F9B15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E43EA-F647-4964-A138-95830435A7D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49990-6BC8-4939-A728-D5FF55F5AD4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167CA-2B24-4ADE-B2B3-1AB88C6CAC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0388E-7469-48BA-BFB2-C14791D726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48895-BBAA-4EEC-842F-43FA774FCA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65E38-6051-4AFA-8500-B0B9172C2F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B6163-3E6B-44CA-B251-36ED243771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5C726-29EB-4A64-9156-2997133D18F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829EC-8DBE-43C3-8A55-05B3B5E8B02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2CF6C-A151-4005-8BE3-F7602CD894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86DF85-7E72-4085-B2BF-6761D0A9B1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0A80F9-7A38-4427-99B5-0369DB6E1A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32D5BE1-8C65-4D80-900C-45CC08F2742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93B6620-1C7F-41BE-8426-3B50FEADCE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48D16AC-4455-431E-B94B-51F9FF6550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8371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2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3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4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5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8376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7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8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9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0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1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2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3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4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5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6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7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8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9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0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1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8392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3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4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5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6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7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8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9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0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1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2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3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4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5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6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8407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58408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409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841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841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841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841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841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7B14641-0E20-47B1-B74E-0B45D8952EFF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8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9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mbasegeotar.ru/book/ISBN9785970462935.html" TargetMode="External"/><Relationship Id="rId2" Type="http://schemas.openxmlformats.org/officeDocument/2006/relationships/hyperlink" Target="https://cr.minzdrav.gov.ru/preview-cr/669_2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edbase.ru/book/ISBN9785970458075.html" TargetMode="External"/><Relationship Id="rId4" Type="http://schemas.openxmlformats.org/officeDocument/2006/relationships/hyperlink" Target="https://medbase.ru/book/ISBN978597045916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1556792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00"/>
                </a:solidFill>
                <a:latin typeface="+mj-lt"/>
              </a:rPr>
              <a:t>Семиотика </a:t>
            </a:r>
            <a:r>
              <a:rPr lang="ru-RU" sz="2800" b="1" dirty="0">
                <a:solidFill>
                  <a:srgbClr val="000000"/>
                </a:solidFill>
                <a:latin typeface="+mj-lt"/>
              </a:rPr>
              <a:t>анемий: классификация, основные клинические синдромы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224404" y="3645024"/>
            <a:ext cx="71628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rgbClr val="000000"/>
                </a:solidFill>
                <a:latin typeface="+mj-lt"/>
              </a:rPr>
              <a:t>лекция для студентов </a:t>
            </a:r>
            <a:r>
              <a:rPr lang="en-US" sz="2400" dirty="0" smtClean="0">
                <a:solidFill>
                  <a:srgbClr val="000000"/>
                </a:solidFill>
                <a:latin typeface="+mj-lt"/>
              </a:rPr>
              <a:t>III</a:t>
            </a:r>
            <a:r>
              <a:rPr lang="ru-RU" sz="2400" dirty="0" smtClean="0">
                <a:solidFill>
                  <a:srgbClr val="000000"/>
                </a:solidFill>
                <a:latin typeface="+mj-lt"/>
              </a:rPr>
              <a:t> курса лечебного факультета (дисциплина Гематология и трансфузиология)</a:t>
            </a:r>
            <a:endParaRPr lang="ru-RU" sz="2400" dirty="0">
              <a:solidFill>
                <a:srgbClr val="000000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rgbClr val="000000"/>
                </a:solidFill>
                <a:latin typeface="+mj-lt"/>
              </a:rPr>
              <a:t>А.С. Лямкина</a:t>
            </a:r>
          </a:p>
          <a:p>
            <a:pPr algn="ctr">
              <a:spcBef>
                <a:spcPct val="50000"/>
              </a:spcBef>
            </a:pPr>
            <a:r>
              <a:rPr lang="ru-RU" sz="2400" dirty="0" smtClean="0">
                <a:solidFill>
                  <a:srgbClr val="000000"/>
                </a:solidFill>
                <a:latin typeface="+mj-lt"/>
              </a:rPr>
              <a:t>к.м.н, кафедра </a:t>
            </a:r>
            <a:r>
              <a:rPr lang="ru-RU" sz="2400" dirty="0">
                <a:solidFill>
                  <a:srgbClr val="000000"/>
                </a:solidFill>
                <a:latin typeface="+mj-lt"/>
              </a:rPr>
              <a:t>терапии, гематологии и трансфузиологии </a:t>
            </a:r>
            <a:r>
              <a:rPr lang="ru-RU" sz="2400" dirty="0" smtClean="0">
                <a:solidFill>
                  <a:srgbClr val="000000"/>
                </a:solidFill>
                <a:latin typeface="+mj-lt"/>
              </a:rPr>
              <a:t>, 2025 год</a:t>
            </a:r>
            <a:endParaRPr lang="en-US" sz="24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95288" y="908050"/>
            <a:ext cx="8280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endParaRPr lang="ru-RU" sz="54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565150" y="1052513"/>
            <a:ext cx="76438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altLang="ru-RU" dirty="0">
                <a:solidFill>
                  <a:srgbClr val="000000"/>
                </a:solidFill>
                <a:latin typeface="Arial" charset="0"/>
                <a:cs typeface="Arial" charset="0"/>
              </a:rPr>
              <a:t>Цель лекции:</a:t>
            </a:r>
          </a:p>
          <a:p>
            <a:pPr algn="just"/>
            <a:endParaRPr lang="ru-RU" altLang="ru-RU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just"/>
            <a:r>
              <a:rPr lang="ru-RU" altLang="ru-RU" dirty="0">
                <a:solidFill>
                  <a:srgbClr val="000000"/>
                </a:solidFill>
                <a:latin typeface="Arial" charset="0"/>
                <a:cs typeface="Arial" charset="0"/>
              </a:rPr>
              <a:t>-Ознакомить слушателей с этиологией, патогенезом, клиническими </a:t>
            </a:r>
            <a:r>
              <a:rPr lang="ru-RU" altLang="ru-RU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проявлениями различных видов анемического синдрома</a:t>
            </a:r>
            <a:endParaRPr lang="ru-RU" altLang="ru-RU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1833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042988" y="836613"/>
            <a:ext cx="756146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2800" dirty="0">
                <a:solidFill>
                  <a:srgbClr val="000000"/>
                </a:solidFill>
                <a:latin typeface="Arial" charset="0"/>
                <a:cs typeface="Arial" charset="0"/>
              </a:rPr>
              <a:t>Задачи лекции</a:t>
            </a:r>
            <a:r>
              <a:rPr lang="ru-RU" altLang="ru-RU" sz="2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</a:p>
          <a:p>
            <a:endParaRPr lang="ru-RU" altLang="ru-RU" sz="28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FontTx/>
              <a:buChar char="-"/>
            </a:pPr>
            <a:r>
              <a:rPr lang="ru-RU" altLang="ru-RU" sz="2800" dirty="0">
                <a:solidFill>
                  <a:srgbClr val="000000"/>
                </a:solidFill>
                <a:latin typeface="Arial" charset="0"/>
                <a:cs typeface="Arial" charset="0"/>
              </a:rPr>
              <a:t>  описать понятие </a:t>
            </a:r>
            <a:r>
              <a:rPr lang="ru-RU" altLang="ru-RU" sz="2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анемического синдрома;</a:t>
            </a:r>
            <a:endParaRPr lang="ru-RU" altLang="ru-RU" sz="28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FontTx/>
              <a:buChar char="-"/>
            </a:pPr>
            <a:r>
              <a:rPr lang="ru-RU" altLang="ru-RU" sz="2800" dirty="0">
                <a:solidFill>
                  <a:srgbClr val="000000"/>
                </a:solidFill>
                <a:latin typeface="Arial" charset="0"/>
                <a:cs typeface="Arial" charset="0"/>
              </a:rPr>
              <a:t>  дать понятие об основных клинических симптомах </a:t>
            </a:r>
            <a:r>
              <a:rPr lang="ru-RU" altLang="ru-RU" sz="2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анемии</a:t>
            </a:r>
            <a:r>
              <a:rPr lang="ru-RU" altLang="ru-RU" sz="2800" dirty="0">
                <a:solidFill>
                  <a:srgbClr val="000000"/>
                </a:solidFill>
                <a:latin typeface="Arial" charset="0"/>
                <a:cs typeface="Arial" charset="0"/>
              </a:rPr>
              <a:t>;</a:t>
            </a:r>
          </a:p>
          <a:p>
            <a:pPr>
              <a:buFontTx/>
              <a:buChar char="-"/>
            </a:pPr>
            <a:r>
              <a:rPr lang="ru-RU" altLang="ru-RU" sz="2800" dirty="0">
                <a:solidFill>
                  <a:srgbClr val="000000"/>
                </a:solidFill>
                <a:latin typeface="Arial" charset="0"/>
                <a:cs typeface="Arial" charset="0"/>
              </a:rPr>
              <a:t>  </a:t>
            </a:r>
            <a:r>
              <a:rPr lang="ru-RU" altLang="ru-RU" sz="2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особенностях различного типа анемий в зависимости от этиологии и патогенеза синдрома</a:t>
            </a:r>
            <a:endParaRPr lang="ru-RU" altLang="ru-RU" sz="28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68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5616" y="1052736"/>
            <a:ext cx="7451725" cy="1268412"/>
          </a:xfrm>
        </p:spPr>
        <p:txBody>
          <a:bodyPr/>
          <a:lstStyle/>
          <a:p>
            <a:r>
              <a:rPr lang="ru-RU" b="1" dirty="0">
                <a:solidFill>
                  <a:srgbClr val="000000"/>
                </a:solidFill>
                <a:effectLst/>
              </a:rPr>
              <a:t>Анемия</a:t>
            </a:r>
            <a:r>
              <a:rPr lang="ru-RU" sz="4800" b="1" dirty="0">
                <a:solidFill>
                  <a:srgbClr val="000000"/>
                </a:solidFill>
                <a:effectLst/>
              </a:rPr>
              <a:t> </a:t>
            </a:r>
            <a:r>
              <a:rPr lang="ru-RU" sz="4000" b="1" dirty="0">
                <a:solidFill>
                  <a:srgbClr val="000000"/>
                </a:solidFill>
                <a:effectLst/>
              </a:rPr>
              <a:t>– «</a:t>
            </a:r>
            <a:r>
              <a:rPr lang="ru-RU" sz="4000" b="1" dirty="0" err="1">
                <a:solidFill>
                  <a:srgbClr val="000000"/>
                </a:solidFill>
                <a:effectLst/>
              </a:rPr>
              <a:t>бескровие</a:t>
            </a:r>
            <a:r>
              <a:rPr lang="ru-RU" sz="4000" b="1" dirty="0">
                <a:solidFill>
                  <a:srgbClr val="000000"/>
                </a:solidFill>
                <a:effectLst/>
              </a:rPr>
              <a:t>»</a:t>
            </a:r>
            <a:br>
              <a:rPr lang="ru-RU" sz="4000" b="1" dirty="0">
                <a:solidFill>
                  <a:srgbClr val="000000"/>
                </a:solidFill>
                <a:effectLst/>
              </a:rPr>
            </a:br>
            <a:r>
              <a:rPr lang="ru-RU" sz="3200" b="1" dirty="0">
                <a:solidFill>
                  <a:srgbClr val="000000"/>
                </a:solidFill>
                <a:effectLst/>
              </a:rPr>
              <a:t>(</a:t>
            </a:r>
            <a:r>
              <a:rPr lang="en-US" sz="3200" b="1" dirty="0">
                <a:solidFill>
                  <a:srgbClr val="000000"/>
                </a:solidFill>
                <a:effectLst/>
              </a:rPr>
              <a:t>an</a:t>
            </a:r>
            <a:r>
              <a:rPr lang="ru-RU" sz="3200" b="1" dirty="0">
                <a:solidFill>
                  <a:srgbClr val="000000"/>
                </a:solidFill>
                <a:effectLst/>
              </a:rPr>
              <a:t> – без; </a:t>
            </a:r>
            <a:r>
              <a:rPr lang="en-US" sz="3200" b="1" dirty="0" err="1">
                <a:solidFill>
                  <a:srgbClr val="000000"/>
                </a:solidFill>
                <a:effectLst/>
              </a:rPr>
              <a:t>haim</a:t>
            </a:r>
            <a:r>
              <a:rPr lang="ru-RU" sz="3200" b="1" dirty="0">
                <a:solidFill>
                  <a:srgbClr val="000000"/>
                </a:solidFill>
                <a:effectLst/>
              </a:rPr>
              <a:t> – крови)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997200"/>
            <a:ext cx="8596313" cy="3568700"/>
          </a:xfrm>
        </p:spPr>
        <p:txBody>
          <a:bodyPr/>
          <a:lstStyle/>
          <a:p>
            <a:pPr marL="0" indent="357188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600" dirty="0">
                <a:solidFill>
                  <a:srgbClr val="000000"/>
                </a:solidFill>
                <a:effectLst/>
              </a:rPr>
              <a:t>Под термином анемия понимают патологическое состояние, характеризующееся уменьшением содержания гемоглобина или количества эритроцитов в единице объема крови.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0"/>
            <a:ext cx="7451725" cy="908050"/>
          </a:xfrm>
        </p:spPr>
        <p:txBody>
          <a:bodyPr/>
          <a:lstStyle/>
          <a:p>
            <a:r>
              <a:rPr lang="ru-RU" b="1" dirty="0">
                <a:solidFill>
                  <a:srgbClr val="000000"/>
                </a:solidFill>
                <a:effectLst/>
              </a:rPr>
              <a:t>Анемия</a:t>
            </a:r>
            <a:r>
              <a:rPr lang="ru-RU" sz="2800" b="1" dirty="0">
                <a:solidFill>
                  <a:srgbClr val="000000"/>
                </a:solidFill>
                <a:effectLst/>
              </a:rPr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1" y="2349500"/>
            <a:ext cx="7416824" cy="4216400"/>
          </a:xfrm>
        </p:spPr>
        <p:txBody>
          <a:bodyPr/>
          <a:lstStyle/>
          <a:p>
            <a:pPr marL="0" indent="446088" algn="just">
              <a:spcBef>
                <a:spcPct val="0"/>
              </a:spcBef>
              <a:buFont typeface="Wingdings" pitchFamily="2" charset="2"/>
              <a:buNone/>
            </a:pPr>
            <a:r>
              <a:rPr lang="en-US" sz="3600" dirty="0">
                <a:solidFill>
                  <a:srgbClr val="000000"/>
                </a:solidFill>
                <a:effectLst/>
              </a:rPr>
              <a:t>I</a:t>
            </a:r>
            <a:r>
              <a:rPr lang="ru-RU" sz="3600" dirty="0">
                <a:solidFill>
                  <a:srgbClr val="000000"/>
                </a:solidFill>
                <a:effectLst/>
              </a:rPr>
              <a:t> группа: </a:t>
            </a:r>
          </a:p>
          <a:p>
            <a:pPr marL="0" indent="446088" algn="just">
              <a:spcBef>
                <a:spcPct val="0"/>
              </a:spcBef>
              <a:buFont typeface="Wingdings" pitchFamily="2" charset="2"/>
              <a:buNone/>
            </a:pPr>
            <a:endParaRPr lang="ru-RU" sz="3600" dirty="0">
              <a:solidFill>
                <a:srgbClr val="000000"/>
              </a:solidFill>
              <a:effectLst/>
            </a:endParaRPr>
          </a:p>
          <a:p>
            <a:pPr marL="0" indent="446088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600" dirty="0">
                <a:solidFill>
                  <a:srgbClr val="000000"/>
                </a:solidFill>
                <a:effectLst/>
              </a:rPr>
              <a:t>Анемии вследствие острой и хронической кровопотери (постгеморрагические)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259632" y="929005"/>
            <a:ext cx="7740650" cy="112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>
                <a:solidFill>
                  <a:srgbClr val="000000"/>
                </a:solidFill>
                <a:latin typeface="+mj-lt"/>
              </a:rPr>
              <a:t>По </a:t>
            </a:r>
            <a:r>
              <a:rPr lang="ru-RU" sz="2400" dirty="0" err="1">
                <a:solidFill>
                  <a:srgbClr val="000000"/>
                </a:solidFill>
                <a:latin typeface="+mj-lt"/>
              </a:rPr>
              <a:t>этиопатогенетическому</a:t>
            </a:r>
            <a:r>
              <a:rPr lang="ru-RU" sz="2400" dirty="0">
                <a:solidFill>
                  <a:srgbClr val="000000"/>
                </a:solidFill>
                <a:latin typeface="+mj-lt"/>
              </a:rPr>
              <a:t> признаку анемии делятся (по   И.А. Кассирскому, Г.А. Алексееву, 1970):</a:t>
            </a:r>
          </a:p>
          <a:p>
            <a:pPr algn="ctr"/>
            <a:endParaRPr lang="ru-RU" sz="2400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3568" y="980728"/>
            <a:ext cx="7776864" cy="5545038"/>
          </a:xfrm>
        </p:spPr>
        <p:txBody>
          <a:bodyPr/>
          <a:lstStyle/>
          <a:p>
            <a:pPr marL="0" algn="just">
              <a:spcBef>
                <a:spcPct val="0"/>
              </a:spcBef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effectLst/>
              </a:rPr>
              <a:t>II</a:t>
            </a:r>
            <a:r>
              <a:rPr lang="ru-RU" dirty="0">
                <a:solidFill>
                  <a:srgbClr val="000000"/>
                </a:solidFill>
                <a:effectLst/>
              </a:rPr>
              <a:t> группа: Анемии вследствие нарушения кровообразования (эритропоэза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)</a:t>
            </a:r>
          </a:p>
          <a:p>
            <a:pPr marL="0" algn="just">
              <a:spcBef>
                <a:spcPct val="0"/>
              </a:spcBef>
              <a:buFont typeface="Wingdings" pitchFamily="2" charset="2"/>
              <a:buNone/>
            </a:pPr>
            <a:endParaRPr lang="ru-RU" dirty="0">
              <a:solidFill>
                <a:srgbClr val="000000"/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1</a:t>
            </a:r>
            <a:r>
              <a:rPr lang="ru-RU" sz="3200" dirty="0">
                <a:solidFill>
                  <a:srgbClr val="000000"/>
                </a:solidFill>
                <a:effectLst/>
              </a:rPr>
              <a:t>. Железодефицитные</a:t>
            </a: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2</a:t>
            </a:r>
            <a:r>
              <a:rPr lang="ru-RU" sz="3200" dirty="0">
                <a:solidFill>
                  <a:srgbClr val="000000"/>
                </a:solidFill>
                <a:effectLst/>
              </a:rPr>
              <a:t>. </a:t>
            </a:r>
            <a:r>
              <a:rPr lang="ru-RU" sz="3200" dirty="0" err="1">
                <a:solidFill>
                  <a:srgbClr val="000000"/>
                </a:solidFill>
                <a:effectLst/>
              </a:rPr>
              <a:t>Сидероахрестические</a:t>
            </a:r>
            <a:endParaRPr lang="ru-RU" sz="3200" dirty="0">
              <a:solidFill>
                <a:srgbClr val="000000"/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3</a:t>
            </a:r>
            <a:r>
              <a:rPr lang="ru-RU" sz="3200" dirty="0">
                <a:solidFill>
                  <a:srgbClr val="000000"/>
                </a:solidFill>
                <a:effectLst/>
              </a:rPr>
              <a:t>. В</a:t>
            </a:r>
            <a:r>
              <a:rPr lang="ru-RU" sz="3200" baseline="-25000" dirty="0">
                <a:solidFill>
                  <a:srgbClr val="000000"/>
                </a:solidFill>
                <a:effectLst/>
              </a:rPr>
              <a:t>12</a:t>
            </a:r>
            <a:r>
              <a:rPr lang="ru-RU" sz="3200" dirty="0">
                <a:solidFill>
                  <a:srgbClr val="000000"/>
                </a:solidFill>
                <a:effectLst/>
              </a:rPr>
              <a:t> и </a:t>
            </a:r>
            <a:r>
              <a:rPr lang="ru-RU" sz="3200" dirty="0" err="1">
                <a:solidFill>
                  <a:srgbClr val="000000"/>
                </a:solidFill>
                <a:effectLst/>
              </a:rPr>
              <a:t>фолиеводефицитные</a:t>
            </a:r>
            <a:endParaRPr lang="ru-RU" sz="3200" dirty="0">
              <a:solidFill>
                <a:srgbClr val="000000"/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4</a:t>
            </a:r>
            <a:r>
              <a:rPr lang="ru-RU" sz="3200" dirty="0">
                <a:solidFill>
                  <a:srgbClr val="000000"/>
                </a:solidFill>
                <a:effectLst/>
              </a:rPr>
              <a:t>. </a:t>
            </a:r>
            <a:r>
              <a:rPr lang="ru-RU" sz="3200" dirty="0" err="1">
                <a:solidFill>
                  <a:srgbClr val="000000"/>
                </a:solidFill>
                <a:effectLst/>
              </a:rPr>
              <a:t>Гипо-апластические</a:t>
            </a:r>
            <a:endParaRPr lang="ru-RU" sz="3200" dirty="0">
              <a:solidFill>
                <a:srgbClr val="000000"/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5</a:t>
            </a:r>
            <a:r>
              <a:rPr lang="ru-RU" sz="3200" dirty="0">
                <a:solidFill>
                  <a:srgbClr val="000000"/>
                </a:solidFill>
                <a:effectLst/>
              </a:rPr>
              <a:t>. </a:t>
            </a:r>
            <a:r>
              <a:rPr lang="ru-RU" sz="3200" dirty="0" err="1">
                <a:solidFill>
                  <a:srgbClr val="000000"/>
                </a:solidFill>
                <a:effectLst/>
              </a:rPr>
              <a:t>Миелодиспластические</a:t>
            </a:r>
            <a:endParaRPr lang="ru-RU" sz="3200" dirty="0">
              <a:solidFill>
                <a:srgbClr val="000000"/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6</a:t>
            </a:r>
            <a:r>
              <a:rPr lang="ru-RU" sz="3200" dirty="0">
                <a:solidFill>
                  <a:srgbClr val="000000"/>
                </a:solidFill>
                <a:effectLst/>
              </a:rPr>
              <a:t>. </a:t>
            </a:r>
            <a:r>
              <a:rPr lang="ru-RU" sz="3200" dirty="0" err="1" smtClean="0">
                <a:solidFill>
                  <a:srgbClr val="000000"/>
                </a:solidFill>
                <a:effectLst/>
              </a:rPr>
              <a:t>Метапластические</a:t>
            </a:r>
            <a:endParaRPr lang="ru-RU" dirty="0">
              <a:solidFill>
                <a:srgbClr val="000000"/>
              </a:solidFill>
              <a:effectLst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323528" y="-171400"/>
            <a:ext cx="7772400" cy="1143001"/>
          </a:xfrm>
          <a:noFill/>
          <a:ln/>
        </p:spPr>
        <p:txBody>
          <a:bodyPr/>
          <a:lstStyle/>
          <a:p>
            <a:r>
              <a:rPr lang="ru-RU" b="1" dirty="0">
                <a:solidFill>
                  <a:srgbClr val="000000"/>
                </a:solidFill>
                <a:effectLst/>
              </a:rPr>
              <a:t>Анемия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552" y="1196752"/>
            <a:ext cx="8208912" cy="5259387"/>
          </a:xfrm>
        </p:spPr>
        <p:txBody>
          <a:bodyPr/>
          <a:lstStyle/>
          <a:p>
            <a:pPr algn="just">
              <a:spcBef>
                <a:spcPct val="0"/>
              </a:spcBef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effectLst/>
              </a:rPr>
              <a:t>III</a:t>
            </a:r>
            <a:r>
              <a:rPr lang="ru-RU" dirty="0">
                <a:solidFill>
                  <a:srgbClr val="000000"/>
                </a:solidFill>
                <a:effectLst/>
              </a:rPr>
              <a:t> группа: Анемии вследствие повышенного </a:t>
            </a:r>
            <a:r>
              <a:rPr lang="ru-RU" dirty="0" err="1">
                <a:solidFill>
                  <a:srgbClr val="000000"/>
                </a:solidFill>
                <a:effectLst/>
              </a:rPr>
              <a:t>кроворазрушения</a:t>
            </a:r>
            <a:r>
              <a:rPr lang="ru-RU" dirty="0">
                <a:solidFill>
                  <a:srgbClr val="000000"/>
                </a:solidFill>
                <a:effectLst/>
              </a:rPr>
              <a:t> (гемолитические)</a:t>
            </a:r>
          </a:p>
          <a:p>
            <a:pPr algn="just">
              <a:spcBef>
                <a:spcPct val="0"/>
              </a:spcBef>
              <a:buFont typeface="Wingdings" pitchFamily="2" charset="2"/>
              <a:buNone/>
            </a:pPr>
            <a:endParaRPr lang="ru-RU" dirty="0">
              <a:solidFill>
                <a:srgbClr val="000000"/>
              </a:solidFill>
              <a:effectLst/>
            </a:endParaRPr>
          </a:p>
          <a:p>
            <a:pPr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rgbClr val="000000"/>
                </a:solidFill>
                <a:effectLst/>
              </a:rPr>
              <a:t>1. Наследственные гемолитические анемии</a:t>
            </a:r>
          </a:p>
          <a:p>
            <a:pPr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 smtClean="0">
                <a:solidFill>
                  <a:srgbClr val="000000"/>
                </a:solidFill>
                <a:effectLst/>
              </a:rPr>
              <a:t>2</a:t>
            </a:r>
            <a:r>
              <a:rPr lang="ru-RU" sz="3200" dirty="0">
                <a:solidFill>
                  <a:srgbClr val="000000"/>
                </a:solidFill>
                <a:effectLst/>
              </a:rPr>
              <a:t>. Приобретенные гемолитические анемии</a:t>
            </a:r>
          </a:p>
          <a:p>
            <a:endParaRPr lang="ru-RU" dirty="0">
              <a:solidFill>
                <a:srgbClr val="000000"/>
              </a:solidFill>
              <a:effectLst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772400" cy="765175"/>
          </a:xfrm>
          <a:noFill/>
          <a:ln/>
        </p:spPr>
        <p:txBody>
          <a:bodyPr/>
          <a:lstStyle/>
          <a:p>
            <a:r>
              <a:rPr lang="ru-RU" b="1" dirty="0">
                <a:solidFill>
                  <a:srgbClr val="000000"/>
                </a:solidFill>
                <a:effectLst/>
              </a:rPr>
              <a:t>Анемия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692696"/>
            <a:ext cx="7002462" cy="547688"/>
          </a:xfrm>
        </p:spPr>
        <p:txBody>
          <a:bodyPr/>
          <a:lstStyle/>
          <a:p>
            <a:r>
              <a:rPr lang="ru-RU" sz="3600" b="1" dirty="0">
                <a:solidFill>
                  <a:srgbClr val="000000"/>
                </a:solidFill>
                <a:effectLst/>
              </a:rPr>
              <a:t>Анемии классифицируются:</a:t>
            </a: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49965" y="1412776"/>
            <a:ext cx="8596313" cy="498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446088"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</a:pPr>
            <a:r>
              <a:rPr lang="ru-RU" sz="3200">
                <a:solidFill>
                  <a:schemeClr val="bg1">
                    <a:lumMod val="50000"/>
                  </a:schemeClr>
                </a:solidFill>
              </a:rPr>
              <a:t>        </a:t>
            </a:r>
            <a:endParaRPr lang="ru-RU" sz="2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523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28613" y="1665288"/>
            <a:ext cx="8626475" cy="4937125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solidFill>
                  <a:srgbClr val="000000"/>
                </a:solidFill>
                <a:effectLst/>
              </a:rPr>
              <a:t>По цветовому показателю:</a:t>
            </a:r>
          </a:p>
          <a:p>
            <a:pPr marL="0" indent="0" algn="ctr">
              <a:spcBef>
                <a:spcPct val="0"/>
              </a:spcBef>
              <a:buFont typeface="Wingdings" pitchFamily="2" charset="2"/>
              <a:buNone/>
            </a:pPr>
            <a:endParaRPr lang="ru-RU" sz="2800" dirty="0">
              <a:solidFill>
                <a:srgbClr val="000000"/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r>
              <a:rPr lang="ru-RU" dirty="0" err="1">
                <a:solidFill>
                  <a:srgbClr val="000000"/>
                </a:solidFill>
                <a:effectLst/>
              </a:rPr>
              <a:t>Нормохромная</a:t>
            </a:r>
            <a:r>
              <a:rPr lang="ru-RU" dirty="0">
                <a:solidFill>
                  <a:srgbClr val="000000"/>
                </a:solidFill>
                <a:effectLst/>
              </a:rPr>
              <a:t> 0,85 –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1,05 (</a:t>
            </a:r>
            <a:r>
              <a:rPr lang="en-GB" dirty="0" smtClean="0">
                <a:solidFill>
                  <a:srgbClr val="000000"/>
                </a:solidFill>
                <a:effectLst/>
              </a:rPr>
              <a:t>MCH 27-33 pg)</a:t>
            </a:r>
            <a:endParaRPr lang="ru-RU" dirty="0">
              <a:solidFill>
                <a:srgbClr val="000000"/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endParaRPr lang="ru-RU" dirty="0">
              <a:solidFill>
                <a:srgbClr val="000000"/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r>
              <a:rPr lang="ru-RU" dirty="0">
                <a:solidFill>
                  <a:srgbClr val="000000"/>
                </a:solidFill>
                <a:effectLst/>
              </a:rPr>
              <a:t>Гипохромная </a:t>
            </a:r>
            <a:r>
              <a:rPr lang="en-US" dirty="0">
                <a:solidFill>
                  <a:srgbClr val="000000"/>
                </a:solidFill>
                <a:effectLst/>
              </a:rPr>
              <a:t>&lt;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0,85</a:t>
            </a:r>
            <a:r>
              <a:rPr lang="en-GB" dirty="0" smtClean="0">
                <a:solidFill>
                  <a:srgbClr val="000000"/>
                </a:solidFill>
                <a:effectLst/>
              </a:rPr>
              <a:t> (MCH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менее </a:t>
            </a:r>
            <a:r>
              <a:rPr lang="en-GB" dirty="0" smtClean="0">
                <a:solidFill>
                  <a:srgbClr val="000000"/>
                </a:solidFill>
                <a:effectLst/>
              </a:rPr>
              <a:t>27 pg)</a:t>
            </a:r>
            <a:endParaRPr lang="ru-RU" dirty="0">
              <a:solidFill>
                <a:srgbClr val="000000"/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endParaRPr lang="ru-RU" dirty="0">
              <a:solidFill>
                <a:srgbClr val="000000"/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r>
              <a:rPr lang="ru-RU" dirty="0" err="1">
                <a:solidFill>
                  <a:srgbClr val="000000"/>
                </a:solidFill>
                <a:effectLst/>
              </a:rPr>
              <a:t>Гиперхромная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</a:rPr>
              <a:t>&gt;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1,05</a:t>
            </a:r>
            <a:r>
              <a:rPr lang="en-GB" dirty="0" smtClean="0">
                <a:solidFill>
                  <a:srgbClr val="000000"/>
                </a:solidFill>
                <a:effectLst/>
              </a:rPr>
              <a:t> (MCH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более </a:t>
            </a:r>
            <a:r>
              <a:rPr lang="en-GB" dirty="0" smtClean="0">
                <a:solidFill>
                  <a:srgbClr val="000000"/>
                </a:solidFill>
                <a:effectLst/>
              </a:rPr>
              <a:t>33 pg)</a:t>
            </a:r>
            <a:endParaRPr lang="ru-RU" dirty="0">
              <a:solidFill>
                <a:srgbClr val="0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241917" y="824518"/>
            <a:ext cx="848521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0000"/>
                </a:solidFill>
                <a:latin typeface="+mj-lt"/>
              </a:rPr>
              <a:t>По уровню </a:t>
            </a:r>
            <a:r>
              <a:rPr lang="ru-RU" sz="2000" dirty="0" err="1">
                <a:solidFill>
                  <a:srgbClr val="000000"/>
                </a:solidFill>
                <a:latin typeface="+mj-lt"/>
              </a:rPr>
              <a:t>ретикулоцитов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, свидетельствующему об активности эритропоэза, анемии подразделятся на:</a:t>
            </a:r>
          </a:p>
          <a:p>
            <a:endParaRPr lang="ru-RU" sz="2000" dirty="0">
              <a:solidFill>
                <a:srgbClr val="000000"/>
              </a:solidFill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000" dirty="0" err="1" smtClean="0">
                <a:solidFill>
                  <a:srgbClr val="000000"/>
                </a:solidFill>
                <a:latin typeface="+mj-lt"/>
              </a:rPr>
              <a:t>Норморегенераторные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000" dirty="0" err="1" smtClean="0">
                <a:solidFill>
                  <a:srgbClr val="000000"/>
                </a:solidFill>
                <a:latin typeface="+mj-lt"/>
              </a:rPr>
              <a:t>Гиперрегенераторные</a:t>
            </a:r>
            <a:endParaRPr lang="ru-RU" sz="2000" dirty="0" smtClean="0">
              <a:solidFill>
                <a:srgbClr val="000000"/>
              </a:solidFill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000" dirty="0" err="1" smtClean="0">
                <a:solidFill>
                  <a:srgbClr val="000000"/>
                </a:solidFill>
                <a:latin typeface="+mj-lt"/>
              </a:rPr>
              <a:t>Гипорегенераторные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1917" y="276351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</a:rPr>
              <a:t>РИ (</a:t>
            </a:r>
            <a:r>
              <a:rPr lang="ru-RU" b="1" dirty="0" err="1" smtClean="0">
                <a:solidFill>
                  <a:srgbClr val="000000"/>
                </a:solidFill>
              </a:rPr>
              <a:t>ретикулоцитарный</a:t>
            </a:r>
            <a:r>
              <a:rPr lang="ru-RU" b="1" dirty="0" smtClean="0">
                <a:solidFill>
                  <a:srgbClr val="000000"/>
                </a:solidFill>
              </a:rPr>
              <a:t> индекс) = </a:t>
            </a:r>
          </a:p>
          <a:p>
            <a:pPr algn="ctr"/>
            <a:r>
              <a:rPr lang="ru-RU" b="1" dirty="0" smtClean="0">
                <a:solidFill>
                  <a:srgbClr val="000000"/>
                </a:solidFill>
              </a:rPr>
              <a:t>(</a:t>
            </a:r>
            <a:r>
              <a:rPr lang="ru-RU" b="1" dirty="0" err="1">
                <a:solidFill>
                  <a:srgbClr val="000000"/>
                </a:solidFill>
              </a:rPr>
              <a:t>Hct</a:t>
            </a:r>
            <a:r>
              <a:rPr lang="ru-RU" b="1" dirty="0">
                <a:solidFill>
                  <a:srgbClr val="000000"/>
                </a:solidFill>
              </a:rPr>
              <a:t> (гематокрит) / 45) * Ретикулоциты / </a:t>
            </a:r>
            <a:r>
              <a:rPr lang="ru-RU" b="1" dirty="0" smtClean="0">
                <a:solidFill>
                  <a:srgbClr val="000000"/>
                </a:solidFill>
              </a:rPr>
              <a:t>Индекс созревания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409841"/>
            <a:ext cx="8568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</a:rPr>
              <a:t> </a:t>
            </a:r>
          </a:p>
          <a:p>
            <a:r>
              <a:rPr lang="ru-RU" sz="1600" dirty="0">
                <a:solidFill>
                  <a:srgbClr val="000000"/>
                </a:solidFill>
              </a:rPr>
              <a:t>    Термин </a:t>
            </a:r>
            <a:r>
              <a:rPr lang="ru-RU" sz="1600" dirty="0" smtClean="0">
                <a:solidFill>
                  <a:srgbClr val="000000"/>
                </a:solidFill>
              </a:rPr>
              <a:t>индекс созревания </a:t>
            </a:r>
            <a:r>
              <a:rPr lang="ru-RU" sz="1600" dirty="0">
                <a:solidFill>
                  <a:srgbClr val="000000"/>
                </a:solidFill>
              </a:rPr>
              <a:t>означает время созревания эритроцитов (в днях) на разных этапах анемии</a:t>
            </a:r>
            <a:r>
              <a:rPr lang="ru-RU" sz="1600" dirty="0" smtClean="0">
                <a:solidFill>
                  <a:srgbClr val="000000"/>
                </a:solidFill>
              </a:rPr>
              <a:t>.</a:t>
            </a:r>
          </a:p>
          <a:p>
            <a:endParaRPr lang="ru-RU" sz="1600" dirty="0">
              <a:solidFill>
                <a:srgbClr val="000000"/>
              </a:solidFill>
            </a:endParaRPr>
          </a:p>
          <a:p>
            <a:r>
              <a:rPr lang="ru-RU" sz="1600" dirty="0">
                <a:solidFill>
                  <a:srgbClr val="000000"/>
                </a:solidFill>
              </a:rPr>
              <a:t>    Созревание = 1.0 для </a:t>
            </a:r>
            <a:r>
              <a:rPr lang="ru-RU" sz="1600" dirty="0" err="1">
                <a:solidFill>
                  <a:srgbClr val="000000"/>
                </a:solidFill>
              </a:rPr>
              <a:t>Hct</a:t>
            </a:r>
            <a:r>
              <a:rPr lang="ru-RU" sz="1600" dirty="0">
                <a:solidFill>
                  <a:srgbClr val="000000"/>
                </a:solidFill>
              </a:rPr>
              <a:t> &gt;= 40 %.</a:t>
            </a:r>
          </a:p>
          <a:p>
            <a:r>
              <a:rPr lang="ru-RU" sz="1600" dirty="0">
                <a:solidFill>
                  <a:srgbClr val="000000"/>
                </a:solidFill>
              </a:rPr>
              <a:t>    Созревание = 1.5 для </a:t>
            </a:r>
            <a:r>
              <a:rPr lang="ru-RU" sz="1600" dirty="0" err="1">
                <a:solidFill>
                  <a:srgbClr val="000000"/>
                </a:solidFill>
              </a:rPr>
              <a:t>Hct</a:t>
            </a:r>
            <a:r>
              <a:rPr lang="ru-RU" sz="1600" dirty="0">
                <a:solidFill>
                  <a:srgbClr val="000000"/>
                </a:solidFill>
              </a:rPr>
              <a:t> 30–39.9 %.</a:t>
            </a:r>
          </a:p>
          <a:p>
            <a:r>
              <a:rPr lang="ru-RU" sz="1600" dirty="0">
                <a:solidFill>
                  <a:srgbClr val="000000"/>
                </a:solidFill>
              </a:rPr>
              <a:t>    Созревание = 2.0 для </a:t>
            </a:r>
            <a:r>
              <a:rPr lang="ru-RU" sz="1600" dirty="0" err="1">
                <a:solidFill>
                  <a:srgbClr val="000000"/>
                </a:solidFill>
              </a:rPr>
              <a:t>Hct</a:t>
            </a:r>
            <a:r>
              <a:rPr lang="ru-RU" sz="1600" dirty="0">
                <a:solidFill>
                  <a:srgbClr val="000000"/>
                </a:solidFill>
              </a:rPr>
              <a:t> 20–29.9 %.</a:t>
            </a:r>
          </a:p>
          <a:p>
            <a:r>
              <a:rPr lang="ru-RU" sz="1600" dirty="0">
                <a:solidFill>
                  <a:srgbClr val="000000"/>
                </a:solidFill>
              </a:rPr>
              <a:t>    Созревание = 2.5 для </a:t>
            </a:r>
            <a:r>
              <a:rPr lang="ru-RU" sz="1600" dirty="0" err="1">
                <a:solidFill>
                  <a:srgbClr val="000000"/>
                </a:solidFill>
              </a:rPr>
              <a:t>Hct</a:t>
            </a:r>
            <a:r>
              <a:rPr lang="ru-RU" sz="1600" dirty="0">
                <a:solidFill>
                  <a:srgbClr val="000000"/>
                </a:solidFill>
              </a:rPr>
              <a:t> &lt; 20 %.</a:t>
            </a:r>
          </a:p>
          <a:p>
            <a:r>
              <a:rPr lang="ru-RU" sz="1600" dirty="0">
                <a:solidFill>
                  <a:srgbClr val="000000"/>
                </a:solidFill>
              </a:rPr>
              <a:t>    </a:t>
            </a:r>
            <a:r>
              <a:rPr lang="ru-RU" sz="1600" dirty="0" smtClean="0">
                <a:solidFill>
                  <a:srgbClr val="000000"/>
                </a:solidFill>
              </a:rPr>
              <a:t>	ИПР </a:t>
            </a:r>
            <a:r>
              <a:rPr lang="ru-RU" sz="1600" dirty="0">
                <a:solidFill>
                  <a:srgbClr val="000000"/>
                </a:solidFill>
              </a:rPr>
              <a:t>&gt; 3 свидетельствует о нормальной реакции костного мозга на анемию. </a:t>
            </a:r>
            <a:endParaRPr lang="ru-RU" sz="1600" dirty="0" smtClean="0">
              <a:solidFill>
                <a:srgbClr val="000000"/>
              </a:solidFill>
            </a:endParaRPr>
          </a:p>
          <a:p>
            <a:r>
              <a:rPr lang="ru-RU" sz="1600" dirty="0">
                <a:solidFill>
                  <a:srgbClr val="000000"/>
                </a:solidFill>
              </a:rPr>
              <a:t>	</a:t>
            </a:r>
            <a:r>
              <a:rPr lang="ru-RU" sz="1600" dirty="0" smtClean="0">
                <a:solidFill>
                  <a:srgbClr val="000000"/>
                </a:solidFill>
              </a:rPr>
              <a:t>ИПР </a:t>
            </a:r>
            <a:r>
              <a:rPr lang="ru-RU" sz="1600" dirty="0">
                <a:solidFill>
                  <a:srgbClr val="000000"/>
                </a:solidFill>
              </a:rPr>
              <a:t>&lt; 2 свидетельствует о неадекватной реакции на анемию.</a:t>
            </a:r>
          </a:p>
          <a:p>
            <a:r>
              <a:rPr lang="ru-RU" sz="1600" dirty="0">
                <a:solidFill>
                  <a:srgbClr val="000000"/>
                </a:solidFill>
              </a:rPr>
              <a:t>    При нормальном </a:t>
            </a:r>
            <a:r>
              <a:rPr lang="en-US" sz="1600" dirty="0" err="1">
                <a:solidFill>
                  <a:srgbClr val="000000"/>
                </a:solidFill>
              </a:rPr>
              <a:t>Hct</a:t>
            </a:r>
            <a:r>
              <a:rPr lang="ru-RU" sz="1600" dirty="0" smtClean="0">
                <a:solidFill>
                  <a:srgbClr val="000000"/>
                </a:solidFill>
              </a:rPr>
              <a:t>, </a:t>
            </a:r>
            <a:r>
              <a:rPr lang="ru-RU" sz="1600" dirty="0">
                <a:solidFill>
                  <a:srgbClr val="000000"/>
                </a:solidFill>
              </a:rPr>
              <a:t>ИПР равный 1 является нормой.</a:t>
            </a:r>
          </a:p>
          <a:p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4048" y="1086128"/>
            <a:ext cx="2444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0,5-1% - при </a:t>
            </a:r>
            <a:r>
              <a:rPr lang="en-US" sz="2000" dirty="0" smtClean="0"/>
              <a:t>N </a:t>
            </a:r>
            <a:r>
              <a:rPr lang="en-US" sz="2000" dirty="0" err="1" smtClean="0"/>
              <a:t>Hb</a:t>
            </a:r>
            <a:endParaRPr lang="en-US" sz="2000" dirty="0" smtClean="0"/>
          </a:p>
          <a:p>
            <a:r>
              <a:rPr lang="en-US" sz="2000" dirty="0" smtClean="0"/>
              <a:t>1-5% - </a:t>
            </a:r>
            <a:r>
              <a:rPr lang="ru-RU" sz="2000" dirty="0" smtClean="0"/>
              <a:t>при анемии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980728"/>
            <a:ext cx="8391079" cy="4696966"/>
          </a:xfrm>
        </p:spPr>
        <p:txBody>
          <a:bodyPr/>
          <a:lstStyle/>
          <a:p>
            <a:pPr marL="708025" indent="-708025" algn="ctr">
              <a:spcBef>
                <a:spcPct val="50000"/>
              </a:spcBef>
              <a:buFont typeface="Wingdings" pitchFamily="2" charset="2"/>
              <a:buNone/>
            </a:pPr>
            <a:r>
              <a:rPr lang="ru-RU" b="1" dirty="0">
                <a:solidFill>
                  <a:srgbClr val="000000"/>
                </a:solidFill>
                <a:effectLst/>
              </a:rPr>
              <a:t>По среднему </a:t>
            </a:r>
            <a:r>
              <a:rPr lang="ru-RU" b="1" dirty="0" smtClean="0">
                <a:solidFill>
                  <a:srgbClr val="000000"/>
                </a:solidFill>
                <a:effectLst/>
              </a:rPr>
              <a:t>диаметру и объему </a:t>
            </a:r>
            <a:r>
              <a:rPr lang="ru-RU" b="1" dirty="0">
                <a:solidFill>
                  <a:srgbClr val="000000"/>
                </a:solidFill>
                <a:effectLst/>
              </a:rPr>
              <a:t>эритроцитов:</a:t>
            </a: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rgbClr val="000000"/>
                </a:solidFill>
                <a:effectLst/>
              </a:rPr>
              <a:t>Нормоцитарные</a:t>
            </a:r>
            <a:r>
              <a:rPr lang="ru-RU" dirty="0">
                <a:solidFill>
                  <a:srgbClr val="000000"/>
                </a:solidFill>
                <a:effectLst/>
              </a:rPr>
              <a:t>  = 7 – 7,5 </a:t>
            </a:r>
            <a:r>
              <a:rPr lang="ru-RU" dirty="0" smtClean="0">
                <a:solidFill>
                  <a:srgbClr val="000000"/>
                </a:solidFill>
                <a:effectLst/>
                <a:sym typeface="Symbol" pitchFamily="18" charset="2"/>
              </a:rPr>
              <a:t> (80-100 </a:t>
            </a:r>
            <a:r>
              <a:rPr lang="ru-RU" dirty="0" err="1" smtClean="0">
                <a:solidFill>
                  <a:srgbClr val="000000"/>
                </a:solidFill>
                <a:effectLst/>
                <a:sym typeface="Symbol" pitchFamily="18" charset="2"/>
              </a:rPr>
              <a:t>фл</a:t>
            </a:r>
            <a:r>
              <a:rPr lang="ru-RU" dirty="0" smtClean="0">
                <a:solidFill>
                  <a:srgbClr val="000000"/>
                </a:solidFill>
                <a:effectLst/>
                <a:sym typeface="Symbol" pitchFamily="18" charset="2"/>
              </a:rPr>
              <a:t>)</a:t>
            </a:r>
            <a:endParaRPr lang="ru-RU" dirty="0">
              <a:solidFill>
                <a:srgbClr val="000000"/>
              </a:solidFill>
              <a:effectLst/>
              <a:sym typeface="Symbol" pitchFamily="18" charset="2"/>
            </a:endParaRP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rgbClr val="000000"/>
                </a:solidFill>
                <a:effectLst/>
                <a:sym typeface="Symbol" pitchFamily="18" charset="2"/>
              </a:rPr>
              <a:t>Микроцитарные</a:t>
            </a:r>
            <a:r>
              <a:rPr lang="ru-RU" dirty="0">
                <a:solidFill>
                  <a:srgbClr val="000000"/>
                </a:solidFill>
                <a:effectLst/>
                <a:sym typeface="Symbol" pitchFamily="18" charset="2"/>
              </a:rPr>
              <a:t>  </a:t>
            </a:r>
            <a:r>
              <a:rPr lang="en-US" dirty="0">
                <a:solidFill>
                  <a:srgbClr val="000000"/>
                </a:solidFill>
                <a:effectLst/>
                <a:sym typeface="Symbol" pitchFamily="18" charset="2"/>
              </a:rPr>
              <a:t>&lt;</a:t>
            </a:r>
            <a:r>
              <a:rPr lang="ru-RU" dirty="0">
                <a:solidFill>
                  <a:srgbClr val="000000"/>
                </a:solidFill>
                <a:effectLst/>
                <a:sym typeface="Symbol" pitchFamily="18" charset="2"/>
              </a:rPr>
              <a:t> 7 </a:t>
            </a:r>
            <a:r>
              <a:rPr lang="ru-RU" dirty="0" smtClean="0">
                <a:solidFill>
                  <a:srgbClr val="000000"/>
                </a:solidFill>
                <a:effectLst/>
                <a:sym typeface="Symbol" pitchFamily="18" charset="2"/>
              </a:rPr>
              <a:t> (менее 80 </a:t>
            </a:r>
            <a:r>
              <a:rPr lang="ru-RU" dirty="0" err="1" smtClean="0">
                <a:solidFill>
                  <a:srgbClr val="000000"/>
                </a:solidFill>
                <a:effectLst/>
                <a:sym typeface="Symbol" pitchFamily="18" charset="2"/>
              </a:rPr>
              <a:t>фл</a:t>
            </a:r>
            <a:r>
              <a:rPr lang="ru-RU" dirty="0" smtClean="0">
                <a:solidFill>
                  <a:srgbClr val="000000"/>
                </a:solidFill>
                <a:effectLst/>
                <a:sym typeface="Symbol" pitchFamily="18" charset="2"/>
              </a:rPr>
              <a:t>)</a:t>
            </a:r>
            <a:endParaRPr lang="ru-RU" dirty="0">
              <a:solidFill>
                <a:srgbClr val="000000"/>
              </a:solidFill>
              <a:effectLst/>
              <a:sym typeface="Symbol" pitchFamily="18" charset="2"/>
            </a:endParaRP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rgbClr val="000000"/>
                </a:solidFill>
                <a:effectLst/>
                <a:sym typeface="Symbol" pitchFamily="18" charset="2"/>
              </a:rPr>
              <a:t>Макроцитарные</a:t>
            </a:r>
            <a:r>
              <a:rPr lang="ru-RU" dirty="0">
                <a:solidFill>
                  <a:srgbClr val="000000"/>
                </a:solidFill>
                <a:effectLst/>
                <a:sym typeface="Symbol" pitchFamily="18" charset="2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sym typeface="Symbol" pitchFamily="18" charset="2"/>
              </a:rPr>
              <a:t>&gt;</a:t>
            </a:r>
            <a:r>
              <a:rPr lang="ru-RU" dirty="0">
                <a:solidFill>
                  <a:srgbClr val="000000"/>
                </a:solidFill>
                <a:effectLst/>
                <a:sym typeface="Symbol" pitchFamily="18" charset="2"/>
              </a:rPr>
              <a:t> 8 </a:t>
            </a:r>
            <a:r>
              <a:rPr lang="ru-RU" dirty="0" smtClean="0">
                <a:solidFill>
                  <a:srgbClr val="000000"/>
                </a:solidFill>
                <a:effectLst/>
                <a:sym typeface="Symbol" pitchFamily="18" charset="2"/>
              </a:rPr>
              <a:t> (более 100 </a:t>
            </a:r>
            <a:r>
              <a:rPr lang="ru-RU" dirty="0" err="1" smtClean="0">
                <a:solidFill>
                  <a:srgbClr val="000000"/>
                </a:solidFill>
                <a:effectLst/>
                <a:sym typeface="Symbol" pitchFamily="18" charset="2"/>
              </a:rPr>
              <a:t>фл</a:t>
            </a:r>
            <a:r>
              <a:rPr lang="ru-RU" dirty="0" smtClean="0">
                <a:solidFill>
                  <a:srgbClr val="000000"/>
                </a:solidFill>
                <a:effectLst/>
                <a:sym typeface="Symbol" pitchFamily="18" charset="2"/>
              </a:rPr>
              <a:t>)</a:t>
            </a:r>
            <a:endParaRPr lang="ru-RU" dirty="0">
              <a:solidFill>
                <a:srgbClr val="000000"/>
              </a:solidFill>
              <a:effectLst/>
              <a:sym typeface="Symbol" pitchFamily="18" charset="2"/>
            </a:endParaRP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rgbClr val="000000"/>
                </a:solidFill>
                <a:effectLst/>
                <a:sym typeface="Symbol" pitchFamily="18" charset="2"/>
              </a:rPr>
              <a:t>Мегалоцитарные</a:t>
            </a:r>
            <a:r>
              <a:rPr lang="ru-RU" dirty="0">
                <a:solidFill>
                  <a:srgbClr val="000000"/>
                </a:solidFill>
                <a:effectLst/>
                <a:sym typeface="Symbol" pitchFamily="18" charset="2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sym typeface="Symbol" pitchFamily="18" charset="2"/>
              </a:rPr>
              <a:t>&gt;</a:t>
            </a:r>
            <a:r>
              <a:rPr lang="ru-RU" dirty="0">
                <a:solidFill>
                  <a:srgbClr val="000000"/>
                </a:solidFill>
                <a:effectLst/>
                <a:sym typeface="Symbol" pitchFamily="18" charset="2"/>
              </a:rPr>
              <a:t> 12-20 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28600" y="457200"/>
            <a:ext cx="8591872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ru-RU" sz="3600" b="1" i="1" dirty="0">
                <a:solidFill>
                  <a:srgbClr val="000000"/>
                </a:solidFill>
                <a:latin typeface="+mj-lt"/>
              </a:rPr>
              <a:t>Симптомы анемии</a:t>
            </a:r>
            <a:r>
              <a:rPr lang="en-US" sz="3600" b="1" i="1" dirty="0">
                <a:solidFill>
                  <a:srgbClr val="000000"/>
                </a:solidFill>
                <a:latin typeface="+mj-lt"/>
              </a:rPr>
              <a:t>:</a:t>
            </a:r>
            <a:endParaRPr lang="ru-RU" sz="3600" b="1" i="1" dirty="0">
              <a:solidFill>
                <a:srgbClr val="000000"/>
              </a:solidFill>
              <a:latin typeface="+mj-lt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sz="3600" b="1" dirty="0" smtClean="0">
                <a:solidFill>
                  <a:srgbClr val="000000"/>
                </a:solidFill>
                <a:latin typeface="+mj-lt"/>
              </a:rPr>
              <a:t>I. </a:t>
            </a:r>
            <a:r>
              <a:rPr lang="ru-RU" sz="3600" b="1" dirty="0" smtClean="0">
                <a:solidFill>
                  <a:srgbClr val="000000"/>
                </a:solidFill>
                <a:latin typeface="+mj-lt"/>
              </a:rPr>
              <a:t>Анемический синдром - </a:t>
            </a:r>
            <a:r>
              <a:rPr lang="ru-RU" sz="3600" dirty="0" smtClean="0">
                <a:solidFill>
                  <a:srgbClr val="000000"/>
                </a:solidFill>
                <a:latin typeface="+mj-lt"/>
              </a:rPr>
              <a:t>н</a:t>
            </a:r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еспецифические 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проявления </a:t>
            </a:r>
            <a:r>
              <a:rPr lang="ru-RU" sz="3200" dirty="0" err="1">
                <a:solidFill>
                  <a:srgbClr val="000000"/>
                </a:solidFill>
                <a:latin typeface="+mj-lt"/>
              </a:rPr>
              <a:t>общеанемического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состояния</a:t>
            </a:r>
            <a:endParaRPr lang="ru-RU" sz="3200" dirty="0">
              <a:solidFill>
                <a:srgbClr val="000000"/>
              </a:solidFill>
              <a:latin typeface="+mj-lt"/>
            </a:endParaRPr>
          </a:p>
          <a:p>
            <a:pPr marL="457200" indent="-457200">
              <a:spcBef>
                <a:spcPct val="50000"/>
              </a:spcBef>
            </a:pPr>
            <a:r>
              <a:rPr lang="ru-RU" sz="3200" dirty="0">
                <a:solidFill>
                  <a:srgbClr val="000000"/>
                </a:solidFill>
                <a:latin typeface="+mj-lt"/>
              </a:rPr>
              <a:t>  - бледность кожных  покровов и слизистых</a:t>
            </a:r>
          </a:p>
          <a:p>
            <a:pPr marL="457200" indent="-457200">
              <a:spcBef>
                <a:spcPct val="50000"/>
              </a:spcBef>
            </a:pPr>
            <a:r>
              <a:rPr lang="ru-RU" sz="3200" dirty="0">
                <a:solidFill>
                  <a:srgbClr val="000000"/>
                </a:solidFill>
                <a:latin typeface="+mj-lt"/>
              </a:rPr>
              <a:t>  </a:t>
            </a:r>
            <a:r>
              <a:rPr lang="en-US" sz="3200" dirty="0">
                <a:solidFill>
                  <a:srgbClr val="000000"/>
                </a:solidFill>
                <a:latin typeface="+mj-lt"/>
              </a:rPr>
              <a:t>-  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одышка, слабость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 dirty="0" smtClean="0">
                <a:solidFill>
                  <a:srgbClr val="000000"/>
                </a:solidFill>
                <a:latin typeface="+mj-lt"/>
              </a:rPr>
              <a:t>  </a:t>
            </a:r>
            <a:r>
              <a:rPr lang="en-US" sz="3200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головокружение , мелькание «мушек» перед глазами 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ru-RU" sz="2400" dirty="0">
                <a:solidFill>
                  <a:srgbClr val="000000"/>
                </a:solidFill>
                <a:latin typeface="+mj-lt"/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42119" y="548680"/>
            <a:ext cx="8784976" cy="685800"/>
          </a:xfrm>
        </p:spPr>
        <p:txBody>
          <a:bodyPr/>
          <a:lstStyle/>
          <a:p>
            <a:r>
              <a:rPr lang="ru-RU" sz="3200" b="1" dirty="0">
                <a:solidFill>
                  <a:srgbClr val="000000"/>
                </a:solidFill>
                <a:effectLst/>
              </a:rPr>
              <a:t>Клиника </a:t>
            </a:r>
            <a:r>
              <a:rPr lang="ru-RU" sz="3200" b="1" dirty="0" smtClean="0">
                <a:solidFill>
                  <a:srgbClr val="000000"/>
                </a:solidFill>
                <a:effectLst/>
              </a:rPr>
              <a:t>анемического синдрома</a:t>
            </a:r>
            <a:r>
              <a:rPr lang="en-US" sz="3200" b="1" dirty="0" smtClean="0">
                <a:solidFill>
                  <a:srgbClr val="000000"/>
                </a:solidFill>
                <a:effectLst/>
              </a:rPr>
              <a:t>:</a:t>
            </a:r>
            <a:r>
              <a:rPr lang="ru-RU" sz="3200" b="1" dirty="0" smtClean="0">
                <a:solidFill>
                  <a:srgbClr val="000000"/>
                </a:solidFill>
                <a:effectLst/>
              </a:rPr>
              <a:t> возникает при любой анемии, не зависит от </a:t>
            </a:r>
            <a:r>
              <a:rPr lang="ru-RU" sz="3200" b="1" dirty="0" err="1" smtClean="0">
                <a:solidFill>
                  <a:srgbClr val="000000"/>
                </a:solidFill>
                <a:effectLst/>
              </a:rPr>
              <a:t>этиопатогенетических</a:t>
            </a:r>
            <a:r>
              <a:rPr lang="ru-RU" sz="3200" b="1" dirty="0" smtClean="0">
                <a:solidFill>
                  <a:srgbClr val="000000"/>
                </a:solidFill>
                <a:effectLst/>
              </a:rPr>
              <a:t> причин</a:t>
            </a:r>
            <a:endParaRPr lang="ru-RU" sz="3200" b="1" dirty="0">
              <a:solidFill>
                <a:srgbClr val="000000"/>
              </a:solidFill>
              <a:effectLst/>
            </a:endParaRP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500984" y="1772816"/>
            <a:ext cx="826724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solidFill>
                  <a:srgbClr val="000000"/>
                </a:solidFill>
                <a:latin typeface="+mj-lt"/>
              </a:rPr>
              <a:t>Б</a:t>
            </a: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ледность 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кожи и </a:t>
            </a: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слизистых.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Снижение толерантности к физической нагрузке – слабость, повышенная утомляемость.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Признаки гипоксии миокарда – одышка, сердцебиение, нарушения сердечной проводимости, болевой синдром и дискомфорт, нестабильность АД.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Признаки гипоксии ЦНС – сонливость, снижение памяти, «мушки» перед газами, снижение когнитивных возможностей.</a:t>
            </a:r>
            <a:endParaRPr lang="ru-RU" sz="2800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404664"/>
            <a:ext cx="8352928" cy="6092825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0000"/>
                </a:solidFill>
                <a:effectLst/>
              </a:rPr>
              <a:t>II</a:t>
            </a:r>
            <a:r>
              <a:rPr lang="ru-RU" b="1" dirty="0" smtClean="0">
                <a:solidFill>
                  <a:srgbClr val="000000"/>
                </a:solidFill>
                <a:effectLst/>
              </a:rPr>
              <a:t>. </a:t>
            </a:r>
            <a:r>
              <a:rPr lang="ru-RU" b="1" dirty="0">
                <a:solidFill>
                  <a:srgbClr val="000000"/>
                </a:solidFill>
                <a:effectLst/>
              </a:rPr>
              <a:t>Специфические проявления для данного типа анемий (</a:t>
            </a:r>
            <a:r>
              <a:rPr lang="ru-RU" b="1" dirty="0" smtClean="0">
                <a:solidFill>
                  <a:srgbClr val="000000"/>
                </a:solidFill>
                <a:effectLst/>
              </a:rPr>
              <a:t>зависят </a:t>
            </a:r>
            <a:r>
              <a:rPr lang="ru-RU" b="1" dirty="0">
                <a:solidFill>
                  <a:srgbClr val="000000"/>
                </a:solidFill>
                <a:effectLst/>
              </a:rPr>
              <a:t>от </a:t>
            </a:r>
            <a:r>
              <a:rPr lang="ru-RU" b="1" dirty="0" err="1">
                <a:solidFill>
                  <a:srgbClr val="000000"/>
                </a:solidFill>
                <a:effectLst/>
              </a:rPr>
              <a:t>этиопатогенетических</a:t>
            </a:r>
            <a:r>
              <a:rPr lang="ru-RU" b="1" dirty="0">
                <a:solidFill>
                  <a:srgbClr val="000000"/>
                </a:solidFill>
                <a:effectLst/>
              </a:rPr>
              <a:t> </a:t>
            </a:r>
            <a:r>
              <a:rPr lang="ru-RU" b="1" dirty="0" smtClean="0">
                <a:solidFill>
                  <a:srgbClr val="000000"/>
                </a:solidFill>
                <a:effectLst/>
              </a:rPr>
              <a:t>причин анемии)</a:t>
            </a:r>
            <a:endParaRPr lang="en-US" b="1" dirty="0">
              <a:solidFill>
                <a:srgbClr val="000000"/>
              </a:solidFill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effectLst/>
              </a:rPr>
              <a:t> - </a:t>
            </a:r>
            <a:r>
              <a:rPr lang="ru-RU" dirty="0" err="1" smtClean="0">
                <a:solidFill>
                  <a:srgbClr val="000000"/>
                </a:solidFill>
                <a:effectLst/>
              </a:rPr>
              <a:t>сидеропения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 (ломкость </a:t>
            </a:r>
            <a:r>
              <a:rPr lang="ru-RU" dirty="0">
                <a:solidFill>
                  <a:srgbClr val="000000"/>
                </a:solidFill>
                <a:effectLst/>
              </a:rPr>
              <a:t>ногтей, сухость кожи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) – при железодефицитной анемии</a:t>
            </a:r>
          </a:p>
          <a:p>
            <a:pPr>
              <a:buNone/>
            </a:pPr>
            <a:r>
              <a:rPr lang="en-US" dirty="0" smtClean="0">
                <a:solidFill>
                  <a:srgbClr val="000000"/>
                </a:solidFill>
                <a:effectLst/>
              </a:rPr>
              <a:t> </a:t>
            </a:r>
            <a:r>
              <a:rPr lang="ru-RU" dirty="0">
                <a:solidFill>
                  <a:srgbClr val="000000"/>
                </a:solidFill>
                <a:effectLst/>
              </a:rPr>
              <a:t>- </a:t>
            </a:r>
            <a:r>
              <a:rPr lang="ru-RU" dirty="0" err="1">
                <a:solidFill>
                  <a:srgbClr val="000000"/>
                </a:solidFill>
                <a:effectLst/>
              </a:rPr>
              <a:t>фуникулярный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  <a:r>
              <a:rPr lang="ru-RU" dirty="0" err="1">
                <a:solidFill>
                  <a:srgbClr val="000000"/>
                </a:solidFill>
                <a:effectLst/>
              </a:rPr>
              <a:t>миелоз</a:t>
            </a:r>
            <a:r>
              <a:rPr lang="ru-RU" dirty="0">
                <a:solidFill>
                  <a:srgbClr val="000000"/>
                </a:solidFill>
                <a:effectLst/>
              </a:rPr>
              <a:t> (</a:t>
            </a:r>
            <a:r>
              <a:rPr lang="ru-RU" dirty="0" err="1">
                <a:solidFill>
                  <a:srgbClr val="000000"/>
                </a:solidFill>
                <a:effectLst/>
              </a:rPr>
              <a:t>парастезии</a:t>
            </a:r>
            <a:r>
              <a:rPr lang="ru-RU" dirty="0">
                <a:solidFill>
                  <a:srgbClr val="000000"/>
                </a:solidFill>
                <a:effectLst/>
              </a:rPr>
              <a:t>, нарушение чувствительности) - при дефиците  витамина </a:t>
            </a:r>
            <a:r>
              <a:rPr lang="ru-RU" dirty="0" smtClean="0">
                <a:solidFill>
                  <a:srgbClr val="000000"/>
                </a:solidFill>
                <a:effectLst/>
              </a:rPr>
              <a:t>B12</a:t>
            </a:r>
          </a:p>
          <a:p>
            <a:pPr>
              <a:buNone/>
            </a:pPr>
            <a:r>
              <a:rPr lang="ru-RU" dirty="0" smtClean="0">
                <a:solidFill>
                  <a:srgbClr val="000000"/>
                </a:solidFill>
                <a:effectLst/>
              </a:rPr>
              <a:t>- желтуха </a:t>
            </a:r>
            <a:r>
              <a:rPr lang="ru-RU" dirty="0">
                <a:solidFill>
                  <a:srgbClr val="000000"/>
                </a:solidFill>
                <a:effectLst/>
              </a:rPr>
              <a:t>при гемолитической анемии</a:t>
            </a:r>
          </a:p>
          <a:p>
            <a:pPr>
              <a:buNone/>
            </a:pPr>
            <a:endParaRPr lang="ru-RU" dirty="0">
              <a:solidFill>
                <a:srgbClr val="000000"/>
              </a:solidFill>
              <a:effectLst/>
            </a:endParaRPr>
          </a:p>
          <a:p>
            <a:pPr>
              <a:buFont typeface="Wingdings" pitchFamily="2" charset="2"/>
              <a:buNone/>
            </a:pPr>
            <a:endParaRPr lang="ru-RU" dirty="0">
              <a:solidFill>
                <a:srgbClr val="000000"/>
              </a:solidFill>
              <a:effectLst/>
            </a:endParaRP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052736"/>
            <a:ext cx="8064896" cy="4392488"/>
          </a:xfrm>
        </p:spPr>
        <p:txBody>
          <a:bodyPr/>
          <a:lstStyle/>
          <a:p>
            <a:pPr algn="l"/>
            <a:r>
              <a:rPr lang="ru-RU" sz="2800" b="1" dirty="0">
                <a:solidFill>
                  <a:srgbClr val="000000"/>
                </a:solidFill>
                <a:effectLst/>
              </a:rPr>
              <a:t>	Основные критерии </a:t>
            </a:r>
            <a:r>
              <a:rPr lang="ru-RU" sz="2800" b="1" dirty="0" smtClean="0">
                <a:solidFill>
                  <a:srgbClr val="000000"/>
                </a:solidFill>
                <a:effectLst/>
              </a:rPr>
              <a:t>ЖДА</a:t>
            </a:r>
            <a:br>
              <a:rPr lang="ru-RU" sz="2800" b="1" dirty="0" smtClean="0">
                <a:solidFill>
                  <a:srgbClr val="000000"/>
                </a:solidFill>
                <a:effectLst/>
              </a:rPr>
            </a:br>
            <a:r>
              <a:rPr lang="ru-RU" sz="2800" b="1" dirty="0" smtClean="0">
                <a:solidFill>
                  <a:srgbClr val="000000"/>
                </a:solidFill>
                <a:effectLst/>
              </a:rPr>
              <a:t/>
            </a:r>
            <a:br>
              <a:rPr lang="ru-RU" sz="2800" b="1" dirty="0" smtClean="0">
                <a:solidFill>
                  <a:srgbClr val="000000"/>
                </a:solidFill>
                <a:effectLst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</a:rPr>
              <a:t>1. </a:t>
            </a:r>
            <a:r>
              <a:rPr lang="ru-RU" sz="2800" dirty="0">
                <a:solidFill>
                  <a:srgbClr val="000000"/>
                </a:solidFill>
                <a:effectLst/>
              </a:rPr>
              <a:t>Гипохромия эритроцитов, микроцитоз.</a:t>
            </a:r>
            <a:br>
              <a:rPr lang="ru-RU" sz="2800" dirty="0">
                <a:solidFill>
                  <a:srgbClr val="000000"/>
                </a:solidFill>
                <a:effectLst/>
              </a:rPr>
            </a:br>
            <a:r>
              <a:rPr lang="ru-RU" sz="2800" dirty="0">
                <a:solidFill>
                  <a:srgbClr val="000000"/>
                </a:solidFill>
                <a:effectLst/>
              </a:rPr>
              <a:t>2. Изменение показателей </a:t>
            </a:r>
            <a:r>
              <a:rPr lang="ru-RU" sz="2800" dirty="0" err="1">
                <a:solidFill>
                  <a:srgbClr val="000000"/>
                </a:solidFill>
                <a:effectLst/>
              </a:rPr>
              <a:t>феррокинетики</a:t>
            </a:r>
            <a:r>
              <a:rPr lang="ru-RU" sz="2800" dirty="0">
                <a:solidFill>
                  <a:srgbClr val="000000"/>
                </a:solidFill>
                <a:effectLst/>
              </a:rPr>
              <a:t>:</a:t>
            </a:r>
            <a:br>
              <a:rPr lang="ru-RU" sz="2800" dirty="0">
                <a:solidFill>
                  <a:srgbClr val="000000"/>
                </a:solidFill>
                <a:effectLst/>
              </a:rPr>
            </a:br>
            <a:r>
              <a:rPr lang="ru-RU" sz="2800" dirty="0">
                <a:solidFill>
                  <a:srgbClr val="000000"/>
                </a:solidFill>
                <a:effectLst/>
              </a:rPr>
              <a:t>А) Снижение уровня сывороточного железа.</a:t>
            </a:r>
            <a:br>
              <a:rPr lang="ru-RU" sz="2800" dirty="0">
                <a:solidFill>
                  <a:srgbClr val="000000"/>
                </a:solidFill>
                <a:effectLst/>
              </a:rPr>
            </a:br>
            <a:r>
              <a:rPr lang="ru-RU" sz="2800" dirty="0">
                <a:solidFill>
                  <a:srgbClr val="000000"/>
                </a:solidFill>
                <a:effectLst/>
              </a:rPr>
              <a:t>Б) Снижение коэффициента насыщения </a:t>
            </a:r>
            <a:r>
              <a:rPr lang="ru-RU" sz="2800" dirty="0" err="1">
                <a:solidFill>
                  <a:srgbClr val="000000"/>
                </a:solidFill>
                <a:effectLst/>
              </a:rPr>
              <a:t>трансферрина</a:t>
            </a:r>
            <a:r>
              <a:rPr lang="ru-RU" sz="2800" dirty="0">
                <a:solidFill>
                  <a:srgbClr val="000000"/>
                </a:solidFill>
                <a:effectLst/>
              </a:rPr>
              <a:t> (КНТ).</a:t>
            </a:r>
            <a:br>
              <a:rPr lang="ru-RU" sz="2800" dirty="0">
                <a:solidFill>
                  <a:srgbClr val="000000"/>
                </a:solidFill>
                <a:effectLst/>
              </a:rPr>
            </a:br>
            <a:r>
              <a:rPr lang="ru-RU" sz="2800" dirty="0">
                <a:solidFill>
                  <a:srgbClr val="000000"/>
                </a:solidFill>
                <a:effectLst/>
              </a:rPr>
              <a:t>В) Повышение общей </a:t>
            </a:r>
            <a:r>
              <a:rPr lang="ru-RU" sz="2800" dirty="0" err="1">
                <a:solidFill>
                  <a:srgbClr val="000000"/>
                </a:solidFill>
                <a:effectLst/>
              </a:rPr>
              <a:t>железосвязывающей</a:t>
            </a:r>
            <a:r>
              <a:rPr lang="ru-RU" sz="2800" dirty="0">
                <a:solidFill>
                  <a:srgbClr val="000000"/>
                </a:solidFill>
                <a:effectLst/>
              </a:rPr>
              <a:t> способности сыворотки (ОЖСС).</a:t>
            </a:r>
            <a:br>
              <a:rPr lang="ru-RU" sz="2800" dirty="0">
                <a:solidFill>
                  <a:srgbClr val="000000"/>
                </a:solidFill>
                <a:effectLst/>
              </a:rPr>
            </a:br>
            <a:r>
              <a:rPr lang="ru-RU" sz="2800" dirty="0">
                <a:solidFill>
                  <a:srgbClr val="000000"/>
                </a:solidFill>
                <a:effectLst/>
              </a:rPr>
              <a:t>Г) Снижение содержания </a:t>
            </a:r>
            <a:r>
              <a:rPr lang="ru-RU" sz="2800" dirty="0" err="1">
                <a:solidFill>
                  <a:srgbClr val="000000"/>
                </a:solidFill>
                <a:effectLst/>
              </a:rPr>
              <a:t>ферритина</a:t>
            </a:r>
            <a:r>
              <a:rPr lang="ru-RU" sz="2800" dirty="0">
                <a:solidFill>
                  <a:srgbClr val="000000"/>
                </a:solidFill>
                <a:effectLst/>
              </a:rPr>
              <a:t> в крови.</a:t>
            </a:r>
            <a:br>
              <a:rPr lang="ru-RU" sz="2800" dirty="0">
                <a:solidFill>
                  <a:srgbClr val="000000"/>
                </a:solidFill>
                <a:effectLst/>
              </a:rPr>
            </a:br>
            <a:r>
              <a:rPr lang="ru-RU" sz="2800" b="1" dirty="0">
                <a:solidFill>
                  <a:srgbClr val="000000"/>
                </a:solidFill>
                <a:effectLst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</a:rPr>
            </a:br>
            <a:endParaRPr lang="ru-RU" sz="2800" b="1" dirty="0">
              <a:solidFill>
                <a:srgbClr val="000000"/>
              </a:solidFill>
              <a:effectLst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6632"/>
            <a:ext cx="8425631" cy="6552728"/>
          </a:xfrm>
        </p:spPr>
        <p:txBody>
          <a:bodyPr/>
          <a:lstStyle/>
          <a:p>
            <a:pPr algn="l"/>
            <a:r>
              <a:rPr lang="ru-RU" sz="2800" dirty="0" smtClean="0">
                <a:solidFill>
                  <a:srgbClr val="000000"/>
                </a:solidFill>
                <a:effectLst/>
                <a:cs typeface="Times New Roman" pitchFamily="18" charset="0"/>
              </a:rPr>
              <a:t>ЗНАЧЕНИЕ ЖЕЛЕЗА</a:t>
            </a:r>
            <a:br>
              <a:rPr lang="ru-RU" sz="2800" dirty="0" smtClean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effectLst/>
              </a:rPr>
              <a:t>  - </a:t>
            </a: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>Основная функция железа в организме -перенос кислорода и «хранение» его в крови,</a:t>
            </a:r>
            <a:b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>обеспечение кислородом мышц</a:t>
            </a:r>
            <a:r>
              <a:rPr lang="ru-RU" sz="2800" dirty="0" smtClean="0">
                <a:solidFill>
                  <a:srgbClr val="000000"/>
                </a:solidFill>
                <a:effectLst/>
                <a:cs typeface="Times New Roman" pitchFamily="18" charset="0"/>
              </a:rPr>
              <a:t>;</a:t>
            </a:r>
            <a:br>
              <a:rPr lang="ru-RU" sz="2800" dirty="0" smtClean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>- железо связано с ферментами: </a:t>
            </a:r>
            <a:r>
              <a:rPr lang="ru-RU" sz="2800" dirty="0" err="1">
                <a:solidFill>
                  <a:srgbClr val="000000"/>
                </a:solidFill>
                <a:effectLst/>
                <a:cs typeface="Times New Roman" pitchFamily="18" charset="0"/>
              </a:rPr>
              <a:t>цитохромами</a:t>
            </a: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> и железо-серными белками - переносчик электронов, катализатор</a:t>
            </a:r>
            <a:r>
              <a:rPr lang="ru-RU" sz="2800" dirty="0">
                <a:solidFill>
                  <a:srgbClr val="000000"/>
                </a:solidFill>
                <a:effectLst/>
              </a:rPr>
              <a:t> </a:t>
            </a: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>реакций   ОКСИГЕНАЦИИ</a:t>
            </a:r>
            <a:r>
              <a:rPr lang="ru-RU" sz="2800" dirty="0">
                <a:solidFill>
                  <a:srgbClr val="000000"/>
                </a:solidFill>
                <a:effectLst/>
              </a:rPr>
              <a:t>, </a:t>
            </a:r>
            <a:r>
              <a:rPr lang="ru-RU" sz="2800" dirty="0">
                <a:solidFill>
                  <a:srgbClr val="000000"/>
                </a:solidFill>
                <a:effectLst/>
                <a:cs typeface="Times New Roman" pitchFamily="18" charset="0"/>
              </a:rPr>
              <a:t>ГИДРОКСИЛИРОВАНИЯ и других жизненно важных метаболических процессов.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8352929" cy="6408737"/>
          </a:xfrm>
        </p:spPr>
        <p:txBody>
          <a:bodyPr/>
          <a:lstStyle/>
          <a:p>
            <a:pPr algn="l"/>
            <a:r>
              <a:rPr lang="ru-RU" sz="4000" u="sng" dirty="0" smtClean="0">
                <a:solidFill>
                  <a:srgbClr val="000000"/>
                </a:solidFill>
                <a:effectLst/>
              </a:rPr>
              <a:t>ГИПОСИДЕРОЗ </a:t>
            </a:r>
            <a:r>
              <a:rPr lang="ru-RU" sz="4000" u="sng" dirty="0">
                <a:solidFill>
                  <a:srgbClr val="000000"/>
                </a:solidFill>
                <a:effectLst/>
              </a:rPr>
              <a:t>- тканевой</a:t>
            </a:r>
            <a:r>
              <a:rPr lang="ru-RU" sz="4000" u="sng" dirty="0">
                <a:solidFill>
                  <a:srgbClr val="000000"/>
                </a:solidFill>
                <a:effectLst/>
                <a:cs typeface="Times New Roman" pitchFamily="18" charset="0"/>
              </a:rPr>
              <a:t> ДЖ</a:t>
            </a:r>
            <a:r>
              <a:rPr lang="ru-RU" sz="4000" dirty="0"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lang="ru-RU" sz="4000" dirty="0">
                <a:solidFill>
                  <a:srgbClr val="000000"/>
                </a:solidFill>
                <a:effectLst/>
              </a:rPr>
              <a:t/>
            </a:r>
            <a:br>
              <a:rPr lang="ru-RU" sz="4000" dirty="0">
                <a:solidFill>
                  <a:srgbClr val="000000"/>
                </a:solidFill>
                <a:effectLst/>
              </a:rPr>
            </a:br>
            <a:r>
              <a:rPr lang="ru-RU" sz="4800" dirty="0">
                <a:solidFill>
                  <a:srgbClr val="000000"/>
                </a:solidFill>
                <a:effectLst/>
              </a:rPr>
              <a:t>	  </a:t>
            </a:r>
            <a:r>
              <a:rPr lang="ru-RU" sz="2800" dirty="0">
                <a:solidFill>
                  <a:srgbClr val="000000"/>
                </a:solidFill>
                <a:effectLst/>
              </a:rPr>
              <a:t>поражаются</a:t>
            </a:r>
            <a:r>
              <a:rPr lang="ru-RU" sz="4800" dirty="0">
                <a:solidFill>
                  <a:srgbClr val="000000"/>
                </a:solidFill>
                <a:effectLst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4800" dirty="0">
                <a:solidFill>
                  <a:srgbClr val="000000"/>
                </a:solidFill>
                <a:effectLst/>
                <a:cs typeface="Times New Roman" pitchFamily="18" charset="0"/>
              </a:rPr>
              <a:t>1. </a:t>
            </a:r>
            <a:r>
              <a:rPr lang="ru-RU" sz="3600" dirty="0">
                <a:solidFill>
                  <a:srgbClr val="000000"/>
                </a:solidFill>
                <a:effectLst/>
              </a:rPr>
              <a:t>кожа, ее придатки (волосы, ногти) и слизистые</a:t>
            </a:r>
            <a:r>
              <a:rPr lang="ru-RU" sz="3600" dirty="0">
                <a:solidFill>
                  <a:srgbClr val="000000"/>
                </a:solidFill>
                <a:effectLst/>
                <a:cs typeface="Times New Roman" pitchFamily="18" charset="0"/>
              </a:rPr>
              <a:t>. </a:t>
            </a:r>
            <a:r>
              <a:rPr lang="ru-RU" sz="3600" dirty="0">
                <a:solidFill>
                  <a:srgbClr val="000000"/>
                </a:solidFill>
                <a:effectLst/>
              </a:rPr>
              <a:t> </a:t>
            </a:r>
            <a:br>
              <a:rPr lang="ru-RU" sz="3600" dirty="0">
                <a:solidFill>
                  <a:srgbClr val="000000"/>
                </a:solidFill>
                <a:effectLst/>
              </a:rPr>
            </a:br>
            <a:r>
              <a:rPr lang="ru-RU" sz="3600" dirty="0">
                <a:solidFill>
                  <a:srgbClr val="000000"/>
                </a:solidFill>
                <a:effectLst/>
              </a:rPr>
              <a:t>2. Желудочно-кишечный тракт </a:t>
            </a:r>
            <a:br>
              <a:rPr lang="ru-RU" sz="3600" dirty="0">
                <a:solidFill>
                  <a:srgbClr val="000000"/>
                </a:solidFill>
                <a:effectLst/>
              </a:rPr>
            </a:br>
            <a:r>
              <a:rPr lang="ru-RU" sz="3600" dirty="0">
                <a:solidFill>
                  <a:srgbClr val="000000"/>
                </a:solidFill>
                <a:effectLst/>
                <a:cs typeface="Times New Roman" pitchFamily="18" charset="0"/>
              </a:rPr>
              <a:t>3. </a:t>
            </a:r>
            <a:r>
              <a:rPr lang="ru-RU" sz="3600" dirty="0">
                <a:solidFill>
                  <a:srgbClr val="000000"/>
                </a:solidFill>
                <a:effectLst/>
              </a:rPr>
              <a:t>Нервная система</a:t>
            </a:r>
            <a:r>
              <a:rPr lang="ru-RU" sz="3600" dirty="0"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br>
              <a:rPr lang="ru-RU" sz="3600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3600" dirty="0">
                <a:solidFill>
                  <a:srgbClr val="000000"/>
                </a:solidFill>
                <a:effectLst/>
                <a:cs typeface="Times New Roman" pitchFamily="18" charset="0"/>
              </a:rPr>
              <a:t>4. </a:t>
            </a:r>
            <a:r>
              <a:rPr lang="ru-RU" sz="3600" dirty="0">
                <a:solidFill>
                  <a:srgbClr val="000000"/>
                </a:solidFill>
                <a:effectLst/>
              </a:rPr>
              <a:t>Сердечно-сосудистая система</a:t>
            </a:r>
            <a:br>
              <a:rPr lang="ru-RU" sz="3600" dirty="0">
                <a:solidFill>
                  <a:srgbClr val="000000"/>
                </a:solidFill>
                <a:effectLst/>
              </a:rPr>
            </a:br>
            <a:endParaRPr lang="ru-RU" sz="3600" dirty="0">
              <a:solidFill>
                <a:srgbClr val="000000"/>
              </a:solidFill>
              <a:effectLst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1650" y="0"/>
            <a:ext cx="7742758" cy="6858000"/>
          </a:xfrm>
        </p:spPr>
        <p:txBody>
          <a:bodyPr/>
          <a:lstStyle/>
          <a:p>
            <a:pPr algn="just"/>
            <a:r>
              <a:rPr lang="ru-RU" sz="3200" u="sng" dirty="0" smtClean="0">
                <a:solidFill>
                  <a:srgbClr val="000000"/>
                </a:solidFill>
                <a:effectLst/>
                <a:cs typeface="Times New Roman" pitchFamily="18" charset="0"/>
              </a:rPr>
              <a:t>СИДЕРОПЕНИЧЕСКИЙ СИНДРОМ</a:t>
            </a:r>
            <a:r>
              <a:rPr lang="ru-RU" sz="3200" u="sng" dirty="0">
                <a:solidFill>
                  <a:srgbClr val="000000"/>
                </a:solidFill>
                <a:effectLst/>
                <a:cs typeface="Times New Roman" pitchFamily="18" charset="0"/>
              </a:rPr>
              <a:t>:</a:t>
            </a:r>
            <a:br>
              <a:rPr lang="ru-RU" sz="3200" u="sng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3200" u="sng" dirty="0">
                <a:solidFill>
                  <a:srgbClr val="000000"/>
                </a:solidFill>
                <a:effectLst/>
                <a:cs typeface="Times New Roman" pitchFamily="18" charset="0"/>
              </a:rPr>
              <a:t/>
            </a:r>
            <a:br>
              <a:rPr lang="ru-RU" sz="3200" u="sng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r>
              <a:rPr lang="ru-RU" sz="3200" dirty="0">
                <a:solidFill>
                  <a:srgbClr val="000000"/>
                </a:solidFill>
                <a:effectLst/>
                <a:cs typeface="Times New Roman" pitchFamily="18" charset="0"/>
              </a:rPr>
              <a:t>* дистрофические изменения кожи и слизистых, </a:t>
            </a:r>
            <a:r>
              <a:rPr lang="ru-RU" sz="3200" dirty="0" err="1">
                <a:solidFill>
                  <a:srgbClr val="000000"/>
                </a:solidFill>
                <a:effectLst/>
                <a:cs typeface="Times New Roman" pitchFamily="18" charset="0"/>
              </a:rPr>
              <a:t>койлонихии</a:t>
            </a:r>
            <a:r>
              <a:rPr lang="ru-RU" sz="3200" dirty="0">
                <a:solidFill>
                  <a:srgbClr val="000000"/>
                </a:solidFill>
                <a:effectLst/>
                <a:cs typeface="Times New Roman" pitchFamily="18" charset="0"/>
              </a:rPr>
              <a:t>, атрофия слизистой желудка, пищевода, глоссит, гингивит, стоматит, дисфагия).</a:t>
            </a:r>
            <a:br>
              <a:rPr lang="ru-RU" sz="3200" dirty="0">
                <a:solidFill>
                  <a:srgbClr val="000000"/>
                </a:solidFill>
                <a:effectLst/>
                <a:cs typeface="Times New Roman" pitchFamily="18" charset="0"/>
              </a:rPr>
            </a:br>
            <a:endParaRPr lang="ru-RU" sz="3200" dirty="0">
              <a:solidFill>
                <a:srgbClr val="000000"/>
              </a:solidFill>
              <a:effectLst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250825" y="260648"/>
            <a:ext cx="864235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3200" u="sng" dirty="0">
                <a:solidFill>
                  <a:srgbClr val="000000"/>
                </a:solidFill>
                <a:cs typeface="Times New Roman" pitchFamily="18" charset="0"/>
              </a:rPr>
              <a:t>СИДЕРОПЕНИЧЕСКИЙ СИНДРОМ:</a:t>
            </a:r>
            <a:br>
              <a:rPr lang="ru-RU" sz="3200" u="sng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ru-RU" sz="3200" u="sng" dirty="0">
                <a:solidFill>
                  <a:srgbClr val="000000"/>
                </a:solidFill>
                <a:cs typeface="Times New Roman" pitchFamily="18" charset="0"/>
              </a:rPr>
              <a:t/>
            </a:r>
            <a:br>
              <a:rPr lang="ru-RU" sz="3200" u="sng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* </a:t>
            </a:r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из</a:t>
            </a:r>
            <a:r>
              <a:rPr lang="ru-RU" sz="3200" dirty="0" smtClean="0">
                <a:solidFill>
                  <a:srgbClr val="000000"/>
                </a:solidFill>
                <a:latin typeface="+mj-lt"/>
                <a:cs typeface="Times New Roman" pitchFamily="18" charset="0"/>
              </a:rPr>
              <a:t>в</a:t>
            </a:r>
            <a:r>
              <a:rPr lang="ru-RU" sz="3200" dirty="0" smtClean="0">
                <a:solidFill>
                  <a:srgbClr val="000000"/>
                </a:solidFill>
                <a:cs typeface="Times New Roman" pitchFamily="18" charset="0"/>
              </a:rPr>
              <a:t>ращение </a:t>
            </a: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вкуса и обоняния (мел, известь, земля, глина, сырое мясо, сырое тесто, сырой картофель, запахи – бензина, </a:t>
            </a:r>
            <a:r>
              <a:rPr lang="ru-RU" sz="3200" dirty="0" err="1" smtClean="0">
                <a:solidFill>
                  <a:srgbClr val="000000"/>
                </a:solidFill>
                <a:cs typeface="Times New Roman" pitchFamily="18" charset="0"/>
              </a:rPr>
              <a:t>лако</a:t>
            </a:r>
            <a:r>
              <a:rPr lang="ru-RU" sz="3200" dirty="0" smtClean="0">
                <a:solidFill>
                  <a:srgbClr val="000000"/>
                </a:solidFill>
                <a:cs typeface="Times New Roman" pitchFamily="18" charset="0"/>
              </a:rPr>
              <a:t>-красочных изделий);</a:t>
            </a:r>
            <a:r>
              <a:rPr lang="ru-RU" sz="3200" dirty="0">
                <a:solidFill>
                  <a:srgbClr val="000000"/>
                </a:solidFill>
              </a:rPr>
              <a:t/>
            </a:r>
            <a:br>
              <a:rPr lang="ru-RU" sz="3200" dirty="0">
                <a:solidFill>
                  <a:srgbClr val="000000"/>
                </a:solidFill>
              </a:rPr>
            </a:b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* мышечные боли вследствие дефицита миоглобина;</a:t>
            </a:r>
            <a:br>
              <a:rPr lang="ru-RU" sz="3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* мышечная гипотония (дизурия и недержание мочи при кашле, смехе, ночной </a:t>
            </a:r>
            <a:r>
              <a:rPr lang="ru-RU" sz="3200" dirty="0" err="1">
                <a:solidFill>
                  <a:srgbClr val="000000"/>
                </a:solidFill>
                <a:cs typeface="Times New Roman" pitchFamily="18" charset="0"/>
              </a:rPr>
              <a:t>энурез</a:t>
            </a:r>
            <a:r>
              <a:rPr lang="ru-RU" sz="3200" dirty="0">
                <a:solidFill>
                  <a:srgbClr val="000000"/>
                </a:solidFill>
                <a:cs typeface="Times New Roman" pitchFamily="18" charset="0"/>
              </a:rPr>
              <a:t>).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772400" cy="1143000"/>
          </a:xfrm>
        </p:spPr>
        <p:txBody>
          <a:bodyPr/>
          <a:lstStyle/>
          <a:p>
            <a:r>
              <a:rPr lang="ru-RU" sz="4000" b="1" dirty="0">
                <a:solidFill>
                  <a:srgbClr val="000000"/>
                </a:solidFill>
                <a:effectLst/>
              </a:rPr>
              <a:t>В12 дефицитная анемия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772816"/>
            <a:ext cx="7772400" cy="2132013"/>
          </a:xfrm>
        </p:spPr>
        <p:txBody>
          <a:bodyPr/>
          <a:lstStyle/>
          <a:p>
            <a:pPr>
              <a:buClrTx/>
              <a:buSzTx/>
              <a:buFont typeface="Courier New" pitchFamily="49" charset="0"/>
              <a:buChar char="o"/>
            </a:pPr>
            <a:r>
              <a:rPr lang="ru-RU" sz="3600" dirty="0" err="1">
                <a:solidFill>
                  <a:srgbClr val="000000"/>
                </a:solidFill>
                <a:effectLst/>
              </a:rPr>
              <a:t>Гиперхромная</a:t>
            </a:r>
            <a:r>
              <a:rPr lang="ru-RU" sz="3600" dirty="0">
                <a:solidFill>
                  <a:srgbClr val="000000"/>
                </a:solidFill>
                <a:effectLst/>
              </a:rPr>
              <a:t> анемия</a:t>
            </a:r>
          </a:p>
          <a:p>
            <a:pPr>
              <a:buClrTx/>
              <a:buSzTx/>
              <a:buFont typeface="Courier New" pitchFamily="49" charset="0"/>
              <a:buChar char="o"/>
            </a:pPr>
            <a:r>
              <a:rPr lang="ru-RU" sz="3600" dirty="0" err="1">
                <a:solidFill>
                  <a:srgbClr val="000000"/>
                </a:solidFill>
                <a:effectLst/>
              </a:rPr>
              <a:t>Макроцитоз</a:t>
            </a:r>
            <a:r>
              <a:rPr lang="ru-RU" sz="3600" dirty="0">
                <a:solidFill>
                  <a:srgbClr val="000000"/>
                </a:solidFill>
                <a:effectLst/>
              </a:rPr>
              <a:t> (</a:t>
            </a:r>
            <a:r>
              <a:rPr lang="en-US" sz="3600" dirty="0">
                <a:solidFill>
                  <a:srgbClr val="000000"/>
                </a:solidFill>
                <a:effectLst/>
              </a:rPr>
              <a:t>d</a:t>
            </a:r>
            <a:r>
              <a:rPr lang="ru-RU" sz="3600" dirty="0">
                <a:solidFill>
                  <a:srgbClr val="000000"/>
                </a:solidFill>
                <a:effectLst/>
              </a:rPr>
              <a:t> 9-10 мкм)</a:t>
            </a:r>
          </a:p>
          <a:p>
            <a:pPr>
              <a:buClrTx/>
              <a:buSzTx/>
              <a:buFont typeface="Courier New" pitchFamily="49" charset="0"/>
              <a:buChar char="o"/>
            </a:pPr>
            <a:r>
              <a:rPr lang="ru-RU" sz="3600" dirty="0" err="1">
                <a:solidFill>
                  <a:srgbClr val="000000"/>
                </a:solidFill>
                <a:effectLst/>
              </a:rPr>
              <a:t>Анизо</a:t>
            </a:r>
            <a:r>
              <a:rPr lang="ru-RU" sz="3600" dirty="0">
                <a:solidFill>
                  <a:srgbClr val="000000"/>
                </a:solidFill>
                <a:effectLst/>
              </a:rPr>
              <a:t>, </a:t>
            </a:r>
            <a:r>
              <a:rPr lang="ru-RU" sz="3600" dirty="0" err="1">
                <a:solidFill>
                  <a:srgbClr val="000000"/>
                </a:solidFill>
                <a:effectLst/>
              </a:rPr>
              <a:t>пойкилоцитоз</a:t>
            </a:r>
            <a:endParaRPr lang="ru-RU" sz="3600" dirty="0">
              <a:solidFill>
                <a:srgbClr val="000000"/>
              </a:solidFill>
              <a:effectLst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7772400" cy="1143000"/>
          </a:xfrm>
        </p:spPr>
        <p:txBody>
          <a:bodyPr/>
          <a:lstStyle/>
          <a:p>
            <a:r>
              <a:rPr lang="ru-RU" sz="4000" b="1" dirty="0">
                <a:solidFill>
                  <a:srgbClr val="000000"/>
                </a:solidFill>
                <a:effectLst/>
              </a:rPr>
              <a:t>В12 дефицитная анемия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84784"/>
            <a:ext cx="7772400" cy="4005263"/>
          </a:xfrm>
        </p:spPr>
        <p:txBody>
          <a:bodyPr/>
          <a:lstStyle/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>
                <a:solidFill>
                  <a:srgbClr val="000000"/>
                </a:solidFill>
                <a:effectLst/>
              </a:rPr>
              <a:t>Тельца </a:t>
            </a:r>
            <a:r>
              <a:rPr lang="ru-RU" sz="3600" dirty="0" err="1">
                <a:solidFill>
                  <a:srgbClr val="000000"/>
                </a:solidFill>
                <a:effectLst/>
              </a:rPr>
              <a:t>Жолли</a:t>
            </a:r>
            <a:r>
              <a:rPr lang="ru-RU" sz="3600" dirty="0">
                <a:solidFill>
                  <a:srgbClr val="000000"/>
                </a:solidFill>
                <a:effectLst/>
              </a:rPr>
              <a:t>, кольца </a:t>
            </a:r>
            <a:r>
              <a:rPr lang="ru-RU" sz="3600" dirty="0" err="1">
                <a:solidFill>
                  <a:srgbClr val="000000"/>
                </a:solidFill>
                <a:effectLst/>
              </a:rPr>
              <a:t>Кебота</a:t>
            </a:r>
            <a:endParaRPr lang="ru-RU" sz="3600" dirty="0">
              <a:solidFill>
                <a:srgbClr val="000000"/>
              </a:solidFill>
              <a:effectLst/>
            </a:endParaRPr>
          </a:p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 err="1">
                <a:solidFill>
                  <a:srgbClr val="000000"/>
                </a:solidFill>
                <a:effectLst/>
              </a:rPr>
              <a:t>Гиперсегментация</a:t>
            </a:r>
            <a:r>
              <a:rPr lang="ru-RU" sz="3600" dirty="0">
                <a:solidFill>
                  <a:srgbClr val="000000"/>
                </a:solidFill>
                <a:effectLst/>
              </a:rPr>
              <a:t> нейтрофилов</a:t>
            </a:r>
          </a:p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>
                <a:solidFill>
                  <a:srgbClr val="000000"/>
                </a:solidFill>
                <a:effectLst/>
              </a:rPr>
              <a:t>Лейкопения, тромбоцитопения</a:t>
            </a:r>
          </a:p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>
                <a:solidFill>
                  <a:srgbClr val="000000"/>
                </a:solidFill>
                <a:effectLst/>
              </a:rPr>
              <a:t>Ретикулоциты – </a:t>
            </a:r>
            <a:r>
              <a:rPr lang="en-US" sz="3600" dirty="0">
                <a:solidFill>
                  <a:srgbClr val="000000"/>
                </a:solidFill>
                <a:effectLst/>
              </a:rPr>
              <a:t>N</a:t>
            </a:r>
            <a:r>
              <a:rPr lang="ru-RU" sz="3600" dirty="0">
                <a:solidFill>
                  <a:srgbClr val="000000"/>
                </a:solidFill>
                <a:effectLst/>
              </a:rPr>
              <a:t> или снижены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728663"/>
          </a:xfrm>
        </p:spPr>
        <p:txBody>
          <a:bodyPr/>
          <a:lstStyle/>
          <a:p>
            <a:r>
              <a:rPr lang="ru-RU" sz="4000" b="1" dirty="0">
                <a:solidFill>
                  <a:srgbClr val="000000"/>
                </a:solidFill>
                <a:effectLst/>
              </a:rPr>
              <a:t>Клинические проявления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68760"/>
            <a:ext cx="8435975" cy="5472112"/>
          </a:xfrm>
        </p:spPr>
        <p:txBody>
          <a:bodyPr/>
          <a:lstStyle/>
          <a:p>
            <a:pPr marL="476250" indent="-476250" algn="just">
              <a:lnSpc>
                <a:spcPct val="80000"/>
              </a:lnSpc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effectLst/>
              </a:rPr>
              <a:t>Поражение ЖКТ</a:t>
            </a:r>
          </a:p>
          <a:p>
            <a:pPr marL="476250" indent="-476250" algn="just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effectLst/>
              </a:rPr>
              <a:t>Поражение кроветворной системы</a:t>
            </a:r>
          </a:p>
          <a:p>
            <a:pPr marL="476250" indent="-476250" algn="just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effectLst/>
              </a:rPr>
              <a:t>Поражение нервной системы</a:t>
            </a:r>
          </a:p>
          <a:p>
            <a:pPr marL="476250" indent="-476250" algn="just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dirty="0">
                <a:solidFill>
                  <a:srgbClr val="000000"/>
                </a:solidFill>
                <a:effectLst/>
              </a:rPr>
              <a:t>	(</a:t>
            </a:r>
            <a:r>
              <a:rPr lang="ru-RU" dirty="0" err="1">
                <a:solidFill>
                  <a:srgbClr val="000000"/>
                </a:solidFill>
                <a:effectLst/>
              </a:rPr>
              <a:t>фуникулярный</a:t>
            </a:r>
            <a:r>
              <a:rPr lang="ru-RU" dirty="0">
                <a:solidFill>
                  <a:srgbClr val="000000"/>
                </a:solidFill>
                <a:effectLst/>
              </a:rPr>
              <a:t> </a:t>
            </a:r>
            <a:r>
              <a:rPr lang="ru-RU" dirty="0" err="1">
                <a:solidFill>
                  <a:srgbClr val="000000"/>
                </a:solidFill>
                <a:effectLst/>
              </a:rPr>
              <a:t>миелоз</a:t>
            </a:r>
            <a:r>
              <a:rPr lang="ru-RU" dirty="0">
                <a:solidFill>
                  <a:srgbClr val="000000"/>
                </a:solidFill>
                <a:effectLst/>
              </a:rPr>
              <a:t>) – парестезии, шаткость походки, атаксия, снижение всех видов чувствительности, трофические расстройства, психические расстройства, нарушение функции тазовых органов, галлюцинации.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188640"/>
            <a:ext cx="6156325" cy="1225550"/>
          </a:xfrm>
        </p:spPr>
        <p:txBody>
          <a:bodyPr/>
          <a:lstStyle/>
          <a:p>
            <a:r>
              <a:rPr lang="ru-RU" sz="3600" b="1" dirty="0">
                <a:solidFill>
                  <a:srgbClr val="000000"/>
                </a:solidFill>
                <a:effectLst/>
              </a:rPr>
              <a:t> АНЕМИИ ГЕМОЛИТИЧЕСКИЕ</a:t>
            </a:r>
            <a:endParaRPr lang="ru-RU" sz="3600" b="1" dirty="0">
              <a:solidFill>
                <a:srgbClr val="000000"/>
              </a:solidFill>
              <a:effectLst/>
              <a:cs typeface="Times New Roman" pitchFamily="18" charset="0"/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79388" y="1628775"/>
            <a:ext cx="87137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3200" dirty="0">
                <a:solidFill>
                  <a:srgbClr val="000000"/>
                </a:solidFill>
                <a:latin typeface="+mj-lt"/>
              </a:rPr>
              <a:t>уменьшение продолжительности жизни Эр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rgbClr val="000000"/>
                </a:solidFill>
                <a:latin typeface="+mj-lt"/>
              </a:rPr>
              <a:t>КМ функционирует нормально – </a:t>
            </a:r>
            <a:r>
              <a:rPr lang="ru-RU" sz="3200" dirty="0" err="1">
                <a:solidFill>
                  <a:srgbClr val="000000"/>
                </a:solidFill>
                <a:latin typeface="+mj-lt"/>
              </a:rPr>
              <a:t>эритрон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 КМ расширен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rgbClr val="000000"/>
                </a:solidFill>
                <a:latin typeface="+mj-lt"/>
              </a:rPr>
              <a:t>увеличено количество </a:t>
            </a:r>
            <a:r>
              <a:rPr lang="ru-RU" sz="3200" dirty="0" err="1">
                <a:solidFill>
                  <a:srgbClr val="000000"/>
                </a:solidFill>
                <a:latin typeface="+mj-lt"/>
              </a:rPr>
              <a:t>ретикулоцитов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 в КМ и в </a:t>
            </a:r>
            <a:r>
              <a:rPr lang="ru-RU" sz="3200" dirty="0" err="1">
                <a:solidFill>
                  <a:srgbClr val="000000"/>
                </a:solidFill>
                <a:latin typeface="+mj-lt"/>
              </a:rPr>
              <a:t>периферич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. крови 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rgbClr val="000000"/>
                </a:solidFill>
                <a:latin typeface="+mj-lt"/>
                <a:sym typeface="Symbol" pitchFamily="18" charset="2"/>
              </a:rPr>
              <a:t>би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лирубин сыворотки крови</a:t>
            </a:r>
            <a:r>
              <a:rPr lang="ru-RU" sz="3200" dirty="0">
                <a:solidFill>
                  <a:srgbClr val="000000"/>
                </a:solidFill>
                <a:latin typeface="+mj-lt"/>
                <a:sym typeface="Symbol" pitchFamily="18" charset="2"/>
              </a:rPr>
              <a:t> 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rgbClr val="000000"/>
                </a:solidFill>
                <a:latin typeface="+mj-lt"/>
              </a:rPr>
              <a:t>положительная прямая и непрямая реакции </a:t>
            </a:r>
            <a:r>
              <a:rPr lang="ru-RU" sz="3200" dirty="0" err="1">
                <a:solidFill>
                  <a:srgbClr val="000000"/>
                </a:solidFill>
                <a:latin typeface="+mj-lt"/>
              </a:rPr>
              <a:t>Кумбса</a:t>
            </a:r>
            <a:r>
              <a:rPr lang="ru-RU" sz="3200" dirty="0">
                <a:solidFill>
                  <a:srgbClr val="000000"/>
                </a:solidFill>
                <a:latin typeface="+mj-lt"/>
              </a:rPr>
              <a:t> (при аутоиммунном гемолизе)</a:t>
            </a:r>
            <a:endParaRPr lang="ru-RU" sz="3200" dirty="0">
              <a:solidFill>
                <a:srgbClr val="000000"/>
              </a:solidFill>
              <a:latin typeface="+mj-lt"/>
              <a:sym typeface="Symbol" pitchFamily="18" charset="2"/>
            </a:endParaRPr>
          </a:p>
          <a:p>
            <a:pPr>
              <a:buFontTx/>
              <a:buChar char="•"/>
            </a:pPr>
            <a:endParaRPr lang="ru-RU" sz="3200" dirty="0">
              <a:solidFill>
                <a:srgbClr val="000000"/>
              </a:solidFill>
              <a:latin typeface="+mj-lt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000000"/>
                </a:solidFill>
                <a:effectLst/>
              </a:rPr>
              <a:t>Классическая триада гемолитических симптомов:</a:t>
            </a:r>
            <a:endParaRPr lang="ru-RU" sz="3600" dirty="0">
              <a:solidFill>
                <a:srgbClr val="000000"/>
              </a:solidFill>
              <a:effectLst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effectLst/>
              </a:rPr>
              <a:t>Анемия.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effectLst/>
              </a:rPr>
              <a:t>Желтушность кожных покровов и склер.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effectLst/>
              </a:rPr>
              <a:t>Спленомегалия</a:t>
            </a:r>
            <a:r>
              <a:rPr lang="ru-RU" dirty="0">
                <a:solidFill>
                  <a:srgbClr val="000000"/>
                </a:solidFill>
                <a:effectLst/>
              </a:rPr>
              <a:t>.</a:t>
            </a: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rgbClr val="000000"/>
                </a:solidFill>
                <a:effectLst/>
              </a:rPr>
              <a:t>                                    +</a:t>
            </a: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rgbClr val="000000"/>
                </a:solidFill>
                <a:effectLst/>
              </a:rPr>
              <a:t>Лихорадка, потемнение мочи (цвет темного пива)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333375"/>
            <a:ext cx="6840537" cy="641350"/>
          </a:xfrm>
          <a:ln/>
        </p:spPr>
        <p:txBody>
          <a:bodyPr/>
          <a:lstStyle/>
          <a:p>
            <a:r>
              <a:rPr lang="ru-RU" sz="4000" b="1" dirty="0">
                <a:solidFill>
                  <a:srgbClr val="000000"/>
                </a:solidFill>
                <a:effectLst/>
              </a:rPr>
              <a:t>АПЛАСТИЧЕСКАЯ АНЕМИЯ</a:t>
            </a:r>
            <a:r>
              <a:rPr lang="ru-RU" sz="3600" b="1" dirty="0">
                <a:solidFill>
                  <a:srgbClr val="000000"/>
                </a:solidFill>
                <a:effectLst/>
              </a:rPr>
              <a:t>	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50825" y="5084763"/>
            <a:ext cx="2303463" cy="711200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rgbClr val="000000"/>
                </a:solidFill>
                <a:latin typeface="+mj-lt"/>
              </a:rPr>
              <a:t>Анемия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2339975" y="3933825"/>
            <a:ext cx="3255963" cy="711200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solidFill>
                  <a:srgbClr val="000000"/>
                </a:solidFill>
                <a:latin typeface="+mj-lt"/>
              </a:rPr>
              <a:t>Лейкопения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4427538" y="5084763"/>
            <a:ext cx="4518025" cy="646331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>
                <a:solidFill>
                  <a:srgbClr val="000000"/>
                </a:solidFill>
                <a:latin typeface="+mj-lt"/>
              </a:rPr>
              <a:t>Тромбоцитопения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4953000" y="1773238"/>
            <a:ext cx="419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2124075" y="1484313"/>
            <a:ext cx="48244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dirty="0">
                <a:solidFill>
                  <a:srgbClr val="000000"/>
                </a:solidFill>
                <a:latin typeface="+mj-lt"/>
              </a:rPr>
              <a:t>ПАНЦИТОПЕНИЯ</a:t>
            </a:r>
          </a:p>
        </p:txBody>
      </p:sp>
      <p:sp>
        <p:nvSpPr>
          <p:cNvPr id="80904" name="Line 8"/>
          <p:cNvSpPr>
            <a:spLocks noChangeShapeType="1"/>
          </p:cNvSpPr>
          <p:nvPr/>
        </p:nvSpPr>
        <p:spPr bwMode="auto">
          <a:xfrm flipH="1">
            <a:off x="1042988" y="2205038"/>
            <a:ext cx="3024187" cy="26638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80905" name="Line 9"/>
          <p:cNvSpPr>
            <a:spLocks noChangeShapeType="1"/>
          </p:cNvSpPr>
          <p:nvPr/>
        </p:nvSpPr>
        <p:spPr bwMode="auto">
          <a:xfrm flipH="1">
            <a:off x="4067175" y="2205038"/>
            <a:ext cx="0" cy="1584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80906" name="Line 10"/>
          <p:cNvSpPr>
            <a:spLocks noChangeShapeType="1"/>
          </p:cNvSpPr>
          <p:nvPr/>
        </p:nvSpPr>
        <p:spPr bwMode="auto">
          <a:xfrm>
            <a:off x="4067175" y="2205038"/>
            <a:ext cx="3097213" cy="27368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395288" y="836613"/>
            <a:ext cx="84978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600" b="1" u="sng" dirty="0">
                <a:solidFill>
                  <a:srgbClr val="000000"/>
                </a:solidFill>
                <a:latin typeface="+mj-lt"/>
              </a:rPr>
              <a:t>Синдром инфекционных осложнений:</a:t>
            </a:r>
          </a:p>
          <a:p>
            <a:endParaRPr lang="ru-RU" sz="3600" b="1" dirty="0">
              <a:solidFill>
                <a:srgbClr val="000000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ru-RU" sz="3600" dirty="0">
                <a:solidFill>
                  <a:srgbClr val="000000"/>
                </a:solidFill>
                <a:latin typeface="+mj-lt"/>
              </a:rPr>
              <a:t> Язвенно-некротический стоматит</a:t>
            </a:r>
          </a:p>
          <a:p>
            <a:pPr>
              <a:buFontTx/>
              <a:buChar char="•"/>
            </a:pPr>
            <a:r>
              <a:rPr lang="ru-RU" sz="3600" dirty="0">
                <a:solidFill>
                  <a:srgbClr val="000000"/>
                </a:solidFill>
                <a:latin typeface="+mj-lt"/>
              </a:rPr>
              <a:t> Язвенно-некротическая ангина</a:t>
            </a:r>
          </a:p>
          <a:p>
            <a:pPr>
              <a:buFontTx/>
              <a:buChar char="•"/>
            </a:pPr>
            <a:r>
              <a:rPr lang="ru-RU" sz="3600" dirty="0">
                <a:solidFill>
                  <a:srgbClr val="000000"/>
                </a:solidFill>
                <a:latin typeface="+mj-lt"/>
              </a:rPr>
              <a:t> Токсическая </a:t>
            </a:r>
            <a:r>
              <a:rPr lang="ru-RU" sz="3600" dirty="0" err="1">
                <a:solidFill>
                  <a:srgbClr val="000000"/>
                </a:solidFill>
                <a:latin typeface="+mj-lt"/>
              </a:rPr>
              <a:t>энтеропатия</a:t>
            </a:r>
            <a:endParaRPr lang="ru-RU" sz="3600" dirty="0">
              <a:solidFill>
                <a:srgbClr val="000000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ru-RU" sz="3600" dirty="0">
                <a:solidFill>
                  <a:srgbClr val="000000"/>
                </a:solidFill>
                <a:latin typeface="+mj-lt"/>
              </a:rPr>
              <a:t> Бактериальные, грибковые, вирусные инфекции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842963"/>
            <a:ext cx="8569325" cy="4540250"/>
          </a:xfrm>
        </p:spPr>
        <p:txBody>
          <a:bodyPr/>
          <a:lstStyle/>
          <a:p>
            <a:pPr algn="l"/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>	</a:t>
            </a:r>
            <a:r>
              <a:rPr lang="ru-RU" sz="3600" b="1" dirty="0" smtClean="0">
                <a:solidFill>
                  <a:srgbClr val="000000"/>
                </a:solidFill>
                <a:effectLst/>
                <a:latin typeface="+mn-lt"/>
              </a:rPr>
              <a:t>Геморрагический синдром</a:t>
            </a:r>
            <a:br>
              <a:rPr lang="ru-RU" sz="3600" b="1" dirty="0" smtClean="0">
                <a:solidFill>
                  <a:srgbClr val="000000"/>
                </a:solidFill>
                <a:effectLst/>
                <a:latin typeface="+mn-lt"/>
              </a:rPr>
            </a:b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/>
            </a:r>
            <a:br>
              <a:rPr lang="ru-RU" sz="360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>    	 кровотечения </a:t>
            </a:r>
            <a:br>
              <a:rPr lang="ru-RU" sz="360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>      - кожные</a:t>
            </a:r>
            <a:br>
              <a:rPr lang="ru-RU" sz="360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>    	- </a:t>
            </a:r>
            <a:r>
              <a:rPr lang="ru-RU" sz="3600" dirty="0" err="1">
                <a:solidFill>
                  <a:srgbClr val="000000"/>
                </a:solidFill>
                <a:effectLst/>
                <a:latin typeface="+mn-lt"/>
              </a:rPr>
              <a:t>десневые</a:t>
            </a: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/>
            </a:r>
            <a:br>
              <a:rPr lang="ru-RU" sz="360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>      - маточные и т.д. </a:t>
            </a:r>
            <a:br>
              <a:rPr lang="ru-RU" sz="360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ru-RU" sz="3600" dirty="0">
                <a:solidFill>
                  <a:srgbClr val="000000"/>
                </a:solidFill>
                <a:effectLst/>
                <a:latin typeface="+mn-lt"/>
              </a:rPr>
              <a:t>         (тромбоцитопения + повышенная     	  проницаемость сосудов)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67380"/>
            <a:ext cx="813690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</a:rPr>
              <a:t>Выводы:</a:t>
            </a:r>
          </a:p>
          <a:p>
            <a:endParaRPr lang="ru-RU" sz="2400" dirty="0">
              <a:solidFill>
                <a:srgbClr val="000000"/>
              </a:solidFill>
            </a:endParaRPr>
          </a:p>
          <a:p>
            <a:r>
              <a:rPr lang="ru-RU" sz="2400" dirty="0" smtClean="0">
                <a:solidFill>
                  <a:srgbClr val="000000"/>
                </a:solidFill>
              </a:rPr>
              <a:t>Таким образом, анемия представляет собой сложный симптомокомплекс: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1) клинико-лабораторных изменений (снижение уровня Нв, </a:t>
            </a:r>
            <a:r>
              <a:rPr lang="en-US" sz="2400" dirty="0" err="1" smtClean="0">
                <a:solidFill>
                  <a:srgbClr val="000000"/>
                </a:solidFill>
              </a:rPr>
              <a:t>Ht</a:t>
            </a:r>
            <a:r>
              <a:rPr lang="ru-RU" sz="2400" dirty="0" smtClean="0">
                <a:solidFill>
                  <a:srgbClr val="000000"/>
                </a:solidFill>
              </a:rPr>
              <a:t>, изменения среднего Д Эр, </a:t>
            </a:r>
            <a:r>
              <a:rPr lang="en-US" sz="2400" dirty="0" smtClean="0">
                <a:solidFill>
                  <a:srgbClr val="000000"/>
                </a:solidFill>
              </a:rPr>
              <a:t>MCV, MCH, MCHC, Lt, </a:t>
            </a:r>
            <a:r>
              <a:rPr lang="en-US" sz="2400" dirty="0" err="1" smtClean="0">
                <a:solidFill>
                  <a:srgbClr val="000000"/>
                </a:solidFill>
              </a:rPr>
              <a:t>Tr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smtClean="0">
                <a:solidFill>
                  <a:srgbClr val="000000"/>
                </a:solidFill>
              </a:rPr>
              <a:t> и пр.;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2) микроциркуляторной гипоксии (бледность слизистых и кожных покровов, микроциркуляторные гипоксические нарушения в органах);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3) </a:t>
            </a:r>
            <a:r>
              <a:rPr lang="ru-RU" sz="2400" dirty="0" err="1" smtClean="0">
                <a:solidFill>
                  <a:srgbClr val="000000"/>
                </a:solidFill>
              </a:rPr>
              <a:t>макроциркуляторной</a:t>
            </a:r>
            <a:r>
              <a:rPr lang="ru-RU" sz="2400" dirty="0" smtClean="0">
                <a:solidFill>
                  <a:srgbClr val="000000"/>
                </a:solidFill>
              </a:rPr>
              <a:t>  гипоксии (одышка, тахикардия, снижение толерантности к физической нагрузке и пр.);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4) сопутствующих клинических и лабораторных симптомов и синдромов (</a:t>
            </a:r>
            <a:r>
              <a:rPr lang="ru-RU" sz="2400" dirty="0" err="1" smtClean="0">
                <a:solidFill>
                  <a:srgbClr val="000000"/>
                </a:solidFill>
              </a:rPr>
              <a:t>сидеропения</a:t>
            </a:r>
            <a:r>
              <a:rPr lang="ru-RU" sz="2400" dirty="0" smtClean="0">
                <a:solidFill>
                  <a:srgbClr val="000000"/>
                </a:solidFill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</a:rPr>
              <a:t>фуникулярный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миелоз</a:t>
            </a:r>
            <a:r>
              <a:rPr lang="ru-RU" sz="2400" dirty="0" smtClean="0">
                <a:solidFill>
                  <a:srgbClr val="000000"/>
                </a:solidFill>
              </a:rPr>
              <a:t>, желтуха, интоксикация, геморрагический синдром и др.).</a:t>
            </a:r>
            <a:endParaRPr lang="ru-RU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4964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Box 1"/>
          <p:cNvSpPr txBox="1">
            <a:spLocks noChangeArrowheads="1"/>
          </p:cNvSpPr>
          <p:nvPr/>
        </p:nvSpPr>
        <p:spPr bwMode="auto">
          <a:xfrm>
            <a:off x="472158" y="193860"/>
            <a:ext cx="481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800" dirty="0">
                <a:solidFill>
                  <a:srgbClr val="000000"/>
                </a:solidFill>
                <a:latin typeface="Arial" charset="0"/>
                <a:cs typeface="Arial" charset="0"/>
              </a:rPr>
              <a:t>Вопросы для самоконтроля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17735"/>
            <a:ext cx="835292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Определение анемии. 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Классификация анемий (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этиопатогенетическая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классификация Кассирского И.А., по степени тяжести, по способности костного мозга к регенерации, по цветовому показателю, по размеру эритроцитов)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Классификация анемий по цветовому показателю и насыщению гемоглобином эритроцитов.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Классификация анемий по уровню ретикулоцитов.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 err="1">
                <a:solidFill>
                  <a:srgbClr val="000000"/>
                </a:solidFill>
                <a:latin typeface="+mj-lt"/>
              </a:rPr>
              <a:t>Рассчет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ретикулоцитарного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индекса.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Классификация анемий по диаметру и объему эритроцитов.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Назовите симптомы анемического синдрома.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Какие существуют специфические синдромы для анемий различной этиологии?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Клиническое значение микроэлементов в организме (железо и витамин В12)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Что такое «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Гипосидероз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»?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Назовите признаки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сидеропенического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синдрома.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Назовите признаки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фуникулярного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миелоза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Что такое «Агранулоцитоз»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Назовите признаки язвенно-некротического синдрома.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Этиология железодефицитной, В12 – дефицитной, гемолитической анемии,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апластической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анемии.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Факторы риска развития железодефицитной, В12 – дефицитной анемии, гемолитической анемии,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апластической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анемии. 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Основные критерии, клинические признаки и синдромы железодефицитной анемии, выявляемые при расспросе, осмотре, пальпации, перкуссии, аускультации, лабораторных исследованиях.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Основные критерии, клинические признаки и синдромы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мегалобластной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анемии,  выявляемые при расспросе, осмотре, пальпации, перкуссии, аускультации, лабораторных исследованиях.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Основные критерии, клинические признаки и синдромы гемолитической анемии, выявляемые при расспросе, осмотре, пальпации, перкуссии, аускультации, лабораторных исследованиях.</a:t>
            </a:r>
          </a:p>
          <a:p>
            <a:pPr marL="342900" lvl="0" indent="-342900">
              <a:spcAft>
                <a:spcPts val="0"/>
              </a:spcAft>
              <a:buClr>
                <a:srgbClr val="00000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0000"/>
                </a:solidFill>
                <a:latin typeface="+mj-lt"/>
              </a:rPr>
              <a:t>Основные критерии, клинические признаки и синдромы </a:t>
            </a:r>
            <a:r>
              <a:rPr lang="ru-RU" sz="1300" dirty="0" err="1">
                <a:solidFill>
                  <a:srgbClr val="000000"/>
                </a:solidFill>
                <a:latin typeface="+mj-lt"/>
              </a:rPr>
              <a:t>апластической</a:t>
            </a:r>
            <a:r>
              <a:rPr lang="ru-RU" sz="1300" dirty="0">
                <a:solidFill>
                  <a:srgbClr val="000000"/>
                </a:solidFill>
                <a:latin typeface="+mj-lt"/>
              </a:rPr>
              <a:t> анемии, лабораторных исследованиях, выявляемые при расспросе, осмотре, пальпации, перкуссии, аускультации.</a:t>
            </a:r>
            <a:endParaRPr lang="ru-RU" sz="1300" dirty="0">
              <a:solidFill>
                <a:srgbClr val="00000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948575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Прямоугольник 3"/>
          <p:cNvSpPr>
            <a:spLocks noChangeArrowheads="1"/>
          </p:cNvSpPr>
          <p:nvPr/>
        </p:nvSpPr>
        <p:spPr bwMode="auto">
          <a:xfrm>
            <a:off x="164479" y="908720"/>
            <a:ext cx="8713787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Гематология : национальное руководство / под ред. О. А. Рукавицына. - 2-е изд., </a:t>
            </a:r>
            <a:r>
              <a:rPr lang="ru-RU" sz="1400" dirty="0" err="1">
                <a:solidFill>
                  <a:srgbClr val="000000"/>
                </a:solidFill>
              </a:rPr>
              <a:t>перераб</a:t>
            </a:r>
            <a:r>
              <a:rPr lang="ru-RU" sz="1400" dirty="0">
                <a:solidFill>
                  <a:srgbClr val="000000"/>
                </a:solidFill>
              </a:rPr>
              <a:t>. и доп. - Москва : ГЭОТАР-Медиа, 2024. - 916 с.  </a:t>
            </a:r>
            <a:r>
              <a:rPr lang="en-US" sz="1400" dirty="0">
                <a:solidFill>
                  <a:srgbClr val="000000"/>
                </a:solidFill>
              </a:rPr>
              <a:t>– </a:t>
            </a:r>
            <a:r>
              <a:rPr lang="en-US" sz="1400" dirty="0" err="1">
                <a:solidFill>
                  <a:srgbClr val="000000"/>
                </a:solidFill>
              </a:rPr>
              <a:t>Текст</a:t>
            </a:r>
            <a:r>
              <a:rPr lang="en-US" sz="1400" dirty="0">
                <a:solidFill>
                  <a:srgbClr val="000000"/>
                </a:solidFill>
              </a:rPr>
              <a:t> : </a:t>
            </a:r>
            <a:r>
              <a:rPr lang="en-US" sz="1400" dirty="0" err="1">
                <a:solidFill>
                  <a:srgbClr val="000000"/>
                </a:solidFill>
              </a:rPr>
              <a:t>электронный</a:t>
            </a:r>
            <a:r>
              <a:rPr lang="en-US" sz="1400" dirty="0">
                <a:solidFill>
                  <a:srgbClr val="000000"/>
                </a:solidFill>
              </a:rPr>
              <a:t> // URL : https://mbasegeotar.ru/book/ISBN9785970481882.html</a:t>
            </a:r>
            <a:endParaRPr lang="ru-RU" sz="1400" dirty="0" smtClean="0">
              <a:solidFill>
                <a:srgbClr val="000000"/>
              </a:solidFill>
              <a:cs typeface="Arial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1400" dirty="0" smtClean="0">
                <a:solidFill>
                  <a:srgbClr val="000000"/>
                </a:solidFill>
                <a:cs typeface="Arial" charset="0"/>
              </a:rPr>
              <a:t>Клинические </a:t>
            </a:r>
            <a:r>
              <a:rPr lang="ru-RU" sz="1400" dirty="0">
                <a:solidFill>
                  <a:srgbClr val="000000"/>
                </a:solidFill>
                <a:cs typeface="Arial" charset="0"/>
              </a:rPr>
              <a:t>рекомендации Железодефицитная анемия, 2024г., 56 стр. - </a:t>
            </a:r>
            <a:r>
              <a:rPr lang="en-US" sz="1400" dirty="0">
                <a:solidFill>
                  <a:srgbClr val="000000"/>
                </a:solidFill>
                <a:cs typeface="Arial" charset="0"/>
                <a:hlinkClick r:id="rId2"/>
              </a:rPr>
              <a:t>https://cr.minzdrav.gov.ru/preview-cr/669_2</a:t>
            </a:r>
            <a:r>
              <a:rPr lang="ru-RU" sz="1400" dirty="0">
                <a:solidFill>
                  <a:srgbClr val="000000"/>
                </a:solidFill>
                <a:cs typeface="Arial" charset="0"/>
              </a:rPr>
              <a:t> (электронный источник, доступно на 22.09.2025 г</a:t>
            </a:r>
            <a:r>
              <a:rPr lang="ru-RU" sz="1400" dirty="0" smtClean="0">
                <a:solidFill>
                  <a:srgbClr val="000000"/>
                </a:solidFill>
                <a:cs typeface="Arial" charset="0"/>
              </a:rPr>
              <a:t>.)</a:t>
            </a: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Анемии. Краткое руководство для практических врачей всех специальностей / под ред. О. А. Рукавицына. - 2-е изд., </a:t>
            </a:r>
            <a:r>
              <a:rPr lang="ru-RU" sz="1400" dirty="0" err="1">
                <a:solidFill>
                  <a:srgbClr val="000000"/>
                </a:solidFill>
              </a:rPr>
              <a:t>перераб</a:t>
            </a:r>
            <a:r>
              <a:rPr lang="ru-RU" sz="1400" dirty="0">
                <a:solidFill>
                  <a:srgbClr val="000000"/>
                </a:solidFill>
              </a:rPr>
              <a:t>. и доп. - Москва : ГЭОТАР-Медиа, 2021.  – 362 с. - Текст : электронный // </a:t>
            </a:r>
            <a:r>
              <a:rPr lang="en-US" sz="1400" dirty="0">
                <a:solidFill>
                  <a:srgbClr val="000000"/>
                </a:solidFill>
              </a:rPr>
              <a:t>URL</a:t>
            </a:r>
            <a:r>
              <a:rPr lang="ru-RU" sz="1400" dirty="0">
                <a:solidFill>
                  <a:srgbClr val="000000"/>
                </a:solidFill>
              </a:rPr>
              <a:t> : </a:t>
            </a:r>
            <a:r>
              <a:rPr lang="en-US" sz="1400" dirty="0">
                <a:solidFill>
                  <a:srgbClr val="000000"/>
                </a:solidFill>
                <a:hlinkClick r:id="rId3"/>
              </a:rPr>
              <a:t>https</a:t>
            </a:r>
            <a:r>
              <a:rPr lang="ru-RU" sz="1400" dirty="0">
                <a:solidFill>
                  <a:srgbClr val="000000"/>
                </a:solidFill>
                <a:hlinkClick r:id="rId3"/>
              </a:rPr>
              <a:t>://</a:t>
            </a:r>
            <a:r>
              <a:rPr lang="en-US" sz="1400" dirty="0" err="1">
                <a:solidFill>
                  <a:srgbClr val="000000"/>
                </a:solidFill>
                <a:hlinkClick r:id="rId3"/>
              </a:rPr>
              <a:t>mbasegeotar</a:t>
            </a:r>
            <a:r>
              <a:rPr lang="ru-RU" sz="1400" dirty="0">
                <a:solidFill>
                  <a:srgbClr val="000000"/>
                </a:solidFill>
                <a:hlinkClick r:id="rId3"/>
              </a:rPr>
              <a:t>.</a:t>
            </a:r>
            <a:r>
              <a:rPr lang="en-US" sz="1400" dirty="0" err="1">
                <a:solidFill>
                  <a:srgbClr val="000000"/>
                </a:solidFill>
                <a:hlinkClick r:id="rId3"/>
              </a:rPr>
              <a:t>ru</a:t>
            </a:r>
            <a:r>
              <a:rPr lang="ru-RU" sz="1400" dirty="0">
                <a:solidFill>
                  <a:srgbClr val="000000"/>
                </a:solidFill>
                <a:hlinkClick r:id="rId3"/>
              </a:rPr>
              <a:t>/</a:t>
            </a:r>
            <a:r>
              <a:rPr lang="en-US" sz="1400" dirty="0">
                <a:solidFill>
                  <a:srgbClr val="000000"/>
                </a:solidFill>
                <a:hlinkClick r:id="rId3"/>
              </a:rPr>
              <a:t>book</a:t>
            </a:r>
            <a:r>
              <a:rPr lang="ru-RU" sz="1400" dirty="0">
                <a:solidFill>
                  <a:srgbClr val="000000"/>
                </a:solidFill>
                <a:hlinkClick r:id="rId3"/>
              </a:rPr>
              <a:t>/</a:t>
            </a:r>
            <a:r>
              <a:rPr lang="en-US" sz="1400" dirty="0">
                <a:solidFill>
                  <a:srgbClr val="000000"/>
                </a:solidFill>
                <a:hlinkClick r:id="rId3"/>
              </a:rPr>
              <a:t>ISBN</a:t>
            </a:r>
            <a:r>
              <a:rPr lang="ru-RU" sz="1400" dirty="0">
                <a:solidFill>
                  <a:srgbClr val="000000"/>
                </a:solidFill>
                <a:hlinkClick r:id="rId3"/>
              </a:rPr>
              <a:t>9785970462935.</a:t>
            </a:r>
            <a:r>
              <a:rPr lang="en-US" sz="1400" dirty="0" smtClean="0">
                <a:solidFill>
                  <a:srgbClr val="000000"/>
                </a:solidFill>
                <a:hlinkClick r:id="rId3"/>
              </a:rPr>
              <a:t>html</a:t>
            </a:r>
            <a:endParaRPr lang="ru-RU" sz="1400" dirty="0" smtClean="0">
              <a:solidFill>
                <a:srgbClr val="000000"/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Болезни крови в амбулаторной практике / И. Л. Давыдкин, И. В. </a:t>
            </a:r>
            <a:r>
              <a:rPr lang="ru-RU" sz="1400" dirty="0" err="1">
                <a:solidFill>
                  <a:srgbClr val="000000"/>
                </a:solidFill>
              </a:rPr>
              <a:t>Куртов</a:t>
            </a:r>
            <a:r>
              <a:rPr lang="ru-RU" sz="1400" dirty="0">
                <a:solidFill>
                  <a:srgbClr val="000000"/>
                </a:solidFill>
              </a:rPr>
              <a:t>, Р. К. </a:t>
            </a:r>
            <a:r>
              <a:rPr lang="ru-RU" sz="1400" dirty="0" err="1">
                <a:solidFill>
                  <a:srgbClr val="000000"/>
                </a:solidFill>
              </a:rPr>
              <a:t>Хайретдинов</a:t>
            </a:r>
            <a:r>
              <a:rPr lang="ru-RU" sz="1400" dirty="0">
                <a:solidFill>
                  <a:srgbClr val="000000"/>
                </a:solidFill>
              </a:rPr>
              <a:t> [и др.] ; под ред. И. Л. Давыдкина. - 3-е изд., </a:t>
            </a:r>
            <a:r>
              <a:rPr lang="ru-RU" sz="1400" dirty="0" err="1">
                <a:solidFill>
                  <a:srgbClr val="000000"/>
                </a:solidFill>
              </a:rPr>
              <a:t>испр</a:t>
            </a:r>
            <a:r>
              <a:rPr lang="ru-RU" sz="1400" dirty="0">
                <a:solidFill>
                  <a:srgbClr val="000000"/>
                </a:solidFill>
              </a:rPr>
              <a:t>. и доп. - М. : ГЭОТАР-Медиа, 2020. -272 с. – Текст : электронный // </a:t>
            </a:r>
            <a:r>
              <a:rPr lang="en-US" sz="1400" dirty="0">
                <a:solidFill>
                  <a:srgbClr val="000000"/>
                </a:solidFill>
              </a:rPr>
              <a:t>URL</a:t>
            </a:r>
            <a:r>
              <a:rPr lang="ru-RU" sz="1400" dirty="0">
                <a:solidFill>
                  <a:srgbClr val="000000"/>
                </a:solidFill>
              </a:rPr>
              <a:t> : </a:t>
            </a:r>
            <a:r>
              <a:rPr lang="en-US" sz="1400" dirty="0">
                <a:solidFill>
                  <a:srgbClr val="000000"/>
                </a:solidFill>
                <a:hlinkClick r:id="rId4"/>
              </a:rPr>
              <a:t>https</a:t>
            </a:r>
            <a:r>
              <a:rPr lang="ru-RU" sz="1400" dirty="0">
                <a:solidFill>
                  <a:srgbClr val="000000"/>
                </a:solidFill>
                <a:hlinkClick r:id="rId4"/>
              </a:rPr>
              <a:t>://</a:t>
            </a:r>
            <a:r>
              <a:rPr lang="en-US" sz="1400" dirty="0" err="1">
                <a:solidFill>
                  <a:srgbClr val="000000"/>
                </a:solidFill>
                <a:hlinkClick r:id="rId4"/>
              </a:rPr>
              <a:t>medbase</a:t>
            </a:r>
            <a:r>
              <a:rPr lang="ru-RU" sz="1400" dirty="0">
                <a:solidFill>
                  <a:srgbClr val="000000"/>
                </a:solidFill>
                <a:hlinkClick r:id="rId4"/>
              </a:rPr>
              <a:t>.</a:t>
            </a:r>
            <a:r>
              <a:rPr lang="en-US" sz="1400" dirty="0" err="1">
                <a:solidFill>
                  <a:srgbClr val="000000"/>
                </a:solidFill>
                <a:hlinkClick r:id="rId4"/>
              </a:rPr>
              <a:t>ru</a:t>
            </a:r>
            <a:r>
              <a:rPr lang="ru-RU" sz="1400" dirty="0">
                <a:solidFill>
                  <a:srgbClr val="000000"/>
                </a:solidFill>
                <a:hlinkClick r:id="rId4"/>
              </a:rPr>
              <a:t>/</a:t>
            </a:r>
            <a:r>
              <a:rPr lang="en-US" sz="1400" dirty="0">
                <a:solidFill>
                  <a:srgbClr val="000000"/>
                </a:solidFill>
                <a:hlinkClick r:id="rId4"/>
              </a:rPr>
              <a:t>book</a:t>
            </a:r>
            <a:r>
              <a:rPr lang="ru-RU" sz="1400" dirty="0">
                <a:solidFill>
                  <a:srgbClr val="000000"/>
                </a:solidFill>
                <a:hlinkClick r:id="rId4"/>
              </a:rPr>
              <a:t>/</a:t>
            </a:r>
            <a:r>
              <a:rPr lang="en-US" sz="1400" dirty="0">
                <a:solidFill>
                  <a:srgbClr val="000000"/>
                </a:solidFill>
                <a:hlinkClick r:id="rId4"/>
              </a:rPr>
              <a:t>ISBN</a:t>
            </a:r>
            <a:r>
              <a:rPr lang="ru-RU" sz="1400" dirty="0">
                <a:solidFill>
                  <a:srgbClr val="000000"/>
                </a:solidFill>
                <a:hlinkClick r:id="rId4"/>
              </a:rPr>
              <a:t>9785970459164.</a:t>
            </a:r>
            <a:r>
              <a:rPr lang="en-US" sz="1400" dirty="0" smtClean="0">
                <a:solidFill>
                  <a:srgbClr val="000000"/>
                </a:solidFill>
                <a:hlinkClick r:id="rId4"/>
              </a:rPr>
              <a:t>html</a:t>
            </a:r>
            <a:endParaRPr lang="ru-RU" sz="1400" dirty="0" smtClean="0">
              <a:solidFill>
                <a:srgbClr val="000000"/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Рукавицын, А. А. Справочник врача-гематолога / А. А. Рукавицын, О. А. Рукавицын. - Москва : ГЭОТАР-Медиа, 2020. - 208 с. - Текст : электронный // </a:t>
            </a:r>
            <a:r>
              <a:rPr lang="en-US" sz="1400" dirty="0">
                <a:solidFill>
                  <a:srgbClr val="000000"/>
                </a:solidFill>
              </a:rPr>
              <a:t>URL</a:t>
            </a:r>
            <a:r>
              <a:rPr lang="ru-RU" sz="1400" dirty="0">
                <a:solidFill>
                  <a:srgbClr val="000000"/>
                </a:solidFill>
              </a:rPr>
              <a:t> : </a:t>
            </a:r>
            <a:r>
              <a:rPr lang="en-US" sz="1400" dirty="0">
                <a:solidFill>
                  <a:srgbClr val="000000"/>
                </a:solidFill>
                <a:hlinkClick r:id="rId5"/>
              </a:rPr>
              <a:t>https</a:t>
            </a:r>
            <a:r>
              <a:rPr lang="ru-RU" sz="1400" dirty="0">
                <a:solidFill>
                  <a:srgbClr val="000000"/>
                </a:solidFill>
                <a:hlinkClick r:id="rId5"/>
              </a:rPr>
              <a:t>://</a:t>
            </a:r>
            <a:r>
              <a:rPr lang="en-US" sz="1400" dirty="0" err="1">
                <a:solidFill>
                  <a:srgbClr val="000000"/>
                </a:solidFill>
                <a:hlinkClick r:id="rId5"/>
              </a:rPr>
              <a:t>medbase</a:t>
            </a:r>
            <a:r>
              <a:rPr lang="ru-RU" sz="1400" dirty="0">
                <a:solidFill>
                  <a:srgbClr val="000000"/>
                </a:solidFill>
                <a:hlinkClick r:id="rId5"/>
              </a:rPr>
              <a:t>.</a:t>
            </a:r>
            <a:r>
              <a:rPr lang="en-US" sz="1400" dirty="0" err="1">
                <a:solidFill>
                  <a:srgbClr val="000000"/>
                </a:solidFill>
                <a:hlinkClick r:id="rId5"/>
              </a:rPr>
              <a:t>ru</a:t>
            </a:r>
            <a:r>
              <a:rPr lang="ru-RU" sz="1400" dirty="0">
                <a:solidFill>
                  <a:srgbClr val="000000"/>
                </a:solidFill>
                <a:hlinkClick r:id="rId5"/>
              </a:rPr>
              <a:t>/</a:t>
            </a:r>
            <a:r>
              <a:rPr lang="en-US" sz="1400" dirty="0">
                <a:solidFill>
                  <a:srgbClr val="000000"/>
                </a:solidFill>
                <a:hlinkClick r:id="rId5"/>
              </a:rPr>
              <a:t>book</a:t>
            </a:r>
            <a:r>
              <a:rPr lang="ru-RU" sz="1400" dirty="0">
                <a:solidFill>
                  <a:srgbClr val="000000"/>
                </a:solidFill>
                <a:hlinkClick r:id="rId5"/>
              </a:rPr>
              <a:t>/</a:t>
            </a:r>
            <a:r>
              <a:rPr lang="en-US" sz="1400" dirty="0">
                <a:solidFill>
                  <a:srgbClr val="000000"/>
                </a:solidFill>
                <a:hlinkClick r:id="rId5"/>
              </a:rPr>
              <a:t>ISBN</a:t>
            </a:r>
            <a:r>
              <a:rPr lang="ru-RU" sz="1400" dirty="0">
                <a:solidFill>
                  <a:srgbClr val="000000"/>
                </a:solidFill>
                <a:hlinkClick r:id="rId5"/>
              </a:rPr>
              <a:t>9785970458075.</a:t>
            </a:r>
            <a:r>
              <a:rPr lang="en-US" sz="1400" dirty="0" smtClean="0">
                <a:solidFill>
                  <a:srgbClr val="000000"/>
                </a:solidFill>
                <a:hlinkClick r:id="rId5"/>
              </a:rPr>
              <a:t>html</a:t>
            </a:r>
            <a:endParaRPr lang="ru-RU" sz="1400" dirty="0" smtClean="0">
              <a:solidFill>
                <a:srgbClr val="000000"/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1400" b="1" dirty="0" smtClean="0">
                <a:solidFill>
                  <a:srgbClr val="000000"/>
                </a:solidFill>
              </a:rPr>
              <a:t>Консультант </a:t>
            </a:r>
            <a:r>
              <a:rPr lang="ru-RU" sz="1400" b="1" dirty="0">
                <a:solidFill>
                  <a:srgbClr val="000000"/>
                </a:solidFill>
              </a:rPr>
              <a:t>студента </a:t>
            </a:r>
            <a:r>
              <a:rPr lang="ru-RU" sz="1400" dirty="0">
                <a:solidFill>
                  <a:srgbClr val="000000"/>
                </a:solidFill>
              </a:rPr>
              <a:t>[Электронный ресурс] : электронно-библиотечная система (ЭБС) / ООО «Консультант студента» – https://www.studentlibrary.ru/ – </a:t>
            </a:r>
            <a:r>
              <a:rPr lang="ru-RU" sz="1400" i="1" dirty="0">
                <a:solidFill>
                  <a:srgbClr val="000000"/>
                </a:solidFill>
              </a:rPr>
              <a:t>Доступ к полным текстам с любого компьютера после </a:t>
            </a:r>
            <a:r>
              <a:rPr lang="ru-RU" sz="1400" i="1" dirty="0" smtClean="0">
                <a:solidFill>
                  <a:srgbClr val="000000"/>
                </a:solidFill>
              </a:rPr>
              <a:t>авторизации.</a:t>
            </a:r>
          </a:p>
          <a:p>
            <a:pPr marL="457200" indent="-457200">
              <a:buFontTx/>
              <a:buAutoNum type="arabicPeriod"/>
            </a:pPr>
            <a:r>
              <a:rPr lang="ru-RU" sz="1400" b="1" dirty="0" smtClean="0">
                <a:solidFill>
                  <a:srgbClr val="000000"/>
                </a:solidFill>
              </a:rPr>
              <a:t>Электронно-библиотечная </a:t>
            </a:r>
            <a:r>
              <a:rPr lang="ru-RU" sz="1400" b="1" dirty="0">
                <a:solidFill>
                  <a:srgbClr val="000000"/>
                </a:solidFill>
              </a:rPr>
              <a:t>система НГМУ</a:t>
            </a:r>
            <a:r>
              <a:rPr lang="ru-RU" sz="1400" dirty="0">
                <a:solidFill>
                  <a:srgbClr val="000000"/>
                </a:solidFill>
              </a:rPr>
              <a:t> (ЭБС НГМУ) [Электронный ресурс] : электронно-библиотечная система (ЭБС) / НГМУ – URL: http://library.ngmu.ru/ – </a:t>
            </a:r>
            <a:r>
              <a:rPr lang="ru-RU" sz="1400" i="1" dirty="0">
                <a:solidFill>
                  <a:srgbClr val="000000"/>
                </a:solidFill>
              </a:rPr>
              <a:t>Доступ к полным текстам с любого компьютера после авторизации</a:t>
            </a:r>
            <a:r>
              <a:rPr lang="ru-RU" sz="1400" i="1" dirty="0" smtClean="0">
                <a:solidFill>
                  <a:srgbClr val="000000"/>
                </a:solidFill>
              </a:rPr>
              <a:t>.</a:t>
            </a: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Рубрикатор клинических рекомендаций : официальный сайт /Министерство здравоохранения Российской Федерации. – 2021. –</a:t>
            </a:r>
            <a:r>
              <a:rPr lang="en-US" sz="1400" dirty="0">
                <a:solidFill>
                  <a:srgbClr val="000000"/>
                </a:solidFill>
              </a:rPr>
              <a:t>URL</a:t>
            </a:r>
            <a:r>
              <a:rPr lang="ru-RU" sz="1400" dirty="0">
                <a:solidFill>
                  <a:srgbClr val="000000"/>
                </a:solidFill>
              </a:rPr>
              <a:t> : </a:t>
            </a:r>
            <a:r>
              <a:rPr lang="en-US" sz="1400" dirty="0">
                <a:solidFill>
                  <a:srgbClr val="000000"/>
                </a:solidFill>
              </a:rPr>
              <a:t>https</a:t>
            </a:r>
            <a:r>
              <a:rPr lang="ru-RU" sz="1400" dirty="0">
                <a:solidFill>
                  <a:srgbClr val="000000"/>
                </a:solidFill>
              </a:rPr>
              <a:t>://</a:t>
            </a:r>
            <a:r>
              <a:rPr lang="en-US" sz="1400" dirty="0" err="1">
                <a:solidFill>
                  <a:srgbClr val="000000"/>
                </a:solidFill>
              </a:rPr>
              <a:t>cr</a:t>
            </a:r>
            <a:r>
              <a:rPr lang="ru-RU" sz="1400" dirty="0">
                <a:solidFill>
                  <a:srgbClr val="000000"/>
                </a:solidFill>
              </a:rPr>
              <a:t>.</a:t>
            </a:r>
            <a:r>
              <a:rPr lang="en-US" sz="1400" dirty="0" err="1">
                <a:solidFill>
                  <a:srgbClr val="000000"/>
                </a:solidFill>
              </a:rPr>
              <a:t>minzdrav</a:t>
            </a:r>
            <a:r>
              <a:rPr lang="ru-RU" sz="1400" dirty="0">
                <a:solidFill>
                  <a:srgbClr val="000000"/>
                </a:solidFill>
              </a:rPr>
              <a:t>.</a:t>
            </a:r>
            <a:r>
              <a:rPr lang="en-US" sz="1400" dirty="0" err="1">
                <a:solidFill>
                  <a:srgbClr val="000000"/>
                </a:solidFill>
              </a:rPr>
              <a:t>gov</a:t>
            </a:r>
            <a:r>
              <a:rPr lang="ru-RU" sz="1400" dirty="0">
                <a:solidFill>
                  <a:srgbClr val="000000"/>
                </a:solidFill>
              </a:rPr>
              <a:t>.</a:t>
            </a:r>
            <a:r>
              <a:rPr lang="en-US" sz="1400" dirty="0" err="1">
                <a:solidFill>
                  <a:srgbClr val="000000"/>
                </a:solidFill>
              </a:rPr>
              <a:t>ru</a:t>
            </a:r>
            <a:r>
              <a:rPr lang="ru-RU" sz="1400" dirty="0">
                <a:solidFill>
                  <a:srgbClr val="000000"/>
                </a:solidFill>
              </a:rPr>
              <a:t>/?</a:t>
            </a:r>
            <a:r>
              <a:rPr lang="en-US" sz="1400" dirty="0" err="1">
                <a:solidFill>
                  <a:srgbClr val="000000"/>
                </a:solidFill>
              </a:rPr>
              <a:t>ysclid</a:t>
            </a:r>
            <a:r>
              <a:rPr lang="ru-RU" sz="1400" dirty="0">
                <a:solidFill>
                  <a:srgbClr val="000000"/>
                </a:solidFill>
              </a:rPr>
              <a:t>=</a:t>
            </a:r>
            <a:r>
              <a:rPr lang="en-US" sz="1400" dirty="0" err="1">
                <a:solidFill>
                  <a:srgbClr val="000000"/>
                </a:solidFill>
              </a:rPr>
              <a:t>lc</a:t>
            </a:r>
            <a:r>
              <a:rPr lang="ru-RU" sz="1400" dirty="0">
                <a:solidFill>
                  <a:srgbClr val="000000"/>
                </a:solidFill>
              </a:rPr>
              <a:t>8</a:t>
            </a:r>
            <a:r>
              <a:rPr lang="en-US" sz="1400" dirty="0" err="1">
                <a:solidFill>
                  <a:srgbClr val="000000"/>
                </a:solidFill>
              </a:rPr>
              <a:t>uv</a:t>
            </a:r>
            <a:r>
              <a:rPr lang="ru-RU" sz="1400" dirty="0">
                <a:solidFill>
                  <a:srgbClr val="000000"/>
                </a:solidFill>
              </a:rPr>
              <a:t>2</a:t>
            </a:r>
            <a:r>
              <a:rPr lang="en-US" sz="1400" dirty="0" err="1">
                <a:solidFill>
                  <a:srgbClr val="000000"/>
                </a:solidFill>
              </a:rPr>
              <a:t>fbsg</a:t>
            </a:r>
            <a:r>
              <a:rPr lang="ru-RU" sz="1400" dirty="0">
                <a:solidFill>
                  <a:srgbClr val="000000"/>
                </a:solidFill>
              </a:rPr>
              <a:t>216477660 – Текст : электронный.</a:t>
            </a:r>
          </a:p>
          <a:p>
            <a:pPr marL="457200" indent="-457200">
              <a:buFontTx/>
              <a:buAutoNum type="arabicPeriod"/>
            </a:pPr>
            <a:endParaRPr lang="ru-RU" sz="14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8851" name="TextBox 1"/>
          <p:cNvSpPr txBox="1">
            <a:spLocks noChangeArrowheads="1"/>
          </p:cNvSpPr>
          <p:nvPr/>
        </p:nvSpPr>
        <p:spPr bwMode="auto">
          <a:xfrm>
            <a:off x="611560" y="373315"/>
            <a:ext cx="32242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b="1" dirty="0">
                <a:solidFill>
                  <a:srgbClr val="000000"/>
                </a:solidFill>
                <a:latin typeface="Arial" charset="0"/>
                <a:cs typeface="Arial" charset="0"/>
              </a:rPr>
              <a:t>Список литературы</a:t>
            </a:r>
          </a:p>
        </p:txBody>
      </p:sp>
    </p:spTree>
    <p:extLst>
      <p:ext uri="{BB962C8B-B14F-4D97-AF65-F5344CB8AC3E}">
        <p14:creationId xmlns:p14="http://schemas.microsoft.com/office/powerpoint/2010/main" val="7468927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Лучи">
  <a:themeElements>
    <a:clrScheme name="Лучи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Луч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514</TotalTime>
  <Words>1375</Words>
  <Application>Microsoft Office PowerPoint</Application>
  <PresentationFormat>Экран (4:3)</PresentationFormat>
  <Paragraphs>180</Paragraphs>
  <Slides>29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Лучи</vt:lpstr>
      <vt:lpstr>Презентация PowerPoint</vt:lpstr>
      <vt:lpstr>Презентация PowerPoint</vt:lpstr>
      <vt:lpstr>Презентация PowerPoint</vt:lpstr>
      <vt:lpstr>Анемия – «бескровие» (an – без; haim – крови)</vt:lpstr>
      <vt:lpstr>Анемия </vt:lpstr>
      <vt:lpstr>Анемия </vt:lpstr>
      <vt:lpstr>Анемия </vt:lpstr>
      <vt:lpstr>Анемии классифицируются:</vt:lpstr>
      <vt:lpstr>Презентация PowerPoint</vt:lpstr>
      <vt:lpstr>Презентация PowerPoint</vt:lpstr>
      <vt:lpstr>Презентация PowerPoint</vt:lpstr>
      <vt:lpstr>Клиника анемического синдрома: возникает при любой анемии, не зависит от этиопатогенетических причин</vt:lpstr>
      <vt:lpstr>Презентация PowerPoint</vt:lpstr>
      <vt:lpstr> Основные критерии ЖДА  1. Гипохромия эритроцитов, микроцитоз. 2. Изменение показателей феррокинетики: А) Снижение уровня сывороточного железа. Б) Снижение коэффициента насыщения трансферрина (КНТ). В) Повышение общей железосвязывающей способности сыворотки (ОЖСС). Г) Снижение содержания ферритина в крови.  </vt:lpstr>
      <vt:lpstr>ЗНАЧЕНИЕ ЖЕЛЕЗА    - Основная функция железа в организме -перенос кислорода и «хранение» его в крови, обеспечение кислородом мышц;  - железо связано с ферментами: цитохромами и железо-серными белками - переносчик электронов, катализатор реакций   ОКСИГЕНАЦИИ, ГИДРОКСИЛИРОВАНИЯ и других жизненно важных метаболических процессов.</vt:lpstr>
      <vt:lpstr>ГИПОСИДЕРОЗ - тканевой ДЖ     поражаются 1. кожа, ее придатки (волосы, ногти) и слизистые.   2. Желудочно-кишечный тракт  3. Нервная система  4. Сердечно-сосудистая система </vt:lpstr>
      <vt:lpstr>СИДЕРОПЕНИЧЕСКИЙ СИНДРОМ:  * дистрофические изменения кожи и слизистых, койлонихии, атрофия слизистой желудка, пищевода, глоссит, гингивит, стоматит, дисфагия). </vt:lpstr>
      <vt:lpstr>Презентация PowerPoint</vt:lpstr>
      <vt:lpstr>В12 дефицитная анемия</vt:lpstr>
      <vt:lpstr>В12 дефицитная анемия</vt:lpstr>
      <vt:lpstr>Клинические проявления</vt:lpstr>
      <vt:lpstr> АНЕМИИ ГЕМОЛИТИЧЕСКИЕ</vt:lpstr>
      <vt:lpstr>Классическая триада гемолитических симптомов:</vt:lpstr>
      <vt:lpstr>АПЛАСТИЧЕСКАЯ АНЕМИЯ </vt:lpstr>
      <vt:lpstr>Презентация PowerPoint</vt:lpstr>
      <vt:lpstr> Геморрагический синдром        кровотечения        - кожные      - десневые       - маточные и т.д.           (тромбоцитопения + повышенная        проницаемость сосудов)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TI</dc:creator>
  <cp:lastModifiedBy>1</cp:lastModifiedBy>
  <cp:revision>86</cp:revision>
  <dcterms:created xsi:type="dcterms:W3CDTF">2009-09-25T06:10:11Z</dcterms:created>
  <dcterms:modified xsi:type="dcterms:W3CDTF">2025-11-14T09:09:01Z</dcterms:modified>
</cp:coreProperties>
</file>