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  <p:sldMasterId id="2147483742" r:id="rId2"/>
    <p:sldMasterId id="2147483754" r:id="rId3"/>
    <p:sldMasterId id="2147483766" r:id="rId4"/>
  </p:sldMasterIdLst>
  <p:notesMasterIdLst>
    <p:notesMasterId r:id="rId45"/>
  </p:notesMasterIdLst>
  <p:sldIdLst>
    <p:sldId id="256" r:id="rId5"/>
    <p:sldId id="311" r:id="rId6"/>
    <p:sldId id="312" r:id="rId7"/>
    <p:sldId id="307" r:id="rId8"/>
    <p:sldId id="30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259" r:id="rId18"/>
    <p:sldId id="257" r:id="rId19"/>
    <p:sldId id="258" r:id="rId20"/>
    <p:sldId id="260" r:id="rId21"/>
    <p:sldId id="261" r:id="rId22"/>
    <p:sldId id="262" r:id="rId23"/>
    <p:sldId id="263" r:id="rId24"/>
    <p:sldId id="280" r:id="rId25"/>
    <p:sldId id="281" r:id="rId26"/>
    <p:sldId id="277" r:id="rId27"/>
    <p:sldId id="278" r:id="rId28"/>
    <p:sldId id="282" r:id="rId29"/>
    <p:sldId id="283" r:id="rId30"/>
    <p:sldId id="284" r:id="rId31"/>
    <p:sldId id="285" r:id="rId32"/>
    <p:sldId id="289" r:id="rId33"/>
    <p:sldId id="286" r:id="rId34"/>
    <p:sldId id="288" r:id="rId35"/>
    <p:sldId id="293" r:id="rId36"/>
    <p:sldId id="290" r:id="rId37"/>
    <p:sldId id="291" r:id="rId38"/>
    <p:sldId id="292" r:id="rId39"/>
    <p:sldId id="294" r:id="rId40"/>
    <p:sldId id="295" r:id="rId41"/>
    <p:sldId id="314" r:id="rId42"/>
    <p:sldId id="315" r:id="rId43"/>
    <p:sldId id="313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4660"/>
  </p:normalViewPr>
  <p:slideViewPr>
    <p:cSldViewPr snapToGrid="0">
      <p:cViewPr varScale="1">
        <p:scale>
          <a:sx n="77" d="100"/>
          <a:sy n="77" d="100"/>
        </p:scale>
        <p:origin x="758" y="-1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ya Voytko" userId="fab3c66619b857c4" providerId="LiveId" clId="{698C40A3-EC54-4A9F-9E8A-414539161B34}"/>
    <pc:docChg chg="custSel modSld">
      <pc:chgData name="Mariya Voytko" userId="fab3c66619b857c4" providerId="LiveId" clId="{698C40A3-EC54-4A9F-9E8A-414539161B34}" dt="2025-11-13T15:56:00.021" v="25" actId="20577"/>
      <pc:docMkLst>
        <pc:docMk/>
      </pc:docMkLst>
      <pc:sldChg chg="addSp delSp modSp mod">
        <pc:chgData name="Mariya Voytko" userId="fab3c66619b857c4" providerId="LiveId" clId="{698C40A3-EC54-4A9F-9E8A-414539161B34}" dt="2025-11-13T15:56:00.021" v="25" actId="20577"/>
        <pc:sldMkLst>
          <pc:docMk/>
          <pc:sldMk cId="2749732453" sldId="256"/>
        </pc:sldMkLst>
        <pc:spChg chg="mod">
          <ac:chgData name="Mariya Voytko" userId="fab3c66619b857c4" providerId="LiveId" clId="{698C40A3-EC54-4A9F-9E8A-414539161B34}" dt="2025-11-13T15:51:05.600" v="5" actId="207"/>
          <ac:spMkLst>
            <pc:docMk/>
            <pc:sldMk cId="2749732453" sldId="256"/>
            <ac:spMk id="2" creationId="{00000000-0000-0000-0000-000000000000}"/>
          </ac:spMkLst>
        </pc:spChg>
        <pc:spChg chg="del">
          <ac:chgData name="Mariya Voytko" userId="fab3c66619b857c4" providerId="LiveId" clId="{698C40A3-EC54-4A9F-9E8A-414539161B34}" dt="2025-11-13T15:50:55.654" v="0" actId="478"/>
          <ac:spMkLst>
            <pc:docMk/>
            <pc:sldMk cId="2749732453" sldId="256"/>
            <ac:spMk id="3" creationId="{00000000-0000-0000-0000-000000000000}"/>
          </ac:spMkLst>
        </pc:spChg>
        <pc:spChg chg="add del mod">
          <ac:chgData name="Mariya Voytko" userId="fab3c66619b857c4" providerId="LiveId" clId="{698C40A3-EC54-4A9F-9E8A-414539161B34}" dt="2025-11-13T15:54:05.662" v="19" actId="478"/>
          <ac:spMkLst>
            <pc:docMk/>
            <pc:sldMk cId="2749732453" sldId="256"/>
            <ac:spMk id="4" creationId="{F37250BC-C853-42DB-9359-30ADE25821C5}"/>
          </ac:spMkLst>
        </pc:spChg>
        <pc:spChg chg="add mod">
          <ac:chgData name="Mariya Voytko" userId="fab3c66619b857c4" providerId="LiveId" clId="{698C40A3-EC54-4A9F-9E8A-414539161B34}" dt="2025-11-13T15:56:00.021" v="25" actId="20577"/>
          <ac:spMkLst>
            <pc:docMk/>
            <pc:sldMk cId="2749732453" sldId="256"/>
            <ac:spMk id="5" creationId="{C2B0EFB5-E65B-444D-903A-95F22E528E91}"/>
          </ac:spMkLst>
        </pc:spChg>
      </pc:sldChg>
      <pc:sldChg chg="modSp">
        <pc:chgData name="Mariya Voytko" userId="fab3c66619b857c4" providerId="LiveId" clId="{698C40A3-EC54-4A9F-9E8A-414539161B34}" dt="2025-11-13T15:51:47.122" v="15" actId="1076"/>
        <pc:sldMkLst>
          <pc:docMk/>
          <pc:sldMk cId="2478123719" sldId="307"/>
        </pc:sldMkLst>
        <pc:spChg chg="mod">
          <ac:chgData name="Mariya Voytko" userId="fab3c66619b857c4" providerId="LiveId" clId="{698C40A3-EC54-4A9F-9E8A-414539161B34}" dt="2025-11-13T15:51:47.122" v="15" actId="1076"/>
          <ac:spMkLst>
            <pc:docMk/>
            <pc:sldMk cId="2478123719" sldId="307"/>
            <ac:spMk id="35844" creationId="{00000000-0000-0000-0000-000000000000}"/>
          </ac:spMkLst>
        </pc:spChg>
        <pc:spChg chg="mod">
          <ac:chgData name="Mariya Voytko" userId="fab3c66619b857c4" providerId="LiveId" clId="{698C40A3-EC54-4A9F-9E8A-414539161B34}" dt="2025-11-13T15:51:38.255" v="12" actId="122"/>
          <ac:spMkLst>
            <pc:docMk/>
            <pc:sldMk cId="2478123719" sldId="307"/>
            <ac:spMk id="35845" creationId="{00000000-0000-0000-0000-000000000000}"/>
          </ac:spMkLst>
        </pc:spChg>
        <pc:spChg chg="mod">
          <ac:chgData name="Mariya Voytko" userId="fab3c66619b857c4" providerId="LiveId" clId="{698C40A3-EC54-4A9F-9E8A-414539161B34}" dt="2025-11-13T15:51:44.077" v="14" actId="1076"/>
          <ac:spMkLst>
            <pc:docMk/>
            <pc:sldMk cId="2478123719" sldId="307"/>
            <ac:spMk id="35846" creationId="{00000000-0000-0000-0000-000000000000}"/>
          </ac:spMkLst>
        </pc:spChg>
        <pc:graphicFrameChg chg="mod">
          <ac:chgData name="Mariya Voytko" userId="fab3c66619b857c4" providerId="LiveId" clId="{698C40A3-EC54-4A9F-9E8A-414539161B34}" dt="2025-11-13T15:51:34.583" v="11" actId="1076"/>
          <ac:graphicFrameMkLst>
            <pc:docMk/>
            <pc:sldMk cId="2478123719" sldId="307"/>
            <ac:graphicFrameMk id="5" creationId="{00000000-0000-0000-0000-000000000000}"/>
          </ac:graphicFrameMkLst>
        </pc:graphicFrameChg>
      </pc:sldChg>
      <pc:sldChg chg="modSp">
        <pc:chgData name="Mariya Voytko" userId="fab3c66619b857c4" providerId="LiveId" clId="{698C40A3-EC54-4A9F-9E8A-414539161B34}" dt="2025-11-13T15:51:18.405" v="7" actId="113"/>
        <pc:sldMkLst>
          <pc:docMk/>
          <pc:sldMk cId="1404424066" sldId="311"/>
        </pc:sldMkLst>
        <pc:spChg chg="mod">
          <ac:chgData name="Mariya Voytko" userId="fab3c66619b857c4" providerId="LiveId" clId="{698C40A3-EC54-4A9F-9E8A-414539161B34}" dt="2025-11-13T15:51:18.405" v="7" actId="113"/>
          <ac:spMkLst>
            <pc:docMk/>
            <pc:sldMk cId="1404424066" sldId="311"/>
            <ac:spMk id="32770" creationId="{00000000-0000-0000-0000-000000000000}"/>
          </ac:spMkLst>
        </pc:spChg>
      </pc:sldChg>
      <pc:sldChg chg="modSp">
        <pc:chgData name="Mariya Voytko" userId="fab3c66619b857c4" providerId="LiveId" clId="{698C40A3-EC54-4A9F-9E8A-414539161B34}" dt="2025-11-13T15:51:24.872" v="8" actId="113"/>
        <pc:sldMkLst>
          <pc:docMk/>
          <pc:sldMk cId="917390299" sldId="312"/>
        </pc:sldMkLst>
        <pc:spChg chg="mod">
          <ac:chgData name="Mariya Voytko" userId="fab3c66619b857c4" providerId="LiveId" clId="{698C40A3-EC54-4A9F-9E8A-414539161B34}" dt="2025-11-13T15:51:24.872" v="8" actId="113"/>
          <ac:spMkLst>
            <pc:docMk/>
            <pc:sldMk cId="917390299" sldId="312"/>
            <ac:spMk id="33794" creationId="{00000000-0000-0000-0000-000000000000}"/>
          </ac:spMkLst>
        </pc:spChg>
      </pc:sldChg>
      <pc:sldChg chg="modSp">
        <pc:chgData name="Mariya Voytko" userId="fab3c66619b857c4" providerId="LiveId" clId="{698C40A3-EC54-4A9F-9E8A-414539161B34}" dt="2025-11-13T15:51:59.264" v="18" actId="1076"/>
        <pc:sldMkLst>
          <pc:docMk/>
          <pc:sldMk cId="4086739977" sldId="313"/>
        </pc:sldMkLst>
        <pc:spChg chg="mod">
          <ac:chgData name="Mariya Voytko" userId="fab3c66619b857c4" providerId="LiveId" clId="{698C40A3-EC54-4A9F-9E8A-414539161B34}" dt="2025-11-13T15:51:59.264" v="18" actId="1076"/>
          <ac:spMkLst>
            <pc:docMk/>
            <pc:sldMk cId="4086739977" sldId="313"/>
            <ac:spMk id="86018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9B5B13-E261-4E50-9F46-1C74AC954A73}" type="doc">
      <dgm:prSet loTypeId="urn:microsoft.com/office/officeart/2005/8/layout/vList4#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1CC466CB-24F8-4A27-8ACF-7E94E4D83AC6}">
      <dgm:prSet phldrT="[Текст]" phldr="1"/>
      <dgm:spPr/>
      <dgm:t>
        <a:bodyPr/>
        <a:lstStyle/>
        <a:p>
          <a:endParaRPr lang="ru-RU" sz="1700" dirty="0"/>
        </a:p>
      </dgm:t>
    </dgm:pt>
    <dgm:pt modelId="{BE8BD0A9-DBCD-4315-9B43-F4F3C33BB4BD}" type="parTrans" cxnId="{4249EADE-1C3A-437B-993C-041A576C6FC7}">
      <dgm:prSet/>
      <dgm:spPr/>
      <dgm:t>
        <a:bodyPr/>
        <a:lstStyle/>
        <a:p>
          <a:endParaRPr lang="ru-RU"/>
        </a:p>
      </dgm:t>
    </dgm:pt>
    <dgm:pt modelId="{3DE81593-F1B3-4688-ACA7-1D6AED6947CA}" type="sibTrans" cxnId="{4249EADE-1C3A-437B-993C-041A576C6FC7}">
      <dgm:prSet/>
      <dgm:spPr/>
      <dgm:t>
        <a:bodyPr/>
        <a:lstStyle/>
        <a:p>
          <a:endParaRPr lang="ru-RU"/>
        </a:p>
      </dgm:t>
    </dgm:pt>
    <dgm:pt modelId="{6C56CB44-A646-44E6-8749-16492D6B3149}">
      <dgm:prSet phldrT="[Текст]" custT="1"/>
      <dgm:spPr/>
      <dgm:t>
        <a:bodyPr/>
        <a:lstStyle/>
        <a:p>
          <a:r>
            <a:rPr lang="ru-RU" sz="1800" b="1" i="0" dirty="0">
              <a:latin typeface="Times New Roman" pitchFamily="18" charset="0"/>
              <a:cs typeface="Times New Roman" pitchFamily="18" charset="0"/>
            </a:rPr>
            <a:t>ФГБУ «НМИЦ гематологии» Минздрава России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F609BFE9-AE2B-4DBB-B76A-1BBA56355183}" type="parTrans" cxnId="{411AC231-871E-46E8-BE3C-578816411FEC}">
      <dgm:prSet/>
      <dgm:spPr/>
      <dgm:t>
        <a:bodyPr/>
        <a:lstStyle/>
        <a:p>
          <a:endParaRPr lang="ru-RU"/>
        </a:p>
      </dgm:t>
    </dgm:pt>
    <dgm:pt modelId="{B712CF61-B3F5-4D44-8A3A-30C514460DA6}" type="sibTrans" cxnId="{411AC231-871E-46E8-BE3C-578816411FEC}">
      <dgm:prSet/>
      <dgm:spPr/>
      <dgm:t>
        <a:bodyPr/>
        <a:lstStyle/>
        <a:p>
          <a:endParaRPr lang="ru-RU"/>
        </a:p>
      </dgm:t>
    </dgm:pt>
    <dgm:pt modelId="{AF37BB5B-1194-4F02-BB6C-65D7EDC073D3}">
      <dgm:prSet phldrT="[Текст]" custT="1"/>
      <dgm:spPr/>
      <dgm:t>
        <a:bodyPr/>
        <a:lstStyle/>
        <a:p>
          <a:r>
            <a:rPr lang="ru-RU" sz="1800" b="1" i="0" dirty="0">
              <a:latin typeface="Times New Roman" pitchFamily="18" charset="0"/>
              <a:cs typeface="Times New Roman" pitchFamily="18" charset="0"/>
            </a:rPr>
            <a:t>ФГБУН «Кировский научно-исследовательский институт гематологии и переливания крови ФМБА России»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72A024D6-2AF3-401F-8042-C61398F33097}" type="parTrans" cxnId="{72AA2D40-7BE5-4991-8D33-9B59EF910FF9}">
      <dgm:prSet/>
      <dgm:spPr/>
      <dgm:t>
        <a:bodyPr/>
        <a:lstStyle/>
        <a:p>
          <a:endParaRPr lang="ru-RU"/>
        </a:p>
      </dgm:t>
    </dgm:pt>
    <dgm:pt modelId="{060022EF-6980-4DC3-AD44-FEE1A4A95286}" type="sibTrans" cxnId="{72AA2D40-7BE5-4991-8D33-9B59EF910FF9}">
      <dgm:prSet/>
      <dgm:spPr/>
      <dgm:t>
        <a:bodyPr/>
        <a:lstStyle/>
        <a:p>
          <a:endParaRPr lang="ru-RU"/>
        </a:p>
      </dgm:t>
    </dgm:pt>
    <dgm:pt modelId="{D2BB8D62-B10A-46E5-9FB3-F263510A61E5}">
      <dgm:prSet phldrT="[Текст]" phldr="1" custT="1"/>
      <dgm:spPr/>
      <dgm:t>
        <a:bodyPr/>
        <a:lstStyle/>
        <a:p>
          <a:endParaRPr lang="ru-RU" sz="2400" dirty="0"/>
        </a:p>
      </dgm:t>
    </dgm:pt>
    <dgm:pt modelId="{7E4B9BA6-6684-4646-B00B-2063AC9491E6}" type="parTrans" cxnId="{720C5C5D-D470-4AB5-A51E-7386A25774E9}">
      <dgm:prSet/>
      <dgm:spPr/>
      <dgm:t>
        <a:bodyPr/>
        <a:lstStyle/>
        <a:p>
          <a:endParaRPr lang="ru-RU"/>
        </a:p>
      </dgm:t>
    </dgm:pt>
    <dgm:pt modelId="{1FBDF170-F2E2-4DCC-8C77-818A5918D80B}" type="sibTrans" cxnId="{720C5C5D-D470-4AB5-A51E-7386A25774E9}">
      <dgm:prSet/>
      <dgm:spPr/>
      <dgm:t>
        <a:bodyPr/>
        <a:lstStyle/>
        <a:p>
          <a:endParaRPr lang="ru-RU"/>
        </a:p>
      </dgm:t>
    </dgm:pt>
    <dgm:pt modelId="{C5AA76BC-ACC0-4E88-805E-300C443B5888}">
      <dgm:prSet phldrT="[Текст]"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Областные, </a:t>
          </a:r>
        </a:p>
      </dgm:t>
    </dgm:pt>
    <dgm:pt modelId="{4A6EF517-5E0F-4918-AB83-B86DE2A9D313}" type="parTrans" cxnId="{D9A885F9-866F-472F-AA65-9F5D82DEEF23}">
      <dgm:prSet/>
      <dgm:spPr/>
      <dgm:t>
        <a:bodyPr/>
        <a:lstStyle/>
        <a:p>
          <a:endParaRPr lang="ru-RU"/>
        </a:p>
      </dgm:t>
    </dgm:pt>
    <dgm:pt modelId="{87B131A5-A97C-4B69-BD39-DCCD3F6DD765}" type="sibTrans" cxnId="{D9A885F9-866F-472F-AA65-9F5D82DEEF23}">
      <dgm:prSet/>
      <dgm:spPr/>
      <dgm:t>
        <a:bodyPr/>
        <a:lstStyle/>
        <a:p>
          <a:endParaRPr lang="ru-RU"/>
        </a:p>
      </dgm:t>
    </dgm:pt>
    <dgm:pt modelId="{E1012220-BAB9-436D-B707-CE6306AF5340}">
      <dgm:prSet phldrT="[Текст]" phldr="1"/>
      <dgm:spPr/>
      <dgm:t>
        <a:bodyPr/>
        <a:lstStyle/>
        <a:p>
          <a:endParaRPr lang="ru-RU" sz="1300" dirty="0"/>
        </a:p>
      </dgm:t>
    </dgm:pt>
    <dgm:pt modelId="{263087B5-0E87-40AB-A6B2-61BB2C5BC46F}" type="parTrans" cxnId="{54B438A1-DB91-47D2-9B38-7BF76E0C4775}">
      <dgm:prSet/>
      <dgm:spPr/>
      <dgm:t>
        <a:bodyPr/>
        <a:lstStyle/>
        <a:p>
          <a:endParaRPr lang="ru-RU"/>
        </a:p>
      </dgm:t>
    </dgm:pt>
    <dgm:pt modelId="{03A13775-D8D9-40FB-ABD7-DE3850551245}" type="sibTrans" cxnId="{54B438A1-DB91-47D2-9B38-7BF76E0C4775}">
      <dgm:prSet/>
      <dgm:spPr/>
      <dgm:t>
        <a:bodyPr/>
        <a:lstStyle/>
        <a:p>
          <a:endParaRPr lang="ru-RU"/>
        </a:p>
      </dgm:t>
    </dgm:pt>
    <dgm:pt modelId="{275FE4B3-57E1-4911-8F01-F2BFF07921F4}">
      <dgm:prSet phldrT="[Текст]" phldr="1"/>
      <dgm:spPr/>
      <dgm:t>
        <a:bodyPr/>
        <a:lstStyle/>
        <a:p>
          <a:endParaRPr lang="ru-RU" sz="1700" dirty="0"/>
        </a:p>
      </dgm:t>
    </dgm:pt>
    <dgm:pt modelId="{7F468D1B-5103-4B19-9065-88C2A069FF1B}" type="parTrans" cxnId="{4B49DF4A-1C79-4129-B283-3239A30E312C}">
      <dgm:prSet/>
      <dgm:spPr/>
      <dgm:t>
        <a:bodyPr/>
        <a:lstStyle/>
        <a:p>
          <a:endParaRPr lang="ru-RU"/>
        </a:p>
      </dgm:t>
    </dgm:pt>
    <dgm:pt modelId="{7946F73E-AD94-42AE-846D-7573A976FF5A}" type="sibTrans" cxnId="{4B49DF4A-1C79-4129-B283-3239A30E312C}">
      <dgm:prSet/>
      <dgm:spPr/>
      <dgm:t>
        <a:bodyPr/>
        <a:lstStyle/>
        <a:p>
          <a:endParaRPr lang="ru-RU"/>
        </a:p>
      </dgm:t>
    </dgm:pt>
    <dgm:pt modelId="{598433AD-7128-4A9D-8B2B-9C542B8CE371}">
      <dgm:prSet phldrT="[Текст]"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Все ЛПУ </a:t>
          </a:r>
        </a:p>
      </dgm:t>
    </dgm:pt>
    <dgm:pt modelId="{3BAC3652-2A71-4F05-A404-4EB2B809D7CB}" type="parTrans" cxnId="{A0F9AA4E-76BF-49D9-9865-8F69EDCD84BC}">
      <dgm:prSet/>
      <dgm:spPr/>
      <dgm:t>
        <a:bodyPr/>
        <a:lstStyle/>
        <a:p>
          <a:endParaRPr lang="ru-RU"/>
        </a:p>
      </dgm:t>
    </dgm:pt>
    <dgm:pt modelId="{EB7F01B8-F821-4A3C-BCA2-B6979796D96E}" type="sibTrans" cxnId="{A0F9AA4E-76BF-49D9-9865-8F69EDCD84BC}">
      <dgm:prSet/>
      <dgm:spPr/>
      <dgm:t>
        <a:bodyPr/>
        <a:lstStyle/>
        <a:p>
          <a:endParaRPr lang="ru-RU"/>
        </a:p>
      </dgm:t>
    </dgm:pt>
    <dgm:pt modelId="{BB9265F7-7562-4533-BCF1-5E44624E7445}">
      <dgm:prSet phldrT="[Текст]" phldr="1"/>
      <dgm:spPr/>
      <dgm:t>
        <a:bodyPr/>
        <a:lstStyle/>
        <a:p>
          <a:endParaRPr lang="ru-RU" sz="1300" dirty="0"/>
        </a:p>
      </dgm:t>
    </dgm:pt>
    <dgm:pt modelId="{115D1F84-F509-4802-9401-148852D56B70}" type="parTrans" cxnId="{5D6CCA67-B44F-4396-8CA5-051EAD9C6002}">
      <dgm:prSet/>
      <dgm:spPr/>
      <dgm:t>
        <a:bodyPr/>
        <a:lstStyle/>
        <a:p>
          <a:endParaRPr lang="ru-RU"/>
        </a:p>
      </dgm:t>
    </dgm:pt>
    <dgm:pt modelId="{5697B82C-8140-4613-BB09-43FD13AFFC6F}" type="sibTrans" cxnId="{5D6CCA67-B44F-4396-8CA5-051EAD9C6002}">
      <dgm:prSet/>
      <dgm:spPr/>
      <dgm:t>
        <a:bodyPr/>
        <a:lstStyle/>
        <a:p>
          <a:endParaRPr lang="ru-RU"/>
        </a:p>
      </dgm:t>
    </dgm:pt>
    <dgm:pt modelId="{31CC5810-6F84-463A-BE59-407380482FE8}">
      <dgm:prSet phldrT="[Текст]" custT="1"/>
      <dgm:spPr/>
      <dgm:t>
        <a:bodyPr/>
        <a:lstStyle/>
        <a:p>
          <a:r>
            <a:rPr lang="ru-RU" sz="1800" b="1" i="0" dirty="0">
              <a:latin typeface="Times New Roman" pitchFamily="18" charset="0"/>
              <a:cs typeface="Times New Roman" pitchFamily="18" charset="0"/>
            </a:rPr>
            <a:t>ФГБУ</a:t>
          </a:r>
          <a:r>
            <a:rPr lang="ru-RU" sz="1800" b="1" dirty="0">
              <a:latin typeface="Times New Roman" pitchFamily="18" charset="0"/>
              <a:cs typeface="Times New Roman" pitchFamily="18" charset="0"/>
            </a:rPr>
            <a:t>«Российский научно-исследовательский институт гематологии и трансфузиологии </a:t>
          </a:r>
          <a:r>
            <a:rPr lang="ru-RU" sz="1800" b="1" i="0" dirty="0">
              <a:latin typeface="Times New Roman" pitchFamily="18" charset="0"/>
              <a:cs typeface="Times New Roman" pitchFamily="18" charset="0"/>
            </a:rPr>
            <a:t>ФМБА  России»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9FDFD29C-11A0-4A26-8B80-AA9DF5C16CA6}" type="parTrans" cxnId="{96DC59E3-C433-4014-BB7D-02994E91BF20}">
      <dgm:prSet/>
      <dgm:spPr/>
      <dgm:t>
        <a:bodyPr/>
        <a:lstStyle/>
        <a:p>
          <a:endParaRPr lang="ru-RU"/>
        </a:p>
      </dgm:t>
    </dgm:pt>
    <dgm:pt modelId="{B8ECBB0C-FC15-4A11-B34D-FE3791AE84F8}" type="sibTrans" cxnId="{96DC59E3-C433-4014-BB7D-02994E91BF20}">
      <dgm:prSet/>
      <dgm:spPr/>
      <dgm:t>
        <a:bodyPr/>
        <a:lstStyle/>
        <a:p>
          <a:endParaRPr lang="ru-RU"/>
        </a:p>
      </dgm:t>
    </dgm:pt>
    <dgm:pt modelId="{4C567729-CC74-4510-8915-2B9806ACE4B1}">
      <dgm:prSet phldrT="[Текст]"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краевые, </a:t>
          </a:r>
        </a:p>
      </dgm:t>
    </dgm:pt>
    <dgm:pt modelId="{5607533C-C3BF-4A4A-B955-4660517A94FF}" type="parTrans" cxnId="{70DE393F-9884-4153-AEB8-D64C403A4F95}">
      <dgm:prSet/>
      <dgm:spPr/>
      <dgm:t>
        <a:bodyPr/>
        <a:lstStyle/>
        <a:p>
          <a:endParaRPr lang="ru-RU"/>
        </a:p>
      </dgm:t>
    </dgm:pt>
    <dgm:pt modelId="{DA4C6976-6D90-49DE-8FC2-CA2C8197B7CC}" type="sibTrans" cxnId="{70DE393F-9884-4153-AEB8-D64C403A4F95}">
      <dgm:prSet/>
      <dgm:spPr/>
      <dgm:t>
        <a:bodyPr/>
        <a:lstStyle/>
        <a:p>
          <a:endParaRPr lang="ru-RU"/>
        </a:p>
      </dgm:t>
    </dgm:pt>
    <dgm:pt modelId="{49C68745-9CC4-48A2-AEB9-899951D7AFFE}">
      <dgm:prSet phldrT="[Текст]"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республиканские , </a:t>
          </a:r>
        </a:p>
      </dgm:t>
    </dgm:pt>
    <dgm:pt modelId="{88BCDC85-5568-4D0E-9313-6D8B57EC3C78}" type="parTrans" cxnId="{6F2BD777-9E9A-46C8-BADA-31C709849433}">
      <dgm:prSet/>
      <dgm:spPr/>
      <dgm:t>
        <a:bodyPr/>
        <a:lstStyle/>
        <a:p>
          <a:endParaRPr lang="ru-RU"/>
        </a:p>
      </dgm:t>
    </dgm:pt>
    <dgm:pt modelId="{5406B743-A5E4-4E19-8F71-AF8D1F1C7D42}" type="sibTrans" cxnId="{6F2BD777-9E9A-46C8-BADA-31C709849433}">
      <dgm:prSet/>
      <dgm:spPr/>
      <dgm:t>
        <a:bodyPr/>
        <a:lstStyle/>
        <a:p>
          <a:endParaRPr lang="ru-RU"/>
        </a:p>
      </dgm:t>
    </dgm:pt>
    <dgm:pt modelId="{C36A9A66-3B90-437A-A89F-55A37D33BC56}">
      <dgm:prSet phldrT="[Текст]"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городские</a:t>
          </a:r>
        </a:p>
      </dgm:t>
    </dgm:pt>
    <dgm:pt modelId="{45DA2634-87A7-49B6-8D7E-CE8E55254F3F}" type="parTrans" cxnId="{5DD59129-1CAE-4D3F-8BC7-C48BC9419BE1}">
      <dgm:prSet/>
      <dgm:spPr/>
      <dgm:t>
        <a:bodyPr/>
        <a:lstStyle/>
        <a:p>
          <a:endParaRPr lang="ru-RU"/>
        </a:p>
      </dgm:t>
    </dgm:pt>
    <dgm:pt modelId="{80D805BF-31FC-49E1-A775-A7FD4A03F733}" type="sibTrans" cxnId="{5DD59129-1CAE-4D3F-8BC7-C48BC9419BE1}">
      <dgm:prSet/>
      <dgm:spPr/>
      <dgm:t>
        <a:bodyPr/>
        <a:lstStyle/>
        <a:p>
          <a:endParaRPr lang="ru-RU"/>
        </a:p>
      </dgm:t>
    </dgm:pt>
    <dgm:pt modelId="{EAE8FD37-FAED-4EA4-9D01-C8A4D3665F78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B9A63D24-896E-412D-B2EF-F934973A1102}" type="parTrans" cxnId="{AB89E126-7BF4-4C7C-A74D-D07F322C4598}">
      <dgm:prSet/>
      <dgm:spPr/>
      <dgm:t>
        <a:bodyPr/>
        <a:lstStyle/>
        <a:p>
          <a:endParaRPr lang="ru-RU"/>
        </a:p>
      </dgm:t>
    </dgm:pt>
    <dgm:pt modelId="{0DA3B55E-E3C1-403E-A7E8-6305895ED06A}" type="sibTrans" cxnId="{AB89E126-7BF4-4C7C-A74D-D07F322C4598}">
      <dgm:prSet/>
      <dgm:spPr/>
      <dgm:t>
        <a:bodyPr/>
        <a:lstStyle/>
        <a:p>
          <a:endParaRPr lang="ru-RU"/>
        </a:p>
      </dgm:t>
    </dgm:pt>
    <dgm:pt modelId="{0FD2BFCE-ADF4-466E-9F00-1BD59428DC06}" type="pres">
      <dgm:prSet presAssocID="{C09B5B13-E261-4E50-9F46-1C74AC954A73}" presName="linear" presStyleCnt="0">
        <dgm:presLayoutVars>
          <dgm:dir/>
          <dgm:resizeHandles val="exact"/>
        </dgm:presLayoutVars>
      </dgm:prSet>
      <dgm:spPr/>
    </dgm:pt>
    <dgm:pt modelId="{B90240B2-5AC2-45AD-8BB8-2606B4EF8C9D}" type="pres">
      <dgm:prSet presAssocID="{1CC466CB-24F8-4A27-8ACF-7E94E4D83AC6}" presName="comp" presStyleCnt="0"/>
      <dgm:spPr/>
    </dgm:pt>
    <dgm:pt modelId="{1C4081CD-67BA-4045-9E40-79E179369BB5}" type="pres">
      <dgm:prSet presAssocID="{1CC466CB-24F8-4A27-8ACF-7E94E4D83AC6}" presName="box" presStyleLbl="node1" presStyleIdx="0" presStyleCnt="3" custScaleY="111027"/>
      <dgm:spPr/>
    </dgm:pt>
    <dgm:pt modelId="{C69EB905-3F6F-4458-8683-D11BA84DA3B3}" type="pres">
      <dgm:prSet presAssocID="{1CC466CB-24F8-4A27-8ACF-7E94E4D83AC6}" presName="img" presStyleLbl="fgImgPlace1" presStyleIdx="0" presStyleCnt="3" custLinFactNeighborX="91" custLinFactNeighborY="132"/>
      <dgm:spPr/>
    </dgm:pt>
    <dgm:pt modelId="{305B5D2D-AA68-476D-B9C3-0C01E06D7264}" type="pres">
      <dgm:prSet presAssocID="{1CC466CB-24F8-4A27-8ACF-7E94E4D83AC6}" presName="text" presStyleLbl="node1" presStyleIdx="0" presStyleCnt="3">
        <dgm:presLayoutVars>
          <dgm:bulletEnabled val="1"/>
        </dgm:presLayoutVars>
      </dgm:prSet>
      <dgm:spPr/>
    </dgm:pt>
    <dgm:pt modelId="{62CEA90D-E21A-4766-B781-7259026F109E}" type="pres">
      <dgm:prSet presAssocID="{3DE81593-F1B3-4688-ACA7-1D6AED6947CA}" presName="spacer" presStyleCnt="0"/>
      <dgm:spPr/>
    </dgm:pt>
    <dgm:pt modelId="{0C85468D-F06A-49B2-94F4-661463E3289C}" type="pres">
      <dgm:prSet presAssocID="{D2BB8D62-B10A-46E5-9FB3-F263510A61E5}" presName="comp" presStyleCnt="0"/>
      <dgm:spPr/>
    </dgm:pt>
    <dgm:pt modelId="{06E9E134-0511-4DA3-85C1-4EC85123D099}" type="pres">
      <dgm:prSet presAssocID="{D2BB8D62-B10A-46E5-9FB3-F263510A61E5}" presName="box" presStyleLbl="node1" presStyleIdx="1" presStyleCnt="3" custScaleY="114168"/>
      <dgm:spPr/>
    </dgm:pt>
    <dgm:pt modelId="{B8FC480A-F99C-4196-B94E-32CDA14B1637}" type="pres">
      <dgm:prSet presAssocID="{D2BB8D62-B10A-46E5-9FB3-F263510A61E5}" presName="img" presStyleLbl="fgImgPlace1" presStyleIdx="1" presStyleCnt="3"/>
      <dgm:spPr/>
    </dgm:pt>
    <dgm:pt modelId="{91A8880F-3D73-4693-A7DF-6A8B5762254D}" type="pres">
      <dgm:prSet presAssocID="{D2BB8D62-B10A-46E5-9FB3-F263510A61E5}" presName="text" presStyleLbl="node1" presStyleIdx="1" presStyleCnt="3">
        <dgm:presLayoutVars>
          <dgm:bulletEnabled val="1"/>
        </dgm:presLayoutVars>
      </dgm:prSet>
      <dgm:spPr/>
    </dgm:pt>
    <dgm:pt modelId="{4A4F2875-9F76-4BEC-8CF3-492F515BB43D}" type="pres">
      <dgm:prSet presAssocID="{1FBDF170-F2E2-4DCC-8C77-818A5918D80B}" presName="spacer" presStyleCnt="0"/>
      <dgm:spPr/>
    </dgm:pt>
    <dgm:pt modelId="{90C7AD89-9768-4FFD-A0C0-71F5BDFF204A}" type="pres">
      <dgm:prSet presAssocID="{275FE4B3-57E1-4911-8F01-F2BFF07921F4}" presName="comp" presStyleCnt="0"/>
      <dgm:spPr/>
    </dgm:pt>
    <dgm:pt modelId="{D3815CAF-1DFC-4B77-A6E3-B167275666EE}" type="pres">
      <dgm:prSet presAssocID="{275FE4B3-57E1-4911-8F01-F2BFF07921F4}" presName="box" presStyleLbl="node1" presStyleIdx="2" presStyleCnt="3" custLinFactNeighborX="1626" custLinFactNeighborY="17221"/>
      <dgm:spPr/>
    </dgm:pt>
    <dgm:pt modelId="{1ACE81CD-7D47-4DC3-A722-88FB8B07F418}" type="pres">
      <dgm:prSet presAssocID="{275FE4B3-57E1-4911-8F01-F2BFF07921F4}" presName="img" presStyleLbl="fgImgPlace1" presStyleIdx="2" presStyleCnt="3"/>
      <dgm:spPr/>
    </dgm:pt>
    <dgm:pt modelId="{C66C83C3-4DD9-4C06-B5D4-B23C9EEA85B1}" type="pres">
      <dgm:prSet presAssocID="{275FE4B3-57E1-4911-8F01-F2BFF07921F4}" presName="text" presStyleLbl="node1" presStyleIdx="2" presStyleCnt="3">
        <dgm:presLayoutVars>
          <dgm:bulletEnabled val="1"/>
        </dgm:presLayoutVars>
      </dgm:prSet>
      <dgm:spPr/>
    </dgm:pt>
  </dgm:ptLst>
  <dgm:cxnLst>
    <dgm:cxn modelId="{2C72CB02-702B-442F-B66B-D1AF72C5C8E1}" type="presOf" srcId="{6C56CB44-A646-44E6-8749-16492D6B3149}" destId="{1C4081CD-67BA-4045-9E40-79E179369BB5}" srcOrd="0" destOrd="1" presId="urn:microsoft.com/office/officeart/2005/8/layout/vList4#1"/>
    <dgm:cxn modelId="{40184205-48D7-4F1D-95F4-5B6DDC148658}" type="presOf" srcId="{D2BB8D62-B10A-46E5-9FB3-F263510A61E5}" destId="{91A8880F-3D73-4693-A7DF-6A8B5762254D}" srcOrd="1" destOrd="0" presId="urn:microsoft.com/office/officeart/2005/8/layout/vList4#1"/>
    <dgm:cxn modelId="{76529D0B-4752-4DE4-BEAA-821812691A92}" type="presOf" srcId="{C36A9A66-3B90-437A-A89F-55A37D33BC56}" destId="{91A8880F-3D73-4693-A7DF-6A8B5762254D}" srcOrd="1" destOrd="4" presId="urn:microsoft.com/office/officeart/2005/8/layout/vList4#1"/>
    <dgm:cxn modelId="{CB0CDF14-501B-4445-BFD7-2209A9CA8DE0}" type="presOf" srcId="{598433AD-7128-4A9D-8B2B-9C542B8CE371}" destId="{D3815CAF-1DFC-4B77-A6E3-B167275666EE}" srcOrd="0" destOrd="2" presId="urn:microsoft.com/office/officeart/2005/8/layout/vList4#1"/>
    <dgm:cxn modelId="{29087017-7E6B-4330-971C-321407D153EB}" type="presOf" srcId="{31CC5810-6F84-463A-BE59-407380482FE8}" destId="{1C4081CD-67BA-4045-9E40-79E179369BB5}" srcOrd="0" destOrd="2" presId="urn:microsoft.com/office/officeart/2005/8/layout/vList4#1"/>
    <dgm:cxn modelId="{90BDA018-3B02-4649-ABFB-2097A77674F8}" type="presOf" srcId="{4C567729-CC74-4510-8915-2B9806ACE4B1}" destId="{91A8880F-3D73-4693-A7DF-6A8B5762254D}" srcOrd="1" destOrd="2" presId="urn:microsoft.com/office/officeart/2005/8/layout/vList4#1"/>
    <dgm:cxn modelId="{87BC6E23-FAA7-464D-BC07-EB5D141942A9}" type="presOf" srcId="{31CC5810-6F84-463A-BE59-407380482FE8}" destId="{305B5D2D-AA68-476D-B9C3-0C01E06D7264}" srcOrd="1" destOrd="2" presId="urn:microsoft.com/office/officeart/2005/8/layout/vList4#1"/>
    <dgm:cxn modelId="{E73F3A26-546E-40D3-8BF6-3085562B526E}" type="presOf" srcId="{6C56CB44-A646-44E6-8749-16492D6B3149}" destId="{305B5D2D-AA68-476D-B9C3-0C01E06D7264}" srcOrd="1" destOrd="1" presId="urn:microsoft.com/office/officeart/2005/8/layout/vList4#1"/>
    <dgm:cxn modelId="{AB89E126-7BF4-4C7C-A74D-D07F322C4598}" srcId="{275FE4B3-57E1-4911-8F01-F2BFF07921F4}" destId="{EAE8FD37-FAED-4EA4-9D01-C8A4D3665F78}" srcOrd="0" destOrd="0" parTransId="{B9A63D24-896E-412D-B2EF-F934973A1102}" sibTransId="{0DA3B55E-E3C1-403E-A7E8-6305895ED06A}"/>
    <dgm:cxn modelId="{5DD59129-1CAE-4D3F-8BC7-C48BC9419BE1}" srcId="{D2BB8D62-B10A-46E5-9FB3-F263510A61E5}" destId="{C36A9A66-3B90-437A-A89F-55A37D33BC56}" srcOrd="3" destOrd="0" parTransId="{45DA2634-87A7-49B6-8D7E-CE8E55254F3F}" sibTransId="{80D805BF-31FC-49E1-A775-A7FD4A03F733}"/>
    <dgm:cxn modelId="{FA80612E-2812-467A-BF36-5614E2D1E426}" type="presOf" srcId="{1CC466CB-24F8-4A27-8ACF-7E94E4D83AC6}" destId="{305B5D2D-AA68-476D-B9C3-0C01E06D7264}" srcOrd="1" destOrd="0" presId="urn:microsoft.com/office/officeart/2005/8/layout/vList4#1"/>
    <dgm:cxn modelId="{411AC231-871E-46E8-BE3C-578816411FEC}" srcId="{1CC466CB-24F8-4A27-8ACF-7E94E4D83AC6}" destId="{6C56CB44-A646-44E6-8749-16492D6B3149}" srcOrd="0" destOrd="0" parTransId="{F609BFE9-AE2B-4DBB-B76A-1BBA56355183}" sibTransId="{B712CF61-B3F5-4D44-8A3A-30C514460DA6}"/>
    <dgm:cxn modelId="{D7D40937-40FB-40A4-90F7-64E97194CE53}" type="presOf" srcId="{EAE8FD37-FAED-4EA4-9D01-C8A4D3665F78}" destId="{C66C83C3-4DD9-4C06-B5D4-B23C9EEA85B1}" srcOrd="1" destOrd="1" presId="urn:microsoft.com/office/officeart/2005/8/layout/vList4#1"/>
    <dgm:cxn modelId="{A3700038-0622-4A80-BCE9-D58A5A6D1502}" type="presOf" srcId="{AF37BB5B-1194-4F02-BB6C-65D7EDC073D3}" destId="{1C4081CD-67BA-4045-9E40-79E179369BB5}" srcOrd="0" destOrd="3" presId="urn:microsoft.com/office/officeart/2005/8/layout/vList4#1"/>
    <dgm:cxn modelId="{BF74233B-C52C-42EC-8857-9AFFD07CA183}" type="presOf" srcId="{C36A9A66-3B90-437A-A89F-55A37D33BC56}" destId="{06E9E134-0511-4DA3-85C1-4EC85123D099}" srcOrd="0" destOrd="4" presId="urn:microsoft.com/office/officeart/2005/8/layout/vList4#1"/>
    <dgm:cxn modelId="{91D0DD3E-A5BD-41D9-AA9C-9C702BDEFF27}" type="presOf" srcId="{D2BB8D62-B10A-46E5-9FB3-F263510A61E5}" destId="{06E9E134-0511-4DA3-85C1-4EC85123D099}" srcOrd="0" destOrd="0" presId="urn:microsoft.com/office/officeart/2005/8/layout/vList4#1"/>
    <dgm:cxn modelId="{70DE393F-9884-4153-AEB8-D64C403A4F95}" srcId="{D2BB8D62-B10A-46E5-9FB3-F263510A61E5}" destId="{4C567729-CC74-4510-8915-2B9806ACE4B1}" srcOrd="1" destOrd="0" parTransId="{5607533C-C3BF-4A4A-B955-4660517A94FF}" sibTransId="{DA4C6976-6D90-49DE-8FC2-CA2C8197B7CC}"/>
    <dgm:cxn modelId="{72AA2D40-7BE5-4991-8D33-9B59EF910FF9}" srcId="{1CC466CB-24F8-4A27-8ACF-7E94E4D83AC6}" destId="{AF37BB5B-1194-4F02-BB6C-65D7EDC073D3}" srcOrd="2" destOrd="0" parTransId="{72A024D6-2AF3-401F-8042-C61398F33097}" sibTransId="{060022EF-6980-4DC3-AD44-FEE1A4A95286}"/>
    <dgm:cxn modelId="{B68CE05C-7727-4465-A3C4-56EE12B1F97F}" type="presOf" srcId="{C09B5B13-E261-4E50-9F46-1C74AC954A73}" destId="{0FD2BFCE-ADF4-466E-9F00-1BD59428DC06}" srcOrd="0" destOrd="0" presId="urn:microsoft.com/office/officeart/2005/8/layout/vList4#1"/>
    <dgm:cxn modelId="{720C5C5D-D470-4AB5-A51E-7386A25774E9}" srcId="{C09B5B13-E261-4E50-9F46-1C74AC954A73}" destId="{D2BB8D62-B10A-46E5-9FB3-F263510A61E5}" srcOrd="1" destOrd="0" parTransId="{7E4B9BA6-6684-4646-B00B-2063AC9491E6}" sibTransId="{1FBDF170-F2E2-4DCC-8C77-818A5918D80B}"/>
    <dgm:cxn modelId="{5D6CCA67-B44F-4396-8CA5-051EAD9C6002}" srcId="{275FE4B3-57E1-4911-8F01-F2BFF07921F4}" destId="{BB9265F7-7562-4533-BCF1-5E44624E7445}" srcOrd="2" destOrd="0" parTransId="{115D1F84-F509-4802-9401-148852D56B70}" sibTransId="{5697B82C-8140-4613-BB09-43FD13AFFC6F}"/>
    <dgm:cxn modelId="{75BA8268-45C4-4EC5-83E0-CC5D45F124B0}" type="presOf" srcId="{EAE8FD37-FAED-4EA4-9D01-C8A4D3665F78}" destId="{D3815CAF-1DFC-4B77-A6E3-B167275666EE}" srcOrd="0" destOrd="1" presId="urn:microsoft.com/office/officeart/2005/8/layout/vList4#1"/>
    <dgm:cxn modelId="{E40E0049-6DC6-47F8-97B7-82727E660FED}" type="presOf" srcId="{C5AA76BC-ACC0-4E88-805E-300C443B5888}" destId="{91A8880F-3D73-4693-A7DF-6A8B5762254D}" srcOrd="1" destOrd="1" presId="urn:microsoft.com/office/officeart/2005/8/layout/vList4#1"/>
    <dgm:cxn modelId="{4B49DF4A-1C79-4129-B283-3239A30E312C}" srcId="{C09B5B13-E261-4E50-9F46-1C74AC954A73}" destId="{275FE4B3-57E1-4911-8F01-F2BFF07921F4}" srcOrd="2" destOrd="0" parTransId="{7F468D1B-5103-4B19-9065-88C2A069FF1B}" sibTransId="{7946F73E-AD94-42AE-846D-7573A976FF5A}"/>
    <dgm:cxn modelId="{71A15E6D-9199-4A31-8537-E1D9A7849DEF}" type="presOf" srcId="{BB9265F7-7562-4533-BCF1-5E44624E7445}" destId="{C66C83C3-4DD9-4C06-B5D4-B23C9EEA85B1}" srcOrd="1" destOrd="3" presId="urn:microsoft.com/office/officeart/2005/8/layout/vList4#1"/>
    <dgm:cxn modelId="{A0F9AA4E-76BF-49D9-9865-8F69EDCD84BC}" srcId="{275FE4B3-57E1-4911-8F01-F2BFF07921F4}" destId="{598433AD-7128-4A9D-8B2B-9C542B8CE371}" srcOrd="1" destOrd="0" parTransId="{3BAC3652-2A71-4F05-A404-4EB2B809D7CB}" sibTransId="{EB7F01B8-F821-4A3C-BCA2-B6979796D96E}"/>
    <dgm:cxn modelId="{C277CC52-94AE-46F3-87DF-7F481E881C42}" type="presOf" srcId="{1CC466CB-24F8-4A27-8ACF-7E94E4D83AC6}" destId="{1C4081CD-67BA-4045-9E40-79E179369BB5}" srcOrd="0" destOrd="0" presId="urn:microsoft.com/office/officeart/2005/8/layout/vList4#1"/>
    <dgm:cxn modelId="{6F2BD777-9E9A-46C8-BADA-31C709849433}" srcId="{D2BB8D62-B10A-46E5-9FB3-F263510A61E5}" destId="{49C68745-9CC4-48A2-AEB9-899951D7AFFE}" srcOrd="2" destOrd="0" parTransId="{88BCDC85-5568-4D0E-9313-6D8B57EC3C78}" sibTransId="{5406B743-A5E4-4E19-8F71-AF8D1F1C7D42}"/>
    <dgm:cxn modelId="{9F077C97-4735-4372-99EE-6D5E8E21C228}" type="presOf" srcId="{AF37BB5B-1194-4F02-BB6C-65D7EDC073D3}" destId="{305B5D2D-AA68-476D-B9C3-0C01E06D7264}" srcOrd="1" destOrd="3" presId="urn:microsoft.com/office/officeart/2005/8/layout/vList4#1"/>
    <dgm:cxn modelId="{54B438A1-DB91-47D2-9B38-7BF76E0C4775}" srcId="{D2BB8D62-B10A-46E5-9FB3-F263510A61E5}" destId="{E1012220-BAB9-436D-B707-CE6306AF5340}" srcOrd="4" destOrd="0" parTransId="{263087B5-0E87-40AB-A6B2-61BB2C5BC46F}" sibTransId="{03A13775-D8D9-40FB-ABD7-DE3850551245}"/>
    <dgm:cxn modelId="{8A1FA2AB-4635-4C02-B100-136E87F90466}" type="presOf" srcId="{BB9265F7-7562-4533-BCF1-5E44624E7445}" destId="{D3815CAF-1DFC-4B77-A6E3-B167275666EE}" srcOrd="0" destOrd="3" presId="urn:microsoft.com/office/officeart/2005/8/layout/vList4#1"/>
    <dgm:cxn modelId="{AE31CCAD-31FA-4DF8-B4D9-C2F70BC4B6DF}" type="presOf" srcId="{49C68745-9CC4-48A2-AEB9-899951D7AFFE}" destId="{06E9E134-0511-4DA3-85C1-4EC85123D099}" srcOrd="0" destOrd="3" presId="urn:microsoft.com/office/officeart/2005/8/layout/vList4#1"/>
    <dgm:cxn modelId="{B46C5EB6-2C88-48DE-854A-1C844F2DA7E5}" type="presOf" srcId="{E1012220-BAB9-436D-B707-CE6306AF5340}" destId="{91A8880F-3D73-4693-A7DF-6A8B5762254D}" srcOrd="1" destOrd="5" presId="urn:microsoft.com/office/officeart/2005/8/layout/vList4#1"/>
    <dgm:cxn modelId="{F9C62ABC-9429-45B8-B39D-282B82FEAC1A}" type="presOf" srcId="{275FE4B3-57E1-4911-8F01-F2BFF07921F4}" destId="{D3815CAF-1DFC-4B77-A6E3-B167275666EE}" srcOrd="0" destOrd="0" presId="urn:microsoft.com/office/officeart/2005/8/layout/vList4#1"/>
    <dgm:cxn modelId="{507517BD-A3F3-46D1-A11D-0331D1A5B6B5}" type="presOf" srcId="{598433AD-7128-4A9D-8B2B-9C542B8CE371}" destId="{C66C83C3-4DD9-4C06-B5D4-B23C9EEA85B1}" srcOrd="1" destOrd="2" presId="urn:microsoft.com/office/officeart/2005/8/layout/vList4#1"/>
    <dgm:cxn modelId="{C31F0BC0-C066-4573-86A0-C22013E87C07}" type="presOf" srcId="{C5AA76BC-ACC0-4E88-805E-300C443B5888}" destId="{06E9E134-0511-4DA3-85C1-4EC85123D099}" srcOrd="0" destOrd="1" presId="urn:microsoft.com/office/officeart/2005/8/layout/vList4#1"/>
    <dgm:cxn modelId="{626485DC-115E-48D1-8E29-EE5E35FAC3DA}" type="presOf" srcId="{49C68745-9CC4-48A2-AEB9-899951D7AFFE}" destId="{91A8880F-3D73-4693-A7DF-6A8B5762254D}" srcOrd="1" destOrd="3" presId="urn:microsoft.com/office/officeart/2005/8/layout/vList4#1"/>
    <dgm:cxn modelId="{4249EADE-1C3A-437B-993C-041A576C6FC7}" srcId="{C09B5B13-E261-4E50-9F46-1C74AC954A73}" destId="{1CC466CB-24F8-4A27-8ACF-7E94E4D83AC6}" srcOrd="0" destOrd="0" parTransId="{BE8BD0A9-DBCD-4315-9B43-F4F3C33BB4BD}" sibTransId="{3DE81593-F1B3-4688-ACA7-1D6AED6947CA}"/>
    <dgm:cxn modelId="{96DC59E3-C433-4014-BB7D-02994E91BF20}" srcId="{1CC466CB-24F8-4A27-8ACF-7E94E4D83AC6}" destId="{31CC5810-6F84-463A-BE59-407380482FE8}" srcOrd="1" destOrd="0" parTransId="{9FDFD29C-11A0-4A26-8B80-AA9DF5C16CA6}" sibTransId="{B8ECBB0C-FC15-4A11-B34D-FE3791AE84F8}"/>
    <dgm:cxn modelId="{9CB289EC-25DE-4B84-BD66-0B1558F4230D}" type="presOf" srcId="{275FE4B3-57E1-4911-8F01-F2BFF07921F4}" destId="{C66C83C3-4DD9-4C06-B5D4-B23C9EEA85B1}" srcOrd="1" destOrd="0" presId="urn:microsoft.com/office/officeart/2005/8/layout/vList4#1"/>
    <dgm:cxn modelId="{D47D16ED-627F-43E0-834C-3CB9C96E9A56}" type="presOf" srcId="{4C567729-CC74-4510-8915-2B9806ACE4B1}" destId="{06E9E134-0511-4DA3-85C1-4EC85123D099}" srcOrd="0" destOrd="2" presId="urn:microsoft.com/office/officeart/2005/8/layout/vList4#1"/>
    <dgm:cxn modelId="{D9A885F9-866F-472F-AA65-9F5D82DEEF23}" srcId="{D2BB8D62-B10A-46E5-9FB3-F263510A61E5}" destId="{C5AA76BC-ACC0-4E88-805E-300C443B5888}" srcOrd="0" destOrd="0" parTransId="{4A6EF517-5E0F-4918-AB83-B86DE2A9D313}" sibTransId="{87B131A5-A97C-4B69-BD39-DCCD3F6DD765}"/>
    <dgm:cxn modelId="{EC2D0DFC-4C50-45D9-86D0-41556CACAE4D}" type="presOf" srcId="{E1012220-BAB9-436D-B707-CE6306AF5340}" destId="{06E9E134-0511-4DA3-85C1-4EC85123D099}" srcOrd="0" destOrd="5" presId="urn:microsoft.com/office/officeart/2005/8/layout/vList4#1"/>
    <dgm:cxn modelId="{8746D128-9737-4FCC-89A7-5A5540D0E124}" type="presParOf" srcId="{0FD2BFCE-ADF4-466E-9F00-1BD59428DC06}" destId="{B90240B2-5AC2-45AD-8BB8-2606B4EF8C9D}" srcOrd="0" destOrd="0" presId="urn:microsoft.com/office/officeart/2005/8/layout/vList4#1"/>
    <dgm:cxn modelId="{B3FA3E5E-983D-4D2D-9D49-681F272DFD47}" type="presParOf" srcId="{B90240B2-5AC2-45AD-8BB8-2606B4EF8C9D}" destId="{1C4081CD-67BA-4045-9E40-79E179369BB5}" srcOrd="0" destOrd="0" presId="urn:microsoft.com/office/officeart/2005/8/layout/vList4#1"/>
    <dgm:cxn modelId="{CE993397-8FE8-41AD-9B40-C88750E45C3D}" type="presParOf" srcId="{B90240B2-5AC2-45AD-8BB8-2606B4EF8C9D}" destId="{C69EB905-3F6F-4458-8683-D11BA84DA3B3}" srcOrd="1" destOrd="0" presId="urn:microsoft.com/office/officeart/2005/8/layout/vList4#1"/>
    <dgm:cxn modelId="{6D14F565-DE4A-48F8-9DBD-93AF7B7FA92F}" type="presParOf" srcId="{B90240B2-5AC2-45AD-8BB8-2606B4EF8C9D}" destId="{305B5D2D-AA68-476D-B9C3-0C01E06D7264}" srcOrd="2" destOrd="0" presId="urn:microsoft.com/office/officeart/2005/8/layout/vList4#1"/>
    <dgm:cxn modelId="{C51827DE-4F77-4370-9BD3-412085312588}" type="presParOf" srcId="{0FD2BFCE-ADF4-466E-9F00-1BD59428DC06}" destId="{62CEA90D-E21A-4766-B781-7259026F109E}" srcOrd="1" destOrd="0" presId="urn:microsoft.com/office/officeart/2005/8/layout/vList4#1"/>
    <dgm:cxn modelId="{A48C8178-E85F-4483-89EC-9AA9C5FA1C1B}" type="presParOf" srcId="{0FD2BFCE-ADF4-466E-9F00-1BD59428DC06}" destId="{0C85468D-F06A-49B2-94F4-661463E3289C}" srcOrd="2" destOrd="0" presId="urn:microsoft.com/office/officeart/2005/8/layout/vList4#1"/>
    <dgm:cxn modelId="{55584C7E-4698-416F-936D-D5CA95F50D0F}" type="presParOf" srcId="{0C85468D-F06A-49B2-94F4-661463E3289C}" destId="{06E9E134-0511-4DA3-85C1-4EC85123D099}" srcOrd="0" destOrd="0" presId="urn:microsoft.com/office/officeart/2005/8/layout/vList4#1"/>
    <dgm:cxn modelId="{E13BA411-46AF-48A5-BCFA-AD5F32956BAB}" type="presParOf" srcId="{0C85468D-F06A-49B2-94F4-661463E3289C}" destId="{B8FC480A-F99C-4196-B94E-32CDA14B1637}" srcOrd="1" destOrd="0" presId="urn:microsoft.com/office/officeart/2005/8/layout/vList4#1"/>
    <dgm:cxn modelId="{0B917AA5-DA00-414F-8844-48A0E052B3A3}" type="presParOf" srcId="{0C85468D-F06A-49B2-94F4-661463E3289C}" destId="{91A8880F-3D73-4693-A7DF-6A8B5762254D}" srcOrd="2" destOrd="0" presId="urn:microsoft.com/office/officeart/2005/8/layout/vList4#1"/>
    <dgm:cxn modelId="{A548BD29-18FF-4221-803C-37358C393DAF}" type="presParOf" srcId="{0FD2BFCE-ADF4-466E-9F00-1BD59428DC06}" destId="{4A4F2875-9F76-4BEC-8CF3-492F515BB43D}" srcOrd="3" destOrd="0" presId="urn:microsoft.com/office/officeart/2005/8/layout/vList4#1"/>
    <dgm:cxn modelId="{E9D45D19-AE5E-4213-A764-8BF92C40791B}" type="presParOf" srcId="{0FD2BFCE-ADF4-466E-9F00-1BD59428DC06}" destId="{90C7AD89-9768-4FFD-A0C0-71F5BDFF204A}" srcOrd="4" destOrd="0" presId="urn:microsoft.com/office/officeart/2005/8/layout/vList4#1"/>
    <dgm:cxn modelId="{37BDF1D3-B3CA-4CCF-B78F-50E495C53646}" type="presParOf" srcId="{90C7AD89-9768-4FFD-A0C0-71F5BDFF204A}" destId="{D3815CAF-1DFC-4B77-A6E3-B167275666EE}" srcOrd="0" destOrd="0" presId="urn:microsoft.com/office/officeart/2005/8/layout/vList4#1"/>
    <dgm:cxn modelId="{87D40786-DEB9-4DF9-8348-76862D00F4B2}" type="presParOf" srcId="{90C7AD89-9768-4FFD-A0C0-71F5BDFF204A}" destId="{1ACE81CD-7D47-4DC3-A722-88FB8B07F418}" srcOrd="1" destOrd="0" presId="urn:microsoft.com/office/officeart/2005/8/layout/vList4#1"/>
    <dgm:cxn modelId="{EC15EC60-9111-4F3D-80B8-AD878994E717}" type="presParOf" srcId="{90C7AD89-9768-4FFD-A0C0-71F5BDFF204A}" destId="{C66C83C3-4DD9-4C06-B5D4-B23C9EEA85B1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896242-2F2F-4894-864A-B5A7D473EA3A}" type="doc">
      <dgm:prSet loTypeId="urn:microsoft.com/office/officeart/2005/8/layout/vList2" loCatId="list" qsTypeId="urn:microsoft.com/office/officeart/2005/8/quickstyle/simple5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25AF8575-9919-412A-96B8-5C356E7B5AAE}">
      <dgm:prSet/>
      <dgm:spPr>
        <a:solidFill>
          <a:schemeClr val="tx2">
            <a:lumMod val="20000"/>
            <a:lumOff val="8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ru-RU" b="0" dirty="0">
              <a:latin typeface="+mj-lt"/>
            </a:rPr>
            <a:t>Главная задача лаборатории - решение проблем практического здравоохранения: </a:t>
          </a:r>
          <a:endParaRPr lang="ru-RU" dirty="0">
            <a:latin typeface="+mj-lt"/>
          </a:endParaRPr>
        </a:p>
      </dgm:t>
    </dgm:pt>
    <dgm:pt modelId="{6A4C3D8B-E74A-4363-A776-03F7D2620FD9}" type="parTrans" cxnId="{2F9EB5AA-FE48-42DB-9192-8F21AC4E9B56}">
      <dgm:prSet/>
      <dgm:spPr/>
      <dgm:t>
        <a:bodyPr/>
        <a:lstStyle/>
        <a:p>
          <a:endParaRPr lang="ru-RU"/>
        </a:p>
      </dgm:t>
    </dgm:pt>
    <dgm:pt modelId="{0562FAC8-FBCB-4DCD-8321-A8040DD4C977}" type="sibTrans" cxnId="{2F9EB5AA-FE48-42DB-9192-8F21AC4E9B56}">
      <dgm:prSet/>
      <dgm:spPr/>
      <dgm:t>
        <a:bodyPr/>
        <a:lstStyle/>
        <a:p>
          <a:endParaRPr lang="ru-RU"/>
        </a:p>
      </dgm:t>
    </dgm:pt>
    <dgm:pt modelId="{04196C4A-DEBA-4713-84A2-800E477EE118}">
      <dgm:prSet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ru-RU" b="0" dirty="0">
              <a:latin typeface="+mj-lt"/>
            </a:rPr>
            <a:t>- проведение подбора наиболее подходящего по фенотипу донора для родственной трансплантации ГСК и КМ;</a:t>
          </a:r>
          <a:endParaRPr lang="ru-RU" dirty="0">
            <a:latin typeface="+mj-lt"/>
          </a:endParaRPr>
        </a:p>
      </dgm:t>
    </dgm:pt>
    <dgm:pt modelId="{E3D37A9C-AAC4-4AC4-9F6D-96850D85A3AE}" type="parTrans" cxnId="{F2A153DF-C291-451B-A849-21C28A02B55B}">
      <dgm:prSet/>
      <dgm:spPr/>
      <dgm:t>
        <a:bodyPr/>
        <a:lstStyle/>
        <a:p>
          <a:endParaRPr lang="ru-RU"/>
        </a:p>
      </dgm:t>
    </dgm:pt>
    <dgm:pt modelId="{FB9A943D-F6C6-44D7-AED1-E92BD9B1A8D7}" type="sibTrans" cxnId="{F2A153DF-C291-451B-A849-21C28A02B55B}">
      <dgm:prSet/>
      <dgm:spPr/>
      <dgm:t>
        <a:bodyPr/>
        <a:lstStyle/>
        <a:p>
          <a:endParaRPr lang="ru-RU"/>
        </a:p>
      </dgm:t>
    </dgm:pt>
    <dgm:pt modelId="{66D53B6E-0FDC-4444-84F3-5CA64E17B45B}">
      <dgm:prSet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ru-RU" b="0" dirty="0">
              <a:latin typeface="+mj-lt"/>
            </a:rPr>
            <a:t>- рекрутинг потенциальных доноров стволовых клеток;</a:t>
          </a:r>
          <a:endParaRPr lang="ru-RU" dirty="0">
            <a:latin typeface="+mj-lt"/>
          </a:endParaRPr>
        </a:p>
      </dgm:t>
    </dgm:pt>
    <dgm:pt modelId="{4DDC02B3-87F9-400E-9591-3D7C971E6508}" type="parTrans" cxnId="{75A417E7-A358-4F98-9BF3-076429794625}">
      <dgm:prSet/>
      <dgm:spPr/>
      <dgm:t>
        <a:bodyPr/>
        <a:lstStyle/>
        <a:p>
          <a:endParaRPr lang="ru-RU"/>
        </a:p>
      </dgm:t>
    </dgm:pt>
    <dgm:pt modelId="{BDF21ECA-B6C5-478E-9011-A4B7A2586F82}" type="sibTrans" cxnId="{75A417E7-A358-4F98-9BF3-076429794625}">
      <dgm:prSet/>
      <dgm:spPr/>
      <dgm:t>
        <a:bodyPr/>
        <a:lstStyle/>
        <a:p>
          <a:endParaRPr lang="ru-RU"/>
        </a:p>
      </dgm:t>
    </dgm:pt>
    <dgm:pt modelId="{EEF37800-8F93-467E-A989-CDD01B09809D}">
      <dgm:prSet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ru-RU" b="0" dirty="0">
              <a:latin typeface="+mj-lt"/>
            </a:rPr>
            <a:t>-   тестирование потенциальных доноров для Национального регистра.</a:t>
          </a:r>
          <a:endParaRPr lang="ru-RU" dirty="0">
            <a:latin typeface="+mj-lt"/>
          </a:endParaRPr>
        </a:p>
      </dgm:t>
    </dgm:pt>
    <dgm:pt modelId="{6AE35478-B03D-4928-9B30-1BEA838F3087}" type="parTrans" cxnId="{4315C335-DCC4-49F7-837D-8F87BBDD0D19}">
      <dgm:prSet/>
      <dgm:spPr/>
      <dgm:t>
        <a:bodyPr/>
        <a:lstStyle/>
        <a:p>
          <a:endParaRPr lang="ru-RU"/>
        </a:p>
      </dgm:t>
    </dgm:pt>
    <dgm:pt modelId="{FE90CF9C-5B0A-4B7F-8DC0-E0DC41A2F17F}" type="sibTrans" cxnId="{4315C335-DCC4-49F7-837D-8F87BBDD0D19}">
      <dgm:prSet/>
      <dgm:spPr/>
      <dgm:t>
        <a:bodyPr/>
        <a:lstStyle/>
        <a:p>
          <a:endParaRPr lang="ru-RU"/>
        </a:p>
      </dgm:t>
    </dgm:pt>
    <dgm:pt modelId="{C1B9A0CB-9E50-4F4E-8C10-32B8DF835A83}" type="pres">
      <dgm:prSet presAssocID="{52896242-2F2F-4894-864A-B5A7D473EA3A}" presName="linear" presStyleCnt="0">
        <dgm:presLayoutVars>
          <dgm:animLvl val="lvl"/>
          <dgm:resizeHandles val="exact"/>
        </dgm:presLayoutVars>
      </dgm:prSet>
      <dgm:spPr/>
    </dgm:pt>
    <dgm:pt modelId="{AD3117C9-13D3-4CAF-B824-5FFB59C97295}" type="pres">
      <dgm:prSet presAssocID="{25AF8575-9919-412A-96B8-5C356E7B5AA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91A5A97-A5AA-4481-B20C-989BEEE307C5}" type="pres">
      <dgm:prSet presAssocID="{0562FAC8-FBCB-4DCD-8321-A8040DD4C977}" presName="spacer" presStyleCnt="0"/>
      <dgm:spPr/>
    </dgm:pt>
    <dgm:pt modelId="{AEBF2BB5-6588-425A-B97F-84F808B81196}" type="pres">
      <dgm:prSet presAssocID="{04196C4A-DEBA-4713-84A2-800E477EE11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F621540-ED16-4710-ACB0-02FE12638AB3}" type="pres">
      <dgm:prSet presAssocID="{FB9A943D-F6C6-44D7-AED1-E92BD9B1A8D7}" presName="spacer" presStyleCnt="0"/>
      <dgm:spPr/>
    </dgm:pt>
    <dgm:pt modelId="{5CA9FE85-97F8-4E4C-8CEB-A6AAC16A531B}" type="pres">
      <dgm:prSet presAssocID="{66D53B6E-0FDC-4444-84F3-5CA64E17B45B}" presName="parentText" presStyleLbl="node1" presStyleIdx="2" presStyleCnt="4" custLinFactNeighborY="-82282">
        <dgm:presLayoutVars>
          <dgm:chMax val="0"/>
          <dgm:bulletEnabled val="1"/>
        </dgm:presLayoutVars>
      </dgm:prSet>
      <dgm:spPr/>
    </dgm:pt>
    <dgm:pt modelId="{81F6E0AC-8D4A-4C97-BB61-1192C85894A3}" type="pres">
      <dgm:prSet presAssocID="{BDF21ECA-B6C5-478E-9011-A4B7A2586F82}" presName="spacer" presStyleCnt="0"/>
      <dgm:spPr/>
    </dgm:pt>
    <dgm:pt modelId="{C5BF818D-A2D2-41FC-941C-F1CF96646A38}" type="pres">
      <dgm:prSet presAssocID="{EEF37800-8F93-467E-A989-CDD01B09809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1770227-4FC8-41A4-B756-DB2966F94669}" type="presOf" srcId="{52896242-2F2F-4894-864A-B5A7D473EA3A}" destId="{C1B9A0CB-9E50-4F4E-8C10-32B8DF835A83}" srcOrd="0" destOrd="0" presId="urn:microsoft.com/office/officeart/2005/8/layout/vList2"/>
    <dgm:cxn modelId="{4315C335-DCC4-49F7-837D-8F87BBDD0D19}" srcId="{52896242-2F2F-4894-864A-B5A7D473EA3A}" destId="{EEF37800-8F93-467E-A989-CDD01B09809D}" srcOrd="3" destOrd="0" parTransId="{6AE35478-B03D-4928-9B30-1BEA838F3087}" sibTransId="{FE90CF9C-5B0A-4B7F-8DC0-E0DC41A2F17F}"/>
    <dgm:cxn modelId="{0DE8D240-E2D0-4961-923B-25868BB6B2F7}" type="presOf" srcId="{EEF37800-8F93-467E-A989-CDD01B09809D}" destId="{C5BF818D-A2D2-41FC-941C-F1CF96646A38}" srcOrd="0" destOrd="0" presId="urn:microsoft.com/office/officeart/2005/8/layout/vList2"/>
    <dgm:cxn modelId="{D5ECD868-A803-4CA2-9EB5-0127A6996DD2}" type="presOf" srcId="{25AF8575-9919-412A-96B8-5C356E7B5AAE}" destId="{AD3117C9-13D3-4CAF-B824-5FFB59C97295}" srcOrd="0" destOrd="0" presId="urn:microsoft.com/office/officeart/2005/8/layout/vList2"/>
    <dgm:cxn modelId="{2F9EB5AA-FE48-42DB-9192-8F21AC4E9B56}" srcId="{52896242-2F2F-4894-864A-B5A7D473EA3A}" destId="{25AF8575-9919-412A-96B8-5C356E7B5AAE}" srcOrd="0" destOrd="0" parTransId="{6A4C3D8B-E74A-4363-A776-03F7D2620FD9}" sibTransId="{0562FAC8-FBCB-4DCD-8321-A8040DD4C977}"/>
    <dgm:cxn modelId="{D596B9B1-F61E-4BA9-8D01-71044453A9E4}" type="presOf" srcId="{66D53B6E-0FDC-4444-84F3-5CA64E17B45B}" destId="{5CA9FE85-97F8-4E4C-8CEB-A6AAC16A531B}" srcOrd="0" destOrd="0" presId="urn:microsoft.com/office/officeart/2005/8/layout/vList2"/>
    <dgm:cxn modelId="{E4A06CD3-60CB-4718-ADF4-6ECB2F49C627}" type="presOf" srcId="{04196C4A-DEBA-4713-84A2-800E477EE118}" destId="{AEBF2BB5-6588-425A-B97F-84F808B81196}" srcOrd="0" destOrd="0" presId="urn:microsoft.com/office/officeart/2005/8/layout/vList2"/>
    <dgm:cxn modelId="{F2A153DF-C291-451B-A849-21C28A02B55B}" srcId="{52896242-2F2F-4894-864A-B5A7D473EA3A}" destId="{04196C4A-DEBA-4713-84A2-800E477EE118}" srcOrd="1" destOrd="0" parTransId="{E3D37A9C-AAC4-4AC4-9F6D-96850D85A3AE}" sibTransId="{FB9A943D-F6C6-44D7-AED1-E92BD9B1A8D7}"/>
    <dgm:cxn modelId="{75A417E7-A358-4F98-9BF3-076429794625}" srcId="{52896242-2F2F-4894-864A-B5A7D473EA3A}" destId="{66D53B6E-0FDC-4444-84F3-5CA64E17B45B}" srcOrd="2" destOrd="0" parTransId="{4DDC02B3-87F9-400E-9591-3D7C971E6508}" sibTransId="{BDF21ECA-B6C5-478E-9011-A4B7A2586F82}"/>
    <dgm:cxn modelId="{E4E06135-EEF7-41BC-99C7-E12E70927CAC}" type="presParOf" srcId="{C1B9A0CB-9E50-4F4E-8C10-32B8DF835A83}" destId="{AD3117C9-13D3-4CAF-B824-5FFB59C97295}" srcOrd="0" destOrd="0" presId="urn:microsoft.com/office/officeart/2005/8/layout/vList2"/>
    <dgm:cxn modelId="{2C68E08C-6A30-4FE1-8427-5D804CB780F2}" type="presParOf" srcId="{C1B9A0CB-9E50-4F4E-8C10-32B8DF835A83}" destId="{691A5A97-A5AA-4481-B20C-989BEEE307C5}" srcOrd="1" destOrd="0" presId="urn:microsoft.com/office/officeart/2005/8/layout/vList2"/>
    <dgm:cxn modelId="{D3985D32-F4E8-4ACA-8DC5-1A00EFAA6764}" type="presParOf" srcId="{C1B9A0CB-9E50-4F4E-8C10-32B8DF835A83}" destId="{AEBF2BB5-6588-425A-B97F-84F808B81196}" srcOrd="2" destOrd="0" presId="urn:microsoft.com/office/officeart/2005/8/layout/vList2"/>
    <dgm:cxn modelId="{49D7F73D-5F4F-43C6-B0C4-789468BD7A84}" type="presParOf" srcId="{C1B9A0CB-9E50-4F4E-8C10-32B8DF835A83}" destId="{FF621540-ED16-4710-ACB0-02FE12638AB3}" srcOrd="3" destOrd="0" presId="urn:microsoft.com/office/officeart/2005/8/layout/vList2"/>
    <dgm:cxn modelId="{D573C37F-0587-4B6F-B968-707C2AA46DD1}" type="presParOf" srcId="{C1B9A0CB-9E50-4F4E-8C10-32B8DF835A83}" destId="{5CA9FE85-97F8-4E4C-8CEB-A6AAC16A531B}" srcOrd="4" destOrd="0" presId="urn:microsoft.com/office/officeart/2005/8/layout/vList2"/>
    <dgm:cxn modelId="{A53EBB15-7725-44AF-B826-655820999962}" type="presParOf" srcId="{C1B9A0CB-9E50-4F4E-8C10-32B8DF835A83}" destId="{81F6E0AC-8D4A-4C97-BB61-1192C85894A3}" srcOrd="5" destOrd="0" presId="urn:microsoft.com/office/officeart/2005/8/layout/vList2"/>
    <dgm:cxn modelId="{E3E65B83-286F-4106-B30C-224CF45F2414}" type="presParOf" srcId="{C1B9A0CB-9E50-4F4E-8C10-32B8DF835A83}" destId="{C5BF818D-A2D2-41FC-941C-F1CF96646A3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D1B474-FFCD-4533-B524-FB24F109F05F}" type="doc">
      <dgm:prSet loTypeId="urn:microsoft.com/office/officeart/2005/8/layout/vList5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DC98DC9A-0096-4BF2-B204-C28EEEC0F605}">
      <dgm:prSet custT="1"/>
      <dgm:spPr>
        <a:solidFill>
          <a:schemeClr val="bg1"/>
        </a:solidFill>
      </dgm:spPr>
      <dgm:t>
        <a:bodyPr/>
        <a:lstStyle/>
        <a:p>
          <a:pPr rtl="0"/>
          <a:r>
            <a:rPr lang="ru-RU" sz="2200" b="1" dirty="0">
              <a:solidFill>
                <a:schemeClr val="tx1"/>
              </a:solidFill>
              <a:latin typeface="+mj-lt"/>
            </a:rPr>
            <a:t>Основу регистра составляют:</a:t>
          </a:r>
        </a:p>
        <a:p>
          <a:pPr rtl="0"/>
          <a:r>
            <a:rPr lang="ru-RU" sz="2200" b="0" dirty="0">
              <a:latin typeface="+mj-lt"/>
            </a:rPr>
            <a:t>- кадровые доноры и/или доноры, имеющие более трех </a:t>
          </a:r>
          <a:r>
            <a:rPr lang="ru-RU" sz="2200" b="0" dirty="0" err="1">
              <a:latin typeface="+mj-lt"/>
            </a:rPr>
            <a:t>кроводач</a:t>
          </a:r>
          <a:r>
            <a:rPr lang="ru-RU" sz="2200" b="0" dirty="0">
              <a:latin typeface="+mj-lt"/>
            </a:rPr>
            <a:t> </a:t>
          </a:r>
          <a:endParaRPr lang="ru-RU" sz="2200" dirty="0">
            <a:latin typeface="+mj-lt"/>
          </a:endParaRPr>
        </a:p>
        <a:p>
          <a:r>
            <a:rPr lang="ru-RU" sz="2200" b="0" dirty="0">
              <a:latin typeface="+mj-lt"/>
            </a:rPr>
            <a:t>в возрасте 25-45 лет </a:t>
          </a:r>
          <a:endParaRPr lang="ru-RU" sz="2200" dirty="0">
            <a:latin typeface="+mj-lt"/>
          </a:endParaRPr>
        </a:p>
        <a:p>
          <a:r>
            <a:rPr lang="ru-RU" sz="2200" b="0" dirty="0">
              <a:latin typeface="+mj-lt"/>
            </a:rPr>
            <a:t>преимущественно мужского пола.</a:t>
          </a:r>
          <a:endParaRPr lang="ru-RU" sz="2200" b="0" dirty="0">
            <a:solidFill>
              <a:srgbClr val="FF0000"/>
            </a:solidFill>
            <a:latin typeface="+mj-lt"/>
          </a:endParaRPr>
        </a:p>
      </dgm:t>
    </dgm:pt>
    <dgm:pt modelId="{F242DB0C-BBD4-44A6-80B6-F1440BF3CFC6}" type="parTrans" cxnId="{5AB27A5A-B311-4F36-BF0F-8493AE755946}">
      <dgm:prSet/>
      <dgm:spPr/>
      <dgm:t>
        <a:bodyPr/>
        <a:lstStyle/>
        <a:p>
          <a:endParaRPr lang="ru-RU"/>
        </a:p>
      </dgm:t>
    </dgm:pt>
    <dgm:pt modelId="{B1D6CE05-1A59-40A6-B655-A89920969457}" type="sibTrans" cxnId="{5AB27A5A-B311-4F36-BF0F-8493AE755946}">
      <dgm:prSet/>
      <dgm:spPr/>
      <dgm:t>
        <a:bodyPr/>
        <a:lstStyle/>
        <a:p>
          <a:endParaRPr lang="ru-RU"/>
        </a:p>
      </dgm:t>
    </dgm:pt>
    <dgm:pt modelId="{431D7483-5B59-4A6D-A0E0-C0F6E7111D1A}">
      <dgm:prSet custT="1"/>
      <dgm:spPr/>
      <dgm:t>
        <a:bodyPr/>
        <a:lstStyle/>
        <a:p>
          <a:pPr rtl="0"/>
          <a:r>
            <a:rPr lang="ru-RU" sz="2500" b="0" dirty="0">
              <a:latin typeface="+mj-lt"/>
            </a:rPr>
            <a:t>заключено 1600 соглашений с потенциальными донорами;</a:t>
          </a:r>
          <a:endParaRPr lang="ru-RU" sz="2500" dirty="0">
            <a:latin typeface="+mj-lt"/>
          </a:endParaRPr>
        </a:p>
      </dgm:t>
    </dgm:pt>
    <dgm:pt modelId="{1EDCAA55-D38E-489A-BB8A-376409178B40}" type="parTrans" cxnId="{EBBEF69F-014A-4BD6-AECA-6C34CC8AAAFF}">
      <dgm:prSet/>
      <dgm:spPr/>
      <dgm:t>
        <a:bodyPr/>
        <a:lstStyle/>
        <a:p>
          <a:endParaRPr lang="ru-RU"/>
        </a:p>
      </dgm:t>
    </dgm:pt>
    <dgm:pt modelId="{1AD9AE9D-78EF-4A16-94C0-E0DF65C6BFA2}" type="sibTrans" cxnId="{EBBEF69F-014A-4BD6-AECA-6C34CC8AAAFF}">
      <dgm:prSet/>
      <dgm:spPr/>
      <dgm:t>
        <a:bodyPr/>
        <a:lstStyle/>
        <a:p>
          <a:endParaRPr lang="ru-RU"/>
        </a:p>
      </dgm:t>
    </dgm:pt>
    <dgm:pt modelId="{80A0CB54-FA8D-4093-99BB-23882D1189FB}">
      <dgm:prSet custT="1"/>
      <dgm:spPr/>
      <dgm:t>
        <a:bodyPr/>
        <a:lstStyle/>
        <a:p>
          <a:pPr rtl="0"/>
          <a:r>
            <a:rPr lang="ru-RU" sz="2500" b="0" dirty="0">
              <a:latin typeface="+mj-lt"/>
            </a:rPr>
            <a:t>доноры обследованы методами </a:t>
          </a:r>
          <a:r>
            <a:rPr lang="en-US" sz="2500" b="0" dirty="0">
              <a:latin typeface="+mj-lt"/>
            </a:rPr>
            <a:t>SSO</a:t>
          </a:r>
          <a:r>
            <a:rPr lang="ru-RU" sz="2500" b="0" dirty="0">
              <a:latin typeface="+mj-lt"/>
            </a:rPr>
            <a:t> и </a:t>
          </a:r>
          <a:r>
            <a:rPr lang="en-US" sz="2500" b="0" dirty="0">
              <a:latin typeface="+mj-lt"/>
            </a:rPr>
            <a:t>SSP</a:t>
          </a:r>
          <a:r>
            <a:rPr lang="ru-RU" sz="2500" b="0" dirty="0">
              <a:latin typeface="+mj-lt"/>
            </a:rPr>
            <a:t> в низком и среднем разрешении;  </a:t>
          </a:r>
          <a:endParaRPr lang="ru-RU" sz="2500" dirty="0">
            <a:latin typeface="+mj-lt"/>
          </a:endParaRPr>
        </a:p>
      </dgm:t>
    </dgm:pt>
    <dgm:pt modelId="{861D6E48-A565-414F-A51F-C4EC6E1FB859}" type="parTrans" cxnId="{5C0B904D-DEC6-4370-9BAA-D72F3E9B0241}">
      <dgm:prSet/>
      <dgm:spPr/>
      <dgm:t>
        <a:bodyPr/>
        <a:lstStyle/>
        <a:p>
          <a:endParaRPr lang="ru-RU"/>
        </a:p>
      </dgm:t>
    </dgm:pt>
    <dgm:pt modelId="{6CD42B00-DC83-4B1D-8A40-2E2B293E6CA6}" type="sibTrans" cxnId="{5C0B904D-DEC6-4370-9BAA-D72F3E9B0241}">
      <dgm:prSet/>
      <dgm:spPr/>
      <dgm:t>
        <a:bodyPr/>
        <a:lstStyle/>
        <a:p>
          <a:endParaRPr lang="ru-RU"/>
        </a:p>
      </dgm:t>
    </dgm:pt>
    <dgm:pt modelId="{8776BF6F-04B9-4550-B0ED-6816898E8E5B}">
      <dgm:prSet custT="1"/>
      <dgm:spPr/>
      <dgm:t>
        <a:bodyPr/>
        <a:lstStyle/>
        <a:p>
          <a:pPr rtl="0"/>
          <a:r>
            <a:rPr lang="ru-RU" sz="2500" b="0" dirty="0">
              <a:latin typeface="+mj-lt"/>
            </a:rPr>
            <a:t>проведено 5 неродственных трансплантации ГСК.</a:t>
          </a:r>
          <a:endParaRPr lang="ru-RU" sz="2500" dirty="0">
            <a:latin typeface="+mj-lt"/>
          </a:endParaRPr>
        </a:p>
      </dgm:t>
    </dgm:pt>
    <dgm:pt modelId="{550B5F09-C203-4560-9490-52A8DDA85760}" type="parTrans" cxnId="{BE7BCAF1-AC71-46E3-8649-B8383390AFC9}">
      <dgm:prSet/>
      <dgm:spPr/>
      <dgm:t>
        <a:bodyPr/>
        <a:lstStyle/>
        <a:p>
          <a:endParaRPr lang="ru-RU"/>
        </a:p>
      </dgm:t>
    </dgm:pt>
    <dgm:pt modelId="{F81BC99E-DA3A-40A4-9E39-BF3B7BF764E5}" type="sibTrans" cxnId="{BE7BCAF1-AC71-46E3-8649-B8383390AFC9}">
      <dgm:prSet/>
      <dgm:spPr/>
      <dgm:t>
        <a:bodyPr/>
        <a:lstStyle/>
        <a:p>
          <a:endParaRPr lang="ru-RU"/>
        </a:p>
      </dgm:t>
    </dgm:pt>
    <dgm:pt modelId="{EA1B64B1-F582-4AF3-8F76-FDB8BE40E4B6}">
      <dgm:prSet custT="1"/>
      <dgm:spPr/>
      <dgm:t>
        <a:bodyPr/>
        <a:lstStyle/>
        <a:p>
          <a:pPr rtl="0"/>
          <a:endParaRPr lang="ru-RU" sz="2500" dirty="0">
            <a:latin typeface="+mj-lt"/>
          </a:endParaRPr>
        </a:p>
      </dgm:t>
    </dgm:pt>
    <dgm:pt modelId="{D0CC33EA-C456-4940-AB7C-E219EE46410E}" type="parTrans" cxnId="{26F48E41-4027-4C80-A144-42AFCBFB8040}">
      <dgm:prSet/>
      <dgm:spPr/>
      <dgm:t>
        <a:bodyPr/>
        <a:lstStyle/>
        <a:p>
          <a:endParaRPr lang="ru-RU"/>
        </a:p>
      </dgm:t>
    </dgm:pt>
    <dgm:pt modelId="{15A858B6-578B-4851-BFE0-41A7A4463DE2}" type="sibTrans" cxnId="{26F48E41-4027-4C80-A144-42AFCBFB8040}">
      <dgm:prSet/>
      <dgm:spPr/>
      <dgm:t>
        <a:bodyPr/>
        <a:lstStyle/>
        <a:p>
          <a:endParaRPr lang="ru-RU"/>
        </a:p>
      </dgm:t>
    </dgm:pt>
    <dgm:pt modelId="{912354C4-360B-4C35-9BFC-EEE4E2303DA5}">
      <dgm:prSet custT="1"/>
      <dgm:spPr/>
      <dgm:t>
        <a:bodyPr/>
        <a:lstStyle/>
        <a:p>
          <a:pPr rtl="0"/>
          <a:endParaRPr lang="ru-RU" sz="2500" dirty="0">
            <a:latin typeface="+mj-lt"/>
          </a:endParaRPr>
        </a:p>
      </dgm:t>
    </dgm:pt>
    <dgm:pt modelId="{2E259757-1598-441C-916E-940AAA369146}" type="parTrans" cxnId="{DB036244-5CB8-4C0B-B7C6-E5EAF928AD0A}">
      <dgm:prSet/>
      <dgm:spPr/>
      <dgm:t>
        <a:bodyPr/>
        <a:lstStyle/>
        <a:p>
          <a:endParaRPr lang="ru-RU"/>
        </a:p>
      </dgm:t>
    </dgm:pt>
    <dgm:pt modelId="{0AA85144-60DC-426C-9FD0-54E56029C406}" type="sibTrans" cxnId="{DB036244-5CB8-4C0B-B7C6-E5EAF928AD0A}">
      <dgm:prSet/>
      <dgm:spPr/>
      <dgm:t>
        <a:bodyPr/>
        <a:lstStyle/>
        <a:p>
          <a:endParaRPr lang="ru-RU"/>
        </a:p>
      </dgm:t>
    </dgm:pt>
    <dgm:pt modelId="{5623A089-408A-442A-91A2-BBAF52697A63}" type="pres">
      <dgm:prSet presAssocID="{F5D1B474-FFCD-4533-B524-FB24F109F05F}" presName="Name0" presStyleCnt="0">
        <dgm:presLayoutVars>
          <dgm:dir/>
          <dgm:animLvl val="lvl"/>
          <dgm:resizeHandles val="exact"/>
        </dgm:presLayoutVars>
      </dgm:prSet>
      <dgm:spPr/>
    </dgm:pt>
    <dgm:pt modelId="{3A3470D2-C3CE-4F1C-A232-F0C23CBAFC2D}" type="pres">
      <dgm:prSet presAssocID="{DC98DC9A-0096-4BF2-B204-C28EEEC0F605}" presName="linNode" presStyleCnt="0"/>
      <dgm:spPr/>
    </dgm:pt>
    <dgm:pt modelId="{46832F70-EC1F-4584-A4FF-2173F99CE0B2}" type="pres">
      <dgm:prSet presAssocID="{DC98DC9A-0096-4BF2-B204-C28EEEC0F605}" presName="parentText" presStyleLbl="node1" presStyleIdx="0" presStyleCnt="1" custScaleX="93195" custLinFactNeighborX="554" custLinFactNeighborY="297">
        <dgm:presLayoutVars>
          <dgm:chMax val="1"/>
          <dgm:bulletEnabled val="1"/>
        </dgm:presLayoutVars>
      </dgm:prSet>
      <dgm:spPr/>
    </dgm:pt>
    <dgm:pt modelId="{597AD249-E011-4C5F-B3B9-60773D6E0C37}" type="pres">
      <dgm:prSet presAssocID="{DC98DC9A-0096-4BF2-B204-C28EEEC0F605}" presName="descendantText" presStyleLbl="alignAccFollowNode1" presStyleIdx="0" presStyleCnt="1" custScaleX="110329" custScaleY="115247">
        <dgm:presLayoutVars>
          <dgm:bulletEnabled val="1"/>
        </dgm:presLayoutVars>
      </dgm:prSet>
      <dgm:spPr/>
    </dgm:pt>
  </dgm:ptLst>
  <dgm:cxnLst>
    <dgm:cxn modelId="{89E43704-90EA-4C47-ABB6-C2E4FB78BBCD}" type="presOf" srcId="{DC98DC9A-0096-4BF2-B204-C28EEEC0F605}" destId="{46832F70-EC1F-4584-A4FF-2173F99CE0B2}" srcOrd="0" destOrd="0" presId="urn:microsoft.com/office/officeart/2005/8/layout/vList5"/>
    <dgm:cxn modelId="{9EF2873F-17A3-423A-9CC0-A760F89DEDA4}" type="presOf" srcId="{8776BF6F-04B9-4550-B0ED-6816898E8E5B}" destId="{597AD249-E011-4C5F-B3B9-60773D6E0C37}" srcOrd="0" destOrd="4" presId="urn:microsoft.com/office/officeart/2005/8/layout/vList5"/>
    <dgm:cxn modelId="{1E5BD340-B0C3-492D-8844-18BB901A8FFC}" type="presOf" srcId="{912354C4-360B-4C35-9BFC-EEE4E2303DA5}" destId="{597AD249-E011-4C5F-B3B9-60773D6E0C37}" srcOrd="0" destOrd="3" presId="urn:microsoft.com/office/officeart/2005/8/layout/vList5"/>
    <dgm:cxn modelId="{26F48E41-4027-4C80-A144-42AFCBFB8040}" srcId="{DC98DC9A-0096-4BF2-B204-C28EEEC0F605}" destId="{EA1B64B1-F582-4AF3-8F76-FDB8BE40E4B6}" srcOrd="1" destOrd="0" parTransId="{D0CC33EA-C456-4940-AB7C-E219EE46410E}" sibTransId="{15A858B6-578B-4851-BFE0-41A7A4463DE2}"/>
    <dgm:cxn modelId="{DB036244-5CB8-4C0B-B7C6-E5EAF928AD0A}" srcId="{DC98DC9A-0096-4BF2-B204-C28EEEC0F605}" destId="{912354C4-360B-4C35-9BFC-EEE4E2303DA5}" srcOrd="3" destOrd="0" parTransId="{2E259757-1598-441C-916E-940AAA369146}" sibTransId="{0AA85144-60DC-426C-9FD0-54E56029C406}"/>
    <dgm:cxn modelId="{C74A6947-4B43-4B8A-A19F-8938E56E7535}" type="presOf" srcId="{F5D1B474-FFCD-4533-B524-FB24F109F05F}" destId="{5623A089-408A-442A-91A2-BBAF52697A63}" srcOrd="0" destOrd="0" presId="urn:microsoft.com/office/officeart/2005/8/layout/vList5"/>
    <dgm:cxn modelId="{5C0B904D-DEC6-4370-9BAA-D72F3E9B0241}" srcId="{DC98DC9A-0096-4BF2-B204-C28EEEC0F605}" destId="{80A0CB54-FA8D-4093-99BB-23882D1189FB}" srcOrd="2" destOrd="0" parTransId="{861D6E48-A565-414F-A51F-C4EC6E1FB859}" sibTransId="{6CD42B00-DC83-4B1D-8A40-2E2B293E6CA6}"/>
    <dgm:cxn modelId="{99F8F94D-23ED-4903-BF0F-D3506D4A0DF6}" type="presOf" srcId="{80A0CB54-FA8D-4093-99BB-23882D1189FB}" destId="{597AD249-E011-4C5F-B3B9-60773D6E0C37}" srcOrd="0" destOrd="2" presId="urn:microsoft.com/office/officeart/2005/8/layout/vList5"/>
    <dgm:cxn modelId="{5AB27A5A-B311-4F36-BF0F-8493AE755946}" srcId="{F5D1B474-FFCD-4533-B524-FB24F109F05F}" destId="{DC98DC9A-0096-4BF2-B204-C28EEEC0F605}" srcOrd="0" destOrd="0" parTransId="{F242DB0C-BBD4-44A6-80B6-F1440BF3CFC6}" sibTransId="{B1D6CE05-1A59-40A6-B655-A89920969457}"/>
    <dgm:cxn modelId="{EBBEF69F-014A-4BD6-AECA-6C34CC8AAAFF}" srcId="{DC98DC9A-0096-4BF2-B204-C28EEEC0F605}" destId="{431D7483-5B59-4A6D-A0E0-C0F6E7111D1A}" srcOrd="0" destOrd="0" parTransId="{1EDCAA55-D38E-489A-BB8A-376409178B40}" sibTransId="{1AD9AE9D-78EF-4A16-94C0-E0DF65C6BFA2}"/>
    <dgm:cxn modelId="{ED5403BE-19EA-43FD-9166-B5E01250402D}" type="presOf" srcId="{431D7483-5B59-4A6D-A0E0-C0F6E7111D1A}" destId="{597AD249-E011-4C5F-B3B9-60773D6E0C37}" srcOrd="0" destOrd="0" presId="urn:microsoft.com/office/officeart/2005/8/layout/vList5"/>
    <dgm:cxn modelId="{E77EA5C1-DE49-426E-9BA7-74F07ECDFC19}" type="presOf" srcId="{EA1B64B1-F582-4AF3-8F76-FDB8BE40E4B6}" destId="{597AD249-E011-4C5F-B3B9-60773D6E0C37}" srcOrd="0" destOrd="1" presId="urn:microsoft.com/office/officeart/2005/8/layout/vList5"/>
    <dgm:cxn modelId="{BE7BCAF1-AC71-46E3-8649-B8383390AFC9}" srcId="{DC98DC9A-0096-4BF2-B204-C28EEEC0F605}" destId="{8776BF6F-04B9-4550-B0ED-6816898E8E5B}" srcOrd="4" destOrd="0" parTransId="{550B5F09-C203-4560-9490-52A8DDA85760}" sibTransId="{F81BC99E-DA3A-40A4-9E39-BF3B7BF764E5}"/>
    <dgm:cxn modelId="{669CF0F5-E287-4CA1-8A0C-B8EA9B6085A6}" type="presParOf" srcId="{5623A089-408A-442A-91A2-BBAF52697A63}" destId="{3A3470D2-C3CE-4F1C-A232-F0C23CBAFC2D}" srcOrd="0" destOrd="0" presId="urn:microsoft.com/office/officeart/2005/8/layout/vList5"/>
    <dgm:cxn modelId="{AB677D84-E918-4F78-B82E-498C22ECA89F}" type="presParOf" srcId="{3A3470D2-C3CE-4F1C-A232-F0C23CBAFC2D}" destId="{46832F70-EC1F-4584-A4FF-2173F99CE0B2}" srcOrd="0" destOrd="0" presId="urn:microsoft.com/office/officeart/2005/8/layout/vList5"/>
    <dgm:cxn modelId="{0518AB6F-B112-4CD1-926B-000396614F99}" type="presParOf" srcId="{3A3470D2-C3CE-4F1C-A232-F0C23CBAFC2D}" destId="{597AD249-E011-4C5F-B3B9-60773D6E0C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4081CD-67BA-4045-9E40-79E179369BB5}">
      <dsp:nvSpPr>
        <dsp:cNvPr id="0" name=""/>
        <dsp:cNvSpPr/>
      </dsp:nvSpPr>
      <dsp:spPr>
        <a:xfrm>
          <a:off x="0" y="0"/>
          <a:ext cx="11715751" cy="186022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i="0" kern="1200" dirty="0">
              <a:latin typeface="Times New Roman" pitchFamily="18" charset="0"/>
              <a:cs typeface="Times New Roman" pitchFamily="18" charset="0"/>
            </a:rPr>
            <a:t>ФГБУ «НМИЦ гематологии» Минздрава России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i="0" kern="1200" dirty="0">
              <a:latin typeface="Times New Roman" pitchFamily="18" charset="0"/>
              <a:cs typeface="Times New Roman" pitchFamily="18" charset="0"/>
            </a:rPr>
            <a:t>ФГБУ</a:t>
          </a: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«Российский научно-исследовательский институт гематологии и трансфузиологии </a:t>
          </a:r>
          <a:r>
            <a:rPr lang="ru-RU" sz="1800" b="1" i="0" kern="1200" dirty="0">
              <a:latin typeface="Times New Roman" pitchFamily="18" charset="0"/>
              <a:cs typeface="Times New Roman" pitchFamily="18" charset="0"/>
            </a:rPr>
            <a:t>ФМБА  России»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i="0" kern="1200" dirty="0">
              <a:latin typeface="Times New Roman" pitchFamily="18" charset="0"/>
              <a:cs typeface="Times New Roman" pitchFamily="18" charset="0"/>
            </a:rPr>
            <a:t>ФГБУН «Кировский научно-исследовательский институт гематологии и переливания крови ФМБА России»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10696" y="0"/>
        <a:ext cx="9205054" cy="1860221"/>
      </dsp:txXfrm>
    </dsp:sp>
    <dsp:sp modelId="{C69EB905-3F6F-4458-8683-D11BA84DA3B3}">
      <dsp:nvSpPr>
        <dsp:cNvPr id="0" name=""/>
        <dsp:cNvSpPr/>
      </dsp:nvSpPr>
      <dsp:spPr>
        <a:xfrm>
          <a:off x="169679" y="261692"/>
          <a:ext cx="2343150" cy="1340373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E9E134-0511-4DA3-85C1-4EC85123D099}">
      <dsp:nvSpPr>
        <dsp:cNvPr id="0" name=""/>
        <dsp:cNvSpPr/>
      </dsp:nvSpPr>
      <dsp:spPr>
        <a:xfrm>
          <a:off x="0" y="2027767"/>
          <a:ext cx="11715751" cy="191284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Областные,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краевые,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республиканские ,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городские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300" kern="1200" dirty="0"/>
        </a:p>
      </dsp:txBody>
      <dsp:txXfrm>
        <a:off x="2510696" y="2027767"/>
        <a:ext cx="9205054" cy="1912847"/>
      </dsp:txXfrm>
    </dsp:sp>
    <dsp:sp modelId="{B8FC480A-F99C-4196-B94E-32CDA14B1637}">
      <dsp:nvSpPr>
        <dsp:cNvPr id="0" name=""/>
        <dsp:cNvSpPr/>
      </dsp:nvSpPr>
      <dsp:spPr>
        <a:xfrm>
          <a:off x="167546" y="2314004"/>
          <a:ext cx="2343150" cy="1340373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815CAF-1DFC-4B77-A6E3-B167275666EE}">
      <dsp:nvSpPr>
        <dsp:cNvPr id="0" name=""/>
        <dsp:cNvSpPr/>
      </dsp:nvSpPr>
      <dsp:spPr>
        <a:xfrm>
          <a:off x="0" y="4110969"/>
          <a:ext cx="11715751" cy="16754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Все ЛПУ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300" kern="1200" dirty="0"/>
        </a:p>
      </dsp:txBody>
      <dsp:txXfrm>
        <a:off x="2510696" y="4110969"/>
        <a:ext cx="9205054" cy="1675467"/>
      </dsp:txXfrm>
    </dsp:sp>
    <dsp:sp modelId="{1ACE81CD-7D47-4DC3-A722-88FB8B07F418}">
      <dsp:nvSpPr>
        <dsp:cNvPr id="0" name=""/>
        <dsp:cNvSpPr/>
      </dsp:nvSpPr>
      <dsp:spPr>
        <a:xfrm>
          <a:off x="167546" y="4275708"/>
          <a:ext cx="2343150" cy="1340373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3117C9-13D3-4CAF-B824-5FFB59C97295}">
      <dsp:nvSpPr>
        <dsp:cNvPr id="0" name=""/>
        <dsp:cNvSpPr/>
      </dsp:nvSpPr>
      <dsp:spPr>
        <a:xfrm>
          <a:off x="0" y="4292"/>
          <a:ext cx="11185525" cy="115362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b="0" kern="1200" dirty="0">
              <a:latin typeface="+mj-lt"/>
            </a:rPr>
            <a:t>Главная задача лаборатории - решение проблем практического здравоохранения: </a:t>
          </a:r>
          <a:endParaRPr lang="ru-RU" sz="2900" kern="1200" dirty="0">
            <a:latin typeface="+mj-lt"/>
          </a:endParaRPr>
        </a:p>
      </dsp:txBody>
      <dsp:txXfrm>
        <a:off x="56315" y="60607"/>
        <a:ext cx="11072895" cy="1040990"/>
      </dsp:txXfrm>
    </dsp:sp>
    <dsp:sp modelId="{AEBF2BB5-6588-425A-B97F-84F808B81196}">
      <dsp:nvSpPr>
        <dsp:cNvPr id="0" name=""/>
        <dsp:cNvSpPr/>
      </dsp:nvSpPr>
      <dsp:spPr>
        <a:xfrm>
          <a:off x="0" y="1241432"/>
          <a:ext cx="11185525" cy="11536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b="0" kern="1200" dirty="0">
              <a:latin typeface="+mj-lt"/>
            </a:rPr>
            <a:t>- проведение подбора наиболее подходящего по фенотипу донора для родственной трансплантации ГСК и КМ;</a:t>
          </a:r>
          <a:endParaRPr lang="ru-RU" sz="2900" kern="1200" dirty="0">
            <a:latin typeface="+mj-lt"/>
          </a:endParaRPr>
        </a:p>
      </dsp:txBody>
      <dsp:txXfrm>
        <a:off x="56315" y="1297747"/>
        <a:ext cx="11072895" cy="1040990"/>
      </dsp:txXfrm>
    </dsp:sp>
    <dsp:sp modelId="{5CA9FE85-97F8-4E4C-8CEB-A6AAC16A531B}">
      <dsp:nvSpPr>
        <dsp:cNvPr id="0" name=""/>
        <dsp:cNvSpPr/>
      </dsp:nvSpPr>
      <dsp:spPr>
        <a:xfrm>
          <a:off x="0" y="2409850"/>
          <a:ext cx="11185525" cy="11536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b="0" kern="1200" dirty="0">
              <a:latin typeface="+mj-lt"/>
            </a:rPr>
            <a:t>- рекрутинг потенциальных доноров стволовых клеток;</a:t>
          </a:r>
          <a:endParaRPr lang="ru-RU" sz="2900" kern="1200" dirty="0">
            <a:latin typeface="+mj-lt"/>
          </a:endParaRPr>
        </a:p>
      </dsp:txBody>
      <dsp:txXfrm>
        <a:off x="56315" y="2466165"/>
        <a:ext cx="11072895" cy="1040990"/>
      </dsp:txXfrm>
    </dsp:sp>
    <dsp:sp modelId="{C5BF818D-A2D2-41FC-941C-F1CF96646A38}">
      <dsp:nvSpPr>
        <dsp:cNvPr id="0" name=""/>
        <dsp:cNvSpPr/>
      </dsp:nvSpPr>
      <dsp:spPr>
        <a:xfrm>
          <a:off x="0" y="3715712"/>
          <a:ext cx="11185525" cy="11536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b="0" kern="1200" dirty="0">
              <a:latin typeface="+mj-lt"/>
            </a:rPr>
            <a:t>-   тестирование потенциальных доноров для Национального регистра.</a:t>
          </a:r>
          <a:endParaRPr lang="ru-RU" sz="2900" kern="1200" dirty="0">
            <a:latin typeface="+mj-lt"/>
          </a:endParaRPr>
        </a:p>
      </dsp:txBody>
      <dsp:txXfrm>
        <a:off x="56315" y="3772027"/>
        <a:ext cx="11072895" cy="10409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7AD249-E011-4C5F-B3B9-60773D6E0C37}">
      <dsp:nvSpPr>
        <dsp:cNvPr id="0" name=""/>
        <dsp:cNvSpPr/>
      </dsp:nvSpPr>
      <dsp:spPr>
        <a:xfrm rot="5400000">
          <a:off x="5476996" y="-1547864"/>
          <a:ext cx="4407010" cy="7875691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b="0" kern="1200" dirty="0">
              <a:latin typeface="+mj-lt"/>
            </a:rPr>
            <a:t>заключено 1600 соглашений с потенциальными донорами;</a:t>
          </a:r>
          <a:endParaRPr lang="ru-RU" sz="2500" kern="1200" dirty="0">
            <a:latin typeface="+mj-lt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500" kern="1200" dirty="0">
            <a:latin typeface="+mj-lt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b="0" kern="1200" dirty="0">
              <a:latin typeface="+mj-lt"/>
            </a:rPr>
            <a:t>доноры обследованы методами </a:t>
          </a:r>
          <a:r>
            <a:rPr lang="en-US" sz="2500" b="0" kern="1200" dirty="0">
              <a:latin typeface="+mj-lt"/>
            </a:rPr>
            <a:t>SSO</a:t>
          </a:r>
          <a:r>
            <a:rPr lang="ru-RU" sz="2500" b="0" kern="1200" dirty="0">
              <a:latin typeface="+mj-lt"/>
            </a:rPr>
            <a:t> и </a:t>
          </a:r>
          <a:r>
            <a:rPr lang="en-US" sz="2500" b="0" kern="1200" dirty="0">
              <a:latin typeface="+mj-lt"/>
            </a:rPr>
            <a:t>SSP</a:t>
          </a:r>
          <a:r>
            <a:rPr lang="ru-RU" sz="2500" b="0" kern="1200" dirty="0">
              <a:latin typeface="+mj-lt"/>
            </a:rPr>
            <a:t> в низком и среднем разрешении;  </a:t>
          </a:r>
          <a:endParaRPr lang="ru-RU" sz="2500" kern="1200" dirty="0">
            <a:latin typeface="+mj-lt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500" kern="1200" dirty="0">
            <a:latin typeface="+mj-lt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b="0" kern="1200" dirty="0">
              <a:latin typeface="+mj-lt"/>
            </a:rPr>
            <a:t>проведено 5 неродственных трансплантации ГСК.</a:t>
          </a:r>
          <a:endParaRPr lang="ru-RU" sz="2500" kern="1200" dirty="0">
            <a:latin typeface="+mj-lt"/>
          </a:endParaRPr>
        </a:p>
      </dsp:txBody>
      <dsp:txXfrm rot="-5400000">
        <a:off x="3742656" y="401608"/>
        <a:ext cx="7660559" cy="3976746"/>
      </dsp:txXfrm>
    </dsp:sp>
    <dsp:sp modelId="{46832F70-EC1F-4584-A4FF-2173F99CE0B2}">
      <dsp:nvSpPr>
        <dsp:cNvPr id="0" name=""/>
        <dsp:cNvSpPr/>
      </dsp:nvSpPr>
      <dsp:spPr>
        <a:xfrm>
          <a:off x="40112" y="0"/>
          <a:ext cx="3742089" cy="4779962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solidFill>
                <a:schemeClr val="tx1"/>
              </a:solidFill>
              <a:latin typeface="+mj-lt"/>
            </a:rPr>
            <a:t>Основу регистра составляют:</a:t>
          </a:r>
        </a:p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kern="1200" dirty="0">
              <a:latin typeface="+mj-lt"/>
            </a:rPr>
            <a:t>- кадровые доноры и/или доноры, имеющие более трех </a:t>
          </a:r>
          <a:r>
            <a:rPr lang="ru-RU" sz="2200" b="0" kern="1200" dirty="0" err="1">
              <a:latin typeface="+mj-lt"/>
            </a:rPr>
            <a:t>кроводач</a:t>
          </a:r>
          <a:r>
            <a:rPr lang="ru-RU" sz="2200" b="0" kern="1200" dirty="0">
              <a:latin typeface="+mj-lt"/>
            </a:rPr>
            <a:t> </a:t>
          </a:r>
          <a:endParaRPr lang="ru-RU" sz="2200" kern="1200" dirty="0">
            <a:latin typeface="+mj-lt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kern="1200" dirty="0">
              <a:latin typeface="+mj-lt"/>
            </a:rPr>
            <a:t>в возрасте 25-45 лет </a:t>
          </a:r>
          <a:endParaRPr lang="ru-RU" sz="2200" kern="1200" dirty="0">
            <a:latin typeface="+mj-lt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kern="1200" dirty="0">
              <a:latin typeface="+mj-lt"/>
            </a:rPr>
            <a:t>преимущественно мужского пола.</a:t>
          </a:r>
          <a:endParaRPr lang="ru-RU" sz="2200" b="0" kern="1200" dirty="0">
            <a:solidFill>
              <a:srgbClr val="FF0000"/>
            </a:solidFill>
            <a:latin typeface="+mj-lt"/>
          </a:endParaRPr>
        </a:p>
      </dsp:txBody>
      <dsp:txXfrm>
        <a:off x="222786" y="182674"/>
        <a:ext cx="3376741" cy="44146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ED5445-ED6E-4C11-8465-11A54BF39C6A}" type="datetimeFigureOut">
              <a:rPr lang="ru-RU" smtClean="0"/>
              <a:t>18.11.2025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397812-C43B-47E6-97F6-9AD6236716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43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dirty="0">
              <a:latin typeface="Times New Roman" pitchFamily="18" charset="0"/>
            </a:endParaRPr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6C90A68-7D4F-48F8-B11B-36D673E98772}" type="slidenum">
              <a:rPr lang="ru-RU" altLang="ru-RU"/>
              <a:pPr eaLnBrk="1" hangingPunct="1">
                <a:spcBef>
                  <a:spcPct val="0"/>
                </a:spcBef>
              </a:pPr>
              <a:t>4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322DC6C-4C00-4747-8EAE-331A4A6CCAFA}" type="slidenum">
              <a:rPr lang="ru-RU" altLang="ru-RU"/>
              <a:pPr eaLnBrk="1" hangingPunct="1">
                <a:spcBef>
                  <a:spcPct val="0"/>
                </a:spcBef>
              </a:pPr>
              <a:t>5</a:t>
            </a:fld>
            <a:endParaRPr lang="ru-RU" altLang="ru-RU"/>
          </a:p>
        </p:txBody>
      </p:sp>
      <p:sp>
        <p:nvSpPr>
          <p:cNvPr id="634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634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>
              <a:latin typeface="Times New Roman" pitchFamily="18" charset="0"/>
            </a:endParaRPr>
          </a:p>
        </p:txBody>
      </p:sp>
      <p:sp>
        <p:nvSpPr>
          <p:cNvPr id="6349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r"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fld id="{0F1D8E80-A914-4A39-9F73-8A36CD38DA24}" type="slidenum">
              <a:rPr lang="ru-RU" altLang="ru-RU" smtClean="0">
                <a:cs typeface="Tahoma" pitchFamily="34" charset="0"/>
              </a:rPr>
              <a:pPr algn="r" defTabSz="449263" eaLnBrk="1" fontAlgn="base" hangingPunct="1">
                <a:spcBef>
                  <a:spcPct val="0"/>
                </a:spcBef>
                <a:spcAft>
                  <a:spcPct val="0"/>
                </a:spcAft>
                <a:buSzPct val="100000"/>
              </a:pPr>
              <a:t>5</a:t>
            </a:fld>
            <a:endParaRPr lang="ru-RU" altLang="ru-RU"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eaLnBrk="1" hangingPunct="1"/>
            <a:fld id="{A37C9B6F-DAF7-4C9F-8377-9BCE9CF99D31}" type="slidenum">
              <a:rPr lang="ru-RU" altLang="ru-RU" sz="1200">
                <a:solidFill>
                  <a:srgbClr val="000000"/>
                </a:solidFill>
              </a:rPr>
              <a:pPr eaLnBrk="1" hangingPunct="1"/>
              <a:t>6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993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993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eaLnBrk="1" hangingPunct="1"/>
            <a:fld id="{834FC517-E337-485A-A6EE-B738E49D9466}" type="slidenum">
              <a:rPr lang="ru-RU" altLang="ru-RU" sz="1200">
                <a:solidFill>
                  <a:srgbClr val="000000"/>
                </a:solidFill>
              </a:rPr>
              <a:pPr eaLnBrk="1" hangingPunct="1"/>
              <a:t>7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1075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075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08547" name="Заметки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08548" name="Номер слайда 3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eaLnBrk="1" hangingPunct="1"/>
            <a:fld id="{F571C51B-6D91-4840-AFF3-98B9EE639A42}" type="slidenum">
              <a:rPr lang="ru-RU" altLang="ru-RU" sz="1200">
                <a:solidFill>
                  <a:srgbClr val="000000"/>
                </a:solidFill>
              </a:rPr>
              <a:pPr eaLnBrk="1" hangingPunct="1"/>
              <a:t>8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97812-C43B-47E6-97F6-9AD6236716E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161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eaLnBrk="1" hangingPunct="1"/>
            <a:fld id="{F18BBC95-A6E8-4105-882A-627851A4A6F2}" type="slidenum">
              <a:rPr lang="ru-RU" altLang="ru-RU" sz="1200">
                <a:solidFill>
                  <a:srgbClr val="000000"/>
                </a:solidFill>
              </a:rPr>
              <a:pPr eaLnBrk="1" hangingPunct="1"/>
              <a:t>10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1095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095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eaLnBrk="1" hangingPunct="1"/>
            <a:fld id="{AA872165-882D-4494-8DC8-CCF81BDC6F43}" type="slidenum">
              <a:rPr lang="ru-RU" altLang="ru-RU" sz="1200">
                <a:solidFill>
                  <a:srgbClr val="000000"/>
                </a:solidFill>
              </a:rPr>
              <a:pPr eaLnBrk="1" hangingPunct="1"/>
              <a:t>11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1105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105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eaLnBrk="1" hangingPunct="1"/>
            <a:fld id="{DE19A7EB-6E87-4817-998A-2B00EEC34294}" type="slidenum">
              <a:rPr lang="ru-RU" altLang="ru-RU" sz="1200">
                <a:solidFill>
                  <a:srgbClr val="000000"/>
                </a:solidFill>
              </a:rPr>
              <a:pPr eaLnBrk="1" hangingPunct="1"/>
              <a:t>12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1116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116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eaLnBrk="1" hangingPunct="1"/>
            <a:fld id="{B1A6E48C-96D5-4577-9E24-34C682E941FF}" type="slidenum">
              <a:rPr lang="ru-RU" altLang="ru-RU" sz="1200">
                <a:solidFill>
                  <a:srgbClr val="000000"/>
                </a:solidFill>
              </a:rPr>
              <a:pPr eaLnBrk="1" hangingPunct="1"/>
              <a:t>13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1126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126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97812-C43B-47E6-97F6-9AD6236716E5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127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Основные мероприятия по обеспечению инфекционной безопасности донорской крови и ее компонентов: </a:t>
            </a:r>
          </a:p>
          <a:p>
            <a:pPr eaLnBrk="1" hangingPunct="1"/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развитие добровольного безвозмездного донорства крови и ее компонентов;</a:t>
            </a:r>
          </a:p>
          <a:p>
            <a:pPr eaLnBrk="1" hangingPunct="1"/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-  скрининг донорской крови на маркеры гемотрансмиссивных инфекций;</a:t>
            </a:r>
          </a:p>
          <a:p>
            <a:pPr eaLnBrk="1" hangingPunct="1"/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-  карантинизация плазмы;</a:t>
            </a:r>
          </a:p>
          <a:p>
            <a:pPr eaLnBrk="1" hangingPunct="1"/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- контроль стерильности (контроль бактериальной контаминации);</a:t>
            </a:r>
          </a:p>
          <a:p>
            <a:pPr eaLnBrk="1" hangingPunct="1"/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- лейкоредукция донорской крови и ее компонентов;</a:t>
            </a:r>
            <a:br>
              <a:rPr lang="ru-RU" altLang="ru-RU" sz="1400">
                <a:solidFill>
                  <a:srgbClr val="000099"/>
                </a:solidFill>
                <a:latin typeface="Arial" pitchFamily="34" charset="0"/>
              </a:rPr>
            </a:br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- инактивация патогенов в компонентах крови;</a:t>
            </a:r>
          </a:p>
          <a:p>
            <a:pPr eaLnBrk="1" hangingPunct="1"/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- внедрение информационных технологий в деятельность службы крови;</a:t>
            </a:r>
          </a:p>
          <a:p>
            <a:pPr eaLnBrk="1" hangingPunct="1"/>
            <a:r>
              <a:rPr lang="ru-RU" altLang="ru-RU" sz="1400">
                <a:solidFill>
                  <a:srgbClr val="000099"/>
                </a:solidFill>
                <a:latin typeface="Arial" pitchFamily="34" charset="0"/>
              </a:rPr>
              <a:t>- ведение системы  учета и анализа реакций и осложнений, связанных с трансфузией донорской крови и ее компонентов</a:t>
            </a:r>
          </a:p>
          <a:p>
            <a:pPr eaLnBrk="1" hangingPunct="1"/>
            <a:endParaRPr lang="ru-RU" altLang="ru-RU" sz="1400">
              <a:solidFill>
                <a:srgbClr val="000099"/>
              </a:solidFill>
              <a:latin typeface="Arial" pitchFamily="34" charset="0"/>
            </a:endParaRPr>
          </a:p>
          <a:p>
            <a:pPr eaLnBrk="1" hangingPunct="1"/>
            <a:endParaRPr lang="ru-RU" altLang="ru-RU" sz="1400" b="1">
              <a:solidFill>
                <a:srgbClr val="000099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72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600E8-4C7A-4817-9CF3-51B3896419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922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6A387-5E5D-4089-9C51-4E7B4A5792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672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4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6EB8E-A10A-45EE-8894-8F9E4E6613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153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3" y="1600203"/>
            <a:ext cx="5382684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5484" y="1600203"/>
            <a:ext cx="53848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E4A6A-41A7-47D4-9E65-53684D4429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501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9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9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A74BA-9D5D-49C5-AC8D-4AC3897ECD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253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EC697-9E09-4718-AB37-F967147D63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783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AB1B2-1327-4173-A4CC-6614F44356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246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9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156AD-0610-4D21-90C6-02E9AD7AA9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225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B018B-4818-4E3F-9854-AF6FE22B63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090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DA5C8-B175-4DD6-B69B-E1E7A8CC11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783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3" y="274685"/>
            <a:ext cx="2741084" cy="584993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85"/>
            <a:ext cx="8026400" cy="58499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221B4-CD2F-46CF-9229-90F6CED7B8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150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40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1FCAB211-AA26-40AD-BDB6-9754A99FFA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218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D83DE998-164B-4A19-BD48-C00A685FC4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5685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3E028234-7D47-45E6-9A67-8E4BB0296D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521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3" y="1600200"/>
            <a:ext cx="5382684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5485" y="1600200"/>
            <a:ext cx="538268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3A403848-A6E0-404E-ACBB-A2C0FB4353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48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2DE2826D-0C6A-4247-B719-153F688C8F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2608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DE26FBAD-6927-4DB4-B330-1160468698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2168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D8326E6F-9BFA-4791-B182-576273FFB5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078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932CD496-19A8-4C28-8D98-327005855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8130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E6D64586-42DD-441C-B31F-9CB65B762E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640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A331AA60-BC6A-49C4-B2AD-7D8EEFDA11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080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7085" y="0"/>
            <a:ext cx="2741083" cy="61229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3" y="0"/>
            <a:ext cx="8024284" cy="61229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DE2F1B64-0A53-420D-95E5-ADC603CDB0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7711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84384B08-EFFB-4AF5-8415-E6C6BEF66F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4801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16E23AC7-5590-4A0F-9AF7-BB2D5B27CE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0256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F024F14D-F42D-4510-A4AD-23E9786FA5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6073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3" y="1600200"/>
            <a:ext cx="5382684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5485" y="1600200"/>
            <a:ext cx="538268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90B94374-E350-4E67-AF5D-9E54C94786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6404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2BB150C1-DBF2-466F-9A2E-046C98F76D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7952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E990AA2A-8D2C-4161-B21F-7A0D62752F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6785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423300D4-D428-44DC-9689-94F0B11095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6746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3DA74DC6-074F-45AD-8CB4-81E14FD1AD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541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8147B5E3-35ED-4581-8067-2492EC52C1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5532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999085B0-EBF4-42E9-ADCC-0965FA852E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8645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7085" y="0"/>
            <a:ext cx="2741083" cy="61229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3" y="0"/>
            <a:ext cx="8024284" cy="61229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 defTabSz="914400">
              <a:buSzTx/>
              <a:defRPr sz="2800"/>
            </a:lvl1pPr>
          </a:lstStyle>
          <a:p>
            <a:pPr>
              <a:defRPr/>
            </a:pPr>
            <a:fld id="{ECC46F23-568D-4F6D-B04E-C5DA5F2E46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9739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0EC73-F8C3-4F90-90B2-13FD67F7C7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5486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0B7A2-F8AF-447C-B0C8-90CF79DA78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42539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99C87-8659-45AD-9941-240FA0577E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0305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1" y="1600201"/>
            <a:ext cx="5382684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5484" y="1600201"/>
            <a:ext cx="53848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64C0C-8FE3-46FA-9FE4-05BA2B1E97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7467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A4782-B6D2-499E-AEB3-6EBAD34D75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4524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B6F6AE-2B29-44AF-B0E8-D0559F510F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0200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58E47-189A-4A7D-863F-E800CFD66E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5770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41FED-FBC7-4109-AF38-D64996CDA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0859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FA3AB-A0E8-4054-B7FE-AFE9CBE215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64059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9519C7-2D86-446A-AD62-D74CDCFA10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69563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1" y="274639"/>
            <a:ext cx="2741084" cy="584993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499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7A93C-78E1-4C73-86FF-8729ABC13B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056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9603" y="274638"/>
            <a:ext cx="10970684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заголовка щелкните мышью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3" y="1600203"/>
            <a:ext cx="10970684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щелкните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Четвёртый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  <a:p>
            <a:pPr lvl="4"/>
            <a:r>
              <a:rPr lang="en-GB" altLang="ru-RU"/>
              <a:t>Восьмой уровень структуры</a:t>
            </a:r>
          </a:p>
          <a:p>
            <a:pPr lvl="4"/>
            <a:r>
              <a:rPr lang="en-GB" altLang="ru-RU"/>
              <a:t>Девятый уровень структуры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609600" y="6356397"/>
            <a:ext cx="28448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sz="2400">
              <a:solidFill>
                <a:srgbClr val="FFFFFF"/>
              </a:solidFill>
              <a:latin typeface="Times New Roman" pitchFamily="16" charset="0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165600" y="6356397"/>
            <a:ext cx="38608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sz="2400">
              <a:solidFill>
                <a:srgbClr val="FFFFFF"/>
              </a:solidFill>
              <a:latin typeface="Times New Roman" pitchFamily="16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37603" y="6356350"/>
            <a:ext cx="2842684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FC726E6E-C307-4CC9-AB9C-E46E44615735}" type="slidenum">
              <a:rPr lang="ru-RU" sz="2400">
                <a:latin typeface="Times New Roman" pitchFamily="16" charset="0"/>
              </a:rPr>
              <a:pPr defTabSz="449263"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‹#›</a:t>
            </a:fld>
            <a:endParaRPr lang="ru-RU" sz="2400">
              <a:latin typeface="Times New Roman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848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9610" y="15"/>
            <a:ext cx="10968567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заголовка щелкните мышью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10" y="1600200"/>
            <a:ext cx="10968567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щелкните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Четвёртый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  <a:p>
            <a:pPr lvl="4"/>
            <a:r>
              <a:rPr lang="en-GB" altLang="ru-RU"/>
              <a:t>Восьмой уровень структуры</a:t>
            </a:r>
          </a:p>
          <a:p>
            <a:pPr lvl="4"/>
            <a:r>
              <a:rPr lang="en-GB" altLang="ru-RU"/>
              <a:t>Девятый уровень структуры</a:t>
            </a:r>
          </a:p>
        </p:txBody>
      </p:sp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8483603" y="6356365"/>
            <a:ext cx="27813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altLang="ru-RU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878418" y="6356365"/>
            <a:ext cx="37973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altLang="ru-RU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11391901" y="6356350"/>
            <a:ext cx="745067" cy="3619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27360" tIns="46800" rIns="45720" bIns="46800" numCol="1" anchor="ctr" anchorCtr="0" compatLnSpc="1">
            <a:prstTxWarp prst="textNoShape">
              <a:avLst/>
            </a:prstTxWarp>
          </a:bodyPr>
          <a:lstStyle>
            <a:lvl1pPr defTabSz="449263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800">
                <a:solidFill>
                  <a:srgbClr val="000000"/>
                </a:solidFill>
                <a:latin typeface="Tahoma" charset="0"/>
                <a:cs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43CA07A-597B-4529-8C7E-72B2A859A02C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  <p:sp>
        <p:nvSpPr>
          <p:cNvPr id="2055" name="Oval 6"/>
          <p:cNvSpPr>
            <a:spLocks noChangeArrowheads="1"/>
          </p:cNvSpPr>
          <p:nvPr/>
        </p:nvSpPr>
        <p:spPr bwMode="auto">
          <a:xfrm>
            <a:off x="11277600" y="6499225"/>
            <a:ext cx="112184" cy="84138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altLang="ru-RU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056" name="Oval 7"/>
          <p:cNvSpPr>
            <a:spLocks noChangeArrowheads="1"/>
          </p:cNvSpPr>
          <p:nvPr/>
        </p:nvSpPr>
        <p:spPr bwMode="auto">
          <a:xfrm>
            <a:off x="759894" y="6499225"/>
            <a:ext cx="112183" cy="84138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altLang="ru-RU" sz="1800">
              <a:solidFill>
                <a:srgbClr val="FFFFFF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567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2pPr>
      <a:lvl3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3pPr>
      <a:lvl4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4pPr>
      <a:lvl5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5pPr>
      <a:lvl6pPr marL="2514600" indent="-228600"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6pPr>
      <a:lvl7pPr marL="2971800" indent="-228600"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7pPr>
      <a:lvl8pPr marL="3429000" indent="-228600"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8pPr>
      <a:lvl9pPr marL="3886200" indent="-228600"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9pPr>
    </p:titleStyle>
    <p:bodyStyle>
      <a:lvl1pPr marL="342900" indent="-3429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7F7F7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600">
          <a:solidFill>
            <a:srgbClr val="7F7F7F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7F7F7F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600">
          <a:solidFill>
            <a:srgbClr val="7F7F7F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600">
          <a:solidFill>
            <a:srgbClr val="7F7F7F"/>
          </a:solidFill>
          <a:latin typeface="+mn-lt"/>
          <a:cs typeface="+mn-cs"/>
        </a:defRPr>
      </a:lvl5pPr>
      <a:lvl6pPr marL="25146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1600">
          <a:solidFill>
            <a:srgbClr val="7F7F7F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1600">
          <a:solidFill>
            <a:srgbClr val="7F7F7F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1600">
          <a:solidFill>
            <a:srgbClr val="7F7F7F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1600">
          <a:solidFill>
            <a:srgbClr val="7F7F7F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9606" y="9"/>
            <a:ext cx="10968567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заголовка щелкните мышью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6" y="1600200"/>
            <a:ext cx="10968567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щелкните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Четвёртый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  <a:p>
            <a:pPr lvl="4"/>
            <a:r>
              <a:rPr lang="en-GB" altLang="ru-RU"/>
              <a:t>Восьмой уровень структуры</a:t>
            </a:r>
          </a:p>
          <a:p>
            <a:pPr lvl="4"/>
            <a:r>
              <a:rPr lang="en-GB" altLang="ru-RU"/>
              <a:t>Девятый уровень структуры</a:t>
            </a: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8483603" y="6356359"/>
            <a:ext cx="27813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altLang="ru-RU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878418" y="6356359"/>
            <a:ext cx="37973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altLang="ru-RU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11391901" y="6356350"/>
            <a:ext cx="745067" cy="3619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27360" tIns="46800" rIns="45720" bIns="46800" numCol="1" anchor="ctr" anchorCtr="0" compatLnSpc="1">
            <a:prstTxWarp prst="textNoShape">
              <a:avLst/>
            </a:prstTxWarp>
          </a:bodyPr>
          <a:lstStyle>
            <a:lvl1pPr defTabSz="449263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800">
                <a:solidFill>
                  <a:srgbClr val="000000"/>
                </a:solidFill>
                <a:latin typeface="Tahoma" charset="0"/>
                <a:cs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44F473-EEDB-4286-AA1C-A01B31A605D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  <p:sp>
        <p:nvSpPr>
          <p:cNvPr id="8199" name="Oval 6"/>
          <p:cNvSpPr>
            <a:spLocks noChangeArrowheads="1"/>
          </p:cNvSpPr>
          <p:nvPr/>
        </p:nvSpPr>
        <p:spPr bwMode="auto">
          <a:xfrm>
            <a:off x="11277600" y="6499225"/>
            <a:ext cx="112184" cy="84138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altLang="ru-RU" sz="18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8200" name="Oval 7"/>
          <p:cNvSpPr>
            <a:spLocks noChangeArrowheads="1"/>
          </p:cNvSpPr>
          <p:nvPr/>
        </p:nvSpPr>
        <p:spPr bwMode="auto">
          <a:xfrm>
            <a:off x="759890" y="6499225"/>
            <a:ext cx="112183" cy="84138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altLang="ru-RU" sz="1800">
              <a:solidFill>
                <a:srgbClr val="FFFFFF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336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xStyles>
    <p:titleStyle>
      <a:lvl1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2pPr>
      <a:lvl3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3pPr>
      <a:lvl4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4pPr>
      <a:lvl5pPr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5pPr>
      <a:lvl6pPr marL="2514600" indent="-228600"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6pPr>
      <a:lvl7pPr marL="2971800" indent="-228600"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7pPr>
      <a:lvl8pPr marL="3429000" indent="-228600"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8pPr>
      <a:lvl9pPr marL="3886200" indent="-228600" algn="ctr" defTabSz="449263" rtl="0" eaLnBrk="0" fontAlgn="base" hangingPunct="0">
        <a:lnSpc>
          <a:spcPts val="5775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5400">
          <a:solidFill>
            <a:srgbClr val="2F5897"/>
          </a:solidFill>
          <a:latin typeface="Palatino Linotype" pitchFamily="16" charset="0"/>
          <a:cs typeface="Tahoma" charset="0"/>
        </a:defRPr>
      </a:lvl9pPr>
    </p:titleStyle>
    <p:bodyStyle>
      <a:lvl1pPr marL="342900" indent="-3429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7F7F7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600">
          <a:solidFill>
            <a:srgbClr val="7F7F7F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7F7F7F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600">
          <a:solidFill>
            <a:srgbClr val="7F7F7F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600">
          <a:solidFill>
            <a:srgbClr val="7F7F7F"/>
          </a:solidFill>
          <a:latin typeface="+mn-lt"/>
          <a:cs typeface="+mn-cs"/>
        </a:defRPr>
      </a:lvl5pPr>
      <a:lvl6pPr marL="25146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1600">
          <a:solidFill>
            <a:srgbClr val="7F7F7F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1600">
          <a:solidFill>
            <a:srgbClr val="7F7F7F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1600">
          <a:solidFill>
            <a:srgbClr val="7F7F7F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1600">
          <a:solidFill>
            <a:srgbClr val="7F7F7F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74638"/>
            <a:ext cx="10970684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600201"/>
            <a:ext cx="10970684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щелкните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Четвёртый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  <a:p>
            <a:pPr lvl="4"/>
            <a:r>
              <a:rPr lang="en-GB" altLang="ru-RU"/>
              <a:t>Восьмой уровень структуры</a:t>
            </a:r>
          </a:p>
          <a:p>
            <a:pPr lvl="4"/>
            <a:r>
              <a:rPr lang="en-GB" altLang="ru-RU"/>
              <a:t>Девятый уровень структуры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37601" y="6356350"/>
            <a:ext cx="2842684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Times New Roman" pitchFamily="16" charset="0"/>
                <a:cs typeface="Tahoma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AF96C8F4-B583-4AA3-B137-58BBCE65AFC7}" type="slidenum">
              <a:rPr lang="ru-RU" sz="2400"/>
              <a:pPr defTabSz="449263"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‹#›</a:t>
            </a:fld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3788304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Tahoma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44217" y="1509508"/>
            <a:ext cx="10971213" cy="114141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>Организация службы крови. Донорство. Категории доноров. Медицинское освидетельствование донора. Обеспечение безопасности донорской крови.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2B0EFB5-E65B-444D-903A-95F22E528E91}"/>
              </a:ext>
            </a:extLst>
          </p:cNvPr>
          <p:cNvSpPr txBox="1">
            <a:spLocks noChangeArrowheads="1"/>
          </p:cNvSpPr>
          <p:nvPr/>
        </p:nvSpPr>
        <p:spPr>
          <a:xfrm>
            <a:off x="2046874" y="3784186"/>
            <a:ext cx="8316913" cy="201295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n-lt"/>
              </a:rPr>
              <a:t>лекция для студентов </a:t>
            </a:r>
            <a:r>
              <a:rPr lang="en-US" sz="1800" b="1" dirty="0">
                <a:latin typeface="+mn-lt"/>
              </a:rPr>
              <a:t>III</a:t>
            </a:r>
            <a:r>
              <a:rPr lang="ru-RU" sz="1800" b="1" dirty="0">
                <a:latin typeface="+mn-lt"/>
              </a:rPr>
              <a:t> курса лечебного факультета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n-lt"/>
              </a:rPr>
              <a:t>(дисциплина </a:t>
            </a:r>
            <a:r>
              <a:rPr lang="ru-RU" sz="1800" b="1">
                <a:latin typeface="+mn-lt"/>
              </a:rPr>
              <a:t>Гематология, трансфузиология</a:t>
            </a:r>
            <a:r>
              <a:rPr lang="ru-RU" sz="1800" b="1" dirty="0">
                <a:latin typeface="+mn-lt"/>
              </a:rPr>
              <a:t>)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ru-RU" sz="1800" b="1" dirty="0">
              <a:latin typeface="+mn-lt"/>
            </a:endParaRP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n-lt"/>
              </a:rPr>
              <a:t>Поспелова Татьяна Ивановна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n-lt"/>
              </a:rPr>
              <a:t>д.м.н., профессор 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n-lt"/>
              </a:rPr>
              <a:t>кафедры терапии, гематологии и трансфузиологии (ФПК и ППВ)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ru-RU" sz="1800" b="1" dirty="0">
              <a:latin typeface="+mn-lt"/>
            </a:endParaRP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n-lt"/>
              </a:rPr>
              <a:t>2025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800" b="1" dirty="0">
                <a:latin typeface="+mn-lt"/>
              </a:rPr>
              <a:t>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da-DK" sz="1600" i="1" kern="0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9732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1113378" y="765192"/>
            <a:ext cx="288495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1pPr>
            <a:lvl2pPr marL="742950" indent="-285750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2pPr>
            <a:lvl3pPr marL="1143000" indent="-228600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600" b="1" dirty="0">
                <a:solidFill>
                  <a:srgbClr val="000000"/>
                </a:solidFill>
                <a:latin typeface="Calibri" pitchFamily="34" charset="0"/>
              </a:rPr>
              <a:t>Цель лекции:</a:t>
            </a:r>
          </a:p>
        </p:txBody>
      </p:sp>
      <p:sp>
        <p:nvSpPr>
          <p:cNvPr id="32771" name="TextBox 1"/>
          <p:cNvSpPr txBox="1">
            <a:spLocks noChangeArrowheads="1"/>
          </p:cNvSpPr>
          <p:nvPr/>
        </p:nvSpPr>
        <p:spPr bwMode="auto">
          <a:xfrm>
            <a:off x="912295" y="1773248"/>
            <a:ext cx="1056004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000000"/>
                </a:solidFill>
              </a:rPr>
              <a:t>Изучить организацию службы крови, алгоритм медицинского освидетельствования донора, алгоритм обеспечения </a:t>
            </a:r>
            <a:r>
              <a:rPr lang="ru-RU" altLang="ru-RU" dirty="0" err="1">
                <a:solidFill>
                  <a:srgbClr val="000000"/>
                </a:solidFill>
              </a:rPr>
              <a:t>безопастности</a:t>
            </a:r>
            <a:r>
              <a:rPr lang="ru-RU" altLang="ru-RU" dirty="0">
                <a:solidFill>
                  <a:srgbClr val="000000"/>
                </a:solidFill>
              </a:rPr>
              <a:t> гемотрансфузий.</a:t>
            </a:r>
          </a:p>
        </p:txBody>
      </p:sp>
    </p:spTree>
    <p:extLst>
      <p:ext uri="{BB962C8B-B14F-4D97-AF65-F5344CB8AC3E}">
        <p14:creationId xmlns:p14="http://schemas.microsoft.com/office/powerpoint/2010/main" val="1404424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2"/>
          <p:cNvSpPr txBox="1">
            <a:spLocks noChangeArrowheads="1"/>
          </p:cNvSpPr>
          <p:nvPr/>
        </p:nvSpPr>
        <p:spPr bwMode="auto">
          <a:xfrm>
            <a:off x="1111251" y="550863"/>
            <a:ext cx="36679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1pPr>
            <a:lvl2pPr marL="742950" indent="-285750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2pPr>
            <a:lvl3pPr marL="1143000" indent="-228600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4000" b="1" dirty="0">
                <a:solidFill>
                  <a:srgbClr val="000000"/>
                </a:solidFill>
                <a:latin typeface="Calibri" pitchFamily="34" charset="0"/>
              </a:rPr>
              <a:t>Задачи лекции:</a:t>
            </a:r>
          </a:p>
        </p:txBody>
      </p:sp>
      <p:sp>
        <p:nvSpPr>
          <p:cNvPr id="33795" name="TextBox 1"/>
          <p:cNvSpPr txBox="1">
            <a:spLocks noChangeArrowheads="1"/>
          </p:cNvSpPr>
          <p:nvPr/>
        </p:nvSpPr>
        <p:spPr bwMode="auto">
          <a:xfrm>
            <a:off x="719676" y="1341438"/>
            <a:ext cx="10657417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altLang="ru-RU" dirty="0">
              <a:solidFill>
                <a:srgbClr val="00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altLang="ru-RU" dirty="0">
                <a:solidFill>
                  <a:srgbClr val="000000"/>
                </a:solidFill>
              </a:rPr>
              <a:t>Изучить организацию службы крови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altLang="ru-RU" dirty="0">
              <a:solidFill>
                <a:srgbClr val="00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altLang="ru-RU" dirty="0">
                <a:solidFill>
                  <a:srgbClr val="000000"/>
                </a:solidFill>
              </a:rPr>
              <a:t>Изучить алгоритм медицинского освидетельствования донора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altLang="ru-RU" dirty="0">
              <a:solidFill>
                <a:srgbClr val="000000"/>
              </a:solidFill>
            </a:endParaRP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altLang="ru-RU" dirty="0">
                <a:solidFill>
                  <a:srgbClr val="000000"/>
                </a:solidFill>
              </a:rPr>
              <a:t>Изучить алгоритм обеспечения безопасности гемотрансфузий.</a:t>
            </a:r>
          </a:p>
        </p:txBody>
      </p:sp>
    </p:spTree>
    <p:extLst>
      <p:ext uri="{BB962C8B-B14F-4D97-AF65-F5344CB8AC3E}">
        <p14:creationId xmlns:p14="http://schemas.microsoft.com/office/powerpoint/2010/main" val="917390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-214313"/>
            <a:ext cx="10971213" cy="1141413"/>
          </a:xfrm>
        </p:spPr>
        <p:txBody>
          <a:bodyPr/>
          <a:lstStyle/>
          <a:p>
            <a:r>
              <a:rPr lang="ru-RU" altLang="ru-RU" b="1" dirty="0"/>
              <a:t>Структура службы крови РФ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40733139"/>
              </p:ext>
            </p:extLst>
          </p:nvPr>
        </p:nvGraphicFramePr>
        <p:xfrm>
          <a:off x="347051" y="789058"/>
          <a:ext cx="11715751" cy="5786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5844" name="TextBox 5"/>
          <p:cNvSpPr txBox="1">
            <a:spLocks noChangeArrowheads="1"/>
          </p:cNvSpPr>
          <p:nvPr/>
        </p:nvSpPr>
        <p:spPr bwMode="auto">
          <a:xfrm>
            <a:off x="1273051" y="1217682"/>
            <a:ext cx="200024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НИИ</a:t>
            </a:r>
          </a:p>
        </p:txBody>
      </p:sp>
      <p:sp>
        <p:nvSpPr>
          <p:cNvPr id="35845" name="TextBox 6"/>
          <p:cNvSpPr txBox="1">
            <a:spLocks noChangeArrowheads="1"/>
          </p:cNvSpPr>
          <p:nvPr/>
        </p:nvSpPr>
        <p:spPr bwMode="auto">
          <a:xfrm>
            <a:off x="347055" y="3075057"/>
            <a:ext cx="238124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000" b="1" dirty="0">
                <a:solidFill>
                  <a:srgbClr val="000000"/>
                </a:solidFill>
              </a:rPr>
              <a:t>СПК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000" b="1" dirty="0">
                <a:solidFill>
                  <a:srgbClr val="000000"/>
                </a:solidFill>
              </a:rPr>
              <a:t>Центры крови</a:t>
            </a:r>
          </a:p>
        </p:txBody>
      </p:sp>
      <p:sp>
        <p:nvSpPr>
          <p:cNvPr id="35846" name="TextBox 7"/>
          <p:cNvSpPr txBox="1">
            <a:spLocks noChangeArrowheads="1"/>
          </p:cNvSpPr>
          <p:nvPr/>
        </p:nvSpPr>
        <p:spPr bwMode="auto">
          <a:xfrm>
            <a:off x="1058518" y="5440263"/>
            <a:ext cx="105830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000" b="1" dirty="0">
                <a:solidFill>
                  <a:srgbClr val="000000"/>
                </a:solidFill>
              </a:rPr>
              <a:t>ОПК, ТК</a:t>
            </a:r>
          </a:p>
        </p:txBody>
      </p:sp>
    </p:spTree>
    <p:extLst>
      <p:ext uri="{BB962C8B-B14F-4D97-AF65-F5344CB8AC3E}">
        <p14:creationId xmlns:p14="http://schemas.microsoft.com/office/powerpoint/2010/main" val="2478123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1pPr>
            <a:lvl2pPr eaLnBrk="0" hangingPunct="0">
              <a:spcBef>
                <a:spcPts val="7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2pPr>
            <a:lvl3pPr eaLnBrk="0" hangingPunct="0">
              <a:spcBef>
                <a:spcPts val="6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3pPr>
            <a:lvl4pPr eaLnBrk="0" hangingPunct="0">
              <a:spcBef>
                <a:spcPts val="5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4pPr>
            <a:lvl5pPr eaLnBrk="0" hangingPunct="0">
              <a:spcBef>
                <a:spcPts val="5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9pPr>
          </a:lstStyle>
          <a:p>
            <a:pPr algn="ctr"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3600" dirty="0">
                <a:solidFill>
                  <a:schemeClr val="tx1"/>
                </a:solidFill>
              </a:rPr>
              <a:t>Служба крови Новосибирской области</a:t>
            </a:r>
          </a:p>
        </p:txBody>
      </p:sp>
      <p:sp>
        <p:nvSpPr>
          <p:cNvPr id="36867" name="AutoShape 2"/>
          <p:cNvSpPr>
            <a:spLocks noChangeArrowheads="1"/>
          </p:cNvSpPr>
          <p:nvPr/>
        </p:nvSpPr>
        <p:spPr bwMode="auto">
          <a:xfrm>
            <a:off x="719667" y="1341439"/>
            <a:ext cx="3505200" cy="1030287"/>
          </a:xfrm>
          <a:prstGeom prst="roundRect">
            <a:avLst>
              <a:gd name="adj" fmla="val 16667"/>
            </a:avLst>
          </a:prstGeom>
          <a:noFill/>
          <a:ln w="25560" cap="sq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 eaLnBrk="0" hangingPunct="0">
              <a:spcBef>
                <a:spcPts val="8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1pPr>
            <a:lvl2pPr eaLnBrk="0" hangingPunct="0">
              <a:spcBef>
                <a:spcPts val="7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2pPr>
            <a:lvl3pPr eaLnBrk="0" hangingPunct="0">
              <a:spcBef>
                <a:spcPts val="6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3pPr>
            <a:lvl4pPr eaLnBrk="0" hangingPunct="0">
              <a:spcBef>
                <a:spcPts val="5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4pPr>
            <a:lvl5pPr eaLnBrk="0" hangingPunct="0">
              <a:spcBef>
                <a:spcPts val="5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9pPr>
          </a:lstStyle>
          <a:p>
            <a:pPr algn="ctr"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</a:rPr>
              <a:t>Новосибирский  центр крови </a:t>
            </a:r>
          </a:p>
        </p:txBody>
      </p:sp>
      <p:sp>
        <p:nvSpPr>
          <p:cNvPr id="36868" name="AutoShape 3"/>
          <p:cNvSpPr>
            <a:spLocks noChangeArrowheads="1"/>
          </p:cNvSpPr>
          <p:nvPr/>
        </p:nvSpPr>
        <p:spPr bwMode="auto">
          <a:xfrm>
            <a:off x="42335" y="2798780"/>
            <a:ext cx="2309284" cy="10175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560" cap="sq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 eaLnBrk="0" hangingPunct="0">
              <a:spcBef>
                <a:spcPts val="8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1pPr>
            <a:lvl2pPr eaLnBrk="0" hangingPunct="0">
              <a:spcBef>
                <a:spcPts val="7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2pPr>
            <a:lvl3pPr eaLnBrk="0" hangingPunct="0">
              <a:spcBef>
                <a:spcPts val="6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3pPr>
            <a:lvl4pPr eaLnBrk="0" hangingPunct="0">
              <a:spcBef>
                <a:spcPts val="5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4pPr>
            <a:lvl5pPr eaLnBrk="0" hangingPunct="0">
              <a:spcBef>
                <a:spcPts val="5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9pPr>
          </a:lstStyle>
          <a:p>
            <a:pPr algn="ctr"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</a:rPr>
              <a:t>Филиал г. Куйбышев</a:t>
            </a:r>
          </a:p>
        </p:txBody>
      </p:sp>
      <p:cxnSp>
        <p:nvCxnSpPr>
          <p:cNvPr id="36873" name="AutoShape 8"/>
          <p:cNvCxnSpPr>
            <a:cxnSpLocks noChangeShapeType="1"/>
            <a:stCxn id="36867" idx="2"/>
          </p:cNvCxnSpPr>
          <p:nvPr/>
        </p:nvCxnSpPr>
        <p:spPr bwMode="auto">
          <a:xfrm flipH="1">
            <a:off x="1488029" y="2371725"/>
            <a:ext cx="984249" cy="387350"/>
          </a:xfrm>
          <a:prstGeom prst="straightConnector1">
            <a:avLst/>
          </a:prstGeom>
          <a:noFill/>
          <a:ln w="38160" cap="sq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4" name="AutoShape 9"/>
          <p:cNvCxnSpPr>
            <a:cxnSpLocks noChangeShapeType="1"/>
            <a:stCxn id="36867" idx="2"/>
          </p:cNvCxnSpPr>
          <p:nvPr/>
        </p:nvCxnSpPr>
        <p:spPr bwMode="auto">
          <a:xfrm>
            <a:off x="2472278" y="2371725"/>
            <a:ext cx="842433" cy="387350"/>
          </a:xfrm>
          <a:prstGeom prst="straightConnector1">
            <a:avLst/>
          </a:prstGeom>
          <a:noFill/>
          <a:ln w="38160" cap="sq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5" name="AutoShape 10"/>
          <p:cNvCxnSpPr>
            <a:cxnSpLocks noChangeShapeType="1"/>
          </p:cNvCxnSpPr>
          <p:nvPr/>
        </p:nvCxnSpPr>
        <p:spPr bwMode="auto">
          <a:xfrm flipH="1">
            <a:off x="6511896" y="2013756"/>
            <a:ext cx="1703149" cy="745331"/>
          </a:xfrm>
          <a:prstGeom prst="straightConnector1">
            <a:avLst/>
          </a:prstGeom>
          <a:noFill/>
          <a:ln w="38160" cap="sq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6" name="AutoShape 11"/>
          <p:cNvCxnSpPr>
            <a:cxnSpLocks noChangeShapeType="1"/>
          </p:cNvCxnSpPr>
          <p:nvPr/>
        </p:nvCxnSpPr>
        <p:spPr bwMode="auto">
          <a:xfrm>
            <a:off x="8466629" y="2013744"/>
            <a:ext cx="1763483" cy="720480"/>
          </a:xfrm>
          <a:prstGeom prst="straightConnector1">
            <a:avLst/>
          </a:prstGeom>
          <a:noFill/>
          <a:ln w="38160" cap="sq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877" name="Text Box 12"/>
          <p:cNvSpPr txBox="1">
            <a:spLocks noChangeArrowheads="1"/>
          </p:cNvSpPr>
          <p:nvPr/>
        </p:nvSpPr>
        <p:spPr bwMode="auto">
          <a:xfrm>
            <a:off x="2709343" y="3068638"/>
            <a:ext cx="1570215" cy="1941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ts val="8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1pPr>
            <a:lvl2pPr eaLnBrk="0" hangingPunct="0">
              <a:spcBef>
                <a:spcPts val="7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2pPr>
            <a:lvl3pPr eaLnBrk="0" hangingPunct="0">
              <a:spcBef>
                <a:spcPts val="6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3pPr>
            <a:lvl4pPr eaLnBrk="0" hangingPunct="0">
              <a:spcBef>
                <a:spcPts val="5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4pPr>
            <a:lvl5pPr eaLnBrk="0" hangingPunct="0">
              <a:spcBef>
                <a:spcPts val="5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9pPr>
          </a:lstStyle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Пункты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Заготовки: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Крови: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ПЦ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endParaRPr lang="ru-RU" altLang="ru-RU" sz="2400" dirty="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36878" name="Text Box 13"/>
          <p:cNvSpPr txBox="1">
            <a:spLocks noChangeArrowheads="1"/>
          </p:cNvSpPr>
          <p:nvPr/>
        </p:nvSpPr>
        <p:spPr bwMode="auto">
          <a:xfrm>
            <a:off x="5808145" y="1628776"/>
            <a:ext cx="124883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ts val="8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1pPr>
            <a:lvl2pPr eaLnBrk="0" hangingPunct="0">
              <a:spcBef>
                <a:spcPts val="7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2pPr>
            <a:lvl3pPr eaLnBrk="0" hangingPunct="0">
              <a:spcBef>
                <a:spcPts val="6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3pPr>
            <a:lvl4pPr eaLnBrk="0" hangingPunct="0">
              <a:spcBef>
                <a:spcPts val="5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4pPr>
            <a:lvl5pPr eaLnBrk="0" hangingPunct="0">
              <a:spcBef>
                <a:spcPts val="5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9pPr>
          </a:lstStyle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>
                <a:solidFill>
                  <a:srgbClr val="FFFFFF"/>
                </a:solidFill>
                <a:latin typeface="Times New Roman" pitchFamily="18" charset="0"/>
              </a:rPr>
              <a:t>ОПК</a:t>
            </a:r>
          </a:p>
        </p:txBody>
      </p:sp>
      <p:sp>
        <p:nvSpPr>
          <p:cNvPr id="36879" name="Text Box 14"/>
          <p:cNvSpPr txBox="1">
            <a:spLocks noChangeArrowheads="1"/>
          </p:cNvSpPr>
          <p:nvPr/>
        </p:nvSpPr>
        <p:spPr bwMode="auto">
          <a:xfrm>
            <a:off x="7761824" y="1547813"/>
            <a:ext cx="832577" cy="4638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ts val="8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1pPr>
            <a:lvl2pPr eaLnBrk="0" hangingPunct="0">
              <a:spcBef>
                <a:spcPts val="7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2pPr>
            <a:lvl3pPr eaLnBrk="0" hangingPunct="0">
              <a:spcBef>
                <a:spcPts val="6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3pPr>
            <a:lvl4pPr eaLnBrk="0" hangingPunct="0">
              <a:spcBef>
                <a:spcPts val="5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4pPr>
            <a:lvl5pPr eaLnBrk="0" hangingPunct="0">
              <a:spcBef>
                <a:spcPts val="5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9pPr>
          </a:lstStyle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ОПК</a:t>
            </a:r>
          </a:p>
        </p:txBody>
      </p:sp>
      <p:sp>
        <p:nvSpPr>
          <p:cNvPr id="36880" name="Text Box 15"/>
          <p:cNvSpPr txBox="1">
            <a:spLocks noChangeArrowheads="1"/>
          </p:cNvSpPr>
          <p:nvPr/>
        </p:nvSpPr>
        <p:spPr bwMode="auto">
          <a:xfrm>
            <a:off x="5113829" y="2981330"/>
            <a:ext cx="3352800" cy="19415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ts val="8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1pPr>
            <a:lvl2pPr eaLnBrk="0" hangingPunct="0">
              <a:spcBef>
                <a:spcPts val="7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2pPr>
            <a:lvl3pPr eaLnBrk="0" hangingPunct="0">
              <a:spcBef>
                <a:spcPts val="6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3pPr>
            <a:lvl4pPr eaLnBrk="0" hangingPunct="0">
              <a:spcBef>
                <a:spcPts val="5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4pPr>
            <a:lvl5pPr eaLnBrk="0" hangingPunct="0">
              <a:spcBef>
                <a:spcPts val="5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9pPr>
          </a:lstStyle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Федеральные: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endParaRPr lang="ru-RU" altLang="ru-RU" sz="2400" dirty="0">
              <a:solidFill>
                <a:schemeClr val="tx1"/>
              </a:solidFill>
              <a:latin typeface="Times New Roman" pitchFamily="18" charset="0"/>
            </a:endParaRP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Times New Roman" pitchFamily="18" charset="0"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НИИПК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endParaRPr lang="ru-RU" altLang="ru-RU" sz="2400" dirty="0">
              <a:solidFill>
                <a:srgbClr val="FFFFFF"/>
              </a:solidFill>
              <a:latin typeface="Times New Roman" pitchFamily="18" charset="0"/>
            </a:endParaRP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endParaRPr lang="ru-RU" altLang="ru-RU" sz="2400" dirty="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36881" name="Text Box 16"/>
          <p:cNvSpPr txBox="1">
            <a:spLocks noChangeArrowheads="1"/>
          </p:cNvSpPr>
          <p:nvPr/>
        </p:nvSpPr>
        <p:spPr bwMode="auto">
          <a:xfrm>
            <a:off x="8748185" y="2757488"/>
            <a:ext cx="2777067" cy="4525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ts val="8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1pPr>
            <a:lvl2pPr eaLnBrk="0" hangingPunct="0">
              <a:spcBef>
                <a:spcPts val="7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2pPr>
            <a:lvl3pPr eaLnBrk="0" hangingPunct="0">
              <a:spcBef>
                <a:spcPts val="6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3pPr>
            <a:lvl4pPr eaLnBrk="0" hangingPunct="0">
              <a:spcBef>
                <a:spcPts val="5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4pPr>
            <a:lvl5pPr eaLnBrk="0" hangingPunct="0">
              <a:spcBef>
                <a:spcPts val="5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itchFamily="34" charset="0"/>
                <a:cs typeface="Tahoma" pitchFamily="34" charset="0"/>
              </a:defRPr>
            </a:lvl9pPr>
          </a:lstStyle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Областные: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Бердск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 err="1">
                <a:solidFill>
                  <a:schemeClr val="tx1"/>
                </a:solidFill>
                <a:latin typeface="Times New Roman" pitchFamily="18" charset="0"/>
              </a:rPr>
              <a:t>Искитим</a:t>
            </a:r>
            <a:endParaRPr lang="ru-RU" altLang="ru-RU" sz="2400" dirty="0">
              <a:solidFill>
                <a:schemeClr val="tx1"/>
              </a:solidFill>
              <a:latin typeface="Times New Roman" pitchFamily="18" charset="0"/>
            </a:endParaRP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Карасук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Каргат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Краснозерное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Купино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Сузун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Татарск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</a:rPr>
              <a:t>Чистоозерное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endParaRPr lang="ru-RU" altLang="ru-RU" sz="2400" dirty="0">
              <a:solidFill>
                <a:srgbClr val="FFFFFF"/>
              </a:solidFill>
              <a:latin typeface="Times New Roman" pitchFamily="18" charset="0"/>
            </a:endParaRP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endParaRPr lang="ru-RU" altLang="ru-RU" sz="2400" dirty="0">
              <a:solidFill>
                <a:srgbClr val="FFFF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2256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190500" y="0"/>
            <a:ext cx="11609917" cy="6426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algn="just" defTabSz="449263" fontAlgn="base">
              <a:spcBef>
                <a:spcPts val="80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3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Донор</a:t>
            </a:r>
            <a:r>
              <a:rPr lang="ru-RU" sz="3200" b="1" dirty="0"/>
              <a:t> – человек который добровольно дает свою кровь (</a:t>
            </a:r>
            <a:r>
              <a:rPr lang="en-US" sz="3200" b="1" dirty="0" err="1"/>
              <a:t>donore</a:t>
            </a:r>
            <a:r>
              <a:rPr lang="ru-RU" sz="3200" b="1" dirty="0"/>
              <a:t> – дарить, давать).</a:t>
            </a:r>
          </a:p>
          <a:p>
            <a:pPr algn="just" defTabSz="449263" fontAlgn="base">
              <a:spcBef>
                <a:spcPts val="280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3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Реципиент</a:t>
            </a:r>
            <a:r>
              <a:rPr lang="ru-RU" sz="3200" b="1" dirty="0"/>
              <a:t> – человек (больной) которому переливают кровь (</a:t>
            </a:r>
            <a:r>
              <a:rPr lang="en-US" sz="3200" b="1" dirty="0" err="1"/>
              <a:t>recipere</a:t>
            </a:r>
            <a:r>
              <a:rPr lang="ru-RU" sz="3200" b="1" dirty="0"/>
              <a:t> – взять, брать).</a:t>
            </a:r>
          </a:p>
          <a:p>
            <a:pPr algn="just" defTabSz="449263" fontAlgn="base">
              <a:spcBef>
                <a:spcPts val="280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3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Донорство</a:t>
            </a:r>
            <a:r>
              <a:rPr lang="ru-RU" sz="3200" b="1" dirty="0"/>
              <a:t> – это добровольный акт помощи здорового человека (донора) больному, заключающийся в предоставлении части своей крови или тканей для лечебных целей.</a:t>
            </a:r>
          </a:p>
          <a:p>
            <a:pPr algn="just" defTabSz="449263" fontAlgn="base">
              <a:spcBef>
                <a:spcPts val="280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3200" b="1" dirty="0"/>
              <a:t>«Никакого вреда донору – максимум пользы больному» (А.А. </a:t>
            </a:r>
            <a:r>
              <a:rPr lang="ru-RU" sz="3200" b="1" dirty="0" err="1"/>
              <a:t>Багдасаров</a:t>
            </a:r>
            <a:r>
              <a:rPr lang="ru-RU" sz="3200" b="1" dirty="0"/>
              <a:t>, 1939г.).</a:t>
            </a:r>
          </a:p>
        </p:txBody>
      </p:sp>
    </p:spTree>
    <p:extLst>
      <p:ext uri="{BB962C8B-B14F-4D97-AF65-F5344CB8AC3E}">
        <p14:creationId xmlns:p14="http://schemas.microsoft.com/office/powerpoint/2010/main" val="7045054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85" y="3689350"/>
            <a:ext cx="3744383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465695" y="1238301"/>
            <a:ext cx="11535833" cy="243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 marL="215900" indent="-2159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r>
              <a:rPr lang="ru-RU" altLang="ru-RU" sz="2200" b="1" dirty="0">
                <a:solidFill>
                  <a:srgbClr val="000000"/>
                </a:solidFill>
                <a:latin typeface="+mn-lt"/>
              </a:rPr>
              <a:t>Присваивается гражданам, сдавшим безвозмездно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ru-RU" altLang="ru-RU" sz="2200" b="1" dirty="0">
              <a:solidFill>
                <a:srgbClr val="000000"/>
              </a:solidFill>
              <a:latin typeface="+mn-lt"/>
            </a:endParaRP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altLang="ru-RU" sz="2200" b="1" dirty="0">
                <a:solidFill>
                  <a:schemeClr val="tx1"/>
                </a:solidFill>
                <a:latin typeface="+mn-lt"/>
              </a:rPr>
              <a:t>кровь  и клетки крови 40 и более раз или 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z="2200" b="1" dirty="0">
              <a:solidFill>
                <a:schemeClr val="tx1"/>
              </a:solidFill>
              <a:latin typeface="+mn-lt"/>
            </a:endParaRP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altLang="ru-RU" sz="2200" b="1" dirty="0">
                <a:solidFill>
                  <a:schemeClr val="tx1"/>
                </a:solidFill>
                <a:latin typeface="+mn-lt"/>
              </a:rPr>
              <a:t>плазму крови </a:t>
            </a:r>
            <a:r>
              <a:rPr lang="ru-RU" altLang="ru-RU" sz="2200" b="1" dirty="0">
                <a:solidFill>
                  <a:srgbClr val="000000"/>
                </a:solidFill>
                <a:latin typeface="+mn-lt"/>
              </a:rPr>
              <a:t>60 и более раз</a:t>
            </a: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z="2200" b="1" dirty="0">
              <a:solidFill>
                <a:srgbClr val="000000"/>
              </a:solidFill>
              <a:latin typeface="+mn-lt"/>
            </a:endParaRPr>
          </a:p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altLang="ru-RU" sz="2200" b="1" dirty="0">
                <a:solidFill>
                  <a:srgbClr val="000000"/>
                </a:solidFill>
                <a:latin typeface="+mn-lt"/>
              </a:rPr>
              <a:t> либо 25 раз кровь (клетки крови) и 15 раз плазму крови</a:t>
            </a:r>
          </a:p>
        </p:txBody>
      </p:sp>
      <p:sp>
        <p:nvSpPr>
          <p:cNvPr id="54276" name="Text Box 3"/>
          <p:cNvSpPr txBox="1">
            <a:spLocks noChangeArrowheads="1"/>
          </p:cNvSpPr>
          <p:nvPr/>
        </p:nvSpPr>
        <p:spPr bwMode="auto">
          <a:xfrm>
            <a:off x="2015101" y="90488"/>
            <a:ext cx="9503833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defTabSz="449263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r>
              <a:rPr lang="ru-RU" altLang="ru-RU" sz="3600" dirty="0">
                <a:solidFill>
                  <a:schemeClr val="tx1"/>
                </a:solidFill>
                <a:latin typeface="+mj-lt"/>
              </a:rPr>
              <a:t>Почётный донор России</a:t>
            </a:r>
          </a:p>
        </p:txBody>
      </p:sp>
    </p:spTree>
    <p:extLst>
      <p:ext uri="{BB962C8B-B14F-4D97-AF65-F5344CB8AC3E}">
        <p14:creationId xmlns:p14="http://schemas.microsoft.com/office/powerpoint/2010/main" val="8197946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 noChangeArrowheads="1"/>
          </p:cNvSpPr>
          <p:nvPr>
            <p:ph type="title" idx="4294967295"/>
          </p:nvPr>
        </p:nvSpPr>
        <p:spPr>
          <a:xfrm>
            <a:off x="230191" y="152416"/>
            <a:ext cx="11961812" cy="841375"/>
          </a:xfrm>
        </p:spPr>
        <p:txBody>
          <a:bodyPr/>
          <a:lstStyle/>
          <a:p>
            <a:pPr eaLnBrk="1" hangingPunct="1"/>
            <a:r>
              <a:rPr lang="ru-RU" altLang="ru-RU" dirty="0">
                <a:solidFill>
                  <a:schemeClr val="tx1"/>
                </a:solidFill>
                <a:cs typeface="Times New Roman" pitchFamily="16" charset="0"/>
              </a:rPr>
              <a:t>Новосибирский Регистр доноров ГСК </a:t>
            </a:r>
            <a:endParaRPr lang="ru-RU" alt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4294967295"/>
          </p:nvPr>
        </p:nvGraphicFramePr>
        <p:xfrm>
          <a:off x="1006476" y="1225552"/>
          <a:ext cx="11185525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90018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 noChangeArrowheads="1"/>
          </p:cNvSpPr>
          <p:nvPr>
            <p:ph type="title" idx="4294967295"/>
          </p:nvPr>
        </p:nvSpPr>
        <p:spPr>
          <a:xfrm>
            <a:off x="1058874" y="0"/>
            <a:ext cx="11133137" cy="1125538"/>
          </a:xfrm>
        </p:spPr>
        <p:txBody>
          <a:bodyPr/>
          <a:lstStyle/>
          <a:p>
            <a:pPr eaLnBrk="1" hangingPunct="1"/>
            <a:r>
              <a:rPr lang="ru-RU" altLang="ru-RU" dirty="0">
                <a:solidFill>
                  <a:schemeClr val="tx1"/>
                </a:solidFill>
              </a:rPr>
              <a:t>Формирование регистра неродственных доноров ГСК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263382449"/>
              </p:ext>
            </p:extLst>
          </p:nvPr>
        </p:nvGraphicFramePr>
        <p:xfrm>
          <a:off x="10" y="1341438"/>
          <a:ext cx="11618913" cy="4779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06325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1"/>
          <p:cNvSpPr txBox="1">
            <a:spLocks noChangeArrowheads="1"/>
          </p:cNvSpPr>
          <p:nvPr/>
        </p:nvSpPr>
        <p:spPr bwMode="auto">
          <a:xfrm>
            <a:off x="914400" y="215900"/>
            <a:ext cx="10363200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algn="ctr"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ru-RU" altLang="ru-RU" sz="3600" b="1" dirty="0">
                <a:solidFill>
                  <a:srgbClr val="000000"/>
                </a:solidFill>
              </a:rPr>
              <a:t>Влияние </a:t>
            </a:r>
            <a:r>
              <a:rPr lang="ru-RU" altLang="ru-RU" sz="3600" b="1" dirty="0" err="1">
                <a:solidFill>
                  <a:srgbClr val="000000"/>
                </a:solidFill>
              </a:rPr>
              <a:t>крово</a:t>
            </a:r>
            <a:r>
              <a:rPr lang="ru-RU" altLang="ru-RU" sz="3600" b="1" dirty="0">
                <a:solidFill>
                  <a:srgbClr val="000000"/>
                </a:solidFill>
              </a:rPr>
              <a:t>- и </a:t>
            </a:r>
            <a:r>
              <a:rPr lang="ru-RU" altLang="ru-RU" sz="3600" b="1" dirty="0" err="1">
                <a:solidFill>
                  <a:srgbClr val="000000"/>
                </a:solidFill>
              </a:rPr>
              <a:t>плазмодачи</a:t>
            </a:r>
            <a:r>
              <a:rPr lang="ru-RU" altLang="ru-RU" sz="3600" b="1" dirty="0">
                <a:solidFill>
                  <a:srgbClr val="000000"/>
                </a:solidFill>
              </a:rPr>
              <a:t> на организм донора</a:t>
            </a:r>
          </a:p>
        </p:txBody>
      </p:sp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97933" y="1371601"/>
            <a:ext cx="11480800" cy="52117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indent="377825" algn="just" defTabSz="449263" fontAlgn="base">
              <a:spcBef>
                <a:spcPts val="75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30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Кроводача</a:t>
            </a:r>
            <a:r>
              <a:rPr lang="ru-RU" sz="3000" b="1" dirty="0">
                <a:latin typeface="+mj-lt"/>
              </a:rPr>
              <a:t> – компенсируемый эмоционально-физический стресс.</a:t>
            </a:r>
          </a:p>
          <a:p>
            <a:pPr indent="377825" algn="just" defTabSz="449263" fontAlgn="base">
              <a:spcBef>
                <a:spcPts val="225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30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Кроводача</a:t>
            </a:r>
            <a:r>
              <a:rPr lang="ru-RU" sz="3000" b="1" dirty="0">
                <a:latin typeface="+mj-lt"/>
              </a:rPr>
              <a:t> – о. минимальная кровопотеря  10% ОЦК  </a:t>
            </a:r>
            <a:r>
              <a:rPr lang="ru-RU" sz="3000" b="1" dirty="0" err="1">
                <a:latin typeface="+mj-lt"/>
              </a:rPr>
              <a:t>гиповолемия</a:t>
            </a:r>
            <a:r>
              <a:rPr lang="ru-RU" sz="3000" b="1" dirty="0">
                <a:latin typeface="+mj-lt"/>
              </a:rPr>
              <a:t>  сужение вен  опорожнение кровяного депо  поступление жидкости из тканей  </a:t>
            </a:r>
            <a:r>
              <a:rPr lang="ru-RU" sz="3000" b="1" dirty="0" err="1">
                <a:latin typeface="+mj-lt"/>
              </a:rPr>
              <a:t>гемодилюция</a:t>
            </a:r>
            <a:endParaRPr lang="ru-RU" sz="3000" b="1" dirty="0">
              <a:latin typeface="+mj-lt"/>
            </a:endParaRPr>
          </a:p>
          <a:p>
            <a:pPr indent="377825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3000" b="1" dirty="0">
                <a:latin typeface="+mj-lt"/>
              </a:rPr>
              <a:t>			(компенсируется)</a:t>
            </a:r>
          </a:p>
          <a:p>
            <a:pPr indent="377825" algn="just" defTabSz="449263" fontAlgn="base">
              <a:spcBef>
                <a:spcPts val="300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en-US" sz="3000" b="1" dirty="0">
                <a:latin typeface="+mj-lt"/>
              </a:rPr>
              <a:t>&gt;</a:t>
            </a:r>
            <a:r>
              <a:rPr lang="ru-RU" sz="3000" b="1" dirty="0">
                <a:latin typeface="+mj-lt"/>
              </a:rPr>
              <a:t> 10% ОЦК  нарушение гемодинамики</a:t>
            </a:r>
          </a:p>
        </p:txBody>
      </p:sp>
    </p:spTree>
    <p:extLst>
      <p:ext uri="{BB962C8B-B14F-4D97-AF65-F5344CB8AC3E}">
        <p14:creationId xmlns:p14="http://schemas.microsoft.com/office/powerpoint/2010/main" val="199884279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1"/>
          <p:cNvSpPr txBox="1">
            <a:spLocks noChangeArrowheads="1"/>
          </p:cNvSpPr>
          <p:nvPr/>
        </p:nvSpPr>
        <p:spPr bwMode="auto">
          <a:xfrm>
            <a:off x="239184" y="304800"/>
            <a:ext cx="11700933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algn="ctr"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ru-RU" altLang="ru-RU" sz="3200" b="1">
                <a:solidFill>
                  <a:srgbClr val="000000"/>
                </a:solidFill>
              </a:rPr>
              <a:t>Влияние кроводачи на организм донора</a:t>
            </a:r>
          </a:p>
        </p:txBody>
      </p:sp>
      <p:sp>
        <p:nvSpPr>
          <p:cNvPr id="58371" name="Text Box 2"/>
          <p:cNvSpPr txBox="1">
            <a:spLocks noChangeArrowheads="1"/>
          </p:cNvSpPr>
          <p:nvPr/>
        </p:nvSpPr>
        <p:spPr bwMode="auto">
          <a:xfrm>
            <a:off x="472017" y="1066800"/>
            <a:ext cx="11353800" cy="545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algn="just" defTabSz="449263" eaLnBrk="1" fontAlgn="base" hangingPunct="1">
              <a:spcBef>
                <a:spcPts val="2400"/>
              </a:spcBef>
              <a:spcAft>
                <a:spcPct val="0"/>
              </a:spcAft>
              <a:buSzPct val="100000"/>
            </a:pPr>
            <a:r>
              <a:rPr lang="en-US" altLang="ru-RU" sz="3200" b="1">
                <a:solidFill>
                  <a:srgbClr val="000000"/>
                </a:solidFill>
                <a:latin typeface="Calibri" pitchFamily="32" charset="0"/>
              </a:rPr>
              <a:t>V</a:t>
            </a:r>
            <a:r>
              <a:rPr lang="ru-RU" altLang="ru-RU" sz="3200" b="1">
                <a:solidFill>
                  <a:srgbClr val="000000"/>
                </a:solidFill>
                <a:latin typeface="Calibri" pitchFamily="32" charset="0"/>
              </a:rPr>
              <a:t> = 400 - 450 </a:t>
            </a:r>
            <a:r>
              <a:rPr lang="en-US" altLang="ru-RU" sz="3200" b="1">
                <a:solidFill>
                  <a:srgbClr val="000000"/>
                </a:solidFill>
                <a:latin typeface="Calibri" pitchFamily="32" charset="0"/>
              </a:rPr>
              <a:t>ml                        </a:t>
            </a:r>
            <a:r>
              <a:rPr lang="ru-RU" altLang="ru-RU" sz="3200" b="1">
                <a:solidFill>
                  <a:srgbClr val="000000"/>
                </a:solidFill>
                <a:latin typeface="Calibri" pitchFamily="32" charset="0"/>
              </a:rPr>
              <a:t>вес 70-76 кг</a:t>
            </a:r>
          </a:p>
          <a:p>
            <a:pPr algn="just" defTabSz="449263" eaLnBrk="1" fontAlgn="base" hangingPunct="1">
              <a:spcBef>
                <a:spcPts val="2400"/>
              </a:spcBef>
              <a:spcAft>
                <a:spcPct val="0"/>
              </a:spcAft>
              <a:buSzPct val="100000"/>
            </a:pPr>
            <a:r>
              <a:rPr lang="ru-RU" altLang="ru-RU" sz="3200" b="1">
                <a:solidFill>
                  <a:srgbClr val="000000"/>
                </a:solidFill>
                <a:latin typeface="Symbol" pitchFamily="16" charset="2"/>
              </a:rPr>
              <a:t></a:t>
            </a:r>
            <a:r>
              <a:rPr lang="ru-RU" altLang="ru-RU" sz="3200" b="1">
                <a:solidFill>
                  <a:srgbClr val="000000"/>
                </a:solidFill>
                <a:latin typeface="Calibri" pitchFamily="32" charset="0"/>
              </a:rPr>
              <a:t> Нв – на 8%                    Эр – на 7%</a:t>
            </a:r>
          </a:p>
          <a:p>
            <a:pPr algn="just" defTabSz="449263" eaLnBrk="1" fontAlgn="base" hangingPunct="1">
              <a:spcBef>
                <a:spcPts val="2400"/>
              </a:spcBef>
              <a:spcAft>
                <a:spcPct val="0"/>
              </a:spcAft>
              <a:buSzPct val="100000"/>
            </a:pPr>
            <a:r>
              <a:rPr lang="ru-RU" altLang="ru-RU" sz="3200" b="1">
                <a:solidFill>
                  <a:srgbClr val="000000"/>
                </a:solidFill>
                <a:latin typeface="Calibri" pitchFamily="32" charset="0"/>
              </a:rPr>
              <a:t>ОЦК восстанавливается быстро.</a:t>
            </a:r>
          </a:p>
          <a:p>
            <a:pPr algn="just" defTabSz="449263" eaLnBrk="1" fontAlgn="base" hangingPunct="1">
              <a:spcBef>
                <a:spcPts val="2400"/>
              </a:spcBef>
              <a:spcAft>
                <a:spcPct val="0"/>
              </a:spcAft>
              <a:buSzPct val="100000"/>
            </a:pPr>
            <a:r>
              <a:rPr lang="ru-RU" altLang="ru-RU" sz="3200" b="1">
                <a:solidFill>
                  <a:srgbClr val="000000"/>
                </a:solidFill>
                <a:latin typeface="Calibri" pitchFamily="32" charset="0"/>
              </a:rPr>
              <a:t>Эр, Нв – за 3-4 недели – интервал между кроводачами 60 дней.</a:t>
            </a:r>
          </a:p>
        </p:txBody>
      </p:sp>
    </p:spTree>
    <p:extLst>
      <p:ext uri="{BB962C8B-B14F-4D97-AF65-F5344CB8AC3E}">
        <p14:creationId xmlns:p14="http://schemas.microsoft.com/office/powerpoint/2010/main" val="12245142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287867" y="255588"/>
            <a:ext cx="11722100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algn="ctr"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ru-RU" altLang="ru-RU" sz="3200" b="1" dirty="0">
                <a:solidFill>
                  <a:srgbClr val="000000"/>
                </a:solidFill>
              </a:rPr>
              <a:t>Влияние </a:t>
            </a:r>
            <a:r>
              <a:rPr lang="ru-RU" altLang="ru-RU" sz="3200" b="1" dirty="0" err="1">
                <a:solidFill>
                  <a:srgbClr val="000000"/>
                </a:solidFill>
              </a:rPr>
              <a:t>кроводачи</a:t>
            </a:r>
            <a:r>
              <a:rPr lang="ru-RU" altLang="ru-RU" sz="3200" b="1" dirty="0">
                <a:solidFill>
                  <a:srgbClr val="000000"/>
                </a:solidFill>
              </a:rPr>
              <a:t> на организм донора</a:t>
            </a:r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70419" y="914400"/>
            <a:ext cx="11508316" cy="5727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Потеря 100</a:t>
            </a:r>
            <a:r>
              <a:rPr lang="en-US" sz="2400" b="1" dirty="0">
                <a:latin typeface="+mj-lt"/>
              </a:rPr>
              <a:t>ml</a:t>
            </a:r>
            <a:r>
              <a:rPr lang="ru-RU" sz="2400" b="1" dirty="0">
                <a:latin typeface="+mj-lt"/>
              </a:rPr>
              <a:t> крови – потеря 50мг </a:t>
            </a:r>
            <a:r>
              <a:rPr lang="en-US" sz="2400" b="1" dirty="0">
                <a:latin typeface="+mj-lt"/>
              </a:rPr>
              <a:t>Fe</a:t>
            </a:r>
            <a:r>
              <a:rPr lang="ru-RU" sz="2400" b="1" dirty="0">
                <a:latin typeface="+mj-lt"/>
              </a:rPr>
              <a:t>.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200 250 мг </a:t>
            </a:r>
            <a:r>
              <a:rPr lang="en-US" sz="2400" b="1" dirty="0">
                <a:latin typeface="+mj-lt"/>
              </a:rPr>
              <a:t>Fe</a:t>
            </a:r>
            <a:r>
              <a:rPr lang="ru-RU" sz="2400" b="1" dirty="0">
                <a:latin typeface="+mj-lt"/>
              </a:rPr>
              <a:t> донор теряет при </a:t>
            </a:r>
            <a:r>
              <a:rPr lang="ru-RU" sz="2400" b="1" dirty="0" err="1">
                <a:latin typeface="+mj-lt"/>
              </a:rPr>
              <a:t>кроводаче</a:t>
            </a:r>
            <a:r>
              <a:rPr lang="ru-RU" sz="2400" b="1" dirty="0">
                <a:latin typeface="+mj-lt"/>
              </a:rPr>
              <a:t>.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ЛДЖ  ЖДА.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С пищей поступает 15-20мг </a:t>
            </a:r>
            <a:r>
              <a:rPr lang="en-US" sz="2400" b="1" dirty="0">
                <a:latin typeface="+mj-lt"/>
              </a:rPr>
              <a:t>Fe</a:t>
            </a:r>
            <a:r>
              <a:rPr lang="ru-RU" sz="2400" b="1" dirty="0">
                <a:latin typeface="+mj-lt"/>
              </a:rPr>
              <a:t>, всасывается 1-2мг.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	ЖДС 22% доноры  40% ♀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	</a:t>
            </a:r>
            <a:r>
              <a:rPr lang="ru-RU" sz="26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Как  этот фактор ?</a:t>
            </a:r>
          </a:p>
          <a:p>
            <a:pPr marL="376238" indent="-374650" algn="just" defTabSz="449263" fontAlgn="base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00000"/>
              <a:buFont typeface="Times New Roman" pitchFamily="16" charset="0"/>
              <a:buAutoNum type="arabicPeriod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Увеличить интервалы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	♂ - 3 мес.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	♀ - 6 мес.</a:t>
            </a:r>
          </a:p>
          <a:p>
            <a:pPr marL="376238" indent="-374650" algn="just" defTabSz="449263" fontAlgn="base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00000"/>
              <a:buFont typeface="Times New Roman" pitchFamily="16" charset="0"/>
              <a:buAutoNum type="arabicPeriod" startAt="2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Сокращать объем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	в год ♂ 1,5л</a:t>
            </a: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	♀ - 700</a:t>
            </a:r>
            <a:r>
              <a:rPr lang="en-US" sz="2400" b="1" dirty="0">
                <a:latin typeface="+mj-lt"/>
              </a:rPr>
              <a:t>ml</a:t>
            </a:r>
          </a:p>
          <a:p>
            <a:pPr marL="376238" indent="-374650" algn="just" defTabSz="449263" fontAlgn="base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00000"/>
              <a:buFont typeface="Times New Roman" pitchFamily="16" charset="0"/>
              <a:buAutoNum type="arabicPeriod" startAt="3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Препараты </a:t>
            </a:r>
            <a:r>
              <a:rPr lang="en-US" sz="2400" b="1" dirty="0">
                <a:latin typeface="+mj-lt"/>
              </a:rPr>
              <a:t>Fe</a:t>
            </a:r>
            <a:endParaRPr lang="ru-RU" sz="2400" b="1" dirty="0">
              <a:latin typeface="+mj-lt"/>
            </a:endParaRPr>
          </a:p>
          <a:p>
            <a:pPr marL="377825" indent="-376238"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947738" algn="l"/>
                <a:tab pos="1862138" algn="l"/>
                <a:tab pos="2776538" algn="l"/>
                <a:tab pos="3690938" algn="l"/>
                <a:tab pos="4605338" algn="l"/>
                <a:tab pos="5519738" algn="l"/>
                <a:tab pos="6434138" algn="l"/>
                <a:tab pos="7348538" algn="l"/>
                <a:tab pos="8262938" algn="l"/>
                <a:tab pos="9177338" algn="l"/>
                <a:tab pos="10091738" algn="l"/>
              </a:tabLst>
              <a:defRPr/>
            </a:pPr>
            <a:r>
              <a:rPr lang="ru-RU" sz="2400" b="1" dirty="0">
                <a:latin typeface="+mj-lt"/>
              </a:rPr>
              <a:t>	150-200 мг/</a:t>
            </a:r>
            <a:r>
              <a:rPr lang="ru-RU" sz="2400" b="1" dirty="0" err="1">
                <a:latin typeface="+mj-lt"/>
              </a:rPr>
              <a:t>сут</a:t>
            </a:r>
            <a:r>
              <a:rPr lang="ru-RU" sz="2400" b="1" dirty="0">
                <a:latin typeface="+mj-lt"/>
              </a:rPr>
              <a:t> всасывается 15мг.</a:t>
            </a:r>
          </a:p>
        </p:txBody>
      </p:sp>
    </p:spTree>
    <p:extLst>
      <p:ext uri="{BB962C8B-B14F-4D97-AF65-F5344CB8AC3E}">
        <p14:creationId xmlns:p14="http://schemas.microsoft.com/office/powerpoint/2010/main" val="157096224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1"/>
          <p:cNvSpPr txBox="1">
            <a:spLocks noChangeArrowheads="1"/>
          </p:cNvSpPr>
          <p:nvPr/>
        </p:nvSpPr>
        <p:spPr bwMode="auto">
          <a:xfrm>
            <a:off x="287867" y="255588"/>
            <a:ext cx="11722100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6" charset="0"/>
                <a:cs typeface="Tahoma" charset="0"/>
              </a:defRPr>
            </a:lvl9pPr>
          </a:lstStyle>
          <a:p>
            <a:pPr algn="ctr" defTabSz="449263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ru-RU" altLang="ru-RU"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Влияние </a:t>
            </a:r>
            <a:r>
              <a:rPr lang="ru-RU" altLang="ru-RU" sz="3200" b="1" dirty="0" err="1">
                <a:solidFill>
                  <a:srgbClr val="000000"/>
                </a:solidFill>
                <a:latin typeface="Calibri" panose="020F0502020204030204" pitchFamily="34" charset="0"/>
              </a:rPr>
              <a:t>кроводачи</a:t>
            </a:r>
            <a:r>
              <a:rPr lang="ru-RU" altLang="ru-RU"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 на организм донора</a:t>
            </a:r>
          </a:p>
        </p:txBody>
      </p:sp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366187" y="850900"/>
            <a:ext cx="11533716" cy="57721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Потери белка при ПФ</a:t>
            </a:r>
          </a:p>
          <a:p>
            <a:pPr algn="just" defTabSz="449263" fontAlgn="base">
              <a:spcBef>
                <a:spcPts val="105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2800" b="1" dirty="0">
                <a:solidFill>
                  <a:srgbClr val="000000"/>
                </a:solidFill>
              </a:rPr>
              <a:t>Удаление 1л плазмы  ОБ на 15г/л (+ эффект </a:t>
            </a:r>
            <a:r>
              <a:rPr lang="ru-RU" sz="2800" b="1" dirty="0" err="1">
                <a:solidFill>
                  <a:srgbClr val="000000"/>
                </a:solidFill>
              </a:rPr>
              <a:t>гемодилюции</a:t>
            </a:r>
            <a:r>
              <a:rPr lang="ru-RU" sz="2800" b="1" dirty="0">
                <a:solidFill>
                  <a:srgbClr val="000000"/>
                </a:solidFill>
              </a:rPr>
              <a:t>).</a:t>
            </a:r>
          </a:p>
          <a:p>
            <a:pPr algn="just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2800" b="1" dirty="0">
                <a:solidFill>
                  <a:srgbClr val="000000"/>
                </a:solidFill>
              </a:rPr>
              <a:t>Полноценное питание  дефицит восстанавливается.</a:t>
            </a:r>
          </a:p>
          <a:p>
            <a:pPr algn="just" defTabSz="449263" fontAlgn="base">
              <a:spcBef>
                <a:spcPts val="1050"/>
              </a:spcBef>
              <a:spcAft>
                <a:spcPct val="0"/>
              </a:spcAft>
              <a:buSzPct val="100000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Но:</a:t>
            </a:r>
            <a:r>
              <a:rPr lang="ru-RU" sz="2800" b="1" dirty="0">
                <a:solidFill>
                  <a:srgbClr val="000000"/>
                </a:solidFill>
              </a:rPr>
              <a:t> у 20-25%  ОБ  снимаются с ПФ (недостаточное питание доноров).</a:t>
            </a:r>
          </a:p>
        </p:txBody>
      </p:sp>
    </p:spTree>
    <p:extLst>
      <p:ext uri="{BB962C8B-B14F-4D97-AF65-F5344CB8AC3E}">
        <p14:creationId xmlns:p14="http://schemas.microsoft.com/office/powerpoint/2010/main" val="22912522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33600" y="-82550"/>
            <a:ext cx="10058400" cy="1450975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Нормативная база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" y="1555750"/>
            <a:ext cx="10839451" cy="4313238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Федеральный закон от 20 июля 2012 г. N 125-ФЗ </a:t>
            </a:r>
            <a:r>
              <a:rPr lang="ru-RU" b="1" dirty="0">
                <a:solidFill>
                  <a:schemeClr val="tx1"/>
                </a:solidFill>
              </a:rPr>
              <a:t>"О донорстве крови и ее компонентов"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err="1">
                <a:solidFill>
                  <a:schemeClr val="tx1"/>
                </a:solidFill>
              </a:rPr>
              <a:t>Постановлени</a:t>
            </a:r>
            <a:r>
              <a:rPr lang="ru-RU" dirty="0">
                <a:solidFill>
                  <a:schemeClr val="tx1"/>
                </a:solidFill>
              </a:rPr>
              <a:t> Правительства Российской Федерации от 22 июня 2019 г. N </a:t>
            </a:r>
            <a:r>
              <a:rPr lang="ru-RU" b="1" dirty="0">
                <a:solidFill>
                  <a:schemeClr val="tx1"/>
                </a:solidFill>
              </a:rPr>
              <a:t>797«Правила заготовки, хранения, транспортировки и клинического использования донорской крови и ее компонентов»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Федеральный закон от 21 ноября 2011 г. N 323-ФЗ </a:t>
            </a:r>
            <a:r>
              <a:rPr lang="ru-RU" b="1" dirty="0">
                <a:solidFill>
                  <a:schemeClr val="tx1"/>
                </a:solidFill>
              </a:rPr>
              <a:t>"Об основах охраны здоровья граждан в Российской Федерации"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Федеральный закон от 27 июля 2006 г. N 152-ФЗ </a:t>
            </a:r>
            <a:r>
              <a:rPr lang="ru-RU" b="1" dirty="0">
                <a:solidFill>
                  <a:schemeClr val="tx1"/>
                </a:solidFill>
              </a:rPr>
              <a:t>"О персональных данных"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Приказ МЗ РФ от 28 октября 2020 г. N 1166н </a:t>
            </a:r>
            <a:r>
              <a:rPr lang="ru-RU" b="1" dirty="0">
                <a:solidFill>
                  <a:schemeClr val="tx1"/>
                </a:solidFill>
              </a:rPr>
              <a:t>«Об утверждении порядка прохождения донорами медицинского обследования и перечня медицинских противопоказаний (временных и постоянных) для дачи крови и (или) ее компонентов и сроков отвода, которому подлежит лицо при наличии временных медицинских показаний, от донорства крови и (или) ее компонентов» </a:t>
            </a:r>
          </a:p>
          <a:p>
            <a:pPr marL="457200" indent="-457200">
              <a:buFont typeface="+mj-lt"/>
              <a:buAutoNum type="arabicPeriod"/>
            </a:pP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357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1" y="1114380"/>
            <a:ext cx="114417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 Медицинское обследование донора проводится в организациях, входящих в службу крови субъектов обращения донорской крови, осуществляющих заготовку и хранение донорской крови и (или) ее компонентов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Медицинское обследование донора и выдача справок о </a:t>
            </a:r>
            <a:r>
              <a:rPr lang="ru-RU" sz="2400" dirty="0" err="1"/>
              <a:t>донации</a:t>
            </a:r>
            <a:r>
              <a:rPr lang="ru-RU" sz="2400" dirty="0"/>
              <a:t> осуществляются организациями службы крови за счет средств финансового обеспечения организации службы крови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Медицинское обследование донора проводится организациями службы крови при наличии информированного добровольного согласия донора на медицинское обследование и </a:t>
            </a:r>
            <a:r>
              <a:rPr lang="ru-RU" sz="2400" dirty="0" err="1"/>
              <a:t>донацию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86579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3256" y="147125"/>
            <a:ext cx="1174066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В случае отсутствия в единой базе данных </a:t>
            </a:r>
            <a:r>
              <a:rPr lang="ru-RU" dirty="0"/>
              <a:t>по осуществлению мероприятий, связанных с обеспечением безопасности донорской крови и ее компонентов, развитием, организацией и пропагандой донорства крови и ее компонентов </a:t>
            </a:r>
            <a:r>
              <a:rPr lang="ru-RU" b="1" dirty="0"/>
              <a:t>информации о противопоказаниях к донорству, донор перед каждой </a:t>
            </a:r>
            <a:r>
              <a:rPr lang="ru-RU" b="1" dirty="0" err="1"/>
              <a:t>донацией</a:t>
            </a:r>
            <a:r>
              <a:rPr lang="ru-RU" b="1" dirty="0"/>
              <a:t>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dirty="0"/>
          </a:p>
          <a:p>
            <a:pPr marL="342900" indent="-342900" algn="just">
              <a:buFont typeface="+mj-lt"/>
              <a:buAutoNum type="arabicPeriod"/>
            </a:pPr>
            <a:r>
              <a:rPr lang="ru-RU" dirty="0"/>
              <a:t>заполняет анкету донора (далее - анкета) самостоятельно или при содействии медицинского регистратора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1021" y="1574850"/>
            <a:ext cx="4437187" cy="59162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7754" y="1563078"/>
            <a:ext cx="4347063" cy="579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05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7360" y="301089"/>
            <a:ext cx="11494477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</a:t>
            </a:r>
            <a:r>
              <a:rPr lang="ru-RU" sz="2000" dirty="0"/>
              <a:t>. представляет информированное добровольное согласие донора на медицинское обследование и </a:t>
            </a:r>
            <a:r>
              <a:rPr lang="ru-RU" sz="2000" dirty="0" err="1"/>
              <a:t>донацию</a:t>
            </a:r>
            <a:endParaRPr lang="ru-RU" sz="2000" dirty="0"/>
          </a:p>
          <a:p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3. представляет согласие донора на обработку персональных данных</a:t>
            </a:r>
          </a:p>
          <a:p>
            <a:r>
              <a:rPr lang="ru-RU" sz="2000" dirty="0"/>
              <a:t>     </a:t>
            </a:r>
          </a:p>
          <a:p>
            <a:pPr algn="just"/>
            <a:r>
              <a:rPr lang="ru-RU" sz="2000" dirty="0"/>
              <a:t>      </a:t>
            </a:r>
            <a:r>
              <a:rPr lang="ru-RU" sz="2000" b="1" dirty="0"/>
              <a:t>В случае отказа от заполнения анкеты, подписания информированного добровольного</a:t>
            </a:r>
          </a:p>
          <a:p>
            <a:pPr algn="just"/>
            <a:r>
              <a:rPr lang="ru-RU" sz="2000" b="1" dirty="0"/>
              <a:t>согласия, согласия донора на обработку персональных данных донор не допускается к </a:t>
            </a:r>
            <a:r>
              <a:rPr lang="ru-RU" sz="2000" b="1" dirty="0" err="1"/>
              <a:t>донации</a:t>
            </a:r>
            <a:r>
              <a:rPr lang="ru-RU" sz="2000" b="1" dirty="0"/>
              <a:t>.</a:t>
            </a:r>
          </a:p>
          <a:p>
            <a:pPr algn="just"/>
            <a:endParaRPr lang="ru-RU" sz="2000" b="1" dirty="0"/>
          </a:p>
          <a:p>
            <a:endParaRPr lang="ru-RU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Регистрация донора в организациях службы крови осуществляется медицинским регистратором на основании документа, удостоверяющего личность донора.</a:t>
            </a:r>
          </a:p>
          <a:p>
            <a:pPr algn="just"/>
            <a:endParaRPr lang="ru-RU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При первой </a:t>
            </a:r>
            <a:r>
              <a:rPr lang="ru-RU" sz="2000" dirty="0" err="1"/>
              <a:t>донации</a:t>
            </a:r>
            <a:r>
              <a:rPr lang="ru-RU" sz="2000" dirty="0"/>
              <a:t> донору присваивается уникальный идентификационный номер в базе данных донорства крови и ее компонентов, при последующих обращениях донора идентификационный номер присваивается </a:t>
            </a:r>
            <a:r>
              <a:rPr lang="ru-RU" sz="2000" dirty="0" err="1"/>
              <a:t>донации</a:t>
            </a:r>
            <a:r>
              <a:rPr lang="ru-RU" sz="2000" dirty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В случае изменения сведений, подлежащих регистрации в базе данных донорства крови и ее компонентов, донор информирует о таких изменениях организацию службы крови.</a:t>
            </a:r>
          </a:p>
        </p:txBody>
      </p:sp>
    </p:spTree>
    <p:extLst>
      <p:ext uri="{BB962C8B-B14F-4D97-AF65-F5344CB8AC3E}">
        <p14:creationId xmlns:p14="http://schemas.microsoft.com/office/powerpoint/2010/main" val="14409803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7926" y="243758"/>
            <a:ext cx="1154723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При регистрации донора </a:t>
            </a:r>
            <a:r>
              <a:rPr lang="ru-RU" sz="2400" b="1" dirty="0"/>
              <a:t>медицинский регистратор на основании сведений, содержащихся в базе данных донорства крови и ее компонентов, проверяет информацию о наличии или отсутствии у донора</a:t>
            </a:r>
            <a:r>
              <a:rPr lang="ru-RU" sz="2400" dirty="0"/>
              <a:t>:</a:t>
            </a:r>
          </a:p>
          <a:p>
            <a:endParaRPr lang="ru-RU" sz="2400" dirty="0"/>
          </a:p>
          <a:p>
            <a:endParaRPr lang="ru-RU" sz="2400" dirty="0"/>
          </a:p>
          <a:p>
            <a:r>
              <a:rPr lang="ru-RU" sz="2400" dirty="0"/>
              <a:t>а) медицинских противопоказаний (временных и постоянных) для сдачи крови и (или) ее компонентов по результатам медицинского обследования, выполненного при предыдущих </a:t>
            </a:r>
            <a:r>
              <a:rPr lang="ru-RU" sz="2400" dirty="0" err="1"/>
              <a:t>донациях</a:t>
            </a:r>
            <a:r>
              <a:rPr lang="ru-RU" sz="2400" dirty="0"/>
              <a:t>;</a:t>
            </a:r>
          </a:p>
          <a:p>
            <a:endParaRPr lang="ru-RU" sz="2400" dirty="0"/>
          </a:p>
          <a:p>
            <a:endParaRPr lang="ru-RU" sz="2400" dirty="0"/>
          </a:p>
          <a:p>
            <a:r>
              <a:rPr lang="ru-RU" sz="2400" dirty="0"/>
              <a:t>б) заболеваний, являющихся противопоказанием для донорства.</a:t>
            </a:r>
          </a:p>
        </p:txBody>
      </p:sp>
    </p:spTree>
    <p:extLst>
      <p:ext uri="{BB962C8B-B14F-4D97-AF65-F5344CB8AC3E}">
        <p14:creationId xmlns:p14="http://schemas.microsoft.com/office/powerpoint/2010/main" val="319774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2223" y="335898"/>
            <a:ext cx="1178169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Медицинское обследование донора организуется врачом-</a:t>
            </a:r>
            <a:r>
              <a:rPr lang="ru-RU" sz="2400" b="1" dirty="0" err="1"/>
              <a:t>трансфузиологом</a:t>
            </a:r>
            <a:r>
              <a:rPr lang="ru-RU" sz="2400" b="1" dirty="0"/>
              <a:t> и включает в себя:</a:t>
            </a:r>
          </a:p>
          <a:p>
            <a:endParaRPr lang="ru-RU" sz="2400" dirty="0"/>
          </a:p>
          <a:p>
            <a:pPr marL="342900" indent="-342900">
              <a:buAutoNum type="arabicParenR"/>
            </a:pPr>
            <a:r>
              <a:rPr lang="ru-RU" sz="2400" dirty="0"/>
              <a:t>сбор анамнеза, включая оценку факторов риска наличия противопоказаний (в том числе сформировавшихся привычек и моделей поведения);</a:t>
            </a:r>
          </a:p>
          <a:p>
            <a:pPr marL="342900" indent="-342900">
              <a:buAutoNum type="arabicParenR"/>
            </a:pPr>
            <a:endParaRPr lang="ru-RU" sz="2400" dirty="0"/>
          </a:p>
          <a:p>
            <a:r>
              <a:rPr lang="ru-RU" sz="2400" dirty="0"/>
              <a:t>2) анализ сведений, содержащихся в медицинской документации донора,  информации, указанной донором в анкете, а также сведений, содержащихся в базе данных донорства крови и ее компонентов </a:t>
            </a:r>
          </a:p>
          <a:p>
            <a:endParaRPr lang="ru-RU" sz="2400" dirty="0"/>
          </a:p>
          <a:p>
            <a:r>
              <a:rPr lang="ru-RU" sz="2400" dirty="0"/>
              <a:t>3) </a:t>
            </a:r>
            <a:r>
              <a:rPr lang="ru-RU" sz="2400" dirty="0" err="1"/>
              <a:t>физикальный</a:t>
            </a:r>
            <a:r>
              <a:rPr lang="ru-RU" sz="2400" dirty="0"/>
              <a:t> осмотр донора (включая измерение массы тела, температуры тела,</a:t>
            </a:r>
          </a:p>
          <a:p>
            <a:r>
              <a:rPr lang="ru-RU" sz="2400" dirty="0"/>
              <a:t>артериального давления, осмотр кожных покровов, видимых слизистых оболочек, </a:t>
            </a:r>
            <a:r>
              <a:rPr lang="ru-RU" sz="2400" dirty="0" err="1"/>
              <a:t>склер,пальпация</a:t>
            </a:r>
            <a:r>
              <a:rPr lang="ru-RU" sz="2400" dirty="0"/>
              <a:t> лимфатических узлов);</a:t>
            </a:r>
          </a:p>
        </p:txBody>
      </p:sp>
    </p:spTree>
    <p:extLst>
      <p:ext uri="{BB962C8B-B14F-4D97-AF65-F5344CB8AC3E}">
        <p14:creationId xmlns:p14="http://schemas.microsoft.com/office/powerpoint/2010/main" val="10780178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844" y="89787"/>
            <a:ext cx="1179927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4</a:t>
            </a:r>
            <a:r>
              <a:rPr lang="ru-RU" sz="2000" dirty="0"/>
              <a:t>) лабораторные исследования периферической крови (перед </a:t>
            </a:r>
            <a:r>
              <a:rPr lang="ru-RU" sz="2000" dirty="0" err="1"/>
              <a:t>донацией</a:t>
            </a:r>
            <a:r>
              <a:rPr lang="ru-RU" sz="2000" dirty="0"/>
              <a:t>):</a:t>
            </a:r>
          </a:p>
          <a:p>
            <a:endParaRPr lang="ru-R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исследование уровня гемоглобина (в том числе с использованием не инвазивных методов);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исследования группы крови по системе AB0, резус принадлежности, антигена K1 системы </a:t>
            </a:r>
            <a:r>
              <a:rPr lang="ru-RU" sz="2000" dirty="0" err="1"/>
              <a:t>Kell</a:t>
            </a:r>
            <a:endParaRPr lang="ru-R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/>
          </a:p>
          <a:p>
            <a:r>
              <a:rPr lang="ru-RU" sz="2000" dirty="0"/>
              <a:t>5) лабораторные исследования венозной крови, взятой во время каждой </a:t>
            </a:r>
            <a:r>
              <a:rPr lang="ru-RU" sz="2000" dirty="0" err="1"/>
              <a:t>донации</a:t>
            </a:r>
            <a:r>
              <a:rPr lang="ru-RU" sz="2000" dirty="0"/>
              <a:t>:</a:t>
            </a:r>
          </a:p>
          <a:p>
            <a:endParaRPr lang="ru-R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определение маркеров вируса гепатита B;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определение маркеров вируса гепатита C;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определение маркеров вируса иммунодефицита человека;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определение маркеров возбудителя сифилиса;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иммуногематологические исследования;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идентификация по системе AB0;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определение резус-принадлежности;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определение </a:t>
            </a:r>
            <a:r>
              <a:rPr lang="ru-RU" sz="2000" dirty="0" err="1"/>
              <a:t>аллоиммунных</a:t>
            </a:r>
            <a:r>
              <a:rPr lang="ru-RU" sz="2000" dirty="0"/>
              <a:t> антител к антигенам эритроцитов;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/>
          </a:p>
          <a:p>
            <a:r>
              <a:rPr lang="ru-RU" sz="2000" dirty="0"/>
              <a:t>6) определение антигенов эритроцитов C, c, E, e, K, а также вариантов антигена D, проводится при первой и второй </a:t>
            </a:r>
            <a:r>
              <a:rPr lang="ru-RU" sz="2000" dirty="0" err="1"/>
              <a:t>донации</a:t>
            </a:r>
            <a:r>
              <a:rPr lang="ru-RU" sz="2000" dirty="0"/>
              <a:t>, при совпадении результатов антигены эритроцитов считаются установленными и в последующем не определяются.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5767455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861" y="247553"/>
            <a:ext cx="10999179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ТРЕБОВАНИЯ К ОПРЕДЕЛЕНИЮ ВИДА ДОНОРСТВА, ОБЪЕМА ВЗЯТИЯ ДОНОРСКОЙ КРОВИ И (ИЛИ) ЕЕ КОМПОНЕНТОВ </a:t>
            </a:r>
          </a:p>
          <a:p>
            <a:r>
              <a:rPr lang="ru-RU" dirty="0"/>
              <a:t>Врач-</a:t>
            </a:r>
            <a:r>
              <a:rPr lang="ru-RU" dirty="0" err="1"/>
              <a:t>трансфузиолог</a:t>
            </a:r>
            <a:r>
              <a:rPr lang="ru-RU" dirty="0"/>
              <a:t> на основании данных медицинского обследования донора, интервалов между </a:t>
            </a:r>
            <a:r>
              <a:rPr lang="ru-RU" dirty="0" err="1"/>
              <a:t>донациями</a:t>
            </a:r>
            <a:r>
              <a:rPr lang="ru-RU" dirty="0"/>
              <a:t> и в соответствии с потребностью медицинских и иных организаций в донорской крови и (или) ее компонентах для клинического использования и использования в иных целях, определяет: </a:t>
            </a:r>
          </a:p>
          <a:p>
            <a:endParaRPr lang="ru-RU" dirty="0"/>
          </a:p>
          <a:p>
            <a:pPr marL="342900" indent="-342900">
              <a:buAutoNum type="arabicParenR"/>
            </a:pPr>
            <a:r>
              <a:rPr lang="ru-RU" dirty="0"/>
              <a:t>вид </a:t>
            </a:r>
            <a:r>
              <a:rPr lang="ru-RU" dirty="0" err="1"/>
              <a:t>донации</a:t>
            </a:r>
            <a:r>
              <a:rPr lang="ru-RU" dirty="0"/>
              <a:t>: </a:t>
            </a:r>
          </a:p>
          <a:p>
            <a:pPr marL="342900" indent="-342900">
              <a:buAutoNum type="arabicParenR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крови;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плазмы;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</a:t>
            </a:r>
            <a:r>
              <a:rPr lang="ru-RU" dirty="0" err="1"/>
              <a:t>донация</a:t>
            </a:r>
            <a:r>
              <a:rPr lang="ru-RU" dirty="0"/>
              <a:t> концентрата тромбоцитов, полученного методом </a:t>
            </a:r>
            <a:r>
              <a:rPr lang="ru-RU" dirty="0" err="1"/>
              <a:t>афереза</a:t>
            </a:r>
            <a:r>
              <a:rPr lang="ru-RU" dirty="0"/>
              <a:t>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</a:t>
            </a:r>
            <a:r>
              <a:rPr lang="ru-RU" dirty="0" err="1"/>
              <a:t>эритроцитной</a:t>
            </a:r>
            <a:r>
              <a:rPr lang="ru-RU" dirty="0"/>
              <a:t> массы или </a:t>
            </a:r>
            <a:r>
              <a:rPr lang="ru-RU" dirty="0" err="1"/>
              <a:t>эритроцитной</a:t>
            </a:r>
            <a:r>
              <a:rPr lang="ru-RU" dirty="0"/>
              <a:t> взвеси, полученной методом </a:t>
            </a:r>
            <a:r>
              <a:rPr lang="ru-RU" dirty="0" err="1"/>
              <a:t>афереза</a:t>
            </a:r>
            <a:r>
              <a:rPr lang="ru-RU" dirty="0"/>
              <a:t>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</a:t>
            </a:r>
            <a:r>
              <a:rPr lang="ru-RU" dirty="0" err="1"/>
              <a:t>гранулоцитного</a:t>
            </a:r>
            <a:r>
              <a:rPr lang="ru-RU" dirty="0"/>
              <a:t> концентрата, полученного методом </a:t>
            </a:r>
            <a:r>
              <a:rPr lang="ru-RU" dirty="0" err="1"/>
              <a:t>афереза</a:t>
            </a:r>
            <a:r>
              <a:rPr lang="ru-RU" dirty="0"/>
              <a:t>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двух и более компонентов крови за одну процедуру;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1816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1163" y="518754"/>
            <a:ext cx="1153550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2) объем </a:t>
            </a:r>
            <a:r>
              <a:rPr lang="ru-RU" dirty="0" err="1"/>
              <a:t>донации</a:t>
            </a:r>
            <a:r>
              <a:rPr lang="ru-RU" dirty="0"/>
              <a:t> крови и (или) ее компонентов без учета количества крови, взятой для лабораторных исследований: </a:t>
            </a:r>
          </a:p>
          <a:p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крови - 450 мл +/- 50 мл без учета консерванта (антикоагулянта) для мужчин не более 5 раз в год, для женщин не более 4 раз в год;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плазмы - 10 мл/кг массы тела, но не более 750 мл без учета консерванта (антикоагулянта);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</a:t>
            </a:r>
            <a:r>
              <a:rPr lang="ru-RU" dirty="0" err="1"/>
              <a:t>эритроцитной</a:t>
            </a:r>
            <a:r>
              <a:rPr lang="ru-RU" dirty="0"/>
              <a:t> массы или взвеси, полученной методом </a:t>
            </a:r>
            <a:r>
              <a:rPr lang="ru-RU" dirty="0" err="1"/>
              <a:t>афереза</a:t>
            </a:r>
            <a:r>
              <a:rPr lang="ru-RU" dirty="0"/>
              <a:t> (за одну </a:t>
            </a:r>
            <a:r>
              <a:rPr lang="ru-RU" dirty="0" err="1"/>
              <a:t>донацию</a:t>
            </a:r>
            <a:r>
              <a:rPr lang="ru-RU" dirty="0"/>
              <a:t>) - не более 200 мл без учета консерванта (антикоагулянта)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2 единиц </a:t>
            </a:r>
            <a:r>
              <a:rPr lang="ru-RU" dirty="0" err="1"/>
              <a:t>эритроцитной</a:t>
            </a:r>
            <a:r>
              <a:rPr lang="ru-RU" dirty="0"/>
              <a:t> массы или взвеси, полученной методом </a:t>
            </a:r>
            <a:r>
              <a:rPr lang="ru-RU" dirty="0" err="1"/>
              <a:t>афереза</a:t>
            </a:r>
            <a:r>
              <a:rPr lang="ru-RU" dirty="0"/>
              <a:t> (за одну </a:t>
            </a:r>
            <a:r>
              <a:rPr lang="ru-RU" dirty="0" err="1"/>
              <a:t>донацию</a:t>
            </a:r>
            <a:r>
              <a:rPr lang="ru-RU" dirty="0"/>
              <a:t>) - не более 400 мл без учета консерванта (антикоагулянта) не более 2 раз в год;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донация</a:t>
            </a:r>
            <a:r>
              <a:rPr lang="ru-RU" dirty="0"/>
              <a:t> концентрата тромбоцитов, полученного методом </a:t>
            </a:r>
            <a:r>
              <a:rPr lang="ru-RU" dirty="0" err="1"/>
              <a:t>афереза</a:t>
            </a:r>
            <a:r>
              <a:rPr lang="ru-RU" dirty="0"/>
              <a:t>: по окончании процедуры </a:t>
            </a:r>
            <a:r>
              <a:rPr lang="ru-RU" dirty="0" err="1"/>
              <a:t>афереза</a:t>
            </a:r>
            <a:r>
              <a:rPr lang="ru-RU" dirty="0"/>
              <a:t> количество тромбоцитов в периферической крови донора не менее 100 x 10</a:t>
            </a:r>
            <a:r>
              <a:rPr lang="ru-RU" baseline="30000" dirty="0"/>
              <a:t>9</a:t>
            </a:r>
            <a:r>
              <a:rPr lang="ru-RU" dirty="0"/>
              <a:t> /л;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</a:t>
            </a:r>
            <a:r>
              <a:rPr lang="ru-RU" dirty="0" err="1"/>
              <a:t>донация</a:t>
            </a:r>
            <a:r>
              <a:rPr lang="ru-RU" dirty="0"/>
              <a:t> </a:t>
            </a:r>
            <a:r>
              <a:rPr lang="ru-RU" dirty="0" err="1"/>
              <a:t>гранулоцитного</a:t>
            </a:r>
            <a:r>
              <a:rPr lang="ru-RU" dirty="0"/>
              <a:t> концентрата, полученного методом </a:t>
            </a:r>
            <a:r>
              <a:rPr lang="ru-RU" dirty="0" err="1"/>
              <a:t>афереза</a:t>
            </a:r>
            <a:r>
              <a:rPr lang="ru-RU" dirty="0"/>
              <a:t>: не менее 10 x 10</a:t>
            </a:r>
            <a:r>
              <a:rPr lang="ru-RU" baseline="30000" dirty="0"/>
              <a:t>9</a:t>
            </a:r>
            <a:r>
              <a:rPr lang="ru-RU" dirty="0"/>
              <a:t> клеток не более 3 </a:t>
            </a:r>
            <a:r>
              <a:rPr lang="ru-RU" dirty="0" err="1"/>
              <a:t>донаций</a:t>
            </a:r>
            <a:r>
              <a:rPr lang="ru-RU" dirty="0"/>
              <a:t> в год.</a:t>
            </a:r>
          </a:p>
        </p:txBody>
      </p:sp>
    </p:spTree>
    <p:extLst>
      <p:ext uri="{BB962C8B-B14F-4D97-AF65-F5344CB8AC3E}">
        <p14:creationId xmlns:p14="http://schemas.microsoft.com/office/powerpoint/2010/main" val="9925819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6861" y="685826"/>
            <a:ext cx="1128932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Объем плазмы, заготовленной от донора за один календарный год - не более 16 литров (без учета количества консерванта и крови, взятой для лабораторных исследований).</a:t>
            </a:r>
          </a:p>
          <a:p>
            <a:endParaRPr lang="ru-RU" sz="2400" dirty="0"/>
          </a:p>
          <a:p>
            <a:r>
              <a:rPr lang="ru-RU" sz="2400" dirty="0"/>
              <a:t>Максимально допустимое число </a:t>
            </a:r>
            <a:r>
              <a:rPr lang="ru-RU" sz="2400" dirty="0" err="1"/>
              <a:t>донаций</a:t>
            </a:r>
            <a:r>
              <a:rPr lang="ru-RU" sz="2400" dirty="0"/>
              <a:t> крови у мужчин 5, у женщин 4 за один год с даты первой </a:t>
            </a:r>
            <a:r>
              <a:rPr lang="ru-RU" sz="2400" dirty="0" err="1"/>
              <a:t>донации</a:t>
            </a:r>
            <a:r>
              <a:rPr lang="ru-RU" sz="2400" dirty="0"/>
              <a:t>. </a:t>
            </a:r>
          </a:p>
          <a:p>
            <a:endParaRPr lang="ru-RU" sz="2400" dirty="0"/>
          </a:p>
          <a:p>
            <a:r>
              <a:rPr lang="ru-RU" sz="2400" dirty="0" err="1"/>
              <a:t>Донации</a:t>
            </a:r>
            <a:r>
              <a:rPr lang="ru-RU" sz="2400" dirty="0"/>
              <a:t> двух и более компонентов крови за одну процедуру </a:t>
            </a:r>
            <a:r>
              <a:rPr lang="ru-RU" sz="2400" dirty="0" err="1"/>
              <a:t>афереза</a:t>
            </a:r>
            <a:r>
              <a:rPr lang="ru-RU" sz="2400" dirty="0"/>
              <a:t> допускается в суммарном объеме, не превышающем 750 мл (из них не более 400 мл </a:t>
            </a:r>
            <a:r>
              <a:rPr lang="ru-RU" sz="2400" dirty="0" err="1"/>
              <a:t>эритроцитной</a:t>
            </a:r>
            <a:r>
              <a:rPr lang="ru-RU" sz="2400" dirty="0"/>
              <a:t> массы или взвеси, не более 700 мл плазмы), без учета объема консерванта.</a:t>
            </a:r>
          </a:p>
        </p:txBody>
      </p:sp>
    </p:spTree>
    <p:extLst>
      <p:ext uri="{BB962C8B-B14F-4D97-AF65-F5344CB8AC3E}">
        <p14:creationId xmlns:p14="http://schemas.microsoft.com/office/powerpoint/2010/main" val="39333451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1590" y="26"/>
            <a:ext cx="73415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НОРМЫ СОСТАВА И БИОХИМИЧЕСКИХ ПОКАЗАТЕЛЕЙ ПЕРИФЕРИЧЕСКОЙ КРОВИ ДЛЯ ДОПУСКА ДОНОРА К ДОНАЦИИ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7731" y="888027"/>
            <a:ext cx="117729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/>
              <a:t>Гемоглобин: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мужчины 130 г/л и более.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женщины 120 г/л и более.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r>
              <a:rPr lang="ru-RU" dirty="0"/>
              <a:t>2. Гематокрит: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мужчины 0,40 и более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женщины 0,38 и более </a:t>
            </a:r>
          </a:p>
          <a:p>
            <a:r>
              <a:rPr lang="ru-RU" dirty="0"/>
              <a:t>3. Количество тромбоцитов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от 180 x 10</a:t>
            </a:r>
            <a:r>
              <a:rPr lang="ru-RU" baseline="30000" dirty="0"/>
              <a:t>9</a:t>
            </a:r>
            <a:r>
              <a:rPr lang="ru-RU" dirty="0"/>
              <a:t> /л </a:t>
            </a:r>
          </a:p>
          <a:p>
            <a:endParaRPr lang="ru-RU" dirty="0"/>
          </a:p>
          <a:p>
            <a:r>
              <a:rPr lang="ru-RU" dirty="0"/>
              <a:t>4. Количество эритроцитов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мужчины 4,0 x 10</a:t>
            </a:r>
            <a:r>
              <a:rPr lang="ru-RU" baseline="30000" dirty="0"/>
              <a:t>12</a:t>
            </a:r>
            <a:r>
              <a:rPr lang="ru-RU" dirty="0"/>
              <a:t>/л и более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женщины 3,8 x 10</a:t>
            </a:r>
            <a:r>
              <a:rPr lang="ru-RU" baseline="30000" dirty="0"/>
              <a:t>12</a:t>
            </a:r>
            <a:r>
              <a:rPr lang="ru-RU" dirty="0"/>
              <a:t>/л и более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r>
              <a:rPr lang="ru-RU" dirty="0"/>
              <a:t>5. Количество лейкоцитов от 4 x 10</a:t>
            </a:r>
            <a:r>
              <a:rPr lang="ru-RU" baseline="30000" dirty="0"/>
              <a:t>9 </a:t>
            </a:r>
            <a:r>
              <a:rPr lang="ru-RU" dirty="0"/>
              <a:t>/л до 9 x 10</a:t>
            </a:r>
            <a:r>
              <a:rPr lang="ru-RU" baseline="30000" dirty="0"/>
              <a:t>9</a:t>
            </a:r>
            <a:r>
              <a:rPr lang="ru-RU" dirty="0"/>
              <a:t> /л </a:t>
            </a:r>
          </a:p>
          <a:p>
            <a:endParaRPr lang="ru-RU" dirty="0"/>
          </a:p>
          <a:p>
            <a:r>
              <a:rPr lang="ru-RU" dirty="0"/>
              <a:t>6. Общий белок от 65 г/л до 85 г/л </a:t>
            </a:r>
          </a:p>
          <a:p>
            <a:r>
              <a:rPr lang="ru-RU" dirty="0"/>
              <a:t>7. Соотношение белковых фракций (альбумина, глобулинов):  отсутствие отклонений от нормативных значений, указанных в инструкциях к используемым наборам реагентов и методам </a:t>
            </a:r>
          </a:p>
        </p:txBody>
      </p:sp>
    </p:spTree>
    <p:extLst>
      <p:ext uri="{BB962C8B-B14F-4D97-AF65-F5344CB8AC3E}">
        <p14:creationId xmlns:p14="http://schemas.microsoft.com/office/powerpoint/2010/main" val="42897773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9987" y="206469"/>
            <a:ext cx="115970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ИНТЕРВАЛ МЕЖДУ ВИДАМИ ДОНОРСТВА</a:t>
            </a:r>
          </a:p>
          <a:p>
            <a:r>
              <a:rPr lang="ru-RU" dirty="0"/>
              <a:t>Интервал рассчитывается в календарных днях между настоящей и предыдущей </a:t>
            </a:r>
            <a:r>
              <a:rPr lang="ru-RU" dirty="0" err="1"/>
              <a:t>донациями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В случае </a:t>
            </a:r>
            <a:r>
              <a:rPr lang="ru-RU" dirty="0" err="1"/>
              <a:t>донации</a:t>
            </a:r>
            <a:r>
              <a:rPr lang="ru-RU" dirty="0"/>
              <a:t> двух и более компонентов крови за одну процедуру </a:t>
            </a:r>
            <a:r>
              <a:rPr lang="ru-RU" dirty="0" err="1"/>
              <a:t>афереза</a:t>
            </a:r>
            <a:r>
              <a:rPr lang="ru-RU" dirty="0"/>
              <a:t> интервал между </a:t>
            </a:r>
            <a:r>
              <a:rPr lang="ru-RU" dirty="0" err="1"/>
              <a:t>донациями</a:t>
            </a:r>
            <a:r>
              <a:rPr lang="ru-RU" dirty="0"/>
              <a:t> определяется наибольшим интервалом для компонента в </a:t>
            </a:r>
            <a:r>
              <a:rPr lang="ru-RU" dirty="0" err="1"/>
              <a:t>донации</a:t>
            </a:r>
            <a:r>
              <a:rPr lang="ru-RU" dirty="0"/>
              <a:t>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595747"/>
              </p:ext>
            </p:extLst>
          </p:nvPr>
        </p:nvGraphicFramePr>
        <p:xfrm>
          <a:off x="316525" y="1776129"/>
          <a:ext cx="11641019" cy="349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7099">
                  <a:extLst>
                    <a:ext uri="{9D8B030D-6E8A-4147-A177-3AD203B41FA5}">
                      <a16:colId xmlns:a16="http://schemas.microsoft.com/office/drawing/2014/main" val="2190167453"/>
                    </a:ext>
                  </a:extLst>
                </a:gridCol>
                <a:gridCol w="1295705">
                  <a:extLst>
                    <a:ext uri="{9D8B030D-6E8A-4147-A177-3AD203B41FA5}">
                      <a16:colId xmlns:a16="http://schemas.microsoft.com/office/drawing/2014/main" val="1315335676"/>
                    </a:ext>
                  </a:extLst>
                </a:gridCol>
                <a:gridCol w="2028699">
                  <a:extLst>
                    <a:ext uri="{9D8B030D-6E8A-4147-A177-3AD203B41FA5}">
                      <a16:colId xmlns:a16="http://schemas.microsoft.com/office/drawing/2014/main" val="2560125161"/>
                    </a:ext>
                  </a:extLst>
                </a:gridCol>
                <a:gridCol w="1699979">
                  <a:extLst>
                    <a:ext uri="{9D8B030D-6E8A-4147-A177-3AD203B41FA5}">
                      <a16:colId xmlns:a16="http://schemas.microsoft.com/office/drawing/2014/main" val="1686945986"/>
                    </a:ext>
                  </a:extLst>
                </a:gridCol>
                <a:gridCol w="1284429">
                  <a:extLst>
                    <a:ext uri="{9D8B030D-6E8A-4147-A177-3AD203B41FA5}">
                      <a16:colId xmlns:a16="http://schemas.microsoft.com/office/drawing/2014/main" val="2906289128"/>
                    </a:ext>
                  </a:extLst>
                </a:gridCol>
                <a:gridCol w="1901457">
                  <a:extLst>
                    <a:ext uri="{9D8B030D-6E8A-4147-A177-3AD203B41FA5}">
                      <a16:colId xmlns:a16="http://schemas.microsoft.com/office/drawing/2014/main" val="3595925257"/>
                    </a:ext>
                  </a:extLst>
                </a:gridCol>
                <a:gridCol w="1933651">
                  <a:extLst>
                    <a:ext uri="{9D8B030D-6E8A-4147-A177-3AD203B41FA5}">
                      <a16:colId xmlns:a16="http://schemas.microsoft.com/office/drawing/2014/main" val="1761720414"/>
                    </a:ext>
                  </a:extLst>
                </a:gridCol>
              </a:tblGrid>
              <a:tr h="741680">
                <a:tc rowSpan="2"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Предыдущая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донация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Настоящая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7974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кровь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 единица </a:t>
                      </a:r>
                      <a:r>
                        <a:rPr lang="ru-RU" dirty="0" err="1"/>
                        <a:t>эритроцитной</a:t>
                      </a:r>
                      <a:r>
                        <a:rPr lang="ru-RU" dirty="0"/>
                        <a:t> массы или взвеси, полученной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 единицы </a:t>
                      </a:r>
                      <a:r>
                        <a:rPr lang="ru-RU" dirty="0" err="1"/>
                        <a:t>эритроцитной</a:t>
                      </a:r>
                      <a:r>
                        <a:rPr lang="ru-RU" dirty="0"/>
                        <a:t> массы или взвеси, полученной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плазма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концентрат </a:t>
                      </a:r>
                      <a:r>
                        <a:rPr lang="ru-RU" dirty="0" err="1"/>
                        <a:t>тромбоцитов,полученный</a:t>
                      </a:r>
                      <a:r>
                        <a:rPr lang="ru-RU" baseline="0" dirty="0"/>
                        <a:t> </a:t>
                      </a:r>
                      <a:r>
                        <a:rPr lang="ru-RU" dirty="0"/>
                        <a:t>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Гранулоцитный</a:t>
                      </a:r>
                      <a:r>
                        <a:rPr lang="ru-RU" dirty="0"/>
                        <a:t> концентрат, полученный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3286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Интервал в календарных днях 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0021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кровь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90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3807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85687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460700"/>
              </p:ext>
            </p:extLst>
          </p:nvPr>
        </p:nvGraphicFramePr>
        <p:xfrm>
          <a:off x="61562" y="95412"/>
          <a:ext cx="12130455" cy="649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6723">
                  <a:extLst>
                    <a:ext uri="{9D8B030D-6E8A-4147-A177-3AD203B41FA5}">
                      <a16:colId xmlns:a16="http://schemas.microsoft.com/office/drawing/2014/main" val="2190167453"/>
                    </a:ext>
                  </a:extLst>
                </a:gridCol>
                <a:gridCol w="993503">
                  <a:extLst>
                    <a:ext uri="{9D8B030D-6E8A-4147-A177-3AD203B41FA5}">
                      <a16:colId xmlns:a16="http://schemas.microsoft.com/office/drawing/2014/main" val="1315335676"/>
                    </a:ext>
                  </a:extLst>
                </a:gridCol>
                <a:gridCol w="2113995">
                  <a:extLst>
                    <a:ext uri="{9D8B030D-6E8A-4147-A177-3AD203B41FA5}">
                      <a16:colId xmlns:a16="http://schemas.microsoft.com/office/drawing/2014/main" val="2560125161"/>
                    </a:ext>
                  </a:extLst>
                </a:gridCol>
                <a:gridCol w="1771452">
                  <a:extLst>
                    <a:ext uri="{9D8B030D-6E8A-4147-A177-3AD203B41FA5}">
                      <a16:colId xmlns:a16="http://schemas.microsoft.com/office/drawing/2014/main" val="1686945986"/>
                    </a:ext>
                  </a:extLst>
                </a:gridCol>
                <a:gridCol w="1338432">
                  <a:extLst>
                    <a:ext uri="{9D8B030D-6E8A-4147-A177-3AD203B41FA5}">
                      <a16:colId xmlns:a16="http://schemas.microsoft.com/office/drawing/2014/main" val="2906289128"/>
                    </a:ext>
                  </a:extLst>
                </a:gridCol>
                <a:gridCol w="1981401">
                  <a:extLst>
                    <a:ext uri="{9D8B030D-6E8A-4147-A177-3AD203B41FA5}">
                      <a16:colId xmlns:a16="http://schemas.microsoft.com/office/drawing/2014/main" val="3595925257"/>
                    </a:ext>
                  </a:extLst>
                </a:gridCol>
                <a:gridCol w="2014948">
                  <a:extLst>
                    <a:ext uri="{9D8B030D-6E8A-4147-A177-3AD203B41FA5}">
                      <a16:colId xmlns:a16="http://schemas.microsoft.com/office/drawing/2014/main" val="1761720414"/>
                    </a:ext>
                  </a:extLst>
                </a:gridCol>
              </a:tblGrid>
              <a:tr h="396957">
                <a:tc rowSpan="2"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Предыдущая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донация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Настоящая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7974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кровь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 единица </a:t>
                      </a:r>
                      <a:r>
                        <a:rPr lang="ru-RU" dirty="0" err="1"/>
                        <a:t>эритроцитной</a:t>
                      </a:r>
                      <a:r>
                        <a:rPr lang="ru-RU" dirty="0"/>
                        <a:t> массы или взвеси, полученной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 единицы </a:t>
                      </a:r>
                      <a:r>
                        <a:rPr lang="ru-RU" dirty="0" err="1"/>
                        <a:t>эритроцитной</a:t>
                      </a:r>
                      <a:r>
                        <a:rPr lang="ru-RU" dirty="0"/>
                        <a:t> массы или взвеси, полученной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плазма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концентрат тромбоцитов, полученный</a:t>
                      </a:r>
                      <a:r>
                        <a:rPr lang="ru-RU" baseline="0" dirty="0"/>
                        <a:t> </a:t>
                      </a:r>
                      <a:r>
                        <a:rPr lang="ru-RU" dirty="0"/>
                        <a:t>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Гранулоцит </a:t>
                      </a:r>
                      <a:r>
                        <a:rPr lang="ru-RU" dirty="0" err="1"/>
                        <a:t>ный</a:t>
                      </a:r>
                      <a:r>
                        <a:rPr lang="ru-RU" dirty="0"/>
                        <a:t> концентрат, полученный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3286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Интервал в календарных днях 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0021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 единица </a:t>
                      </a:r>
                      <a:r>
                        <a:rPr lang="ru-RU" dirty="0" err="1"/>
                        <a:t>эритроцитной</a:t>
                      </a:r>
                      <a:r>
                        <a:rPr lang="ru-RU" dirty="0"/>
                        <a:t> массы или взвеси, полученной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90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3984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2 единицы </a:t>
                      </a:r>
                      <a:r>
                        <a:rPr lang="ru-RU" dirty="0" err="1"/>
                        <a:t>эритроцитной</a:t>
                      </a:r>
                      <a:r>
                        <a:rPr lang="ru-RU" dirty="0"/>
                        <a:t> массы или взвеси, полученной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120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90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120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6934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819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716493"/>
              </p:ext>
            </p:extLst>
          </p:nvPr>
        </p:nvGraphicFramePr>
        <p:xfrm>
          <a:off x="61562" y="95412"/>
          <a:ext cx="12130454" cy="577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6723">
                  <a:extLst>
                    <a:ext uri="{9D8B030D-6E8A-4147-A177-3AD203B41FA5}">
                      <a16:colId xmlns:a16="http://schemas.microsoft.com/office/drawing/2014/main" val="2190167453"/>
                    </a:ext>
                  </a:extLst>
                </a:gridCol>
                <a:gridCol w="993503">
                  <a:extLst>
                    <a:ext uri="{9D8B030D-6E8A-4147-A177-3AD203B41FA5}">
                      <a16:colId xmlns:a16="http://schemas.microsoft.com/office/drawing/2014/main" val="1315335676"/>
                    </a:ext>
                  </a:extLst>
                </a:gridCol>
                <a:gridCol w="2113995">
                  <a:extLst>
                    <a:ext uri="{9D8B030D-6E8A-4147-A177-3AD203B41FA5}">
                      <a16:colId xmlns:a16="http://schemas.microsoft.com/office/drawing/2014/main" val="2560125161"/>
                    </a:ext>
                  </a:extLst>
                </a:gridCol>
                <a:gridCol w="1771452">
                  <a:extLst>
                    <a:ext uri="{9D8B030D-6E8A-4147-A177-3AD203B41FA5}">
                      <a16:colId xmlns:a16="http://schemas.microsoft.com/office/drawing/2014/main" val="1686945986"/>
                    </a:ext>
                  </a:extLst>
                </a:gridCol>
                <a:gridCol w="1338432">
                  <a:extLst>
                    <a:ext uri="{9D8B030D-6E8A-4147-A177-3AD203B41FA5}">
                      <a16:colId xmlns:a16="http://schemas.microsoft.com/office/drawing/2014/main" val="2906289128"/>
                    </a:ext>
                  </a:extLst>
                </a:gridCol>
                <a:gridCol w="1981401">
                  <a:extLst>
                    <a:ext uri="{9D8B030D-6E8A-4147-A177-3AD203B41FA5}">
                      <a16:colId xmlns:a16="http://schemas.microsoft.com/office/drawing/2014/main" val="3595925257"/>
                    </a:ext>
                  </a:extLst>
                </a:gridCol>
                <a:gridCol w="2014948">
                  <a:extLst>
                    <a:ext uri="{9D8B030D-6E8A-4147-A177-3AD203B41FA5}">
                      <a16:colId xmlns:a16="http://schemas.microsoft.com/office/drawing/2014/main" val="1761720414"/>
                    </a:ext>
                  </a:extLst>
                </a:gridCol>
              </a:tblGrid>
              <a:tr h="396957">
                <a:tc rowSpan="2"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Предыдущая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донация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Настоящая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7974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кровь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 единица </a:t>
                      </a:r>
                      <a:r>
                        <a:rPr lang="ru-RU" dirty="0" err="1"/>
                        <a:t>эритроцитной</a:t>
                      </a:r>
                      <a:r>
                        <a:rPr lang="ru-RU" dirty="0"/>
                        <a:t> массы или взвеси, полученной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 единицы </a:t>
                      </a:r>
                      <a:r>
                        <a:rPr lang="ru-RU" dirty="0" err="1"/>
                        <a:t>эритроцитной</a:t>
                      </a:r>
                      <a:r>
                        <a:rPr lang="ru-RU" dirty="0"/>
                        <a:t> массы или взвеси, полученной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плазма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концентрат тромбоцитов, полученный</a:t>
                      </a:r>
                      <a:r>
                        <a:rPr lang="ru-RU" baseline="0" dirty="0"/>
                        <a:t> </a:t>
                      </a:r>
                      <a:r>
                        <a:rPr lang="ru-RU" dirty="0"/>
                        <a:t>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Гранулоцитный</a:t>
                      </a:r>
                      <a:r>
                        <a:rPr lang="ru-RU" dirty="0"/>
                        <a:t> концентрат, полученный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3286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Интервал в календарных днях 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0021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плазма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3984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концентрат тромбоцитов, полученный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6934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/>
                        <a:t>гранулоцитный</a:t>
                      </a:r>
                      <a:r>
                        <a:rPr lang="ru-RU" dirty="0"/>
                        <a:t> концентрат, полученный методом </a:t>
                      </a:r>
                      <a:r>
                        <a:rPr lang="ru-RU" dirty="0" err="1"/>
                        <a:t>афереза</a:t>
                      </a:r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3138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82391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9908" y="977957"/>
            <a:ext cx="10058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ПЕРЕЧЕНЬ МЕДИЦИНСКИХ ПРОТИВОПОКАЗАНИЙ (ВРЕМЕННЫХ И ПОСТОЯННЫХ) ДЛЯ СДАЧИ КРОВИ И (ИЛИ) ЕЕ КОМПОНЕНТОВ И СРОКИ ОТВОДА, КОТОРОМУ ПОДЛЕЖИТ ЛИЦО ПРИ НАЛИЧИИ ВРЕМЕННЫХ МЕДИЦИНСКИХ ПОКАЗАНИЙ, ОТ ДОНОРСТВА КРОВИ И (ИЛИ) ЕЕ КОМПОНЕНТОВ 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1. Временные медицинские противопоказания для сдачи крови и (или) ее компонентов и сроки отвода, которому подлежит лицо при наличии временных медицинских показаний, от донорства крови и (или) ее компонентов</a:t>
            </a:r>
          </a:p>
        </p:txBody>
      </p:sp>
    </p:spTree>
    <p:extLst>
      <p:ext uri="{BB962C8B-B14F-4D97-AF65-F5344CB8AC3E}">
        <p14:creationId xmlns:p14="http://schemas.microsoft.com/office/powerpoint/2010/main" val="27904556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534803"/>
              </p:ext>
            </p:extLst>
          </p:nvPr>
        </p:nvGraphicFramePr>
        <p:xfrm>
          <a:off x="211017" y="156958"/>
          <a:ext cx="11693770" cy="595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6885">
                  <a:extLst>
                    <a:ext uri="{9D8B030D-6E8A-4147-A177-3AD203B41FA5}">
                      <a16:colId xmlns:a16="http://schemas.microsoft.com/office/drawing/2014/main" val="3642117545"/>
                    </a:ext>
                  </a:extLst>
                </a:gridCol>
                <a:gridCol w="5846885">
                  <a:extLst>
                    <a:ext uri="{9D8B030D-6E8A-4147-A177-3AD203B41FA5}">
                      <a16:colId xmlns:a16="http://schemas.microsoft.com/office/drawing/2014/main" val="36363808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Масса тела менее 50 кг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достижения массы тела 50 кг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8551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Возраст младше 20 лет - для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донации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2 единиц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эритроцитной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массы или взвеси, полученной методом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афереза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достижения 20 лет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36243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Масса тела менее 70 кг - для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донации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2 единиц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эритроцитной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массы или взвеси, полученной методом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афереза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достижения массы тела 70 кг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13318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Гемоглобин менее 140 г/л - для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донации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2 единиц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эритроцитной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массы или взвеси, полученной методом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афереза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достижения уровня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гемоглобина 140 г/л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4826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Температура тела выше 37 °C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нормализации температуры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тела (37 °C и ниже)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9622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Пульс - менее 55 ударов в минуту и более 95 ударов в минуту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нормализации пульса от 55 до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95 ударов в минуту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2231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Артериальное давление: систолическое менее 90 мм рт. ст. и более 149 мм рт. ст.; диастолическое - менее 60 мм рт. ст. и более 89 мм рт. ст.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нормализации систолического давления: 90 - 149 мм рт. ст.; диастолического давления: 60 - 89 мм рт. ст. 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48031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Индекс массы тела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Менее 18,5 и более 40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8807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71185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278790"/>
              </p:ext>
            </p:extLst>
          </p:nvPr>
        </p:nvGraphicFramePr>
        <p:xfrm>
          <a:off x="105507" y="209712"/>
          <a:ext cx="11843240" cy="5251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1620">
                  <a:extLst>
                    <a:ext uri="{9D8B030D-6E8A-4147-A177-3AD203B41FA5}">
                      <a16:colId xmlns:a16="http://schemas.microsoft.com/office/drawing/2014/main" val="2925545873"/>
                    </a:ext>
                  </a:extLst>
                </a:gridCol>
                <a:gridCol w="5921620">
                  <a:extLst>
                    <a:ext uri="{9D8B030D-6E8A-4147-A177-3AD203B41FA5}">
                      <a16:colId xmlns:a16="http://schemas.microsoft.com/office/drawing/2014/main" val="12436565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Несовпадение результатов исследования группы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крови AB0, резус-принадлежности, антигенов C, c,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E, e, K с результатами исследования при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предыдущей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донации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выполнения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подтверждающего исследования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2870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Трансфузия крови и (или) ее компонентов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120 календарных дней со дня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трансфузии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3648036"/>
                  </a:ext>
                </a:extLst>
              </a:tr>
              <a:tr h="1223434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Первичное выявление в образце крови донора</a:t>
                      </a:r>
                    </a:p>
                    <a:p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аллоиммунных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антител к антигенам эритроцитов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подтверждения отсутствия в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образце крови донора</a:t>
                      </a:r>
                    </a:p>
                    <a:p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аллоиммунных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антител к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антигенам эритроцитов не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ранее,чем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через 180 календарных дней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после первичного выявления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8316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Оперативные вмешательства, в том числе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искусственное прерывание беременности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120 календарных дней со дня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оперативного вмешательства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2457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Лечебные и косметические процедуры с нарушением кожного покрова (татуировки, пирсинг, иглоукалывание и иное)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120 календарных дней с момента окончания процедур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5138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Контакт с носителями и больными вирусным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гепатитом B или C, сифилисом, болезнью,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вызванной вирусом иммунодефицита человека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(ВИЧ-инфекция)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120 календарных дней после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прекращения последнего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контакта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68410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57823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033493"/>
              </p:ext>
            </p:extLst>
          </p:nvPr>
        </p:nvGraphicFramePr>
        <p:xfrm>
          <a:off x="87938" y="148166"/>
          <a:ext cx="11957542" cy="677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8771">
                  <a:extLst>
                    <a:ext uri="{9D8B030D-6E8A-4147-A177-3AD203B41FA5}">
                      <a16:colId xmlns:a16="http://schemas.microsoft.com/office/drawing/2014/main" val="2583762555"/>
                    </a:ext>
                  </a:extLst>
                </a:gridCol>
                <a:gridCol w="5978771">
                  <a:extLst>
                    <a:ext uri="{9D8B030D-6E8A-4147-A177-3AD203B41FA5}">
                      <a16:colId xmlns:a16="http://schemas.microsoft.com/office/drawing/2014/main" val="28194173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Сомнительный результат на маркеры вирусного гепатита B и (или) вирусного гепатита C, и (или) болезни, вызванной вирусом иммунодефицита человека (ВИЧ-инфекция), и (или) на возбудителя сифилиса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подтверждения отсутствия маркеров вирусного гепатита B и (или) вирусного гепатита C, и (или) болезни, вызванной вирусом иммунодефицита человека (ВИЧ-инфекция), и (или) на возбудителя сифилиса, но не ранее, чем через 120 календарных дней после получения сомнительного результата лабораторного исследования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374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Перенесенные инфекционные заболевания: малярия в анамнезе при отсутствии симптомов и при наличии отрицательных результатов иммунологических тестов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3 года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46123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брюшной тиф после выздоровления и полного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клинического обследования при отсутствии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выраженных функциональных расстройств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 год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3757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ангина, грипп, острая респираторная вирусная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инфекция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30 календарных дней после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выздоровления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2248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Перенесенные инфекционные и паразитарные заболевания, не указанные в разделе 1 и 2 приложения N 2 к настоящему приказу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120 календарных дней после выздоровления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89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Острые или хронические воспалительные процессы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 стадии обострения независимо от локализации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30 календарных дней после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купирования острого периода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69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Обострение язвы желудка и (или)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двенадцатиперстной кишки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 год с момента купирования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острого периода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283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Болезни почек, не указанные в пункте 12 раздела 2 </a:t>
                      </a:r>
                      <a:r>
                        <a:rPr lang="ru-RU" u="sng" dirty="0">
                          <a:solidFill>
                            <a:schemeClr val="tx1"/>
                          </a:solidFill>
                        </a:rPr>
                        <a:t>приложения N 2 к настоящему приказу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 год с момента купирования </a:t>
                      </a:r>
                      <a:r>
                        <a:rPr lang="ru-RU" u="sng" dirty="0">
                          <a:solidFill>
                            <a:schemeClr val="tx1"/>
                          </a:solidFill>
                        </a:rPr>
                        <a:t>острого периода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7530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57169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224880"/>
              </p:ext>
            </p:extLst>
          </p:nvPr>
        </p:nvGraphicFramePr>
        <p:xfrm>
          <a:off x="175875" y="131884"/>
          <a:ext cx="11843238" cy="649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1619">
                  <a:extLst>
                    <a:ext uri="{9D8B030D-6E8A-4147-A177-3AD203B41FA5}">
                      <a16:colId xmlns:a16="http://schemas.microsoft.com/office/drawing/2014/main" val="4115912793"/>
                    </a:ext>
                  </a:extLst>
                </a:gridCol>
                <a:gridCol w="5921619">
                  <a:extLst>
                    <a:ext uri="{9D8B030D-6E8A-4147-A177-3AD203B41FA5}">
                      <a16:colId xmlns:a16="http://schemas.microsoft.com/office/drawing/2014/main" val="2748426891"/>
                    </a:ext>
                  </a:extLst>
                </a:gridCol>
              </a:tblGrid>
              <a:tr h="627098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Аллергические заболевания в стадии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обострения 60 календарных дней после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купирования острого периода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3687277"/>
                  </a:ext>
                </a:extLst>
              </a:tr>
              <a:tr h="627098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Период беременности, лактации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 год после родов,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90 календарных дней после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окончания лактации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2582762"/>
                  </a:ext>
                </a:extLst>
              </a:tr>
              <a:tr h="116461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Вакцинация: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прививка инактивированными вакцинами (в том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числе, против столбняка, дифтерии, коклюша,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паратифа, холеры, гриппа), анатоксинами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10 календарных дней после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вакцинации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1807686"/>
                  </a:ext>
                </a:extLst>
              </a:tr>
              <a:tr h="1702122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прививка живыми вакцинами (в том числе, против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бруцеллеза, чумы, туляремии, туберкулеза, оспы,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краснухи, полиомиелита перорально), введение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противостолбнячной сыворотки (при отсутствии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выраженных воспалительных явлений на месте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инъекции)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30 календарных дней после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вакцинации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315952"/>
                  </a:ext>
                </a:extLst>
              </a:tr>
              <a:tr h="895854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Прививка рекомбинантными вакцинами (в том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числе, против вирусного гепатита B,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коронавирусной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инфекции)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30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календарных дней после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вакцинации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804582"/>
                  </a:ext>
                </a:extLst>
              </a:tr>
              <a:tr h="363318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введение иммуноглобулина против гепатита B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120 календарных дней после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вакцинации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7695633"/>
                  </a:ext>
                </a:extLst>
              </a:tr>
              <a:tr h="627098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введение иммуноглобулина против клещевого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энцефалита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120 календарных дней после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вакцинации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127266"/>
                  </a:ext>
                </a:extLst>
              </a:tr>
              <a:tr h="363318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вакцинация против бешенства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 год после вакцинации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37986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06696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70054"/>
              </p:ext>
            </p:extLst>
          </p:nvPr>
        </p:nvGraphicFramePr>
        <p:xfrm>
          <a:off x="580310" y="719666"/>
          <a:ext cx="957971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9855">
                  <a:extLst>
                    <a:ext uri="{9D8B030D-6E8A-4147-A177-3AD203B41FA5}">
                      <a16:colId xmlns:a16="http://schemas.microsoft.com/office/drawing/2014/main" val="3369329358"/>
                    </a:ext>
                  </a:extLst>
                </a:gridCol>
                <a:gridCol w="4789855">
                  <a:extLst>
                    <a:ext uri="{9D8B030D-6E8A-4147-A177-3AD203B41FA5}">
                      <a16:colId xmlns:a16="http://schemas.microsoft.com/office/drawing/2014/main" val="37906403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Прием лекарственных препаратов: антибиотики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14 календарных дней после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окончания приема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540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анальгетики, антикоагулянты,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антиагреганты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 (в том числе салицилаты)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3 календарных дня после</a:t>
                      </a:r>
                    </a:p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окончания приема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8888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Прием алкоголя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48 часов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761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Отклонение пределов состава и биохимических показателей периферической крови (приложение N 2 к Порядку прохождения донорами медицинского обследования)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До достижения допустимых пределов значений показателей, но не ранее 30 календарных дней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4291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99664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715" y="105508"/>
            <a:ext cx="1143000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2. Постоянные медицинские противопоказания для сдачи</a:t>
            </a:r>
          </a:p>
          <a:p>
            <a:pPr algn="ctr"/>
            <a:r>
              <a:rPr lang="ru-RU" sz="2400" b="1" dirty="0"/>
              <a:t>донорской крови и (или) ее компонентов</a:t>
            </a:r>
          </a:p>
          <a:p>
            <a:pPr marL="342900" indent="-342900" algn="just">
              <a:buAutoNum type="arabicPeriod"/>
            </a:pPr>
            <a:r>
              <a:rPr lang="ru-RU" dirty="0"/>
              <a:t>Инфекционные и паразитарные болезни: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болезнь, вызванная вирусом иммунодефицита человека (ВИЧ-инфекция),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вирусами гепатита B и C,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сифилис, врожденный или приобретенный,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туберкулез (все формы),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бруцеллез,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сыпной тиф,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туляремия,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лепра (болезнь </a:t>
            </a:r>
            <a:r>
              <a:rPr lang="ru-RU" dirty="0" err="1"/>
              <a:t>Гансена</a:t>
            </a:r>
            <a:r>
              <a:rPr lang="ru-RU" dirty="0"/>
              <a:t>),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африканский трипаносомоз,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болезнь </a:t>
            </a:r>
            <a:r>
              <a:rPr lang="ru-RU" dirty="0" err="1"/>
              <a:t>Чагаса</a:t>
            </a:r>
            <a:r>
              <a:rPr lang="ru-RU" dirty="0"/>
              <a:t>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лейшманиоз,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токсоплазмоз,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 бабезиоз,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 хроническая лихорадка Ку,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 эхинококкоз,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филяриатоз, </a:t>
            </a:r>
            <a:r>
              <a:rPr lang="ru-RU" dirty="0" err="1"/>
              <a:t>дракункулез</a:t>
            </a:r>
            <a:r>
              <a:rPr lang="ru-RU" dirty="0"/>
              <a:t>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повторный положительный результат исследования на маркеры болезни, вызванной вирусом иммунодефицита человека(ВИЧ-инфекция),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повторный положительный результат исследования на маркеры вирусных гепатитов B и C,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повторный положительный результат исследования на маркеры возбудителя сифилиса.</a:t>
            </a:r>
          </a:p>
        </p:txBody>
      </p:sp>
    </p:spTree>
    <p:extLst>
      <p:ext uri="{BB962C8B-B14F-4D97-AF65-F5344CB8AC3E}">
        <p14:creationId xmlns:p14="http://schemas.microsoft.com/office/powerpoint/2010/main" val="41868677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771" y="228372"/>
            <a:ext cx="1157067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2. Злокачественные новообразования.</a:t>
            </a:r>
          </a:p>
          <a:p>
            <a:endParaRPr lang="ru-RU" dirty="0"/>
          </a:p>
          <a:p>
            <a:r>
              <a:rPr lang="ru-RU" dirty="0"/>
              <a:t>3. Болезни крови, кроветворных органов и отдельные нарушения, вовлекающие иммунный механизм.</a:t>
            </a:r>
          </a:p>
          <a:p>
            <a:endParaRPr lang="ru-RU" dirty="0"/>
          </a:p>
          <a:p>
            <a:r>
              <a:rPr lang="ru-RU" dirty="0"/>
              <a:t>4. Болезни центральной нервной системы (органические нарушения).</a:t>
            </a:r>
          </a:p>
          <a:p>
            <a:endParaRPr lang="ru-RU" dirty="0"/>
          </a:p>
          <a:p>
            <a:r>
              <a:rPr lang="ru-RU" dirty="0"/>
              <a:t>5. Полное отсутствие слуха и (или) речи, и (или) зрения.</a:t>
            </a:r>
          </a:p>
          <a:p>
            <a:endParaRPr lang="ru-RU" dirty="0"/>
          </a:p>
          <a:p>
            <a:r>
              <a:rPr lang="ru-RU" dirty="0"/>
              <a:t>6. Психические расстройства и расстройства поведения в состоянии обострения и (или) представляющие опасность для больного и окружающих.</a:t>
            </a:r>
          </a:p>
          <a:p>
            <a:endParaRPr lang="ru-RU" dirty="0"/>
          </a:p>
          <a:p>
            <a:r>
              <a:rPr lang="ru-RU" dirty="0"/>
              <a:t>7. Психические расстройства и расстройства поведения, вызванные употреблением </a:t>
            </a:r>
            <a:r>
              <a:rPr lang="ru-RU" dirty="0" err="1"/>
              <a:t>психоактивных</a:t>
            </a:r>
            <a:r>
              <a:rPr lang="ru-RU" dirty="0"/>
              <a:t> веществ.</a:t>
            </a:r>
          </a:p>
          <a:p>
            <a:endParaRPr lang="ru-RU" dirty="0"/>
          </a:p>
          <a:p>
            <a:r>
              <a:rPr lang="ru-RU" dirty="0"/>
              <a:t>8. Болезни системы кровообращения (гипертензивная (гипертоническая) болезнь сердца II -III степени, ишемическая болезнь сердца, облитерирующий тромбангиит, неспецифический </a:t>
            </a:r>
            <a:r>
              <a:rPr lang="ru-RU" dirty="0" err="1"/>
              <a:t>аортоартериит</a:t>
            </a:r>
            <a:r>
              <a:rPr lang="ru-RU" dirty="0"/>
              <a:t>, флебит и тромбофлебит, эндокардит, миокардит, порок сердца (врожденный, приобретенный)).</a:t>
            </a:r>
          </a:p>
          <a:p>
            <a:endParaRPr lang="ru-RU" dirty="0"/>
          </a:p>
          <a:p>
            <a:r>
              <a:rPr lang="ru-RU" dirty="0"/>
              <a:t>9. Болезни органов дыхания (бронхиальная астма, бронхоэктатическая болезнь, эмфизема).</a:t>
            </a:r>
          </a:p>
          <a:p>
            <a:endParaRPr lang="ru-RU" dirty="0"/>
          </a:p>
          <a:p>
            <a:r>
              <a:rPr lang="ru-RU" dirty="0"/>
              <a:t>10. Болезни органов пищеварения (</a:t>
            </a:r>
            <a:r>
              <a:rPr lang="ru-RU" dirty="0" err="1"/>
              <a:t>ахилический</a:t>
            </a:r>
            <a:r>
              <a:rPr lang="ru-RU" dirty="0"/>
              <a:t> гастрит, хронические болезни печени, в том числе неуточненные, токсические поражения печени, калькулезный холецистит с повторяющимися приступами и явлениями холангита, цирроз печени).</a:t>
            </a:r>
          </a:p>
        </p:txBody>
      </p:sp>
    </p:spTree>
    <p:extLst>
      <p:ext uri="{BB962C8B-B14F-4D97-AF65-F5344CB8AC3E}">
        <p14:creationId xmlns:p14="http://schemas.microsoft.com/office/powerpoint/2010/main" val="9482605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126" y="197372"/>
            <a:ext cx="1182565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11. Болезни мочеполовой системы в стадии декомпенсации (диффузные и очаговые поражения почек, мочекаменная болезнь).</a:t>
            </a:r>
          </a:p>
          <a:p>
            <a:endParaRPr lang="ru-RU" dirty="0"/>
          </a:p>
          <a:p>
            <a:r>
              <a:rPr lang="ru-RU" dirty="0"/>
              <a:t>12. Болезни соединительной ткани, а также острый и (или) хронический остеомиелит.</a:t>
            </a:r>
          </a:p>
          <a:p>
            <a:endParaRPr lang="ru-RU" dirty="0"/>
          </a:p>
          <a:p>
            <a:r>
              <a:rPr lang="ru-RU" dirty="0"/>
              <a:t>13. Лучевая болезнь.</a:t>
            </a:r>
          </a:p>
          <a:p>
            <a:endParaRPr lang="ru-RU" dirty="0"/>
          </a:p>
          <a:p>
            <a:r>
              <a:rPr lang="ru-RU" dirty="0"/>
              <a:t>14. Болезни эндокринной системы в стадии декомпенсации.</a:t>
            </a:r>
          </a:p>
          <a:p>
            <a:endParaRPr lang="ru-RU" dirty="0"/>
          </a:p>
          <a:p>
            <a:r>
              <a:rPr lang="ru-RU" dirty="0"/>
              <a:t>15. Болезни глаза и его придаточного аппарата (</a:t>
            </a:r>
            <a:r>
              <a:rPr lang="ru-RU" dirty="0" err="1"/>
              <a:t>увеит</a:t>
            </a:r>
            <a:r>
              <a:rPr lang="ru-RU" dirty="0"/>
              <a:t>, ирит, иридоциклит, хориоретинальное воспаление, трахома, миопия 6 диоптрий и более).</a:t>
            </a:r>
          </a:p>
          <a:p>
            <a:endParaRPr lang="ru-RU" dirty="0"/>
          </a:p>
          <a:p>
            <a:r>
              <a:rPr lang="ru-RU" dirty="0"/>
              <a:t>16. Болезни кожи и подкожной клетчатки (псориаз, эритема, экзема, пиодермия, сикоз, пузырчатка (пемфигус), </a:t>
            </a:r>
            <a:r>
              <a:rPr lang="ru-RU" dirty="0" err="1"/>
              <a:t>дерматофитии</a:t>
            </a:r>
            <a:r>
              <a:rPr lang="ru-RU" dirty="0"/>
              <a:t>, фурункулез).</a:t>
            </a:r>
          </a:p>
          <a:p>
            <a:endParaRPr lang="ru-RU" dirty="0"/>
          </a:p>
          <a:p>
            <a:r>
              <a:rPr lang="ru-RU" dirty="0"/>
              <a:t>17. Оперативные вмешательства (резекция, ампутация, удаление органа (желудок, почка, селезенка, яичники, матка и прочее)), трансплантация органов и тканей, повлекшие стойкую утрату трудоспособности (I и II группа инвалидности), ксенотрансплантация органов.</a:t>
            </a:r>
          </a:p>
          <a:p>
            <a:endParaRPr lang="ru-RU" dirty="0"/>
          </a:p>
          <a:p>
            <a:r>
              <a:rPr lang="ru-RU" dirty="0"/>
              <a:t>18. Стойкая утрата трудоспособности (I и II группа инвалидности).</a:t>
            </a:r>
          </a:p>
        </p:txBody>
      </p:sp>
    </p:spTree>
    <p:extLst>
      <p:ext uri="{BB962C8B-B14F-4D97-AF65-F5344CB8AC3E}">
        <p14:creationId xmlns:p14="http://schemas.microsoft.com/office/powerpoint/2010/main" val="5206604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080" y="318452"/>
            <a:ext cx="1183737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19. Женский пол донора для </a:t>
            </a:r>
            <a:r>
              <a:rPr lang="ru-RU" dirty="0" err="1"/>
              <a:t>донации</a:t>
            </a:r>
            <a:r>
              <a:rPr lang="ru-RU" dirty="0"/>
              <a:t> 2 единиц </a:t>
            </a:r>
            <a:r>
              <a:rPr lang="ru-RU" dirty="0" err="1"/>
              <a:t>эритроцитной</a:t>
            </a:r>
            <a:r>
              <a:rPr lang="ru-RU" dirty="0"/>
              <a:t> массы или взвеси, полученной методом </a:t>
            </a:r>
            <a:r>
              <a:rPr lang="ru-RU" dirty="0" err="1"/>
              <a:t>афереза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20. Лица с повторными неспецифическими реакциями на маркеры вирусов иммунодефицита человека, гепатитов B и C и возбудителя сифилиса.</a:t>
            </a:r>
          </a:p>
          <a:p>
            <a:endParaRPr lang="ru-RU" dirty="0"/>
          </a:p>
          <a:p>
            <a:r>
              <a:rPr lang="ru-RU" dirty="0"/>
              <a:t>21. Лица с повторно выявленными </a:t>
            </a:r>
            <a:r>
              <a:rPr lang="ru-RU" dirty="0" err="1"/>
              <a:t>аллоиммунными</a:t>
            </a:r>
            <a:r>
              <a:rPr lang="ru-RU" dirty="0"/>
              <a:t> антителами к антигенам эритроцитов(за исключением доноров плазмы для производства лекарственных препаратов).</a:t>
            </a:r>
          </a:p>
          <a:p>
            <a:endParaRPr lang="ru-RU" dirty="0"/>
          </a:p>
          <a:p>
            <a:r>
              <a:rPr lang="ru-RU" dirty="0"/>
              <a:t>22. Лица с повторно выявленными </a:t>
            </a:r>
            <a:r>
              <a:rPr lang="ru-RU" dirty="0" err="1"/>
              <a:t>экстраагглютининами</a:t>
            </a:r>
            <a:r>
              <a:rPr lang="ru-RU" dirty="0"/>
              <a:t> анти-A1 (за исключением доноров</a:t>
            </a:r>
          </a:p>
          <a:p>
            <a:r>
              <a:rPr lang="ru-RU" dirty="0"/>
              <a:t>плазмы для производства лекарственных препаратов).</a:t>
            </a:r>
          </a:p>
        </p:txBody>
      </p:sp>
    </p:spTree>
    <p:extLst>
      <p:ext uri="{BB962C8B-B14F-4D97-AF65-F5344CB8AC3E}">
        <p14:creationId xmlns:p14="http://schemas.microsoft.com/office/powerpoint/2010/main" val="21272573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067"/>
          <p:cNvSpPr>
            <a:spLocks noChangeArrowheads="1"/>
          </p:cNvSpPr>
          <p:nvPr/>
        </p:nvSpPr>
        <p:spPr bwMode="auto">
          <a:xfrm>
            <a:off x="465667" y="333375"/>
            <a:ext cx="11379200" cy="83185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400" b="1" dirty="0">
                <a:solidFill>
                  <a:srgbClr val="FFFFFF"/>
                </a:solidFill>
                <a:latin typeface="Times New Roman" pitchFamily="18" charset="0"/>
                <a:cs typeface="Arial" pitchFamily="34" charset="0"/>
              </a:rPr>
              <a:t>Основные мероприятия по обеспечению безопасности донорской крови и ее компонентов </a:t>
            </a:r>
          </a:p>
        </p:txBody>
      </p:sp>
      <p:sp>
        <p:nvSpPr>
          <p:cNvPr id="10244" name="TextBox 8"/>
          <p:cNvSpPr txBox="1">
            <a:spLocks noChangeArrowheads="1"/>
          </p:cNvSpPr>
          <p:nvPr/>
        </p:nvSpPr>
        <p:spPr bwMode="auto">
          <a:xfrm>
            <a:off x="431802" y="1557340"/>
            <a:ext cx="11334751" cy="317009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- развитие добровольного безвозмездного донорства крови и ее компонентов;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-  скрининг донорской крови на маркеры </a:t>
            </a:r>
            <a:r>
              <a:rPr lang="ru-RU" altLang="ru-RU" sz="2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гемотрансмиссивных</a:t>
            </a: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инфекций;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-  </a:t>
            </a:r>
            <a:r>
              <a:rPr lang="ru-RU" altLang="ru-RU" sz="2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карантинизация</a:t>
            </a: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плазмы;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- контроль стерильности (контроль бактериальной контаминации);</a:t>
            </a:r>
          </a:p>
          <a:p>
            <a:pPr marL="342900" indent="-3429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ru-RU" altLang="ru-RU" sz="2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лейкоредукция</a:t>
            </a: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донорской крови и ее компонентов;</a:t>
            </a:r>
          </a:p>
          <a:p>
            <a:pPr marL="342900" indent="-3429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altLang="ru-RU" sz="2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инактивация</a:t>
            </a: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патогенов в компонентах крови;</a:t>
            </a:r>
          </a:p>
          <a:p>
            <a:pPr marL="342900" indent="-3429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облучение компонентов крови;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- внедрение информационных технологий в деятельность службы крови;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- ведение системы  учета и анализа реакций и осложнений, связанных с трансфузией донорской крови и ее компонентов</a:t>
            </a:r>
            <a:endParaRPr lang="ru-RU" altLang="ru-RU" sz="12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773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DEDBDD5-E5C4-4CBB-A34C-225AFBFF8258}"/>
              </a:ext>
            </a:extLst>
          </p:cNvPr>
          <p:cNvSpPr txBox="1"/>
          <p:nvPr/>
        </p:nvSpPr>
        <p:spPr>
          <a:xfrm>
            <a:off x="2773018" y="337930"/>
            <a:ext cx="61833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Контрольные вопросы по материалу лекции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47C3B3-0FF1-4BA5-8DE4-A267858A2D35}"/>
              </a:ext>
            </a:extLst>
          </p:cNvPr>
          <p:cNvSpPr txBox="1"/>
          <p:nvPr/>
        </p:nvSpPr>
        <p:spPr>
          <a:xfrm>
            <a:off x="504410" y="1023805"/>
            <a:ext cx="11243642" cy="6340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tabLst>
                <a:tab pos="0" algn="l"/>
                <a:tab pos="268288" algn="l"/>
              </a:tabLst>
            </a:pPr>
            <a:r>
              <a:rPr lang="ru-RU" sz="1600" b="1" dirty="0"/>
              <a:t>1.	Структура службы крови России.</a:t>
            </a:r>
          </a:p>
          <a:p>
            <a:pPr>
              <a:tabLst>
                <a:tab pos="0" algn="l"/>
                <a:tab pos="268288" algn="l"/>
              </a:tabLst>
            </a:pPr>
            <a:r>
              <a:rPr lang="ru-RU" sz="1600" b="1" dirty="0"/>
              <a:t>2.	Структура службы крови Новосибирской области.</a:t>
            </a:r>
          </a:p>
          <a:p>
            <a:pPr>
              <a:tabLst>
                <a:tab pos="0" algn="l"/>
                <a:tab pos="268288" algn="l"/>
              </a:tabLst>
            </a:pPr>
            <a:r>
              <a:rPr lang="ru-RU" sz="1600" b="1" dirty="0"/>
              <a:t>3.	Категории центров (станций переливания) крови.</a:t>
            </a:r>
          </a:p>
          <a:p>
            <a:pPr>
              <a:tabLst>
                <a:tab pos="0" algn="l"/>
                <a:tab pos="268288" algn="l"/>
              </a:tabLst>
            </a:pPr>
            <a:r>
              <a:rPr lang="ru-RU" sz="1600" b="1" dirty="0"/>
              <a:t>4.	Алгоритм медицинского освидетельствования донора.</a:t>
            </a:r>
          </a:p>
          <a:p>
            <a:pPr>
              <a:tabLst>
                <a:tab pos="0" algn="l"/>
                <a:tab pos="268288" algn="l"/>
              </a:tabLst>
            </a:pPr>
            <a:r>
              <a:rPr lang="ru-RU" sz="1600" b="1" dirty="0"/>
              <a:t>5.	Алгоритм обследования донорской крови.</a:t>
            </a:r>
          </a:p>
          <a:p>
            <a:pPr>
              <a:tabLst>
                <a:tab pos="0" algn="l"/>
                <a:tab pos="268288" algn="l"/>
              </a:tabLst>
            </a:pPr>
            <a:r>
              <a:rPr lang="ru-RU" sz="1600" b="1" dirty="0"/>
              <a:t>6.	Метод </a:t>
            </a:r>
            <a:r>
              <a:rPr lang="ru-RU" sz="1600" b="1" dirty="0" err="1"/>
              <a:t>карантинизации</a:t>
            </a:r>
            <a:r>
              <a:rPr lang="ru-RU" sz="1600" b="1" dirty="0"/>
              <a:t> плазмы.</a:t>
            </a:r>
          </a:p>
          <a:p>
            <a:pPr>
              <a:tabLst>
                <a:tab pos="0" algn="l"/>
                <a:tab pos="268288" algn="l"/>
              </a:tabLst>
            </a:pPr>
            <a:r>
              <a:rPr lang="ru-RU" sz="1600" b="1" dirty="0"/>
              <a:t>7.	Категории доноров крови.</a:t>
            </a:r>
          </a:p>
          <a:p>
            <a:r>
              <a:rPr lang="ru-RU" sz="1600" b="1" dirty="0"/>
              <a:t>8. Влияние </a:t>
            </a:r>
            <a:r>
              <a:rPr lang="ru-RU" sz="1600" b="1" dirty="0" err="1"/>
              <a:t>кроводачи</a:t>
            </a:r>
            <a:r>
              <a:rPr lang="ru-RU" sz="1600" b="1" dirty="0"/>
              <a:t> на организм донора</a:t>
            </a:r>
          </a:p>
          <a:p>
            <a:r>
              <a:rPr lang="ru-RU" altLang="ru-RU" sz="1600" b="1" dirty="0"/>
              <a:t>9. Основные мероприятия по обеспечению безопасности донорской крови и ее компонентов </a:t>
            </a:r>
          </a:p>
          <a:p>
            <a:pPr indent="-342900">
              <a:buFontTx/>
              <a:buAutoNum type="arabicPeriod" startAt="10"/>
            </a:pPr>
            <a:r>
              <a:rPr lang="ru-RU" altLang="ru-RU" sz="1600" b="1" dirty="0"/>
              <a:t>Постоянные медицинские противопоказания для сдачи</a:t>
            </a:r>
          </a:p>
          <a:p>
            <a:r>
              <a:rPr lang="ru-RU" altLang="ru-RU" sz="1600" b="1" dirty="0"/>
              <a:t>донорской крови и (или) ее компонентов</a:t>
            </a:r>
          </a:p>
          <a:p>
            <a:r>
              <a:rPr lang="ru-RU" sz="1600" b="1" dirty="0"/>
              <a:t>11. Временные медицинские противопоказания для сдачи крови и (или) ее компонентов и сроки отвода, которому подлежит лицо при наличии временных медицинских показаний, от донорства крови и (или) ее компонентов</a:t>
            </a:r>
          </a:p>
          <a:p>
            <a:r>
              <a:rPr lang="ru-RU" altLang="ru-RU" sz="1600" b="1" dirty="0"/>
              <a:t>12. </a:t>
            </a:r>
            <a:r>
              <a:rPr lang="ru-RU" sz="1600" b="1" dirty="0"/>
              <a:t>Нормы состава и биохимических показателей периферической крови для допуска донора к донации</a:t>
            </a:r>
          </a:p>
          <a:p>
            <a:r>
              <a:rPr lang="ru-RU" sz="1600" b="1" dirty="0"/>
              <a:t>13. Требования к определению вида донорства, объема взятия донорской крови и (или) ее компонентов </a:t>
            </a:r>
          </a:p>
          <a:p>
            <a:r>
              <a:rPr lang="ru-RU" sz="1600" b="1" dirty="0"/>
              <a:t>14. Что включает в себя медицинское обследование донора организуется врачом-трансфузиологом </a:t>
            </a:r>
          </a:p>
          <a:p>
            <a:r>
              <a:rPr lang="ru-RU" sz="1600" b="1" dirty="0"/>
              <a:t>15. </a:t>
            </a:r>
            <a:r>
              <a:rPr lang="ru-RU" altLang="ru-RU" sz="1600" b="1" dirty="0">
                <a:solidFill>
                  <a:srgbClr val="000000"/>
                </a:solidFill>
              </a:rPr>
              <a:t> Нормативная база</a:t>
            </a:r>
          </a:p>
          <a:p>
            <a:r>
              <a:rPr lang="ru-RU" sz="1600" b="1" dirty="0"/>
              <a:t>16. Дайте определение понятиям «донорство», «донор», «реципиент»</a:t>
            </a:r>
          </a:p>
          <a:p>
            <a:r>
              <a:rPr lang="ru-RU" sz="1600" b="1" dirty="0"/>
              <a:t>17. Кто является почетным донором?</a:t>
            </a:r>
          </a:p>
          <a:p>
            <a:r>
              <a:rPr lang="ru-RU" sz="1600" b="1" dirty="0"/>
              <a:t>18. Максимально допустимое число донаций крови у мужчин за один год с даты первой донации. </a:t>
            </a:r>
          </a:p>
          <a:p>
            <a:r>
              <a:rPr lang="ru-RU" sz="1600" b="1" dirty="0"/>
              <a:t>19. Максимально допустимое число донаций крови у женщин за один год с даты первой донации. </a:t>
            </a:r>
          </a:p>
          <a:p>
            <a:r>
              <a:rPr lang="ru-RU" sz="1600" b="1" dirty="0"/>
              <a:t>20.</a:t>
            </a:r>
            <a:r>
              <a:rPr lang="ru-RU" altLang="ru-RU" sz="1600" b="1" dirty="0">
                <a:solidFill>
                  <a:schemeClr val="tx1"/>
                </a:solidFill>
              </a:rPr>
              <a:t> Как осуществляется формирование регистра неродственных доноров ГСК</a:t>
            </a:r>
            <a:endParaRPr lang="ru-RU" altLang="ru-RU" sz="1600" b="1" dirty="0"/>
          </a:p>
          <a:p>
            <a:pPr indent="-342900">
              <a:buFontTx/>
              <a:buAutoNum type="arabicPeriod" startAt="10"/>
            </a:pPr>
            <a:endParaRPr lang="ru-RU" altLang="ru-RU" sz="1600" b="1" dirty="0"/>
          </a:p>
          <a:p>
            <a:pPr indent="-342900">
              <a:buFontTx/>
              <a:buAutoNum type="arabicPeriod" startAt="10"/>
            </a:pPr>
            <a:endParaRPr lang="ru-RU" altLang="ru-RU" sz="1600" b="1" dirty="0"/>
          </a:p>
          <a:p>
            <a:pPr marL="342900" indent="-342900">
              <a:buAutoNum type="arabicPeriod" startAt="10"/>
            </a:pP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8501596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Box 1"/>
          <p:cNvSpPr txBox="1">
            <a:spLocks noChangeArrowheads="1"/>
          </p:cNvSpPr>
          <p:nvPr/>
        </p:nvSpPr>
        <p:spPr bwMode="auto">
          <a:xfrm>
            <a:off x="624417" y="305068"/>
            <a:ext cx="11328400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49263" eaLnBrk="0" hangingPunct="0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1pPr>
            <a:lvl2pPr marL="742950" indent="-285750" defTabSz="449263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2pPr>
            <a:lvl3pPr marL="1143000" indent="-228600" defTabSz="449263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3pPr>
            <a:lvl4pPr marL="1600200" indent="-228600" defTabSz="449263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4pPr>
            <a:lvl5pPr marL="2057400" indent="-228600" defTabSz="449263" eaLnBrk="0" hangingPunct="0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5pPr>
            <a:lvl6pPr marL="2514600" indent="-228600" defTabSz="449263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6pPr>
            <a:lvl7pPr marL="2971800" indent="-228600" defTabSz="449263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7pPr>
            <a:lvl8pPr marL="3429000" indent="-228600" defTabSz="449263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8pPr>
            <a:lvl9pPr marL="3886200" indent="-228600" defTabSz="449263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600">
                <a:solidFill>
                  <a:srgbClr val="7F7F7F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Times New Roman" pitchFamily="18" charset="0"/>
              <a:buNone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Arial" pitchFamily="34" charset="0"/>
              </a:rPr>
              <a:t>Список литературы: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Times New Roman" pitchFamily="18" charset="0"/>
              <a:buNone/>
            </a:pP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Arial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Times New Roman" pitchFamily="18" charset="0"/>
              <a:buNone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itchFamily="18" charset="0"/>
              </a:rPr>
              <a:t>1.Трансфузиология [Электронный ресурс] / Под ред. А.А. Рагимова - М.: ГЭОТАР-Медиа, 2020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Times New Roman" pitchFamily="18" charset="0"/>
              <a:buNone/>
            </a:pP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Times New Roman" pitchFamily="18" charset="0"/>
              <a:buNone/>
            </a:pPr>
            <a:r>
              <a:rPr lang="ru-RU" sz="2000" b="1" dirty="0">
                <a:solidFill>
                  <a:schemeClr val="tx1"/>
                </a:solidFill>
                <a:latin typeface="Calibri" panose="020F0502020204030204" pitchFamily="34" charset="0"/>
                <a:cs typeface="Arial" pitchFamily="34" charset="0"/>
              </a:rPr>
              <a:t>2. Постановление правительства Российской Федерации  от 14 мая 2025г №641 «Об утверждении Правил заготовки, хранения, транспортировки и клинического использования донорской крови и ее компонентов»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Times New Roman" pitchFamily="18" charset="0"/>
              <a:buNone/>
            </a:pPr>
            <a:endParaRPr lang="ru-RU" sz="2000" b="1" dirty="0">
              <a:solidFill>
                <a:schemeClr val="tx1"/>
              </a:solidFill>
              <a:latin typeface="Calibri" panose="020F0502020204030204" pitchFamily="34" charset="0"/>
              <a:cs typeface="Arial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itchFamily="18" charset="0"/>
              </a:rPr>
              <a:t>3. Приказ Минздрава России от 28.10.2020 N 1167н  «Об утверждении требований к организации деятельности субъектов обращения донорской крови и (или) ее компонентов по заготовке, хранению, транспортировке донорской крови и (или) ее компонентов, включая штатные нормативы и стандарт оснащения»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Times New Roman" pitchFamily="18" charset="0"/>
              <a:buNone/>
            </a:pP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itchFamily="18" charset="0"/>
              </a:rPr>
              <a:t>4. Приказ Министерства здравоохранения Российской Федерации от 28.10.2020 № 1166н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itchFamily="18" charset="0"/>
              </a:rPr>
              <a:t>«Об утверждении порядка прохождения донорами медицинского обследования и перечня медицинских противопоказаний (временных и постоянных) для сдачи крови и (или) ее компонентов и сроков отвода, которому подлежит лицо при наличии временных медицинских показаний, от донорства крови и (или) ее компонентов»</a:t>
            </a:r>
            <a:b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739977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"/>
        <a:cs typeface="Tahoma"/>
      </a:majorFont>
      <a:minorFont>
        <a:latin typeface="Calibri"/>
        <a:ea typeface=""/>
        <a:cs typeface="Taho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Tahoma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Palatino Linotype"/>
        <a:ea typeface=""/>
        <a:cs typeface="Tahoma"/>
      </a:majorFont>
      <a:minorFont>
        <a:latin typeface="Century Gothic"/>
        <a:ea typeface=""/>
        <a:cs typeface="Taho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charset="0"/>
            <a:cs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charset="0"/>
            <a:cs typeface="Tahoma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Palatino Linotype"/>
        <a:ea typeface=""/>
        <a:cs typeface="Tahoma"/>
      </a:majorFont>
      <a:minorFont>
        <a:latin typeface="Century Gothic"/>
        <a:ea typeface=""/>
        <a:cs typeface="Taho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charset="0"/>
            <a:cs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charset="0"/>
            <a:cs typeface="Tahoma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"/>
        <a:cs typeface="Tahoma"/>
      </a:majorFont>
      <a:minorFont>
        <a:latin typeface="Calibri"/>
        <a:ea typeface=""/>
        <a:cs typeface="Taho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Tahoma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255</TotalTime>
  <Words>3959</Words>
  <Application>Microsoft Office PowerPoint</Application>
  <PresentationFormat>Широкоэкранный</PresentationFormat>
  <Paragraphs>523</Paragraphs>
  <Slides>40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40</vt:i4>
      </vt:variant>
    </vt:vector>
  </HeadingPairs>
  <TitlesOfParts>
    <vt:vector size="52" baseType="lpstr">
      <vt:lpstr>Arial</vt:lpstr>
      <vt:lpstr>Calibri</vt:lpstr>
      <vt:lpstr>Century Gothic</vt:lpstr>
      <vt:lpstr>Palatino Linotype</vt:lpstr>
      <vt:lpstr>Symbol</vt:lpstr>
      <vt:lpstr>Tahoma</vt:lpstr>
      <vt:lpstr>Times New Roman</vt:lpstr>
      <vt:lpstr>Wingdings</vt:lpstr>
      <vt:lpstr>1_Тема Office</vt:lpstr>
      <vt:lpstr>2_Тема Office</vt:lpstr>
      <vt:lpstr>3_Тема Office</vt:lpstr>
      <vt:lpstr>Тема Office</vt:lpstr>
      <vt:lpstr>Организация службы крови. Донорство. Категории доноров. Медицинское освидетельствование донора. Обеспечение безопасности донорской крови.</vt:lpstr>
      <vt:lpstr>Презентация PowerPoint</vt:lpstr>
      <vt:lpstr>Презентация PowerPoint</vt:lpstr>
      <vt:lpstr>Структура службы крови РФ</vt:lpstr>
      <vt:lpstr>Презентация PowerPoint</vt:lpstr>
      <vt:lpstr>Презентация PowerPoint</vt:lpstr>
      <vt:lpstr>Презентация PowerPoint</vt:lpstr>
      <vt:lpstr>Новосибирский Регистр доноров ГСК </vt:lpstr>
      <vt:lpstr>Формирование регистра неродственных доноров ГСК</vt:lpstr>
      <vt:lpstr>Презентация PowerPoint</vt:lpstr>
      <vt:lpstr>Презентация PowerPoint</vt:lpstr>
      <vt:lpstr>Презентация PowerPoint</vt:lpstr>
      <vt:lpstr>Презентация PowerPoint</vt:lpstr>
      <vt:lpstr>Нормативная база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МЕДИЦИНСКОЕ ОСВИДЕТЕЛЬСТВОВАНИЕ ДОНОРА</dc:title>
  <dc:creator>GREBEN</dc:creator>
  <cp:lastModifiedBy>Mariya Voytko</cp:lastModifiedBy>
  <cp:revision>33</cp:revision>
  <dcterms:created xsi:type="dcterms:W3CDTF">2021-02-15T02:26:19Z</dcterms:created>
  <dcterms:modified xsi:type="dcterms:W3CDTF">2025-11-18T13:46:42Z</dcterms:modified>
</cp:coreProperties>
</file>