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1.xml" ContentType="application/vnd.openxmlformats-officedocument.presentationml.tags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notesMasterIdLst>
    <p:notesMasterId r:id="rId40"/>
  </p:notesMasterIdLst>
  <p:handoutMasterIdLst>
    <p:handoutMasterId r:id="rId41"/>
  </p:handoutMasterIdLst>
  <p:sldIdLst>
    <p:sldId id="365" r:id="rId2"/>
    <p:sldId id="436" r:id="rId3"/>
    <p:sldId id="437" r:id="rId4"/>
    <p:sldId id="358" r:id="rId5"/>
    <p:sldId id="366" r:id="rId6"/>
    <p:sldId id="335" r:id="rId7"/>
    <p:sldId id="368" r:id="rId8"/>
    <p:sldId id="369" r:id="rId9"/>
    <p:sldId id="339" r:id="rId10"/>
    <p:sldId id="340" r:id="rId11"/>
    <p:sldId id="371" r:id="rId12"/>
    <p:sldId id="342" r:id="rId13"/>
    <p:sldId id="343" r:id="rId14"/>
    <p:sldId id="373" r:id="rId15"/>
    <p:sldId id="374" r:id="rId16"/>
    <p:sldId id="391" r:id="rId17"/>
    <p:sldId id="392" r:id="rId18"/>
    <p:sldId id="375" r:id="rId19"/>
    <p:sldId id="378" r:id="rId20"/>
    <p:sldId id="382" r:id="rId21"/>
    <p:sldId id="395" r:id="rId22"/>
    <p:sldId id="408" r:id="rId23"/>
    <p:sldId id="409" r:id="rId24"/>
    <p:sldId id="411" r:id="rId25"/>
    <p:sldId id="435" r:id="rId26"/>
    <p:sldId id="434" r:id="rId27"/>
    <p:sldId id="431" r:id="rId28"/>
    <p:sldId id="423" r:id="rId29"/>
    <p:sldId id="424" r:id="rId30"/>
    <p:sldId id="425" r:id="rId31"/>
    <p:sldId id="426" r:id="rId32"/>
    <p:sldId id="416" r:id="rId33"/>
    <p:sldId id="418" r:id="rId34"/>
    <p:sldId id="432" r:id="rId35"/>
    <p:sldId id="430" r:id="rId36"/>
    <p:sldId id="438" r:id="rId37"/>
    <p:sldId id="441" r:id="rId38"/>
    <p:sldId id="439" r:id="rId39"/>
  </p:sldIdLst>
  <p:sldSz cx="9144000" cy="6858000" type="screen4x3"/>
  <p:notesSz cx="6858000" cy="9144000"/>
  <p:defaultTextStyle>
    <a:defPPr>
      <a:defRPr lang="ru-RU"/>
    </a:defPPr>
    <a:lvl1pPr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3CC"/>
    <a:srgbClr val="000099"/>
    <a:srgbClr val="CC0099"/>
    <a:srgbClr val="FF6600"/>
    <a:srgbClr val="990099"/>
    <a:srgbClr val="993366"/>
    <a:srgbClr val="FF0000"/>
    <a:srgbClr val="99FF99"/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98" autoAdjust="0"/>
  </p:normalViewPr>
  <p:slideViewPr>
    <p:cSldViewPr>
      <p:cViewPr>
        <p:scale>
          <a:sx n="70" d="100"/>
          <a:sy n="70" d="100"/>
        </p:scale>
        <p:origin x="-828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47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notesMaster" Target="notesMasters/notesMaster1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632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ru-RU"/>
          </a:p>
        </p:txBody>
      </p:sp>
      <p:sp>
        <p:nvSpPr>
          <p:cNvPr id="5632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632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C3804117-6278-4986-A512-98B28B573EA9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8311623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ru-RU"/>
          </a:p>
        </p:txBody>
      </p:sp>
      <p:sp>
        <p:nvSpPr>
          <p:cNvPr id="1741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1741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Щелчок правит 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741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1741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AA333AFF-591D-4C97-A926-72D9B387F1F4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6142653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333AFF-591D-4C97-A926-72D9B387F1F4}" type="slidenum">
              <a:rPr lang="ru-RU" smtClean="0"/>
              <a:pPr/>
              <a:t>1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B123714-303E-49A5-ABC8-82C2CA75F4D3}" type="slidenum">
              <a:rPr lang="ru-RU" smtClean="0"/>
              <a:pPr/>
              <a:t>22</a:t>
            </a:fld>
            <a:endParaRPr lang="ru-RU" smtClean="0"/>
          </a:p>
        </p:txBody>
      </p:sp>
      <p:sp>
        <p:nvSpPr>
          <p:cNvPr id="1228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122884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/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A38364-5CE5-4B6B-872B-86414CF2E133}" type="slidenum">
              <a:rPr lang="ru-RU" smtClean="0">
                <a:solidFill>
                  <a:prstClr val="black"/>
                </a:solidFill>
              </a:rPr>
              <a:pPr/>
              <a:t>26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518493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0CFFDA6-D304-4A07-9AFE-159A7F18A83D}" type="slidenum">
              <a:rPr lang="ru-RU" smtClean="0"/>
              <a:pPr/>
              <a:t>32</a:t>
            </a:fld>
            <a:endParaRPr lang="ru-RU" smtClean="0"/>
          </a:p>
        </p:txBody>
      </p:sp>
      <p:sp>
        <p:nvSpPr>
          <p:cNvPr id="1239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39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5842" name="Group 2"/>
          <p:cNvGrpSpPr>
            <a:grpSpLocks/>
          </p:cNvGrpSpPr>
          <p:nvPr/>
        </p:nvGrpSpPr>
        <p:grpSpPr bwMode="auto">
          <a:xfrm>
            <a:off x="-1035050" y="1552575"/>
            <a:ext cx="10179050" cy="5305425"/>
            <a:chOff x="-652" y="978"/>
            <a:chExt cx="6412" cy="3342"/>
          </a:xfrm>
        </p:grpSpPr>
        <p:sp>
          <p:nvSpPr>
            <p:cNvPr id="35843" name="Freeform 3"/>
            <p:cNvSpPr>
              <a:spLocks/>
            </p:cNvSpPr>
            <p:nvPr/>
          </p:nvSpPr>
          <p:spPr bwMode="auto">
            <a:xfrm>
              <a:off x="2061" y="1707"/>
              <a:ext cx="3699" cy="2613"/>
            </a:xfrm>
            <a:custGeom>
              <a:avLst/>
              <a:gdLst/>
              <a:ahLst/>
              <a:cxnLst>
                <a:cxn ang="0">
                  <a:pos x="1523" y="2611"/>
                </a:cxn>
                <a:cxn ang="0">
                  <a:pos x="3698" y="2612"/>
                </a:cxn>
                <a:cxn ang="0">
                  <a:pos x="3698" y="2228"/>
                </a:cxn>
                <a:cxn ang="0">
                  <a:pos x="0" y="0"/>
                </a:cxn>
                <a:cxn ang="0">
                  <a:pos x="160" y="118"/>
                </a:cxn>
                <a:cxn ang="0">
                  <a:pos x="292" y="219"/>
                </a:cxn>
                <a:cxn ang="0">
                  <a:pos x="441" y="347"/>
                </a:cxn>
                <a:cxn ang="0">
                  <a:pos x="585" y="482"/>
                </a:cxn>
                <a:cxn ang="0">
                  <a:pos x="796" y="711"/>
                </a:cxn>
                <a:cxn ang="0">
                  <a:pos x="983" y="955"/>
                </a:cxn>
                <a:cxn ang="0">
                  <a:pos x="1119" y="1168"/>
                </a:cxn>
                <a:cxn ang="0">
                  <a:pos x="1238" y="1388"/>
                </a:cxn>
                <a:cxn ang="0">
                  <a:pos x="1331" y="1608"/>
                </a:cxn>
                <a:cxn ang="0">
                  <a:pos x="1400" y="1809"/>
                </a:cxn>
                <a:cxn ang="0">
                  <a:pos x="1447" y="1979"/>
                </a:cxn>
                <a:cxn ang="0">
                  <a:pos x="1490" y="2190"/>
                </a:cxn>
                <a:cxn ang="0">
                  <a:pos x="1511" y="2374"/>
                </a:cxn>
                <a:cxn ang="0">
                  <a:pos x="1523" y="2611"/>
                </a:cxn>
              </a:cxnLst>
              <a:rect l="0" t="0" r="r" b="b"/>
              <a:pathLst>
                <a:path w="3699" h="2613">
                  <a:moveTo>
                    <a:pt x="1523" y="2611"/>
                  </a:moveTo>
                  <a:lnTo>
                    <a:pt x="3698" y="2612"/>
                  </a:lnTo>
                  <a:lnTo>
                    <a:pt x="3698" y="2228"/>
                  </a:lnTo>
                  <a:lnTo>
                    <a:pt x="0" y="0"/>
                  </a:lnTo>
                  <a:lnTo>
                    <a:pt x="160" y="118"/>
                  </a:lnTo>
                  <a:lnTo>
                    <a:pt x="292" y="219"/>
                  </a:lnTo>
                  <a:lnTo>
                    <a:pt x="441" y="347"/>
                  </a:lnTo>
                  <a:lnTo>
                    <a:pt x="585" y="482"/>
                  </a:lnTo>
                  <a:lnTo>
                    <a:pt x="796" y="711"/>
                  </a:lnTo>
                  <a:lnTo>
                    <a:pt x="983" y="955"/>
                  </a:lnTo>
                  <a:lnTo>
                    <a:pt x="1119" y="1168"/>
                  </a:lnTo>
                  <a:lnTo>
                    <a:pt x="1238" y="1388"/>
                  </a:lnTo>
                  <a:lnTo>
                    <a:pt x="1331" y="1608"/>
                  </a:lnTo>
                  <a:lnTo>
                    <a:pt x="1400" y="1809"/>
                  </a:lnTo>
                  <a:lnTo>
                    <a:pt x="1447" y="1979"/>
                  </a:lnTo>
                  <a:lnTo>
                    <a:pt x="1490" y="2190"/>
                  </a:lnTo>
                  <a:lnTo>
                    <a:pt x="1511" y="2374"/>
                  </a:lnTo>
                  <a:lnTo>
                    <a:pt x="1523" y="2611"/>
                  </a:lnTo>
                </a:path>
              </a:pathLst>
            </a:custGeom>
            <a:gradFill rotWithShape="0">
              <a:gsLst>
                <a:gs pos="0">
                  <a:schemeClr val="accent2">
                    <a:gamma/>
                    <a:shade val="46275"/>
                    <a:invGamma/>
                  </a:schemeClr>
                </a:gs>
                <a:gs pos="100000">
                  <a:schemeClr val="accent2"/>
                </a:gs>
              </a:gsLst>
              <a:lin ang="0" scaled="1"/>
            </a:gradFill>
            <a:ln w="9525" cap="rnd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ru-RU"/>
            </a:p>
          </p:txBody>
        </p:sp>
        <p:sp>
          <p:nvSpPr>
            <p:cNvPr id="35844" name="Arc 4"/>
            <p:cNvSpPr>
              <a:spLocks/>
            </p:cNvSpPr>
            <p:nvPr/>
          </p:nvSpPr>
          <p:spPr bwMode="auto">
            <a:xfrm>
              <a:off x="-652" y="978"/>
              <a:ext cx="4237" cy="3342"/>
            </a:xfrm>
            <a:custGeom>
              <a:avLst/>
              <a:gdLst>
                <a:gd name="G0" fmla="+- 0 0 0"/>
                <a:gd name="G1" fmla="+- 21231 0 0"/>
                <a:gd name="G2" fmla="+- 21600 0 0"/>
                <a:gd name="T0" fmla="*/ 3977 w 21600"/>
                <a:gd name="T1" fmla="*/ 0 h 21231"/>
                <a:gd name="T2" fmla="*/ 21600 w 21600"/>
                <a:gd name="T3" fmla="*/ 21231 h 21231"/>
                <a:gd name="T4" fmla="*/ 0 w 21600"/>
                <a:gd name="T5" fmla="*/ 21231 h 212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1231" fill="none" extrusionOk="0">
                  <a:moveTo>
                    <a:pt x="3976" y="0"/>
                  </a:moveTo>
                  <a:cubicBezTo>
                    <a:pt x="14194" y="1914"/>
                    <a:pt x="21600" y="10835"/>
                    <a:pt x="21600" y="21231"/>
                  </a:cubicBezTo>
                </a:path>
                <a:path w="21600" h="21231" stroke="0" extrusionOk="0">
                  <a:moveTo>
                    <a:pt x="3976" y="0"/>
                  </a:moveTo>
                  <a:cubicBezTo>
                    <a:pt x="14194" y="1914"/>
                    <a:pt x="21600" y="10835"/>
                    <a:pt x="21600" y="21231"/>
                  </a:cubicBezTo>
                  <a:lnTo>
                    <a:pt x="0" y="21231"/>
                  </a:lnTo>
                  <a:close/>
                </a:path>
              </a:pathLst>
            </a:custGeom>
            <a:noFill/>
            <a:ln w="12700" cap="rnd">
              <a:solidFill>
                <a:schemeClr val="accent2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</p:grpSp>
      <p:sp>
        <p:nvSpPr>
          <p:cNvPr id="35845" name="Rectangle 5"/>
          <p:cNvSpPr>
            <a:spLocks noGrp="1" noChangeArrowheads="1"/>
          </p:cNvSpPr>
          <p:nvPr>
            <p:ph type="ctrTitle" sz="quarter"/>
          </p:nvPr>
        </p:nvSpPr>
        <p:spPr>
          <a:xfrm>
            <a:off x="1293813" y="762000"/>
            <a:ext cx="77724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5846" name="Rectangle 6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685800" y="3429000"/>
            <a:ext cx="6400800" cy="1752600"/>
          </a:xfrm>
        </p:spPr>
        <p:txBody>
          <a:bodyPr lIns="92075" tIns="46038" rIns="92075" bIns="46038" anchor="ctr"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35847" name="Rectangle 7"/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35848" name="Rectangle 8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35849" name="Rectangle 9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B4964F42-079C-4442-A16B-3B3B082A45D0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62852D7-A861-4A5D-A953-82992B7C85DA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6754F78-3C1C-42E3-94B4-54A5268C667A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D5C2C07-F9ED-43B0-B92B-63747623B2A1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03BB5FD-1737-44D4-AD84-D614F7E084BA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85A5715-E7E4-4709-8EA1-CA23FAA5A339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69484E-5A13-477A-806B-7AE4493A1A10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8B804B0-8846-490C-849F-AE5FD9DC5CE1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12F656C-F658-42C5-9DC4-0D4FB7EF0183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335128E-69BE-4B99-9537-27BACE477DE5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AE7DCF9-59F1-40F9-B0B0-5D5702FC4976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bl" preserve="1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685800" y="1981200"/>
            <a:ext cx="7772400" cy="4114800"/>
          </a:xfrm>
        </p:spPr>
        <p:txBody>
          <a:bodyPr/>
          <a:lstStyle/>
          <a:p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2AE47BF6-54BD-4AB6-A0D0-F4AD4EFFA4D1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818" name="Group 2"/>
          <p:cNvGrpSpPr>
            <a:grpSpLocks/>
          </p:cNvGrpSpPr>
          <p:nvPr/>
        </p:nvGrpSpPr>
        <p:grpSpPr bwMode="auto">
          <a:xfrm>
            <a:off x="0" y="1588"/>
            <a:ext cx="9132888" cy="6845300"/>
            <a:chOff x="0" y="1"/>
            <a:chExt cx="5753" cy="4312"/>
          </a:xfrm>
        </p:grpSpPr>
        <p:sp>
          <p:nvSpPr>
            <p:cNvPr id="34819" name="Freeform 3"/>
            <p:cNvSpPr>
              <a:spLocks/>
            </p:cNvSpPr>
            <p:nvPr/>
          </p:nvSpPr>
          <p:spPr bwMode="auto">
            <a:xfrm>
              <a:off x="3394" y="999"/>
              <a:ext cx="2359" cy="3314"/>
            </a:xfrm>
            <a:custGeom>
              <a:avLst/>
              <a:gdLst/>
              <a:ahLst/>
              <a:cxnLst>
                <a:cxn ang="0">
                  <a:pos x="1905" y="3312"/>
                </a:cxn>
                <a:cxn ang="0">
                  <a:pos x="2358" y="3313"/>
                </a:cxn>
                <a:cxn ang="0">
                  <a:pos x="2358" y="1437"/>
                </a:cxn>
                <a:cxn ang="0">
                  <a:pos x="0" y="0"/>
                </a:cxn>
                <a:cxn ang="0">
                  <a:pos x="201" y="150"/>
                </a:cxn>
                <a:cxn ang="0">
                  <a:pos x="366" y="279"/>
                </a:cxn>
                <a:cxn ang="0">
                  <a:pos x="552" y="441"/>
                </a:cxn>
                <a:cxn ang="0">
                  <a:pos x="732" y="612"/>
                </a:cxn>
                <a:cxn ang="0">
                  <a:pos x="996" y="903"/>
                </a:cxn>
                <a:cxn ang="0">
                  <a:pos x="1230" y="1212"/>
                </a:cxn>
                <a:cxn ang="0">
                  <a:pos x="1400" y="1482"/>
                </a:cxn>
                <a:cxn ang="0">
                  <a:pos x="1548" y="1761"/>
                </a:cxn>
                <a:cxn ang="0">
                  <a:pos x="1665" y="2040"/>
                </a:cxn>
                <a:cxn ang="0">
                  <a:pos x="1751" y="2295"/>
                </a:cxn>
                <a:cxn ang="0">
                  <a:pos x="1809" y="2511"/>
                </a:cxn>
                <a:cxn ang="0">
                  <a:pos x="1863" y="2778"/>
                </a:cxn>
                <a:cxn ang="0">
                  <a:pos x="1890" y="3012"/>
                </a:cxn>
                <a:cxn ang="0">
                  <a:pos x="1905" y="3312"/>
                </a:cxn>
              </a:cxnLst>
              <a:rect l="0" t="0" r="r" b="b"/>
              <a:pathLst>
                <a:path w="2359" h="3314">
                  <a:moveTo>
                    <a:pt x="1905" y="3312"/>
                  </a:moveTo>
                  <a:lnTo>
                    <a:pt x="2358" y="3313"/>
                  </a:lnTo>
                  <a:lnTo>
                    <a:pt x="2358" y="1437"/>
                  </a:lnTo>
                  <a:lnTo>
                    <a:pt x="0" y="0"/>
                  </a:lnTo>
                  <a:lnTo>
                    <a:pt x="201" y="150"/>
                  </a:lnTo>
                  <a:lnTo>
                    <a:pt x="366" y="279"/>
                  </a:lnTo>
                  <a:lnTo>
                    <a:pt x="552" y="441"/>
                  </a:lnTo>
                  <a:lnTo>
                    <a:pt x="732" y="612"/>
                  </a:lnTo>
                  <a:lnTo>
                    <a:pt x="996" y="903"/>
                  </a:lnTo>
                  <a:lnTo>
                    <a:pt x="1230" y="1212"/>
                  </a:lnTo>
                  <a:lnTo>
                    <a:pt x="1400" y="1482"/>
                  </a:lnTo>
                  <a:lnTo>
                    <a:pt x="1548" y="1761"/>
                  </a:lnTo>
                  <a:lnTo>
                    <a:pt x="1665" y="2040"/>
                  </a:lnTo>
                  <a:lnTo>
                    <a:pt x="1751" y="2295"/>
                  </a:lnTo>
                  <a:lnTo>
                    <a:pt x="1809" y="2511"/>
                  </a:lnTo>
                  <a:lnTo>
                    <a:pt x="1863" y="2778"/>
                  </a:lnTo>
                  <a:lnTo>
                    <a:pt x="1890" y="3012"/>
                  </a:lnTo>
                  <a:lnTo>
                    <a:pt x="1905" y="3312"/>
                  </a:lnTo>
                </a:path>
              </a:pathLst>
            </a:custGeom>
            <a:gradFill rotWithShape="0">
              <a:gsLst>
                <a:gs pos="0">
                  <a:schemeClr val="accent2">
                    <a:gamma/>
                    <a:shade val="46275"/>
                    <a:invGamma/>
                  </a:schemeClr>
                </a:gs>
                <a:gs pos="100000">
                  <a:schemeClr val="accent2"/>
                </a:gs>
              </a:gsLst>
              <a:lin ang="0" scaled="1"/>
            </a:gradFill>
            <a:ln w="9525" cap="rnd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ru-RU"/>
            </a:p>
          </p:txBody>
        </p:sp>
        <p:sp>
          <p:nvSpPr>
            <p:cNvPr id="34820" name="Arc 4"/>
            <p:cNvSpPr>
              <a:spLocks/>
            </p:cNvSpPr>
            <p:nvPr/>
          </p:nvSpPr>
          <p:spPr bwMode="auto">
            <a:xfrm>
              <a:off x="0" y="1"/>
              <a:ext cx="5298" cy="4312"/>
            </a:xfrm>
            <a:custGeom>
              <a:avLst/>
              <a:gdLst>
                <a:gd name="G0" fmla="+- 0 0 0"/>
                <a:gd name="G1" fmla="+- 21600 0 0"/>
                <a:gd name="G2" fmla="+- 21600 0 0"/>
                <a:gd name="T0" fmla="*/ 0 w 21600"/>
                <a:gd name="T1" fmla="*/ 0 h 21600"/>
                <a:gd name="T2" fmla="*/ 21600 w 21600"/>
                <a:gd name="T3" fmla="*/ 21600 h 21600"/>
                <a:gd name="T4" fmla="*/ 0 w 21600"/>
                <a:gd name="T5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12700" cap="rnd">
              <a:solidFill>
                <a:schemeClr val="accent2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</p:grpSp>
      <p:sp>
        <p:nvSpPr>
          <p:cNvPr id="34821" name="Rectangle 5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34822" name="Rectangle 6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l">
              <a:defRPr sz="1400"/>
            </a:lvl1pPr>
          </a:lstStyle>
          <a:p>
            <a:endParaRPr lang="ru-RU"/>
          </a:p>
        </p:txBody>
      </p:sp>
      <p:sp>
        <p:nvSpPr>
          <p:cNvPr id="34823" name="Rectangle 7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ru-RU"/>
          </a:p>
        </p:txBody>
      </p:sp>
      <p:sp>
        <p:nvSpPr>
          <p:cNvPr id="34824" name="Rectangle 8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3B08D6A1-50C5-4476-8BFF-505B782F1FF3}" type="slidenum">
              <a:rPr lang="ru-RU"/>
              <a:pPr/>
              <a:t>‹#›</a:t>
            </a:fld>
            <a:endParaRPr lang="ru-RU"/>
          </a:p>
        </p:txBody>
      </p:sp>
      <p:sp>
        <p:nvSpPr>
          <p:cNvPr id="34825" name="Rectangle 9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  <p:sldLayoutId id="2147483661" r:id="rId12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80000"/>
        <a:buFont typeface="Wingdings" pitchFamily="2" charset="2"/>
        <a:buChar char="l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tx1"/>
        </a:buClr>
        <a:buSzPct val="90000"/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60000"/>
        <a:buFont typeface="Wingdings" pitchFamily="2" charset="2"/>
        <a:buChar char="l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Char char="•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Char char="•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Char char="•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Char char="•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Char char="•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hyperlink" Target="https://medbase.ru/book/ISBN9785970458075.html" TargetMode="External"/><Relationship Id="rId2" Type="http://schemas.openxmlformats.org/officeDocument/2006/relationships/hyperlink" Target="https://medbase.ru/book/ISBN9785970459164.html" TargetMode="Externa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146" name="Rectangle 2"/>
          <p:cNvSpPr>
            <a:spLocks noGrp="1" noChangeArrowheads="1"/>
          </p:cNvSpPr>
          <p:nvPr>
            <p:ph type="subTitle" idx="1"/>
          </p:nvPr>
        </p:nvSpPr>
        <p:spPr>
          <a:xfrm>
            <a:off x="136395" y="764704"/>
            <a:ext cx="8839200" cy="3627437"/>
          </a:xfrm>
        </p:spPr>
        <p:txBody>
          <a:bodyPr/>
          <a:lstStyle/>
          <a:p>
            <a:pPr>
              <a:spcBef>
                <a:spcPct val="0"/>
              </a:spcBef>
            </a:pPr>
            <a:r>
              <a:rPr lang="ru-RU" sz="4000" dirty="0">
                <a:solidFill>
                  <a:schemeClr val="bg2"/>
                </a:solidFill>
                <a:latin typeface="+mj-lt"/>
              </a:rPr>
              <a:t>Миелопролиферативные заболевания: хронический миелолейкоз, истинная полицитемия. Этиология, патогенез, клинические проявления, диагностика, подходы к </a:t>
            </a:r>
            <a:r>
              <a:rPr lang="ru-RU" sz="4000" dirty="0" smtClean="0">
                <a:solidFill>
                  <a:schemeClr val="bg2"/>
                </a:solidFill>
                <a:latin typeface="+mj-lt"/>
              </a:rPr>
              <a:t>лечению</a:t>
            </a:r>
            <a:endParaRPr lang="ru-RU" sz="4000" b="1" dirty="0">
              <a:solidFill>
                <a:schemeClr val="bg2"/>
              </a:solidFill>
              <a:latin typeface="+mj-lt"/>
            </a:endParaRPr>
          </a:p>
        </p:txBody>
      </p:sp>
      <p:sp>
        <p:nvSpPr>
          <p:cNvPr id="134147" name="Rectangle 3"/>
          <p:cNvSpPr>
            <a:spLocks noChangeArrowheads="1"/>
          </p:cNvSpPr>
          <p:nvPr/>
        </p:nvSpPr>
        <p:spPr bwMode="auto">
          <a:xfrm>
            <a:off x="703567" y="4797152"/>
            <a:ext cx="7704856" cy="17689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 anchor="ctr"/>
          <a:lstStyle/>
          <a:p>
            <a:pPr lvl="1">
              <a:spcBef>
                <a:spcPct val="20000"/>
              </a:spcBef>
              <a:buClr>
                <a:schemeClr val="tx1"/>
              </a:buClr>
              <a:buSzPct val="90000"/>
            </a:pPr>
            <a:r>
              <a:rPr lang="ru-RU" sz="1600" dirty="0" smtClean="0">
                <a:solidFill>
                  <a:schemeClr val="bg2"/>
                </a:solidFill>
                <a:latin typeface="+mj-lt"/>
              </a:rPr>
              <a:t>Доцент </a:t>
            </a:r>
            <a:r>
              <a:rPr lang="ru-RU" sz="1600" dirty="0">
                <a:solidFill>
                  <a:schemeClr val="bg2"/>
                </a:solidFill>
                <a:latin typeface="+mj-lt"/>
              </a:rPr>
              <a:t>кафедры терапии, гематологии и трансфузиологии НГМУ,</a:t>
            </a:r>
          </a:p>
          <a:p>
            <a:pPr lvl="1">
              <a:spcBef>
                <a:spcPct val="20000"/>
              </a:spcBef>
              <a:buClr>
                <a:schemeClr val="tx1"/>
              </a:buClr>
              <a:buSzPct val="90000"/>
            </a:pPr>
            <a:r>
              <a:rPr lang="ru-RU" sz="1600" dirty="0">
                <a:solidFill>
                  <a:schemeClr val="bg2"/>
                </a:solidFill>
                <a:latin typeface="+mj-lt"/>
              </a:rPr>
              <a:t> к.м.н. Лямкина А.С.</a:t>
            </a:r>
          </a:p>
          <a:p>
            <a:pPr>
              <a:spcBef>
                <a:spcPct val="80000"/>
              </a:spcBef>
              <a:buClr>
                <a:schemeClr val="accent2"/>
              </a:buClr>
              <a:buSzPct val="80000"/>
              <a:buFont typeface="Wingdings" pitchFamily="2" charset="2"/>
              <a:buNone/>
            </a:pPr>
            <a:r>
              <a:rPr lang="ru-RU" sz="1600" dirty="0">
                <a:solidFill>
                  <a:schemeClr val="bg2"/>
                </a:solidFill>
                <a:latin typeface="+mj-lt"/>
              </a:rPr>
              <a:t>Новосибирский Государственный</a:t>
            </a:r>
          </a:p>
          <a:p>
            <a:pPr>
              <a:buClr>
                <a:schemeClr val="accent2"/>
              </a:buClr>
              <a:buSzPct val="80000"/>
              <a:buFont typeface="Wingdings" pitchFamily="2" charset="2"/>
              <a:buNone/>
            </a:pPr>
            <a:r>
              <a:rPr lang="ru-RU" sz="1600" dirty="0">
                <a:solidFill>
                  <a:schemeClr val="bg2"/>
                </a:solidFill>
                <a:latin typeface="+mj-lt"/>
              </a:rPr>
              <a:t>медицинский </a:t>
            </a:r>
            <a:r>
              <a:rPr lang="ru-RU" sz="1600" dirty="0" smtClean="0">
                <a:solidFill>
                  <a:schemeClr val="bg2"/>
                </a:solidFill>
                <a:latin typeface="+mj-lt"/>
              </a:rPr>
              <a:t>университет</a:t>
            </a:r>
          </a:p>
          <a:p>
            <a:pPr>
              <a:buClr>
                <a:schemeClr val="accent2"/>
              </a:buClr>
              <a:buSzPct val="80000"/>
              <a:buFont typeface="Wingdings" pitchFamily="2" charset="2"/>
              <a:buNone/>
            </a:pPr>
            <a:endParaRPr lang="ru-RU" sz="1600" dirty="0">
              <a:solidFill>
                <a:schemeClr val="bg2"/>
              </a:solidFill>
              <a:latin typeface="+mj-lt"/>
            </a:endParaRPr>
          </a:p>
          <a:p>
            <a:pPr>
              <a:buClr>
                <a:schemeClr val="accent2"/>
              </a:buClr>
              <a:buSzPct val="80000"/>
              <a:buFont typeface="Wingdings" pitchFamily="2" charset="2"/>
              <a:buNone/>
            </a:pPr>
            <a:endParaRPr lang="ru-RU" sz="1600" dirty="0" smtClean="0">
              <a:solidFill>
                <a:schemeClr val="bg2"/>
              </a:solidFill>
              <a:latin typeface="+mj-lt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Прямоугольник 1"/>
          <p:cNvSpPr>
            <a:spLocks noChangeArrowheads="1"/>
          </p:cNvSpPr>
          <p:nvPr/>
        </p:nvSpPr>
        <p:spPr bwMode="auto">
          <a:xfrm>
            <a:off x="565150" y="1052513"/>
            <a:ext cx="7643813" cy="23083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just"/>
            <a:r>
              <a:rPr lang="ru-RU" altLang="ru-RU" dirty="0" smtClean="0">
                <a:solidFill>
                  <a:schemeClr val="bg2"/>
                </a:solidFill>
                <a:latin typeface="Arial" charset="0"/>
                <a:cs typeface="Arial" charset="0"/>
              </a:rPr>
              <a:t>Цель лекции:</a:t>
            </a:r>
            <a:endParaRPr lang="ru-RU" altLang="ru-RU" dirty="0">
              <a:solidFill>
                <a:schemeClr val="bg2"/>
              </a:solidFill>
              <a:latin typeface="Arial" charset="0"/>
              <a:cs typeface="Arial" charset="0"/>
            </a:endParaRPr>
          </a:p>
          <a:p>
            <a:pPr algn="just"/>
            <a:endParaRPr lang="ru-RU" altLang="ru-RU" dirty="0">
              <a:solidFill>
                <a:schemeClr val="bg2"/>
              </a:solidFill>
              <a:latin typeface="Arial" charset="0"/>
              <a:cs typeface="Arial" charset="0"/>
            </a:endParaRPr>
          </a:p>
          <a:p>
            <a:pPr algn="just"/>
            <a:r>
              <a:rPr lang="ru-RU" altLang="ru-RU" dirty="0">
                <a:solidFill>
                  <a:schemeClr val="bg2"/>
                </a:solidFill>
                <a:latin typeface="Arial" charset="0"/>
                <a:cs typeface="Arial" charset="0"/>
              </a:rPr>
              <a:t>-Ознакомить слушателей с этиологией, патогенезом, клиническими синдромами и подходами к терапии и реабилитации </a:t>
            </a:r>
            <a:r>
              <a:rPr lang="ru-RU" altLang="ru-RU" dirty="0" smtClean="0">
                <a:solidFill>
                  <a:schemeClr val="bg2"/>
                </a:solidFill>
                <a:latin typeface="Arial" charset="0"/>
                <a:cs typeface="Arial" charset="0"/>
              </a:rPr>
              <a:t>хронического миелолейкоза (ХМЛ) и истинной полицитемии (ИП) </a:t>
            </a:r>
            <a:endParaRPr lang="ru-RU" altLang="ru-RU" dirty="0">
              <a:solidFill>
                <a:schemeClr val="bg2"/>
              </a:solidFill>
              <a:latin typeface="Arial" charset="0"/>
              <a:cs typeface="Arial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7625924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Прямоугольник 1"/>
          <p:cNvSpPr>
            <a:spLocks noChangeArrowheads="1"/>
          </p:cNvSpPr>
          <p:nvPr/>
        </p:nvSpPr>
        <p:spPr bwMode="auto">
          <a:xfrm>
            <a:off x="467544" y="836613"/>
            <a:ext cx="8208912" cy="41549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just"/>
            <a:r>
              <a:rPr lang="ru-RU" altLang="ru-RU" dirty="0" smtClean="0">
                <a:solidFill>
                  <a:schemeClr val="bg2"/>
                </a:solidFill>
                <a:latin typeface="Arial" charset="0"/>
                <a:cs typeface="Arial" charset="0"/>
              </a:rPr>
              <a:t>Задачи лекции:</a:t>
            </a:r>
            <a:endParaRPr lang="ru-RU" altLang="ru-RU" dirty="0">
              <a:solidFill>
                <a:schemeClr val="bg2"/>
              </a:solidFill>
              <a:latin typeface="Arial" charset="0"/>
              <a:cs typeface="Arial" charset="0"/>
            </a:endParaRPr>
          </a:p>
          <a:p>
            <a:pPr algn="just">
              <a:buFontTx/>
              <a:buChar char="-"/>
            </a:pPr>
            <a:r>
              <a:rPr lang="ru-RU" altLang="ru-RU" dirty="0">
                <a:solidFill>
                  <a:schemeClr val="bg2"/>
                </a:solidFill>
                <a:latin typeface="Arial" charset="0"/>
                <a:cs typeface="Arial" charset="0"/>
              </a:rPr>
              <a:t>  описать понятие </a:t>
            </a:r>
            <a:r>
              <a:rPr lang="ru-RU" altLang="ru-RU" dirty="0" smtClean="0">
                <a:solidFill>
                  <a:schemeClr val="bg2"/>
                </a:solidFill>
                <a:latin typeface="Arial" charset="0"/>
                <a:cs typeface="Arial" charset="0"/>
              </a:rPr>
              <a:t>ХМЛ;</a:t>
            </a:r>
            <a:endParaRPr lang="ru-RU" altLang="ru-RU" dirty="0">
              <a:solidFill>
                <a:schemeClr val="bg2"/>
              </a:solidFill>
              <a:latin typeface="Arial" charset="0"/>
              <a:cs typeface="Arial" charset="0"/>
            </a:endParaRPr>
          </a:p>
          <a:p>
            <a:pPr algn="just">
              <a:buFontTx/>
              <a:buChar char="-"/>
            </a:pPr>
            <a:r>
              <a:rPr lang="ru-RU" altLang="ru-RU" dirty="0">
                <a:solidFill>
                  <a:schemeClr val="bg2"/>
                </a:solidFill>
                <a:latin typeface="Arial" charset="0"/>
                <a:cs typeface="Arial" charset="0"/>
              </a:rPr>
              <a:t>  дать понятие об основных клинических симптомах и синдромах </a:t>
            </a:r>
            <a:r>
              <a:rPr lang="ru-RU" altLang="ru-RU" dirty="0" smtClean="0">
                <a:solidFill>
                  <a:schemeClr val="bg2"/>
                </a:solidFill>
                <a:latin typeface="Arial" charset="0"/>
                <a:cs typeface="Arial" charset="0"/>
              </a:rPr>
              <a:t>ХМЛ, </a:t>
            </a:r>
            <a:r>
              <a:rPr lang="ru-RU" altLang="ru-RU" dirty="0">
                <a:solidFill>
                  <a:schemeClr val="bg2"/>
                </a:solidFill>
                <a:latin typeface="Arial" charset="0"/>
                <a:cs typeface="Arial" charset="0"/>
              </a:rPr>
              <a:t>методах лабораторного и инструментального обследования больного, подходах к профилактике и терапии. </a:t>
            </a:r>
          </a:p>
          <a:p>
            <a:pPr algn="just">
              <a:buFontTx/>
              <a:buChar char="-"/>
            </a:pPr>
            <a:r>
              <a:rPr lang="ru-RU" altLang="ru-RU" dirty="0">
                <a:solidFill>
                  <a:schemeClr val="bg2"/>
                </a:solidFill>
                <a:latin typeface="Arial" charset="0"/>
                <a:cs typeface="Arial" charset="0"/>
              </a:rPr>
              <a:t> описать понятие </a:t>
            </a:r>
            <a:r>
              <a:rPr lang="ru-RU" altLang="ru-RU" dirty="0" smtClean="0">
                <a:solidFill>
                  <a:schemeClr val="bg2"/>
                </a:solidFill>
                <a:latin typeface="Arial" charset="0"/>
                <a:cs typeface="Arial" charset="0"/>
              </a:rPr>
              <a:t>ИП;</a:t>
            </a:r>
            <a:endParaRPr lang="ru-RU" altLang="ru-RU" dirty="0">
              <a:solidFill>
                <a:schemeClr val="bg2"/>
              </a:solidFill>
              <a:latin typeface="Arial" charset="0"/>
              <a:cs typeface="Arial" charset="0"/>
            </a:endParaRPr>
          </a:p>
          <a:p>
            <a:pPr algn="just">
              <a:buFontTx/>
              <a:buChar char="-"/>
            </a:pPr>
            <a:r>
              <a:rPr lang="ru-RU" altLang="ru-RU" dirty="0">
                <a:solidFill>
                  <a:schemeClr val="bg2"/>
                </a:solidFill>
                <a:latin typeface="Arial" charset="0"/>
                <a:cs typeface="Arial" charset="0"/>
              </a:rPr>
              <a:t>  дать понятие об основных клинических симптомах и синдромах </a:t>
            </a:r>
            <a:r>
              <a:rPr lang="ru-RU" altLang="ru-RU" dirty="0" smtClean="0">
                <a:solidFill>
                  <a:schemeClr val="bg2"/>
                </a:solidFill>
                <a:latin typeface="Arial" charset="0"/>
                <a:cs typeface="Arial" charset="0"/>
              </a:rPr>
              <a:t>ИП, </a:t>
            </a:r>
            <a:r>
              <a:rPr lang="ru-RU" altLang="ru-RU" dirty="0">
                <a:solidFill>
                  <a:schemeClr val="bg2"/>
                </a:solidFill>
                <a:latin typeface="Arial" charset="0"/>
                <a:cs typeface="Arial" charset="0"/>
              </a:rPr>
              <a:t>методах лабораторного и инструментального обследования больного, подходах к профилактике и </a:t>
            </a:r>
            <a:r>
              <a:rPr lang="ru-RU" altLang="ru-RU" dirty="0" smtClean="0">
                <a:solidFill>
                  <a:schemeClr val="bg2"/>
                </a:solidFill>
                <a:latin typeface="Arial" charset="0"/>
                <a:cs typeface="Arial" charset="0"/>
              </a:rPr>
              <a:t>терапии.</a:t>
            </a:r>
            <a:endParaRPr lang="ru-RU" altLang="ru-RU" dirty="0">
              <a:solidFill>
                <a:schemeClr val="bg2"/>
              </a:solidFill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412298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539552" y="260648"/>
            <a:ext cx="8136904" cy="6140500"/>
          </a:xfrm>
        </p:spPr>
        <p:txBody>
          <a:bodyPr/>
          <a:lstStyle/>
          <a:p>
            <a:pPr algn="just"/>
            <a:r>
              <a:rPr lang="ru-RU" sz="3600" b="1" dirty="0" smtClean="0">
                <a:solidFill>
                  <a:schemeClr val="bg2"/>
                </a:solidFill>
                <a:effectLst/>
              </a:rPr>
              <a:t>Хронический миелолейкоз </a:t>
            </a:r>
            <a:r>
              <a:rPr lang="ru-RU" sz="3600" b="1" dirty="0">
                <a:solidFill>
                  <a:schemeClr val="bg2"/>
                </a:solidFill>
                <a:effectLst/>
              </a:rPr>
              <a:t>– </a:t>
            </a:r>
            <a:r>
              <a:rPr lang="ru-RU" sz="3600" dirty="0" smtClean="0">
                <a:solidFill>
                  <a:schemeClr val="bg2"/>
                </a:solidFill>
                <a:effectLst/>
              </a:rPr>
              <a:t>клональное миелопролиферативное </a:t>
            </a:r>
            <a:r>
              <a:rPr lang="ru-RU" sz="3600" dirty="0">
                <a:solidFill>
                  <a:schemeClr val="bg2"/>
                </a:solidFill>
                <a:effectLst/>
              </a:rPr>
              <a:t>заболевание, затрагивающее полипотентные стволовые клетки-предшественники миелоидных, эритроидных, лимфоидных клеток и </a:t>
            </a:r>
            <a:r>
              <a:rPr lang="ru-RU" sz="3600" dirty="0" smtClean="0">
                <a:solidFill>
                  <a:schemeClr val="bg2"/>
                </a:solidFill>
                <a:effectLst/>
              </a:rPr>
              <a:t>мегакариоцитов, с поражением преимущественно зрелых и созревающих клеток гранулоцитарного ряда.</a:t>
            </a:r>
            <a:r>
              <a:rPr lang="ru-RU" sz="3600" dirty="0">
                <a:solidFill>
                  <a:schemeClr val="bg2"/>
                </a:solidFill>
                <a:effectLst/>
              </a:rPr>
              <a:t/>
            </a:r>
            <a:br>
              <a:rPr lang="ru-RU" sz="3600" dirty="0">
                <a:solidFill>
                  <a:schemeClr val="bg2"/>
                </a:solidFill>
                <a:effectLst/>
              </a:rPr>
            </a:br>
            <a:endParaRPr lang="ru-RU" sz="3600" dirty="0">
              <a:solidFill>
                <a:schemeClr val="bg2"/>
              </a:solidFill>
              <a:effectLst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17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41325" y="1052513"/>
            <a:ext cx="8062913" cy="5043487"/>
          </a:xfrm>
        </p:spPr>
        <p:txBody>
          <a:bodyPr/>
          <a:lstStyle/>
          <a:p>
            <a:pPr marL="0" indent="365125" algn="ctr">
              <a:lnSpc>
                <a:spcPct val="14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lang="ru-RU" b="1" dirty="0" smtClean="0">
                <a:solidFill>
                  <a:schemeClr val="bg2"/>
                </a:solidFill>
                <a:latin typeface="+mj-lt"/>
              </a:rPr>
              <a:t>ПАТОГЕНЕЗ ХМЛ</a:t>
            </a:r>
          </a:p>
          <a:p>
            <a:pPr marL="0" indent="365125" algn="just">
              <a:lnSpc>
                <a:spcPct val="14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lang="ru-RU" dirty="0" smtClean="0">
                <a:solidFill>
                  <a:schemeClr val="bg2"/>
                </a:solidFill>
                <a:latin typeface="+mj-lt"/>
              </a:rPr>
              <a:t>Главное патогенетическое событие -  соматическая </a:t>
            </a:r>
            <a:r>
              <a:rPr lang="ru-RU" dirty="0">
                <a:solidFill>
                  <a:schemeClr val="bg2"/>
                </a:solidFill>
                <a:latin typeface="+mj-lt"/>
              </a:rPr>
              <a:t>мутация, возникающая в </a:t>
            </a:r>
            <a:r>
              <a:rPr lang="ru-RU" dirty="0" err="1">
                <a:solidFill>
                  <a:schemeClr val="bg2"/>
                </a:solidFill>
                <a:latin typeface="+mj-lt"/>
              </a:rPr>
              <a:t>плюрипотентной</a:t>
            </a:r>
            <a:r>
              <a:rPr lang="ru-RU" dirty="0">
                <a:solidFill>
                  <a:schemeClr val="bg2"/>
                </a:solidFill>
                <a:latin typeface="+mj-lt"/>
              </a:rPr>
              <a:t> гемопоэтической стволовой </a:t>
            </a:r>
            <a:r>
              <a:rPr lang="ru-RU" dirty="0" smtClean="0">
                <a:solidFill>
                  <a:schemeClr val="bg2"/>
                </a:solidFill>
                <a:latin typeface="+mj-lt"/>
              </a:rPr>
              <a:t>клетке </a:t>
            </a:r>
            <a:r>
              <a:rPr lang="ru-RU" b="1" dirty="0" smtClean="0">
                <a:solidFill>
                  <a:schemeClr val="bg2"/>
                </a:solidFill>
                <a:latin typeface="+mj-lt"/>
              </a:rPr>
              <a:t>(</a:t>
            </a:r>
            <a:r>
              <a:rPr lang="en-GB" b="1" dirty="0" smtClean="0">
                <a:solidFill>
                  <a:schemeClr val="bg2"/>
                </a:solidFill>
                <a:latin typeface="+mj-lt"/>
              </a:rPr>
              <a:t>Ph</a:t>
            </a:r>
            <a:r>
              <a:rPr lang="ru-RU" b="1" dirty="0" smtClean="0">
                <a:solidFill>
                  <a:schemeClr val="bg2"/>
                </a:solidFill>
                <a:latin typeface="+mj-lt"/>
              </a:rPr>
              <a:t>-хромосома).</a:t>
            </a:r>
            <a:endParaRPr lang="ru-RU" b="1" dirty="0">
              <a:solidFill>
                <a:schemeClr val="bg2"/>
              </a:solidFill>
              <a:latin typeface="+mj-lt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9330" name="Picture 2" descr="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1750"/>
            <a:ext cx="9144000" cy="67945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536" y="1196974"/>
            <a:ext cx="8064896" cy="4392265"/>
          </a:xfrm>
        </p:spPr>
        <p:txBody>
          <a:bodyPr/>
          <a:lstStyle/>
          <a:p>
            <a:pPr marL="176213" indent="-176213" algn="just">
              <a:buClr>
                <a:schemeClr val="tx1"/>
              </a:buClr>
              <a:buFont typeface="Wingdings" pitchFamily="2" charset="2"/>
              <a:buNone/>
            </a:pPr>
            <a:r>
              <a:rPr lang="ru-RU" sz="3600" dirty="0">
                <a:solidFill>
                  <a:schemeClr val="bg2"/>
                </a:solidFill>
                <a:latin typeface="+mj-lt"/>
              </a:rPr>
              <a:t>     </a:t>
            </a:r>
            <a:r>
              <a:rPr lang="en-US" sz="3600" dirty="0" smtClean="0">
                <a:solidFill>
                  <a:schemeClr val="bg2"/>
                </a:solidFill>
                <a:latin typeface="+mj-lt"/>
              </a:rPr>
              <a:t>BCR</a:t>
            </a:r>
            <a:r>
              <a:rPr lang="ru-RU" sz="3600" dirty="0" smtClean="0">
                <a:solidFill>
                  <a:schemeClr val="bg2"/>
                </a:solidFill>
                <a:latin typeface="+mj-lt"/>
              </a:rPr>
              <a:t>::</a:t>
            </a:r>
            <a:r>
              <a:rPr lang="en-US" sz="3600" dirty="0" smtClean="0">
                <a:solidFill>
                  <a:schemeClr val="bg2"/>
                </a:solidFill>
                <a:latin typeface="+mj-lt"/>
              </a:rPr>
              <a:t>ABL</a:t>
            </a:r>
            <a:r>
              <a:rPr lang="ru-RU" sz="3600" dirty="0" smtClean="0">
                <a:solidFill>
                  <a:schemeClr val="bg2"/>
                </a:solidFill>
                <a:latin typeface="+mj-lt"/>
              </a:rPr>
              <a:t>1 </a:t>
            </a:r>
            <a:r>
              <a:rPr lang="ru-RU" sz="3600" dirty="0">
                <a:solidFill>
                  <a:schemeClr val="bg2"/>
                </a:solidFill>
                <a:latin typeface="+mj-lt"/>
              </a:rPr>
              <a:t>– тирозинкиназа в гемопоэтических предшественниках приводит к нарушению нормального функционирования клетки и её злокачественной трансформации.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242" name="Rectangle 2"/>
          <p:cNvSpPr>
            <a:spLocks noGrp="1" noChangeArrowheads="1"/>
          </p:cNvSpPr>
          <p:nvPr>
            <p:ph type="title"/>
          </p:nvPr>
        </p:nvSpPr>
        <p:spPr>
          <a:xfrm>
            <a:off x="701675" y="0"/>
            <a:ext cx="7772400" cy="836613"/>
          </a:xfrm>
        </p:spPr>
        <p:txBody>
          <a:bodyPr/>
          <a:lstStyle/>
          <a:p>
            <a:r>
              <a:rPr lang="ru-RU" sz="4000" b="1" dirty="0">
                <a:solidFill>
                  <a:schemeClr val="bg2"/>
                </a:solidFill>
                <a:effectLst/>
              </a:rPr>
              <a:t>Методы диагностики ХМЛ</a:t>
            </a:r>
          </a:p>
        </p:txBody>
      </p:sp>
      <p:sp>
        <p:nvSpPr>
          <p:cNvPr id="1382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3528" y="692150"/>
            <a:ext cx="8424936" cy="5897563"/>
          </a:xfrm>
        </p:spPr>
        <p:txBody>
          <a:bodyPr/>
          <a:lstStyle/>
          <a:p>
            <a:pPr marL="381000" indent="-381000" algn="just">
              <a:lnSpc>
                <a:spcPct val="95000"/>
              </a:lnSpc>
              <a:spcBef>
                <a:spcPct val="0"/>
              </a:spcBef>
              <a:buClr>
                <a:srgbClr val="66FF66"/>
              </a:buClr>
              <a:buNone/>
            </a:pPr>
            <a:r>
              <a:rPr lang="ru-RU" sz="2200" b="1" dirty="0" smtClean="0">
                <a:solidFill>
                  <a:schemeClr val="bg2"/>
                </a:solidFill>
                <a:latin typeface="+mj-lt"/>
              </a:rPr>
              <a:t>*Морфологическое </a:t>
            </a:r>
            <a:r>
              <a:rPr lang="ru-RU" sz="2200" b="1" dirty="0">
                <a:solidFill>
                  <a:schemeClr val="bg2"/>
                </a:solidFill>
                <a:latin typeface="+mj-lt"/>
              </a:rPr>
              <a:t>исследование крови и миелограммы.</a:t>
            </a:r>
          </a:p>
          <a:p>
            <a:pPr marL="457200" indent="-457200" algn="just">
              <a:lnSpc>
                <a:spcPct val="95000"/>
              </a:lnSpc>
              <a:spcBef>
                <a:spcPct val="0"/>
              </a:spcBef>
              <a:buClr>
                <a:schemeClr val="tx1"/>
              </a:buClr>
              <a:buNone/>
            </a:pPr>
            <a:r>
              <a:rPr lang="ru-RU" sz="2200" b="1" dirty="0" smtClean="0">
                <a:solidFill>
                  <a:schemeClr val="bg2"/>
                </a:solidFill>
                <a:latin typeface="+mj-lt"/>
              </a:rPr>
              <a:t>*Стандартное </a:t>
            </a:r>
            <a:r>
              <a:rPr lang="ru-RU" sz="2200" b="1" dirty="0">
                <a:solidFill>
                  <a:schemeClr val="bg2"/>
                </a:solidFill>
                <a:latin typeface="+mj-lt"/>
              </a:rPr>
              <a:t>цитогенетическое исследование – единственный метод, позволяющий анализировать весь хромосомный набор клетки целиком (выявить не только </a:t>
            </a:r>
            <a:r>
              <a:rPr lang="en-US" sz="2200" b="1" dirty="0">
                <a:solidFill>
                  <a:schemeClr val="bg2"/>
                </a:solidFill>
                <a:latin typeface="+mj-lt"/>
              </a:rPr>
              <a:t>Ph</a:t>
            </a:r>
            <a:r>
              <a:rPr lang="ru-RU" sz="2200" b="1" dirty="0">
                <a:solidFill>
                  <a:schemeClr val="bg2"/>
                </a:solidFill>
                <a:latin typeface="+mj-lt"/>
              </a:rPr>
              <a:t>-хромосому, но и другие хромосомные нарушения).</a:t>
            </a:r>
          </a:p>
          <a:p>
            <a:pPr marL="457200" indent="-457200" algn="just">
              <a:lnSpc>
                <a:spcPct val="95000"/>
              </a:lnSpc>
              <a:spcBef>
                <a:spcPct val="0"/>
              </a:spcBef>
              <a:buClr>
                <a:schemeClr val="folHlink"/>
              </a:buClr>
              <a:buNone/>
            </a:pPr>
            <a:r>
              <a:rPr lang="ru-RU" sz="2200" b="1" dirty="0" smtClean="0">
                <a:solidFill>
                  <a:schemeClr val="bg2"/>
                </a:solidFill>
                <a:latin typeface="+mj-lt"/>
              </a:rPr>
              <a:t>*Метод </a:t>
            </a:r>
            <a:r>
              <a:rPr lang="ru-RU" sz="2200" b="1" dirty="0" err="1">
                <a:solidFill>
                  <a:schemeClr val="bg2"/>
                </a:solidFill>
                <a:latin typeface="+mj-lt"/>
              </a:rPr>
              <a:t>флюоресцентной</a:t>
            </a:r>
            <a:r>
              <a:rPr lang="ru-RU" sz="2200" b="1" dirty="0">
                <a:solidFill>
                  <a:schemeClr val="bg2"/>
                </a:solidFill>
                <a:latin typeface="+mj-lt"/>
              </a:rPr>
              <a:t> гибридизации </a:t>
            </a:r>
            <a:r>
              <a:rPr lang="en-US" sz="2200" b="1" dirty="0">
                <a:solidFill>
                  <a:schemeClr val="bg2"/>
                </a:solidFill>
                <a:latin typeface="+mj-lt"/>
              </a:rPr>
              <a:t>in Situ (FISH)</a:t>
            </a:r>
            <a:r>
              <a:rPr lang="ru-RU" sz="2200" b="1" dirty="0">
                <a:solidFill>
                  <a:schemeClr val="bg2"/>
                </a:solidFill>
                <a:latin typeface="+mj-lt"/>
              </a:rPr>
              <a:t> – более чувствителен 1 </a:t>
            </a:r>
            <a:r>
              <a:rPr lang="ru-RU" sz="2200" b="1" dirty="0" err="1">
                <a:solidFill>
                  <a:schemeClr val="bg2"/>
                </a:solidFill>
                <a:latin typeface="+mj-lt"/>
              </a:rPr>
              <a:t>лейкемическая</a:t>
            </a:r>
            <a:r>
              <a:rPr lang="ru-RU" sz="2200" b="1" dirty="0">
                <a:solidFill>
                  <a:schemeClr val="bg2"/>
                </a:solidFill>
                <a:latin typeface="+mj-lt"/>
              </a:rPr>
              <a:t> клетка на 200-500 клеток.</a:t>
            </a:r>
          </a:p>
          <a:p>
            <a:pPr marL="457200" indent="-457200" algn="just">
              <a:lnSpc>
                <a:spcPct val="95000"/>
              </a:lnSpc>
              <a:spcBef>
                <a:spcPct val="0"/>
              </a:spcBef>
              <a:buClr>
                <a:srgbClr val="66FF66"/>
              </a:buClr>
              <a:buNone/>
            </a:pPr>
            <a:r>
              <a:rPr lang="ru-RU" sz="2200" b="1" dirty="0">
                <a:solidFill>
                  <a:schemeClr val="bg2"/>
                </a:solidFill>
                <a:latin typeface="+mj-lt"/>
              </a:rPr>
              <a:t>	Мониторинг МРБ (не позволяет определить </a:t>
            </a:r>
            <a:r>
              <a:rPr lang="ru-RU" sz="2200" b="1" dirty="0" err="1">
                <a:solidFill>
                  <a:schemeClr val="bg2"/>
                </a:solidFill>
                <a:latin typeface="+mj-lt"/>
              </a:rPr>
              <a:t>клональную</a:t>
            </a:r>
            <a:r>
              <a:rPr lang="ru-RU" sz="2200" b="1" dirty="0">
                <a:solidFill>
                  <a:schemeClr val="bg2"/>
                </a:solidFill>
                <a:latin typeface="+mj-lt"/>
              </a:rPr>
              <a:t> эволюцию).</a:t>
            </a:r>
          </a:p>
          <a:p>
            <a:pPr marL="457200" indent="-457200" algn="just">
              <a:lnSpc>
                <a:spcPct val="95000"/>
              </a:lnSpc>
              <a:spcBef>
                <a:spcPct val="0"/>
              </a:spcBef>
              <a:buClr>
                <a:srgbClr val="FFCCFF"/>
              </a:buClr>
              <a:buNone/>
            </a:pPr>
            <a:r>
              <a:rPr lang="ru-RU" sz="2200" b="1" dirty="0" smtClean="0">
                <a:solidFill>
                  <a:schemeClr val="bg2"/>
                </a:solidFill>
                <a:latin typeface="+mj-lt"/>
              </a:rPr>
              <a:t>*</a:t>
            </a:r>
            <a:r>
              <a:rPr lang="en-GB" sz="2200" b="1" dirty="0" smtClean="0">
                <a:solidFill>
                  <a:schemeClr val="bg2"/>
                </a:solidFill>
                <a:latin typeface="+mj-lt"/>
              </a:rPr>
              <a:t>RT</a:t>
            </a:r>
            <a:r>
              <a:rPr lang="ru-RU" sz="2200" b="1" dirty="0" smtClean="0">
                <a:solidFill>
                  <a:schemeClr val="bg2"/>
                </a:solidFill>
                <a:latin typeface="+mj-lt"/>
              </a:rPr>
              <a:t>-</a:t>
            </a:r>
            <a:r>
              <a:rPr lang="en-GB" sz="2200" b="1" dirty="0" smtClean="0">
                <a:solidFill>
                  <a:schemeClr val="bg2"/>
                </a:solidFill>
                <a:latin typeface="+mj-lt"/>
              </a:rPr>
              <a:t>PCR</a:t>
            </a:r>
            <a:r>
              <a:rPr lang="ru-RU" sz="2200" b="1" dirty="0" smtClean="0">
                <a:solidFill>
                  <a:schemeClr val="bg2"/>
                </a:solidFill>
                <a:latin typeface="+mj-lt"/>
              </a:rPr>
              <a:t> </a:t>
            </a:r>
            <a:r>
              <a:rPr lang="ru-RU" sz="2200" b="1" dirty="0">
                <a:solidFill>
                  <a:schemeClr val="bg2"/>
                </a:solidFill>
                <a:latin typeface="+mj-lt"/>
              </a:rPr>
              <a:t>– используется как для диагностики заболевания, так и для мониторирования МРБ в процессе терапии. Позволяет в 5% случаев подтвердить диагноз ХМЛ, если при цитогенетическом исследовании </a:t>
            </a:r>
            <a:r>
              <a:rPr lang="en-US" sz="2200" b="1" dirty="0">
                <a:solidFill>
                  <a:schemeClr val="bg2"/>
                </a:solidFill>
                <a:latin typeface="+mj-lt"/>
              </a:rPr>
              <a:t>Ph</a:t>
            </a:r>
            <a:r>
              <a:rPr lang="ru-RU" sz="2200" b="1" baseline="30000" dirty="0">
                <a:solidFill>
                  <a:schemeClr val="bg2"/>
                </a:solidFill>
                <a:latin typeface="+mj-lt"/>
              </a:rPr>
              <a:t>+</a:t>
            </a:r>
            <a:r>
              <a:rPr lang="ru-RU" sz="2200" b="1" dirty="0">
                <a:solidFill>
                  <a:schemeClr val="bg2"/>
                </a:solidFill>
                <a:latin typeface="+mj-lt"/>
              </a:rPr>
              <a:t> хромосому выявить не удалось.</a:t>
            </a:r>
          </a:p>
          <a:p>
            <a:pPr marL="457200" indent="-457200" algn="just">
              <a:lnSpc>
                <a:spcPct val="95000"/>
              </a:lnSpc>
              <a:spcBef>
                <a:spcPct val="0"/>
              </a:spcBef>
              <a:buClr>
                <a:srgbClr val="66FF66"/>
              </a:buClr>
              <a:buNone/>
            </a:pPr>
            <a:r>
              <a:rPr lang="ru-RU" sz="2200" b="1" dirty="0">
                <a:solidFill>
                  <a:schemeClr val="bg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	</a:t>
            </a:r>
            <a:r>
              <a:rPr lang="ru-RU" sz="2200" b="1" dirty="0">
                <a:solidFill>
                  <a:schemeClr val="bg2"/>
                </a:solidFill>
                <a:latin typeface="+mj-lt"/>
              </a:rPr>
              <a:t>Чувствительность: 1 клетка на 10</a:t>
            </a:r>
            <a:r>
              <a:rPr lang="ru-RU" sz="2200" b="1" baseline="30000" dirty="0">
                <a:solidFill>
                  <a:schemeClr val="bg2"/>
                </a:solidFill>
                <a:latin typeface="+mj-lt"/>
              </a:rPr>
              <a:t>4</a:t>
            </a:r>
            <a:r>
              <a:rPr lang="ru-RU" sz="2200" b="1" dirty="0">
                <a:solidFill>
                  <a:schemeClr val="bg2"/>
                </a:solidFill>
                <a:latin typeface="+mj-lt"/>
              </a:rPr>
              <a:t> – 10</a:t>
            </a:r>
            <a:r>
              <a:rPr lang="ru-RU" sz="2200" b="1" baseline="30000" dirty="0">
                <a:solidFill>
                  <a:schemeClr val="bg2"/>
                </a:solidFill>
                <a:latin typeface="+mj-lt"/>
              </a:rPr>
              <a:t>6</a:t>
            </a:r>
            <a:r>
              <a:rPr lang="ru-RU" sz="2200" b="1" dirty="0">
                <a:solidFill>
                  <a:schemeClr val="bg2"/>
                </a:solidFill>
                <a:latin typeface="+mj-lt"/>
              </a:rPr>
              <a:t> клеток.</a:t>
            </a:r>
          </a:p>
          <a:p>
            <a:pPr marL="457200" indent="-457200" algn="just">
              <a:lnSpc>
                <a:spcPct val="95000"/>
              </a:lnSpc>
              <a:spcBef>
                <a:spcPct val="0"/>
              </a:spcBef>
              <a:buClr>
                <a:srgbClr val="66FF66"/>
              </a:buClr>
              <a:buNone/>
            </a:pPr>
            <a:r>
              <a:rPr lang="ru-RU" sz="2200" b="1" dirty="0">
                <a:solidFill>
                  <a:schemeClr val="bg2"/>
                </a:solidFill>
                <a:latin typeface="+mj-lt"/>
              </a:rPr>
              <a:t>Исследование трепанобиоптата имеет вспомогательное значение.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228600"/>
            <a:ext cx="7772400" cy="680120"/>
          </a:xfrm>
        </p:spPr>
        <p:txBody>
          <a:bodyPr/>
          <a:lstStyle/>
          <a:p>
            <a:r>
              <a:rPr lang="ru-RU" sz="3200" b="1" dirty="0">
                <a:solidFill>
                  <a:schemeClr val="bg2"/>
                </a:solidFill>
                <a:effectLst/>
              </a:rPr>
              <a:t>КРИТЕРИИ ДИАГНОСТИКИ </a:t>
            </a:r>
            <a:r>
              <a:rPr lang="ru-RU" sz="3200" b="1" dirty="0" smtClean="0">
                <a:solidFill>
                  <a:schemeClr val="bg2"/>
                </a:solidFill>
                <a:effectLst/>
              </a:rPr>
              <a:t>ХМЛ</a:t>
            </a:r>
            <a:endParaRPr lang="ru-RU" sz="3200" b="1" dirty="0">
              <a:solidFill>
                <a:schemeClr val="bg2"/>
              </a:solidFill>
              <a:effectLst/>
            </a:endParaRPr>
          </a:p>
        </p:txBody>
      </p:sp>
      <p:sp>
        <p:nvSpPr>
          <p:cNvPr id="1034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51520" y="836712"/>
            <a:ext cx="8697217" cy="5602560"/>
          </a:xfrm>
        </p:spPr>
        <p:txBody>
          <a:bodyPr/>
          <a:lstStyle/>
          <a:p>
            <a:pPr marL="0" indent="0" algn="just">
              <a:buFont typeface="Wingdings" pitchFamily="2" charset="2"/>
              <a:buNone/>
            </a:pPr>
            <a:r>
              <a:rPr lang="ru-RU" sz="2600" dirty="0">
                <a:solidFill>
                  <a:schemeClr val="bg2"/>
                </a:solidFill>
                <a:latin typeface="+mj-lt"/>
              </a:rPr>
              <a:t>Общие:</a:t>
            </a:r>
          </a:p>
          <a:p>
            <a:pPr marL="0" indent="0" algn="just">
              <a:buClr>
                <a:schemeClr val="tx1"/>
              </a:buClr>
              <a:buFont typeface="Wingdings" pitchFamily="2" charset="2"/>
              <a:buChar char="Ø"/>
            </a:pPr>
            <a:r>
              <a:rPr lang="ru-RU" sz="2600" dirty="0" smtClean="0">
                <a:solidFill>
                  <a:schemeClr val="bg2"/>
                </a:solidFill>
                <a:latin typeface="+mj-lt"/>
              </a:rPr>
              <a:t>* избыточное </a:t>
            </a:r>
            <a:r>
              <a:rPr lang="ru-RU" sz="2600" dirty="0">
                <a:solidFill>
                  <a:schemeClr val="bg2"/>
                </a:solidFill>
                <a:latin typeface="+mj-lt"/>
              </a:rPr>
              <a:t>увеличение числа гранулоцитов в периферической крови (&gt; </a:t>
            </a:r>
            <a:r>
              <a:rPr lang="en-GB" sz="2600" dirty="0" smtClean="0">
                <a:solidFill>
                  <a:schemeClr val="bg2"/>
                </a:solidFill>
                <a:latin typeface="+mj-lt"/>
              </a:rPr>
              <a:t>2</a:t>
            </a:r>
            <a:r>
              <a:rPr lang="ru-RU" sz="2600" dirty="0" smtClean="0">
                <a:solidFill>
                  <a:schemeClr val="bg2"/>
                </a:solidFill>
                <a:latin typeface="+mj-lt"/>
              </a:rPr>
              <a:t>0х10</a:t>
            </a:r>
            <a:r>
              <a:rPr lang="ru-RU" sz="2600" baseline="30000" dirty="0" smtClean="0">
                <a:solidFill>
                  <a:schemeClr val="bg2"/>
                </a:solidFill>
                <a:latin typeface="+mj-lt"/>
              </a:rPr>
              <a:t>9</a:t>
            </a:r>
            <a:r>
              <a:rPr lang="ru-RU" sz="2600" dirty="0" smtClean="0">
                <a:solidFill>
                  <a:schemeClr val="bg2"/>
                </a:solidFill>
                <a:latin typeface="+mj-lt"/>
              </a:rPr>
              <a:t>/л</a:t>
            </a:r>
            <a:r>
              <a:rPr lang="ru-RU" sz="2600" dirty="0">
                <a:solidFill>
                  <a:schemeClr val="bg2"/>
                </a:solidFill>
                <a:latin typeface="+mj-lt"/>
              </a:rPr>
              <a:t>);</a:t>
            </a:r>
          </a:p>
          <a:p>
            <a:pPr marL="0" indent="0" algn="just">
              <a:buClr>
                <a:schemeClr val="tx1"/>
              </a:buClr>
              <a:buFont typeface="Wingdings" pitchFamily="2" charset="2"/>
              <a:buChar char="Ø"/>
            </a:pPr>
            <a:r>
              <a:rPr lang="ru-RU" sz="2600" dirty="0" smtClean="0">
                <a:solidFill>
                  <a:schemeClr val="bg2"/>
                </a:solidFill>
                <a:latin typeface="+mj-lt"/>
              </a:rPr>
              <a:t>* наличие </a:t>
            </a:r>
            <a:r>
              <a:rPr lang="ru-RU" sz="2600" dirty="0">
                <a:solidFill>
                  <a:schemeClr val="bg2"/>
                </a:solidFill>
                <a:latin typeface="+mj-lt"/>
              </a:rPr>
              <a:t>предшественников гранулоцитов (миелоциты, </a:t>
            </a:r>
            <a:r>
              <a:rPr lang="ru-RU" sz="2600" dirty="0" err="1">
                <a:solidFill>
                  <a:schemeClr val="bg2"/>
                </a:solidFill>
                <a:latin typeface="+mj-lt"/>
              </a:rPr>
              <a:t>промиелоциты</a:t>
            </a:r>
            <a:r>
              <a:rPr lang="ru-RU" sz="2600" dirty="0">
                <a:solidFill>
                  <a:schemeClr val="bg2"/>
                </a:solidFill>
                <a:latin typeface="+mj-lt"/>
              </a:rPr>
              <a:t>, в периферической крови;</a:t>
            </a:r>
          </a:p>
          <a:p>
            <a:pPr marL="0" indent="0" algn="just">
              <a:buClr>
                <a:schemeClr val="tx1"/>
              </a:buClr>
              <a:buFont typeface="Wingdings" pitchFamily="2" charset="2"/>
              <a:buChar char="Ø"/>
            </a:pPr>
            <a:r>
              <a:rPr lang="ru-RU" sz="2600" dirty="0" smtClean="0">
                <a:solidFill>
                  <a:schemeClr val="bg2"/>
                </a:solidFill>
                <a:latin typeface="+mj-lt"/>
              </a:rPr>
              <a:t>* базофильно-эозинофильная </a:t>
            </a:r>
            <a:r>
              <a:rPr lang="ru-RU" sz="2600" dirty="0">
                <a:solidFill>
                  <a:schemeClr val="bg2"/>
                </a:solidFill>
                <a:latin typeface="+mj-lt"/>
              </a:rPr>
              <a:t>ассоциация;</a:t>
            </a:r>
          </a:p>
          <a:p>
            <a:pPr marL="0" indent="0" algn="just">
              <a:buClr>
                <a:schemeClr val="tx1"/>
              </a:buClr>
              <a:buFont typeface="Wingdings" pitchFamily="2" charset="2"/>
              <a:buChar char="Ø"/>
            </a:pPr>
            <a:r>
              <a:rPr lang="ru-RU" sz="2600" dirty="0" smtClean="0">
                <a:solidFill>
                  <a:schemeClr val="bg2"/>
                </a:solidFill>
                <a:latin typeface="+mj-lt"/>
              </a:rPr>
              <a:t>* </a:t>
            </a:r>
            <a:r>
              <a:rPr lang="ru-RU" sz="2600" dirty="0" err="1" smtClean="0">
                <a:solidFill>
                  <a:schemeClr val="bg2"/>
                </a:solidFill>
                <a:latin typeface="+mj-lt"/>
              </a:rPr>
              <a:t>гиперклеточность</a:t>
            </a:r>
            <a:r>
              <a:rPr lang="ru-RU" sz="2600" dirty="0" smtClean="0">
                <a:solidFill>
                  <a:schemeClr val="bg2"/>
                </a:solidFill>
                <a:latin typeface="+mj-lt"/>
              </a:rPr>
              <a:t> </a:t>
            </a:r>
            <a:r>
              <a:rPr lang="ru-RU" sz="2600" dirty="0">
                <a:solidFill>
                  <a:schemeClr val="bg2"/>
                </a:solidFill>
                <a:latin typeface="+mj-lt"/>
              </a:rPr>
              <a:t>костного мозга при оценке </a:t>
            </a:r>
            <a:r>
              <a:rPr lang="ru-RU" sz="2600" dirty="0" smtClean="0">
                <a:solidFill>
                  <a:schemeClr val="bg2"/>
                </a:solidFill>
                <a:latin typeface="+mj-lt"/>
              </a:rPr>
              <a:t>трепанобиоптата</a:t>
            </a:r>
            <a:r>
              <a:rPr lang="en-GB" sz="2600" dirty="0" smtClean="0">
                <a:solidFill>
                  <a:schemeClr val="bg2"/>
                </a:solidFill>
                <a:latin typeface="+mj-lt"/>
              </a:rPr>
              <a:t> </a:t>
            </a:r>
            <a:r>
              <a:rPr lang="ru-RU" sz="2600" dirty="0" smtClean="0">
                <a:solidFill>
                  <a:schemeClr val="bg2"/>
                </a:solidFill>
                <a:latin typeface="+mj-lt"/>
              </a:rPr>
              <a:t>(</a:t>
            </a:r>
            <a:r>
              <a:rPr lang="ru-RU" sz="2600" dirty="0" err="1" smtClean="0">
                <a:solidFill>
                  <a:schemeClr val="bg2"/>
                </a:solidFill>
                <a:latin typeface="+mj-lt"/>
              </a:rPr>
              <a:t>лейкоциты:эритроциты</a:t>
            </a:r>
            <a:r>
              <a:rPr lang="ru-RU" sz="2600" dirty="0" smtClean="0">
                <a:solidFill>
                  <a:schemeClr val="bg2"/>
                </a:solidFill>
                <a:latin typeface="+mj-lt"/>
              </a:rPr>
              <a:t> = 20-25:1, в норме 3-4:1), </a:t>
            </a:r>
            <a:r>
              <a:rPr lang="ru-RU" sz="2600" dirty="0" err="1">
                <a:solidFill>
                  <a:schemeClr val="bg2"/>
                </a:solidFill>
                <a:latin typeface="+mj-lt"/>
              </a:rPr>
              <a:t>↓</a:t>
            </a:r>
            <a:r>
              <a:rPr lang="ru-RU" sz="2600" dirty="0">
                <a:solidFill>
                  <a:schemeClr val="bg2"/>
                </a:solidFill>
                <a:latin typeface="+mj-lt"/>
              </a:rPr>
              <a:t> жира;</a:t>
            </a:r>
          </a:p>
          <a:p>
            <a:pPr marL="0" indent="0" algn="just">
              <a:buClr>
                <a:schemeClr val="tx1"/>
              </a:buClr>
              <a:buFont typeface="Wingdings" pitchFamily="2" charset="2"/>
              <a:buChar char="Ø"/>
            </a:pPr>
            <a:r>
              <a:rPr lang="ru-RU" sz="2600" dirty="0" smtClean="0">
                <a:solidFill>
                  <a:schemeClr val="bg2"/>
                </a:solidFill>
                <a:latin typeface="+mj-lt"/>
              </a:rPr>
              <a:t>* наличие </a:t>
            </a:r>
            <a:r>
              <a:rPr lang="en-US" sz="2600" dirty="0">
                <a:solidFill>
                  <a:schemeClr val="bg2"/>
                </a:solidFill>
                <a:latin typeface="+mj-lt"/>
              </a:rPr>
              <a:t>Ph</a:t>
            </a:r>
            <a:r>
              <a:rPr lang="ru-RU" sz="2600" dirty="0">
                <a:solidFill>
                  <a:schemeClr val="bg2"/>
                </a:solidFill>
                <a:latin typeface="+mj-lt"/>
              </a:rPr>
              <a:t>-хромосомы (</a:t>
            </a:r>
            <a:r>
              <a:rPr lang="en-US" sz="2600" dirty="0" smtClean="0">
                <a:solidFill>
                  <a:schemeClr val="bg2"/>
                </a:solidFill>
                <a:latin typeface="+mj-lt"/>
              </a:rPr>
              <a:t>t</a:t>
            </a:r>
            <a:r>
              <a:rPr lang="ru-RU" sz="2600" dirty="0" smtClean="0">
                <a:solidFill>
                  <a:schemeClr val="bg2"/>
                </a:solidFill>
                <a:latin typeface="+mj-lt"/>
              </a:rPr>
              <a:t>(9;22</a:t>
            </a:r>
            <a:r>
              <a:rPr lang="ru-RU" sz="2600" dirty="0">
                <a:solidFill>
                  <a:schemeClr val="bg2"/>
                </a:solidFill>
                <a:latin typeface="+mj-lt"/>
              </a:rPr>
              <a:t>)) при хромосомном анализе и </a:t>
            </a:r>
            <a:r>
              <a:rPr lang="en-US" sz="2600" dirty="0">
                <a:solidFill>
                  <a:schemeClr val="bg2"/>
                </a:solidFill>
                <a:latin typeface="+mj-lt"/>
              </a:rPr>
              <a:t>b</a:t>
            </a:r>
            <a:r>
              <a:rPr lang="ru-RU" sz="2600" dirty="0">
                <a:solidFill>
                  <a:schemeClr val="bg2"/>
                </a:solidFill>
                <a:latin typeface="+mj-lt"/>
              </a:rPr>
              <a:t>с</a:t>
            </a:r>
            <a:r>
              <a:rPr lang="en-US" sz="2600" dirty="0">
                <a:solidFill>
                  <a:schemeClr val="bg2"/>
                </a:solidFill>
                <a:latin typeface="+mj-lt"/>
              </a:rPr>
              <a:t>r</a:t>
            </a:r>
            <a:r>
              <a:rPr lang="ru-RU" sz="2600" dirty="0">
                <a:solidFill>
                  <a:schemeClr val="bg2"/>
                </a:solidFill>
                <a:latin typeface="+mj-lt"/>
              </a:rPr>
              <a:t>/а</a:t>
            </a:r>
            <a:r>
              <a:rPr lang="en-US" sz="2600" dirty="0" err="1">
                <a:solidFill>
                  <a:schemeClr val="bg2"/>
                </a:solidFill>
                <a:latin typeface="+mj-lt"/>
              </a:rPr>
              <a:t>bl</a:t>
            </a:r>
            <a:r>
              <a:rPr lang="en-US" sz="2600" dirty="0">
                <a:solidFill>
                  <a:schemeClr val="bg2"/>
                </a:solidFill>
                <a:latin typeface="+mj-lt"/>
              </a:rPr>
              <a:t> </a:t>
            </a:r>
            <a:r>
              <a:rPr lang="ru-RU" sz="2600" dirty="0">
                <a:solidFill>
                  <a:schemeClr val="bg2"/>
                </a:solidFill>
                <a:latin typeface="+mj-lt"/>
              </a:rPr>
              <a:t>гена при молекулярно-генетическом исследовании;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304800"/>
            <a:ext cx="7772400" cy="762000"/>
          </a:xfrm>
        </p:spPr>
        <p:txBody>
          <a:bodyPr/>
          <a:lstStyle/>
          <a:p>
            <a:r>
              <a:rPr lang="ru-RU" sz="3600" b="1" dirty="0">
                <a:solidFill>
                  <a:schemeClr val="bg2"/>
                </a:solidFill>
                <a:effectLst/>
              </a:rPr>
              <a:t>Стадии (фазы) ХМЛ</a:t>
            </a:r>
          </a:p>
        </p:txBody>
      </p:sp>
      <p:sp>
        <p:nvSpPr>
          <p:cNvPr id="1044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04800" y="1295400"/>
            <a:ext cx="8534400" cy="4800600"/>
          </a:xfrm>
        </p:spPr>
        <p:txBody>
          <a:bodyPr/>
          <a:lstStyle/>
          <a:p>
            <a:pPr marL="0" indent="0" algn="just">
              <a:spcBef>
                <a:spcPts val="1200"/>
              </a:spcBef>
              <a:buClr>
                <a:schemeClr val="tx1"/>
              </a:buClr>
              <a:buNone/>
            </a:pPr>
            <a:r>
              <a:rPr lang="en-GB" sz="3600" dirty="0" smtClean="0">
                <a:solidFill>
                  <a:schemeClr val="bg2"/>
                </a:solidFill>
                <a:latin typeface="+mj-lt"/>
              </a:rPr>
              <a:t>I) </a:t>
            </a:r>
            <a:r>
              <a:rPr lang="ru-RU" sz="3600" dirty="0" smtClean="0">
                <a:solidFill>
                  <a:schemeClr val="bg2"/>
                </a:solidFill>
                <a:latin typeface="+mj-lt"/>
              </a:rPr>
              <a:t>Хроническая  </a:t>
            </a:r>
          </a:p>
          <a:p>
            <a:pPr marL="0" indent="0" algn="just">
              <a:spcBef>
                <a:spcPts val="1200"/>
              </a:spcBef>
              <a:buClr>
                <a:schemeClr val="tx1"/>
              </a:buClr>
              <a:buNone/>
            </a:pPr>
            <a:r>
              <a:rPr lang="ru-RU" sz="3600" dirty="0" smtClean="0">
                <a:solidFill>
                  <a:schemeClr val="bg2"/>
                </a:solidFill>
                <a:latin typeface="+mj-lt"/>
              </a:rPr>
              <a:t>ранняя </a:t>
            </a:r>
            <a:r>
              <a:rPr lang="ru-RU" sz="3600" dirty="0">
                <a:solidFill>
                  <a:schemeClr val="bg2"/>
                </a:solidFill>
                <a:latin typeface="+mj-lt"/>
              </a:rPr>
              <a:t>(до 12мес)</a:t>
            </a:r>
          </a:p>
          <a:p>
            <a:pPr marL="609600" indent="-609600" algn="just">
              <a:spcBef>
                <a:spcPts val="1200"/>
              </a:spcBef>
              <a:buClr>
                <a:schemeClr val="tx1"/>
              </a:buClr>
              <a:buFont typeface="Wingdings" pitchFamily="2" charset="2"/>
              <a:buNone/>
            </a:pPr>
            <a:r>
              <a:rPr lang="ru-RU" sz="3600" dirty="0" smtClean="0">
                <a:solidFill>
                  <a:schemeClr val="bg2"/>
                </a:solidFill>
                <a:latin typeface="+mj-lt"/>
              </a:rPr>
              <a:t>поздняя</a:t>
            </a:r>
            <a:r>
              <a:rPr lang="en-GB" sz="3600" dirty="0" smtClean="0">
                <a:solidFill>
                  <a:schemeClr val="bg2"/>
                </a:solidFill>
                <a:latin typeface="+mj-lt"/>
              </a:rPr>
              <a:t> (</a:t>
            </a:r>
            <a:r>
              <a:rPr lang="ru-RU" sz="3600" dirty="0" smtClean="0">
                <a:solidFill>
                  <a:schemeClr val="bg2"/>
                </a:solidFill>
                <a:latin typeface="+mj-lt"/>
              </a:rPr>
              <a:t>от 2-3 до 6-10 лет)</a:t>
            </a:r>
            <a:endParaRPr lang="ru-RU" sz="3600" dirty="0">
              <a:solidFill>
                <a:schemeClr val="bg2"/>
              </a:solidFill>
              <a:latin typeface="+mj-lt"/>
            </a:endParaRPr>
          </a:p>
          <a:p>
            <a:pPr marL="0" indent="0" algn="just">
              <a:spcBef>
                <a:spcPts val="1200"/>
              </a:spcBef>
              <a:buClr>
                <a:schemeClr val="tx1"/>
              </a:buClr>
              <a:buNone/>
            </a:pPr>
            <a:r>
              <a:rPr lang="en-GB" sz="3600" dirty="0" smtClean="0">
                <a:solidFill>
                  <a:schemeClr val="bg2"/>
                </a:solidFill>
                <a:latin typeface="+mj-lt"/>
              </a:rPr>
              <a:t>II) </a:t>
            </a:r>
            <a:r>
              <a:rPr lang="ru-RU" sz="3600" dirty="0" smtClean="0">
                <a:solidFill>
                  <a:schemeClr val="bg2"/>
                </a:solidFill>
                <a:latin typeface="+mj-lt"/>
              </a:rPr>
              <a:t>Продвинутая </a:t>
            </a:r>
            <a:r>
              <a:rPr lang="ru-RU" sz="3600" dirty="0">
                <a:solidFill>
                  <a:schemeClr val="bg2"/>
                </a:solidFill>
                <a:latin typeface="+mj-lt"/>
              </a:rPr>
              <a:t>(акселерации</a:t>
            </a:r>
            <a:r>
              <a:rPr lang="ru-RU" sz="3600" dirty="0" smtClean="0">
                <a:solidFill>
                  <a:schemeClr val="bg2"/>
                </a:solidFill>
                <a:latin typeface="+mj-lt"/>
              </a:rPr>
              <a:t>) </a:t>
            </a:r>
          </a:p>
          <a:p>
            <a:pPr marL="2324100" lvl="4" indent="-609600" algn="just">
              <a:spcBef>
                <a:spcPts val="1200"/>
              </a:spcBef>
              <a:buNone/>
            </a:pPr>
            <a:r>
              <a:rPr lang="ru-RU" sz="3600" dirty="0" smtClean="0">
                <a:solidFill>
                  <a:schemeClr val="bg2"/>
                </a:solidFill>
                <a:latin typeface="+mj-lt"/>
              </a:rPr>
              <a:t>1 -1,5 года</a:t>
            </a:r>
            <a:endParaRPr lang="ru-RU" sz="3600" dirty="0">
              <a:solidFill>
                <a:schemeClr val="bg2"/>
              </a:solidFill>
              <a:latin typeface="+mj-lt"/>
            </a:endParaRPr>
          </a:p>
          <a:p>
            <a:pPr marL="0" indent="0">
              <a:buClr>
                <a:schemeClr val="tx1"/>
              </a:buClr>
              <a:buNone/>
            </a:pPr>
            <a:r>
              <a:rPr lang="en-GB" sz="3600" dirty="0" smtClean="0">
                <a:solidFill>
                  <a:schemeClr val="bg2"/>
                </a:solidFill>
                <a:latin typeface="+mj-lt"/>
              </a:rPr>
              <a:t>III) </a:t>
            </a:r>
            <a:r>
              <a:rPr lang="ru-RU" sz="3600" dirty="0" smtClean="0">
                <a:solidFill>
                  <a:schemeClr val="bg2"/>
                </a:solidFill>
                <a:latin typeface="+mj-lt"/>
              </a:rPr>
              <a:t>Терминальная </a:t>
            </a:r>
            <a:r>
              <a:rPr lang="ru-RU" sz="3600" dirty="0">
                <a:solidFill>
                  <a:schemeClr val="bg2"/>
                </a:solidFill>
                <a:latin typeface="+mj-lt"/>
              </a:rPr>
              <a:t>(острая</a:t>
            </a:r>
            <a:r>
              <a:rPr lang="ru-RU" sz="3600" dirty="0" smtClean="0">
                <a:solidFill>
                  <a:schemeClr val="bg2"/>
                </a:solidFill>
                <a:latin typeface="+mj-lt"/>
              </a:rPr>
              <a:t>)</a:t>
            </a:r>
          </a:p>
          <a:p>
            <a:pPr marL="1409700" lvl="2" indent="-609600">
              <a:buNone/>
            </a:pPr>
            <a:r>
              <a:rPr lang="ru-RU" dirty="0" smtClean="0">
                <a:solidFill>
                  <a:schemeClr val="bg2"/>
                </a:solidFill>
                <a:latin typeface="+mj-lt"/>
              </a:rPr>
              <a:t>		</a:t>
            </a:r>
            <a:r>
              <a:rPr lang="ru-RU" sz="3600" dirty="0" smtClean="0">
                <a:solidFill>
                  <a:schemeClr val="bg2"/>
                </a:solidFill>
                <a:latin typeface="+mj-lt"/>
              </a:rPr>
              <a:t>3-6 мес.</a:t>
            </a:r>
            <a:endParaRPr lang="ru-RU" sz="3600" dirty="0">
              <a:solidFill>
                <a:schemeClr val="bg2"/>
              </a:solidFill>
              <a:latin typeface="+mj-lt"/>
            </a:endParaRPr>
          </a:p>
        </p:txBody>
      </p:sp>
      <p:sp>
        <p:nvSpPr>
          <p:cNvPr id="104452" name="Line 4"/>
          <p:cNvSpPr>
            <a:spLocks noChangeShapeType="1"/>
          </p:cNvSpPr>
          <p:nvPr/>
        </p:nvSpPr>
        <p:spPr bwMode="auto">
          <a:xfrm>
            <a:off x="3962400" y="1905000"/>
            <a:ext cx="533400" cy="7620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stealth" w="lg" len="med"/>
          </a:ln>
          <a:effectLst/>
        </p:spPr>
        <p:txBody>
          <a:bodyPr wrap="none"/>
          <a:lstStyle/>
          <a:p>
            <a:endParaRPr lang="ru-RU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290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260648"/>
            <a:ext cx="7772400" cy="762000"/>
          </a:xfrm>
        </p:spPr>
        <p:txBody>
          <a:bodyPr/>
          <a:lstStyle/>
          <a:p>
            <a:r>
              <a:rPr lang="ru-RU" b="1" dirty="0">
                <a:solidFill>
                  <a:schemeClr val="bg2"/>
                </a:solidFill>
                <a:effectLst/>
              </a:rPr>
              <a:t>Хроническая фаза</a:t>
            </a:r>
          </a:p>
        </p:txBody>
      </p:sp>
      <p:sp>
        <p:nvSpPr>
          <p:cNvPr id="1402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3528" y="1052736"/>
            <a:ext cx="8424935" cy="5136232"/>
          </a:xfrm>
        </p:spPr>
        <p:txBody>
          <a:bodyPr/>
          <a:lstStyle/>
          <a:p>
            <a:pPr marL="0" indent="0" algn="just">
              <a:lnSpc>
                <a:spcPct val="90000"/>
              </a:lnSpc>
              <a:spcBef>
                <a:spcPct val="0"/>
              </a:spcBef>
              <a:buClr>
                <a:schemeClr val="tx1"/>
              </a:buClr>
              <a:buNone/>
            </a:pPr>
            <a:r>
              <a:rPr lang="ru-RU" sz="2800" dirty="0">
                <a:solidFill>
                  <a:schemeClr val="bg2"/>
                </a:solidFill>
                <a:latin typeface="+mj-lt"/>
              </a:rPr>
              <a:t> - 1-3 года бессимптомно – </a:t>
            </a:r>
            <a:r>
              <a:rPr lang="ru-RU" sz="2800" dirty="0" smtClean="0">
                <a:solidFill>
                  <a:schemeClr val="bg2"/>
                </a:solidFill>
                <a:latin typeface="+mj-lt"/>
              </a:rPr>
              <a:t>слабость, усталость, </a:t>
            </a:r>
            <a:r>
              <a:rPr lang="ru-RU" sz="2800" dirty="0">
                <a:solidFill>
                  <a:schemeClr val="bg2"/>
                </a:solidFill>
                <a:latin typeface="+mj-lt"/>
              </a:rPr>
              <a:t>тяжесть в левом подреберье (</a:t>
            </a:r>
            <a:r>
              <a:rPr lang="ru-RU" sz="2800" dirty="0" err="1">
                <a:solidFill>
                  <a:schemeClr val="bg2"/>
                </a:solidFill>
                <a:latin typeface="+mj-lt"/>
              </a:rPr>
              <a:t>спленомегалия</a:t>
            </a:r>
            <a:r>
              <a:rPr lang="ru-RU" sz="2800" dirty="0">
                <a:solidFill>
                  <a:schemeClr val="bg2"/>
                </a:solidFill>
                <a:latin typeface="+mj-lt"/>
              </a:rPr>
              <a:t>)</a:t>
            </a:r>
          </a:p>
          <a:p>
            <a:pPr marL="0" indent="0" algn="just">
              <a:lnSpc>
                <a:spcPct val="90000"/>
              </a:lnSpc>
              <a:spcBef>
                <a:spcPct val="0"/>
              </a:spcBef>
              <a:buClr>
                <a:schemeClr val="tx1"/>
              </a:buClr>
              <a:buNone/>
            </a:pPr>
            <a:r>
              <a:rPr lang="ru-RU" sz="2800" dirty="0" smtClean="0">
                <a:solidFill>
                  <a:schemeClr val="bg2"/>
                </a:solidFill>
                <a:latin typeface="+mj-lt"/>
              </a:rPr>
              <a:t>- Постепенно </a:t>
            </a:r>
            <a:r>
              <a:rPr lang="ru-RU" sz="2800" dirty="0">
                <a:solidFill>
                  <a:schemeClr val="bg2"/>
                </a:solidFill>
                <a:latin typeface="+mj-lt"/>
              </a:rPr>
              <a:t>нарастающий лейкоцитоз с </a:t>
            </a:r>
            <a:r>
              <a:rPr lang="ru-RU" sz="2800" dirty="0" smtClean="0">
                <a:solidFill>
                  <a:schemeClr val="bg2"/>
                </a:solidFill>
                <a:latin typeface="+mj-lt"/>
              </a:rPr>
              <a:t>левым сдвигом </a:t>
            </a:r>
            <a:r>
              <a:rPr lang="ru-RU" sz="2800" dirty="0">
                <a:solidFill>
                  <a:schemeClr val="bg2"/>
                </a:solidFill>
                <a:latin typeface="+mj-lt"/>
              </a:rPr>
              <a:t>в лейкоцитарной </a:t>
            </a:r>
            <a:r>
              <a:rPr lang="ru-RU" sz="2800" dirty="0" smtClean="0">
                <a:solidFill>
                  <a:schemeClr val="bg2"/>
                </a:solidFill>
                <a:latin typeface="+mj-lt"/>
              </a:rPr>
              <a:t>формуле  </a:t>
            </a:r>
            <a:r>
              <a:rPr lang="ru-RU" sz="2800" dirty="0">
                <a:solidFill>
                  <a:schemeClr val="bg2"/>
                </a:solidFill>
                <a:latin typeface="+mj-lt"/>
              </a:rPr>
              <a:t>(</a:t>
            </a:r>
            <a:r>
              <a:rPr lang="ru-RU" sz="2800" dirty="0" smtClean="0">
                <a:solidFill>
                  <a:schemeClr val="bg2"/>
                </a:solidFill>
                <a:latin typeface="+mj-lt"/>
                <a:sym typeface="Symbol" pitchFamily="18" charset="2"/>
              </a:rPr>
              <a:t></a:t>
            </a:r>
            <a:r>
              <a:rPr lang="ru-RU" sz="2800" dirty="0" smtClean="0">
                <a:solidFill>
                  <a:schemeClr val="bg2"/>
                </a:solidFill>
                <a:latin typeface="+mj-lt"/>
              </a:rPr>
              <a:t>миелоцитов</a:t>
            </a:r>
            <a:r>
              <a:rPr lang="ru-RU" sz="2800" dirty="0">
                <a:solidFill>
                  <a:schemeClr val="bg2"/>
                </a:solidFill>
                <a:latin typeface="+mj-lt"/>
              </a:rPr>
              <a:t>, </a:t>
            </a:r>
            <a:r>
              <a:rPr lang="ru-RU" sz="2800" dirty="0" err="1">
                <a:solidFill>
                  <a:schemeClr val="bg2"/>
                </a:solidFill>
                <a:latin typeface="+mj-lt"/>
              </a:rPr>
              <a:t>метамиелоцитов</a:t>
            </a:r>
            <a:r>
              <a:rPr lang="ru-RU" sz="2800" dirty="0">
                <a:solidFill>
                  <a:schemeClr val="bg2"/>
                </a:solidFill>
                <a:latin typeface="+mj-lt"/>
              </a:rPr>
              <a:t>, </a:t>
            </a:r>
            <a:r>
              <a:rPr lang="ru-RU" sz="2800" dirty="0" err="1" smtClean="0">
                <a:solidFill>
                  <a:schemeClr val="bg2"/>
                </a:solidFill>
                <a:latin typeface="+mj-lt"/>
              </a:rPr>
              <a:t>промие-лоцитов</a:t>
            </a:r>
            <a:r>
              <a:rPr lang="ru-RU" sz="2800" dirty="0" smtClean="0">
                <a:solidFill>
                  <a:schemeClr val="bg2"/>
                </a:solidFill>
                <a:latin typeface="+mj-lt"/>
              </a:rPr>
              <a:t>, единичные </a:t>
            </a:r>
            <a:r>
              <a:rPr lang="ru-RU" sz="2800" dirty="0" err="1" smtClean="0">
                <a:solidFill>
                  <a:schemeClr val="bg2"/>
                </a:solidFill>
                <a:latin typeface="+mj-lt"/>
              </a:rPr>
              <a:t>бласты</a:t>
            </a:r>
            <a:r>
              <a:rPr lang="ru-RU" sz="2800" dirty="0" smtClean="0">
                <a:solidFill>
                  <a:schemeClr val="bg2"/>
                </a:solidFill>
                <a:latin typeface="+mj-lt"/>
              </a:rPr>
              <a:t>)</a:t>
            </a:r>
            <a:endParaRPr lang="ru-RU" sz="2800" dirty="0">
              <a:solidFill>
                <a:schemeClr val="bg2"/>
              </a:solidFill>
              <a:latin typeface="+mj-lt"/>
            </a:endParaRPr>
          </a:p>
          <a:p>
            <a:pPr marL="0" indent="0" algn="just">
              <a:lnSpc>
                <a:spcPct val="90000"/>
              </a:lnSpc>
              <a:spcBef>
                <a:spcPct val="0"/>
              </a:spcBef>
              <a:buClr>
                <a:srgbClr val="66FF66"/>
              </a:buClr>
              <a:buNone/>
            </a:pPr>
            <a:r>
              <a:rPr lang="ru-RU" sz="2800" dirty="0" smtClean="0">
                <a:solidFill>
                  <a:schemeClr val="bg2"/>
                </a:solidFill>
                <a:latin typeface="+mj-lt"/>
                <a:sym typeface="Symbol" pitchFamily="18" charset="2"/>
              </a:rPr>
              <a:t> -  </a:t>
            </a:r>
            <a:r>
              <a:rPr lang="ru-RU" sz="2800" dirty="0">
                <a:solidFill>
                  <a:schemeClr val="bg2"/>
                </a:solidFill>
                <a:latin typeface="+mj-lt"/>
              </a:rPr>
              <a:t>тромбоцитов</a:t>
            </a:r>
          </a:p>
          <a:p>
            <a:pPr marL="0" indent="0" algn="just">
              <a:lnSpc>
                <a:spcPct val="90000"/>
              </a:lnSpc>
              <a:spcBef>
                <a:spcPct val="0"/>
              </a:spcBef>
              <a:buClr>
                <a:schemeClr val="folHlink"/>
              </a:buClr>
              <a:buNone/>
            </a:pPr>
            <a:r>
              <a:rPr lang="ru-RU" sz="2800" dirty="0" smtClean="0">
                <a:solidFill>
                  <a:schemeClr val="bg2"/>
                </a:solidFill>
                <a:latin typeface="+mj-lt"/>
              </a:rPr>
              <a:t>- </a:t>
            </a:r>
            <a:r>
              <a:rPr lang="ru-RU" sz="2800" dirty="0" smtClean="0">
                <a:solidFill>
                  <a:schemeClr val="bg2"/>
                </a:solidFill>
                <a:latin typeface="+mj-lt"/>
                <a:sym typeface="Symbol" pitchFamily="18" charset="2"/>
              </a:rPr>
              <a:t> </a:t>
            </a:r>
            <a:r>
              <a:rPr lang="ru-RU" sz="2800" dirty="0">
                <a:solidFill>
                  <a:schemeClr val="bg2"/>
                </a:solidFill>
                <a:latin typeface="+mj-lt"/>
              </a:rPr>
              <a:t>массы </a:t>
            </a:r>
            <a:r>
              <a:rPr lang="ru-RU" sz="2800" dirty="0" smtClean="0">
                <a:solidFill>
                  <a:schemeClr val="bg2"/>
                </a:solidFill>
                <a:latin typeface="+mj-lt"/>
              </a:rPr>
              <a:t>тела, одышка</a:t>
            </a:r>
            <a:r>
              <a:rPr lang="ru-RU" sz="2800" dirty="0">
                <a:solidFill>
                  <a:schemeClr val="bg2"/>
                </a:solidFill>
                <a:latin typeface="+mj-lt"/>
              </a:rPr>
              <a:t>, тяжесть в </a:t>
            </a:r>
            <a:r>
              <a:rPr lang="ru-RU" sz="2800" dirty="0" err="1">
                <a:solidFill>
                  <a:schemeClr val="bg2"/>
                </a:solidFill>
                <a:latin typeface="+mj-lt"/>
              </a:rPr>
              <a:t>эпигастрии</a:t>
            </a:r>
            <a:r>
              <a:rPr lang="ru-RU" sz="2800" dirty="0">
                <a:solidFill>
                  <a:schemeClr val="bg2"/>
                </a:solidFill>
                <a:latin typeface="+mj-lt"/>
              </a:rPr>
              <a:t> после еды</a:t>
            </a:r>
          </a:p>
          <a:p>
            <a:pPr marL="0" indent="0" algn="just">
              <a:lnSpc>
                <a:spcPct val="90000"/>
              </a:lnSpc>
              <a:spcBef>
                <a:spcPct val="0"/>
              </a:spcBef>
              <a:buClr>
                <a:schemeClr val="tx1"/>
              </a:buClr>
              <a:buNone/>
            </a:pPr>
            <a:r>
              <a:rPr lang="ru-RU" sz="2800" dirty="0" smtClean="0">
                <a:solidFill>
                  <a:schemeClr val="bg2"/>
                </a:solidFill>
                <a:latin typeface="+mj-lt"/>
              </a:rPr>
              <a:t>- </a:t>
            </a:r>
            <a:r>
              <a:rPr lang="ru-RU" sz="2800" dirty="0" err="1" smtClean="0">
                <a:solidFill>
                  <a:schemeClr val="bg2"/>
                </a:solidFill>
                <a:latin typeface="+mj-lt"/>
              </a:rPr>
              <a:t>Гипервязкость</a:t>
            </a:r>
            <a:r>
              <a:rPr lang="ru-RU" sz="2800" dirty="0" smtClean="0">
                <a:solidFill>
                  <a:schemeClr val="bg2"/>
                </a:solidFill>
                <a:latin typeface="+mj-lt"/>
              </a:rPr>
              <a:t> крови </a:t>
            </a:r>
            <a:r>
              <a:rPr lang="ru-RU" sz="2800" dirty="0">
                <a:solidFill>
                  <a:schemeClr val="bg2"/>
                </a:solidFill>
                <a:latin typeface="+mj-lt"/>
              </a:rPr>
              <a:t>– головные боли, нарушение зрения, заторможенность (</a:t>
            </a:r>
            <a:r>
              <a:rPr lang="ru-RU" sz="2800" dirty="0">
                <a:solidFill>
                  <a:schemeClr val="bg2"/>
                </a:solidFill>
                <a:latin typeface="+mj-lt"/>
                <a:sym typeface="Symbol" pitchFamily="18" charset="2"/>
              </a:rPr>
              <a:t> </a:t>
            </a:r>
            <a:r>
              <a:rPr lang="en-US" sz="2800" dirty="0">
                <a:solidFill>
                  <a:schemeClr val="bg2"/>
                </a:solidFill>
                <a:latin typeface="+mj-lt"/>
              </a:rPr>
              <a:t>L</a:t>
            </a:r>
            <a:r>
              <a:rPr lang="ru-RU" sz="2800" dirty="0">
                <a:solidFill>
                  <a:schemeClr val="bg2"/>
                </a:solidFill>
                <a:latin typeface="+mj-lt"/>
              </a:rPr>
              <a:t>-</a:t>
            </a:r>
            <a:r>
              <a:rPr lang="ru-RU" sz="2800" dirty="0" err="1">
                <a:solidFill>
                  <a:schemeClr val="bg2"/>
                </a:solidFill>
                <a:latin typeface="+mj-lt"/>
              </a:rPr>
              <a:t>оз</a:t>
            </a:r>
            <a:r>
              <a:rPr lang="ru-RU" sz="2800" dirty="0">
                <a:solidFill>
                  <a:schemeClr val="bg2"/>
                </a:solidFill>
                <a:latin typeface="+mj-lt"/>
              </a:rPr>
              <a:t>)</a:t>
            </a:r>
          </a:p>
          <a:p>
            <a:pPr marL="0" indent="0" algn="just">
              <a:lnSpc>
                <a:spcPct val="90000"/>
              </a:lnSpc>
              <a:spcBef>
                <a:spcPct val="0"/>
              </a:spcBef>
              <a:buClr>
                <a:srgbClr val="66FF66"/>
              </a:buClr>
              <a:buNone/>
            </a:pPr>
            <a:endParaRPr lang="ru-RU" sz="2800" dirty="0">
              <a:solidFill>
                <a:schemeClr val="bg2"/>
              </a:solidFill>
              <a:latin typeface="+mj-lt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119063"/>
            <a:ext cx="7772400" cy="947737"/>
          </a:xfrm>
        </p:spPr>
        <p:txBody>
          <a:bodyPr/>
          <a:lstStyle/>
          <a:p>
            <a:r>
              <a:rPr lang="ru-RU" sz="3200" b="1" dirty="0">
                <a:solidFill>
                  <a:schemeClr val="bg2"/>
                </a:solidFill>
                <a:effectLst/>
              </a:rPr>
              <a:t>Критерии  фазы акселерации:</a:t>
            </a: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86231779"/>
              </p:ext>
            </p:extLst>
          </p:nvPr>
        </p:nvGraphicFramePr>
        <p:xfrm>
          <a:off x="755576" y="908720"/>
          <a:ext cx="7920880" cy="51480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920880"/>
              </a:tblGrid>
              <a:tr h="576064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en-GB" dirty="0" smtClean="0">
                          <a:solidFill>
                            <a:schemeClr val="bg2"/>
                          </a:solidFill>
                          <a:latin typeface="+mj-lt"/>
                        </a:rPr>
                        <a:t>WHO</a:t>
                      </a:r>
                      <a:r>
                        <a:rPr lang="ru-RU" dirty="0" smtClean="0">
                          <a:solidFill>
                            <a:schemeClr val="bg2"/>
                          </a:solidFill>
                          <a:latin typeface="+mj-lt"/>
                        </a:rPr>
                        <a:t>+</a:t>
                      </a:r>
                      <a:r>
                        <a:rPr lang="en-US" dirty="0" smtClean="0">
                          <a:solidFill>
                            <a:schemeClr val="bg2"/>
                          </a:solidFill>
                          <a:latin typeface="+mj-lt"/>
                        </a:rPr>
                        <a:t>ELN</a:t>
                      </a:r>
                      <a:endParaRPr lang="ru-RU" dirty="0">
                        <a:solidFill>
                          <a:schemeClr val="bg2"/>
                        </a:solidFill>
                        <a:latin typeface="+mj-lt"/>
                      </a:endParaRPr>
                    </a:p>
                  </a:txBody>
                  <a:tcPr>
                    <a:noFill/>
                  </a:tcPr>
                </a:tc>
              </a:tr>
              <a:tr h="4136360">
                <a:tc>
                  <a:txBody>
                    <a:bodyPr/>
                    <a:lstStyle/>
                    <a:p>
                      <a:pPr marL="342900" lvl="0" indent="-342900" algn="just">
                        <a:lnSpc>
                          <a:spcPct val="150000"/>
                        </a:lnSpc>
                        <a:buFont typeface="+mj-lt"/>
                        <a:buAutoNum type="arabicPeriod"/>
                      </a:pPr>
                      <a:r>
                        <a:rPr lang="ru-RU" sz="1800" kern="1200" dirty="0" err="1" smtClean="0">
                          <a:solidFill>
                            <a:schemeClr val="bg2"/>
                          </a:solidFill>
                          <a:latin typeface="+mj-lt"/>
                          <a:ea typeface="+mn-ea"/>
                          <a:cs typeface="+mn-cs"/>
                        </a:rPr>
                        <a:t>Бласты</a:t>
                      </a:r>
                      <a:r>
                        <a:rPr lang="ru-RU" sz="1800" kern="1200" dirty="0" smtClean="0">
                          <a:solidFill>
                            <a:schemeClr val="bg2"/>
                          </a:solidFill>
                          <a:latin typeface="+mj-lt"/>
                          <a:ea typeface="+mn-ea"/>
                          <a:cs typeface="+mn-cs"/>
                        </a:rPr>
                        <a:t> в периферической крови или костном мозге 10-19%</a:t>
                      </a:r>
                    </a:p>
                    <a:p>
                      <a:pPr marL="342900" lvl="0" indent="-342900" algn="just">
                        <a:lnSpc>
                          <a:spcPct val="150000"/>
                        </a:lnSpc>
                        <a:buFont typeface="+mj-lt"/>
                        <a:buAutoNum type="arabicPeriod"/>
                      </a:pPr>
                      <a:r>
                        <a:rPr lang="ru-RU" sz="1800" kern="1200" dirty="0" smtClean="0">
                          <a:solidFill>
                            <a:schemeClr val="bg2"/>
                          </a:solidFill>
                          <a:latin typeface="+mj-lt"/>
                          <a:ea typeface="+mn-ea"/>
                          <a:cs typeface="+mn-cs"/>
                        </a:rPr>
                        <a:t>Базофилы в периферической крови   ≥ 20%</a:t>
                      </a:r>
                    </a:p>
                    <a:p>
                      <a:pPr marL="0" lvl="0" indent="0" algn="just">
                        <a:lnSpc>
                          <a:spcPct val="150000"/>
                        </a:lnSpc>
                        <a:buFont typeface="+mj-lt"/>
                        <a:buNone/>
                      </a:pPr>
                      <a:r>
                        <a:rPr lang="ru-RU" sz="1800" kern="1200" dirty="0" smtClean="0">
                          <a:solidFill>
                            <a:schemeClr val="bg2"/>
                          </a:solidFill>
                          <a:latin typeface="+mj-lt"/>
                          <a:ea typeface="+mn-ea"/>
                          <a:cs typeface="+mn-cs"/>
                        </a:rPr>
                        <a:t>3. Длительная тромбоцитопения (&lt; 100*10</a:t>
                      </a:r>
                      <a:r>
                        <a:rPr lang="ru-RU" sz="1800" kern="1200" baseline="30000" dirty="0" smtClean="0">
                          <a:solidFill>
                            <a:schemeClr val="bg2"/>
                          </a:solidFill>
                          <a:latin typeface="+mj-lt"/>
                          <a:ea typeface="+mn-ea"/>
                          <a:cs typeface="+mn-cs"/>
                        </a:rPr>
                        <a:t>9</a:t>
                      </a:r>
                      <a:r>
                        <a:rPr lang="ru-RU" sz="1800" kern="1200" dirty="0" smtClean="0">
                          <a:solidFill>
                            <a:schemeClr val="bg2"/>
                          </a:solidFill>
                          <a:latin typeface="+mj-lt"/>
                          <a:ea typeface="+mn-ea"/>
                          <a:cs typeface="+mn-cs"/>
                        </a:rPr>
                        <a:t>/л), не связанная с терапией</a:t>
                      </a:r>
                    </a:p>
                    <a:p>
                      <a:pPr marL="0" lvl="0" indent="0" algn="just">
                        <a:lnSpc>
                          <a:spcPct val="150000"/>
                        </a:lnSpc>
                        <a:buFont typeface="+mj-lt"/>
                        <a:buNone/>
                      </a:pPr>
                      <a:r>
                        <a:rPr lang="ru-RU" sz="1800" kern="1200" dirty="0" smtClean="0">
                          <a:solidFill>
                            <a:schemeClr val="bg2"/>
                          </a:solidFill>
                          <a:latin typeface="+mj-lt"/>
                          <a:ea typeface="+mn-ea"/>
                          <a:cs typeface="+mn-cs"/>
                        </a:rPr>
                        <a:t>4.</a:t>
                      </a:r>
                      <a:r>
                        <a:rPr lang="ru-RU" sz="1800" kern="1200" baseline="0" dirty="0" smtClean="0">
                          <a:solidFill>
                            <a:schemeClr val="bg2"/>
                          </a:solidFill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bg2"/>
                          </a:solidFill>
                          <a:latin typeface="+mj-lt"/>
                          <a:ea typeface="+mn-ea"/>
                          <a:cs typeface="+mn-cs"/>
                        </a:rPr>
                        <a:t>Клональные</a:t>
                      </a:r>
                      <a:r>
                        <a:rPr lang="ru-RU" sz="1800" kern="1200" dirty="0" smtClean="0">
                          <a:solidFill>
                            <a:schemeClr val="bg2"/>
                          </a:solidFill>
                          <a:latin typeface="+mj-lt"/>
                          <a:ea typeface="+mn-ea"/>
                          <a:cs typeface="+mn-cs"/>
                        </a:rPr>
                        <a:t> цитогенетические аномалии в </a:t>
                      </a:r>
                      <a:r>
                        <a:rPr lang="en-GB" sz="1800" kern="1200" dirty="0" smtClean="0">
                          <a:solidFill>
                            <a:schemeClr val="bg2"/>
                          </a:solidFill>
                          <a:latin typeface="+mj-lt"/>
                          <a:ea typeface="+mn-ea"/>
                          <a:cs typeface="+mn-cs"/>
                        </a:rPr>
                        <a:t>Ph</a:t>
                      </a:r>
                      <a:r>
                        <a:rPr lang="ru-RU" sz="1800" kern="1200" dirty="0" smtClean="0">
                          <a:solidFill>
                            <a:schemeClr val="bg2"/>
                          </a:solidFill>
                          <a:latin typeface="+mj-lt"/>
                          <a:ea typeface="+mn-ea"/>
                          <a:cs typeface="+mn-cs"/>
                        </a:rPr>
                        <a:t>-позитивных клетках (КЦА/</a:t>
                      </a:r>
                      <a:r>
                        <a:rPr lang="en-GB" sz="1800" kern="1200" dirty="0" smtClean="0">
                          <a:solidFill>
                            <a:schemeClr val="bg2"/>
                          </a:solidFill>
                          <a:latin typeface="+mj-lt"/>
                          <a:ea typeface="+mn-ea"/>
                          <a:cs typeface="+mn-cs"/>
                        </a:rPr>
                        <a:t>Ph</a:t>
                      </a:r>
                      <a:r>
                        <a:rPr lang="ru-RU" sz="1800" kern="1200" dirty="0" smtClean="0">
                          <a:solidFill>
                            <a:schemeClr val="bg2"/>
                          </a:solidFill>
                          <a:latin typeface="+mj-lt"/>
                          <a:ea typeface="+mn-ea"/>
                          <a:cs typeface="+mn-cs"/>
                        </a:rPr>
                        <a:t>+) на фоне лечения</a:t>
                      </a:r>
                    </a:p>
                    <a:p>
                      <a:pPr marL="0" lvl="0" indent="0" algn="just">
                        <a:lnSpc>
                          <a:spcPct val="150000"/>
                        </a:lnSpc>
                        <a:buFont typeface="+mj-lt"/>
                        <a:buNone/>
                      </a:pPr>
                      <a:r>
                        <a:rPr lang="ru-RU" sz="1800" kern="1200" dirty="0" smtClean="0">
                          <a:solidFill>
                            <a:schemeClr val="bg2"/>
                          </a:solidFill>
                          <a:latin typeface="+mj-lt"/>
                          <a:ea typeface="+mn-ea"/>
                          <a:cs typeface="+mn-cs"/>
                        </a:rPr>
                        <a:t>5.</a:t>
                      </a:r>
                      <a:r>
                        <a:rPr lang="ru-RU" sz="1800" kern="1200" baseline="0" dirty="0" smtClean="0">
                          <a:solidFill>
                            <a:schemeClr val="bg2"/>
                          </a:solidFill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smtClean="0">
                          <a:solidFill>
                            <a:schemeClr val="bg2"/>
                          </a:solidFill>
                          <a:latin typeface="+mj-lt"/>
                          <a:ea typeface="+mn-ea"/>
                          <a:cs typeface="+mn-cs"/>
                        </a:rPr>
                        <a:t>Тромбоцитоз (&gt; 1000*10</a:t>
                      </a:r>
                      <a:r>
                        <a:rPr lang="ru-RU" sz="1800" kern="1200" baseline="30000" dirty="0" smtClean="0">
                          <a:solidFill>
                            <a:schemeClr val="bg2"/>
                          </a:solidFill>
                          <a:latin typeface="+mj-lt"/>
                          <a:ea typeface="+mn-ea"/>
                          <a:cs typeface="+mn-cs"/>
                        </a:rPr>
                        <a:t>9</a:t>
                      </a:r>
                      <a:r>
                        <a:rPr lang="ru-RU" sz="1800" kern="1200" dirty="0" smtClean="0">
                          <a:solidFill>
                            <a:schemeClr val="bg2"/>
                          </a:solidFill>
                          <a:latin typeface="+mj-lt"/>
                          <a:ea typeface="+mn-ea"/>
                          <a:cs typeface="+mn-cs"/>
                        </a:rPr>
                        <a:t>/л), не отвечающий на терапию.</a:t>
                      </a: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+mj-lt"/>
                        <a:buNone/>
                      </a:pPr>
                      <a:r>
                        <a:rPr lang="ru-RU" sz="1800" kern="1200" dirty="0" smtClean="0">
                          <a:solidFill>
                            <a:schemeClr val="bg2"/>
                          </a:solidFill>
                          <a:latin typeface="+mj-lt"/>
                          <a:ea typeface="+mn-ea"/>
                          <a:cs typeface="+mn-cs"/>
                        </a:rPr>
                        <a:t>6. Увеличение размеров селезенки, лейкоцитоза, не отвечающее на терапию</a:t>
                      </a: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+mj-lt"/>
                        <a:buNone/>
                      </a:pPr>
                      <a:r>
                        <a:rPr lang="ru-RU" sz="1800" kern="1200" dirty="0" smtClean="0">
                          <a:solidFill>
                            <a:schemeClr val="bg2"/>
                          </a:solidFill>
                          <a:latin typeface="+mj-lt"/>
                          <a:ea typeface="+mn-ea"/>
                          <a:cs typeface="+mn-cs"/>
                        </a:rPr>
                        <a:t>7. </a:t>
                      </a:r>
                      <a:r>
                        <a:rPr lang="ru-RU" sz="1800" kern="1200" dirty="0" err="1" smtClean="0">
                          <a:solidFill>
                            <a:schemeClr val="bg2"/>
                          </a:solidFill>
                          <a:latin typeface="+mj-lt"/>
                          <a:ea typeface="+mn-ea"/>
                          <a:cs typeface="+mn-cs"/>
                        </a:rPr>
                        <a:t>Бласты</a:t>
                      </a:r>
                      <a:r>
                        <a:rPr lang="ru-RU" sz="1800" kern="1200" dirty="0" smtClean="0">
                          <a:solidFill>
                            <a:schemeClr val="bg2"/>
                          </a:solidFill>
                          <a:latin typeface="+mj-lt"/>
                          <a:ea typeface="+mn-ea"/>
                          <a:cs typeface="+mn-cs"/>
                        </a:rPr>
                        <a:t> + </a:t>
                      </a:r>
                      <a:r>
                        <a:rPr lang="ru-RU" sz="1800" kern="1200" dirty="0" err="1" smtClean="0">
                          <a:solidFill>
                            <a:schemeClr val="bg2"/>
                          </a:solidFill>
                          <a:latin typeface="+mj-lt"/>
                          <a:ea typeface="+mn-ea"/>
                          <a:cs typeface="+mn-cs"/>
                        </a:rPr>
                        <a:t>промиелоциты</a:t>
                      </a:r>
                      <a:r>
                        <a:rPr lang="ru-RU" sz="1800" kern="1200" dirty="0" smtClean="0">
                          <a:solidFill>
                            <a:schemeClr val="bg2"/>
                          </a:solidFill>
                          <a:latin typeface="+mj-lt"/>
                          <a:ea typeface="+mn-ea"/>
                          <a:cs typeface="+mn-cs"/>
                        </a:rPr>
                        <a:t> в периферической крови или костном мозге &gt; 30%, с уровнем </a:t>
                      </a:r>
                      <a:r>
                        <a:rPr lang="ru-RU" sz="1800" kern="1200" dirty="0" err="1" smtClean="0">
                          <a:solidFill>
                            <a:schemeClr val="bg2"/>
                          </a:solidFill>
                          <a:latin typeface="+mj-lt"/>
                          <a:ea typeface="+mn-ea"/>
                          <a:cs typeface="+mn-cs"/>
                        </a:rPr>
                        <a:t>бластов</a:t>
                      </a:r>
                      <a:r>
                        <a:rPr lang="ru-RU" sz="1800" kern="1200" dirty="0" smtClean="0">
                          <a:solidFill>
                            <a:schemeClr val="bg2"/>
                          </a:solidFill>
                          <a:latin typeface="+mj-lt"/>
                          <a:ea typeface="+mn-ea"/>
                          <a:cs typeface="+mn-cs"/>
                        </a:rPr>
                        <a:t> &lt; 30% (</a:t>
                      </a:r>
                      <a:r>
                        <a:rPr lang="en-US" sz="1800" kern="1200" dirty="0" smtClean="0">
                          <a:solidFill>
                            <a:schemeClr val="bg2"/>
                          </a:solidFill>
                          <a:latin typeface="+mj-lt"/>
                          <a:ea typeface="+mn-ea"/>
                          <a:cs typeface="+mn-cs"/>
                        </a:rPr>
                        <a:t>ELN</a:t>
                      </a:r>
                      <a:r>
                        <a:rPr lang="ru-RU" sz="1800" kern="1200" dirty="0" smtClean="0">
                          <a:solidFill>
                            <a:schemeClr val="bg2"/>
                          </a:solidFill>
                          <a:latin typeface="+mj-lt"/>
                          <a:ea typeface="+mn-ea"/>
                          <a:cs typeface="+mn-cs"/>
                        </a:rPr>
                        <a:t>)</a:t>
                      </a:r>
                      <a:endParaRPr lang="ru-RU" dirty="0">
                        <a:solidFill>
                          <a:schemeClr val="bg2"/>
                        </a:solidFill>
                        <a:latin typeface="+mj-lt"/>
                      </a:endParaRPr>
                    </a:p>
                  </a:txBody>
                  <a:tcPr>
                    <a:noFill/>
                  </a:tcPr>
                </a:tc>
              </a:tr>
              <a:tr h="332571">
                <a:tc>
                  <a:txBody>
                    <a:bodyPr/>
                    <a:lstStyle/>
                    <a:p>
                      <a:pPr marL="342900" indent="-342900">
                        <a:buFont typeface="+mj-lt"/>
                        <a:buAutoNum type="arabicPeriod"/>
                      </a:pPr>
                      <a:endParaRPr lang="ru-RU" dirty="0"/>
                    </a:p>
                  </a:txBody>
                  <a:tcP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304800"/>
            <a:ext cx="7772400" cy="762000"/>
          </a:xfrm>
        </p:spPr>
        <p:txBody>
          <a:bodyPr/>
          <a:lstStyle/>
          <a:p>
            <a:r>
              <a:rPr lang="ru-RU" sz="3200" b="1" dirty="0">
                <a:solidFill>
                  <a:schemeClr val="bg2"/>
                </a:solidFill>
                <a:effectLst/>
              </a:rPr>
              <a:t>Критерии  фазы </a:t>
            </a:r>
            <a:r>
              <a:rPr lang="ru-RU" sz="3200" b="1" dirty="0" err="1">
                <a:solidFill>
                  <a:schemeClr val="bg2"/>
                </a:solidFill>
                <a:effectLst/>
              </a:rPr>
              <a:t>бластного</a:t>
            </a:r>
            <a:r>
              <a:rPr lang="ru-RU" sz="3200" b="1" dirty="0">
                <a:solidFill>
                  <a:schemeClr val="bg2"/>
                </a:solidFill>
                <a:effectLst/>
              </a:rPr>
              <a:t> криза:</a:t>
            </a:r>
          </a:p>
        </p:txBody>
      </p:sp>
      <p:sp>
        <p:nvSpPr>
          <p:cNvPr id="107524" name="Text Box 4"/>
          <p:cNvSpPr txBox="1">
            <a:spLocks noChangeArrowheads="1"/>
          </p:cNvSpPr>
          <p:nvPr/>
        </p:nvSpPr>
        <p:spPr bwMode="auto">
          <a:xfrm>
            <a:off x="1187624" y="5224659"/>
            <a:ext cx="2024757" cy="1189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hangingPunct="0"/>
            <a:r>
              <a:rPr lang="ru-RU" sz="2600" b="1" dirty="0">
                <a:solidFill>
                  <a:schemeClr val="bg2"/>
                </a:solidFill>
                <a:latin typeface="+mj-lt"/>
              </a:rPr>
              <a:t>50%</a:t>
            </a:r>
          </a:p>
          <a:p>
            <a:pPr eaLnBrk="0" hangingPunct="0"/>
            <a:r>
              <a:rPr lang="ru-RU" sz="2600" b="1" dirty="0" err="1">
                <a:solidFill>
                  <a:schemeClr val="bg2"/>
                </a:solidFill>
                <a:latin typeface="+mj-lt"/>
              </a:rPr>
              <a:t>миело-бластный</a:t>
            </a:r>
            <a:endParaRPr lang="ru-RU" sz="2600" b="1" dirty="0">
              <a:solidFill>
                <a:schemeClr val="bg2"/>
              </a:solidFill>
              <a:latin typeface="+mj-lt"/>
            </a:endParaRPr>
          </a:p>
        </p:txBody>
      </p:sp>
      <p:sp>
        <p:nvSpPr>
          <p:cNvPr id="107525" name="Text Box 5"/>
          <p:cNvSpPr txBox="1">
            <a:spLocks noChangeArrowheads="1"/>
          </p:cNvSpPr>
          <p:nvPr/>
        </p:nvSpPr>
        <p:spPr bwMode="auto">
          <a:xfrm>
            <a:off x="3441700" y="5224659"/>
            <a:ext cx="1828800" cy="1281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hangingPunct="0"/>
            <a:r>
              <a:rPr lang="ru-RU" sz="2600" b="1" dirty="0">
                <a:solidFill>
                  <a:schemeClr val="bg2"/>
                </a:solidFill>
                <a:latin typeface="+mj-lt"/>
              </a:rPr>
              <a:t>25%</a:t>
            </a:r>
          </a:p>
          <a:p>
            <a:pPr eaLnBrk="0" hangingPunct="0"/>
            <a:r>
              <a:rPr lang="ru-RU" sz="2600" b="1" dirty="0" err="1">
                <a:solidFill>
                  <a:schemeClr val="bg2"/>
                </a:solidFill>
                <a:latin typeface="+mj-lt"/>
              </a:rPr>
              <a:t>лимфо-бластный</a:t>
            </a:r>
            <a:endParaRPr lang="ru-RU" sz="2600" b="1" dirty="0">
              <a:solidFill>
                <a:schemeClr val="bg2"/>
              </a:solidFill>
              <a:latin typeface="+mj-lt"/>
            </a:endParaRPr>
          </a:p>
        </p:txBody>
      </p:sp>
      <p:sp>
        <p:nvSpPr>
          <p:cNvPr id="107526" name="Text Box 6"/>
          <p:cNvSpPr txBox="1">
            <a:spLocks noChangeArrowheads="1"/>
          </p:cNvSpPr>
          <p:nvPr/>
        </p:nvSpPr>
        <p:spPr bwMode="auto">
          <a:xfrm>
            <a:off x="5463529" y="5224659"/>
            <a:ext cx="2708871" cy="1281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hangingPunct="0"/>
            <a:r>
              <a:rPr lang="ru-RU" sz="2600" b="1" dirty="0">
                <a:solidFill>
                  <a:schemeClr val="bg2"/>
                </a:solidFill>
                <a:latin typeface="+mj-lt"/>
              </a:rPr>
              <a:t>25%</a:t>
            </a:r>
          </a:p>
          <a:p>
            <a:pPr eaLnBrk="0" hangingPunct="0"/>
            <a:r>
              <a:rPr lang="ru-RU" sz="2600" b="1" dirty="0" err="1">
                <a:solidFill>
                  <a:schemeClr val="bg2"/>
                </a:solidFill>
                <a:latin typeface="+mj-lt"/>
              </a:rPr>
              <a:t>недифферен-цированный</a:t>
            </a:r>
            <a:endParaRPr lang="ru-RU" sz="2600" b="1" dirty="0">
              <a:solidFill>
                <a:schemeClr val="bg2"/>
              </a:solidFill>
              <a:latin typeface="+mj-lt"/>
            </a:endParaRPr>
          </a:p>
        </p:txBody>
      </p:sp>
      <p:sp>
        <p:nvSpPr>
          <p:cNvPr id="107527" name="Line 7"/>
          <p:cNvSpPr>
            <a:spLocks noChangeShapeType="1"/>
          </p:cNvSpPr>
          <p:nvPr/>
        </p:nvSpPr>
        <p:spPr bwMode="auto">
          <a:xfrm flipH="1">
            <a:off x="2700338" y="4652963"/>
            <a:ext cx="1150937" cy="6477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107528" name="Line 8"/>
          <p:cNvSpPr>
            <a:spLocks noChangeShapeType="1"/>
          </p:cNvSpPr>
          <p:nvPr/>
        </p:nvSpPr>
        <p:spPr bwMode="auto">
          <a:xfrm>
            <a:off x="4356100" y="4652963"/>
            <a:ext cx="0" cy="6397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107529" name="Line 9"/>
          <p:cNvSpPr>
            <a:spLocks noChangeShapeType="1"/>
          </p:cNvSpPr>
          <p:nvPr/>
        </p:nvSpPr>
        <p:spPr bwMode="auto">
          <a:xfrm>
            <a:off x="4932363" y="4652963"/>
            <a:ext cx="1295400" cy="7921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107530" name="Text Box 10"/>
          <p:cNvSpPr txBox="1">
            <a:spLocks noChangeArrowheads="1"/>
          </p:cNvSpPr>
          <p:nvPr/>
        </p:nvSpPr>
        <p:spPr bwMode="auto">
          <a:xfrm>
            <a:off x="3132138" y="4149725"/>
            <a:ext cx="2592387" cy="56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l" eaLnBrk="0" hangingPunct="0"/>
            <a:r>
              <a:rPr lang="ru-RU" sz="2600" b="1"/>
              <a:t>бластный криз</a:t>
            </a:r>
            <a:endParaRPr lang="ru-RU" sz="1000"/>
          </a:p>
        </p:txBody>
      </p:sp>
      <p:graphicFrame>
        <p:nvGraphicFramePr>
          <p:cNvPr id="14" name="Таблица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89091186"/>
              </p:ext>
            </p:extLst>
          </p:nvPr>
        </p:nvGraphicFramePr>
        <p:xfrm>
          <a:off x="395536" y="1397000"/>
          <a:ext cx="8424936" cy="3383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424936"/>
              </a:tblGrid>
              <a:tr h="1823249"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50000"/>
                        </a:lnSpc>
                        <a:buFont typeface="+mj-lt"/>
                        <a:buAutoNum type="arabicPeriod"/>
                      </a:pPr>
                      <a:r>
                        <a:rPr lang="ru-RU" sz="2400" b="0" kern="1200" dirty="0" err="1" smtClean="0">
                          <a:solidFill>
                            <a:schemeClr val="bg2"/>
                          </a:solidFill>
                          <a:latin typeface="+mj-lt"/>
                          <a:ea typeface="+mn-ea"/>
                          <a:cs typeface="+mn-cs"/>
                        </a:rPr>
                        <a:t>Бласты</a:t>
                      </a:r>
                      <a:r>
                        <a:rPr lang="ru-RU" sz="2400" b="0" kern="1200" dirty="0" smtClean="0">
                          <a:solidFill>
                            <a:schemeClr val="bg2"/>
                          </a:solidFill>
                          <a:latin typeface="+mj-lt"/>
                          <a:ea typeface="+mn-ea"/>
                          <a:cs typeface="+mn-cs"/>
                        </a:rPr>
                        <a:t> в периферической крови или костном мозге ≥ 20%</a:t>
                      </a:r>
                    </a:p>
                    <a:p>
                      <a:pPr marL="342900" lvl="0" indent="-342900">
                        <a:lnSpc>
                          <a:spcPct val="150000"/>
                        </a:lnSpc>
                        <a:buFont typeface="+mj-lt"/>
                        <a:buAutoNum type="arabicPeriod"/>
                      </a:pPr>
                      <a:r>
                        <a:rPr lang="ru-RU" sz="2400" b="0" kern="1200" dirty="0" smtClean="0">
                          <a:solidFill>
                            <a:schemeClr val="bg2"/>
                          </a:solidFill>
                          <a:latin typeface="+mj-lt"/>
                          <a:ea typeface="+mn-ea"/>
                          <a:cs typeface="+mn-cs"/>
                        </a:rPr>
                        <a:t>Экстрамедуллярная пролиферация бластов, кроме селезенки</a:t>
                      </a:r>
                    </a:p>
                    <a:p>
                      <a:pPr marL="342900" indent="-342900">
                        <a:lnSpc>
                          <a:spcPct val="150000"/>
                        </a:lnSpc>
                        <a:buFont typeface="+mj-lt"/>
                        <a:buAutoNum type="arabicPeriod"/>
                      </a:pPr>
                      <a:r>
                        <a:rPr lang="ru-RU" sz="2400" b="0" kern="1200" dirty="0" smtClean="0">
                          <a:solidFill>
                            <a:schemeClr val="bg2"/>
                          </a:solidFill>
                          <a:latin typeface="+mj-lt"/>
                          <a:ea typeface="+mn-ea"/>
                          <a:cs typeface="+mn-cs"/>
                        </a:rPr>
                        <a:t>Большие очаги или кластеры  бластов в костном мозге по результатам гистологического исследования КМ</a:t>
                      </a:r>
                      <a:endParaRPr lang="ru-RU" sz="2400" b="0" dirty="0">
                        <a:solidFill>
                          <a:schemeClr val="bg2"/>
                        </a:solidFill>
                        <a:latin typeface="+mj-lt"/>
                      </a:endParaRPr>
                    </a:p>
                  </a:txBody>
                  <a:tcPr>
                    <a:solidFill>
                      <a:schemeClr val="tx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338" name="Rectangle 2"/>
          <p:cNvSpPr>
            <a:spLocks noChangeArrowheads="1"/>
          </p:cNvSpPr>
          <p:nvPr/>
        </p:nvSpPr>
        <p:spPr bwMode="auto">
          <a:xfrm>
            <a:off x="395536" y="836712"/>
            <a:ext cx="8424936" cy="38884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algn="l">
              <a:spcBef>
                <a:spcPct val="20000"/>
              </a:spcBef>
              <a:buClr>
                <a:schemeClr val="tx1"/>
              </a:buClr>
              <a:buSzPct val="80000"/>
              <a:buFont typeface="Wingdings" pitchFamily="2" charset="2"/>
              <a:buChar char="l"/>
            </a:pPr>
            <a:r>
              <a:rPr lang="ru-RU" sz="2800" dirty="0">
                <a:solidFill>
                  <a:schemeClr val="bg2"/>
                </a:solidFill>
                <a:latin typeface="+mj-lt"/>
              </a:rPr>
              <a:t>Ингибиторы тирозинкиназы: </a:t>
            </a:r>
            <a:endParaRPr lang="ru-RU" sz="2800" dirty="0" smtClean="0">
              <a:solidFill>
                <a:schemeClr val="bg2"/>
              </a:solidFill>
              <a:latin typeface="+mj-lt"/>
            </a:endParaRPr>
          </a:p>
          <a:p>
            <a:pPr marL="342900" indent="-342900" algn="l">
              <a:spcBef>
                <a:spcPct val="20000"/>
              </a:spcBef>
              <a:buClr>
                <a:schemeClr val="tx1"/>
              </a:buClr>
              <a:buSzPct val="80000"/>
              <a:buFont typeface="Wingdings" pitchFamily="2" charset="2"/>
              <a:buChar char="l"/>
            </a:pPr>
            <a:r>
              <a:rPr lang="ru-RU" sz="2800" dirty="0" smtClean="0">
                <a:solidFill>
                  <a:schemeClr val="bg2"/>
                </a:solidFill>
                <a:latin typeface="+mj-lt"/>
              </a:rPr>
              <a:t>*иматиниб </a:t>
            </a:r>
            <a:r>
              <a:rPr lang="ru-RU" sz="2800" dirty="0">
                <a:solidFill>
                  <a:schemeClr val="bg2"/>
                </a:solidFill>
                <a:latin typeface="+mj-lt"/>
              </a:rPr>
              <a:t>(</a:t>
            </a:r>
            <a:r>
              <a:rPr lang="ru-RU" sz="2800" u="sng" dirty="0" err="1" smtClean="0">
                <a:solidFill>
                  <a:schemeClr val="bg2"/>
                </a:solidFill>
                <a:latin typeface="+mj-lt"/>
              </a:rPr>
              <a:t>Гливек</a:t>
            </a:r>
            <a:r>
              <a:rPr lang="ru-RU" sz="2800" u="sng" dirty="0" smtClean="0">
                <a:solidFill>
                  <a:schemeClr val="bg2"/>
                </a:solidFill>
                <a:latin typeface="+mj-lt"/>
              </a:rPr>
              <a:t>,</a:t>
            </a:r>
            <a:r>
              <a:rPr lang="ru-RU" sz="2800" dirty="0" smtClean="0">
                <a:solidFill>
                  <a:schemeClr val="bg2"/>
                </a:solidFill>
                <a:latin typeface="+mj-lt"/>
              </a:rPr>
              <a:t> </a:t>
            </a:r>
            <a:r>
              <a:rPr lang="ru-RU" sz="2800" dirty="0" err="1" smtClean="0">
                <a:solidFill>
                  <a:schemeClr val="bg2"/>
                </a:solidFill>
                <a:latin typeface="+mj-lt"/>
              </a:rPr>
              <a:t>Филахромин</a:t>
            </a:r>
            <a:r>
              <a:rPr lang="ru-RU" sz="2800" dirty="0" smtClean="0">
                <a:solidFill>
                  <a:schemeClr val="bg2"/>
                </a:solidFill>
                <a:latin typeface="+mj-lt"/>
              </a:rPr>
              <a:t>, </a:t>
            </a:r>
            <a:r>
              <a:rPr lang="ru-RU" sz="2800" dirty="0" err="1" smtClean="0">
                <a:solidFill>
                  <a:schemeClr val="bg2"/>
                </a:solidFill>
                <a:latin typeface="+mj-lt"/>
              </a:rPr>
              <a:t>Генфатиниб</a:t>
            </a:r>
            <a:r>
              <a:rPr lang="ru-RU" sz="2800" dirty="0" smtClean="0">
                <a:solidFill>
                  <a:schemeClr val="bg2"/>
                </a:solidFill>
                <a:latin typeface="+mj-lt"/>
              </a:rPr>
              <a:t>), </a:t>
            </a:r>
          </a:p>
          <a:p>
            <a:pPr marL="342900" indent="-342900" algn="l">
              <a:spcBef>
                <a:spcPct val="20000"/>
              </a:spcBef>
              <a:buClr>
                <a:schemeClr val="tx1"/>
              </a:buClr>
              <a:buSzPct val="80000"/>
              <a:buFont typeface="Wingdings" pitchFamily="2" charset="2"/>
              <a:buChar char="l"/>
            </a:pPr>
            <a:r>
              <a:rPr lang="ru-RU" sz="2800" dirty="0">
                <a:solidFill>
                  <a:schemeClr val="bg2"/>
                </a:solidFill>
                <a:latin typeface="+mj-lt"/>
              </a:rPr>
              <a:t>*</a:t>
            </a:r>
            <a:r>
              <a:rPr lang="ru-RU" sz="2800" dirty="0" smtClean="0">
                <a:solidFill>
                  <a:schemeClr val="bg2"/>
                </a:solidFill>
                <a:latin typeface="+mj-lt"/>
              </a:rPr>
              <a:t>нилотиниб </a:t>
            </a:r>
            <a:r>
              <a:rPr lang="ru-RU" sz="2800" dirty="0">
                <a:solidFill>
                  <a:schemeClr val="bg2"/>
                </a:solidFill>
                <a:latin typeface="+mj-lt"/>
              </a:rPr>
              <a:t>(</a:t>
            </a:r>
            <a:r>
              <a:rPr lang="ru-RU" sz="2800" dirty="0" err="1">
                <a:solidFill>
                  <a:schemeClr val="bg2"/>
                </a:solidFill>
                <a:latin typeface="+mj-lt"/>
              </a:rPr>
              <a:t>Тасигна</a:t>
            </a:r>
            <a:r>
              <a:rPr lang="ru-RU" sz="2800" dirty="0">
                <a:solidFill>
                  <a:schemeClr val="bg2"/>
                </a:solidFill>
                <a:latin typeface="+mj-lt"/>
              </a:rPr>
              <a:t>), </a:t>
            </a:r>
            <a:endParaRPr lang="ru-RU" sz="2800" dirty="0" smtClean="0">
              <a:solidFill>
                <a:schemeClr val="bg2"/>
              </a:solidFill>
              <a:latin typeface="+mj-lt"/>
            </a:endParaRPr>
          </a:p>
          <a:p>
            <a:pPr marL="342900" indent="-342900" algn="l">
              <a:spcBef>
                <a:spcPct val="20000"/>
              </a:spcBef>
              <a:buClr>
                <a:schemeClr val="tx1"/>
              </a:buClr>
              <a:buSzPct val="80000"/>
              <a:buFont typeface="Wingdings" pitchFamily="2" charset="2"/>
              <a:buChar char="l"/>
            </a:pPr>
            <a:r>
              <a:rPr lang="ru-RU" sz="2800" dirty="0">
                <a:solidFill>
                  <a:schemeClr val="bg2"/>
                </a:solidFill>
                <a:latin typeface="+mj-lt"/>
              </a:rPr>
              <a:t>*</a:t>
            </a:r>
            <a:r>
              <a:rPr lang="ru-RU" sz="2800" dirty="0" smtClean="0">
                <a:solidFill>
                  <a:schemeClr val="bg2"/>
                </a:solidFill>
                <a:latin typeface="+mj-lt"/>
              </a:rPr>
              <a:t>дазатиниб </a:t>
            </a:r>
            <a:r>
              <a:rPr lang="ru-RU" sz="2800" dirty="0">
                <a:solidFill>
                  <a:schemeClr val="bg2"/>
                </a:solidFill>
                <a:latin typeface="+mj-lt"/>
              </a:rPr>
              <a:t>(</a:t>
            </a:r>
            <a:r>
              <a:rPr lang="ru-RU" sz="2800" u="sng" dirty="0">
                <a:solidFill>
                  <a:schemeClr val="bg2"/>
                </a:solidFill>
                <a:latin typeface="+mj-lt"/>
              </a:rPr>
              <a:t>Спрайсел</a:t>
            </a:r>
            <a:r>
              <a:rPr lang="ru-RU" sz="2800" dirty="0" smtClean="0">
                <a:solidFill>
                  <a:schemeClr val="bg2"/>
                </a:solidFill>
                <a:latin typeface="+mj-lt"/>
              </a:rPr>
              <a:t>),</a:t>
            </a:r>
          </a:p>
          <a:p>
            <a:pPr marL="342900" indent="-342900" algn="l">
              <a:spcBef>
                <a:spcPct val="20000"/>
              </a:spcBef>
              <a:buClr>
                <a:schemeClr val="tx1"/>
              </a:buClr>
              <a:buSzPct val="80000"/>
              <a:buFont typeface="Wingdings" pitchFamily="2" charset="2"/>
              <a:buChar char="l"/>
            </a:pPr>
            <a:r>
              <a:rPr lang="ru-RU" sz="2800" dirty="0" smtClean="0">
                <a:solidFill>
                  <a:schemeClr val="bg2"/>
                </a:solidFill>
                <a:latin typeface="+mj-lt"/>
              </a:rPr>
              <a:t>*</a:t>
            </a:r>
            <a:r>
              <a:rPr lang="ru-RU" sz="2800" dirty="0" err="1" smtClean="0">
                <a:solidFill>
                  <a:schemeClr val="bg2"/>
                </a:solidFill>
                <a:latin typeface="+mj-lt"/>
              </a:rPr>
              <a:t>бозутиниб</a:t>
            </a:r>
            <a:r>
              <a:rPr lang="ru-RU" sz="2800" dirty="0" smtClean="0">
                <a:solidFill>
                  <a:schemeClr val="bg2"/>
                </a:solidFill>
                <a:latin typeface="+mj-lt"/>
              </a:rPr>
              <a:t> (</a:t>
            </a:r>
            <a:r>
              <a:rPr lang="ru-RU" sz="2800" dirty="0" err="1" smtClean="0">
                <a:solidFill>
                  <a:schemeClr val="bg2"/>
                </a:solidFill>
                <a:latin typeface="+mj-lt"/>
              </a:rPr>
              <a:t>Босулиф</a:t>
            </a:r>
            <a:r>
              <a:rPr lang="ru-RU" sz="2800" dirty="0" smtClean="0">
                <a:solidFill>
                  <a:schemeClr val="bg2"/>
                </a:solidFill>
                <a:latin typeface="+mj-lt"/>
              </a:rPr>
              <a:t>);</a:t>
            </a:r>
          </a:p>
          <a:p>
            <a:pPr marL="342900" indent="-342900" algn="l">
              <a:spcBef>
                <a:spcPct val="20000"/>
              </a:spcBef>
              <a:buClr>
                <a:schemeClr val="tx1"/>
              </a:buClr>
              <a:buSzPct val="80000"/>
              <a:buFont typeface="Wingdings" pitchFamily="2" charset="2"/>
              <a:buChar char="l"/>
            </a:pPr>
            <a:r>
              <a:rPr lang="ru-RU" sz="2800" dirty="0" smtClean="0">
                <a:solidFill>
                  <a:schemeClr val="bg2"/>
                </a:solidFill>
                <a:latin typeface="+mj-lt"/>
              </a:rPr>
              <a:t>понатиниб, асциминиб (3-я линия и при мутации </a:t>
            </a:r>
            <a:r>
              <a:rPr lang="en-US" sz="2800" dirty="0" smtClean="0">
                <a:solidFill>
                  <a:schemeClr val="bg2"/>
                </a:solidFill>
                <a:latin typeface="+mj-lt"/>
              </a:rPr>
              <a:t>T315I)</a:t>
            </a:r>
            <a:r>
              <a:rPr lang="ru-RU" sz="2800" dirty="0" smtClean="0">
                <a:solidFill>
                  <a:schemeClr val="bg2"/>
                </a:solidFill>
                <a:latin typeface="+mj-lt"/>
              </a:rPr>
              <a:t>.</a:t>
            </a:r>
          </a:p>
          <a:p>
            <a:pPr marL="342900" indent="-342900" algn="l">
              <a:spcBef>
                <a:spcPct val="20000"/>
              </a:spcBef>
              <a:buClr>
                <a:schemeClr val="tx1"/>
              </a:buClr>
              <a:buSzPct val="80000"/>
              <a:buFont typeface="Wingdings" pitchFamily="2" charset="2"/>
              <a:buChar char="l"/>
            </a:pPr>
            <a:r>
              <a:rPr lang="ru-RU" sz="2800" dirty="0" smtClean="0">
                <a:solidFill>
                  <a:schemeClr val="bg2"/>
                </a:solidFill>
                <a:latin typeface="+mj-lt"/>
              </a:rPr>
              <a:t>По показаниям:</a:t>
            </a:r>
          </a:p>
          <a:p>
            <a:pPr marL="342900" indent="-342900" algn="l">
              <a:spcBef>
                <a:spcPct val="20000"/>
              </a:spcBef>
              <a:buClr>
                <a:schemeClr val="tx1"/>
              </a:buClr>
              <a:buSzPct val="80000"/>
              <a:buFont typeface="Wingdings" pitchFamily="2" charset="2"/>
              <a:buChar char="l"/>
            </a:pPr>
            <a:r>
              <a:rPr lang="ru-RU" sz="2800" dirty="0" smtClean="0">
                <a:solidFill>
                  <a:schemeClr val="bg2"/>
                </a:solidFill>
                <a:latin typeface="+mj-lt"/>
              </a:rPr>
              <a:t>- </a:t>
            </a:r>
            <a:r>
              <a:rPr lang="ru-RU" sz="2000" dirty="0" smtClean="0">
                <a:solidFill>
                  <a:schemeClr val="bg2"/>
                </a:solidFill>
                <a:latin typeface="+mj-lt"/>
              </a:rPr>
              <a:t>Аллогенная </a:t>
            </a:r>
            <a:r>
              <a:rPr lang="ru-RU" sz="2000" dirty="0">
                <a:solidFill>
                  <a:schemeClr val="bg2"/>
                </a:solidFill>
                <a:latin typeface="+mj-lt"/>
              </a:rPr>
              <a:t>трансплантация </a:t>
            </a:r>
            <a:r>
              <a:rPr lang="ru-RU" sz="2000" dirty="0" smtClean="0">
                <a:solidFill>
                  <a:schemeClr val="bg2"/>
                </a:solidFill>
                <a:latin typeface="+mj-lt"/>
              </a:rPr>
              <a:t>СКК;</a:t>
            </a:r>
            <a:endParaRPr lang="ru-RU" sz="2000" dirty="0">
              <a:solidFill>
                <a:schemeClr val="bg2"/>
              </a:solidFill>
              <a:latin typeface="+mj-lt"/>
            </a:endParaRPr>
          </a:p>
          <a:p>
            <a:pPr marL="342900" indent="-342900" algn="l">
              <a:spcBef>
                <a:spcPct val="20000"/>
              </a:spcBef>
              <a:buClr>
                <a:schemeClr val="tx1"/>
              </a:buClr>
              <a:buSzPct val="80000"/>
              <a:buFont typeface="Wingdings" pitchFamily="2" charset="2"/>
              <a:buChar char="l"/>
            </a:pPr>
            <a:r>
              <a:rPr lang="ru-RU" sz="2000" dirty="0" smtClean="0">
                <a:solidFill>
                  <a:schemeClr val="bg2"/>
                </a:solidFill>
                <a:latin typeface="+mj-lt"/>
              </a:rPr>
              <a:t>- Интерферон-альфа</a:t>
            </a:r>
            <a:r>
              <a:rPr lang="ru-RU" sz="2000" dirty="0">
                <a:solidFill>
                  <a:schemeClr val="bg2"/>
                </a:solidFill>
                <a:latin typeface="+mj-lt"/>
              </a:rPr>
              <a:t>;</a:t>
            </a:r>
          </a:p>
          <a:p>
            <a:pPr marL="342900" indent="-342900" algn="l">
              <a:spcBef>
                <a:spcPct val="20000"/>
              </a:spcBef>
              <a:buClr>
                <a:schemeClr val="tx1"/>
              </a:buClr>
              <a:buSzPct val="80000"/>
              <a:buFont typeface="Wingdings" pitchFamily="2" charset="2"/>
              <a:buChar char="l"/>
            </a:pPr>
            <a:r>
              <a:rPr lang="ru-RU" sz="2000" dirty="0" smtClean="0">
                <a:solidFill>
                  <a:schemeClr val="bg2"/>
                </a:solidFill>
                <a:latin typeface="+mj-lt"/>
              </a:rPr>
              <a:t>- Химиотерапия </a:t>
            </a:r>
            <a:r>
              <a:rPr lang="ru-RU" sz="2000" dirty="0">
                <a:solidFill>
                  <a:schemeClr val="bg2"/>
                </a:solidFill>
                <a:latin typeface="+mj-lt"/>
              </a:rPr>
              <a:t>(</a:t>
            </a:r>
            <a:r>
              <a:rPr lang="ru-RU" sz="2000" dirty="0" err="1">
                <a:solidFill>
                  <a:schemeClr val="bg2"/>
                </a:solidFill>
                <a:latin typeface="+mj-lt"/>
              </a:rPr>
              <a:t>гидроксимочевина</a:t>
            </a:r>
            <a:r>
              <a:rPr lang="ru-RU" sz="2000" dirty="0">
                <a:solidFill>
                  <a:schemeClr val="bg2"/>
                </a:solidFill>
                <a:latin typeface="+mj-lt"/>
              </a:rPr>
              <a:t>, </a:t>
            </a:r>
            <a:r>
              <a:rPr lang="ru-RU" sz="2000" dirty="0" err="1">
                <a:solidFill>
                  <a:schemeClr val="bg2"/>
                </a:solidFill>
                <a:latin typeface="+mj-lt"/>
              </a:rPr>
              <a:t>бусульфан</a:t>
            </a:r>
            <a:r>
              <a:rPr lang="ru-RU" sz="2000" dirty="0">
                <a:solidFill>
                  <a:schemeClr val="bg2"/>
                </a:solidFill>
                <a:latin typeface="+mj-lt"/>
              </a:rPr>
              <a:t>).</a:t>
            </a:r>
          </a:p>
          <a:p>
            <a:pPr marL="342900" indent="-342900" algn="l">
              <a:spcBef>
                <a:spcPct val="40000"/>
              </a:spcBef>
              <a:buClr>
                <a:srgbClr val="FFCCFF"/>
              </a:buClr>
              <a:buSzPct val="80000"/>
              <a:buFont typeface="Wingdings" pitchFamily="2" charset="2"/>
              <a:buChar char="l"/>
            </a:pPr>
            <a:endParaRPr lang="ru-RU" sz="2800" dirty="0">
              <a:solidFill>
                <a:schemeClr val="bg2"/>
              </a:solidFill>
              <a:latin typeface="+mj-lt"/>
            </a:endParaRPr>
          </a:p>
        </p:txBody>
      </p:sp>
      <p:sp>
        <p:nvSpPr>
          <p:cNvPr id="142339" name="Rectangle 3"/>
          <p:cNvSpPr>
            <a:spLocks noChangeArrowheads="1"/>
          </p:cNvSpPr>
          <p:nvPr/>
        </p:nvSpPr>
        <p:spPr bwMode="auto">
          <a:xfrm>
            <a:off x="611560" y="135037"/>
            <a:ext cx="77724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 anchor="ctr"/>
          <a:lstStyle/>
          <a:p>
            <a:r>
              <a:rPr lang="ru-RU" sz="4000" b="1" dirty="0">
                <a:solidFill>
                  <a:schemeClr val="bg2"/>
                </a:solidFill>
                <a:latin typeface="+mj-lt"/>
              </a:rPr>
              <a:t>Лечение ХМЛ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6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323528" y="836712"/>
            <a:ext cx="8424936" cy="5472831"/>
          </a:xfrm>
        </p:spPr>
        <p:txBody>
          <a:bodyPr/>
          <a:lstStyle/>
          <a:p>
            <a:pPr marL="0" indent="365125" algn="just">
              <a:lnSpc>
                <a:spcPct val="14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lang="ru-RU" sz="2800" b="1" dirty="0">
                <a:solidFill>
                  <a:schemeClr val="bg2"/>
                </a:solidFill>
                <a:latin typeface="+mj-lt"/>
              </a:rPr>
              <a:t>Цель терапии ХМЛ </a:t>
            </a:r>
            <a:r>
              <a:rPr lang="ru-RU" sz="2800" b="1" dirty="0">
                <a:solidFill>
                  <a:schemeClr val="bg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–</a:t>
            </a:r>
            <a:r>
              <a:rPr lang="ru-RU" sz="2800" b="1" dirty="0">
                <a:solidFill>
                  <a:schemeClr val="bg2"/>
                </a:solidFill>
                <a:latin typeface="+mj-lt"/>
              </a:rPr>
              <a:t> получение полного цитогенетического ответа и достижение минимального уровня остаточной болезни (большого молекулярного ответа </a:t>
            </a:r>
            <a:r>
              <a:rPr lang="en-US" sz="2800" b="1" dirty="0">
                <a:solidFill>
                  <a:schemeClr val="bg2"/>
                </a:solidFill>
                <a:latin typeface="+mj-lt"/>
              </a:rPr>
              <a:t>bcr/abl</a:t>
            </a:r>
            <a:r>
              <a:rPr lang="en-US" sz="2800" b="1" dirty="0">
                <a:solidFill>
                  <a:schemeClr val="bg2"/>
                </a:solidFill>
                <a:latin typeface="+mj-lt"/>
                <a:cs typeface="Times New Roman" pitchFamily="18" charset="0"/>
              </a:rPr>
              <a:t>&lt;0,1% </a:t>
            </a:r>
            <a:r>
              <a:rPr lang="ru-RU" sz="2800" b="1" dirty="0">
                <a:solidFill>
                  <a:schemeClr val="bg2"/>
                </a:solidFill>
                <a:latin typeface="+mj-lt"/>
                <a:cs typeface="Times New Roman" pitchFamily="18" charset="0"/>
              </a:rPr>
              <a:t>и полного молекулярного ответа</a:t>
            </a:r>
            <a:r>
              <a:rPr lang="en-US" sz="2800" b="1" dirty="0">
                <a:solidFill>
                  <a:schemeClr val="bg2"/>
                </a:solidFill>
                <a:latin typeface="+mj-lt"/>
                <a:cs typeface="Times New Roman" pitchFamily="18" charset="0"/>
              </a:rPr>
              <a:t>)</a:t>
            </a:r>
            <a:r>
              <a:rPr lang="ru-RU" sz="2800" b="1" dirty="0">
                <a:solidFill>
                  <a:schemeClr val="bg2"/>
                </a:solidFill>
                <a:latin typeface="+mj-lt"/>
              </a:rPr>
              <a:t>, </a:t>
            </a:r>
            <a:r>
              <a:rPr lang="ru-RU" sz="2800" b="1" dirty="0" smtClean="0">
                <a:solidFill>
                  <a:schemeClr val="bg2"/>
                </a:solidFill>
                <a:latin typeface="+mj-lt"/>
              </a:rPr>
              <a:t>которые </a:t>
            </a:r>
            <a:r>
              <a:rPr lang="ru-RU" sz="2800" b="1" dirty="0">
                <a:solidFill>
                  <a:schemeClr val="bg2"/>
                </a:solidFill>
                <a:latin typeface="+mj-lt"/>
              </a:rPr>
              <a:t>определяются на основании цитогенетических и молекулярных методов </a:t>
            </a:r>
            <a:r>
              <a:rPr lang="ru-RU" sz="2800" b="1" dirty="0" smtClean="0">
                <a:solidFill>
                  <a:schemeClr val="bg2"/>
                </a:solidFill>
                <a:latin typeface="+mj-lt"/>
              </a:rPr>
              <a:t>исследования. ПЦО и БМО – низкий риск прогрессирования!!!</a:t>
            </a:r>
            <a:endParaRPr lang="ru-RU" sz="2800" b="1" dirty="0">
              <a:solidFill>
                <a:schemeClr val="bg2"/>
              </a:solidFill>
              <a:latin typeface="+mj-lt"/>
            </a:endParaRPr>
          </a:p>
        </p:txBody>
      </p:sp>
      <p:sp>
        <p:nvSpPr>
          <p:cNvPr id="143363" name="Rectangle 3"/>
          <p:cNvSpPr>
            <a:spLocks noGrp="1" noChangeArrowheads="1"/>
          </p:cNvSpPr>
          <p:nvPr>
            <p:ph type="title"/>
          </p:nvPr>
        </p:nvSpPr>
        <p:spPr>
          <a:xfrm>
            <a:off x="685800" y="136525"/>
            <a:ext cx="7772400" cy="701675"/>
          </a:xfrm>
          <a:noFill/>
          <a:ln/>
        </p:spPr>
        <p:txBody>
          <a:bodyPr/>
          <a:lstStyle/>
          <a:p>
            <a:r>
              <a:rPr lang="ru-RU" sz="4000" b="1" dirty="0">
                <a:solidFill>
                  <a:schemeClr val="bg2"/>
                </a:solidFill>
                <a:effectLst/>
              </a:rPr>
              <a:t>Лечение ХМЛ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79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228600"/>
            <a:ext cx="7772400" cy="1143000"/>
          </a:xfrm>
        </p:spPr>
        <p:txBody>
          <a:bodyPr/>
          <a:lstStyle/>
          <a:p>
            <a:r>
              <a:rPr lang="ru-RU" sz="3200" b="1" dirty="0">
                <a:solidFill>
                  <a:schemeClr val="bg2"/>
                </a:solidFill>
                <a:effectLst/>
              </a:rPr>
              <a:t>КРИТЕРИИ ЭФФЕКТИВНОСТИ ТЕРАПИИ ПРИ ХМЛ</a:t>
            </a:r>
          </a:p>
        </p:txBody>
      </p:sp>
      <p:sp>
        <p:nvSpPr>
          <p:cNvPr id="1617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95263" y="1371600"/>
            <a:ext cx="8625209" cy="5330825"/>
          </a:xfrm>
        </p:spPr>
        <p:txBody>
          <a:bodyPr/>
          <a:lstStyle/>
          <a:p>
            <a:pPr marL="0" indent="0" algn="just">
              <a:buNone/>
            </a:pPr>
            <a:r>
              <a:rPr lang="ru-RU" sz="2400" dirty="0" smtClean="0">
                <a:solidFill>
                  <a:schemeClr val="bg2"/>
                </a:solidFill>
                <a:latin typeface="+mj-lt"/>
              </a:rPr>
              <a:t>Критерии </a:t>
            </a:r>
            <a:r>
              <a:rPr lang="ru-RU" sz="2400" dirty="0">
                <a:solidFill>
                  <a:schemeClr val="bg2"/>
                </a:solidFill>
                <a:latin typeface="+mj-lt"/>
              </a:rPr>
              <a:t>полной гематологической ремиссии</a:t>
            </a:r>
            <a:r>
              <a:rPr lang="ru-RU" sz="2400" dirty="0" smtClean="0">
                <a:solidFill>
                  <a:schemeClr val="bg2"/>
                </a:solidFill>
                <a:latin typeface="+mj-lt"/>
              </a:rPr>
              <a:t>:</a:t>
            </a:r>
          </a:p>
          <a:p>
            <a:pPr marL="0" indent="0" algn="just">
              <a:buNone/>
            </a:pPr>
            <a:endParaRPr lang="ru-RU" sz="2400" dirty="0">
              <a:solidFill>
                <a:schemeClr val="bg2"/>
              </a:solidFill>
              <a:latin typeface="+mj-lt"/>
            </a:endParaRPr>
          </a:p>
          <a:p>
            <a:pPr marL="277813" indent="-277813" algn="just">
              <a:buClr>
                <a:schemeClr val="folHlink"/>
              </a:buClr>
              <a:buNone/>
            </a:pPr>
            <a:r>
              <a:rPr lang="ru-RU" sz="2400" dirty="0" smtClean="0">
                <a:solidFill>
                  <a:schemeClr val="bg2"/>
                </a:solidFill>
                <a:latin typeface="+mj-lt"/>
              </a:rPr>
              <a:t>* количество </a:t>
            </a:r>
            <a:r>
              <a:rPr lang="ru-RU" sz="2400" dirty="0">
                <a:solidFill>
                  <a:schemeClr val="bg2"/>
                </a:solidFill>
                <a:latin typeface="+mj-lt"/>
              </a:rPr>
              <a:t>лейкоцитов в периферической крови &lt;9х10</a:t>
            </a:r>
            <a:r>
              <a:rPr lang="ru-RU" sz="2400" baseline="30000" dirty="0">
                <a:solidFill>
                  <a:schemeClr val="bg2"/>
                </a:solidFill>
                <a:latin typeface="+mj-lt"/>
              </a:rPr>
              <a:t>9</a:t>
            </a:r>
            <a:r>
              <a:rPr lang="ru-RU" sz="2400" dirty="0">
                <a:solidFill>
                  <a:schemeClr val="bg2"/>
                </a:solidFill>
                <a:latin typeface="+mj-lt"/>
              </a:rPr>
              <a:t>/л и тромбоцитов от 150х10</a:t>
            </a:r>
            <a:r>
              <a:rPr lang="ru-RU" sz="2400" baseline="30000" dirty="0">
                <a:solidFill>
                  <a:schemeClr val="bg2"/>
                </a:solidFill>
                <a:latin typeface="+mj-lt"/>
              </a:rPr>
              <a:t>9</a:t>
            </a:r>
            <a:r>
              <a:rPr lang="ru-RU" sz="2400" dirty="0">
                <a:solidFill>
                  <a:schemeClr val="bg2"/>
                </a:solidFill>
                <a:latin typeface="+mj-lt"/>
              </a:rPr>
              <a:t>/л до 450х10</a:t>
            </a:r>
            <a:r>
              <a:rPr lang="ru-RU" sz="2400" baseline="30000" dirty="0">
                <a:solidFill>
                  <a:schemeClr val="bg2"/>
                </a:solidFill>
                <a:latin typeface="+mj-lt"/>
              </a:rPr>
              <a:t>9</a:t>
            </a:r>
            <a:r>
              <a:rPr lang="ru-RU" sz="2400" dirty="0">
                <a:solidFill>
                  <a:schemeClr val="bg2"/>
                </a:solidFill>
                <a:latin typeface="+mj-lt"/>
              </a:rPr>
              <a:t>/л (нормальная формула - предшественники </a:t>
            </a:r>
            <a:r>
              <a:rPr lang="ru-RU" sz="2400" dirty="0" err="1">
                <a:solidFill>
                  <a:schemeClr val="bg2"/>
                </a:solidFill>
                <a:latin typeface="+mj-lt"/>
              </a:rPr>
              <a:t>гранулопоэза</a:t>
            </a:r>
            <a:r>
              <a:rPr lang="ru-RU" sz="2400" dirty="0">
                <a:solidFill>
                  <a:schemeClr val="bg2"/>
                </a:solidFill>
                <a:latin typeface="+mj-lt"/>
              </a:rPr>
              <a:t> отсутствуют);</a:t>
            </a:r>
          </a:p>
          <a:p>
            <a:pPr marL="277813" indent="-277813" algn="just">
              <a:buClr>
                <a:schemeClr val="folHlink"/>
              </a:buClr>
              <a:buNone/>
            </a:pPr>
            <a:r>
              <a:rPr lang="ru-RU" sz="2400" dirty="0" smtClean="0">
                <a:solidFill>
                  <a:schemeClr val="bg2"/>
                </a:solidFill>
                <a:latin typeface="+mj-lt"/>
              </a:rPr>
              <a:t>* отсутствие </a:t>
            </a:r>
            <a:r>
              <a:rPr lang="ru-RU" sz="2400" dirty="0" err="1">
                <a:solidFill>
                  <a:schemeClr val="bg2"/>
                </a:solidFill>
                <a:latin typeface="+mj-lt"/>
              </a:rPr>
              <a:t>спленомегалии</a:t>
            </a:r>
            <a:r>
              <a:rPr lang="ru-RU" sz="2400" dirty="0">
                <a:solidFill>
                  <a:schemeClr val="bg2"/>
                </a:solidFill>
                <a:latin typeface="+mj-lt"/>
              </a:rPr>
              <a:t> и других клинических симптомов заболевания;</a:t>
            </a:r>
          </a:p>
          <a:p>
            <a:pPr marL="277813" indent="-277813" algn="just">
              <a:buClr>
                <a:schemeClr val="folHlink"/>
              </a:buClr>
              <a:buNone/>
            </a:pPr>
            <a:r>
              <a:rPr lang="ru-RU" sz="2400" dirty="0" smtClean="0">
                <a:solidFill>
                  <a:schemeClr val="bg2"/>
                </a:solidFill>
                <a:latin typeface="+mj-lt"/>
              </a:rPr>
              <a:t>* наличие </a:t>
            </a:r>
            <a:r>
              <a:rPr lang="ru-RU" sz="2400" dirty="0">
                <a:solidFill>
                  <a:schemeClr val="bg2"/>
                </a:solidFill>
                <a:latin typeface="+mj-lt"/>
              </a:rPr>
              <a:t>нормальной клеточности костного мозга.</a:t>
            </a:r>
          </a:p>
          <a:p>
            <a:pPr marL="0" indent="0" algn="just">
              <a:buNone/>
            </a:pPr>
            <a:endParaRPr lang="ru-RU" sz="2400" dirty="0">
              <a:solidFill>
                <a:schemeClr val="bg2"/>
              </a:solidFill>
              <a:latin typeface="+mj-lt"/>
            </a:endParaRPr>
          </a:p>
          <a:p>
            <a:pPr marL="0" indent="0" algn="just">
              <a:buNone/>
            </a:pPr>
            <a:r>
              <a:rPr lang="ru-RU" sz="2400" dirty="0" smtClean="0">
                <a:solidFill>
                  <a:schemeClr val="bg2"/>
                </a:solidFill>
                <a:latin typeface="+mj-lt"/>
              </a:rPr>
              <a:t>Если </a:t>
            </a:r>
            <a:r>
              <a:rPr lang="ru-RU" sz="2400" dirty="0">
                <a:solidFill>
                  <a:schemeClr val="bg2"/>
                </a:solidFill>
                <a:latin typeface="+mj-lt"/>
              </a:rPr>
              <a:t>отсутствует хотя бы один из указанных выше критериев, гематологическую ремиссию следует считать частичной.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81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55575" y="228600"/>
            <a:ext cx="8912225" cy="6513513"/>
          </a:xfrm>
        </p:spPr>
        <p:txBody>
          <a:bodyPr/>
          <a:lstStyle/>
          <a:p>
            <a:pPr marL="0" indent="277813" algn="just">
              <a:lnSpc>
                <a:spcPct val="80000"/>
              </a:lnSpc>
              <a:spcBef>
                <a:spcPts val="600"/>
              </a:spcBef>
              <a:buFont typeface="Wingdings" pitchFamily="2" charset="2"/>
              <a:buNone/>
            </a:pPr>
            <a:r>
              <a:rPr lang="ru-RU" sz="2800" b="1" i="1" dirty="0">
                <a:solidFill>
                  <a:schemeClr val="bg2"/>
                </a:solidFill>
                <a:latin typeface="+mj-lt"/>
              </a:rPr>
              <a:t>Цитогенетический ответ</a:t>
            </a:r>
            <a:r>
              <a:rPr lang="ru-RU" sz="2800" b="1" dirty="0">
                <a:solidFill>
                  <a:schemeClr val="bg2"/>
                </a:solidFill>
                <a:latin typeface="+mj-lt"/>
              </a:rPr>
              <a:t> </a:t>
            </a:r>
            <a:r>
              <a:rPr lang="ru-RU" sz="2800" dirty="0">
                <a:solidFill>
                  <a:schemeClr val="bg2"/>
                </a:solidFill>
                <a:latin typeface="+mj-lt"/>
              </a:rPr>
              <a:t>(констатируется при оценке </a:t>
            </a:r>
            <a:r>
              <a:rPr lang="ru-RU" sz="2800" dirty="0" smtClean="0">
                <a:solidFill>
                  <a:schemeClr val="bg2"/>
                </a:solidFill>
                <a:latin typeface="+mj-lt"/>
              </a:rPr>
              <a:t>20-ти </a:t>
            </a:r>
            <a:r>
              <a:rPr lang="ru-RU" sz="2800" dirty="0">
                <a:solidFill>
                  <a:schemeClr val="bg2"/>
                </a:solidFill>
                <a:latin typeface="+mj-lt"/>
              </a:rPr>
              <a:t>костномозговых метафаз):</a:t>
            </a:r>
          </a:p>
          <a:p>
            <a:pPr marL="0" indent="277813" algn="just">
              <a:lnSpc>
                <a:spcPct val="80000"/>
              </a:lnSpc>
              <a:spcBef>
                <a:spcPts val="600"/>
              </a:spcBef>
              <a:buClr>
                <a:schemeClr val="folHlink"/>
              </a:buClr>
              <a:buNone/>
            </a:pPr>
            <a:r>
              <a:rPr lang="ru-RU" sz="2800" dirty="0" smtClean="0">
                <a:solidFill>
                  <a:schemeClr val="bg2"/>
                </a:solidFill>
                <a:latin typeface="+mj-lt"/>
              </a:rPr>
              <a:t>*отсутствует </a:t>
            </a:r>
            <a:r>
              <a:rPr lang="ru-RU" sz="2800" dirty="0">
                <a:solidFill>
                  <a:schemeClr val="bg2"/>
                </a:solidFill>
                <a:latin typeface="+mj-lt"/>
              </a:rPr>
              <a:t>96% -100% </a:t>
            </a:r>
            <a:r>
              <a:rPr lang="en-US" sz="2800" dirty="0">
                <a:solidFill>
                  <a:schemeClr val="bg2"/>
                </a:solidFill>
                <a:latin typeface="+mj-lt"/>
              </a:rPr>
              <a:t>Ph</a:t>
            </a:r>
            <a:r>
              <a:rPr lang="en-US" sz="2800" baseline="30000" dirty="0">
                <a:solidFill>
                  <a:schemeClr val="bg2"/>
                </a:solidFill>
                <a:latin typeface="+mj-lt"/>
              </a:rPr>
              <a:t>+</a:t>
            </a:r>
            <a:r>
              <a:rPr lang="en-US" sz="2800" dirty="0">
                <a:solidFill>
                  <a:schemeClr val="bg2"/>
                </a:solidFill>
                <a:latin typeface="+mj-lt"/>
              </a:rPr>
              <a:t>-</a:t>
            </a:r>
            <a:r>
              <a:rPr lang="ru-RU" sz="2800" dirty="0">
                <a:solidFill>
                  <a:schemeClr val="bg2"/>
                </a:solidFill>
                <a:latin typeface="+mj-lt"/>
              </a:rPr>
              <a:t>метафаз</a:t>
            </a:r>
          </a:p>
          <a:p>
            <a:pPr marL="0" indent="277813" algn="just">
              <a:lnSpc>
                <a:spcPct val="80000"/>
              </a:lnSpc>
              <a:spcBef>
                <a:spcPts val="500"/>
              </a:spcBef>
              <a:buClr>
                <a:schemeClr val="folHlink"/>
              </a:buClr>
              <a:buNone/>
            </a:pPr>
            <a:r>
              <a:rPr lang="ru-RU" sz="2800" dirty="0" smtClean="0">
                <a:solidFill>
                  <a:schemeClr val="bg2"/>
                </a:solidFill>
                <a:latin typeface="+mj-lt"/>
              </a:rPr>
              <a:t>*минимальный </a:t>
            </a:r>
            <a:r>
              <a:rPr lang="ru-RU" sz="2800" dirty="0">
                <a:solidFill>
                  <a:schemeClr val="bg2"/>
                </a:solidFill>
                <a:latin typeface="+mj-lt"/>
              </a:rPr>
              <a:t>35% - 95% </a:t>
            </a:r>
            <a:r>
              <a:rPr lang="en-US" sz="2800" dirty="0">
                <a:solidFill>
                  <a:schemeClr val="bg2"/>
                </a:solidFill>
                <a:latin typeface="+mj-lt"/>
              </a:rPr>
              <a:t>Ph</a:t>
            </a:r>
            <a:r>
              <a:rPr lang="en-US" sz="2800" baseline="30000" dirty="0">
                <a:solidFill>
                  <a:schemeClr val="bg2"/>
                </a:solidFill>
                <a:latin typeface="+mj-lt"/>
              </a:rPr>
              <a:t>+</a:t>
            </a:r>
            <a:r>
              <a:rPr lang="ru-RU" sz="2800" dirty="0">
                <a:solidFill>
                  <a:schemeClr val="bg2"/>
                </a:solidFill>
                <a:latin typeface="+mj-lt"/>
              </a:rPr>
              <a:t>-метафаз</a:t>
            </a:r>
          </a:p>
          <a:p>
            <a:pPr marL="0" indent="277813" algn="just">
              <a:lnSpc>
                <a:spcPct val="80000"/>
              </a:lnSpc>
              <a:spcBef>
                <a:spcPts val="500"/>
              </a:spcBef>
              <a:buClr>
                <a:schemeClr val="folHlink"/>
              </a:buClr>
              <a:buNone/>
            </a:pPr>
            <a:r>
              <a:rPr lang="ru-RU" sz="2800" dirty="0" smtClean="0">
                <a:solidFill>
                  <a:schemeClr val="bg2"/>
                </a:solidFill>
                <a:latin typeface="+mj-lt"/>
              </a:rPr>
              <a:t>*частичный </a:t>
            </a:r>
            <a:r>
              <a:rPr lang="ru-RU" sz="2800" dirty="0">
                <a:solidFill>
                  <a:schemeClr val="bg2"/>
                </a:solidFill>
                <a:latin typeface="+mj-lt"/>
              </a:rPr>
              <a:t>(выраженный) эффект 1% - 34 % </a:t>
            </a:r>
            <a:r>
              <a:rPr lang="en-US" sz="2800" dirty="0">
                <a:solidFill>
                  <a:schemeClr val="bg2"/>
                </a:solidFill>
                <a:latin typeface="+mj-lt"/>
              </a:rPr>
              <a:t>Ph</a:t>
            </a:r>
            <a:r>
              <a:rPr lang="en-US" sz="2800" baseline="30000" dirty="0">
                <a:solidFill>
                  <a:schemeClr val="bg2"/>
                </a:solidFill>
                <a:latin typeface="+mj-lt"/>
              </a:rPr>
              <a:t>+</a:t>
            </a:r>
            <a:r>
              <a:rPr lang="ru-RU" sz="2800" dirty="0">
                <a:solidFill>
                  <a:schemeClr val="bg2"/>
                </a:solidFill>
                <a:latin typeface="+mj-lt"/>
              </a:rPr>
              <a:t>-метафаз</a:t>
            </a:r>
          </a:p>
          <a:p>
            <a:pPr marL="0" indent="277813" algn="just">
              <a:lnSpc>
                <a:spcPct val="80000"/>
              </a:lnSpc>
              <a:spcBef>
                <a:spcPts val="600"/>
              </a:spcBef>
              <a:buClr>
                <a:schemeClr val="folHlink"/>
              </a:buClr>
              <a:buNone/>
            </a:pPr>
            <a:r>
              <a:rPr lang="ru-RU" sz="2800" dirty="0" smtClean="0">
                <a:solidFill>
                  <a:schemeClr val="bg2"/>
                </a:solidFill>
                <a:latin typeface="+mj-lt"/>
              </a:rPr>
              <a:t>*полный - </a:t>
            </a:r>
            <a:r>
              <a:rPr lang="ru-RU" sz="2800" dirty="0">
                <a:solidFill>
                  <a:schemeClr val="bg2"/>
                </a:solidFill>
                <a:latin typeface="+mj-lt"/>
              </a:rPr>
              <a:t>отсутствие </a:t>
            </a:r>
            <a:r>
              <a:rPr lang="en-US" sz="2800" dirty="0">
                <a:solidFill>
                  <a:schemeClr val="bg2"/>
                </a:solidFill>
                <a:latin typeface="+mj-lt"/>
              </a:rPr>
              <a:t>Ph</a:t>
            </a:r>
            <a:r>
              <a:rPr lang="en-US" sz="2800" baseline="30000" dirty="0">
                <a:solidFill>
                  <a:schemeClr val="bg2"/>
                </a:solidFill>
                <a:latin typeface="+mj-lt"/>
              </a:rPr>
              <a:t>+</a:t>
            </a:r>
            <a:r>
              <a:rPr lang="en-US" sz="2800" dirty="0">
                <a:solidFill>
                  <a:schemeClr val="bg2"/>
                </a:solidFill>
                <a:latin typeface="+mj-lt"/>
              </a:rPr>
              <a:t>-</a:t>
            </a:r>
            <a:r>
              <a:rPr lang="ru-RU" sz="2800" dirty="0">
                <a:solidFill>
                  <a:schemeClr val="bg2"/>
                </a:solidFill>
                <a:latin typeface="+mj-lt"/>
              </a:rPr>
              <a:t>метафаз</a:t>
            </a:r>
          </a:p>
          <a:p>
            <a:pPr marL="0" indent="277813" algn="just">
              <a:lnSpc>
                <a:spcPct val="80000"/>
              </a:lnSpc>
              <a:spcBef>
                <a:spcPts val="600"/>
              </a:spcBef>
              <a:buFont typeface="Wingdings" pitchFamily="2" charset="2"/>
              <a:buNone/>
            </a:pPr>
            <a:r>
              <a:rPr lang="ru-RU" sz="2800" dirty="0">
                <a:solidFill>
                  <a:schemeClr val="bg2"/>
                </a:solidFill>
                <a:latin typeface="+mj-lt"/>
              </a:rPr>
              <a:t>Полный или частичный </a:t>
            </a:r>
            <a:r>
              <a:rPr lang="ru-RU" sz="2800" dirty="0" smtClean="0">
                <a:solidFill>
                  <a:schemeClr val="bg2"/>
                </a:solidFill>
                <a:latin typeface="+mj-lt"/>
              </a:rPr>
              <a:t>ответ - большой цитогенетический ответ </a:t>
            </a:r>
            <a:r>
              <a:rPr lang="ru-RU" sz="2800" dirty="0">
                <a:solidFill>
                  <a:schemeClr val="bg2"/>
                </a:solidFill>
                <a:latin typeface="+mj-lt"/>
              </a:rPr>
              <a:t>(</a:t>
            </a:r>
            <a:r>
              <a:rPr lang="ru-RU" sz="2800" dirty="0" smtClean="0">
                <a:solidFill>
                  <a:schemeClr val="bg2"/>
                </a:solidFill>
                <a:latin typeface="+mj-lt"/>
              </a:rPr>
              <a:t>БЦО</a:t>
            </a:r>
            <a:r>
              <a:rPr lang="ru-RU" sz="2800" dirty="0">
                <a:solidFill>
                  <a:schemeClr val="bg2"/>
                </a:solidFill>
                <a:latin typeface="+mj-lt"/>
              </a:rPr>
              <a:t>).</a:t>
            </a:r>
          </a:p>
          <a:p>
            <a:pPr marL="0" indent="277813">
              <a:lnSpc>
                <a:spcPct val="80000"/>
              </a:lnSpc>
              <a:spcBef>
                <a:spcPts val="600"/>
              </a:spcBef>
              <a:buFont typeface="Wingdings" pitchFamily="2" charset="2"/>
              <a:buNone/>
            </a:pPr>
            <a:r>
              <a:rPr lang="ru-RU" sz="2800" b="1" i="1" dirty="0">
                <a:solidFill>
                  <a:schemeClr val="bg2"/>
                </a:solidFill>
                <a:latin typeface="+mj-lt"/>
              </a:rPr>
              <a:t>Молекулярно-генетический </a:t>
            </a:r>
            <a:r>
              <a:rPr lang="ru-RU" sz="2800" b="1" i="1" dirty="0" smtClean="0">
                <a:solidFill>
                  <a:schemeClr val="bg2"/>
                </a:solidFill>
                <a:latin typeface="+mj-lt"/>
              </a:rPr>
              <a:t>ответ</a:t>
            </a:r>
          </a:p>
          <a:p>
            <a:pPr marL="0" indent="277813">
              <a:lnSpc>
                <a:spcPct val="80000"/>
              </a:lnSpc>
              <a:spcBef>
                <a:spcPts val="600"/>
              </a:spcBef>
              <a:buFont typeface="Wingdings" pitchFamily="2" charset="2"/>
              <a:buNone/>
            </a:pPr>
            <a:r>
              <a:rPr lang="ru-RU" sz="2800" dirty="0" smtClean="0">
                <a:solidFill>
                  <a:schemeClr val="bg2"/>
                </a:solidFill>
                <a:latin typeface="+mj-lt"/>
              </a:rPr>
              <a:t>(оценивается </a:t>
            </a:r>
            <a:r>
              <a:rPr lang="ru-RU" sz="2800" dirty="0">
                <a:solidFill>
                  <a:schemeClr val="bg2"/>
                </a:solidFill>
                <a:latin typeface="+mj-lt"/>
              </a:rPr>
              <a:t>с помощью PCR-анализа </a:t>
            </a:r>
            <a:r>
              <a:rPr lang="ru-RU" sz="2800" dirty="0" err="1">
                <a:solidFill>
                  <a:schemeClr val="bg2"/>
                </a:solidFill>
                <a:latin typeface="+mj-lt"/>
              </a:rPr>
              <a:t>пунктата</a:t>
            </a:r>
            <a:r>
              <a:rPr lang="ru-RU" sz="2800" dirty="0">
                <a:solidFill>
                  <a:schemeClr val="bg2"/>
                </a:solidFill>
                <a:latin typeface="+mj-lt"/>
              </a:rPr>
              <a:t> костного мозга).</a:t>
            </a:r>
          </a:p>
          <a:p>
            <a:pPr marL="0" indent="277813" algn="just">
              <a:lnSpc>
                <a:spcPct val="80000"/>
              </a:lnSpc>
              <a:spcBef>
                <a:spcPts val="600"/>
              </a:spcBef>
              <a:buFont typeface="Wingdings" pitchFamily="2" charset="2"/>
              <a:buNone/>
            </a:pPr>
            <a:r>
              <a:rPr lang="ru-RU" sz="2800" dirty="0">
                <a:solidFill>
                  <a:schemeClr val="bg2"/>
                </a:solidFill>
                <a:latin typeface="+mj-lt"/>
              </a:rPr>
              <a:t>БМО – </a:t>
            </a:r>
            <a:r>
              <a:rPr lang="en-US" sz="2800" dirty="0">
                <a:solidFill>
                  <a:schemeClr val="bg2"/>
                </a:solidFill>
                <a:latin typeface="+mj-lt"/>
              </a:rPr>
              <a:t>bcr/abl</a:t>
            </a:r>
            <a:r>
              <a:rPr lang="en-US" sz="2800" dirty="0">
                <a:solidFill>
                  <a:schemeClr val="bg2"/>
                </a:solidFill>
                <a:latin typeface="+mj-lt"/>
                <a:cs typeface="Times New Roman" pitchFamily="18" charset="0"/>
              </a:rPr>
              <a:t>&lt;0,1%</a:t>
            </a:r>
            <a:endParaRPr lang="ru-RU" sz="2800" dirty="0">
              <a:solidFill>
                <a:schemeClr val="bg2"/>
              </a:solidFill>
              <a:latin typeface="+mj-lt"/>
              <a:cs typeface="Times New Roman" pitchFamily="18" charset="0"/>
            </a:endParaRPr>
          </a:p>
          <a:p>
            <a:pPr marL="0" indent="277813" algn="just">
              <a:lnSpc>
                <a:spcPct val="80000"/>
              </a:lnSpc>
              <a:spcBef>
                <a:spcPts val="600"/>
              </a:spcBef>
              <a:buNone/>
            </a:pPr>
            <a:r>
              <a:rPr lang="ru-RU" sz="2800" dirty="0">
                <a:solidFill>
                  <a:schemeClr val="bg2"/>
                </a:solidFill>
                <a:latin typeface="+mj-lt"/>
                <a:cs typeface="Times New Roman" pitchFamily="18" charset="0"/>
              </a:rPr>
              <a:t>Г</a:t>
            </a:r>
            <a:r>
              <a:rPr lang="ru-RU" sz="2800" dirty="0" smtClean="0">
                <a:solidFill>
                  <a:schemeClr val="bg2"/>
                </a:solidFill>
                <a:latin typeface="+mj-lt"/>
                <a:cs typeface="Times New Roman" pitchFamily="18" charset="0"/>
              </a:rPr>
              <a:t>МО </a:t>
            </a:r>
            <a:r>
              <a:rPr lang="ru-RU" sz="2800" dirty="0">
                <a:solidFill>
                  <a:schemeClr val="bg2"/>
                </a:solidFill>
                <a:latin typeface="+mj-lt"/>
                <a:cs typeface="Times New Roman" pitchFamily="18" charset="0"/>
              </a:rPr>
              <a:t>- </a:t>
            </a:r>
            <a:r>
              <a:rPr lang="en-US" sz="2800" dirty="0" err="1" smtClean="0">
                <a:solidFill>
                  <a:schemeClr val="bg2"/>
                </a:solidFill>
                <a:latin typeface="+mj-lt"/>
              </a:rPr>
              <a:t>bcr</a:t>
            </a:r>
            <a:r>
              <a:rPr lang="en-US" sz="2800" dirty="0" smtClean="0">
                <a:solidFill>
                  <a:schemeClr val="bg2"/>
                </a:solidFill>
                <a:latin typeface="+mj-lt"/>
              </a:rPr>
              <a:t>/</a:t>
            </a:r>
            <a:r>
              <a:rPr lang="en-US" sz="2800" dirty="0" err="1" smtClean="0">
                <a:solidFill>
                  <a:schemeClr val="bg2"/>
                </a:solidFill>
                <a:latin typeface="+mj-lt"/>
              </a:rPr>
              <a:t>abl</a:t>
            </a:r>
            <a:r>
              <a:rPr lang="ru-RU" sz="2800" dirty="0">
                <a:solidFill>
                  <a:schemeClr val="bg2"/>
                </a:solidFill>
                <a:latin typeface="+mj-lt"/>
              </a:rPr>
              <a:t> </a:t>
            </a:r>
            <a:r>
              <a:rPr lang="ru-RU" sz="2800" dirty="0" smtClean="0">
                <a:solidFill>
                  <a:schemeClr val="bg2"/>
                </a:solidFill>
                <a:latin typeface="+mj-lt"/>
              </a:rPr>
              <a:t>&lt;0,0032% или не определяется</a:t>
            </a:r>
            <a:endParaRPr lang="en-US" sz="2800" dirty="0">
              <a:solidFill>
                <a:schemeClr val="bg2"/>
              </a:solidFill>
              <a:latin typeface="+mj-lt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38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395536" y="260648"/>
            <a:ext cx="8496944" cy="5546725"/>
          </a:xfrm>
        </p:spPr>
        <p:txBody>
          <a:bodyPr/>
          <a:lstStyle/>
          <a:p>
            <a:pPr marL="0" indent="365125" algn="just">
              <a:buFont typeface="Wingdings" pitchFamily="2" charset="2"/>
              <a:buNone/>
            </a:pPr>
            <a:r>
              <a:rPr lang="ru-RU" sz="2400" b="1" i="1" dirty="0" err="1" smtClean="0">
                <a:solidFill>
                  <a:schemeClr val="bg2"/>
                </a:solidFill>
                <a:latin typeface="+mj-lt"/>
              </a:rPr>
              <a:t>Алло-ТСКК</a:t>
            </a:r>
            <a:r>
              <a:rPr lang="ru-RU" sz="2400" i="1" dirty="0" smtClean="0">
                <a:solidFill>
                  <a:schemeClr val="bg2"/>
                </a:solidFill>
                <a:latin typeface="+mj-lt"/>
              </a:rPr>
              <a:t> </a:t>
            </a:r>
            <a:r>
              <a:rPr lang="ru-RU" sz="2400" i="1" dirty="0">
                <a:solidFill>
                  <a:schemeClr val="bg2"/>
                </a:solidFill>
                <a:latin typeface="+mj-lt"/>
              </a:rPr>
              <a:t>– </a:t>
            </a:r>
            <a:r>
              <a:rPr lang="ru-RU" sz="2400" dirty="0">
                <a:solidFill>
                  <a:schemeClr val="bg2"/>
                </a:solidFill>
                <a:latin typeface="+mj-lt"/>
              </a:rPr>
              <a:t>эффективный метод, позволяющий добиться излечения при наличии </a:t>
            </a:r>
            <a:r>
              <a:rPr lang="en-US" sz="2400" dirty="0">
                <a:solidFill>
                  <a:schemeClr val="bg2"/>
                </a:solidFill>
                <a:latin typeface="+mj-lt"/>
              </a:rPr>
              <a:t>HLA – </a:t>
            </a:r>
            <a:r>
              <a:rPr lang="ru-RU" sz="2400" dirty="0">
                <a:solidFill>
                  <a:schemeClr val="bg2"/>
                </a:solidFill>
                <a:latin typeface="+mj-lt"/>
              </a:rPr>
              <a:t>совместимого донора (30-35% больных ХМЛ).</a:t>
            </a:r>
          </a:p>
          <a:p>
            <a:pPr marL="0" indent="365125" algn="just">
              <a:buNone/>
            </a:pPr>
            <a:r>
              <a:rPr lang="ru-RU" sz="2400" dirty="0" smtClean="0">
                <a:solidFill>
                  <a:schemeClr val="bg2"/>
                </a:solidFill>
                <a:latin typeface="+mj-lt"/>
              </a:rPr>
              <a:t>С появлением ингибиторов тирозинкиназы (иматиниб и др.) актуальность трансплантации СКК значительно снизилась.</a:t>
            </a:r>
          </a:p>
          <a:p>
            <a:pPr marL="0" indent="365125" algn="just">
              <a:buFont typeface="Wingdings" pitchFamily="2" charset="2"/>
              <a:buNone/>
            </a:pPr>
            <a:r>
              <a:rPr lang="ru-RU" sz="2400" dirty="0" smtClean="0">
                <a:solidFill>
                  <a:schemeClr val="bg2"/>
                </a:solidFill>
                <a:latin typeface="+mj-lt"/>
              </a:rPr>
              <a:t>СЕГОДНЯ:</a:t>
            </a:r>
            <a:endParaRPr lang="ru-RU" sz="2400" dirty="0">
              <a:solidFill>
                <a:schemeClr val="bg2"/>
              </a:solidFill>
              <a:latin typeface="+mj-lt"/>
            </a:endParaRPr>
          </a:p>
          <a:p>
            <a:pPr marL="0" indent="365125" algn="just">
              <a:buFont typeface="Wingdings" pitchFamily="2" charset="2"/>
              <a:buNone/>
            </a:pPr>
            <a:r>
              <a:rPr lang="ru-RU" sz="2400" dirty="0">
                <a:solidFill>
                  <a:schemeClr val="bg2"/>
                </a:solidFill>
                <a:latin typeface="+mj-lt"/>
              </a:rPr>
              <a:t>Кандидаты для проведения ранней </a:t>
            </a:r>
            <a:r>
              <a:rPr lang="ru-RU" sz="2400" dirty="0" smtClean="0">
                <a:solidFill>
                  <a:schemeClr val="bg2"/>
                </a:solidFill>
                <a:latin typeface="+mj-lt"/>
              </a:rPr>
              <a:t>ТСКК </a:t>
            </a:r>
            <a:r>
              <a:rPr lang="ru-RU" sz="2400" dirty="0">
                <a:solidFill>
                  <a:schemeClr val="bg2"/>
                </a:solidFill>
                <a:latin typeface="+mj-lt"/>
              </a:rPr>
              <a:t>– больные (из группы высокого риска ХМЛ</a:t>
            </a:r>
            <a:r>
              <a:rPr lang="ru-RU" sz="2400" dirty="0" smtClean="0">
                <a:solidFill>
                  <a:schemeClr val="bg2"/>
                </a:solidFill>
                <a:latin typeface="+mj-lt"/>
              </a:rPr>
              <a:t>), </a:t>
            </a:r>
            <a:r>
              <a:rPr lang="ru-RU" sz="2400" dirty="0">
                <a:solidFill>
                  <a:schemeClr val="bg2"/>
                </a:solidFill>
                <a:latin typeface="+mj-lt"/>
              </a:rPr>
              <a:t>имеющие </a:t>
            </a:r>
            <a:r>
              <a:rPr lang="en-US" sz="2400" dirty="0">
                <a:solidFill>
                  <a:schemeClr val="bg2"/>
                </a:solidFill>
                <a:latin typeface="+mj-lt"/>
              </a:rPr>
              <a:t>HLA</a:t>
            </a:r>
            <a:r>
              <a:rPr lang="ru-RU" sz="2400" dirty="0">
                <a:solidFill>
                  <a:schemeClr val="bg2"/>
                </a:solidFill>
                <a:latin typeface="+mj-lt"/>
              </a:rPr>
              <a:t>-идентичного </a:t>
            </a:r>
            <a:r>
              <a:rPr lang="ru-RU" sz="2400" dirty="0" err="1">
                <a:solidFill>
                  <a:schemeClr val="bg2"/>
                </a:solidFill>
                <a:latin typeface="+mj-lt"/>
              </a:rPr>
              <a:t>сиблинга</a:t>
            </a:r>
            <a:r>
              <a:rPr lang="ru-RU" sz="2400" dirty="0" smtClean="0">
                <a:solidFill>
                  <a:schemeClr val="bg2"/>
                </a:solidFill>
                <a:latin typeface="+mj-lt"/>
              </a:rPr>
              <a:t>.</a:t>
            </a:r>
          </a:p>
          <a:p>
            <a:pPr marL="0" indent="365125" algn="just">
              <a:buFont typeface="Wingdings" pitchFamily="2" charset="2"/>
              <a:buNone/>
            </a:pPr>
            <a:r>
              <a:rPr lang="ru-RU" sz="2400" dirty="0" smtClean="0">
                <a:solidFill>
                  <a:schemeClr val="bg2"/>
                </a:solidFill>
                <a:latin typeface="+mj-lt"/>
              </a:rPr>
              <a:t>Неродственная </a:t>
            </a:r>
            <a:r>
              <a:rPr lang="ru-RU" sz="2400" dirty="0" err="1" smtClean="0">
                <a:solidFill>
                  <a:schemeClr val="bg2"/>
                </a:solidFill>
                <a:latin typeface="+mj-lt"/>
              </a:rPr>
              <a:t>алло-ТСКК</a:t>
            </a:r>
            <a:r>
              <a:rPr lang="ru-RU" sz="2400" dirty="0" smtClean="0">
                <a:solidFill>
                  <a:schemeClr val="bg2"/>
                </a:solidFill>
                <a:latin typeface="+mj-lt"/>
              </a:rPr>
              <a:t> – больные из группы высокого риска при наличии резистентности к ИТК и прогрессировании заболевания.</a:t>
            </a:r>
            <a:endParaRPr lang="ru-RU" sz="2400" dirty="0">
              <a:solidFill>
                <a:schemeClr val="bg2"/>
              </a:solidFill>
              <a:latin typeface="+mj-lt"/>
            </a:endParaRPr>
          </a:p>
          <a:p>
            <a:pPr marL="0" indent="365125" algn="just">
              <a:buFont typeface="Wingdings" pitchFamily="2" charset="2"/>
              <a:buNone/>
            </a:pPr>
            <a:endParaRPr lang="ru-RU" sz="2400" dirty="0">
              <a:solidFill>
                <a:schemeClr val="bg2"/>
              </a:solidFill>
              <a:latin typeface="+mj-lt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45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250825" y="228600"/>
            <a:ext cx="8637588" cy="6629400"/>
          </a:xfrm>
        </p:spPr>
        <p:txBody>
          <a:bodyPr/>
          <a:lstStyle/>
          <a:p>
            <a:pPr marL="0" indent="0" algn="ctr">
              <a:lnSpc>
                <a:spcPct val="9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lang="ru-RU" sz="2800" b="1" dirty="0">
                <a:solidFill>
                  <a:schemeClr val="bg2"/>
                </a:solidFill>
                <a:latin typeface="+mj-lt"/>
              </a:rPr>
              <a:t>80-е годы </a:t>
            </a:r>
            <a:r>
              <a:rPr lang="en-US" sz="2800" b="1" dirty="0">
                <a:solidFill>
                  <a:schemeClr val="bg2"/>
                </a:solidFill>
                <a:latin typeface="+mj-lt"/>
              </a:rPr>
              <a:t>XX</a:t>
            </a:r>
            <a:r>
              <a:rPr lang="ru-RU" sz="2800" b="1" dirty="0">
                <a:solidFill>
                  <a:schemeClr val="bg2"/>
                </a:solidFill>
                <a:latin typeface="+mj-lt"/>
              </a:rPr>
              <a:t> века – появление</a:t>
            </a:r>
          </a:p>
          <a:p>
            <a:pPr marL="0" indent="0" algn="ctr">
              <a:lnSpc>
                <a:spcPct val="9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lang="ru-RU" sz="2800" b="1" dirty="0" err="1">
                <a:solidFill>
                  <a:schemeClr val="bg2"/>
                </a:solidFill>
                <a:latin typeface="+mj-lt"/>
              </a:rPr>
              <a:t>α </a:t>
            </a:r>
            <a:r>
              <a:rPr lang="ru-RU" sz="2800" b="1" dirty="0">
                <a:solidFill>
                  <a:schemeClr val="bg2"/>
                </a:solidFill>
                <a:latin typeface="+mj-lt"/>
              </a:rPr>
              <a:t>– интерферонов</a:t>
            </a:r>
          </a:p>
          <a:p>
            <a:pPr marL="0" indent="0" algn="ctr">
              <a:lnSpc>
                <a:spcPct val="9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lang="ru-RU" sz="2800" b="1" dirty="0">
                <a:solidFill>
                  <a:schemeClr val="bg2"/>
                </a:solidFill>
                <a:latin typeface="+mj-lt"/>
                <a:sym typeface="Symbol" pitchFamily="18" charset="2"/>
              </a:rPr>
              <a:t></a:t>
            </a:r>
            <a:endParaRPr lang="ru-RU" sz="2800" b="1" dirty="0">
              <a:solidFill>
                <a:schemeClr val="bg2"/>
              </a:solidFill>
              <a:latin typeface="+mj-lt"/>
            </a:endParaRPr>
          </a:p>
          <a:p>
            <a:pPr marL="0" indent="0" algn="ctr">
              <a:lnSpc>
                <a:spcPct val="9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lang="ru-RU" sz="2800" b="1" dirty="0">
                <a:solidFill>
                  <a:schemeClr val="bg2"/>
                </a:solidFill>
                <a:latin typeface="+mj-lt"/>
              </a:rPr>
              <a:t>гематологическая ремиссия</a:t>
            </a:r>
          </a:p>
          <a:p>
            <a:pPr marL="0" indent="0" algn="ctr">
              <a:lnSpc>
                <a:spcPct val="9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lang="ru-RU" sz="2800" b="1" dirty="0">
                <a:solidFill>
                  <a:schemeClr val="bg2"/>
                </a:solidFill>
                <a:latin typeface="+mj-lt"/>
                <a:sym typeface="Symbol" pitchFamily="18" charset="2"/>
              </a:rPr>
              <a:t></a:t>
            </a:r>
            <a:endParaRPr lang="ru-RU" sz="2800" b="1" dirty="0">
              <a:solidFill>
                <a:schemeClr val="bg2"/>
              </a:solidFill>
              <a:latin typeface="+mj-lt"/>
            </a:endParaRPr>
          </a:p>
          <a:p>
            <a:pPr marL="0" indent="0" algn="ctr">
              <a:lnSpc>
                <a:spcPct val="9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lang="ru-RU" sz="2800" b="1" dirty="0">
                <a:solidFill>
                  <a:schemeClr val="bg2"/>
                </a:solidFill>
                <a:latin typeface="+mj-lt"/>
              </a:rPr>
              <a:t>цитогенетические ответы</a:t>
            </a:r>
          </a:p>
          <a:p>
            <a:pPr marL="0" indent="0" algn="just">
              <a:lnSpc>
                <a:spcPct val="90000"/>
              </a:lnSpc>
              <a:spcBef>
                <a:spcPct val="0"/>
              </a:spcBef>
              <a:buFont typeface="Wingdings" pitchFamily="2" charset="2"/>
              <a:buNone/>
            </a:pPr>
            <a:endParaRPr lang="ru-RU" sz="1200" b="1" dirty="0">
              <a:solidFill>
                <a:schemeClr val="bg2"/>
              </a:solidFill>
              <a:latin typeface="+mj-lt"/>
            </a:endParaRPr>
          </a:p>
          <a:p>
            <a:pPr marL="0" indent="0" algn="just">
              <a:lnSpc>
                <a:spcPct val="9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lang="ru-RU" sz="2800" b="1" dirty="0">
                <a:solidFill>
                  <a:schemeClr val="bg2"/>
                </a:solidFill>
                <a:latin typeface="+mj-lt"/>
              </a:rPr>
              <a:t>Механизм – восстановление нормальных взаимоотношений между клетками-предшественниками и микроокружением → подавление </a:t>
            </a:r>
            <a:r>
              <a:rPr lang="en-US" sz="2800" b="1" dirty="0">
                <a:solidFill>
                  <a:schemeClr val="bg2"/>
                </a:solidFill>
                <a:latin typeface="+mj-lt"/>
              </a:rPr>
              <a:t>Ph</a:t>
            </a:r>
            <a:r>
              <a:rPr lang="ru-RU" sz="2800" b="1" baseline="30000" dirty="0">
                <a:solidFill>
                  <a:schemeClr val="bg2"/>
                </a:solidFill>
                <a:latin typeface="+mj-lt"/>
              </a:rPr>
              <a:t>+</a:t>
            </a:r>
            <a:r>
              <a:rPr lang="ru-RU" sz="2800" b="1" dirty="0">
                <a:solidFill>
                  <a:schemeClr val="bg2"/>
                </a:solidFill>
                <a:latin typeface="+mj-lt"/>
              </a:rPr>
              <a:t>клона.</a:t>
            </a:r>
          </a:p>
          <a:p>
            <a:pPr marL="0" indent="0" algn="just">
              <a:lnSpc>
                <a:spcPct val="9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lang="ru-RU" sz="2800" b="1" dirty="0">
                <a:solidFill>
                  <a:schemeClr val="bg2"/>
                </a:solidFill>
                <a:latin typeface="+mj-lt"/>
              </a:rPr>
              <a:t>Доза: </a:t>
            </a:r>
            <a:r>
              <a:rPr lang="ru-RU" sz="2800" b="1" dirty="0" smtClean="0">
                <a:solidFill>
                  <a:schemeClr val="bg2"/>
                </a:solidFill>
                <a:latin typeface="+mj-lt"/>
              </a:rPr>
              <a:t>3 </a:t>
            </a:r>
            <a:r>
              <a:rPr lang="ru-RU" sz="2800" b="1" dirty="0" err="1" smtClean="0">
                <a:solidFill>
                  <a:schemeClr val="bg2"/>
                </a:solidFill>
                <a:latin typeface="+mj-lt"/>
              </a:rPr>
              <a:t>млн</a:t>
            </a:r>
            <a:r>
              <a:rPr lang="ru-RU" sz="2800" b="1" dirty="0" smtClean="0">
                <a:solidFill>
                  <a:schemeClr val="bg2"/>
                </a:solidFill>
                <a:latin typeface="+mj-lt"/>
              </a:rPr>
              <a:t> МЕ * 3 раза в неделю</a:t>
            </a:r>
            <a:endParaRPr lang="ru-RU" sz="2800" b="1" baseline="30000" dirty="0">
              <a:solidFill>
                <a:schemeClr val="bg2"/>
              </a:solidFill>
              <a:latin typeface="+mj-lt"/>
            </a:endParaRPr>
          </a:p>
          <a:p>
            <a:pPr marL="0" indent="0" algn="just">
              <a:lnSpc>
                <a:spcPct val="9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lang="ru-RU" sz="2800" b="1" dirty="0">
                <a:solidFill>
                  <a:schemeClr val="bg2"/>
                </a:solidFill>
                <a:latin typeface="+mj-lt"/>
              </a:rPr>
              <a:t>Эффективность лечения</a:t>
            </a:r>
            <a:r>
              <a:rPr lang="ru-RU" sz="2800" b="1" dirty="0">
                <a:solidFill>
                  <a:schemeClr val="bg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:</a:t>
            </a:r>
          </a:p>
          <a:p>
            <a:pPr marL="0" indent="0" algn="just">
              <a:lnSpc>
                <a:spcPct val="9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lang="ru-RU" sz="2800" b="1" dirty="0">
                <a:solidFill>
                  <a:schemeClr val="bg2"/>
                </a:solidFill>
                <a:latin typeface="+mj-lt"/>
              </a:rPr>
              <a:t>ПЦР (полные или частичные цитогенетические ремиссии) – 13-32</a:t>
            </a:r>
            <a:r>
              <a:rPr lang="ru-RU" sz="2800" b="1" dirty="0" smtClean="0">
                <a:solidFill>
                  <a:schemeClr val="bg2"/>
                </a:solidFill>
                <a:latin typeface="+mj-lt"/>
              </a:rPr>
              <a:t>%, БМО не достигается.</a:t>
            </a:r>
            <a:endParaRPr lang="ru-RU" sz="2800" b="1" dirty="0">
              <a:solidFill>
                <a:schemeClr val="bg2"/>
              </a:solidFill>
              <a:latin typeface="+mj-lt"/>
            </a:endParaRPr>
          </a:p>
          <a:p>
            <a:pPr marL="0" indent="0" algn="just">
              <a:lnSpc>
                <a:spcPct val="9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lang="ru-RU" sz="2800" b="1" dirty="0">
                <a:solidFill>
                  <a:schemeClr val="bg2"/>
                </a:solidFill>
                <a:latin typeface="+mj-lt"/>
              </a:rPr>
              <a:t>В фазе акселерации и </a:t>
            </a:r>
            <a:r>
              <a:rPr lang="ru-RU" sz="2800" b="1" dirty="0" err="1">
                <a:solidFill>
                  <a:schemeClr val="bg2"/>
                </a:solidFill>
                <a:latin typeface="+mj-lt"/>
              </a:rPr>
              <a:t>бластного</a:t>
            </a:r>
            <a:r>
              <a:rPr lang="ru-RU" sz="2800" b="1" dirty="0">
                <a:solidFill>
                  <a:schemeClr val="bg2"/>
                </a:solidFill>
                <a:latin typeface="+mj-lt"/>
              </a:rPr>
              <a:t> криза эффективность ИФ-</a:t>
            </a:r>
            <a:r>
              <a:rPr lang="ru-RU" sz="2800" b="1" dirty="0">
                <a:solidFill>
                  <a:schemeClr val="bg2"/>
                </a:solidFill>
                <a:latin typeface="+mj-lt"/>
                <a:sym typeface="Symbol" pitchFamily="18" charset="2"/>
              </a:rPr>
              <a:t></a:t>
            </a:r>
            <a:r>
              <a:rPr lang="ru-RU" sz="2800" b="1" dirty="0">
                <a:solidFill>
                  <a:schemeClr val="bg2"/>
                </a:solidFill>
                <a:latin typeface="+mj-lt"/>
              </a:rPr>
              <a:t> не доказана.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554" name="Rectangle 2"/>
          <p:cNvSpPr>
            <a:spLocks noChangeArrowheads="1"/>
          </p:cNvSpPr>
          <p:nvPr/>
        </p:nvSpPr>
        <p:spPr bwMode="auto">
          <a:xfrm>
            <a:off x="420057" y="332656"/>
            <a:ext cx="8266112" cy="63367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spcBef>
                <a:spcPct val="10000"/>
              </a:spcBef>
              <a:buClr>
                <a:schemeClr val="accent2"/>
              </a:buClr>
              <a:buSzPct val="80000"/>
              <a:buFont typeface="Wingdings" pitchFamily="2" charset="2"/>
              <a:buNone/>
            </a:pPr>
            <a:r>
              <a:rPr lang="ru-RU" sz="2800" b="1" dirty="0" smtClean="0">
                <a:solidFill>
                  <a:schemeClr val="bg2"/>
                </a:solidFill>
                <a:latin typeface="+mj-lt"/>
              </a:rPr>
              <a:t>ИМАТИНИБ</a:t>
            </a:r>
          </a:p>
          <a:p>
            <a:pPr>
              <a:spcBef>
                <a:spcPct val="10000"/>
              </a:spcBef>
              <a:buClr>
                <a:schemeClr val="accent2"/>
              </a:buClr>
              <a:buSzPct val="80000"/>
              <a:buFont typeface="Wingdings" pitchFamily="2" charset="2"/>
              <a:buNone/>
            </a:pPr>
            <a:endParaRPr lang="ru-RU" sz="2800" b="1" dirty="0" smtClean="0">
              <a:solidFill>
                <a:schemeClr val="bg2"/>
              </a:solidFill>
              <a:latin typeface="+mj-lt"/>
            </a:endParaRPr>
          </a:p>
          <a:p>
            <a:pPr algn="just">
              <a:spcBef>
                <a:spcPct val="10000"/>
              </a:spcBef>
              <a:buClr>
                <a:schemeClr val="accent2"/>
              </a:buClr>
              <a:buSzPct val="80000"/>
              <a:buFont typeface="Wingdings" pitchFamily="2" charset="2"/>
              <a:buNone/>
            </a:pPr>
            <a:r>
              <a:rPr lang="ru-RU" sz="2800" b="1" dirty="0" smtClean="0">
                <a:solidFill>
                  <a:schemeClr val="bg2"/>
                </a:solidFill>
                <a:latin typeface="+mj-lt"/>
              </a:rPr>
              <a:t>Полный </a:t>
            </a:r>
            <a:r>
              <a:rPr lang="ru-RU" sz="2800" b="1" dirty="0">
                <a:solidFill>
                  <a:schemeClr val="bg2"/>
                </a:solidFill>
                <a:latin typeface="+mj-lt"/>
              </a:rPr>
              <a:t>цитогенетический ответ – у 75-90% пациентов, получающих </a:t>
            </a:r>
            <a:r>
              <a:rPr lang="ru-RU" sz="2800" b="1" dirty="0" smtClean="0">
                <a:solidFill>
                  <a:schemeClr val="bg2"/>
                </a:solidFill>
                <a:latin typeface="+mj-lt"/>
              </a:rPr>
              <a:t>иматиниб </a:t>
            </a:r>
            <a:r>
              <a:rPr lang="ru-RU" sz="2800" b="1" dirty="0">
                <a:solidFill>
                  <a:schemeClr val="bg2"/>
                </a:solidFill>
                <a:latin typeface="+mj-lt"/>
              </a:rPr>
              <a:t>в качестве терапии первой </a:t>
            </a:r>
            <a:r>
              <a:rPr lang="ru-RU" sz="2800" b="1" dirty="0" smtClean="0">
                <a:solidFill>
                  <a:schemeClr val="bg2"/>
                </a:solidFill>
                <a:latin typeface="+mj-lt"/>
              </a:rPr>
              <a:t>линии,</a:t>
            </a:r>
          </a:p>
          <a:p>
            <a:pPr algn="just">
              <a:spcBef>
                <a:spcPct val="10000"/>
              </a:spcBef>
              <a:buClr>
                <a:schemeClr val="accent2"/>
              </a:buClr>
              <a:buSzPct val="80000"/>
              <a:buFont typeface="Wingdings" pitchFamily="2" charset="2"/>
              <a:buNone/>
            </a:pPr>
            <a:r>
              <a:rPr lang="ru-RU" sz="2800" b="1" dirty="0" smtClean="0">
                <a:solidFill>
                  <a:schemeClr val="bg2"/>
                </a:solidFill>
                <a:latin typeface="+mj-lt"/>
              </a:rPr>
              <a:t>Большой цитогенетический ответ – у 40-50% больных,</a:t>
            </a:r>
          </a:p>
          <a:p>
            <a:pPr algn="just">
              <a:spcBef>
                <a:spcPct val="10000"/>
              </a:spcBef>
              <a:buClr>
                <a:schemeClr val="accent2"/>
              </a:buClr>
              <a:buSzPct val="80000"/>
              <a:buFont typeface="Wingdings" pitchFamily="2" charset="2"/>
              <a:buNone/>
            </a:pPr>
            <a:r>
              <a:rPr lang="ru-RU" sz="2800" b="1" dirty="0" smtClean="0">
                <a:solidFill>
                  <a:schemeClr val="bg2"/>
                </a:solidFill>
                <a:latin typeface="+mj-lt"/>
              </a:rPr>
              <a:t>Полный цитогенетический ответ – у 20-30 % больных</a:t>
            </a:r>
            <a:endParaRPr lang="ru-RU" sz="2800" b="1" dirty="0">
              <a:solidFill>
                <a:schemeClr val="bg2"/>
              </a:solidFill>
              <a:latin typeface="+mj-lt"/>
              <a:sym typeface="Symbol" pitchFamily="18" charset="2"/>
            </a:endParaRPr>
          </a:p>
          <a:p>
            <a:pPr algn="just">
              <a:spcBef>
                <a:spcPct val="10000"/>
              </a:spcBef>
              <a:buClr>
                <a:schemeClr val="accent2"/>
              </a:buClr>
              <a:buSzPct val="80000"/>
              <a:buFont typeface="Wingdings" pitchFamily="2" charset="2"/>
              <a:buNone/>
            </a:pPr>
            <a:r>
              <a:rPr lang="ru-RU" sz="2800" b="1" dirty="0">
                <a:solidFill>
                  <a:schemeClr val="bg2"/>
                </a:solidFill>
                <a:latin typeface="+mj-lt"/>
                <a:sym typeface="Symbol" pitchFamily="18" charset="2"/>
              </a:rPr>
              <a:t>Расчетная медиана </a:t>
            </a:r>
            <a:r>
              <a:rPr lang="ru-RU" sz="2800" b="1" dirty="0" smtClean="0">
                <a:solidFill>
                  <a:schemeClr val="bg2"/>
                </a:solidFill>
                <a:latin typeface="+mj-lt"/>
                <a:sym typeface="Symbol" pitchFamily="18" charset="2"/>
              </a:rPr>
              <a:t>выживаемости</a:t>
            </a:r>
          </a:p>
          <a:p>
            <a:pPr algn="just">
              <a:spcBef>
                <a:spcPct val="10000"/>
              </a:spcBef>
              <a:buClr>
                <a:schemeClr val="accent2"/>
              </a:buClr>
              <a:buSzPct val="80000"/>
              <a:buFont typeface="Wingdings" pitchFamily="2" charset="2"/>
              <a:buNone/>
            </a:pPr>
            <a:r>
              <a:rPr lang="ru-RU" sz="2800" b="1" dirty="0" smtClean="0">
                <a:solidFill>
                  <a:schemeClr val="bg2"/>
                </a:solidFill>
                <a:latin typeface="+mj-lt"/>
                <a:sym typeface="Symbol" pitchFamily="18" charset="2"/>
              </a:rPr>
              <a:t> </a:t>
            </a:r>
            <a:r>
              <a:rPr lang="en-US" sz="2800" b="1" dirty="0">
                <a:solidFill>
                  <a:schemeClr val="bg2"/>
                </a:solidFill>
                <a:latin typeface="+mj-lt"/>
                <a:sym typeface="Symbol" pitchFamily="18" charset="2"/>
              </a:rPr>
              <a:t>&gt;</a:t>
            </a:r>
            <a:r>
              <a:rPr lang="ru-RU" sz="2800" b="1" dirty="0">
                <a:solidFill>
                  <a:schemeClr val="bg2"/>
                </a:solidFill>
                <a:latin typeface="+mj-lt"/>
                <a:sym typeface="Symbol" pitchFamily="18" charset="2"/>
              </a:rPr>
              <a:t> </a:t>
            </a:r>
            <a:r>
              <a:rPr lang="ru-RU" sz="2800" b="1" dirty="0" smtClean="0">
                <a:solidFill>
                  <a:schemeClr val="bg2"/>
                </a:solidFill>
                <a:latin typeface="+mj-lt"/>
                <a:sym typeface="Symbol" pitchFamily="18" charset="2"/>
              </a:rPr>
              <a:t>15 - 20 </a:t>
            </a:r>
            <a:r>
              <a:rPr lang="ru-RU" sz="2800" b="1" dirty="0">
                <a:solidFill>
                  <a:schemeClr val="bg2"/>
                </a:solidFill>
                <a:latin typeface="+mj-lt"/>
                <a:sym typeface="Symbol" pitchFamily="18" charset="2"/>
              </a:rPr>
              <a:t>лет.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914" name="Rectangle 2"/>
          <p:cNvSpPr>
            <a:spLocks noGrp="1" noChangeArrowheads="1"/>
          </p:cNvSpPr>
          <p:nvPr>
            <p:ph type="title"/>
          </p:nvPr>
        </p:nvSpPr>
        <p:spPr>
          <a:xfrm>
            <a:off x="251520" y="260648"/>
            <a:ext cx="8602663" cy="555625"/>
          </a:xfrm>
        </p:spPr>
        <p:txBody>
          <a:bodyPr/>
          <a:lstStyle/>
          <a:p>
            <a:r>
              <a:rPr lang="ru-RU" b="1" dirty="0">
                <a:solidFill>
                  <a:schemeClr val="bg2"/>
                </a:solidFill>
                <a:effectLst/>
              </a:rPr>
              <a:t>Лабораторный мониторинг</a:t>
            </a:r>
          </a:p>
        </p:txBody>
      </p:sp>
      <p:sp>
        <p:nvSpPr>
          <p:cNvPr id="1669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536" y="908720"/>
            <a:ext cx="8602662" cy="5760640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ru-RU" sz="2800" dirty="0">
                <a:solidFill>
                  <a:schemeClr val="bg2"/>
                </a:solidFill>
                <a:latin typeface="+mj-lt"/>
              </a:rPr>
              <a:t>		Частота исследования </a:t>
            </a:r>
          </a:p>
          <a:p>
            <a:pPr>
              <a:buFont typeface="Wingdings" pitchFamily="2" charset="2"/>
              <a:buNone/>
            </a:pPr>
            <a:r>
              <a:rPr lang="ru-RU" sz="2800" u="sng" dirty="0">
                <a:solidFill>
                  <a:schemeClr val="bg2"/>
                </a:solidFill>
                <a:latin typeface="+mj-lt"/>
              </a:rPr>
              <a:t>Гемограмма  и биохимический анализ крови</a:t>
            </a:r>
          </a:p>
          <a:p>
            <a:pPr marL="0" indent="0">
              <a:buNone/>
            </a:pPr>
            <a:r>
              <a:rPr lang="ru-RU" sz="2800" dirty="0">
                <a:solidFill>
                  <a:schemeClr val="bg2"/>
                </a:solidFill>
                <a:latin typeface="+mj-lt"/>
              </a:rPr>
              <a:t>1мес.   - 		</a:t>
            </a:r>
            <a:r>
              <a:rPr lang="ru-RU" sz="2800" dirty="0" smtClean="0">
                <a:solidFill>
                  <a:schemeClr val="bg2"/>
                </a:solidFill>
                <a:latin typeface="+mj-lt"/>
              </a:rPr>
              <a:t>1 </a:t>
            </a:r>
            <a:r>
              <a:rPr lang="ru-RU" sz="2800" dirty="0">
                <a:solidFill>
                  <a:schemeClr val="bg2"/>
                </a:solidFill>
                <a:latin typeface="+mj-lt"/>
              </a:rPr>
              <a:t>раз в неделю</a:t>
            </a:r>
          </a:p>
          <a:p>
            <a:pPr marL="0" indent="0">
              <a:buNone/>
            </a:pPr>
            <a:r>
              <a:rPr lang="ru-RU" sz="2800" dirty="0">
                <a:solidFill>
                  <a:schemeClr val="bg2"/>
                </a:solidFill>
                <a:latin typeface="+mj-lt"/>
              </a:rPr>
              <a:t>2 - 3 мес. </a:t>
            </a:r>
            <a:r>
              <a:rPr lang="ru-RU" sz="2800" dirty="0" smtClean="0">
                <a:solidFill>
                  <a:schemeClr val="bg2"/>
                </a:solidFill>
                <a:latin typeface="+mj-lt"/>
              </a:rPr>
              <a:t>-</a:t>
            </a:r>
            <a:r>
              <a:rPr lang="ru-RU" sz="2800" dirty="0">
                <a:solidFill>
                  <a:schemeClr val="bg2"/>
                </a:solidFill>
                <a:latin typeface="+mj-lt"/>
              </a:rPr>
              <a:t>	</a:t>
            </a:r>
            <a:r>
              <a:rPr lang="ru-RU" sz="2800" dirty="0" smtClean="0">
                <a:solidFill>
                  <a:schemeClr val="bg2"/>
                </a:solidFill>
                <a:latin typeface="+mj-lt"/>
              </a:rPr>
              <a:t>2 </a:t>
            </a:r>
            <a:r>
              <a:rPr lang="ru-RU" sz="2800" dirty="0">
                <a:solidFill>
                  <a:schemeClr val="bg2"/>
                </a:solidFill>
                <a:latin typeface="+mj-lt"/>
              </a:rPr>
              <a:t>раза в месяц</a:t>
            </a:r>
          </a:p>
          <a:p>
            <a:pPr marL="0" indent="0">
              <a:buNone/>
            </a:pPr>
            <a:r>
              <a:rPr lang="ru-RU" sz="2800" dirty="0">
                <a:solidFill>
                  <a:schemeClr val="bg2"/>
                </a:solidFill>
                <a:latin typeface="+mj-lt"/>
              </a:rPr>
              <a:t>далее, при стабильных </a:t>
            </a:r>
            <a:r>
              <a:rPr lang="ru-RU" sz="2800" dirty="0" smtClean="0">
                <a:solidFill>
                  <a:schemeClr val="bg2"/>
                </a:solidFill>
                <a:latin typeface="+mj-lt"/>
              </a:rPr>
              <a:t>   </a:t>
            </a:r>
            <a:r>
              <a:rPr lang="ru-RU" sz="2800" dirty="0">
                <a:solidFill>
                  <a:schemeClr val="bg2"/>
                </a:solidFill>
                <a:latin typeface="+mj-lt"/>
              </a:rPr>
              <a:t>показателях крови </a:t>
            </a:r>
            <a:r>
              <a:rPr lang="ru-RU" sz="2800" dirty="0" smtClean="0">
                <a:solidFill>
                  <a:schemeClr val="bg2"/>
                </a:solidFill>
                <a:latin typeface="+mj-lt"/>
              </a:rPr>
              <a:t>- </a:t>
            </a:r>
            <a:r>
              <a:rPr lang="ru-RU" sz="2800" dirty="0">
                <a:solidFill>
                  <a:schemeClr val="bg2"/>
                </a:solidFill>
                <a:latin typeface="+mj-lt"/>
              </a:rPr>
              <a:t>1 раз в месяц</a:t>
            </a:r>
          </a:p>
          <a:p>
            <a:pPr>
              <a:buFont typeface="Wingdings" pitchFamily="2" charset="2"/>
              <a:buNone/>
            </a:pPr>
            <a:r>
              <a:rPr lang="ru-RU" sz="2800" u="sng" dirty="0">
                <a:solidFill>
                  <a:schemeClr val="bg2"/>
                </a:solidFill>
                <a:latin typeface="+mj-lt"/>
              </a:rPr>
              <a:t>Миелограмма, </a:t>
            </a:r>
            <a:r>
              <a:rPr lang="ru-RU" sz="2800" u="sng" dirty="0" smtClean="0">
                <a:solidFill>
                  <a:schemeClr val="bg2"/>
                </a:solidFill>
                <a:latin typeface="+mj-lt"/>
              </a:rPr>
              <a:t>цитогенетика </a:t>
            </a:r>
            <a:r>
              <a:rPr lang="ru-RU" sz="2800" dirty="0" smtClean="0">
                <a:solidFill>
                  <a:schemeClr val="bg2"/>
                </a:solidFill>
                <a:latin typeface="+mj-lt"/>
              </a:rPr>
              <a:t>– через 3, 6, 12 мес. от начала терапии, далее - 1 </a:t>
            </a:r>
            <a:r>
              <a:rPr lang="ru-RU" sz="2800" dirty="0">
                <a:solidFill>
                  <a:schemeClr val="bg2"/>
                </a:solidFill>
                <a:latin typeface="+mj-lt"/>
              </a:rPr>
              <a:t>раз в  6 мес.</a:t>
            </a:r>
          </a:p>
          <a:p>
            <a:pPr>
              <a:buFont typeface="Wingdings" pitchFamily="2" charset="2"/>
              <a:buNone/>
            </a:pPr>
            <a:r>
              <a:rPr lang="ru-RU" sz="2800" u="sng" dirty="0">
                <a:solidFill>
                  <a:schemeClr val="bg2"/>
                </a:solidFill>
                <a:latin typeface="+mj-lt"/>
              </a:rPr>
              <a:t>Количественная	</a:t>
            </a:r>
            <a:r>
              <a:rPr lang="ru-RU" sz="2800" u="sng" dirty="0" smtClean="0">
                <a:solidFill>
                  <a:schemeClr val="bg2"/>
                </a:solidFill>
                <a:latin typeface="+mj-lt"/>
              </a:rPr>
              <a:t> ПЦР</a:t>
            </a:r>
            <a:r>
              <a:rPr lang="ru-RU" sz="2800" u="sng" dirty="0">
                <a:solidFill>
                  <a:schemeClr val="bg2"/>
                </a:solidFill>
                <a:latin typeface="+mj-lt"/>
              </a:rPr>
              <a:t>	</a:t>
            </a:r>
            <a:r>
              <a:rPr lang="ru-RU" sz="2800" dirty="0" smtClean="0">
                <a:solidFill>
                  <a:schemeClr val="bg2"/>
                </a:solidFill>
                <a:latin typeface="+mj-lt"/>
              </a:rPr>
              <a:t>– </a:t>
            </a:r>
            <a:r>
              <a:rPr lang="ru-RU" sz="2800" dirty="0">
                <a:solidFill>
                  <a:schemeClr val="bg2"/>
                </a:solidFill>
                <a:latin typeface="+mj-lt"/>
              </a:rPr>
              <a:t>1 раз в  3</a:t>
            </a:r>
            <a:r>
              <a:rPr lang="en-US" sz="2800" dirty="0">
                <a:solidFill>
                  <a:schemeClr val="bg2"/>
                </a:solidFill>
                <a:latin typeface="+mj-lt"/>
              </a:rPr>
              <a:t> </a:t>
            </a:r>
            <a:r>
              <a:rPr lang="ru-RU" sz="2800" dirty="0">
                <a:solidFill>
                  <a:schemeClr val="bg2"/>
                </a:solidFill>
                <a:latin typeface="+mj-lt"/>
              </a:rPr>
              <a:t>мес.</a:t>
            </a:r>
          </a:p>
        </p:txBody>
      </p:sp>
    </p:spTree>
  </p:cSld>
  <p:clrMapOvr>
    <a:masterClrMapping/>
  </p:clrMapOvr>
  <p:transition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Text Box 4"/>
          <p:cNvSpPr txBox="1">
            <a:spLocks noChangeArrowheads="1"/>
          </p:cNvSpPr>
          <p:nvPr/>
        </p:nvSpPr>
        <p:spPr bwMode="auto">
          <a:xfrm>
            <a:off x="1116013" y="1916113"/>
            <a:ext cx="705643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 sz="2000"/>
          </a:p>
        </p:txBody>
      </p:sp>
      <p:sp>
        <p:nvSpPr>
          <p:cNvPr id="66563" name="Text Box 10"/>
          <p:cNvSpPr txBox="1">
            <a:spLocks noChangeArrowheads="1"/>
          </p:cNvSpPr>
          <p:nvPr/>
        </p:nvSpPr>
        <p:spPr bwMode="auto">
          <a:xfrm>
            <a:off x="323528" y="692696"/>
            <a:ext cx="8507190" cy="5693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>
              <a:defRPr/>
            </a:pPr>
            <a:r>
              <a:rPr lang="ru-RU" sz="2800" b="1" dirty="0">
                <a:solidFill>
                  <a:schemeClr val="bg2"/>
                </a:solidFill>
                <a:latin typeface="+mj-lt"/>
              </a:rPr>
              <a:t>Истинная полицитемия </a:t>
            </a:r>
          </a:p>
          <a:p>
            <a:pPr algn="l">
              <a:defRPr/>
            </a:pPr>
            <a:r>
              <a:rPr lang="ru-RU" sz="2800" b="1" dirty="0" smtClean="0">
                <a:solidFill>
                  <a:schemeClr val="bg2"/>
                </a:solidFill>
                <a:latin typeface="+mj-lt"/>
              </a:rPr>
              <a:t>(эритремия</a:t>
            </a:r>
            <a:r>
              <a:rPr lang="ru-RU" sz="2800" b="1" dirty="0">
                <a:solidFill>
                  <a:schemeClr val="bg2"/>
                </a:solidFill>
                <a:latin typeface="+mj-lt"/>
              </a:rPr>
              <a:t>, болезнь </a:t>
            </a:r>
            <a:r>
              <a:rPr lang="ru-RU" sz="2800" b="1" dirty="0" err="1">
                <a:solidFill>
                  <a:schemeClr val="bg2"/>
                </a:solidFill>
                <a:latin typeface="+mj-lt"/>
              </a:rPr>
              <a:t>Вакеза</a:t>
            </a:r>
            <a:r>
              <a:rPr lang="ru-RU" sz="2800" b="1" dirty="0">
                <a:solidFill>
                  <a:schemeClr val="bg2"/>
                </a:solidFill>
                <a:latin typeface="+mj-lt"/>
              </a:rPr>
              <a:t>)</a:t>
            </a:r>
          </a:p>
          <a:p>
            <a:pPr algn="l">
              <a:defRPr/>
            </a:pPr>
            <a:r>
              <a:rPr lang="ru-RU" sz="2800" dirty="0">
                <a:solidFill>
                  <a:schemeClr val="bg2"/>
                </a:solidFill>
                <a:latin typeface="+mj-lt"/>
              </a:rPr>
              <a:t> </a:t>
            </a:r>
          </a:p>
          <a:p>
            <a:pPr algn="just">
              <a:defRPr/>
            </a:pPr>
            <a:r>
              <a:rPr lang="ru-RU" sz="2800" b="0" dirty="0">
                <a:solidFill>
                  <a:schemeClr val="bg2"/>
                </a:solidFill>
                <a:latin typeface="+mj-lt"/>
              </a:rPr>
              <a:t>Истинная полицитемия (ИП) описана в 1892 г. </a:t>
            </a:r>
            <a:r>
              <a:rPr lang="ru-RU" sz="2800" b="0" dirty="0" smtClean="0">
                <a:solidFill>
                  <a:schemeClr val="bg2"/>
                </a:solidFill>
                <a:latin typeface="+mj-lt"/>
              </a:rPr>
              <a:t>Луи Анри </a:t>
            </a:r>
            <a:r>
              <a:rPr lang="ru-RU" sz="2800" b="0" dirty="0" err="1" smtClean="0">
                <a:solidFill>
                  <a:schemeClr val="bg2"/>
                </a:solidFill>
                <a:latin typeface="+mj-lt"/>
              </a:rPr>
              <a:t>Вакезом</a:t>
            </a:r>
            <a:r>
              <a:rPr lang="ru-RU" sz="2800" dirty="0">
                <a:solidFill>
                  <a:schemeClr val="bg2"/>
                </a:solidFill>
                <a:latin typeface="+mj-lt"/>
              </a:rPr>
              <a:t> - </a:t>
            </a:r>
            <a:r>
              <a:rPr lang="ru-RU" sz="2800" dirty="0" smtClean="0">
                <a:solidFill>
                  <a:schemeClr val="bg2"/>
                </a:solidFill>
                <a:latin typeface="+mj-lt"/>
              </a:rPr>
              <a:t>французским терапевтом, одним </a:t>
            </a:r>
            <a:r>
              <a:rPr lang="ru-RU" sz="2800" dirty="0">
                <a:solidFill>
                  <a:schemeClr val="bg2"/>
                </a:solidFill>
                <a:latin typeface="+mj-lt"/>
              </a:rPr>
              <a:t>из основоположников кардиологии во Франции</a:t>
            </a:r>
            <a:r>
              <a:rPr lang="ru-RU" sz="2800" dirty="0" smtClean="0">
                <a:solidFill>
                  <a:schemeClr val="bg2"/>
                </a:solidFill>
                <a:latin typeface="+mj-lt"/>
              </a:rPr>
              <a:t>. </a:t>
            </a:r>
            <a:endParaRPr lang="ru-RU" sz="2800" b="0" dirty="0">
              <a:solidFill>
                <a:schemeClr val="bg2"/>
              </a:solidFill>
              <a:latin typeface="+mj-lt"/>
            </a:endParaRPr>
          </a:p>
          <a:p>
            <a:pPr algn="just">
              <a:defRPr/>
            </a:pPr>
            <a:r>
              <a:rPr lang="ru-RU" sz="2800" b="0" dirty="0">
                <a:solidFill>
                  <a:schemeClr val="bg2"/>
                </a:solidFill>
                <a:latin typeface="+mj-lt"/>
              </a:rPr>
              <a:t>Принадлежность ИП к группе лейкозов подтверждается наличием системной гиперплазии </a:t>
            </a:r>
            <a:r>
              <a:rPr lang="ru-RU" sz="2800" b="0" dirty="0" err="1">
                <a:solidFill>
                  <a:schemeClr val="bg2"/>
                </a:solidFill>
                <a:latin typeface="+mj-lt"/>
              </a:rPr>
              <a:t>эритропоэтической</a:t>
            </a:r>
            <a:r>
              <a:rPr lang="ru-RU" sz="2800" b="0" dirty="0">
                <a:solidFill>
                  <a:schemeClr val="bg2"/>
                </a:solidFill>
                <a:latin typeface="+mj-lt"/>
              </a:rPr>
              <a:t> ткани с вовлечением других органов и увеличением количества лейкоцитов, тромбоцитов (</a:t>
            </a:r>
            <a:r>
              <a:rPr lang="ru-RU" sz="2800" b="0" dirty="0" err="1">
                <a:solidFill>
                  <a:schemeClr val="bg2"/>
                </a:solidFill>
                <a:latin typeface="+mj-lt"/>
              </a:rPr>
              <a:t>панмиелоз</a:t>
            </a:r>
            <a:r>
              <a:rPr lang="ru-RU" sz="2800" b="0" dirty="0">
                <a:solidFill>
                  <a:schemeClr val="bg2"/>
                </a:solidFill>
                <a:latin typeface="+mj-lt"/>
              </a:rPr>
              <a:t>).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TextBox 3"/>
          <p:cNvSpPr txBox="1">
            <a:spLocks noChangeArrowheads="1"/>
          </p:cNvSpPr>
          <p:nvPr/>
        </p:nvSpPr>
        <p:spPr bwMode="auto">
          <a:xfrm>
            <a:off x="1764076" y="404664"/>
            <a:ext cx="6160405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4000" b="1" dirty="0">
                <a:solidFill>
                  <a:schemeClr val="bg2"/>
                </a:solidFill>
                <a:latin typeface="+mj-lt"/>
              </a:rPr>
              <a:t>Истинная полицитемия</a:t>
            </a:r>
          </a:p>
        </p:txBody>
      </p:sp>
      <p:sp>
        <p:nvSpPr>
          <p:cNvPr id="67587" name="TextBox 4"/>
          <p:cNvSpPr txBox="1">
            <a:spLocks noChangeArrowheads="1"/>
          </p:cNvSpPr>
          <p:nvPr/>
        </p:nvSpPr>
        <p:spPr bwMode="auto">
          <a:xfrm>
            <a:off x="323850" y="1196975"/>
            <a:ext cx="8569325" cy="5078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buFont typeface="Wingdings" pitchFamily="2" charset="2"/>
              <a:buChar char="ü"/>
              <a:defRPr/>
            </a:pPr>
            <a:r>
              <a:rPr lang="ru-RU" sz="3600" dirty="0" smtClean="0">
                <a:solidFill>
                  <a:schemeClr val="bg2"/>
                </a:solidFill>
                <a:latin typeface="+mj-lt"/>
              </a:rPr>
              <a:t>  Встречается </a:t>
            </a:r>
            <a:r>
              <a:rPr lang="ru-RU" sz="3600" dirty="0">
                <a:solidFill>
                  <a:schemeClr val="bg2"/>
                </a:solidFill>
                <a:latin typeface="+mj-lt"/>
              </a:rPr>
              <a:t>чаще у мужчин, чем у женщин</a:t>
            </a:r>
          </a:p>
          <a:p>
            <a:pPr algn="l">
              <a:buFont typeface="Wingdings" pitchFamily="2" charset="2"/>
              <a:buChar char="ü"/>
              <a:defRPr/>
            </a:pPr>
            <a:r>
              <a:rPr lang="ru-RU" sz="3600" dirty="0" smtClean="0">
                <a:solidFill>
                  <a:schemeClr val="bg2"/>
                </a:solidFill>
                <a:latin typeface="+mj-lt"/>
              </a:rPr>
              <a:t>  Средний </a:t>
            </a:r>
            <a:r>
              <a:rPr lang="ru-RU" sz="3600" dirty="0">
                <a:solidFill>
                  <a:schemeClr val="bg2"/>
                </a:solidFill>
                <a:latin typeface="+mj-lt"/>
              </a:rPr>
              <a:t>возраст – 60 лет</a:t>
            </a:r>
          </a:p>
          <a:p>
            <a:pPr algn="l">
              <a:buFont typeface="Wingdings" pitchFamily="2" charset="2"/>
              <a:buChar char="ü"/>
              <a:defRPr/>
            </a:pPr>
            <a:r>
              <a:rPr lang="ru-RU" sz="3600" dirty="0" smtClean="0">
                <a:solidFill>
                  <a:schemeClr val="bg2"/>
                </a:solidFill>
                <a:latin typeface="+mj-lt"/>
              </a:rPr>
              <a:t>  Пациенты </a:t>
            </a:r>
            <a:r>
              <a:rPr lang="ru-RU" sz="3600" dirty="0">
                <a:solidFill>
                  <a:schemeClr val="bg2"/>
                </a:solidFill>
                <a:latin typeface="+mj-lt"/>
              </a:rPr>
              <a:t>моложе 40 лет – 20-25%</a:t>
            </a:r>
          </a:p>
          <a:p>
            <a:pPr algn="l">
              <a:buFont typeface="Wingdings" pitchFamily="2" charset="2"/>
              <a:buChar char="ü"/>
              <a:defRPr/>
            </a:pPr>
            <a:r>
              <a:rPr lang="ru-RU" sz="3600" dirty="0" smtClean="0">
                <a:solidFill>
                  <a:schemeClr val="bg2"/>
                </a:solidFill>
                <a:latin typeface="+mj-lt"/>
              </a:rPr>
              <a:t>  Медиана </a:t>
            </a:r>
            <a:r>
              <a:rPr lang="ru-RU" sz="3600" dirty="0">
                <a:solidFill>
                  <a:schemeClr val="bg2"/>
                </a:solidFill>
                <a:latin typeface="+mj-lt"/>
              </a:rPr>
              <a:t>общей выживаемости – 14 лет</a:t>
            </a:r>
          </a:p>
          <a:p>
            <a:pPr algn="l">
              <a:buFont typeface="Wingdings" pitchFamily="2" charset="2"/>
              <a:buChar char="ü"/>
              <a:defRPr/>
            </a:pPr>
            <a:r>
              <a:rPr lang="ru-RU" sz="3600" dirty="0" smtClean="0">
                <a:solidFill>
                  <a:schemeClr val="bg2"/>
                </a:solidFill>
                <a:latin typeface="+mj-lt"/>
              </a:rPr>
              <a:t>  Медиана </a:t>
            </a:r>
            <a:r>
              <a:rPr lang="ru-RU" sz="3600" dirty="0">
                <a:solidFill>
                  <a:schemeClr val="bg2"/>
                </a:solidFill>
                <a:latin typeface="+mj-lt"/>
              </a:rPr>
              <a:t>выживаемости в группе пациентов старше 65 лет и/или с тромбозами в анамнезе – 8.3 года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Номер слайда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59B848C2-4441-4B01-B46E-FBF378F2B769}" type="slidenum">
              <a:rPr lang="ru-RU" smtClean="0"/>
              <a:pPr/>
              <a:t>24</a:t>
            </a:fld>
            <a:endParaRPr lang="ru-RU" smtClean="0"/>
          </a:p>
        </p:txBody>
      </p:sp>
      <p:sp>
        <p:nvSpPr>
          <p:cNvPr id="68611" name="Прямоугольник 6"/>
          <p:cNvSpPr>
            <a:spLocks noChangeArrowheads="1"/>
          </p:cNvSpPr>
          <p:nvPr/>
        </p:nvSpPr>
        <p:spPr bwMode="auto">
          <a:xfrm>
            <a:off x="670719" y="2204864"/>
            <a:ext cx="8064500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2400" dirty="0">
                <a:solidFill>
                  <a:schemeClr val="bg2"/>
                </a:solidFill>
                <a:latin typeface="+mj-lt"/>
                <a:cs typeface="Times New Roman" pitchFamily="18" charset="0"/>
              </a:rPr>
              <a:t>Первоначальная мутация, приводящая к малигнизации при ИП неизвестна</a:t>
            </a:r>
          </a:p>
        </p:txBody>
      </p:sp>
      <p:sp>
        <p:nvSpPr>
          <p:cNvPr id="68612" name="Прямоугольник 7"/>
          <p:cNvSpPr>
            <a:spLocks noChangeArrowheads="1"/>
          </p:cNvSpPr>
          <p:nvPr/>
        </p:nvSpPr>
        <p:spPr bwMode="auto">
          <a:xfrm>
            <a:off x="304007" y="3717032"/>
            <a:ext cx="8431212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2400" dirty="0">
                <a:solidFill>
                  <a:schemeClr val="bg2"/>
                </a:solidFill>
                <a:latin typeface="+mj-lt"/>
                <a:cs typeface="Times New Roman" pitchFamily="18" charset="0"/>
              </a:rPr>
              <a:t>Вероятным молекулярно-генетическим механизмом развития болезни могут быть активация JAK2 киназы</a:t>
            </a: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1245752" y="1124744"/>
            <a:ext cx="6883549" cy="571500"/>
          </a:xfrm>
          <a:prstGeom prst="rect">
            <a:avLst/>
          </a:prstGeom>
        </p:spPr>
        <p:txBody>
          <a:bodyPr>
            <a:normAutofit/>
          </a:bodyPr>
          <a:lstStyle/>
          <a:p>
            <a:pPr algn="ctr">
              <a:defRPr/>
            </a:pPr>
            <a:r>
              <a:rPr lang="en-US" b="1" kern="0" dirty="0" smtClean="0">
                <a:solidFill>
                  <a:schemeClr val="bg2"/>
                </a:solidFill>
                <a:latin typeface="+mj-lt"/>
                <a:ea typeface="+mj-ea"/>
                <a:cs typeface="+mj-cs"/>
              </a:rPr>
              <a:t>JAK2 – </a:t>
            </a:r>
            <a:r>
              <a:rPr lang="ru-RU" b="1" kern="0" dirty="0" smtClean="0">
                <a:solidFill>
                  <a:schemeClr val="bg2"/>
                </a:solidFill>
                <a:latin typeface="+mj-lt"/>
                <a:ea typeface="+mj-ea"/>
                <a:cs typeface="+mj-cs"/>
              </a:rPr>
              <a:t>НЕРЕЦЕПТОРНАЯ ТИРОЗИНКИНАЗА</a:t>
            </a:r>
            <a:endParaRPr lang="ru-RU" b="1" kern="0" dirty="0">
              <a:solidFill>
                <a:schemeClr val="bg2"/>
              </a:solidFill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7" name="Rectangle 14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0"/>
            <a:ext cx="9144000" cy="1143001"/>
          </a:xfrm>
        </p:spPr>
        <p:txBody>
          <a:bodyPr>
            <a:normAutofit/>
          </a:bodyPr>
          <a:lstStyle/>
          <a:p>
            <a:r>
              <a:rPr lang="ru-RU" sz="2400" b="1" dirty="0" smtClean="0">
                <a:solidFill>
                  <a:srgbClr val="FF0000"/>
                </a:solidFill>
                <a:effectLst/>
                <a:latin typeface="Arial" pitchFamily="34" charset="0"/>
              </a:rPr>
              <a:t>Мутация </a:t>
            </a:r>
            <a:r>
              <a:rPr lang="en-US" sz="2400" b="1" dirty="0" smtClean="0">
                <a:solidFill>
                  <a:srgbClr val="FF0000"/>
                </a:solidFill>
                <a:effectLst/>
                <a:latin typeface="Arial" pitchFamily="34" charset="0"/>
              </a:rPr>
              <a:t>JAK2 V617F</a:t>
            </a:r>
            <a:r>
              <a:rPr lang="ru-RU" sz="2400" b="1" dirty="0" smtClean="0">
                <a:solidFill>
                  <a:srgbClr val="FF0000"/>
                </a:solidFill>
                <a:effectLst/>
                <a:latin typeface="Arial" pitchFamily="34" charset="0"/>
              </a:rPr>
              <a:t> </a:t>
            </a:r>
            <a:br>
              <a:rPr lang="ru-RU" sz="2400" b="1" dirty="0" smtClean="0">
                <a:solidFill>
                  <a:srgbClr val="FF0000"/>
                </a:solidFill>
                <a:effectLst/>
                <a:latin typeface="Arial" pitchFamily="34" charset="0"/>
              </a:rPr>
            </a:br>
            <a:r>
              <a:rPr lang="ru-RU" sz="2400" b="1" dirty="0" smtClean="0">
                <a:solidFill>
                  <a:srgbClr val="FF0000"/>
                </a:solidFill>
                <a:effectLst/>
                <a:latin typeface="Arial" pitchFamily="34" charset="0"/>
              </a:rPr>
              <a:t>при миелопролиферативных заболеваниях </a:t>
            </a:r>
            <a:endParaRPr lang="en-US" sz="2400" b="1" dirty="0" smtClean="0">
              <a:solidFill>
                <a:srgbClr val="FF0000"/>
              </a:solidFill>
              <a:effectLst/>
              <a:latin typeface="Arial" pitchFamily="34" charset="0"/>
            </a:endParaRPr>
          </a:p>
        </p:txBody>
      </p:sp>
      <p:sp>
        <p:nvSpPr>
          <p:cNvPr id="62468" name="Text Box 15"/>
          <p:cNvSpPr txBox="1">
            <a:spLocks noChangeArrowheads="1"/>
          </p:cNvSpPr>
          <p:nvPr/>
        </p:nvSpPr>
        <p:spPr bwMode="auto">
          <a:xfrm>
            <a:off x="539634" y="1246857"/>
            <a:ext cx="4519552" cy="27515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tabLst>
                <a:tab pos="457200" algn="l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114300" indent="342900">
              <a:tabLst>
                <a:tab pos="457200" algn="l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tabLst>
                <a:tab pos="457200" algn="l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tabLst>
                <a:tab pos="457200" algn="l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tabLst>
                <a:tab pos="457200" algn="l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lvl="1" algn="l">
              <a:spcBef>
                <a:spcPct val="20000"/>
              </a:spcBef>
              <a:spcAft>
                <a:spcPct val="20000"/>
              </a:spcAft>
              <a:buClr>
                <a:srgbClr val="FF0000"/>
              </a:buClr>
              <a:buFont typeface="Arial" pitchFamily="34" charset="0"/>
              <a:buChar char="•"/>
            </a:pPr>
            <a:r>
              <a:rPr lang="ru-RU" sz="1800" dirty="0" smtClean="0">
                <a:solidFill>
                  <a:prstClr val="black"/>
                </a:solidFill>
                <a:latin typeface="Arial" pitchFamily="34" charset="0"/>
                <a:ea typeface="MS PGothic" pitchFamily="34" charset="-128"/>
              </a:rPr>
              <a:t>Приобретенная </a:t>
            </a:r>
            <a:endParaRPr lang="en-US" sz="1800" dirty="0">
              <a:solidFill>
                <a:prstClr val="black"/>
              </a:solidFill>
              <a:latin typeface="Arial" pitchFamily="34" charset="0"/>
              <a:ea typeface="MS PGothic" pitchFamily="34" charset="-128"/>
            </a:endParaRPr>
          </a:p>
          <a:p>
            <a:pPr lvl="1" algn="l">
              <a:spcBef>
                <a:spcPct val="20000"/>
              </a:spcBef>
              <a:spcAft>
                <a:spcPct val="20000"/>
              </a:spcAft>
              <a:buClr>
                <a:srgbClr val="FF0000"/>
              </a:buClr>
              <a:buFont typeface="Arial" pitchFamily="34" charset="0"/>
              <a:buChar char="•"/>
            </a:pPr>
            <a:r>
              <a:rPr lang="ru-RU" sz="1800" dirty="0" smtClean="0">
                <a:solidFill>
                  <a:prstClr val="black"/>
                </a:solidFill>
                <a:latin typeface="Arial" pitchFamily="34" charset="0"/>
                <a:ea typeface="MS PGothic" pitchFamily="34" charset="-128"/>
              </a:rPr>
              <a:t>Возникает в полипотентных клетках-предшественниках </a:t>
            </a:r>
            <a:endParaRPr lang="en-US" sz="1800" dirty="0">
              <a:solidFill>
                <a:prstClr val="black"/>
              </a:solidFill>
              <a:latin typeface="Arial" pitchFamily="34" charset="0"/>
              <a:ea typeface="MS PGothic" pitchFamily="34" charset="-128"/>
            </a:endParaRPr>
          </a:p>
          <a:p>
            <a:pPr lvl="1" algn="l">
              <a:spcBef>
                <a:spcPct val="20000"/>
              </a:spcBef>
              <a:spcAft>
                <a:spcPct val="20000"/>
              </a:spcAft>
              <a:buClr>
                <a:srgbClr val="FF0000"/>
              </a:buClr>
              <a:buFont typeface="Arial" pitchFamily="34" charset="0"/>
              <a:buChar char="•"/>
            </a:pPr>
            <a:r>
              <a:rPr lang="ru-RU" sz="1800" dirty="0" smtClean="0">
                <a:solidFill>
                  <a:prstClr val="black"/>
                </a:solidFill>
                <a:latin typeface="Arial" pitchFamily="34" charset="0"/>
                <a:ea typeface="MS PGothic" pitchFamily="34" charset="-128"/>
              </a:rPr>
              <a:t>Приводит к стойкой активации тирозинкиназы </a:t>
            </a:r>
            <a:r>
              <a:rPr lang="en-US" sz="1800" dirty="0" smtClean="0">
                <a:solidFill>
                  <a:prstClr val="black"/>
                </a:solidFill>
                <a:latin typeface="Arial" pitchFamily="34" charset="0"/>
                <a:ea typeface="MS PGothic" pitchFamily="34" charset="-128"/>
              </a:rPr>
              <a:t>JAK2</a:t>
            </a:r>
            <a:r>
              <a:rPr lang="ru-RU" sz="1800" dirty="0" smtClean="0">
                <a:solidFill>
                  <a:prstClr val="black"/>
                </a:solidFill>
                <a:latin typeface="Arial" pitchFamily="34" charset="0"/>
                <a:ea typeface="MS PGothic" pitchFamily="34" charset="-128"/>
              </a:rPr>
              <a:t> </a:t>
            </a:r>
            <a:endParaRPr lang="en-US" sz="1800" dirty="0">
              <a:solidFill>
                <a:prstClr val="black"/>
              </a:solidFill>
              <a:latin typeface="Arial" pitchFamily="34" charset="0"/>
              <a:ea typeface="MS PGothic" pitchFamily="34" charset="-128"/>
            </a:endParaRPr>
          </a:p>
          <a:p>
            <a:pPr lvl="1" algn="l">
              <a:spcBef>
                <a:spcPct val="20000"/>
              </a:spcBef>
              <a:spcAft>
                <a:spcPct val="20000"/>
              </a:spcAft>
              <a:buClr>
                <a:srgbClr val="FF0000"/>
              </a:buClr>
              <a:buFont typeface="Arial" pitchFamily="34" charset="0"/>
              <a:buChar char="•"/>
            </a:pPr>
            <a:r>
              <a:rPr lang="ru-RU" sz="1800" b="1" dirty="0" smtClean="0">
                <a:solidFill>
                  <a:prstClr val="black"/>
                </a:solidFill>
                <a:latin typeface="Arial" pitchFamily="34" charset="0"/>
                <a:ea typeface="MS PGothic" pitchFamily="34" charset="-128"/>
              </a:rPr>
              <a:t>Присутствует примерно у </a:t>
            </a:r>
            <a:r>
              <a:rPr lang="en-US" sz="1800" b="1" dirty="0" smtClean="0">
                <a:solidFill>
                  <a:prstClr val="black"/>
                </a:solidFill>
                <a:latin typeface="Arial" pitchFamily="34" charset="0"/>
                <a:ea typeface="MS PGothic" pitchFamily="34" charset="-128"/>
              </a:rPr>
              <a:t>97</a:t>
            </a:r>
            <a:r>
              <a:rPr lang="en-US" sz="1800" b="1" dirty="0">
                <a:solidFill>
                  <a:prstClr val="black"/>
                </a:solidFill>
                <a:latin typeface="Arial" pitchFamily="34" charset="0"/>
                <a:ea typeface="MS PGothic" pitchFamily="34" charset="-128"/>
              </a:rPr>
              <a:t>% </a:t>
            </a:r>
            <a:r>
              <a:rPr lang="ru-RU" sz="1800" b="1" dirty="0" smtClean="0">
                <a:solidFill>
                  <a:prstClr val="black"/>
                </a:solidFill>
                <a:latin typeface="Arial" pitchFamily="34" charset="0"/>
                <a:ea typeface="MS PGothic" pitchFamily="34" charset="-128"/>
              </a:rPr>
              <a:t>при ИП </a:t>
            </a:r>
            <a:endParaRPr lang="en-US" sz="1800" b="1" dirty="0">
              <a:solidFill>
                <a:prstClr val="black"/>
              </a:solidFill>
              <a:latin typeface="Arial" pitchFamily="34" charset="0"/>
              <a:ea typeface="MS PGothic" pitchFamily="34" charset="-128"/>
            </a:endParaRPr>
          </a:p>
          <a:p>
            <a:pPr lvl="1" algn="l">
              <a:spcBef>
                <a:spcPct val="20000"/>
              </a:spcBef>
              <a:spcAft>
                <a:spcPct val="20000"/>
              </a:spcAft>
              <a:buClr>
                <a:srgbClr val="00FFFF"/>
              </a:buClr>
            </a:pPr>
            <a:endParaRPr lang="en-US" sz="1800" dirty="0">
              <a:solidFill>
                <a:prstClr val="black"/>
              </a:solidFill>
              <a:latin typeface="Arial" pitchFamily="34" charset="0"/>
              <a:ea typeface="MS PGothic" pitchFamily="34" charset="-128"/>
            </a:endParaRPr>
          </a:p>
        </p:txBody>
      </p:sp>
      <p:sp>
        <p:nvSpPr>
          <p:cNvPr id="62469" name="Rectangle 4"/>
          <p:cNvSpPr>
            <a:spLocks noChangeArrowheads="1"/>
          </p:cNvSpPr>
          <p:nvPr/>
        </p:nvSpPr>
        <p:spPr bwMode="auto">
          <a:xfrm>
            <a:off x="4572000" y="6400800"/>
            <a:ext cx="4343400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r"/>
            <a:r>
              <a:rPr lang="en-US" sz="1100" dirty="0">
                <a:solidFill>
                  <a:prstClr val="black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Quintás-Cardama A, Nat Rev Drug Discov. 2011 Feb;10(2):127-40.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705600" y="5943600"/>
            <a:ext cx="1295400" cy="16927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ru-RU" sz="1100" dirty="0" smtClean="0">
                <a:solidFill>
                  <a:srgbClr val="8064A2">
                    <a:lumMod val="10000"/>
                  </a:srgbClr>
                </a:solidFill>
                <a:latin typeface="Arial" pitchFamily="34" charset="0"/>
                <a:cs typeface="Arial" pitchFamily="34" charset="0"/>
              </a:rPr>
              <a:t>Транскрипция </a:t>
            </a:r>
            <a:endParaRPr lang="ru-RU" sz="1100" dirty="0">
              <a:solidFill>
                <a:srgbClr val="8064A2">
                  <a:lumMod val="10000"/>
                </a:srgbClr>
              </a:solidFill>
              <a:latin typeface="Calibri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781800" y="4876800"/>
            <a:ext cx="609600" cy="16927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ru-RU" sz="1100" dirty="0" smtClean="0">
                <a:solidFill>
                  <a:srgbClr val="8064A2">
                    <a:lumMod val="10000"/>
                  </a:srgbClr>
                </a:solidFill>
                <a:latin typeface="Arial" pitchFamily="34" charset="0"/>
                <a:cs typeface="Arial" pitchFamily="34" charset="0"/>
              </a:rPr>
              <a:t>Ядро </a:t>
            </a:r>
            <a:endParaRPr lang="ru-RU" sz="1100" dirty="0">
              <a:solidFill>
                <a:srgbClr val="8064A2">
                  <a:lumMod val="10000"/>
                </a:srgbClr>
              </a:solidFill>
              <a:latin typeface="Calibri"/>
            </a:endParaRPr>
          </a:p>
        </p:txBody>
      </p:sp>
      <p:pic>
        <p:nvPicPr>
          <p:cNvPr id="15" name="Picture 3" descr="nri1226-f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34" r="13333" b="41818"/>
          <a:stretch>
            <a:fillRect/>
          </a:stretch>
        </p:blipFill>
        <p:spPr bwMode="auto">
          <a:xfrm>
            <a:off x="5386448" y="1270660"/>
            <a:ext cx="3581400" cy="487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793" name="Рисунок 2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186" y="4207618"/>
            <a:ext cx="5386448" cy="1907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Надпись 2"/>
          <p:cNvSpPr txBox="1">
            <a:spLocks noChangeArrowheads="1"/>
          </p:cNvSpPr>
          <p:nvPr/>
        </p:nvSpPr>
        <p:spPr bwMode="auto">
          <a:xfrm>
            <a:off x="3059832" y="3709060"/>
            <a:ext cx="828675" cy="4191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1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«Дикий» тип </a:t>
            </a:r>
            <a:r>
              <a:rPr kumimoji="0" lang="en-US" sz="11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ea typeface="Calibri" pitchFamily="34" charset="0"/>
                <a:cs typeface="Times New Roman" pitchFamily="18" charset="0"/>
              </a:rPr>
              <a:t>JAK2</a:t>
            </a: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0" y="27813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9843935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47762" y="122392"/>
            <a:ext cx="424847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b="1" i="1" dirty="0" smtClean="0">
                <a:solidFill>
                  <a:srgbClr val="FF0000"/>
                </a:solidFill>
                <a:latin typeface="+mj-lt"/>
              </a:rPr>
              <a:t>JAK2 </a:t>
            </a:r>
            <a:r>
              <a:rPr lang="ru-RU" b="1" dirty="0" smtClean="0">
                <a:solidFill>
                  <a:srgbClr val="FF0000"/>
                </a:solidFill>
                <a:latin typeface="+mj-lt"/>
              </a:rPr>
              <a:t>МУТАЦИЯ</a:t>
            </a:r>
            <a:endParaRPr lang="ru-RU" dirty="0">
              <a:solidFill>
                <a:srgbClr val="FF0000"/>
              </a:solidFill>
              <a:latin typeface="+mj-lt"/>
            </a:endParaRPr>
          </a:p>
        </p:txBody>
      </p:sp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56992"/>
            <a:ext cx="9144000" cy="3482058"/>
          </a:xfrm>
          <a:prstGeom prst="rect">
            <a:avLst/>
          </a:prstGeom>
          <a:noFill/>
          <a:ln>
            <a:noFill/>
          </a:ln>
          <a:extLst/>
        </p:spPr>
      </p:pic>
      <p:pic>
        <p:nvPicPr>
          <p:cNvPr id="13316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6264" y="1218253"/>
            <a:ext cx="6588224" cy="18764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2" name="Рисунок 5" descr="Jak2 chromosome.png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957" y="1199961"/>
            <a:ext cx="2232795" cy="1894717"/>
          </a:xfrm>
          <a:prstGeom prst="rect">
            <a:avLst/>
          </a:prstGeom>
          <a:noFill/>
          <a:ln>
            <a:noFill/>
          </a:ln>
          <a:extLst/>
        </p:spPr>
      </p:pic>
      <p:sp>
        <p:nvSpPr>
          <p:cNvPr id="6" name="Прямоугольник 5"/>
          <p:cNvSpPr/>
          <p:nvPr/>
        </p:nvSpPr>
        <p:spPr>
          <a:xfrm>
            <a:off x="6198919" y="3431969"/>
            <a:ext cx="2648198" cy="2968831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7" name="Rectangle 19"/>
          <p:cNvSpPr>
            <a:spLocks noChangeArrowheads="1"/>
          </p:cNvSpPr>
          <p:nvPr/>
        </p:nvSpPr>
        <p:spPr bwMode="auto">
          <a:xfrm>
            <a:off x="1865909" y="613383"/>
            <a:ext cx="5315558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n-US" sz="2000" dirty="0" smtClean="0">
                <a:solidFill>
                  <a:schemeClr val="bg1">
                    <a:lumMod val="75000"/>
                  </a:schemeClr>
                </a:solidFill>
                <a:latin typeface="+mj-lt"/>
                <a:ea typeface="MS PGothic" pitchFamily="34" charset="-128"/>
              </a:rPr>
              <a:t>14</a:t>
            </a:r>
            <a:r>
              <a:rPr lang="ru-RU" sz="2000" dirty="0" smtClean="0">
                <a:solidFill>
                  <a:schemeClr val="bg1">
                    <a:lumMod val="75000"/>
                  </a:schemeClr>
                </a:solidFill>
                <a:latin typeface="+mj-lt"/>
                <a:ea typeface="MS PGothic" pitchFamily="34" charset="-128"/>
              </a:rPr>
              <a:t> </a:t>
            </a:r>
            <a:r>
              <a:rPr lang="ru-RU" sz="2000" dirty="0" err="1" smtClean="0">
                <a:solidFill>
                  <a:schemeClr val="bg1">
                    <a:lumMod val="75000"/>
                  </a:schemeClr>
                </a:solidFill>
                <a:latin typeface="+mj-lt"/>
                <a:ea typeface="MS PGothic" pitchFamily="34" charset="-128"/>
              </a:rPr>
              <a:t>экзон</a:t>
            </a:r>
            <a:r>
              <a:rPr lang="ru-RU" sz="2000" dirty="0" smtClean="0">
                <a:solidFill>
                  <a:schemeClr val="bg1">
                    <a:lumMod val="75000"/>
                  </a:schemeClr>
                </a:solidFill>
                <a:latin typeface="+mj-lt"/>
                <a:ea typeface="MS PGothic" pitchFamily="34" charset="-128"/>
              </a:rPr>
              <a:t> 9 хромосомы </a:t>
            </a:r>
            <a:r>
              <a:rPr lang="en-US" sz="2000" dirty="0" smtClean="0">
                <a:solidFill>
                  <a:schemeClr val="bg1">
                    <a:lumMod val="75000"/>
                  </a:schemeClr>
                </a:solidFill>
                <a:latin typeface="+mj-lt"/>
                <a:ea typeface="MS PGothic" pitchFamily="34" charset="-128"/>
              </a:rPr>
              <a:t>JAK2V617F</a:t>
            </a:r>
            <a:r>
              <a:rPr lang="ru-RU" sz="2000" dirty="0" smtClean="0">
                <a:solidFill>
                  <a:schemeClr val="bg1">
                    <a:lumMod val="75000"/>
                  </a:schemeClr>
                </a:solidFill>
                <a:latin typeface="+mj-lt"/>
                <a:ea typeface="MS PGothic" pitchFamily="34" charset="-128"/>
              </a:rPr>
              <a:t>- 95-97%</a:t>
            </a:r>
          </a:p>
          <a:p>
            <a:pPr algn="l">
              <a:defRPr/>
            </a:pPr>
            <a:r>
              <a:rPr lang="en-US" sz="2000" dirty="0">
                <a:solidFill>
                  <a:schemeClr val="bg1">
                    <a:lumMod val="75000"/>
                  </a:schemeClr>
                </a:solidFill>
                <a:latin typeface="+mj-lt"/>
                <a:ea typeface="MS PGothic" pitchFamily="34" charset="-128"/>
              </a:rPr>
              <a:t>12</a:t>
            </a:r>
            <a:r>
              <a:rPr lang="ru-RU" sz="2000" dirty="0">
                <a:solidFill>
                  <a:schemeClr val="bg1">
                    <a:lumMod val="75000"/>
                  </a:schemeClr>
                </a:solidFill>
                <a:latin typeface="+mj-lt"/>
                <a:ea typeface="MS PGothic" pitchFamily="34" charset="-128"/>
              </a:rPr>
              <a:t> </a:t>
            </a:r>
            <a:r>
              <a:rPr lang="ru-RU" sz="2000" dirty="0" err="1">
                <a:solidFill>
                  <a:schemeClr val="bg1">
                    <a:lumMod val="75000"/>
                  </a:schemeClr>
                </a:solidFill>
                <a:latin typeface="+mj-lt"/>
                <a:ea typeface="MS PGothic" pitchFamily="34" charset="-128"/>
              </a:rPr>
              <a:t>экзон</a:t>
            </a:r>
            <a:r>
              <a:rPr lang="ru-RU" sz="2000" dirty="0">
                <a:solidFill>
                  <a:schemeClr val="bg1">
                    <a:lumMod val="75000"/>
                  </a:schemeClr>
                </a:solidFill>
                <a:latin typeface="+mj-lt"/>
                <a:ea typeface="MS PGothic" pitchFamily="34" charset="-128"/>
              </a:rPr>
              <a:t> 9 </a:t>
            </a:r>
            <a:r>
              <a:rPr lang="ru-RU" sz="2000" dirty="0" smtClean="0">
                <a:solidFill>
                  <a:schemeClr val="bg1">
                    <a:lumMod val="75000"/>
                  </a:schemeClr>
                </a:solidFill>
                <a:latin typeface="+mj-lt"/>
                <a:ea typeface="MS PGothic" pitchFamily="34" charset="-128"/>
              </a:rPr>
              <a:t>хромосомы </a:t>
            </a:r>
            <a:r>
              <a:rPr lang="en-US" sz="2000" dirty="0" smtClean="0">
                <a:solidFill>
                  <a:schemeClr val="bg1">
                    <a:lumMod val="75000"/>
                  </a:schemeClr>
                </a:solidFill>
                <a:latin typeface="+mj-lt"/>
                <a:ea typeface="MS PGothic" pitchFamily="34" charset="-128"/>
              </a:rPr>
              <a:t>JAK2</a:t>
            </a:r>
            <a:r>
              <a:rPr lang="ru-RU" sz="2000" dirty="0" smtClean="0">
                <a:solidFill>
                  <a:schemeClr val="bg1">
                    <a:lumMod val="75000"/>
                  </a:schemeClr>
                </a:solidFill>
                <a:latin typeface="+mj-lt"/>
                <a:ea typeface="MS PGothic" pitchFamily="34" charset="-128"/>
              </a:rPr>
              <a:t> </a:t>
            </a:r>
            <a:r>
              <a:rPr lang="en-US" sz="2000" dirty="0" smtClean="0">
                <a:solidFill>
                  <a:schemeClr val="bg1">
                    <a:lumMod val="75000"/>
                  </a:schemeClr>
                </a:solidFill>
                <a:latin typeface="+mj-lt"/>
                <a:ea typeface="MS PGothic" pitchFamily="34" charset="-128"/>
              </a:rPr>
              <a:t>1-3</a:t>
            </a:r>
            <a:r>
              <a:rPr lang="en-US" sz="2000" dirty="0">
                <a:solidFill>
                  <a:schemeClr val="bg1">
                    <a:lumMod val="75000"/>
                  </a:schemeClr>
                </a:solidFill>
                <a:latin typeface="+mj-lt"/>
                <a:ea typeface="MS PGothic" pitchFamily="34" charset="-128"/>
              </a:rPr>
              <a:t>%</a:t>
            </a:r>
          </a:p>
          <a:p>
            <a:pPr algn="l">
              <a:defRPr/>
            </a:pPr>
            <a:endParaRPr lang="en-US" sz="2000" dirty="0">
              <a:solidFill>
                <a:schemeClr val="bg1">
                  <a:lumMod val="75000"/>
                </a:schemeClr>
              </a:solidFill>
              <a:latin typeface="+mj-lt"/>
              <a:ea typeface="MS PGothic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16287184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6008" y="116632"/>
            <a:ext cx="7772400" cy="1143000"/>
          </a:xfrm>
        </p:spPr>
        <p:txBody>
          <a:bodyPr/>
          <a:lstStyle/>
          <a:p>
            <a:r>
              <a:rPr lang="ru-RU" b="1" dirty="0" smtClean="0">
                <a:solidFill>
                  <a:schemeClr val="bg2"/>
                </a:solidFill>
                <a:effectLst/>
              </a:rPr>
              <a:t>Стадии ИП</a:t>
            </a:r>
            <a:endParaRPr lang="ru-RU" b="1" dirty="0">
              <a:solidFill>
                <a:schemeClr val="bg2"/>
              </a:solidFill>
              <a:effectLst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51520" y="1052736"/>
            <a:ext cx="8424936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50000"/>
              </a:lnSpc>
            </a:pPr>
            <a:r>
              <a:rPr lang="ru-RU" dirty="0" smtClean="0">
                <a:solidFill>
                  <a:schemeClr val="bg2"/>
                </a:solidFill>
                <a:latin typeface="+mj-lt"/>
              </a:rPr>
              <a:t>1.Начальная (</a:t>
            </a:r>
            <a:r>
              <a:rPr lang="ru-RU" dirty="0" err="1" smtClean="0">
                <a:solidFill>
                  <a:schemeClr val="bg2"/>
                </a:solidFill>
                <a:latin typeface="+mj-lt"/>
              </a:rPr>
              <a:t>эритремическая</a:t>
            </a:r>
            <a:r>
              <a:rPr lang="ru-RU" dirty="0" smtClean="0">
                <a:solidFill>
                  <a:schemeClr val="bg2"/>
                </a:solidFill>
                <a:latin typeface="+mj-lt"/>
              </a:rPr>
              <a:t>)</a:t>
            </a:r>
          </a:p>
          <a:p>
            <a:pPr algn="l">
              <a:lnSpc>
                <a:spcPct val="150000"/>
              </a:lnSpc>
            </a:pPr>
            <a:r>
              <a:rPr lang="ru-RU" dirty="0" smtClean="0">
                <a:solidFill>
                  <a:schemeClr val="bg2"/>
                </a:solidFill>
                <a:latin typeface="+mj-lt"/>
              </a:rPr>
              <a:t>2. Прогрессирующая (</a:t>
            </a:r>
            <a:r>
              <a:rPr lang="ru-RU" dirty="0" err="1" smtClean="0">
                <a:solidFill>
                  <a:schemeClr val="bg2"/>
                </a:solidFill>
                <a:latin typeface="+mj-lt"/>
              </a:rPr>
              <a:t>миелопролиферативная</a:t>
            </a:r>
            <a:r>
              <a:rPr lang="ru-RU" dirty="0" smtClean="0">
                <a:solidFill>
                  <a:schemeClr val="bg2"/>
                </a:solidFill>
                <a:latin typeface="+mj-lt"/>
              </a:rPr>
              <a:t>)</a:t>
            </a:r>
          </a:p>
          <a:p>
            <a:pPr algn="l">
              <a:lnSpc>
                <a:spcPct val="150000"/>
              </a:lnSpc>
            </a:pPr>
            <a:r>
              <a:rPr lang="ru-RU" i="1" dirty="0" smtClean="0">
                <a:solidFill>
                  <a:schemeClr val="bg2"/>
                </a:solidFill>
                <a:latin typeface="+mj-lt"/>
              </a:rPr>
              <a:t>А. Без миелоидной метаплазии органов (селезенки, печени)</a:t>
            </a:r>
          </a:p>
          <a:p>
            <a:pPr algn="l">
              <a:lnSpc>
                <a:spcPct val="150000"/>
              </a:lnSpc>
            </a:pPr>
            <a:r>
              <a:rPr lang="ru-RU" i="1" dirty="0" smtClean="0">
                <a:solidFill>
                  <a:schemeClr val="bg2"/>
                </a:solidFill>
                <a:latin typeface="+mj-lt"/>
              </a:rPr>
              <a:t>Б. С миелоидной </a:t>
            </a:r>
            <a:r>
              <a:rPr lang="ru-RU" i="1" dirty="0">
                <a:solidFill>
                  <a:schemeClr val="bg2"/>
                </a:solidFill>
                <a:latin typeface="+mj-lt"/>
              </a:rPr>
              <a:t>метаплазией </a:t>
            </a:r>
            <a:r>
              <a:rPr lang="ru-RU" i="1" dirty="0" smtClean="0">
                <a:solidFill>
                  <a:schemeClr val="bg2"/>
                </a:solidFill>
                <a:latin typeface="+mj-lt"/>
              </a:rPr>
              <a:t>органов (</a:t>
            </a:r>
            <a:r>
              <a:rPr lang="ru-RU" i="1" dirty="0">
                <a:solidFill>
                  <a:schemeClr val="bg2"/>
                </a:solidFill>
                <a:latin typeface="+mj-lt"/>
              </a:rPr>
              <a:t>селезенки, печени)</a:t>
            </a:r>
          </a:p>
          <a:p>
            <a:pPr algn="l">
              <a:lnSpc>
                <a:spcPct val="150000"/>
              </a:lnSpc>
            </a:pPr>
            <a:r>
              <a:rPr lang="ru-RU" dirty="0" smtClean="0">
                <a:solidFill>
                  <a:schemeClr val="bg2"/>
                </a:solidFill>
                <a:latin typeface="+mj-lt"/>
              </a:rPr>
              <a:t>3. Терминальная: 2-чный </a:t>
            </a:r>
            <a:r>
              <a:rPr lang="ru-RU" dirty="0" err="1" smtClean="0">
                <a:solidFill>
                  <a:schemeClr val="bg2"/>
                </a:solidFill>
                <a:latin typeface="+mj-lt"/>
              </a:rPr>
              <a:t>постэритремический</a:t>
            </a:r>
            <a:r>
              <a:rPr lang="ru-RU" dirty="0" smtClean="0">
                <a:solidFill>
                  <a:schemeClr val="bg2"/>
                </a:solidFill>
                <a:latin typeface="+mj-lt"/>
              </a:rPr>
              <a:t> </a:t>
            </a:r>
            <a:r>
              <a:rPr lang="ru-RU" dirty="0" err="1" smtClean="0">
                <a:solidFill>
                  <a:schemeClr val="bg2"/>
                </a:solidFill>
                <a:latin typeface="+mj-lt"/>
              </a:rPr>
              <a:t>миелофиброз</a:t>
            </a:r>
            <a:r>
              <a:rPr lang="ru-RU" dirty="0" smtClean="0">
                <a:solidFill>
                  <a:schemeClr val="bg2"/>
                </a:solidFill>
                <a:latin typeface="+mj-lt"/>
              </a:rPr>
              <a:t>, острый лейкоз, </a:t>
            </a:r>
            <a:r>
              <a:rPr lang="ru-RU" dirty="0" err="1" smtClean="0">
                <a:solidFill>
                  <a:schemeClr val="bg2"/>
                </a:solidFill>
                <a:latin typeface="+mj-lt"/>
              </a:rPr>
              <a:t>миелодиспластический</a:t>
            </a:r>
            <a:r>
              <a:rPr lang="ru-RU" dirty="0" smtClean="0">
                <a:solidFill>
                  <a:schemeClr val="bg2"/>
                </a:solidFill>
                <a:latin typeface="+mj-lt"/>
              </a:rPr>
              <a:t> синдром</a:t>
            </a:r>
            <a:endParaRPr lang="ru-RU" dirty="0">
              <a:solidFill>
                <a:schemeClr val="bg2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20658563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2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195263"/>
            <a:ext cx="7772400" cy="682625"/>
          </a:xfrm>
        </p:spPr>
        <p:txBody>
          <a:bodyPr/>
          <a:lstStyle/>
          <a:p>
            <a:r>
              <a:rPr lang="ru-RU" sz="4000" b="1" dirty="0">
                <a:solidFill>
                  <a:schemeClr val="bg2"/>
                </a:solidFill>
                <a:effectLst/>
              </a:rPr>
              <a:t>Клиническая картина:</a:t>
            </a:r>
          </a:p>
        </p:txBody>
      </p:sp>
      <p:sp>
        <p:nvSpPr>
          <p:cNvPr id="1822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38125" y="911225"/>
            <a:ext cx="8654355" cy="5773738"/>
          </a:xfrm>
        </p:spPr>
        <p:txBody>
          <a:bodyPr/>
          <a:lstStyle/>
          <a:p>
            <a:pPr marL="533400" indent="-533400" algn="just">
              <a:spcBef>
                <a:spcPct val="0"/>
              </a:spcBef>
              <a:buFont typeface="Wingdings" pitchFamily="2" charset="2"/>
              <a:buNone/>
            </a:pPr>
            <a:r>
              <a:rPr lang="ru-RU" sz="2200" dirty="0" smtClean="0">
                <a:solidFill>
                  <a:schemeClr val="bg2"/>
                </a:solidFill>
                <a:latin typeface="+mj-lt"/>
              </a:rPr>
              <a:t>1)Начало </a:t>
            </a:r>
            <a:r>
              <a:rPr lang="ru-RU" sz="2200" dirty="0">
                <a:solidFill>
                  <a:schemeClr val="bg2"/>
                </a:solidFill>
                <a:latin typeface="+mj-lt"/>
              </a:rPr>
              <a:t>постепенное – «хорошие» показатели крови, кожный зуд после ванны </a:t>
            </a:r>
            <a:r>
              <a:rPr lang="ru-RU" sz="2200" dirty="0">
                <a:solidFill>
                  <a:schemeClr val="bg2"/>
                </a:solidFill>
                <a:latin typeface="+mj-lt"/>
                <a:sym typeface="Symbol" pitchFamily="18" charset="2"/>
              </a:rPr>
              <a:t></a:t>
            </a:r>
            <a:r>
              <a:rPr lang="ru-RU" sz="2200" dirty="0">
                <a:solidFill>
                  <a:schemeClr val="bg2"/>
                </a:solidFill>
                <a:latin typeface="+mj-lt"/>
              </a:rPr>
              <a:t> </a:t>
            </a:r>
            <a:r>
              <a:rPr lang="ru-RU" sz="2200" dirty="0">
                <a:solidFill>
                  <a:schemeClr val="bg2"/>
                </a:solidFill>
                <a:latin typeface="+mj-lt"/>
                <a:sym typeface="Symbol" pitchFamily="18" charset="2"/>
              </a:rPr>
              <a:t></a:t>
            </a:r>
            <a:r>
              <a:rPr lang="ru-RU" sz="2200" dirty="0">
                <a:solidFill>
                  <a:schemeClr val="bg2"/>
                </a:solidFill>
                <a:latin typeface="+mj-lt"/>
              </a:rPr>
              <a:t> гистамина</a:t>
            </a:r>
            <a:r>
              <a:rPr lang="ru-RU" sz="2200" dirty="0" smtClean="0">
                <a:solidFill>
                  <a:schemeClr val="bg2"/>
                </a:solidFill>
                <a:latin typeface="+mj-lt"/>
              </a:rPr>
              <a:t>, кровотечения </a:t>
            </a:r>
            <a:r>
              <a:rPr lang="ru-RU" sz="2200" dirty="0">
                <a:solidFill>
                  <a:schemeClr val="bg2"/>
                </a:solidFill>
                <a:latin typeface="+mj-lt"/>
              </a:rPr>
              <a:t>после экстракции зуба</a:t>
            </a:r>
            <a:r>
              <a:rPr lang="ru-RU" sz="2200" dirty="0" smtClean="0">
                <a:solidFill>
                  <a:schemeClr val="bg2"/>
                </a:solidFill>
                <a:latin typeface="+mj-lt"/>
              </a:rPr>
              <a:t>, ЯБ </a:t>
            </a:r>
            <a:r>
              <a:rPr lang="ru-RU" sz="2200" dirty="0">
                <a:solidFill>
                  <a:schemeClr val="bg2"/>
                </a:solidFill>
                <a:latin typeface="+mj-lt"/>
              </a:rPr>
              <a:t>ДПК, ЯБ желудка (нарушение кровообращения, аспирин).</a:t>
            </a:r>
          </a:p>
          <a:p>
            <a:pPr marL="533400" indent="-533400" algn="just">
              <a:spcBef>
                <a:spcPct val="0"/>
              </a:spcBef>
              <a:buFont typeface="Wingdings" pitchFamily="2" charset="2"/>
              <a:buNone/>
            </a:pPr>
            <a:r>
              <a:rPr lang="ru-RU" sz="2200" dirty="0" smtClean="0">
                <a:solidFill>
                  <a:schemeClr val="bg2"/>
                </a:solidFill>
                <a:latin typeface="+mj-lt"/>
              </a:rPr>
              <a:t>2)Тромбозы </a:t>
            </a:r>
            <a:r>
              <a:rPr lang="ru-RU" sz="2200" dirty="0">
                <a:solidFill>
                  <a:schemeClr val="bg2"/>
                </a:solidFill>
                <a:latin typeface="+mj-lt"/>
              </a:rPr>
              <a:t>вен, некрозы пальцев ног.</a:t>
            </a:r>
          </a:p>
          <a:p>
            <a:pPr marL="0" indent="0" algn="just">
              <a:spcBef>
                <a:spcPct val="0"/>
              </a:spcBef>
              <a:buClr>
                <a:schemeClr val="folHlink"/>
              </a:buClr>
              <a:buNone/>
            </a:pPr>
            <a:r>
              <a:rPr lang="ru-RU" sz="2600" dirty="0" smtClean="0">
                <a:solidFill>
                  <a:schemeClr val="bg2"/>
                </a:solidFill>
                <a:latin typeface="+mj-lt"/>
              </a:rPr>
              <a:t>3) Симптомы</a:t>
            </a:r>
            <a:r>
              <a:rPr lang="ru-RU" sz="2600" dirty="0">
                <a:solidFill>
                  <a:schemeClr val="bg2"/>
                </a:solidFill>
                <a:latin typeface="+mj-lt"/>
              </a:rPr>
              <a:t>, обусловленные увеличением массы циркулирующих Эр </a:t>
            </a:r>
            <a:r>
              <a:rPr lang="ru-RU" sz="2200" dirty="0">
                <a:solidFill>
                  <a:schemeClr val="bg2"/>
                </a:solidFill>
                <a:latin typeface="+mj-lt"/>
                <a:sym typeface="Symbol" pitchFamily="18" charset="2"/>
              </a:rPr>
              <a:t></a:t>
            </a:r>
            <a:r>
              <a:rPr lang="ru-RU" sz="2200" dirty="0">
                <a:solidFill>
                  <a:schemeClr val="bg2"/>
                </a:solidFill>
                <a:latin typeface="+mj-lt"/>
              </a:rPr>
              <a:t> </a:t>
            </a:r>
            <a:r>
              <a:rPr lang="ru-RU" sz="2400" dirty="0" smtClean="0">
                <a:solidFill>
                  <a:schemeClr val="bg2"/>
                </a:solidFill>
                <a:latin typeface="+mj-lt"/>
              </a:rPr>
              <a:t>плетора</a:t>
            </a:r>
            <a:endParaRPr lang="ru-RU" sz="2200" dirty="0">
              <a:solidFill>
                <a:schemeClr val="bg2"/>
              </a:solidFill>
              <a:latin typeface="+mj-lt"/>
            </a:endParaRPr>
          </a:p>
          <a:p>
            <a:pPr marL="533400" indent="-533400" algn="just">
              <a:spcBef>
                <a:spcPct val="0"/>
              </a:spcBef>
              <a:buClr>
                <a:schemeClr val="tx1"/>
              </a:buClr>
              <a:buFont typeface="Wingdings" pitchFamily="2" charset="2"/>
              <a:buChar char="Ø"/>
            </a:pPr>
            <a:r>
              <a:rPr lang="ru-RU" sz="2200" dirty="0">
                <a:solidFill>
                  <a:schemeClr val="bg2"/>
                </a:solidFill>
                <a:latin typeface="+mj-lt"/>
              </a:rPr>
              <a:t>повышение вязкости </a:t>
            </a:r>
            <a:r>
              <a:rPr lang="ru-RU" sz="2200" dirty="0">
                <a:solidFill>
                  <a:schemeClr val="bg2"/>
                </a:solidFill>
                <a:latin typeface="+mj-lt"/>
                <a:sym typeface="Symbol" pitchFamily="18" charset="2"/>
              </a:rPr>
              <a:t></a:t>
            </a:r>
            <a:r>
              <a:rPr lang="ru-RU" sz="2200" dirty="0">
                <a:solidFill>
                  <a:schemeClr val="bg2"/>
                </a:solidFill>
                <a:latin typeface="+mj-lt"/>
              </a:rPr>
              <a:t> нарушение микроциркуляции </a:t>
            </a:r>
            <a:r>
              <a:rPr lang="ru-RU" sz="2200" dirty="0">
                <a:solidFill>
                  <a:schemeClr val="bg2"/>
                </a:solidFill>
                <a:latin typeface="+mj-lt"/>
                <a:sym typeface="Symbol" pitchFamily="18" charset="2"/>
              </a:rPr>
              <a:t></a:t>
            </a:r>
            <a:r>
              <a:rPr lang="ru-RU" sz="2200" dirty="0">
                <a:solidFill>
                  <a:schemeClr val="bg2"/>
                </a:solidFill>
                <a:latin typeface="+mj-lt"/>
              </a:rPr>
              <a:t> повышение периферического сосудистого сопротивления </a:t>
            </a:r>
            <a:r>
              <a:rPr lang="ru-RU" sz="2200" dirty="0">
                <a:solidFill>
                  <a:schemeClr val="bg2"/>
                </a:solidFill>
                <a:latin typeface="+mj-lt"/>
                <a:sym typeface="Symbol" pitchFamily="18" charset="2"/>
              </a:rPr>
              <a:t></a:t>
            </a:r>
            <a:r>
              <a:rPr lang="ru-RU" sz="2200" dirty="0">
                <a:solidFill>
                  <a:schemeClr val="bg2"/>
                </a:solidFill>
                <a:latin typeface="+mj-lt"/>
              </a:rPr>
              <a:t> сосудистые (церебральные) расстройства (АГ, ишемические инсульты, инфаркты</a:t>
            </a:r>
            <a:r>
              <a:rPr lang="ru-RU" sz="2200" dirty="0" smtClean="0">
                <a:solidFill>
                  <a:schemeClr val="bg2"/>
                </a:solidFill>
                <a:latin typeface="+mj-lt"/>
              </a:rPr>
              <a:t>), </a:t>
            </a:r>
            <a:r>
              <a:rPr lang="ru-RU" sz="2200" dirty="0" err="1" smtClean="0">
                <a:solidFill>
                  <a:schemeClr val="bg2"/>
                </a:solidFill>
                <a:latin typeface="+mj-lt"/>
              </a:rPr>
              <a:t>эритроз</a:t>
            </a:r>
            <a:r>
              <a:rPr lang="ru-RU" sz="2200" dirty="0" smtClean="0">
                <a:solidFill>
                  <a:schemeClr val="bg2"/>
                </a:solidFill>
                <a:latin typeface="+mj-lt"/>
              </a:rPr>
              <a:t> </a:t>
            </a:r>
            <a:r>
              <a:rPr lang="ru-RU" sz="2200" dirty="0">
                <a:solidFill>
                  <a:schemeClr val="bg2"/>
                </a:solidFill>
                <a:latin typeface="+mj-lt"/>
              </a:rPr>
              <a:t>лица, слизистых, кистей рук, мягкого </a:t>
            </a:r>
            <a:r>
              <a:rPr lang="ru-RU" sz="2200" dirty="0" smtClean="0">
                <a:solidFill>
                  <a:schemeClr val="bg2"/>
                </a:solidFill>
                <a:latin typeface="+mj-lt"/>
              </a:rPr>
              <a:t>нёба, чувство жара,</a:t>
            </a:r>
            <a:endParaRPr lang="ru-RU" sz="2200" dirty="0">
              <a:solidFill>
                <a:schemeClr val="bg2"/>
              </a:solidFill>
              <a:latin typeface="+mj-lt"/>
            </a:endParaRPr>
          </a:p>
          <a:p>
            <a:pPr marL="533400" indent="-533400" algn="just">
              <a:spcBef>
                <a:spcPct val="0"/>
              </a:spcBef>
              <a:buClr>
                <a:schemeClr val="tx1"/>
              </a:buClr>
              <a:buFont typeface="Wingdings" pitchFamily="2" charset="2"/>
              <a:buChar char="Ø"/>
            </a:pPr>
            <a:r>
              <a:rPr lang="ru-RU" sz="2200" dirty="0">
                <a:solidFill>
                  <a:schemeClr val="bg2"/>
                </a:solidFill>
                <a:latin typeface="+mj-lt"/>
              </a:rPr>
              <a:t>небольшая </a:t>
            </a:r>
            <a:r>
              <a:rPr lang="ru-RU" sz="2200" dirty="0" smtClean="0">
                <a:solidFill>
                  <a:schemeClr val="bg2"/>
                </a:solidFill>
                <a:latin typeface="+mj-lt"/>
              </a:rPr>
              <a:t>спленомегалия, усиленное </a:t>
            </a:r>
            <a:r>
              <a:rPr lang="ru-RU" sz="2200" dirty="0">
                <a:solidFill>
                  <a:schemeClr val="bg2"/>
                </a:solidFill>
                <a:latin typeface="+mj-lt"/>
              </a:rPr>
              <a:t>депонирование и секвестрация форменных элементов крови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29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249238" y="838200"/>
            <a:ext cx="8656637" cy="5754688"/>
          </a:xfrm>
        </p:spPr>
        <p:txBody>
          <a:bodyPr/>
          <a:lstStyle/>
          <a:p>
            <a:pPr marL="0" indent="0" algn="just">
              <a:lnSpc>
                <a:spcPct val="90000"/>
              </a:lnSpc>
              <a:spcBef>
                <a:spcPct val="0"/>
              </a:spcBef>
              <a:buClr>
                <a:schemeClr val="folHlink"/>
              </a:buClr>
              <a:buNone/>
            </a:pPr>
            <a:r>
              <a:rPr lang="ru-RU" sz="2400" dirty="0" smtClean="0">
                <a:solidFill>
                  <a:schemeClr val="bg2"/>
                </a:solidFill>
                <a:latin typeface="+mj-lt"/>
              </a:rPr>
              <a:t>4) Симптомы</a:t>
            </a:r>
            <a:r>
              <a:rPr lang="ru-RU" sz="2400" dirty="0">
                <a:solidFill>
                  <a:schemeClr val="bg2"/>
                </a:solidFill>
                <a:latin typeface="+mj-lt"/>
              </a:rPr>
              <a:t>, вызванные пролиферацией гранулоцитов и тромбоцитов – миелопролиферативные </a:t>
            </a:r>
            <a:r>
              <a:rPr lang="ru-RU" sz="2400" dirty="0" smtClean="0">
                <a:solidFill>
                  <a:schemeClr val="bg2"/>
                </a:solidFill>
                <a:latin typeface="+mj-lt"/>
              </a:rPr>
              <a:t>симптомы: 	значительная </a:t>
            </a:r>
            <a:r>
              <a:rPr lang="ru-RU" sz="2400" dirty="0">
                <a:solidFill>
                  <a:schemeClr val="bg2"/>
                </a:solidFill>
                <a:latin typeface="+mj-lt"/>
              </a:rPr>
              <a:t>спленомегалия </a:t>
            </a:r>
            <a:r>
              <a:rPr lang="ru-RU" sz="2400" dirty="0">
                <a:solidFill>
                  <a:schemeClr val="bg2"/>
                </a:solidFill>
                <a:latin typeface="+mj-lt"/>
                <a:sym typeface="Symbol" pitchFamily="18" charset="2"/>
              </a:rPr>
              <a:t> миелоидная метаплазия (инфаркты </a:t>
            </a:r>
            <a:r>
              <a:rPr lang="en-US" sz="2400" dirty="0">
                <a:solidFill>
                  <a:schemeClr val="bg2"/>
                </a:solidFill>
                <a:latin typeface="+mj-lt"/>
                <a:sym typeface="Symbol" pitchFamily="18" charset="2"/>
              </a:rPr>
              <a:t>lien</a:t>
            </a:r>
            <a:r>
              <a:rPr lang="ru-RU" sz="2400" dirty="0">
                <a:solidFill>
                  <a:schemeClr val="bg2"/>
                </a:solidFill>
                <a:latin typeface="+mj-lt"/>
                <a:sym typeface="Symbol" pitchFamily="18" charset="2"/>
              </a:rPr>
              <a:t>, компрессия желудка, кишечника, левой почки</a:t>
            </a:r>
            <a:r>
              <a:rPr lang="ru-RU" sz="2400" dirty="0" smtClean="0">
                <a:solidFill>
                  <a:schemeClr val="bg2"/>
                </a:solidFill>
                <a:latin typeface="+mj-lt"/>
                <a:sym typeface="Symbol" pitchFamily="18" charset="2"/>
              </a:rPr>
              <a:t>), левый </a:t>
            </a:r>
            <a:r>
              <a:rPr lang="ru-RU" sz="2400" dirty="0">
                <a:solidFill>
                  <a:schemeClr val="bg2"/>
                </a:solidFill>
                <a:latin typeface="+mj-lt"/>
                <a:sym typeface="Symbol" pitchFamily="18" charset="2"/>
              </a:rPr>
              <a:t>сдвиг в лейкоцитарной формуле, каплевидный пойкилоцитоз (</a:t>
            </a:r>
            <a:r>
              <a:rPr lang="en-US" sz="2400" dirty="0">
                <a:solidFill>
                  <a:schemeClr val="bg2"/>
                </a:solidFill>
                <a:latin typeface="+mj-lt"/>
                <a:sym typeface="Symbol" pitchFamily="18" charset="2"/>
              </a:rPr>
              <a:t>tear-drop</a:t>
            </a:r>
            <a:r>
              <a:rPr lang="ru-RU" sz="2400" dirty="0" smtClean="0">
                <a:solidFill>
                  <a:schemeClr val="bg2"/>
                </a:solidFill>
                <a:latin typeface="+mj-lt"/>
                <a:sym typeface="Symbol" pitchFamily="18" charset="2"/>
              </a:rPr>
              <a:t>), </a:t>
            </a:r>
            <a:r>
              <a:rPr lang="ru-RU" sz="2400" dirty="0" smtClean="0">
                <a:solidFill>
                  <a:schemeClr val="bg2"/>
                </a:solidFill>
                <a:latin typeface="+mj-lt"/>
              </a:rPr>
              <a:t>гепатомегалия</a:t>
            </a:r>
            <a:endParaRPr lang="ru-RU" sz="2400" dirty="0">
              <a:solidFill>
                <a:schemeClr val="bg2"/>
              </a:solidFill>
              <a:latin typeface="+mj-lt"/>
            </a:endParaRPr>
          </a:p>
          <a:p>
            <a:pPr marL="533400" indent="-533400" algn="just">
              <a:lnSpc>
                <a:spcPct val="9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lang="ru-RU" sz="2400" dirty="0" smtClean="0">
                <a:solidFill>
                  <a:schemeClr val="bg2"/>
                </a:solidFill>
                <a:latin typeface="+mj-lt"/>
              </a:rPr>
              <a:t>– гиперплазия селезенки и печени</a:t>
            </a:r>
            <a:endParaRPr lang="ru-RU" sz="2400" dirty="0">
              <a:solidFill>
                <a:schemeClr val="bg2"/>
              </a:solidFill>
              <a:latin typeface="+mj-lt"/>
            </a:endParaRPr>
          </a:p>
          <a:p>
            <a:pPr marL="533400" indent="-533400" algn="just">
              <a:lnSpc>
                <a:spcPct val="90000"/>
              </a:lnSpc>
              <a:spcBef>
                <a:spcPct val="0"/>
              </a:spcBef>
              <a:buNone/>
            </a:pPr>
            <a:r>
              <a:rPr lang="ru-RU" sz="2400" dirty="0">
                <a:solidFill>
                  <a:schemeClr val="bg2"/>
                </a:solidFill>
                <a:latin typeface="+mj-lt"/>
              </a:rPr>
              <a:t>       </a:t>
            </a:r>
            <a:r>
              <a:rPr lang="ru-RU" sz="2400" dirty="0">
                <a:solidFill>
                  <a:schemeClr val="bg2"/>
                </a:solidFill>
                <a:latin typeface="+mj-lt"/>
                <a:sym typeface="Symbol" pitchFamily="18" charset="2"/>
              </a:rPr>
              <a:t></a:t>
            </a:r>
            <a:endParaRPr lang="ru-RU" sz="2400" dirty="0" smtClean="0">
              <a:solidFill>
                <a:schemeClr val="bg2"/>
              </a:solidFill>
              <a:latin typeface="+mj-lt"/>
            </a:endParaRPr>
          </a:p>
          <a:p>
            <a:pPr marL="533400" indent="-533400" algn="just">
              <a:lnSpc>
                <a:spcPct val="9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lang="ru-RU" sz="2400" dirty="0" smtClean="0">
                <a:solidFill>
                  <a:schemeClr val="bg2"/>
                </a:solidFill>
                <a:latin typeface="+mj-lt"/>
              </a:rPr>
              <a:t>миелоидная метаплазия селезенки и печени</a:t>
            </a:r>
            <a:endParaRPr lang="ru-RU" sz="2400" dirty="0">
              <a:solidFill>
                <a:schemeClr val="bg2"/>
              </a:solidFill>
              <a:latin typeface="+mj-lt"/>
            </a:endParaRPr>
          </a:p>
          <a:p>
            <a:pPr marL="533400" indent="-533400" algn="just">
              <a:lnSpc>
                <a:spcPct val="9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lang="ru-RU" sz="2400" dirty="0">
                <a:solidFill>
                  <a:schemeClr val="bg2"/>
                </a:solidFill>
                <a:latin typeface="+mj-lt"/>
                <a:sym typeface="Symbol" pitchFamily="18" charset="2"/>
              </a:rPr>
              <a:t>                 </a:t>
            </a:r>
            <a:r>
              <a:rPr lang="ru-RU" sz="2400" dirty="0" smtClean="0">
                <a:solidFill>
                  <a:schemeClr val="bg2"/>
                </a:solidFill>
                <a:latin typeface="+mj-lt"/>
                <a:sym typeface="Symbol" pitchFamily="18" charset="2"/>
              </a:rPr>
              <a:t></a:t>
            </a:r>
            <a:endParaRPr lang="ru-RU" sz="2400" dirty="0">
              <a:solidFill>
                <a:schemeClr val="bg2"/>
              </a:solidFill>
              <a:latin typeface="+mj-lt"/>
              <a:sym typeface="Symbol" pitchFamily="18" charset="2"/>
            </a:endParaRPr>
          </a:p>
          <a:p>
            <a:pPr marL="533400" indent="-533400" algn="just">
              <a:lnSpc>
                <a:spcPct val="9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lang="ru-RU" sz="2400" dirty="0" err="1" smtClean="0">
                <a:solidFill>
                  <a:schemeClr val="bg2"/>
                </a:solidFill>
                <a:latin typeface="+mj-lt"/>
                <a:sym typeface="Symbol" pitchFamily="18" charset="2"/>
              </a:rPr>
              <a:t>холелетиаз</a:t>
            </a:r>
            <a:r>
              <a:rPr lang="ru-RU" sz="2400" dirty="0">
                <a:solidFill>
                  <a:schemeClr val="bg2"/>
                </a:solidFill>
                <a:latin typeface="+mj-lt"/>
                <a:sym typeface="Symbol" pitchFamily="18" charset="2"/>
              </a:rPr>
              <a:t>, фиброз  </a:t>
            </a:r>
            <a:r>
              <a:rPr lang="ru-RU" sz="2400" dirty="0" smtClean="0">
                <a:solidFill>
                  <a:schemeClr val="bg2"/>
                </a:solidFill>
                <a:latin typeface="+mj-lt"/>
                <a:sym typeface="Symbol" pitchFamily="18" charset="2"/>
              </a:rPr>
              <a:t>портальная </a:t>
            </a:r>
            <a:r>
              <a:rPr lang="ru-RU" sz="2400" dirty="0">
                <a:solidFill>
                  <a:schemeClr val="bg2"/>
                </a:solidFill>
                <a:latin typeface="+mj-lt"/>
                <a:sym typeface="Symbol" pitchFamily="18" charset="2"/>
              </a:rPr>
              <a:t>гипертензия</a:t>
            </a:r>
          </a:p>
          <a:p>
            <a:pPr marL="533400" indent="-533400" algn="just">
              <a:lnSpc>
                <a:spcPct val="9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lang="ru-RU" sz="2400" dirty="0">
                <a:solidFill>
                  <a:schemeClr val="bg2"/>
                </a:solidFill>
                <a:latin typeface="+mj-lt"/>
                <a:sym typeface="Symbol" pitchFamily="18" charset="2"/>
              </a:rPr>
              <a:t>	</a:t>
            </a:r>
            <a:r>
              <a:rPr lang="ru-RU" sz="2400" dirty="0" smtClean="0">
                <a:solidFill>
                  <a:schemeClr val="bg2"/>
                </a:solidFill>
                <a:latin typeface="+mj-lt"/>
                <a:sym typeface="Symbol" pitchFamily="18" charset="2"/>
              </a:rPr>
              <a:t>АГ </a:t>
            </a:r>
            <a:r>
              <a:rPr lang="ru-RU" sz="2400" dirty="0">
                <a:solidFill>
                  <a:schemeClr val="bg2"/>
                </a:solidFill>
                <a:latin typeface="+mj-lt"/>
                <a:sym typeface="Symbol" pitchFamily="18" charset="2"/>
              </a:rPr>
              <a:t>у 40%</a:t>
            </a:r>
          </a:p>
          <a:p>
            <a:pPr marL="533400" indent="-533400" algn="just">
              <a:lnSpc>
                <a:spcPct val="90000"/>
              </a:lnSpc>
              <a:spcBef>
                <a:spcPct val="0"/>
              </a:spcBef>
              <a:buClr>
                <a:schemeClr val="tx1"/>
              </a:buClr>
              <a:buFont typeface="Wingdings" pitchFamily="2" charset="2"/>
              <a:buChar char="v"/>
            </a:pPr>
            <a:r>
              <a:rPr lang="ru-RU" sz="2400" dirty="0">
                <a:solidFill>
                  <a:schemeClr val="bg2"/>
                </a:solidFill>
                <a:latin typeface="+mj-lt"/>
                <a:sym typeface="Symbol" pitchFamily="18" charset="2"/>
              </a:rPr>
              <a:t>нарушение обмена мочевой кислоты  </a:t>
            </a:r>
            <a:r>
              <a:rPr lang="ru-RU" sz="2400" dirty="0" err="1">
                <a:solidFill>
                  <a:schemeClr val="bg2"/>
                </a:solidFill>
                <a:latin typeface="+mj-lt"/>
                <a:sym typeface="Symbol" pitchFamily="18" charset="2"/>
              </a:rPr>
              <a:t>уратовый</a:t>
            </a:r>
            <a:r>
              <a:rPr lang="ru-RU" sz="2400" dirty="0">
                <a:solidFill>
                  <a:schemeClr val="bg2"/>
                </a:solidFill>
                <a:latin typeface="+mj-lt"/>
                <a:sym typeface="Symbol" pitchFamily="18" charset="2"/>
              </a:rPr>
              <a:t> диатез  почечная колика, подагра</a:t>
            </a:r>
            <a:endParaRPr lang="ru-RU" sz="2400" dirty="0">
              <a:solidFill>
                <a:schemeClr val="bg2"/>
              </a:solidFill>
              <a:latin typeface="+mj-lt"/>
            </a:endParaRPr>
          </a:p>
        </p:txBody>
      </p:sp>
      <p:sp>
        <p:nvSpPr>
          <p:cNvPr id="183299" name="Rectangle 3"/>
          <p:cNvSpPr>
            <a:spLocks noGrp="1" noChangeArrowheads="1"/>
          </p:cNvSpPr>
          <p:nvPr>
            <p:ph type="title"/>
          </p:nvPr>
        </p:nvSpPr>
        <p:spPr>
          <a:xfrm>
            <a:off x="685800" y="195263"/>
            <a:ext cx="7772400" cy="414337"/>
          </a:xfrm>
          <a:noFill/>
          <a:ln/>
        </p:spPr>
        <p:txBody>
          <a:bodyPr/>
          <a:lstStyle/>
          <a:p>
            <a:r>
              <a:rPr lang="ru-RU" sz="4000" b="1" dirty="0">
                <a:solidFill>
                  <a:schemeClr val="bg2"/>
                </a:solidFill>
                <a:effectLst/>
              </a:rPr>
              <a:t>Клиническая картина:</a:t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22" name="Rectangle 2"/>
          <p:cNvSpPr>
            <a:spLocks noGrp="1" noChangeArrowheads="1"/>
          </p:cNvSpPr>
          <p:nvPr>
            <p:ph type="title"/>
          </p:nvPr>
        </p:nvSpPr>
        <p:spPr>
          <a:xfrm>
            <a:off x="198438" y="234950"/>
            <a:ext cx="8829675" cy="582613"/>
          </a:xfrm>
        </p:spPr>
        <p:txBody>
          <a:bodyPr/>
          <a:lstStyle/>
          <a:p>
            <a:r>
              <a:rPr lang="ru-RU" sz="3200" b="1" dirty="0">
                <a:solidFill>
                  <a:schemeClr val="bg2"/>
                </a:solidFill>
                <a:effectLst/>
              </a:rPr>
              <a:t>Сосудистые осложнения при эритремии:</a:t>
            </a:r>
          </a:p>
        </p:txBody>
      </p:sp>
      <p:sp>
        <p:nvSpPr>
          <p:cNvPr id="1843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95263" y="868363"/>
            <a:ext cx="8793162" cy="5757862"/>
          </a:xfrm>
        </p:spPr>
        <p:txBody>
          <a:bodyPr/>
          <a:lstStyle/>
          <a:p>
            <a:pPr marL="514350" indent="-514350" algn="just">
              <a:spcBef>
                <a:spcPct val="0"/>
              </a:spcBef>
              <a:buClrTx/>
              <a:buSzTx/>
              <a:buFont typeface="+mj-lt"/>
              <a:buAutoNum type="arabicPeriod"/>
            </a:pPr>
            <a:r>
              <a:rPr lang="en-US" sz="3000" u="sng" dirty="0" err="1" smtClean="0">
                <a:solidFill>
                  <a:schemeClr val="bg2"/>
                </a:solidFill>
                <a:latin typeface="+mj-lt"/>
              </a:rPr>
              <a:t>микрососудистые</a:t>
            </a:r>
            <a:r>
              <a:rPr lang="en-US" sz="3000" u="sng" dirty="0" smtClean="0">
                <a:solidFill>
                  <a:schemeClr val="bg2"/>
                </a:solidFill>
                <a:latin typeface="+mj-lt"/>
              </a:rPr>
              <a:t> </a:t>
            </a:r>
            <a:r>
              <a:rPr lang="en-US" sz="3000" u="sng" dirty="0" err="1" smtClean="0">
                <a:solidFill>
                  <a:schemeClr val="bg2"/>
                </a:solidFill>
                <a:latin typeface="+mj-lt"/>
              </a:rPr>
              <a:t>тромбофилические</a:t>
            </a:r>
            <a:r>
              <a:rPr lang="en-US" sz="3000" dirty="0" smtClean="0">
                <a:solidFill>
                  <a:schemeClr val="bg2"/>
                </a:solidFill>
                <a:latin typeface="+mj-lt"/>
              </a:rPr>
              <a:t> (58-80%)</a:t>
            </a:r>
            <a:endParaRPr lang="ru-RU" sz="3000" dirty="0" smtClean="0">
              <a:solidFill>
                <a:schemeClr val="bg2"/>
              </a:solidFill>
              <a:latin typeface="+mj-lt"/>
            </a:endParaRPr>
          </a:p>
          <a:p>
            <a:pPr marL="457200" indent="-457200" algn="just">
              <a:spcBef>
                <a:spcPct val="0"/>
              </a:spcBef>
              <a:buClr>
                <a:schemeClr val="tx1"/>
              </a:buClr>
              <a:buFont typeface="+mj-lt"/>
              <a:buAutoNum type="arabicPeriod"/>
            </a:pPr>
            <a:r>
              <a:rPr lang="ru-RU" sz="2400" dirty="0" smtClean="0">
                <a:solidFill>
                  <a:schemeClr val="bg2"/>
                </a:solidFill>
                <a:latin typeface="+mj-lt"/>
              </a:rPr>
              <a:t>-</a:t>
            </a:r>
            <a:r>
              <a:rPr lang="en-US" sz="2400" dirty="0" err="1" smtClean="0">
                <a:solidFill>
                  <a:schemeClr val="bg2"/>
                </a:solidFill>
                <a:latin typeface="+mj-lt"/>
              </a:rPr>
              <a:t>эритроме</a:t>
            </a:r>
            <a:r>
              <a:rPr lang="ru-RU" sz="2400" dirty="0" err="1">
                <a:solidFill>
                  <a:schemeClr val="bg2"/>
                </a:solidFill>
                <a:latin typeface="+mj-lt"/>
              </a:rPr>
              <a:t>ла</a:t>
            </a:r>
            <a:r>
              <a:rPr lang="en-US" sz="2400" dirty="0">
                <a:solidFill>
                  <a:schemeClr val="bg2"/>
                </a:solidFill>
                <a:latin typeface="+mj-lt"/>
              </a:rPr>
              <a:t>л</a:t>
            </a:r>
            <a:r>
              <a:rPr lang="ru-RU" sz="2400" dirty="0">
                <a:solidFill>
                  <a:schemeClr val="bg2"/>
                </a:solidFill>
                <a:latin typeface="+mj-lt"/>
              </a:rPr>
              <a:t>г</a:t>
            </a:r>
            <a:r>
              <a:rPr lang="en-US" sz="2400" dirty="0" err="1">
                <a:solidFill>
                  <a:schemeClr val="bg2"/>
                </a:solidFill>
                <a:latin typeface="+mj-lt"/>
              </a:rPr>
              <a:t>ия</a:t>
            </a:r>
            <a:r>
              <a:rPr lang="en-US" sz="2400" dirty="0">
                <a:solidFill>
                  <a:schemeClr val="bg2"/>
                </a:solidFill>
                <a:latin typeface="+mj-lt"/>
              </a:rPr>
              <a:t>;</a:t>
            </a:r>
            <a:endParaRPr lang="ru-RU" sz="2400" dirty="0">
              <a:solidFill>
                <a:schemeClr val="bg2"/>
              </a:solidFill>
              <a:latin typeface="+mj-lt"/>
            </a:endParaRPr>
          </a:p>
          <a:p>
            <a:pPr marL="457200" indent="-457200" algn="just">
              <a:spcBef>
                <a:spcPct val="0"/>
              </a:spcBef>
              <a:buClr>
                <a:schemeClr val="tx1"/>
              </a:buClr>
              <a:buFont typeface="+mj-lt"/>
              <a:buAutoNum type="arabicPeriod"/>
            </a:pPr>
            <a:r>
              <a:rPr lang="ru-RU" sz="2400" dirty="0" smtClean="0">
                <a:solidFill>
                  <a:schemeClr val="bg2"/>
                </a:solidFill>
                <a:latin typeface="+mj-lt"/>
              </a:rPr>
              <a:t>-головные </a:t>
            </a:r>
            <a:r>
              <a:rPr lang="ru-RU" sz="2400" dirty="0">
                <a:solidFill>
                  <a:schemeClr val="bg2"/>
                </a:solidFill>
                <a:latin typeface="+mj-lt"/>
              </a:rPr>
              <a:t>боли;</a:t>
            </a:r>
          </a:p>
          <a:p>
            <a:pPr marL="457200" indent="-457200" algn="just">
              <a:spcBef>
                <a:spcPct val="0"/>
              </a:spcBef>
              <a:buClr>
                <a:schemeClr val="tx1"/>
              </a:buClr>
              <a:buFont typeface="+mj-lt"/>
              <a:buAutoNum type="arabicPeriod"/>
            </a:pPr>
            <a:r>
              <a:rPr lang="ru-RU" sz="2400" dirty="0" smtClean="0">
                <a:solidFill>
                  <a:schemeClr val="bg2"/>
                </a:solidFill>
                <a:latin typeface="+mj-lt"/>
              </a:rPr>
              <a:t>-преходящие </a:t>
            </a:r>
            <a:r>
              <a:rPr lang="ru-RU" sz="2400" dirty="0">
                <a:solidFill>
                  <a:schemeClr val="bg2"/>
                </a:solidFill>
                <a:latin typeface="+mj-lt"/>
              </a:rPr>
              <a:t>нарушения зрения, стенокардия и </a:t>
            </a:r>
            <a:r>
              <a:rPr lang="ru-RU" sz="2400" dirty="0" err="1">
                <a:solidFill>
                  <a:schemeClr val="bg2"/>
                </a:solidFill>
                <a:latin typeface="+mj-lt"/>
              </a:rPr>
              <a:t>др</a:t>
            </a:r>
            <a:r>
              <a:rPr lang="en-US" sz="2400" dirty="0">
                <a:solidFill>
                  <a:schemeClr val="bg2"/>
                </a:solidFill>
                <a:latin typeface="+mj-lt"/>
              </a:rPr>
              <a:t>;</a:t>
            </a:r>
            <a:endParaRPr lang="ru-RU" sz="2400" dirty="0">
              <a:solidFill>
                <a:schemeClr val="bg2"/>
              </a:solidFill>
              <a:latin typeface="+mj-lt"/>
            </a:endParaRPr>
          </a:p>
          <a:p>
            <a:pPr marL="0" indent="0" algn="just">
              <a:spcBef>
                <a:spcPct val="0"/>
              </a:spcBef>
              <a:buClrTx/>
              <a:buSzTx/>
              <a:buNone/>
            </a:pPr>
            <a:r>
              <a:rPr lang="ru-RU" sz="2900" dirty="0" smtClean="0">
                <a:solidFill>
                  <a:schemeClr val="bg2"/>
                </a:solidFill>
                <a:latin typeface="+mj-lt"/>
              </a:rPr>
              <a:t>2. </a:t>
            </a:r>
            <a:r>
              <a:rPr lang="ru-RU" sz="2900" u="sng" dirty="0" smtClean="0">
                <a:solidFill>
                  <a:schemeClr val="bg2"/>
                </a:solidFill>
                <a:latin typeface="+mj-lt"/>
              </a:rPr>
              <a:t>тромбозы </a:t>
            </a:r>
            <a:r>
              <a:rPr lang="ru-RU" sz="2900" u="sng" dirty="0">
                <a:solidFill>
                  <a:schemeClr val="bg2"/>
                </a:solidFill>
                <a:latin typeface="+mj-lt"/>
              </a:rPr>
              <a:t>артериальных и венозных сосудов</a:t>
            </a:r>
            <a:r>
              <a:rPr lang="ru-RU" sz="2900" dirty="0">
                <a:solidFill>
                  <a:schemeClr val="bg2"/>
                </a:solidFill>
                <a:latin typeface="+mj-lt"/>
              </a:rPr>
              <a:t> </a:t>
            </a:r>
            <a:r>
              <a:rPr lang="ru-RU" sz="2900" dirty="0">
                <a:solidFill>
                  <a:schemeClr val="bg2"/>
                </a:solidFill>
                <a:latin typeface="+mj-lt"/>
                <a:sym typeface="Symbol" pitchFamily="18" charset="2"/>
              </a:rPr>
              <a:t></a:t>
            </a:r>
            <a:endParaRPr lang="ru-RU" sz="2900" dirty="0">
              <a:solidFill>
                <a:schemeClr val="bg2"/>
              </a:solidFill>
              <a:latin typeface="+mj-lt"/>
            </a:endParaRPr>
          </a:p>
          <a:p>
            <a:pPr marL="457200" indent="-457200" algn="just">
              <a:spcBef>
                <a:spcPct val="0"/>
              </a:spcBef>
              <a:buClr>
                <a:schemeClr val="tx1"/>
              </a:buClr>
              <a:buFont typeface="+mj-lt"/>
              <a:buAutoNum type="arabicPeriod"/>
            </a:pPr>
            <a:r>
              <a:rPr lang="ru-RU" sz="2400" dirty="0" smtClean="0">
                <a:solidFill>
                  <a:schemeClr val="bg2"/>
                </a:solidFill>
                <a:latin typeface="+mj-lt"/>
              </a:rPr>
              <a:t>-некрозы </a:t>
            </a:r>
            <a:r>
              <a:rPr lang="ru-RU" sz="2400" dirty="0">
                <a:solidFill>
                  <a:schemeClr val="bg2"/>
                </a:solidFill>
                <a:latin typeface="+mj-lt"/>
              </a:rPr>
              <a:t>пальцев ног, стоп, голеней</a:t>
            </a:r>
          </a:p>
          <a:p>
            <a:pPr marL="457200" indent="-457200" algn="just">
              <a:spcBef>
                <a:spcPct val="0"/>
              </a:spcBef>
              <a:buClr>
                <a:schemeClr val="tx1"/>
              </a:buClr>
              <a:buFont typeface="+mj-lt"/>
              <a:buAutoNum type="arabicPeriod"/>
            </a:pPr>
            <a:r>
              <a:rPr lang="ru-RU" sz="2400" dirty="0" smtClean="0">
                <a:solidFill>
                  <a:schemeClr val="bg2"/>
                </a:solidFill>
                <a:latin typeface="+mj-lt"/>
              </a:rPr>
              <a:t>-тромбоз </a:t>
            </a:r>
            <a:r>
              <a:rPr lang="ru-RU" sz="2400" dirty="0">
                <a:solidFill>
                  <a:schemeClr val="bg2"/>
                </a:solidFill>
                <a:latin typeface="+mj-lt"/>
              </a:rPr>
              <a:t>коронарных сосудов </a:t>
            </a:r>
            <a:r>
              <a:rPr lang="ru-RU" sz="2400" dirty="0">
                <a:solidFill>
                  <a:schemeClr val="bg2"/>
                </a:solidFill>
                <a:latin typeface="+mj-lt"/>
                <a:sym typeface="Symbol" pitchFamily="18" charset="2"/>
              </a:rPr>
              <a:t></a:t>
            </a:r>
            <a:r>
              <a:rPr lang="ru-RU" sz="2400" dirty="0">
                <a:solidFill>
                  <a:schemeClr val="bg2"/>
                </a:solidFill>
                <a:latin typeface="+mj-lt"/>
              </a:rPr>
              <a:t> ОИМ</a:t>
            </a:r>
          </a:p>
          <a:p>
            <a:pPr marL="457200" indent="-457200" algn="just">
              <a:spcBef>
                <a:spcPct val="0"/>
              </a:spcBef>
              <a:buClr>
                <a:schemeClr val="tx1"/>
              </a:buClr>
              <a:buFont typeface="+mj-lt"/>
              <a:buAutoNum type="arabicPeriod"/>
            </a:pPr>
            <a:r>
              <a:rPr lang="ru-RU" sz="2400" dirty="0" smtClean="0">
                <a:solidFill>
                  <a:schemeClr val="bg2"/>
                </a:solidFill>
                <a:latin typeface="+mj-lt"/>
              </a:rPr>
              <a:t>-перемежающаяся </a:t>
            </a:r>
            <a:r>
              <a:rPr lang="ru-RU" sz="2400" dirty="0">
                <a:solidFill>
                  <a:schemeClr val="bg2"/>
                </a:solidFill>
                <a:latin typeface="+mj-lt"/>
              </a:rPr>
              <a:t>хромота</a:t>
            </a:r>
          </a:p>
          <a:p>
            <a:pPr marL="457200" indent="-457200" algn="just">
              <a:spcBef>
                <a:spcPct val="0"/>
              </a:spcBef>
              <a:buClr>
                <a:schemeClr val="tx1"/>
              </a:buClr>
              <a:buFont typeface="+mj-lt"/>
              <a:buAutoNum type="arabicPeriod"/>
            </a:pPr>
            <a:r>
              <a:rPr lang="ru-RU" sz="2400" dirty="0" smtClean="0">
                <a:solidFill>
                  <a:schemeClr val="bg2"/>
                </a:solidFill>
                <a:latin typeface="+mj-lt"/>
              </a:rPr>
              <a:t>-тромбофлебиты</a:t>
            </a:r>
            <a:endParaRPr lang="ru-RU" sz="2400" dirty="0">
              <a:solidFill>
                <a:schemeClr val="bg2"/>
              </a:solidFill>
              <a:latin typeface="+mj-lt"/>
            </a:endParaRPr>
          </a:p>
          <a:p>
            <a:pPr marL="457200" indent="-457200" algn="just">
              <a:spcBef>
                <a:spcPct val="0"/>
              </a:spcBef>
              <a:buClr>
                <a:schemeClr val="tx1"/>
              </a:buClr>
              <a:buFont typeface="+mj-lt"/>
              <a:buAutoNum type="arabicPeriod"/>
            </a:pPr>
            <a:r>
              <a:rPr lang="ru-RU" sz="2400" dirty="0" smtClean="0">
                <a:solidFill>
                  <a:schemeClr val="bg2"/>
                </a:solidFill>
                <a:latin typeface="+mj-lt"/>
              </a:rPr>
              <a:t>-ТЭЛА </a:t>
            </a:r>
            <a:r>
              <a:rPr lang="ru-RU" sz="2400" dirty="0">
                <a:solidFill>
                  <a:schemeClr val="bg2"/>
                </a:solidFill>
                <a:latin typeface="+mj-lt"/>
              </a:rPr>
              <a:t>(тромбы глубоких вен нижних конечностей)</a:t>
            </a:r>
          </a:p>
          <a:p>
            <a:pPr marL="457200" indent="-457200" algn="just">
              <a:spcBef>
                <a:spcPct val="0"/>
              </a:spcBef>
              <a:buClr>
                <a:schemeClr val="tx1"/>
              </a:buClr>
              <a:buFont typeface="+mj-lt"/>
              <a:buAutoNum type="arabicPeriod"/>
            </a:pPr>
            <a:r>
              <a:rPr lang="ru-RU" sz="2400" dirty="0" smtClean="0">
                <a:solidFill>
                  <a:schemeClr val="bg2"/>
                </a:solidFill>
                <a:latin typeface="+mj-lt"/>
              </a:rPr>
              <a:t>-тромбоз </a:t>
            </a:r>
            <a:r>
              <a:rPr lang="ru-RU" sz="2400" dirty="0">
                <a:solidFill>
                  <a:schemeClr val="bg2"/>
                </a:solidFill>
                <a:latin typeface="+mj-lt"/>
              </a:rPr>
              <a:t>воротной вены </a:t>
            </a:r>
            <a:r>
              <a:rPr lang="ru-RU" sz="2400" dirty="0">
                <a:solidFill>
                  <a:schemeClr val="bg2"/>
                </a:solidFill>
                <a:latin typeface="+mj-lt"/>
                <a:sym typeface="Symbol" pitchFamily="18" charset="2"/>
              </a:rPr>
              <a:t></a:t>
            </a:r>
            <a:r>
              <a:rPr lang="ru-RU" sz="2400" dirty="0">
                <a:solidFill>
                  <a:schemeClr val="bg2"/>
                </a:solidFill>
                <a:latin typeface="+mj-lt"/>
              </a:rPr>
              <a:t> портальная гипертензия </a:t>
            </a:r>
            <a:r>
              <a:rPr lang="ru-RU" sz="2400" dirty="0">
                <a:solidFill>
                  <a:schemeClr val="bg2"/>
                </a:solidFill>
                <a:latin typeface="+mj-lt"/>
                <a:sym typeface="Symbol" pitchFamily="18" charset="2"/>
              </a:rPr>
              <a:t></a:t>
            </a:r>
            <a:r>
              <a:rPr lang="ru-RU" sz="2400" dirty="0">
                <a:solidFill>
                  <a:schemeClr val="bg2"/>
                </a:solidFill>
                <a:latin typeface="+mj-lt"/>
              </a:rPr>
              <a:t> спленомегалия, асцит</a:t>
            </a: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34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251521" y="1340768"/>
            <a:ext cx="8640960" cy="5256584"/>
          </a:xfrm>
        </p:spPr>
        <p:txBody>
          <a:bodyPr/>
          <a:lstStyle/>
          <a:p>
            <a:pPr marL="0" indent="0" algn="just">
              <a:spcBef>
                <a:spcPct val="0"/>
              </a:spcBef>
              <a:buClrTx/>
              <a:buSzTx/>
              <a:buNone/>
            </a:pPr>
            <a:r>
              <a:rPr lang="ru-RU" sz="2800" dirty="0" smtClean="0">
                <a:solidFill>
                  <a:schemeClr val="bg2"/>
                </a:solidFill>
                <a:latin typeface="+mj-lt"/>
              </a:rPr>
              <a:t>3. </a:t>
            </a:r>
            <a:r>
              <a:rPr lang="ru-RU" sz="2800" u="sng" dirty="0" smtClean="0">
                <a:solidFill>
                  <a:schemeClr val="bg2"/>
                </a:solidFill>
                <a:latin typeface="+mj-lt"/>
              </a:rPr>
              <a:t>Г</a:t>
            </a:r>
            <a:r>
              <a:rPr lang="en-US" sz="2800" u="sng" dirty="0" err="1">
                <a:solidFill>
                  <a:schemeClr val="bg2"/>
                </a:solidFill>
                <a:latin typeface="+mj-lt"/>
              </a:rPr>
              <a:t>еморрагии</a:t>
            </a:r>
            <a:r>
              <a:rPr lang="en-US" sz="2800" u="sng" dirty="0">
                <a:solidFill>
                  <a:schemeClr val="bg2"/>
                </a:solidFill>
                <a:latin typeface="+mj-lt"/>
              </a:rPr>
              <a:t> и </a:t>
            </a:r>
            <a:r>
              <a:rPr lang="en-US" sz="2800" u="sng" dirty="0" err="1">
                <a:solidFill>
                  <a:schemeClr val="bg2"/>
                </a:solidFill>
                <a:latin typeface="+mj-lt"/>
              </a:rPr>
              <a:t>кровотечения</a:t>
            </a:r>
            <a:r>
              <a:rPr lang="en-US" sz="2400" dirty="0">
                <a:solidFill>
                  <a:schemeClr val="bg2"/>
                </a:solidFill>
                <a:latin typeface="+mj-lt"/>
              </a:rPr>
              <a:t> – </a:t>
            </a:r>
            <a:endParaRPr lang="ru-RU" sz="2400" dirty="0" smtClean="0">
              <a:solidFill>
                <a:schemeClr val="bg2"/>
              </a:solidFill>
              <a:latin typeface="+mj-lt"/>
            </a:endParaRPr>
          </a:p>
          <a:p>
            <a:pPr marL="0" indent="0" algn="just">
              <a:spcBef>
                <a:spcPct val="0"/>
              </a:spcBef>
              <a:buClrTx/>
              <a:buSzTx/>
              <a:buNone/>
            </a:pPr>
            <a:r>
              <a:rPr lang="ru-RU" sz="2400" dirty="0">
                <a:solidFill>
                  <a:schemeClr val="bg2"/>
                </a:solidFill>
                <a:latin typeface="+mj-lt"/>
              </a:rPr>
              <a:t>-</a:t>
            </a:r>
            <a:r>
              <a:rPr lang="en-US" sz="2400" dirty="0" err="1" smtClean="0">
                <a:solidFill>
                  <a:schemeClr val="bg2"/>
                </a:solidFill>
                <a:latin typeface="+mj-lt"/>
              </a:rPr>
              <a:t>спонтанные</a:t>
            </a:r>
            <a:r>
              <a:rPr lang="en-US" sz="2400" dirty="0" smtClean="0">
                <a:solidFill>
                  <a:schemeClr val="bg2"/>
                </a:solidFill>
                <a:latin typeface="+mj-lt"/>
              </a:rPr>
              <a:t> </a:t>
            </a:r>
            <a:r>
              <a:rPr lang="en-US" sz="2400" dirty="0">
                <a:solidFill>
                  <a:schemeClr val="bg2"/>
                </a:solidFill>
                <a:latin typeface="+mj-lt"/>
              </a:rPr>
              <a:t>и </a:t>
            </a:r>
            <a:r>
              <a:rPr lang="en-US" sz="2400" dirty="0" err="1" smtClean="0">
                <a:solidFill>
                  <a:schemeClr val="bg2"/>
                </a:solidFill>
                <a:latin typeface="+mj-lt"/>
              </a:rPr>
              <a:t>спровоцированные</a:t>
            </a:r>
            <a:endParaRPr lang="ru-RU" sz="2400" dirty="0">
              <a:solidFill>
                <a:schemeClr val="bg2"/>
              </a:solidFill>
              <a:latin typeface="+mj-lt"/>
            </a:endParaRPr>
          </a:p>
          <a:p>
            <a:pPr marL="0" indent="0" algn="just">
              <a:spcBef>
                <a:spcPct val="0"/>
              </a:spcBef>
              <a:buClrTx/>
              <a:buSzPct val="90000"/>
              <a:buNone/>
            </a:pPr>
            <a:r>
              <a:rPr lang="ru-RU" sz="2400" dirty="0" smtClean="0">
                <a:solidFill>
                  <a:schemeClr val="bg2"/>
                </a:solidFill>
                <a:latin typeface="+mj-lt"/>
              </a:rPr>
              <a:t>-</a:t>
            </a:r>
            <a:r>
              <a:rPr lang="en-US" sz="2400" dirty="0" err="1" smtClean="0">
                <a:solidFill>
                  <a:schemeClr val="bg2"/>
                </a:solidFill>
                <a:latin typeface="+mj-lt"/>
              </a:rPr>
              <a:t>кровоточивость</a:t>
            </a:r>
            <a:r>
              <a:rPr lang="en-US" sz="2400" dirty="0" smtClean="0">
                <a:solidFill>
                  <a:schemeClr val="bg2"/>
                </a:solidFill>
                <a:latin typeface="+mj-lt"/>
              </a:rPr>
              <a:t> </a:t>
            </a:r>
            <a:r>
              <a:rPr lang="en-US" sz="2400" dirty="0" err="1" smtClean="0">
                <a:solidFill>
                  <a:schemeClr val="bg2"/>
                </a:solidFill>
                <a:latin typeface="+mj-lt"/>
              </a:rPr>
              <a:t>десен</a:t>
            </a:r>
            <a:r>
              <a:rPr lang="ru-RU" sz="2400" dirty="0" smtClean="0">
                <a:solidFill>
                  <a:schemeClr val="bg2"/>
                </a:solidFill>
                <a:latin typeface="+mj-lt"/>
              </a:rPr>
              <a:t> </a:t>
            </a:r>
            <a:r>
              <a:rPr lang="en-US" sz="2400" dirty="0" err="1" smtClean="0">
                <a:solidFill>
                  <a:schemeClr val="bg2"/>
                </a:solidFill>
                <a:latin typeface="+mj-lt"/>
              </a:rPr>
              <a:t>после</a:t>
            </a:r>
            <a:r>
              <a:rPr lang="en-US" sz="2400" dirty="0" smtClean="0">
                <a:solidFill>
                  <a:schemeClr val="bg2"/>
                </a:solidFill>
                <a:latin typeface="+mj-lt"/>
              </a:rPr>
              <a:t> </a:t>
            </a:r>
            <a:r>
              <a:rPr lang="en-US" sz="2400" dirty="0" err="1">
                <a:solidFill>
                  <a:schemeClr val="bg2"/>
                </a:solidFill>
                <a:latin typeface="+mj-lt"/>
              </a:rPr>
              <a:t>экстракции</a:t>
            </a:r>
            <a:r>
              <a:rPr lang="en-US" sz="2400" dirty="0">
                <a:solidFill>
                  <a:schemeClr val="bg2"/>
                </a:solidFill>
                <a:latin typeface="+mj-lt"/>
              </a:rPr>
              <a:t> </a:t>
            </a:r>
            <a:r>
              <a:rPr lang="en-US" sz="2400" dirty="0" err="1">
                <a:solidFill>
                  <a:schemeClr val="bg2"/>
                </a:solidFill>
                <a:latin typeface="+mj-lt"/>
              </a:rPr>
              <a:t>зуба</a:t>
            </a:r>
            <a:endParaRPr lang="ru-RU" sz="2400" dirty="0">
              <a:solidFill>
                <a:schemeClr val="bg2"/>
              </a:solidFill>
              <a:latin typeface="+mj-lt"/>
            </a:endParaRPr>
          </a:p>
          <a:p>
            <a:pPr marL="0" indent="0" algn="just">
              <a:spcBef>
                <a:spcPct val="0"/>
              </a:spcBef>
              <a:buClrTx/>
              <a:buSzTx/>
              <a:buNone/>
            </a:pPr>
            <a:r>
              <a:rPr lang="ru-RU" sz="2800" dirty="0" smtClean="0">
                <a:solidFill>
                  <a:schemeClr val="bg2"/>
                </a:solidFill>
                <a:latin typeface="+mj-lt"/>
              </a:rPr>
              <a:t>4. </a:t>
            </a:r>
            <a:r>
              <a:rPr lang="ru-RU" sz="2800" u="sng" dirty="0" smtClean="0">
                <a:solidFill>
                  <a:schemeClr val="bg2"/>
                </a:solidFill>
                <a:latin typeface="+mj-lt"/>
              </a:rPr>
              <a:t>ДВС </a:t>
            </a:r>
            <a:r>
              <a:rPr lang="ru-RU" sz="2800" u="sng" dirty="0">
                <a:solidFill>
                  <a:schemeClr val="bg2"/>
                </a:solidFill>
                <a:latin typeface="+mj-lt"/>
              </a:rPr>
              <a:t>– синдром с локальными и множественными тромбозами и кровотечениями</a:t>
            </a:r>
            <a:r>
              <a:rPr lang="ru-RU" sz="2400" dirty="0">
                <a:solidFill>
                  <a:schemeClr val="bg2"/>
                </a:solidFill>
                <a:latin typeface="+mj-lt"/>
              </a:rPr>
              <a:t> (тромбогеморрагический синдром).</a:t>
            </a:r>
          </a:p>
          <a:p>
            <a:pPr marL="0" indent="0" algn="just">
              <a:spcBef>
                <a:spcPct val="0"/>
              </a:spcBef>
              <a:buClrTx/>
              <a:buSzTx/>
              <a:buNone/>
            </a:pPr>
            <a:r>
              <a:rPr lang="ru-RU" sz="2400" dirty="0">
                <a:solidFill>
                  <a:schemeClr val="bg2"/>
                </a:solidFill>
                <a:latin typeface="+mj-lt"/>
              </a:rPr>
              <a:t>Э</a:t>
            </a:r>
            <a:r>
              <a:rPr lang="en-US" sz="2400" dirty="0">
                <a:solidFill>
                  <a:schemeClr val="bg2"/>
                </a:solidFill>
                <a:latin typeface="+mj-lt"/>
              </a:rPr>
              <a:t>р </a:t>
            </a:r>
            <a:r>
              <a:rPr lang="en-US" sz="2400" dirty="0">
                <a:solidFill>
                  <a:schemeClr val="bg2"/>
                </a:solidFill>
                <a:latin typeface="+mj-lt"/>
                <a:sym typeface="Symbol" pitchFamily="18" charset="2"/>
              </a:rPr>
              <a:t></a:t>
            </a:r>
            <a:r>
              <a:rPr lang="en-US" sz="2400" dirty="0">
                <a:solidFill>
                  <a:schemeClr val="bg2"/>
                </a:solidFill>
                <a:latin typeface="+mj-lt"/>
              </a:rPr>
              <a:t> </a:t>
            </a:r>
            <a:r>
              <a:rPr lang="en-US" sz="2400" dirty="0" err="1">
                <a:solidFill>
                  <a:schemeClr val="bg2"/>
                </a:solidFill>
                <a:latin typeface="+mj-lt"/>
              </a:rPr>
              <a:t>стимулируют</a:t>
            </a:r>
            <a:r>
              <a:rPr lang="en-US" sz="2400" dirty="0">
                <a:solidFill>
                  <a:schemeClr val="bg2"/>
                </a:solidFill>
                <a:latin typeface="+mj-lt"/>
              </a:rPr>
              <a:t> </a:t>
            </a:r>
            <a:r>
              <a:rPr lang="en-US" sz="2400" dirty="0" err="1">
                <a:solidFill>
                  <a:schemeClr val="bg2"/>
                </a:solidFill>
                <a:latin typeface="+mj-lt"/>
              </a:rPr>
              <a:t>агрегацию</a:t>
            </a:r>
            <a:r>
              <a:rPr lang="en-US" sz="2400" dirty="0">
                <a:solidFill>
                  <a:schemeClr val="bg2"/>
                </a:solidFill>
                <a:latin typeface="+mj-lt"/>
              </a:rPr>
              <a:t> Тр.</a:t>
            </a:r>
            <a:endParaRPr lang="ru-RU" sz="2400" dirty="0">
              <a:solidFill>
                <a:schemeClr val="bg2"/>
              </a:solidFill>
              <a:latin typeface="+mj-lt"/>
            </a:endParaRPr>
          </a:p>
          <a:p>
            <a:pPr marL="0" indent="0" algn="just">
              <a:spcBef>
                <a:spcPct val="0"/>
              </a:spcBef>
              <a:buClrTx/>
              <a:buSzTx/>
              <a:buNone/>
            </a:pPr>
            <a:r>
              <a:rPr lang="ru-RU" sz="2400" dirty="0">
                <a:solidFill>
                  <a:schemeClr val="bg2"/>
                </a:solidFill>
                <a:latin typeface="+mj-lt"/>
              </a:rPr>
              <a:t>Эпизоды ишемии (церебральной) </a:t>
            </a:r>
            <a:r>
              <a:rPr lang="ru-RU" sz="2400" dirty="0">
                <a:solidFill>
                  <a:schemeClr val="bg2"/>
                </a:solidFill>
                <a:latin typeface="+mj-lt"/>
                <a:sym typeface="Symbol" pitchFamily="18" charset="2"/>
              </a:rPr>
              <a:t></a:t>
            </a:r>
            <a:r>
              <a:rPr lang="ru-RU" sz="2400" dirty="0">
                <a:solidFill>
                  <a:schemeClr val="bg2"/>
                </a:solidFill>
                <a:latin typeface="+mj-lt"/>
              </a:rPr>
              <a:t> блокада капилляров и </a:t>
            </a:r>
            <a:r>
              <a:rPr lang="ru-RU" sz="2400" dirty="0" err="1">
                <a:solidFill>
                  <a:schemeClr val="bg2"/>
                </a:solidFill>
                <a:latin typeface="+mj-lt"/>
              </a:rPr>
              <a:t>артериол</a:t>
            </a:r>
            <a:r>
              <a:rPr lang="ru-RU" sz="2400" dirty="0">
                <a:solidFill>
                  <a:schemeClr val="bg2"/>
                </a:solidFill>
                <a:latin typeface="+mj-lt"/>
              </a:rPr>
              <a:t> клеточными Эр, Тр, </a:t>
            </a:r>
            <a:r>
              <a:rPr lang="ru-RU" sz="2400" dirty="0" err="1">
                <a:solidFill>
                  <a:schemeClr val="bg2"/>
                </a:solidFill>
                <a:latin typeface="+mj-lt"/>
              </a:rPr>
              <a:t>Lе</a:t>
            </a:r>
            <a:r>
              <a:rPr lang="ru-RU" sz="2400" dirty="0">
                <a:solidFill>
                  <a:schemeClr val="bg2"/>
                </a:solidFill>
                <a:latin typeface="+mj-lt"/>
              </a:rPr>
              <a:t> агрегатами.</a:t>
            </a:r>
          </a:p>
          <a:p>
            <a:pPr marL="0" indent="0" algn="just">
              <a:spcBef>
                <a:spcPct val="0"/>
              </a:spcBef>
              <a:buClrTx/>
              <a:buSzTx/>
              <a:buNone/>
            </a:pPr>
            <a:r>
              <a:rPr lang="ru-RU" sz="2400" dirty="0" smtClean="0">
                <a:solidFill>
                  <a:schemeClr val="bg2"/>
                </a:solidFill>
                <a:latin typeface="+mj-lt"/>
                <a:sym typeface="Symbol" pitchFamily="18" charset="2"/>
              </a:rPr>
              <a:t> </a:t>
            </a:r>
            <a:r>
              <a:rPr lang="ru-RU" sz="2400" dirty="0" smtClean="0">
                <a:solidFill>
                  <a:schemeClr val="bg2"/>
                </a:solidFill>
                <a:latin typeface="+mj-lt"/>
              </a:rPr>
              <a:t>Тр </a:t>
            </a:r>
            <a:r>
              <a:rPr lang="ru-RU" sz="2400" dirty="0">
                <a:solidFill>
                  <a:schemeClr val="bg2"/>
                </a:solidFill>
                <a:latin typeface="+mj-lt"/>
                <a:sym typeface="Symbol" pitchFamily="18" charset="2"/>
              </a:rPr>
              <a:t></a:t>
            </a:r>
            <a:r>
              <a:rPr lang="ru-RU" sz="2400" dirty="0">
                <a:solidFill>
                  <a:schemeClr val="bg2"/>
                </a:solidFill>
                <a:latin typeface="+mj-lt"/>
              </a:rPr>
              <a:t> спонтанная внутрисосудистая агрегация Тр </a:t>
            </a:r>
            <a:r>
              <a:rPr lang="ru-RU" sz="2400" dirty="0">
                <a:solidFill>
                  <a:schemeClr val="bg2"/>
                </a:solidFill>
                <a:latin typeface="+mj-lt"/>
                <a:sym typeface="Symbol" pitchFamily="18" charset="2"/>
              </a:rPr>
              <a:t></a:t>
            </a:r>
            <a:r>
              <a:rPr lang="ru-RU" sz="2400" dirty="0">
                <a:solidFill>
                  <a:schemeClr val="bg2"/>
                </a:solidFill>
                <a:latin typeface="+mj-lt"/>
              </a:rPr>
              <a:t> </a:t>
            </a:r>
            <a:r>
              <a:rPr lang="ru-RU" sz="2400" dirty="0" err="1">
                <a:solidFill>
                  <a:schemeClr val="bg2"/>
                </a:solidFill>
                <a:latin typeface="+mj-lt"/>
              </a:rPr>
              <a:t>микротромбообразование</a:t>
            </a:r>
            <a:r>
              <a:rPr lang="ru-RU" sz="2400" dirty="0">
                <a:solidFill>
                  <a:schemeClr val="bg2"/>
                </a:solidFill>
                <a:latin typeface="+mj-lt"/>
              </a:rPr>
              <a:t>.</a:t>
            </a:r>
          </a:p>
          <a:p>
            <a:pPr marL="0" indent="0" algn="just">
              <a:spcBef>
                <a:spcPct val="0"/>
              </a:spcBef>
              <a:buClrTx/>
              <a:buSzTx/>
              <a:buNone/>
            </a:pPr>
            <a:r>
              <a:rPr lang="ru-RU" sz="2400" dirty="0">
                <a:solidFill>
                  <a:schemeClr val="bg2"/>
                </a:solidFill>
                <a:latin typeface="+mj-lt"/>
              </a:rPr>
              <a:t>Неопластический клон Тр </a:t>
            </a:r>
            <a:r>
              <a:rPr lang="ru-RU" sz="2400" dirty="0">
                <a:solidFill>
                  <a:schemeClr val="bg2"/>
                </a:solidFill>
                <a:latin typeface="+mj-lt"/>
                <a:sym typeface="Symbol" pitchFamily="18" charset="2"/>
              </a:rPr>
              <a:t></a:t>
            </a:r>
            <a:r>
              <a:rPr lang="ru-RU" sz="2400" dirty="0">
                <a:solidFill>
                  <a:schemeClr val="bg2"/>
                </a:solidFill>
                <a:latin typeface="+mj-lt"/>
              </a:rPr>
              <a:t> дефекты мембраны </a:t>
            </a:r>
            <a:r>
              <a:rPr lang="ru-RU" sz="2400" dirty="0">
                <a:solidFill>
                  <a:schemeClr val="bg2"/>
                </a:solidFill>
                <a:latin typeface="+mj-lt"/>
                <a:sym typeface="Symbol" pitchFamily="18" charset="2"/>
              </a:rPr>
              <a:t></a:t>
            </a:r>
            <a:r>
              <a:rPr lang="ru-RU" sz="2400" dirty="0">
                <a:solidFill>
                  <a:schemeClr val="bg2"/>
                </a:solidFill>
                <a:latin typeface="+mj-lt"/>
              </a:rPr>
              <a:t> высвобождение индукторов агрегации.</a:t>
            </a:r>
          </a:p>
        </p:txBody>
      </p:sp>
      <p:sp>
        <p:nvSpPr>
          <p:cNvPr id="185347" name="Rectangle 3"/>
          <p:cNvSpPr>
            <a:spLocks noGrp="1" noChangeArrowheads="1"/>
          </p:cNvSpPr>
          <p:nvPr>
            <p:ph type="title"/>
          </p:nvPr>
        </p:nvSpPr>
        <p:spPr>
          <a:xfrm>
            <a:off x="281959" y="476672"/>
            <a:ext cx="8829675" cy="582613"/>
          </a:xfrm>
          <a:noFill/>
          <a:ln/>
        </p:spPr>
        <p:txBody>
          <a:bodyPr/>
          <a:lstStyle/>
          <a:p>
            <a:r>
              <a:rPr lang="ru-RU" sz="3600" b="1" dirty="0">
                <a:solidFill>
                  <a:schemeClr val="bg2"/>
                </a:solidFill>
                <a:effectLst/>
              </a:rPr>
              <a:t>Сосудистые осложнения при эритремии: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054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67544" y="980728"/>
            <a:ext cx="8353425" cy="5545138"/>
          </a:xfrm>
        </p:spPr>
        <p:txBody>
          <a:bodyPr/>
          <a:lstStyle/>
          <a:p>
            <a:pPr eaLnBrk="1" hangingPunct="1">
              <a:buFontTx/>
              <a:buNone/>
              <a:defRPr/>
            </a:pPr>
            <a:r>
              <a:rPr lang="ru-RU" sz="2800" dirty="0" smtClean="0">
                <a:solidFill>
                  <a:schemeClr val="bg2"/>
                </a:solidFill>
                <a:latin typeface="+mj-lt"/>
              </a:rPr>
              <a:t>Общий анализ крови:</a:t>
            </a:r>
          </a:p>
          <a:p>
            <a:pPr marL="0" indent="0" eaLnBrk="1" hangingPunct="1">
              <a:buNone/>
              <a:defRPr/>
            </a:pPr>
            <a:r>
              <a:rPr lang="ru-RU" sz="2800" dirty="0" smtClean="0">
                <a:solidFill>
                  <a:schemeClr val="bg2"/>
                </a:solidFill>
                <a:latin typeface="+mj-lt"/>
                <a:sym typeface="Symbol" pitchFamily="18" charset="2"/>
              </a:rPr>
              <a:t>- Эритроцитоз, Нв обычно более 180-190</a:t>
            </a:r>
            <a:r>
              <a:rPr lang="en-US" sz="2800" dirty="0" smtClean="0">
                <a:solidFill>
                  <a:schemeClr val="bg2"/>
                </a:solidFill>
                <a:latin typeface="+mj-lt"/>
                <a:sym typeface="Symbol" pitchFamily="18" charset="2"/>
              </a:rPr>
              <a:t> </a:t>
            </a:r>
            <a:r>
              <a:rPr lang="ru-RU" sz="2800" dirty="0" smtClean="0">
                <a:solidFill>
                  <a:schemeClr val="bg2"/>
                </a:solidFill>
                <a:latin typeface="+mj-lt"/>
                <a:sym typeface="Symbol" pitchFamily="18" charset="2"/>
              </a:rPr>
              <a:t>г</a:t>
            </a:r>
            <a:r>
              <a:rPr lang="en-US" sz="2800" dirty="0" smtClean="0">
                <a:solidFill>
                  <a:schemeClr val="bg2"/>
                </a:solidFill>
                <a:latin typeface="+mj-lt"/>
                <a:sym typeface="Symbol" pitchFamily="18" charset="2"/>
              </a:rPr>
              <a:t>/</a:t>
            </a:r>
            <a:r>
              <a:rPr lang="ru-RU" sz="2800" dirty="0" smtClean="0">
                <a:solidFill>
                  <a:schemeClr val="bg2"/>
                </a:solidFill>
                <a:latin typeface="+mj-lt"/>
                <a:sym typeface="Symbol" pitchFamily="18" charset="2"/>
              </a:rPr>
              <a:t>л, но при ЖДС могут быть более низкие цифры, гематокрит (более 49%)</a:t>
            </a:r>
          </a:p>
          <a:p>
            <a:pPr marL="0" indent="0" eaLnBrk="1" hangingPunct="1">
              <a:buNone/>
              <a:defRPr/>
            </a:pPr>
            <a:r>
              <a:rPr lang="ru-RU" sz="2800" dirty="0" smtClean="0">
                <a:solidFill>
                  <a:schemeClr val="bg2"/>
                </a:solidFill>
                <a:latin typeface="+mj-lt"/>
                <a:sym typeface="Symbol" pitchFamily="18" charset="2"/>
              </a:rPr>
              <a:t>- Может быть тромбоцитоз</a:t>
            </a:r>
          </a:p>
          <a:p>
            <a:pPr marL="0" indent="0" eaLnBrk="1" hangingPunct="1">
              <a:buNone/>
              <a:defRPr/>
            </a:pPr>
            <a:r>
              <a:rPr lang="ru-RU" sz="2800" dirty="0" smtClean="0">
                <a:solidFill>
                  <a:schemeClr val="bg2"/>
                </a:solidFill>
                <a:latin typeface="+mj-lt"/>
                <a:sym typeface="Symbol" pitchFamily="18" charset="2"/>
              </a:rPr>
              <a:t>- Может быть лейкоцитоз</a:t>
            </a:r>
          </a:p>
          <a:p>
            <a:pPr marL="0" indent="0" eaLnBrk="1" hangingPunct="1">
              <a:buNone/>
              <a:defRPr/>
            </a:pPr>
            <a:r>
              <a:rPr lang="ru-RU" sz="2800" dirty="0" smtClean="0">
                <a:solidFill>
                  <a:schemeClr val="bg2"/>
                </a:solidFill>
                <a:latin typeface="+mj-lt"/>
                <a:sym typeface="Symbol" pitchFamily="18" charset="2"/>
              </a:rPr>
              <a:t>- СОЭ 1-2 мм/час</a:t>
            </a:r>
          </a:p>
          <a:p>
            <a:pPr eaLnBrk="1" hangingPunct="1">
              <a:buFont typeface="Symbol" pitchFamily="18" charset="2"/>
              <a:buNone/>
              <a:defRPr/>
            </a:pPr>
            <a:r>
              <a:rPr lang="ru-RU" sz="2800" dirty="0" smtClean="0">
                <a:solidFill>
                  <a:schemeClr val="bg2"/>
                </a:solidFill>
                <a:latin typeface="+mj-lt"/>
                <a:sym typeface="Symbol" pitchFamily="18" charset="2"/>
              </a:rPr>
              <a:t>- </a:t>
            </a:r>
            <a:r>
              <a:rPr lang="ru-RU" sz="2800" dirty="0" err="1" smtClean="0">
                <a:solidFill>
                  <a:schemeClr val="bg2"/>
                </a:solidFill>
                <a:latin typeface="+mj-lt"/>
                <a:sym typeface="Symbol" pitchFamily="18" charset="2"/>
              </a:rPr>
              <a:t>Миелограмма</a:t>
            </a:r>
            <a:r>
              <a:rPr lang="ru-RU" sz="2800" dirty="0" smtClean="0">
                <a:solidFill>
                  <a:schemeClr val="bg2"/>
                </a:solidFill>
                <a:latin typeface="+mj-lt"/>
                <a:sym typeface="Symbol" pitchFamily="18" charset="2"/>
              </a:rPr>
              <a:t>: тотальная 3-х ростковая гиперплазия (с </a:t>
            </a:r>
            <a:r>
              <a:rPr lang="ru-RU" sz="2800" dirty="0" err="1" smtClean="0">
                <a:solidFill>
                  <a:schemeClr val="bg2"/>
                </a:solidFill>
                <a:latin typeface="+mj-lt"/>
                <a:sym typeface="Symbol" pitchFamily="18" charset="2"/>
              </a:rPr>
              <a:t>мегакариоцитозом</a:t>
            </a:r>
            <a:r>
              <a:rPr lang="ru-RU" sz="2800" dirty="0" smtClean="0">
                <a:solidFill>
                  <a:schemeClr val="bg2"/>
                </a:solidFill>
                <a:latin typeface="+mj-lt"/>
                <a:sym typeface="Symbol" pitchFamily="18" charset="2"/>
              </a:rPr>
              <a:t>).</a:t>
            </a:r>
          </a:p>
          <a:p>
            <a:pPr eaLnBrk="1" hangingPunct="1">
              <a:buFont typeface="Symbol" pitchFamily="18" charset="2"/>
              <a:buChar char="¯"/>
              <a:defRPr/>
            </a:pPr>
            <a:endParaRPr lang="ru-RU" sz="2800" dirty="0" smtClean="0">
              <a:solidFill>
                <a:schemeClr val="bg2"/>
              </a:solidFill>
              <a:latin typeface="+mj-lt"/>
              <a:sym typeface="Symbol" pitchFamily="18" charset="2"/>
            </a:endParaRPr>
          </a:p>
          <a:p>
            <a:pPr eaLnBrk="1" hangingPunct="1">
              <a:buFont typeface="Symbol" pitchFamily="18" charset="2"/>
              <a:buNone/>
              <a:defRPr/>
            </a:pPr>
            <a:endParaRPr lang="ru-RU" sz="2800" dirty="0" smtClean="0">
              <a:solidFill>
                <a:schemeClr val="bg2"/>
              </a:solidFill>
              <a:latin typeface="+mj-lt"/>
              <a:sym typeface="Symbol" pitchFamily="18" charset="2"/>
            </a:endParaRPr>
          </a:p>
        </p:txBody>
      </p:sp>
      <p:sp>
        <p:nvSpPr>
          <p:cNvPr id="72707" name="Rectangle 3"/>
          <p:cNvSpPr>
            <a:spLocks noGrp="1" noChangeArrowheads="1"/>
          </p:cNvSpPr>
          <p:nvPr>
            <p:ph type="title"/>
          </p:nvPr>
        </p:nvSpPr>
        <p:spPr>
          <a:xfrm>
            <a:off x="684213" y="333375"/>
            <a:ext cx="7772400" cy="771525"/>
          </a:xfrm>
          <a:noFill/>
        </p:spPr>
        <p:txBody>
          <a:bodyPr lIns="92075" tIns="46038" rIns="92075" bIns="46038"/>
          <a:lstStyle/>
          <a:p>
            <a:pPr eaLnBrk="1" hangingPunct="1"/>
            <a:r>
              <a:rPr lang="ru-RU" sz="3600" b="1" dirty="0" smtClean="0">
                <a:solidFill>
                  <a:schemeClr val="bg2"/>
                </a:solidFill>
                <a:effectLst/>
              </a:rPr>
              <a:t>Истинная полицитемия</a:t>
            </a:r>
            <a:br>
              <a:rPr lang="ru-RU" sz="3600" b="1" dirty="0" smtClean="0">
                <a:solidFill>
                  <a:schemeClr val="bg2"/>
                </a:solidFill>
                <a:effectLst/>
              </a:rPr>
            </a:br>
            <a:endParaRPr lang="ru-RU" sz="3600" b="1" dirty="0" smtClean="0">
              <a:solidFill>
                <a:schemeClr val="bg2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5" name="Прямоугольник 4"/>
          <p:cNvSpPr>
            <a:spLocks noChangeArrowheads="1"/>
          </p:cNvSpPr>
          <p:nvPr/>
        </p:nvSpPr>
        <p:spPr bwMode="auto">
          <a:xfrm>
            <a:off x="7235825" y="981075"/>
            <a:ext cx="1584325" cy="2087563"/>
          </a:xfrm>
          <a:prstGeom prst="rect">
            <a:avLst/>
          </a:prstGeom>
          <a:solidFill>
            <a:srgbClr val="FFFFFF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75781" name="TextBox 6"/>
          <p:cNvSpPr txBox="1">
            <a:spLocks noChangeArrowheads="1"/>
          </p:cNvSpPr>
          <p:nvPr/>
        </p:nvSpPr>
        <p:spPr bwMode="auto">
          <a:xfrm flipH="1">
            <a:off x="468313" y="994904"/>
            <a:ext cx="7200031" cy="51706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>
              <a:lnSpc>
                <a:spcPct val="150000"/>
              </a:lnSpc>
              <a:defRPr/>
            </a:pPr>
            <a:r>
              <a:rPr lang="ru-RU" sz="2000" b="1" dirty="0">
                <a:solidFill>
                  <a:schemeClr val="bg2"/>
                </a:solidFill>
                <a:latin typeface="+mj-lt"/>
              </a:rPr>
              <a:t>Большие критерии:</a:t>
            </a:r>
          </a:p>
          <a:p>
            <a:pPr algn="l">
              <a:lnSpc>
                <a:spcPct val="150000"/>
              </a:lnSpc>
              <a:buFont typeface="Arial" charset="0"/>
              <a:buChar char="•"/>
              <a:defRPr/>
            </a:pPr>
            <a:r>
              <a:rPr lang="ru-RU" sz="2000" b="0" dirty="0">
                <a:solidFill>
                  <a:schemeClr val="bg2"/>
                </a:solidFill>
                <a:latin typeface="+mj-lt"/>
              </a:rPr>
              <a:t>Гемоглобин &gt; 165 г/л (муж.), или &gt; 160 г/л (жен.)</a:t>
            </a:r>
          </a:p>
          <a:p>
            <a:pPr algn="l">
              <a:lnSpc>
                <a:spcPct val="150000"/>
              </a:lnSpc>
              <a:defRPr/>
            </a:pPr>
            <a:r>
              <a:rPr lang="ru-RU" sz="2000" dirty="0" smtClean="0">
                <a:solidFill>
                  <a:schemeClr val="bg2"/>
                </a:solidFill>
                <a:latin typeface="+mj-lt"/>
              </a:rPr>
              <a:t>Или </a:t>
            </a:r>
            <a:r>
              <a:rPr lang="ru-RU" sz="2000" b="0" dirty="0" smtClean="0">
                <a:solidFill>
                  <a:schemeClr val="bg2"/>
                </a:solidFill>
                <a:latin typeface="+mj-lt"/>
              </a:rPr>
              <a:t>Гематокрит </a:t>
            </a:r>
            <a:r>
              <a:rPr lang="ru-RU" sz="2000" b="0" dirty="0">
                <a:solidFill>
                  <a:schemeClr val="bg2"/>
                </a:solidFill>
                <a:latin typeface="+mj-lt"/>
              </a:rPr>
              <a:t>&gt; 49% (муж.), или &gt; 48% (жен.)</a:t>
            </a:r>
          </a:p>
          <a:p>
            <a:pPr algn="l">
              <a:lnSpc>
                <a:spcPct val="150000"/>
              </a:lnSpc>
              <a:buFont typeface="Arial" charset="0"/>
              <a:buChar char="•"/>
              <a:defRPr/>
            </a:pPr>
            <a:r>
              <a:rPr lang="ru-RU" sz="2000" b="0" dirty="0">
                <a:solidFill>
                  <a:schemeClr val="bg2"/>
                </a:solidFill>
                <a:latin typeface="+mj-lt"/>
              </a:rPr>
              <a:t>Биопсия костного мозга демонстрирует </a:t>
            </a:r>
            <a:r>
              <a:rPr lang="ru-RU" sz="2000" b="0" dirty="0" err="1">
                <a:solidFill>
                  <a:schemeClr val="bg2"/>
                </a:solidFill>
                <a:latin typeface="+mj-lt"/>
              </a:rPr>
              <a:t>гиперклеточность</a:t>
            </a:r>
            <a:r>
              <a:rPr lang="ru-RU" sz="2000" b="0" dirty="0">
                <a:solidFill>
                  <a:schemeClr val="bg2"/>
                </a:solidFill>
                <a:latin typeface="+mj-lt"/>
              </a:rPr>
              <a:t> для соответствующего возраста с трехлинейным ростом (</a:t>
            </a:r>
            <a:r>
              <a:rPr lang="ru-RU" sz="2000" b="0" dirty="0" err="1">
                <a:solidFill>
                  <a:schemeClr val="bg2"/>
                </a:solidFill>
                <a:latin typeface="+mj-lt"/>
              </a:rPr>
              <a:t>панмиелоз</a:t>
            </a:r>
            <a:r>
              <a:rPr lang="ru-RU" sz="2000" b="0" dirty="0">
                <a:solidFill>
                  <a:schemeClr val="bg2"/>
                </a:solidFill>
                <a:latin typeface="+mj-lt"/>
              </a:rPr>
              <a:t>) с преобладанием </a:t>
            </a:r>
            <a:r>
              <a:rPr lang="ru-RU" sz="2000" b="0" dirty="0" err="1">
                <a:solidFill>
                  <a:schemeClr val="bg2"/>
                </a:solidFill>
                <a:latin typeface="+mj-lt"/>
              </a:rPr>
              <a:t>эритроидной</a:t>
            </a:r>
            <a:r>
              <a:rPr lang="ru-RU" sz="2000" b="0" dirty="0">
                <a:solidFill>
                  <a:schemeClr val="bg2"/>
                </a:solidFill>
                <a:latin typeface="+mj-lt"/>
              </a:rPr>
              <a:t>, </a:t>
            </a:r>
            <a:r>
              <a:rPr lang="ru-RU" sz="2000" b="0" dirty="0" err="1">
                <a:solidFill>
                  <a:schemeClr val="bg2"/>
                </a:solidFill>
                <a:latin typeface="+mj-lt"/>
              </a:rPr>
              <a:t>гранулоцитарной</a:t>
            </a:r>
            <a:r>
              <a:rPr lang="ru-RU" sz="2000" b="0" dirty="0">
                <a:solidFill>
                  <a:schemeClr val="bg2"/>
                </a:solidFill>
                <a:latin typeface="+mj-lt"/>
              </a:rPr>
              <a:t>, мегакариоцитарной пролиферации</a:t>
            </a:r>
          </a:p>
          <a:p>
            <a:pPr algn="l">
              <a:lnSpc>
                <a:spcPct val="150000"/>
              </a:lnSpc>
              <a:buFont typeface="Arial" charset="0"/>
              <a:buChar char="•"/>
              <a:defRPr/>
            </a:pPr>
            <a:r>
              <a:rPr lang="ru-RU" sz="2000" b="0" dirty="0">
                <a:solidFill>
                  <a:schemeClr val="bg2"/>
                </a:solidFill>
                <a:latin typeface="+mj-lt"/>
              </a:rPr>
              <a:t>Наличие </a:t>
            </a:r>
            <a:r>
              <a:rPr lang="en-GB" sz="2000" b="0" dirty="0">
                <a:solidFill>
                  <a:schemeClr val="bg2"/>
                </a:solidFill>
                <a:latin typeface="+mj-lt"/>
              </a:rPr>
              <a:t>JAK2V617F  </a:t>
            </a:r>
            <a:r>
              <a:rPr lang="ru-RU" sz="2000" b="0" dirty="0">
                <a:solidFill>
                  <a:schemeClr val="bg2"/>
                </a:solidFill>
                <a:latin typeface="+mj-lt"/>
              </a:rPr>
              <a:t>или других функциональных точечных мутаций, таких как </a:t>
            </a:r>
            <a:r>
              <a:rPr lang="en-GB" sz="2000" b="0" dirty="0">
                <a:solidFill>
                  <a:schemeClr val="bg2"/>
                </a:solidFill>
                <a:latin typeface="+mj-lt"/>
              </a:rPr>
              <a:t>JAK2</a:t>
            </a:r>
            <a:r>
              <a:rPr lang="ru-RU" sz="2000" b="0" dirty="0">
                <a:solidFill>
                  <a:schemeClr val="bg2"/>
                </a:solidFill>
                <a:latin typeface="+mj-lt"/>
              </a:rPr>
              <a:t> </a:t>
            </a:r>
            <a:r>
              <a:rPr lang="ru-RU" sz="2000" b="0" dirty="0" err="1">
                <a:solidFill>
                  <a:schemeClr val="bg2"/>
                </a:solidFill>
                <a:latin typeface="+mj-lt"/>
              </a:rPr>
              <a:t>экзон</a:t>
            </a:r>
            <a:r>
              <a:rPr lang="ru-RU" sz="2000" b="0" dirty="0">
                <a:solidFill>
                  <a:schemeClr val="bg2"/>
                </a:solidFill>
                <a:latin typeface="+mj-lt"/>
              </a:rPr>
              <a:t> 12 – мутация.</a:t>
            </a:r>
          </a:p>
          <a:p>
            <a:pPr algn="l">
              <a:lnSpc>
                <a:spcPct val="150000"/>
              </a:lnSpc>
              <a:defRPr/>
            </a:pPr>
            <a:r>
              <a:rPr lang="ru-RU" sz="2000" b="1" dirty="0" smtClean="0">
                <a:solidFill>
                  <a:schemeClr val="bg2"/>
                </a:solidFill>
                <a:latin typeface="+mj-lt"/>
              </a:rPr>
              <a:t>Малый </a:t>
            </a:r>
            <a:r>
              <a:rPr lang="ru-RU" sz="2000" b="1" dirty="0">
                <a:solidFill>
                  <a:schemeClr val="bg2"/>
                </a:solidFill>
                <a:latin typeface="+mj-lt"/>
              </a:rPr>
              <a:t>критерий:</a:t>
            </a:r>
          </a:p>
          <a:p>
            <a:pPr algn="l">
              <a:lnSpc>
                <a:spcPct val="150000"/>
              </a:lnSpc>
              <a:defRPr/>
            </a:pPr>
            <a:r>
              <a:rPr lang="ru-RU" sz="2000" b="0" dirty="0" err="1">
                <a:solidFill>
                  <a:schemeClr val="bg2"/>
                </a:solidFill>
                <a:latin typeface="+mj-lt"/>
              </a:rPr>
              <a:t>Субнормальный</a:t>
            </a:r>
            <a:r>
              <a:rPr lang="ru-RU" sz="2000" b="0" dirty="0">
                <a:solidFill>
                  <a:schemeClr val="bg2"/>
                </a:solidFill>
                <a:latin typeface="+mj-lt"/>
              </a:rPr>
              <a:t> уровень сывороточного эритропоэтина</a:t>
            </a:r>
            <a:endParaRPr lang="ru-RU" sz="2000" dirty="0">
              <a:solidFill>
                <a:schemeClr val="bg2"/>
              </a:solidFill>
              <a:latin typeface="+mj-lt"/>
            </a:endParaRPr>
          </a:p>
        </p:txBody>
      </p:sp>
      <p:sp>
        <p:nvSpPr>
          <p:cNvPr id="75782" name="TextBox 7"/>
          <p:cNvSpPr txBox="1">
            <a:spLocks noChangeArrowheads="1"/>
          </p:cNvSpPr>
          <p:nvPr/>
        </p:nvSpPr>
        <p:spPr bwMode="auto">
          <a:xfrm>
            <a:off x="251520" y="6117502"/>
            <a:ext cx="84963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ru-RU" sz="1400" b="1" dirty="0">
                <a:solidFill>
                  <a:schemeClr val="bg2"/>
                </a:solidFill>
                <a:latin typeface="+mj-lt"/>
              </a:rPr>
              <a:t>Диагноз истинной полицитемии выставляется при наличии всех трех больших критериев или первых двух больших критериев и малого критерия</a:t>
            </a:r>
          </a:p>
        </p:txBody>
      </p:sp>
      <p:sp>
        <p:nvSpPr>
          <p:cNvPr id="8" name="Rectangle 2"/>
          <p:cNvSpPr>
            <a:spLocks noGrp="1" noChangeArrowheads="1"/>
          </p:cNvSpPr>
          <p:nvPr>
            <p:ph type="title"/>
          </p:nvPr>
        </p:nvSpPr>
        <p:spPr>
          <a:xfrm>
            <a:off x="107504" y="332656"/>
            <a:ext cx="8947150" cy="515938"/>
          </a:xfrm>
        </p:spPr>
        <p:txBody>
          <a:bodyPr/>
          <a:lstStyle/>
          <a:p>
            <a:pPr eaLnBrk="1" hangingPunct="1"/>
            <a:r>
              <a:rPr lang="ru-RU" sz="3200" b="1" dirty="0" smtClean="0">
                <a:solidFill>
                  <a:schemeClr val="bg2"/>
                </a:solidFill>
                <a:effectLst/>
              </a:rPr>
              <a:t>Критерии диагноза истинной полицитемии ВОЗ-2017 - 2022</a:t>
            </a: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332656"/>
            <a:ext cx="7772400" cy="1143000"/>
          </a:xfrm>
        </p:spPr>
        <p:txBody>
          <a:bodyPr/>
          <a:lstStyle/>
          <a:p>
            <a:r>
              <a:rPr lang="ru-RU" sz="2800" dirty="0" smtClean="0">
                <a:solidFill>
                  <a:schemeClr val="bg2"/>
                </a:solidFill>
                <a:effectLst/>
              </a:rPr>
              <a:t>Риск развития тромбозов при ИП</a:t>
            </a:r>
            <a:endParaRPr lang="ru-RU" sz="2800" dirty="0">
              <a:solidFill>
                <a:schemeClr val="bg2"/>
              </a:solidFill>
              <a:effectLst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59588265"/>
              </p:ext>
            </p:extLst>
          </p:nvPr>
        </p:nvGraphicFramePr>
        <p:xfrm>
          <a:off x="758145" y="2564904"/>
          <a:ext cx="7772400" cy="381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26160"/>
                <a:gridCol w="2304256"/>
                <a:gridCol w="1941984"/>
              </a:tblGrid>
              <a:tr h="370840"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solidFill>
                            <a:schemeClr val="bg2"/>
                          </a:solidFill>
                          <a:latin typeface="+mj-lt"/>
                        </a:rPr>
                        <a:t>Факторы</a:t>
                      </a:r>
                      <a:endParaRPr lang="ru-RU" sz="2000" dirty="0">
                        <a:solidFill>
                          <a:schemeClr val="bg2"/>
                        </a:solidFill>
                        <a:latin typeface="+mj-lt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solidFill>
                            <a:schemeClr val="bg2"/>
                          </a:solidFill>
                          <a:latin typeface="+mj-lt"/>
                        </a:rPr>
                        <a:t>Риск развития тромбозов</a:t>
                      </a:r>
                      <a:endParaRPr lang="ru-RU" sz="2000" dirty="0">
                        <a:solidFill>
                          <a:schemeClr val="bg2"/>
                        </a:solidFill>
                        <a:latin typeface="+mj-lt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solidFill>
                            <a:schemeClr val="bg2"/>
                          </a:solidFill>
                          <a:latin typeface="+mj-lt"/>
                        </a:rPr>
                        <a:t>Частота развития тромбозов, %</a:t>
                      </a:r>
                      <a:endParaRPr lang="ru-RU" sz="2000" dirty="0">
                        <a:solidFill>
                          <a:schemeClr val="bg2"/>
                        </a:solidFill>
                        <a:latin typeface="+mj-lt"/>
                      </a:endParaRPr>
                    </a:p>
                  </a:txBody>
                  <a:tcPr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solidFill>
                            <a:schemeClr val="bg2"/>
                          </a:solidFill>
                          <a:latin typeface="+mj-lt"/>
                        </a:rPr>
                        <a:t>Возраст менее 60 лет</a:t>
                      </a:r>
                    </a:p>
                    <a:p>
                      <a:r>
                        <a:rPr lang="ru-RU" sz="2000" dirty="0" smtClean="0">
                          <a:solidFill>
                            <a:schemeClr val="bg2"/>
                          </a:solidFill>
                          <a:latin typeface="+mj-lt"/>
                        </a:rPr>
                        <a:t>Нет тромбозов в анамнезе</a:t>
                      </a:r>
                      <a:endParaRPr lang="ru-RU" sz="2000" dirty="0">
                        <a:solidFill>
                          <a:schemeClr val="bg2"/>
                        </a:solidFill>
                        <a:latin typeface="+mj-lt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solidFill>
                            <a:schemeClr val="bg2"/>
                          </a:solidFill>
                          <a:latin typeface="+mj-lt"/>
                        </a:rPr>
                        <a:t>низкий</a:t>
                      </a:r>
                      <a:endParaRPr lang="ru-RU" sz="2000" dirty="0">
                        <a:solidFill>
                          <a:schemeClr val="bg2"/>
                        </a:solidFill>
                        <a:latin typeface="+mj-lt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solidFill>
                            <a:schemeClr val="bg2"/>
                          </a:solidFill>
                          <a:latin typeface="+mj-lt"/>
                        </a:rPr>
                        <a:t>2,5</a:t>
                      </a:r>
                      <a:endParaRPr lang="ru-RU" sz="2000" dirty="0">
                        <a:solidFill>
                          <a:schemeClr val="bg2"/>
                        </a:solidFill>
                        <a:latin typeface="+mj-lt"/>
                      </a:endParaRPr>
                    </a:p>
                  </a:txBody>
                  <a:tcPr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solidFill>
                            <a:schemeClr val="bg2"/>
                          </a:solidFill>
                          <a:latin typeface="+mj-lt"/>
                        </a:rPr>
                        <a:t>Возраст 60 лет и старше</a:t>
                      </a:r>
                    </a:p>
                    <a:p>
                      <a:r>
                        <a:rPr lang="ru-RU" sz="2000" dirty="0" smtClean="0">
                          <a:solidFill>
                            <a:schemeClr val="bg2"/>
                          </a:solidFill>
                          <a:latin typeface="+mj-lt"/>
                        </a:rPr>
                        <a:t>Нет тромбозов в анамнезе</a:t>
                      </a:r>
                      <a:endParaRPr lang="ru-RU" sz="2000" dirty="0">
                        <a:solidFill>
                          <a:schemeClr val="bg2"/>
                        </a:solidFill>
                        <a:latin typeface="+mj-lt"/>
                      </a:endParaRPr>
                    </a:p>
                  </a:txBody>
                  <a:tcPr>
                    <a:noFill/>
                  </a:tcPr>
                </a:tc>
                <a:tc rowSpan="2">
                  <a:txBody>
                    <a:bodyPr/>
                    <a:lstStyle/>
                    <a:p>
                      <a:endParaRPr lang="ru-RU" sz="2000" dirty="0" smtClean="0">
                        <a:solidFill>
                          <a:schemeClr val="bg2"/>
                        </a:solidFill>
                        <a:latin typeface="+mj-lt"/>
                      </a:endParaRPr>
                    </a:p>
                    <a:p>
                      <a:endParaRPr lang="ru-RU" sz="2000" dirty="0" smtClean="0">
                        <a:solidFill>
                          <a:schemeClr val="bg2"/>
                        </a:solidFill>
                        <a:latin typeface="+mj-lt"/>
                      </a:endParaRPr>
                    </a:p>
                    <a:p>
                      <a:r>
                        <a:rPr lang="ru-RU" sz="2000" dirty="0" smtClean="0">
                          <a:solidFill>
                            <a:schemeClr val="bg2"/>
                          </a:solidFill>
                          <a:latin typeface="+mj-lt"/>
                        </a:rPr>
                        <a:t>промежуточный</a:t>
                      </a:r>
                      <a:endParaRPr lang="ru-RU" sz="2000" dirty="0">
                        <a:solidFill>
                          <a:schemeClr val="bg2"/>
                        </a:solidFill>
                        <a:latin typeface="+mj-lt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solidFill>
                            <a:schemeClr val="bg2"/>
                          </a:solidFill>
                          <a:latin typeface="+mj-lt"/>
                        </a:rPr>
                        <a:t>4,9</a:t>
                      </a:r>
                      <a:endParaRPr lang="ru-RU" sz="2000" dirty="0">
                        <a:solidFill>
                          <a:schemeClr val="bg2"/>
                        </a:solidFill>
                        <a:latin typeface="+mj-lt"/>
                      </a:endParaRPr>
                    </a:p>
                  </a:txBody>
                  <a:tcPr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solidFill>
                            <a:schemeClr val="bg2"/>
                          </a:solidFill>
                          <a:latin typeface="+mj-lt"/>
                        </a:rPr>
                        <a:t>Возраст менее 60 лет</a:t>
                      </a:r>
                    </a:p>
                    <a:p>
                      <a:r>
                        <a:rPr lang="ru-RU" sz="2000" dirty="0" smtClean="0">
                          <a:solidFill>
                            <a:schemeClr val="bg2"/>
                          </a:solidFill>
                          <a:latin typeface="+mj-lt"/>
                        </a:rPr>
                        <a:t>Тромбозы в анамнезе</a:t>
                      </a:r>
                      <a:endParaRPr lang="ru-RU" sz="2000" dirty="0">
                        <a:solidFill>
                          <a:schemeClr val="bg2"/>
                        </a:solidFill>
                        <a:latin typeface="+mj-lt"/>
                      </a:endParaRPr>
                    </a:p>
                  </a:txBody>
                  <a:tcP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solidFill>
                            <a:schemeClr val="bg2"/>
                          </a:solidFill>
                          <a:latin typeface="+mj-lt"/>
                        </a:rPr>
                        <a:t>5,0</a:t>
                      </a:r>
                      <a:endParaRPr lang="ru-RU" sz="2000" dirty="0">
                        <a:solidFill>
                          <a:schemeClr val="bg2"/>
                        </a:solidFill>
                        <a:latin typeface="+mj-lt"/>
                      </a:endParaRPr>
                    </a:p>
                  </a:txBody>
                  <a:tcPr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solidFill>
                            <a:schemeClr val="bg2"/>
                          </a:solidFill>
                          <a:latin typeface="+mj-lt"/>
                        </a:rPr>
                        <a:t>Возраст 60 лет и старше</a:t>
                      </a:r>
                    </a:p>
                    <a:p>
                      <a:r>
                        <a:rPr lang="ru-RU" sz="2000" dirty="0" smtClean="0">
                          <a:solidFill>
                            <a:schemeClr val="bg2"/>
                          </a:solidFill>
                          <a:latin typeface="+mj-lt"/>
                        </a:rPr>
                        <a:t>Тромбозы в анамнезе</a:t>
                      </a:r>
                      <a:endParaRPr lang="ru-RU" sz="2000" dirty="0">
                        <a:solidFill>
                          <a:schemeClr val="bg2"/>
                        </a:solidFill>
                        <a:latin typeface="+mj-lt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solidFill>
                            <a:schemeClr val="bg2"/>
                          </a:solidFill>
                          <a:latin typeface="+mj-lt"/>
                        </a:rPr>
                        <a:t>высокий</a:t>
                      </a:r>
                      <a:endParaRPr lang="ru-RU" sz="2000" dirty="0">
                        <a:solidFill>
                          <a:schemeClr val="bg2"/>
                        </a:solidFill>
                        <a:latin typeface="+mj-lt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solidFill>
                            <a:schemeClr val="bg2"/>
                          </a:solidFill>
                          <a:latin typeface="+mj-lt"/>
                        </a:rPr>
                        <a:t>10,9</a:t>
                      </a:r>
                      <a:endParaRPr lang="ru-RU" sz="2000" dirty="0">
                        <a:solidFill>
                          <a:schemeClr val="bg2"/>
                        </a:solidFill>
                        <a:latin typeface="+mj-lt"/>
                      </a:endParaRPr>
                    </a:p>
                  </a:txBody>
                  <a:tcPr>
                    <a:noFill/>
                  </a:tcPr>
                </a:tc>
              </a:tr>
            </a:tbl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758145" y="1323244"/>
            <a:ext cx="784887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>
                <a:solidFill>
                  <a:schemeClr val="bg2"/>
                </a:solidFill>
                <a:latin typeface="+mj-lt"/>
              </a:rPr>
              <a:t>НАЦИОНАЛЬНЫЕ КЛИНИЧЕСКИЕ РЕКОМЕНДАЦИИ ПО ДИАГНОСТИКЕ </a:t>
            </a:r>
            <a:r>
              <a:rPr lang="ru-RU" sz="1600" dirty="0" smtClean="0">
                <a:solidFill>
                  <a:schemeClr val="bg2"/>
                </a:solidFill>
                <a:latin typeface="+mj-lt"/>
              </a:rPr>
              <a:t>И ТЕРАПИИ </a:t>
            </a:r>
            <a:r>
              <a:rPr lang="ru-RU" sz="1600" dirty="0" err="1" smtClean="0">
                <a:solidFill>
                  <a:schemeClr val="bg2"/>
                </a:solidFill>
                <a:latin typeface="+mj-lt"/>
              </a:rPr>
              <a:t>Ph</a:t>
            </a:r>
            <a:r>
              <a:rPr lang="ru-RU" sz="1600" dirty="0" smtClean="0">
                <a:solidFill>
                  <a:schemeClr val="bg2"/>
                </a:solidFill>
                <a:latin typeface="+mj-lt"/>
              </a:rPr>
              <a:t>-НЕГАТИВНЫХ МИЕЛОПРОЛИФЕРАТИВНЫХ ЗАБОЛЕВАНИЙ (</a:t>
            </a:r>
            <a:r>
              <a:rPr lang="ru-RU" sz="1600" dirty="0">
                <a:solidFill>
                  <a:schemeClr val="bg2"/>
                </a:solidFill>
                <a:latin typeface="+mj-lt"/>
              </a:rPr>
              <a:t>ИСТИННАЯ ПОЛИЦИТЕМИЯ, ЭССЕНЦИАЛЬНАЯ ТРОМБОЦИТЕМИЯ,</a:t>
            </a:r>
          </a:p>
          <a:p>
            <a:r>
              <a:rPr lang="ru-RU" sz="1600" dirty="0">
                <a:solidFill>
                  <a:schemeClr val="bg2"/>
                </a:solidFill>
                <a:latin typeface="+mj-lt"/>
              </a:rPr>
              <a:t>ПЕРВИЧНЫЙ МИЕЛОФИБРОЗ</a:t>
            </a:r>
            <a:r>
              <a:rPr lang="ru-RU" sz="1600" dirty="0" smtClean="0">
                <a:solidFill>
                  <a:schemeClr val="bg2"/>
                </a:solidFill>
                <a:latin typeface="+mj-lt"/>
              </a:rPr>
              <a:t>)</a:t>
            </a:r>
            <a:endParaRPr lang="ru-RU" sz="1600" dirty="0">
              <a:solidFill>
                <a:schemeClr val="bg2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886520206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509392" y="146939"/>
            <a:ext cx="675723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chemeClr val="bg2"/>
                </a:solidFill>
                <a:latin typeface="+mj-lt"/>
              </a:rPr>
              <a:t>Алгоритм терапии истинной полицитемии </a:t>
            </a:r>
            <a:endParaRPr lang="ru-RU" b="1" dirty="0">
              <a:solidFill>
                <a:schemeClr val="bg2"/>
              </a:solidFill>
              <a:latin typeface="+mj-lt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88811" y="608604"/>
            <a:ext cx="756745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600" dirty="0" err="1" smtClean="0">
                <a:solidFill>
                  <a:schemeClr val="bg2"/>
                </a:solidFill>
                <a:latin typeface="+mj-lt"/>
              </a:rPr>
              <a:t>Гемоэксфузии</a:t>
            </a:r>
            <a:r>
              <a:rPr lang="ru-RU" sz="1600" dirty="0" smtClean="0">
                <a:solidFill>
                  <a:schemeClr val="bg2"/>
                </a:solidFill>
                <a:latin typeface="+mj-lt"/>
              </a:rPr>
              <a:t> для поддержания гематокрита менее 45% у мужчин и женщин</a:t>
            </a:r>
          </a:p>
          <a:p>
            <a:pPr algn="ctr"/>
            <a:r>
              <a:rPr lang="ru-RU" sz="1600" dirty="0" smtClean="0">
                <a:solidFill>
                  <a:schemeClr val="bg2"/>
                </a:solidFill>
                <a:latin typeface="+mj-lt"/>
              </a:rPr>
              <a:t>+</a:t>
            </a:r>
          </a:p>
          <a:p>
            <a:pPr algn="ctr"/>
            <a:r>
              <a:rPr lang="ru-RU" sz="1600" dirty="0" smtClean="0">
                <a:solidFill>
                  <a:schemeClr val="bg2"/>
                </a:solidFill>
                <a:latin typeface="+mj-lt"/>
              </a:rPr>
              <a:t>1 раз в день аспирин (40-100 мг)</a:t>
            </a:r>
            <a:endParaRPr lang="ru-RU" sz="1600" dirty="0">
              <a:solidFill>
                <a:schemeClr val="bg2"/>
              </a:solidFill>
              <a:latin typeface="+mj-lt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72374" y="1577410"/>
            <a:ext cx="1543115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600" dirty="0" smtClean="0">
                <a:solidFill>
                  <a:schemeClr val="bg2"/>
                </a:solidFill>
                <a:latin typeface="+mj-lt"/>
              </a:rPr>
              <a:t>Низкий риск</a:t>
            </a:r>
          </a:p>
          <a:p>
            <a:pPr algn="ctr"/>
            <a:endParaRPr lang="ru-RU" sz="1600" dirty="0" smtClean="0">
              <a:solidFill>
                <a:schemeClr val="bg2"/>
              </a:solidFill>
              <a:latin typeface="+mj-lt"/>
            </a:endParaRPr>
          </a:p>
          <a:p>
            <a:pPr algn="ctr"/>
            <a:endParaRPr lang="ru-RU" sz="1600" dirty="0" smtClean="0">
              <a:solidFill>
                <a:schemeClr val="bg2"/>
              </a:solidFill>
              <a:latin typeface="+mj-lt"/>
            </a:endParaRPr>
          </a:p>
          <a:p>
            <a:pPr algn="ctr"/>
            <a:r>
              <a:rPr lang="ru-RU" sz="1600" dirty="0" err="1" smtClean="0">
                <a:solidFill>
                  <a:schemeClr val="bg2"/>
                </a:solidFill>
                <a:latin typeface="+mj-lt"/>
              </a:rPr>
              <a:t>Гемоэксфузии</a:t>
            </a:r>
            <a:endParaRPr lang="ru-RU" sz="1600" dirty="0" smtClean="0">
              <a:solidFill>
                <a:schemeClr val="bg2"/>
              </a:solidFill>
              <a:latin typeface="+mj-lt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237088" y="1577410"/>
            <a:ext cx="222009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600" dirty="0" smtClean="0">
                <a:solidFill>
                  <a:schemeClr val="bg2"/>
                </a:solidFill>
                <a:latin typeface="+mj-lt"/>
              </a:rPr>
              <a:t>Промежуточный риск</a:t>
            </a:r>
          </a:p>
          <a:p>
            <a:pPr algn="ctr"/>
            <a:r>
              <a:rPr lang="ru-RU" sz="1600" dirty="0" smtClean="0">
                <a:solidFill>
                  <a:schemeClr val="bg2"/>
                </a:solidFill>
                <a:latin typeface="+mj-lt"/>
              </a:rPr>
              <a:t>Высокий риск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42527" y="3564597"/>
            <a:ext cx="281162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 smtClean="0">
                <a:solidFill>
                  <a:schemeClr val="bg2"/>
                </a:solidFill>
                <a:latin typeface="+mj-lt"/>
              </a:rPr>
              <a:t>Недостаточный контроль микроваскулярных симптомов</a:t>
            </a:r>
          </a:p>
          <a:p>
            <a:pPr algn="ctr"/>
            <a:r>
              <a:rPr lang="ru-RU" sz="1400" b="1" u="sng" dirty="0" smtClean="0">
                <a:solidFill>
                  <a:schemeClr val="bg2"/>
                </a:solidFill>
                <a:latin typeface="+mj-lt"/>
              </a:rPr>
              <a:t>Или</a:t>
            </a:r>
          </a:p>
          <a:p>
            <a:pPr algn="ctr"/>
            <a:r>
              <a:rPr lang="ru-RU" sz="1400" dirty="0" smtClean="0">
                <a:solidFill>
                  <a:schemeClr val="bg2"/>
                </a:solidFill>
                <a:latin typeface="+mj-lt"/>
              </a:rPr>
              <a:t>Наличие кардиоваскулярных симптомов, особенно гипертензии</a:t>
            </a:r>
          </a:p>
          <a:p>
            <a:pPr algn="ctr"/>
            <a:r>
              <a:rPr lang="ru-RU" sz="1400" b="1" u="sng" dirty="0" smtClean="0">
                <a:solidFill>
                  <a:schemeClr val="bg2"/>
                </a:solidFill>
                <a:latin typeface="+mj-lt"/>
              </a:rPr>
              <a:t>Или</a:t>
            </a:r>
          </a:p>
          <a:p>
            <a:pPr algn="ctr"/>
            <a:r>
              <a:rPr lang="ru-RU" sz="1400" dirty="0" smtClean="0">
                <a:solidFill>
                  <a:schemeClr val="bg2"/>
                </a:solidFill>
                <a:latin typeface="+mj-lt"/>
              </a:rPr>
              <a:t>Наличие лейкоцитоза </a:t>
            </a:r>
            <a:endParaRPr lang="ru-RU" sz="1400" dirty="0">
              <a:solidFill>
                <a:schemeClr val="bg2"/>
              </a:solidFill>
              <a:latin typeface="+mj-lt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13636" y="5566473"/>
            <a:ext cx="226940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 smtClean="0">
                <a:solidFill>
                  <a:schemeClr val="bg2"/>
                </a:solidFill>
                <a:latin typeface="+mj-lt"/>
              </a:rPr>
              <a:t>+ Аспирин 2 раза в день </a:t>
            </a:r>
          </a:p>
          <a:p>
            <a:r>
              <a:rPr lang="ru-RU" sz="1400" dirty="0" smtClean="0">
                <a:solidFill>
                  <a:schemeClr val="bg2"/>
                </a:solidFill>
                <a:latin typeface="+mj-lt"/>
              </a:rPr>
              <a:t>(</a:t>
            </a:r>
            <a:r>
              <a:rPr lang="ru-RU" sz="1400" dirty="0" err="1" smtClean="0">
                <a:solidFill>
                  <a:schemeClr val="bg2"/>
                </a:solidFill>
                <a:latin typeface="+mj-lt"/>
              </a:rPr>
              <a:t>Клопидогрель</a:t>
            </a:r>
            <a:r>
              <a:rPr lang="ru-RU" sz="1400" dirty="0" smtClean="0">
                <a:solidFill>
                  <a:schemeClr val="bg2"/>
                </a:solidFill>
                <a:latin typeface="+mj-lt"/>
              </a:rPr>
              <a:t> 75 мг/</a:t>
            </a:r>
            <a:r>
              <a:rPr lang="ru-RU" sz="1400" dirty="0" err="1" smtClean="0">
                <a:solidFill>
                  <a:schemeClr val="bg2"/>
                </a:solidFill>
                <a:latin typeface="+mj-lt"/>
              </a:rPr>
              <a:t>сут</a:t>
            </a:r>
            <a:r>
              <a:rPr lang="ru-RU" sz="1400" dirty="0" smtClean="0">
                <a:solidFill>
                  <a:schemeClr val="bg2"/>
                </a:solidFill>
                <a:latin typeface="+mj-lt"/>
              </a:rPr>
              <a:t>)</a:t>
            </a:r>
            <a:endParaRPr lang="ru-RU" sz="1400" dirty="0">
              <a:solidFill>
                <a:schemeClr val="bg2"/>
              </a:solidFill>
              <a:latin typeface="+mj-lt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980350" y="2856893"/>
            <a:ext cx="36181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>
                <a:solidFill>
                  <a:schemeClr val="bg2"/>
                </a:solidFill>
                <a:latin typeface="+mj-lt"/>
              </a:rPr>
              <a:t>Добавить </a:t>
            </a:r>
            <a:r>
              <a:rPr lang="ru-RU" sz="1600" dirty="0" err="1" smtClean="0">
                <a:solidFill>
                  <a:schemeClr val="bg2"/>
                </a:solidFill>
                <a:latin typeface="+mj-lt"/>
              </a:rPr>
              <a:t>гидроксимочевину</a:t>
            </a:r>
            <a:r>
              <a:rPr lang="ru-RU" sz="1600" dirty="0" smtClean="0">
                <a:solidFill>
                  <a:schemeClr val="bg2"/>
                </a:solidFill>
                <a:latin typeface="+mj-lt"/>
              </a:rPr>
              <a:t> </a:t>
            </a:r>
          </a:p>
          <a:p>
            <a:r>
              <a:rPr lang="ru-RU" sz="1600" dirty="0" smtClean="0">
                <a:solidFill>
                  <a:schemeClr val="bg2"/>
                </a:solidFill>
                <a:latin typeface="+mj-lt"/>
              </a:rPr>
              <a:t>(30 мг на кг массы тела)</a:t>
            </a:r>
            <a:endParaRPr lang="ru-RU" sz="1600" dirty="0">
              <a:solidFill>
                <a:schemeClr val="bg2"/>
              </a:solidFill>
              <a:latin typeface="+mj-lt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162685" y="3706708"/>
            <a:ext cx="19133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 smtClean="0">
                <a:solidFill>
                  <a:schemeClr val="bg2"/>
                </a:solidFill>
                <a:latin typeface="+mj-lt"/>
              </a:rPr>
              <a:t>Артериальный тромбоз</a:t>
            </a:r>
          </a:p>
          <a:p>
            <a:pPr algn="ctr"/>
            <a:r>
              <a:rPr lang="ru-RU" sz="1600" dirty="0" smtClean="0">
                <a:solidFill>
                  <a:schemeClr val="bg2"/>
                </a:solidFill>
                <a:latin typeface="+mj-lt"/>
              </a:rPr>
              <a:t> в анамнезе</a:t>
            </a:r>
            <a:endParaRPr lang="ru-RU" sz="1600" dirty="0">
              <a:solidFill>
                <a:schemeClr val="bg2"/>
              </a:solidFill>
              <a:latin typeface="+mj-lt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261065" y="3712793"/>
            <a:ext cx="197310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600" dirty="0" smtClean="0">
                <a:solidFill>
                  <a:schemeClr val="bg2"/>
                </a:solidFill>
                <a:latin typeface="+mj-lt"/>
              </a:rPr>
              <a:t>Венозный тромбоз</a:t>
            </a:r>
          </a:p>
          <a:p>
            <a:pPr algn="ctr"/>
            <a:r>
              <a:rPr lang="ru-RU" sz="1600" dirty="0" smtClean="0">
                <a:solidFill>
                  <a:schemeClr val="bg2"/>
                </a:solidFill>
                <a:latin typeface="+mj-lt"/>
              </a:rPr>
              <a:t> в анамнезе</a:t>
            </a:r>
            <a:endParaRPr lang="ru-RU" sz="1600" dirty="0">
              <a:solidFill>
                <a:schemeClr val="bg2"/>
              </a:solidFill>
              <a:latin typeface="+mj-lt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994915" y="5612640"/>
            <a:ext cx="226940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 smtClean="0">
                <a:solidFill>
                  <a:schemeClr val="bg2"/>
                </a:solidFill>
                <a:latin typeface="+mj-lt"/>
              </a:rPr>
              <a:t>Аспирин 2 раза в день </a:t>
            </a:r>
          </a:p>
          <a:p>
            <a:r>
              <a:rPr lang="ru-RU" sz="1400" dirty="0" smtClean="0">
                <a:solidFill>
                  <a:schemeClr val="bg2"/>
                </a:solidFill>
                <a:latin typeface="+mj-lt"/>
              </a:rPr>
              <a:t>(</a:t>
            </a:r>
            <a:r>
              <a:rPr lang="ru-RU" sz="1400" dirty="0" err="1" smtClean="0">
                <a:solidFill>
                  <a:schemeClr val="bg2"/>
                </a:solidFill>
                <a:latin typeface="+mj-lt"/>
              </a:rPr>
              <a:t>Клопидогрель</a:t>
            </a:r>
            <a:r>
              <a:rPr lang="ru-RU" sz="1400" dirty="0" smtClean="0">
                <a:solidFill>
                  <a:schemeClr val="bg2"/>
                </a:solidFill>
                <a:latin typeface="+mj-lt"/>
              </a:rPr>
              <a:t> 75 мг/</a:t>
            </a:r>
            <a:r>
              <a:rPr lang="ru-RU" sz="1400" dirty="0" err="1" smtClean="0">
                <a:solidFill>
                  <a:schemeClr val="bg2"/>
                </a:solidFill>
                <a:latin typeface="+mj-lt"/>
              </a:rPr>
              <a:t>сут</a:t>
            </a:r>
            <a:r>
              <a:rPr lang="ru-RU" sz="1400" dirty="0" smtClean="0">
                <a:solidFill>
                  <a:schemeClr val="bg2"/>
                </a:solidFill>
                <a:latin typeface="+mj-lt"/>
              </a:rPr>
              <a:t>)</a:t>
            </a:r>
            <a:endParaRPr lang="ru-RU" sz="1400" dirty="0">
              <a:solidFill>
                <a:schemeClr val="bg2"/>
              </a:solidFill>
              <a:latin typeface="+mj-lt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079564" y="5626477"/>
            <a:ext cx="24270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>
                <a:solidFill>
                  <a:schemeClr val="bg2"/>
                </a:solidFill>
                <a:latin typeface="+mj-lt"/>
              </a:rPr>
              <a:t>Добавить системные </a:t>
            </a:r>
            <a:r>
              <a:rPr lang="ru-RU" sz="1400" dirty="0" err="1" smtClean="0">
                <a:solidFill>
                  <a:schemeClr val="bg2"/>
                </a:solidFill>
                <a:latin typeface="+mj-lt"/>
              </a:rPr>
              <a:t>антикоагулянтыы</a:t>
            </a:r>
            <a:endParaRPr lang="ru-RU" sz="1400" dirty="0">
              <a:solidFill>
                <a:schemeClr val="bg2"/>
              </a:solidFill>
              <a:latin typeface="+mj-lt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6951062" y="2591572"/>
            <a:ext cx="201533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>
                <a:solidFill>
                  <a:schemeClr val="bg2"/>
                </a:solidFill>
                <a:latin typeface="+mj-lt"/>
              </a:rPr>
              <a:t>Непереносимость гидроксимочевины или резистентность</a:t>
            </a:r>
            <a:endParaRPr lang="ru-RU" sz="1600" dirty="0">
              <a:solidFill>
                <a:schemeClr val="bg2"/>
              </a:solidFill>
              <a:latin typeface="+mj-lt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7191449" y="5518755"/>
            <a:ext cx="1701031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err="1" smtClean="0">
                <a:solidFill>
                  <a:schemeClr val="bg2"/>
                </a:solidFill>
                <a:latin typeface="+mj-lt"/>
              </a:rPr>
              <a:t>Пегилированный</a:t>
            </a:r>
            <a:r>
              <a:rPr lang="ru-RU" sz="1400" dirty="0" smtClean="0">
                <a:solidFill>
                  <a:schemeClr val="bg2"/>
                </a:solidFill>
                <a:latin typeface="+mj-lt"/>
              </a:rPr>
              <a:t> ИФ</a:t>
            </a:r>
            <a:r>
              <a:rPr lang="en-US" sz="1400" dirty="0" smtClean="0">
                <a:solidFill>
                  <a:schemeClr val="bg2"/>
                </a:solidFill>
                <a:latin typeface="+mj-lt"/>
              </a:rPr>
              <a:t>-</a:t>
            </a:r>
            <a:r>
              <a:rPr lang="el-GR" sz="1400" dirty="0" smtClean="0">
                <a:solidFill>
                  <a:schemeClr val="bg2"/>
                </a:solidFill>
                <a:latin typeface="+mj-lt"/>
              </a:rPr>
              <a:t>α</a:t>
            </a:r>
            <a:r>
              <a:rPr lang="ru-RU" sz="1400" dirty="0" smtClean="0">
                <a:solidFill>
                  <a:schemeClr val="bg2"/>
                </a:solidFill>
                <a:latin typeface="+mj-lt"/>
              </a:rPr>
              <a:t> или </a:t>
            </a:r>
            <a:r>
              <a:rPr lang="ru-RU" sz="1400" dirty="0" err="1">
                <a:solidFill>
                  <a:schemeClr val="bg2"/>
                </a:solidFill>
                <a:latin typeface="+mj-lt"/>
              </a:rPr>
              <a:t>Б</a:t>
            </a:r>
            <a:r>
              <a:rPr lang="ru-RU" sz="1400" dirty="0" err="1" smtClean="0">
                <a:solidFill>
                  <a:schemeClr val="bg2"/>
                </a:solidFill>
                <a:latin typeface="+mj-lt"/>
              </a:rPr>
              <a:t>усульфан</a:t>
            </a:r>
            <a:endParaRPr lang="ru-RU" sz="1400" dirty="0">
              <a:solidFill>
                <a:schemeClr val="bg2"/>
              </a:solidFill>
              <a:latin typeface="+mj-lt"/>
            </a:endParaRPr>
          </a:p>
        </p:txBody>
      </p:sp>
      <p:cxnSp>
        <p:nvCxnSpPr>
          <p:cNvPr id="19" name="Прямая соединительная линия 18"/>
          <p:cNvCxnSpPr/>
          <p:nvPr/>
        </p:nvCxnSpPr>
        <p:spPr bwMode="auto">
          <a:xfrm flipV="1">
            <a:off x="323528" y="1556792"/>
            <a:ext cx="8568952" cy="1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bg2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2" name="Прямая со стрелкой 21"/>
          <p:cNvCxnSpPr/>
          <p:nvPr/>
        </p:nvCxnSpPr>
        <p:spPr bwMode="auto">
          <a:xfrm>
            <a:off x="6247617" y="3137756"/>
            <a:ext cx="628350" cy="0"/>
          </a:xfrm>
          <a:prstGeom prst="straightConnector1">
            <a:avLst/>
          </a:prstGeom>
          <a:solidFill>
            <a:schemeClr val="accent1"/>
          </a:solidFill>
          <a:ln w="25400" cap="flat" cmpd="sng" algn="ctr">
            <a:solidFill>
              <a:schemeClr val="bg2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27" name="Прямая со стрелкой 26"/>
          <p:cNvCxnSpPr/>
          <p:nvPr/>
        </p:nvCxnSpPr>
        <p:spPr bwMode="auto">
          <a:xfrm>
            <a:off x="1443930" y="5224098"/>
            <a:ext cx="1" cy="304875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bg2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28" name="Прямая со стрелкой 27"/>
          <p:cNvCxnSpPr/>
          <p:nvPr/>
        </p:nvCxnSpPr>
        <p:spPr bwMode="auto">
          <a:xfrm>
            <a:off x="4119371" y="4653136"/>
            <a:ext cx="10246" cy="851782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bg2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31" name="Прямая со стрелкой 30"/>
          <p:cNvCxnSpPr/>
          <p:nvPr/>
        </p:nvCxnSpPr>
        <p:spPr bwMode="auto">
          <a:xfrm>
            <a:off x="6156176" y="4364816"/>
            <a:ext cx="1" cy="1078097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bg2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33" name="Прямая со стрелкой 32"/>
          <p:cNvCxnSpPr/>
          <p:nvPr/>
        </p:nvCxnSpPr>
        <p:spPr bwMode="auto">
          <a:xfrm flipH="1">
            <a:off x="7962364" y="3594959"/>
            <a:ext cx="21029" cy="1940321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bg2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36" name="Прямая со стрелкой 35"/>
          <p:cNvCxnSpPr/>
          <p:nvPr/>
        </p:nvCxnSpPr>
        <p:spPr bwMode="auto">
          <a:xfrm>
            <a:off x="1443931" y="2654628"/>
            <a:ext cx="0" cy="830997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bg2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37" name="Прямая со стрелкой 36"/>
          <p:cNvCxnSpPr/>
          <p:nvPr/>
        </p:nvCxnSpPr>
        <p:spPr bwMode="auto">
          <a:xfrm>
            <a:off x="4499992" y="2625271"/>
            <a:ext cx="1" cy="304875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bg2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38" name="Прямая со стрелкой 37"/>
          <p:cNvCxnSpPr/>
          <p:nvPr/>
        </p:nvCxnSpPr>
        <p:spPr bwMode="auto">
          <a:xfrm>
            <a:off x="3955755" y="3398686"/>
            <a:ext cx="1" cy="304875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bg2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39" name="Прямая со стрелкой 38"/>
          <p:cNvCxnSpPr/>
          <p:nvPr/>
        </p:nvCxnSpPr>
        <p:spPr bwMode="auto">
          <a:xfrm>
            <a:off x="5724128" y="3398685"/>
            <a:ext cx="1" cy="304875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bg1">
                <a:lumMod val="75000"/>
              </a:schemeClr>
            </a:solidFill>
            <a:prstDash val="solid"/>
            <a:round/>
            <a:headEnd type="none" w="med" len="med"/>
            <a:tailEnd type="arrow"/>
          </a:ln>
          <a:effectLst/>
        </p:spPr>
      </p:cxnSp>
      <p:sp>
        <p:nvSpPr>
          <p:cNvPr id="18" name="TextBox 17"/>
          <p:cNvSpPr txBox="1"/>
          <p:nvPr/>
        </p:nvSpPr>
        <p:spPr>
          <a:xfrm>
            <a:off x="3386167" y="2309725"/>
            <a:ext cx="192193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dirty="0" err="1">
                <a:solidFill>
                  <a:schemeClr val="bg2"/>
                </a:solidFill>
                <a:latin typeface="+mj-lt"/>
              </a:rPr>
              <a:t>Э</a:t>
            </a:r>
            <a:r>
              <a:rPr lang="ru-RU" sz="1600" dirty="0" err="1" smtClean="0">
                <a:solidFill>
                  <a:schemeClr val="bg2"/>
                </a:solidFill>
                <a:latin typeface="+mj-lt"/>
              </a:rPr>
              <a:t>ритроцитаферез</a:t>
            </a:r>
            <a:endParaRPr lang="ru-RU" sz="1600" dirty="0">
              <a:solidFill>
                <a:schemeClr val="bg2"/>
              </a:solidFill>
              <a:latin typeface="+mj-lt"/>
            </a:endParaRPr>
          </a:p>
        </p:txBody>
      </p:sp>
      <p:cxnSp>
        <p:nvCxnSpPr>
          <p:cNvPr id="30" name="Прямая со стрелкой 29"/>
          <p:cNvCxnSpPr/>
          <p:nvPr/>
        </p:nvCxnSpPr>
        <p:spPr bwMode="auto">
          <a:xfrm>
            <a:off x="4494926" y="2118617"/>
            <a:ext cx="1" cy="304875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bg2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29" name="Прямая со стрелкой 28"/>
          <p:cNvCxnSpPr/>
          <p:nvPr/>
        </p:nvCxnSpPr>
        <p:spPr bwMode="auto">
          <a:xfrm>
            <a:off x="1443929" y="1966179"/>
            <a:ext cx="1" cy="304875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bg2"/>
            </a:solidFill>
            <a:prstDash val="solid"/>
            <a:round/>
            <a:headEnd type="none" w="med" len="med"/>
            <a:tailEnd type="arrow"/>
          </a:ln>
          <a:effectLst/>
        </p:spPr>
      </p:cxnSp>
    </p:spTree>
    <p:extLst>
      <p:ext uri="{BB962C8B-B14F-4D97-AF65-F5344CB8AC3E}">
        <p14:creationId xmlns:p14="http://schemas.microsoft.com/office/powerpoint/2010/main" val="25543091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508076" y="340054"/>
            <a:ext cx="167975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chemeClr val="bg2"/>
                </a:solidFill>
                <a:latin typeface="+mj-lt"/>
              </a:rPr>
              <a:t>ВЫВОДЫ</a:t>
            </a:r>
            <a:endParaRPr lang="ru-RU" b="1" dirty="0">
              <a:solidFill>
                <a:schemeClr val="bg2"/>
              </a:solidFill>
              <a:latin typeface="+mj-lt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323528" y="908720"/>
            <a:ext cx="8352928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ru-RU" sz="1800" dirty="0" smtClean="0">
                <a:solidFill>
                  <a:schemeClr val="bg2"/>
                </a:solidFill>
                <a:latin typeface="+mj-lt"/>
              </a:rPr>
              <a:t>1. ХМЛ</a:t>
            </a:r>
            <a:r>
              <a:rPr lang="ru-RU" sz="1800" dirty="0">
                <a:solidFill>
                  <a:schemeClr val="bg2"/>
                </a:solidFill>
                <a:latin typeface="+mj-lt"/>
              </a:rPr>
              <a:t> </a:t>
            </a:r>
            <a:r>
              <a:rPr lang="ru-RU" sz="1800" dirty="0" smtClean="0">
                <a:solidFill>
                  <a:schemeClr val="bg2"/>
                </a:solidFill>
                <a:latin typeface="+mj-lt"/>
              </a:rPr>
              <a:t>и ИП — клональные миелопролиферативные заболевания, развивающиеся </a:t>
            </a:r>
            <a:r>
              <a:rPr lang="ru-RU" sz="1800" dirty="0">
                <a:solidFill>
                  <a:schemeClr val="bg2"/>
                </a:solidFill>
                <a:latin typeface="+mj-lt"/>
              </a:rPr>
              <a:t>в результате злокачественной трансформации в ранних гемопоэтических стволовых клетках. </a:t>
            </a:r>
          </a:p>
          <a:p>
            <a:pPr algn="l"/>
            <a:r>
              <a:rPr lang="ru-RU" sz="1800" dirty="0" smtClean="0">
                <a:solidFill>
                  <a:schemeClr val="bg2"/>
                </a:solidFill>
                <a:latin typeface="+mj-lt"/>
              </a:rPr>
              <a:t>2. В </a:t>
            </a:r>
            <a:r>
              <a:rPr lang="ru-RU" sz="1800" dirty="0">
                <a:solidFill>
                  <a:schemeClr val="bg2"/>
                </a:solidFill>
                <a:latin typeface="+mj-lt"/>
              </a:rPr>
              <a:t>90–97% случаев ХМЛ отмечается появление филадельфийской хромосомы (Ph</a:t>
            </a:r>
            <a:r>
              <a:rPr lang="ru-RU" sz="1800" dirty="0" smtClean="0">
                <a:solidFill>
                  <a:schemeClr val="bg2"/>
                </a:solidFill>
                <a:latin typeface="+mj-lt"/>
              </a:rPr>
              <a:t>), а при ИП – мутации </a:t>
            </a:r>
            <a:r>
              <a:rPr lang="en-US" sz="1800" dirty="0" smtClean="0">
                <a:solidFill>
                  <a:schemeClr val="bg2"/>
                </a:solidFill>
                <a:latin typeface="+mj-lt"/>
              </a:rPr>
              <a:t>JAK2V617F</a:t>
            </a:r>
            <a:r>
              <a:rPr lang="ru-RU" sz="1800" dirty="0" smtClean="0">
                <a:solidFill>
                  <a:schemeClr val="bg2"/>
                </a:solidFill>
                <a:latin typeface="+mj-lt"/>
              </a:rPr>
              <a:t> </a:t>
            </a:r>
            <a:r>
              <a:rPr lang="ru-RU" sz="1800" dirty="0">
                <a:solidFill>
                  <a:schemeClr val="bg2"/>
                </a:solidFill>
                <a:latin typeface="+mj-lt"/>
              </a:rPr>
              <a:t>почти во всех клетках костного мозга — гранулоцитах, моноцитах, </a:t>
            </a:r>
            <a:r>
              <a:rPr lang="ru-RU" sz="1800" dirty="0" err="1">
                <a:solidFill>
                  <a:schemeClr val="bg2"/>
                </a:solidFill>
                <a:latin typeface="+mj-lt"/>
              </a:rPr>
              <a:t>эритрокариоцитах</a:t>
            </a:r>
            <a:r>
              <a:rPr lang="ru-RU" sz="1800" dirty="0">
                <a:solidFill>
                  <a:schemeClr val="bg2"/>
                </a:solidFill>
                <a:latin typeface="+mj-lt"/>
              </a:rPr>
              <a:t>, мегакариоцитах. </a:t>
            </a:r>
            <a:endParaRPr lang="en-US" sz="1800" dirty="0" smtClean="0">
              <a:solidFill>
                <a:schemeClr val="bg2"/>
              </a:solidFill>
              <a:latin typeface="+mj-lt"/>
            </a:endParaRPr>
          </a:p>
          <a:p>
            <a:pPr algn="l"/>
            <a:r>
              <a:rPr lang="ru-RU" sz="1800" dirty="0" smtClean="0">
                <a:solidFill>
                  <a:schemeClr val="bg2"/>
                </a:solidFill>
                <a:latin typeface="+mj-lt"/>
              </a:rPr>
              <a:t>3. Провести </a:t>
            </a:r>
            <a:r>
              <a:rPr lang="ru-RU" sz="1800" dirty="0">
                <a:solidFill>
                  <a:schemeClr val="bg2"/>
                </a:solidFill>
                <a:latin typeface="+mj-lt"/>
              </a:rPr>
              <a:t>достоверную диагностику и мониторинг лечения ХМЛ </a:t>
            </a:r>
            <a:r>
              <a:rPr lang="ru-RU" sz="1800" dirty="0" smtClean="0">
                <a:solidFill>
                  <a:schemeClr val="bg2"/>
                </a:solidFill>
                <a:latin typeface="+mj-lt"/>
              </a:rPr>
              <a:t>и ИП позволяет цитологическое и гистологическое исследование костного мозга, стандартное </a:t>
            </a:r>
            <a:r>
              <a:rPr lang="ru-RU" sz="1800" dirty="0">
                <a:solidFill>
                  <a:schemeClr val="bg2"/>
                </a:solidFill>
                <a:latin typeface="+mj-lt"/>
              </a:rPr>
              <a:t>цитогенетическое исследование </a:t>
            </a:r>
            <a:r>
              <a:rPr lang="ru-RU" sz="1800" dirty="0" smtClean="0">
                <a:solidFill>
                  <a:schemeClr val="bg2"/>
                </a:solidFill>
                <a:latin typeface="+mj-lt"/>
              </a:rPr>
              <a:t>клеток </a:t>
            </a:r>
            <a:r>
              <a:rPr lang="ru-RU" sz="1800" dirty="0">
                <a:solidFill>
                  <a:schemeClr val="bg2"/>
                </a:solidFill>
                <a:latin typeface="+mj-lt"/>
              </a:rPr>
              <a:t>костного </a:t>
            </a:r>
            <a:r>
              <a:rPr lang="ru-RU" sz="1800" dirty="0" smtClean="0">
                <a:solidFill>
                  <a:schemeClr val="bg2"/>
                </a:solidFill>
                <a:latin typeface="+mj-lt"/>
              </a:rPr>
              <a:t>мозга и молекулярно-генетическое исследование клеток периферической крови.</a:t>
            </a:r>
          </a:p>
          <a:p>
            <a:pPr algn="l"/>
            <a:r>
              <a:rPr lang="ru-RU" sz="1800" dirty="0" smtClean="0">
                <a:solidFill>
                  <a:schemeClr val="bg2"/>
                </a:solidFill>
                <a:latin typeface="+mj-lt"/>
              </a:rPr>
              <a:t>4. ХМЛ, </a:t>
            </a:r>
            <a:r>
              <a:rPr lang="ru-RU" sz="1800" dirty="0">
                <a:solidFill>
                  <a:schemeClr val="bg2"/>
                </a:solidFill>
                <a:latin typeface="+mj-lt"/>
              </a:rPr>
              <a:t>ранее </a:t>
            </a:r>
            <a:r>
              <a:rPr lang="ru-RU" sz="1800" dirty="0" smtClean="0">
                <a:solidFill>
                  <a:schemeClr val="bg2"/>
                </a:solidFill>
                <a:latin typeface="+mj-lt"/>
              </a:rPr>
              <a:t>считавшийся </a:t>
            </a:r>
            <a:r>
              <a:rPr lang="ru-RU" sz="1800" dirty="0">
                <a:solidFill>
                  <a:schemeClr val="bg2"/>
                </a:solidFill>
                <a:latin typeface="+mj-lt"/>
              </a:rPr>
              <a:t>практически </a:t>
            </a:r>
            <a:r>
              <a:rPr lang="ru-RU" sz="1800" dirty="0" err="1">
                <a:solidFill>
                  <a:schemeClr val="bg2"/>
                </a:solidFill>
                <a:latin typeface="+mj-lt"/>
              </a:rPr>
              <a:t>некурабельным</a:t>
            </a:r>
            <a:r>
              <a:rPr lang="ru-RU" sz="1800" dirty="0">
                <a:solidFill>
                  <a:schemeClr val="bg2"/>
                </a:solidFill>
                <a:latin typeface="+mj-lt"/>
              </a:rPr>
              <a:t>, в настоящее время поддаётся успешному контролю с помощью малотоксичной консервативной терапии. На фоне лечения ингибиторами тирозинкиназ у большинства пациентов с ХМЛ возможно достижение стабильной клинико-гематологической и цитогенетической ремиссии</a:t>
            </a:r>
            <a:r>
              <a:rPr lang="ru-RU" sz="1800" dirty="0" smtClean="0">
                <a:solidFill>
                  <a:schemeClr val="bg2"/>
                </a:solidFill>
                <a:latin typeface="+mj-lt"/>
              </a:rPr>
              <a:t>.</a:t>
            </a:r>
          </a:p>
          <a:p>
            <a:pPr algn="l"/>
            <a:r>
              <a:rPr lang="ru-RU" sz="1800" dirty="0" smtClean="0">
                <a:solidFill>
                  <a:schemeClr val="bg2"/>
                </a:solidFill>
                <a:latin typeface="+mj-lt"/>
              </a:rPr>
              <a:t>5. Основной подход для повышения длительной выживаемости больных с ИП – успешная профилактика и ранняя диагностика тромботических осложнений</a:t>
            </a:r>
            <a:endParaRPr lang="ru-RU" sz="1800" dirty="0">
              <a:solidFill>
                <a:schemeClr val="bg2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02046916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Прямоугольник 1"/>
          <p:cNvSpPr>
            <a:spLocks noChangeArrowheads="1"/>
          </p:cNvSpPr>
          <p:nvPr/>
        </p:nvSpPr>
        <p:spPr bwMode="auto">
          <a:xfrm>
            <a:off x="1049272" y="380288"/>
            <a:ext cx="691356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l"/>
            <a:r>
              <a:rPr lang="ru-RU" altLang="ru-RU" b="1" dirty="0" smtClean="0">
                <a:solidFill>
                  <a:schemeClr val="bg2"/>
                </a:solidFill>
                <a:latin typeface="Arial" charset="0"/>
                <a:cs typeface="Arial" charset="0"/>
              </a:rPr>
              <a:t>Вопросы для самостоятельного контроля</a:t>
            </a:r>
            <a:endParaRPr lang="ru-RU" altLang="ru-RU" b="1" dirty="0">
              <a:solidFill>
                <a:schemeClr val="bg2"/>
              </a:solidFill>
              <a:latin typeface="Arial" charset="0"/>
              <a:cs typeface="Arial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99610" y="876305"/>
            <a:ext cx="8812885" cy="56784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100" dirty="0">
                <a:solidFill>
                  <a:schemeClr val="bg2"/>
                </a:solidFill>
                <a:latin typeface="+mj-lt"/>
              </a:rPr>
              <a:t>1.	Что объединяет хронический миелолейкоз и истинную полицитемию в рамках классификации миелопролиферативных заболеваний?</a:t>
            </a:r>
          </a:p>
          <a:p>
            <a:pPr algn="just"/>
            <a:r>
              <a:rPr lang="ru-RU" sz="1100" dirty="0">
                <a:solidFill>
                  <a:schemeClr val="bg2"/>
                </a:solidFill>
                <a:latin typeface="+mj-lt"/>
              </a:rPr>
              <a:t>2.	В чём принципиальное отличие ХМЛ от ИП по клеточному субстрату опухоли?</a:t>
            </a:r>
          </a:p>
          <a:p>
            <a:pPr algn="just"/>
            <a:r>
              <a:rPr lang="ru-RU" sz="1100" dirty="0">
                <a:solidFill>
                  <a:schemeClr val="bg2"/>
                </a:solidFill>
                <a:latin typeface="+mj-lt"/>
              </a:rPr>
              <a:t>3.	Какие возрастные группы наиболее подвержены ХМЛ и ИП? Есть ли гендерные различия в заболеваемости?</a:t>
            </a:r>
          </a:p>
          <a:p>
            <a:pPr algn="just"/>
            <a:r>
              <a:rPr lang="ru-RU" sz="1100" dirty="0">
                <a:solidFill>
                  <a:schemeClr val="bg2"/>
                </a:solidFill>
                <a:latin typeface="+mj-lt"/>
              </a:rPr>
              <a:t>4.	Какой цитогенетический маркер является ключевым для диагностики ХМЛ? Опишите его молекулярную основу (хромосомная </a:t>
            </a:r>
            <a:r>
              <a:rPr lang="ru-RU" sz="1100" dirty="0" err="1">
                <a:solidFill>
                  <a:schemeClr val="bg2"/>
                </a:solidFill>
                <a:latin typeface="+mj-lt"/>
              </a:rPr>
              <a:t>транслокация</a:t>
            </a:r>
            <a:r>
              <a:rPr lang="ru-RU" sz="1100" dirty="0">
                <a:solidFill>
                  <a:schemeClr val="bg2"/>
                </a:solidFill>
                <a:latin typeface="+mj-lt"/>
              </a:rPr>
              <a:t>, ген).</a:t>
            </a:r>
          </a:p>
          <a:p>
            <a:pPr algn="just"/>
            <a:r>
              <a:rPr lang="ru-RU" sz="1100" dirty="0">
                <a:solidFill>
                  <a:schemeClr val="bg2"/>
                </a:solidFill>
                <a:latin typeface="+mj-lt"/>
              </a:rPr>
              <a:t>5.	Существуют ли специфические генетические маркеры для истинной полицитемии? Назовите основные мутации, ассоциированные с ИП.</a:t>
            </a:r>
          </a:p>
          <a:p>
            <a:pPr algn="just"/>
            <a:r>
              <a:rPr lang="ru-RU" sz="1100" dirty="0">
                <a:solidFill>
                  <a:schemeClr val="bg2"/>
                </a:solidFill>
                <a:latin typeface="+mj-lt"/>
              </a:rPr>
              <a:t>6.	Как злокачественная трансформация гемопоэтических предшественников приводит к </a:t>
            </a:r>
            <a:r>
              <a:rPr lang="ru-RU" sz="1100" dirty="0" err="1">
                <a:solidFill>
                  <a:schemeClr val="bg2"/>
                </a:solidFill>
                <a:latin typeface="+mj-lt"/>
              </a:rPr>
              <a:t>гиперпродукции</a:t>
            </a:r>
            <a:r>
              <a:rPr lang="ru-RU" sz="1100" dirty="0">
                <a:solidFill>
                  <a:schemeClr val="bg2"/>
                </a:solidFill>
                <a:latin typeface="+mj-lt"/>
              </a:rPr>
              <a:t> клеток при ХМЛ и ИП?</a:t>
            </a:r>
          </a:p>
          <a:p>
            <a:pPr algn="just"/>
            <a:r>
              <a:rPr lang="ru-RU" sz="1100" dirty="0">
                <a:solidFill>
                  <a:schemeClr val="bg2"/>
                </a:solidFill>
                <a:latin typeface="+mj-lt"/>
              </a:rPr>
              <a:t>7.	Перечислите основные симптомы ХМЛ в хронической фазе. Чем они отличаются от проявлений в фазе бластного криза?</a:t>
            </a:r>
          </a:p>
          <a:p>
            <a:pPr algn="just"/>
            <a:r>
              <a:rPr lang="ru-RU" sz="1100" dirty="0">
                <a:solidFill>
                  <a:schemeClr val="bg2"/>
                </a:solidFill>
                <a:latin typeface="+mj-lt"/>
              </a:rPr>
              <a:t>8.	Какие клинические признаки типичны для ИП? Почему у пациентов с ИП часто возникают тромбозы?</a:t>
            </a:r>
          </a:p>
          <a:p>
            <a:pPr algn="just"/>
            <a:r>
              <a:rPr lang="ru-RU" sz="1100" dirty="0">
                <a:solidFill>
                  <a:schemeClr val="bg2"/>
                </a:solidFill>
                <a:latin typeface="+mj-lt"/>
              </a:rPr>
              <a:t>9.	Что такое спленомегалия и гепатомегалия? Как часто они встречаются при ХМЛ и ИП?</a:t>
            </a:r>
          </a:p>
          <a:p>
            <a:pPr algn="just"/>
            <a:r>
              <a:rPr lang="ru-RU" sz="1100" dirty="0">
                <a:solidFill>
                  <a:schemeClr val="bg2"/>
                </a:solidFill>
                <a:latin typeface="+mj-lt"/>
              </a:rPr>
              <a:t>10.	Какие лабораторные исследования обязательны для подтверждения диагноза ХМЛ? Объясните значение цитогенетического и молекулярно генетического анализа.</a:t>
            </a:r>
          </a:p>
          <a:p>
            <a:pPr algn="just"/>
            <a:r>
              <a:rPr lang="ru-RU" sz="1100" dirty="0">
                <a:solidFill>
                  <a:schemeClr val="bg2"/>
                </a:solidFill>
                <a:latin typeface="+mj-lt"/>
              </a:rPr>
              <a:t>11.	Каковы диагностические критерии ИП согласно рекомендациям ВОЗ? Какие показатели крови и костного мозга имеют решающее значение?</a:t>
            </a:r>
          </a:p>
          <a:p>
            <a:pPr algn="just"/>
            <a:r>
              <a:rPr lang="ru-RU" sz="1100" dirty="0">
                <a:solidFill>
                  <a:schemeClr val="bg2"/>
                </a:solidFill>
                <a:latin typeface="+mj-lt"/>
              </a:rPr>
              <a:t>12.	В чём заключается дифференциальная диагностика ХМЛ и ИП с другими миелопролиферативными заболеваниями (например, эссенциальной тромбоцитемией)?</a:t>
            </a:r>
          </a:p>
          <a:p>
            <a:pPr algn="just"/>
            <a:r>
              <a:rPr lang="ru-RU" sz="1100" dirty="0">
                <a:solidFill>
                  <a:schemeClr val="bg2"/>
                </a:solidFill>
                <a:latin typeface="+mj-lt"/>
              </a:rPr>
              <a:t>13.	Опишите три стадии течения ХМЛ. Какие критерии определяют переход от хронической фазы к фазе акселерации и </a:t>
            </a:r>
            <a:r>
              <a:rPr lang="ru-RU" sz="1100" dirty="0" err="1">
                <a:solidFill>
                  <a:schemeClr val="bg2"/>
                </a:solidFill>
                <a:latin typeface="+mj-lt"/>
              </a:rPr>
              <a:t>бластному</a:t>
            </a:r>
            <a:r>
              <a:rPr lang="ru-RU" sz="1100" dirty="0">
                <a:solidFill>
                  <a:schemeClr val="bg2"/>
                </a:solidFill>
                <a:latin typeface="+mj-lt"/>
              </a:rPr>
              <a:t> кризу?</a:t>
            </a:r>
          </a:p>
          <a:p>
            <a:pPr algn="just"/>
            <a:r>
              <a:rPr lang="ru-RU" sz="1100" dirty="0">
                <a:solidFill>
                  <a:schemeClr val="bg2"/>
                </a:solidFill>
                <a:latin typeface="+mj-lt"/>
              </a:rPr>
              <a:t>14.	Какие осложнения наиболее опасны для пациентов с ИП? Почему гиперурикемия и тромбозы считаются ключевыми рисками?</a:t>
            </a:r>
          </a:p>
          <a:p>
            <a:pPr algn="just"/>
            <a:r>
              <a:rPr lang="ru-RU" sz="1100" dirty="0">
                <a:solidFill>
                  <a:schemeClr val="bg2"/>
                </a:solidFill>
                <a:latin typeface="+mj-lt"/>
              </a:rPr>
              <a:t>15.	Что такое «постполицитемический миелофиброз»? Как он связан с ИП?</a:t>
            </a:r>
          </a:p>
          <a:p>
            <a:pPr algn="just"/>
            <a:r>
              <a:rPr lang="ru-RU" sz="1100" dirty="0">
                <a:solidFill>
                  <a:schemeClr val="bg2"/>
                </a:solidFill>
                <a:latin typeface="+mj-lt"/>
              </a:rPr>
              <a:t>16.	Какие препараты являются основой терапии ХМЛ? Объясните механизм действия ингибиторов </a:t>
            </a:r>
            <a:r>
              <a:rPr lang="ru-RU" sz="1100" dirty="0" err="1">
                <a:solidFill>
                  <a:schemeClr val="bg2"/>
                </a:solidFill>
                <a:latin typeface="+mj-lt"/>
              </a:rPr>
              <a:t>тирозинкиназы</a:t>
            </a:r>
            <a:r>
              <a:rPr lang="ru-RU" sz="1100" dirty="0">
                <a:solidFill>
                  <a:schemeClr val="bg2"/>
                </a:solidFill>
                <a:latin typeface="+mj-lt"/>
              </a:rPr>
              <a:t> (ИТК).</a:t>
            </a:r>
          </a:p>
          <a:p>
            <a:pPr algn="just"/>
            <a:r>
              <a:rPr lang="ru-RU" sz="1100" dirty="0">
                <a:solidFill>
                  <a:schemeClr val="bg2"/>
                </a:solidFill>
                <a:latin typeface="+mj-lt"/>
              </a:rPr>
              <a:t>17.	Каковы цели лечения ИП? Перечислите основные методы </a:t>
            </a:r>
            <a:r>
              <a:rPr lang="ru-RU" sz="1100" dirty="0" err="1">
                <a:solidFill>
                  <a:schemeClr val="bg2"/>
                </a:solidFill>
                <a:latin typeface="+mj-lt"/>
              </a:rPr>
              <a:t>циторедукции</a:t>
            </a:r>
            <a:r>
              <a:rPr lang="ru-RU" sz="1100" dirty="0">
                <a:solidFill>
                  <a:schemeClr val="bg2"/>
                </a:solidFill>
                <a:latin typeface="+mj-lt"/>
              </a:rPr>
              <a:t> и профилактики тромбозов.</a:t>
            </a:r>
          </a:p>
          <a:p>
            <a:pPr algn="just"/>
            <a:r>
              <a:rPr lang="ru-RU" sz="1100" dirty="0">
                <a:solidFill>
                  <a:schemeClr val="bg2"/>
                </a:solidFill>
                <a:latin typeface="+mj-lt"/>
              </a:rPr>
              <a:t>18.	В каких случаях при ХМЛ и ИП рассматривается трансплантация гемопоэтических стволовых клеток? Какие факторы влияют на решение о трансплантации?</a:t>
            </a:r>
          </a:p>
          <a:p>
            <a:pPr algn="just"/>
            <a:r>
              <a:rPr lang="ru-RU" sz="1100" dirty="0">
                <a:solidFill>
                  <a:schemeClr val="bg2"/>
                </a:solidFill>
                <a:latin typeface="+mj-lt"/>
              </a:rPr>
              <a:t>19.	Как оценивается эффективность терапии ХМЛ? Что такое «молекулярный ответ» и какие его уровни выделяют?</a:t>
            </a:r>
          </a:p>
          <a:p>
            <a:pPr algn="just"/>
            <a:r>
              <a:rPr lang="ru-RU" sz="1100" dirty="0">
                <a:solidFill>
                  <a:schemeClr val="bg2"/>
                </a:solidFill>
                <a:latin typeface="+mj-lt"/>
              </a:rPr>
              <a:t>20.	Какие показатели </a:t>
            </a:r>
            <a:r>
              <a:rPr lang="ru-RU" sz="1100" dirty="0" err="1">
                <a:solidFill>
                  <a:schemeClr val="bg2"/>
                </a:solidFill>
                <a:latin typeface="+mj-lt"/>
              </a:rPr>
              <a:t>мониторят</a:t>
            </a:r>
            <a:r>
              <a:rPr lang="ru-RU" sz="1100" dirty="0">
                <a:solidFill>
                  <a:schemeClr val="bg2"/>
                </a:solidFill>
                <a:latin typeface="+mj-lt"/>
              </a:rPr>
              <a:t> у пациентов с ИП для контроля заболевания? Как часто необходимо проводить обследования?</a:t>
            </a:r>
          </a:p>
          <a:p>
            <a:pPr algn="just"/>
            <a:endParaRPr lang="ru-RU" sz="1100" dirty="0">
              <a:solidFill>
                <a:schemeClr val="bg2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703432210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297188" y="231030"/>
            <a:ext cx="367722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chemeClr val="bg2"/>
                </a:solidFill>
                <a:latin typeface="+mj-lt"/>
              </a:rPr>
              <a:t>СПИСОК ЛИТЕРАТУРЫ</a:t>
            </a:r>
            <a:endParaRPr lang="ru-RU" b="1" dirty="0">
              <a:solidFill>
                <a:schemeClr val="bg2"/>
              </a:solidFill>
              <a:latin typeface="+mj-lt"/>
            </a:endParaRPr>
          </a:p>
        </p:txBody>
      </p:sp>
      <p:sp>
        <p:nvSpPr>
          <p:cNvPr id="3" name="Прямоугольник 2"/>
          <p:cNvSpPr>
            <a:spLocks noChangeArrowheads="1"/>
          </p:cNvSpPr>
          <p:nvPr/>
        </p:nvSpPr>
        <p:spPr bwMode="auto">
          <a:xfrm>
            <a:off x="164479" y="692695"/>
            <a:ext cx="8800009" cy="59093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457200" indent="-457200" algn="l">
              <a:buFontTx/>
              <a:buAutoNum type="arabicPeriod"/>
            </a:pPr>
            <a:r>
              <a:rPr lang="ru-RU" sz="18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Гематология : национальное руководство / под ред. О. А. Рукавицына. - 2-е изд., </a:t>
            </a:r>
            <a:r>
              <a:rPr lang="ru-RU" sz="1800" dirty="0" err="1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перераб</a:t>
            </a:r>
            <a:r>
              <a:rPr lang="ru-RU" sz="18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. и доп. - Москва : ГЭОТАР-Медиа, 2024. - 916 с.  </a:t>
            </a:r>
            <a:r>
              <a:rPr lang="en-US" sz="18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– </a:t>
            </a:r>
            <a:r>
              <a:rPr lang="en-US" sz="1800" dirty="0" err="1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Текст</a:t>
            </a:r>
            <a:r>
              <a:rPr lang="en-US" sz="18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 : </a:t>
            </a:r>
            <a:r>
              <a:rPr lang="en-US" sz="1800" dirty="0" err="1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электронный</a:t>
            </a:r>
            <a:r>
              <a:rPr lang="en-US" sz="18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 // URL : https://mbasegeotar.ru/book/ISBN9785970481882.html</a:t>
            </a:r>
            <a:endParaRPr lang="ru-RU" sz="1800" dirty="0" smtClean="0">
              <a:solidFill>
                <a:schemeClr val="bg2"/>
              </a:solidFill>
              <a:latin typeface="Arial" pitchFamily="34" charset="0"/>
              <a:cs typeface="Arial" pitchFamily="34" charset="0"/>
            </a:endParaRPr>
          </a:p>
          <a:p>
            <a:pPr marL="457200" indent="-457200" algn="l">
              <a:buFontTx/>
              <a:buAutoNum type="arabicPeriod"/>
            </a:pPr>
            <a:r>
              <a:rPr lang="ru-RU" sz="1800" dirty="0" smtClean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Болезни </a:t>
            </a:r>
            <a:r>
              <a:rPr lang="ru-RU" sz="18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крови в амбулаторной практике / И. Л. Давыдкин, И. В. </a:t>
            </a:r>
            <a:r>
              <a:rPr lang="ru-RU" sz="1800" dirty="0" err="1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Куртов</a:t>
            </a:r>
            <a:r>
              <a:rPr lang="ru-RU" sz="18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, Р. К. </a:t>
            </a:r>
            <a:r>
              <a:rPr lang="ru-RU" sz="1800" dirty="0" err="1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Хайретдинов</a:t>
            </a:r>
            <a:r>
              <a:rPr lang="ru-RU" sz="18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 [и др.] ; под ред. И. Л. Давыдкина. - 3-е изд., </a:t>
            </a:r>
            <a:r>
              <a:rPr lang="ru-RU" sz="1800" dirty="0" err="1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испр</a:t>
            </a:r>
            <a:r>
              <a:rPr lang="ru-RU" sz="18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. и доп. - М. : ГЭОТАР-Медиа, 2020. -272 с. – Текст : электронный // </a:t>
            </a:r>
            <a:r>
              <a:rPr lang="en-US" sz="18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URL</a:t>
            </a:r>
            <a:r>
              <a:rPr lang="ru-RU" sz="18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 : </a:t>
            </a:r>
            <a:r>
              <a:rPr lang="en-US" sz="1800" dirty="0">
                <a:solidFill>
                  <a:schemeClr val="bg2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  <a:hlinkClick r:id="rId2"/>
              </a:rPr>
              <a:t>https</a:t>
            </a:r>
            <a:r>
              <a:rPr lang="ru-RU" sz="1800" dirty="0">
                <a:solidFill>
                  <a:schemeClr val="bg2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  <a:hlinkClick r:id="rId2"/>
              </a:rPr>
              <a:t>://</a:t>
            </a:r>
            <a:r>
              <a:rPr lang="en-US" sz="1800" dirty="0" err="1">
                <a:solidFill>
                  <a:schemeClr val="bg2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  <a:hlinkClick r:id="rId2"/>
              </a:rPr>
              <a:t>medbase</a:t>
            </a:r>
            <a:r>
              <a:rPr lang="ru-RU" sz="1800" dirty="0">
                <a:solidFill>
                  <a:schemeClr val="bg2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  <a:hlinkClick r:id="rId2"/>
              </a:rPr>
              <a:t>.</a:t>
            </a:r>
            <a:r>
              <a:rPr lang="en-US" sz="1800" dirty="0" err="1">
                <a:solidFill>
                  <a:schemeClr val="bg2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  <a:hlinkClick r:id="rId2"/>
              </a:rPr>
              <a:t>ru</a:t>
            </a:r>
            <a:r>
              <a:rPr lang="ru-RU" sz="1800" dirty="0">
                <a:solidFill>
                  <a:schemeClr val="bg2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  <a:hlinkClick r:id="rId2"/>
              </a:rPr>
              <a:t>/</a:t>
            </a:r>
            <a:r>
              <a:rPr lang="en-US" sz="1800" dirty="0">
                <a:solidFill>
                  <a:schemeClr val="bg2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  <a:hlinkClick r:id="rId2"/>
              </a:rPr>
              <a:t>book</a:t>
            </a:r>
            <a:r>
              <a:rPr lang="ru-RU" sz="1800" dirty="0">
                <a:solidFill>
                  <a:schemeClr val="bg2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  <a:hlinkClick r:id="rId2"/>
              </a:rPr>
              <a:t>/</a:t>
            </a:r>
            <a:r>
              <a:rPr lang="en-US" sz="1800" dirty="0">
                <a:solidFill>
                  <a:schemeClr val="bg2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  <a:hlinkClick r:id="rId2"/>
              </a:rPr>
              <a:t>ISBN</a:t>
            </a:r>
            <a:r>
              <a:rPr lang="ru-RU" sz="1800" dirty="0">
                <a:solidFill>
                  <a:schemeClr val="bg2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  <a:hlinkClick r:id="rId2"/>
              </a:rPr>
              <a:t>9785970459164.</a:t>
            </a:r>
            <a:r>
              <a:rPr lang="en-US" sz="1800" dirty="0" smtClean="0">
                <a:solidFill>
                  <a:schemeClr val="bg2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  <a:hlinkClick r:id="rId2"/>
              </a:rPr>
              <a:t>html</a:t>
            </a:r>
            <a:endParaRPr lang="ru-RU" sz="1800" dirty="0" smtClean="0">
              <a:solidFill>
                <a:schemeClr val="bg2">
                  <a:lumMod val="95000"/>
                  <a:lumOff val="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457200" indent="-457200" algn="l">
              <a:buFontTx/>
              <a:buAutoNum type="arabicPeriod"/>
            </a:pPr>
            <a:r>
              <a:rPr lang="ru-RU" sz="18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Рукавицын, А. А. Справочник врача-гематолога / А. А. Рукавицын, О. А. Рукавицын. - Москва : ГЭОТАР-Медиа, 2020. - 208 с. - Текст : электронный // </a:t>
            </a:r>
            <a:r>
              <a:rPr lang="en-US" sz="18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URL</a:t>
            </a:r>
            <a:r>
              <a:rPr lang="ru-RU" sz="18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 : </a:t>
            </a:r>
            <a:r>
              <a:rPr lang="en-US" sz="1800" dirty="0">
                <a:solidFill>
                  <a:schemeClr val="bg2"/>
                </a:solidFill>
                <a:latin typeface="Arial" pitchFamily="34" charset="0"/>
                <a:cs typeface="Arial" pitchFamily="34" charset="0"/>
                <a:hlinkClick r:id="rId3"/>
              </a:rPr>
              <a:t>https</a:t>
            </a:r>
            <a:r>
              <a:rPr lang="ru-RU" sz="1800" dirty="0">
                <a:solidFill>
                  <a:schemeClr val="bg2"/>
                </a:solidFill>
                <a:latin typeface="Arial" pitchFamily="34" charset="0"/>
                <a:cs typeface="Arial" pitchFamily="34" charset="0"/>
                <a:hlinkClick r:id="rId3"/>
              </a:rPr>
              <a:t>://</a:t>
            </a:r>
            <a:r>
              <a:rPr lang="en-US" sz="1800" dirty="0" err="1">
                <a:solidFill>
                  <a:schemeClr val="bg2"/>
                </a:solidFill>
                <a:latin typeface="Arial" pitchFamily="34" charset="0"/>
                <a:cs typeface="Arial" pitchFamily="34" charset="0"/>
                <a:hlinkClick r:id="rId3"/>
              </a:rPr>
              <a:t>medbase</a:t>
            </a:r>
            <a:r>
              <a:rPr lang="ru-RU" sz="1800" dirty="0">
                <a:solidFill>
                  <a:schemeClr val="bg2"/>
                </a:solidFill>
                <a:latin typeface="Arial" pitchFamily="34" charset="0"/>
                <a:cs typeface="Arial" pitchFamily="34" charset="0"/>
                <a:hlinkClick r:id="rId3"/>
              </a:rPr>
              <a:t>.</a:t>
            </a:r>
            <a:r>
              <a:rPr lang="en-US" sz="1800" dirty="0" err="1">
                <a:solidFill>
                  <a:schemeClr val="bg2"/>
                </a:solidFill>
                <a:latin typeface="Arial" pitchFamily="34" charset="0"/>
                <a:cs typeface="Arial" pitchFamily="34" charset="0"/>
                <a:hlinkClick r:id="rId3"/>
              </a:rPr>
              <a:t>ru</a:t>
            </a:r>
            <a:r>
              <a:rPr lang="ru-RU" sz="1800" dirty="0">
                <a:solidFill>
                  <a:schemeClr val="bg2"/>
                </a:solidFill>
                <a:latin typeface="Arial" pitchFamily="34" charset="0"/>
                <a:cs typeface="Arial" pitchFamily="34" charset="0"/>
                <a:hlinkClick r:id="rId3"/>
              </a:rPr>
              <a:t>/</a:t>
            </a:r>
            <a:r>
              <a:rPr lang="en-US" sz="1800" dirty="0">
                <a:solidFill>
                  <a:schemeClr val="bg2"/>
                </a:solidFill>
                <a:latin typeface="Arial" pitchFamily="34" charset="0"/>
                <a:cs typeface="Arial" pitchFamily="34" charset="0"/>
                <a:hlinkClick r:id="rId3"/>
              </a:rPr>
              <a:t>book</a:t>
            </a:r>
            <a:r>
              <a:rPr lang="ru-RU" sz="1800" dirty="0">
                <a:solidFill>
                  <a:schemeClr val="bg2"/>
                </a:solidFill>
                <a:latin typeface="Arial" pitchFamily="34" charset="0"/>
                <a:cs typeface="Arial" pitchFamily="34" charset="0"/>
                <a:hlinkClick r:id="rId3"/>
              </a:rPr>
              <a:t>/</a:t>
            </a:r>
            <a:r>
              <a:rPr lang="en-US" sz="1800" dirty="0">
                <a:solidFill>
                  <a:schemeClr val="bg2"/>
                </a:solidFill>
                <a:latin typeface="Arial" pitchFamily="34" charset="0"/>
                <a:cs typeface="Arial" pitchFamily="34" charset="0"/>
                <a:hlinkClick r:id="rId3"/>
              </a:rPr>
              <a:t>ISBN</a:t>
            </a:r>
            <a:r>
              <a:rPr lang="ru-RU" sz="1800" dirty="0">
                <a:solidFill>
                  <a:schemeClr val="bg2"/>
                </a:solidFill>
                <a:latin typeface="Arial" pitchFamily="34" charset="0"/>
                <a:cs typeface="Arial" pitchFamily="34" charset="0"/>
                <a:hlinkClick r:id="rId3"/>
              </a:rPr>
              <a:t>9785970458075.</a:t>
            </a:r>
            <a:r>
              <a:rPr lang="en-US" sz="1800" dirty="0" smtClean="0">
                <a:solidFill>
                  <a:schemeClr val="bg2"/>
                </a:solidFill>
                <a:latin typeface="Arial" pitchFamily="34" charset="0"/>
                <a:cs typeface="Arial" pitchFamily="34" charset="0"/>
                <a:hlinkClick r:id="rId3"/>
              </a:rPr>
              <a:t>html</a:t>
            </a:r>
            <a:endParaRPr lang="ru-RU" sz="1800" dirty="0" smtClean="0">
              <a:solidFill>
                <a:schemeClr val="bg2"/>
              </a:solidFill>
              <a:latin typeface="Arial" pitchFamily="34" charset="0"/>
              <a:cs typeface="Arial" pitchFamily="34" charset="0"/>
            </a:endParaRPr>
          </a:p>
          <a:p>
            <a:pPr marL="457200" indent="-457200" algn="l">
              <a:buFontTx/>
              <a:buAutoNum type="arabicPeriod"/>
            </a:pPr>
            <a:r>
              <a:rPr lang="ru-RU" sz="1800" b="1" dirty="0" smtClean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Консультант </a:t>
            </a:r>
            <a:r>
              <a:rPr lang="ru-RU" sz="1800" b="1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студента </a:t>
            </a:r>
            <a:r>
              <a:rPr lang="ru-RU" sz="18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[Электронный ресурс] : электронно-библиотечная система (ЭБС) / ООО «Консультант студента» – https://www.studentlibrary.ru/ – </a:t>
            </a:r>
            <a:r>
              <a:rPr lang="ru-RU" sz="1800" i="1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Доступ к полным текстам с любого компьютера после </a:t>
            </a:r>
            <a:r>
              <a:rPr lang="ru-RU" sz="1800" i="1" dirty="0" smtClean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авторизации.</a:t>
            </a:r>
          </a:p>
          <a:p>
            <a:pPr marL="457200" indent="-457200" algn="l">
              <a:buFontTx/>
              <a:buAutoNum type="arabicPeriod"/>
            </a:pPr>
            <a:r>
              <a:rPr lang="ru-RU" sz="1800" b="1" dirty="0" smtClean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Электронно-библиотечная </a:t>
            </a:r>
            <a:r>
              <a:rPr lang="ru-RU" sz="1800" b="1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система НГМУ</a:t>
            </a:r>
            <a:r>
              <a:rPr lang="ru-RU" sz="18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 (ЭБС НГМУ) [Электронный ресурс] : электронно-библиотечная система (ЭБС) / НГМУ – URL: http://library.ngmu.ru/ – </a:t>
            </a:r>
            <a:r>
              <a:rPr lang="ru-RU" sz="1800" i="1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Доступ к полным текстам с любого компьютера после авторизации</a:t>
            </a:r>
            <a:r>
              <a:rPr lang="ru-RU" sz="1800" i="1" dirty="0" smtClean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marL="457200" indent="-457200" algn="l">
              <a:buFontTx/>
              <a:buAutoNum type="arabicPeriod"/>
            </a:pPr>
            <a:r>
              <a:rPr lang="ru-RU" sz="18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Рубрикатор клинических рекомендаций : официальный сайт /Министерство здравоохранения Российской Федерации. – 2021. –</a:t>
            </a:r>
            <a:r>
              <a:rPr lang="en-US" sz="18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URL</a:t>
            </a:r>
            <a:r>
              <a:rPr lang="ru-RU" sz="18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 : </a:t>
            </a:r>
            <a:r>
              <a:rPr lang="en-US" sz="18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https</a:t>
            </a:r>
            <a:r>
              <a:rPr lang="ru-RU" sz="18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://</a:t>
            </a:r>
            <a:r>
              <a:rPr lang="en-US" sz="1800" dirty="0" err="1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cr</a:t>
            </a:r>
            <a:r>
              <a:rPr lang="ru-RU" sz="18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.</a:t>
            </a:r>
            <a:r>
              <a:rPr lang="en-US" sz="1800" dirty="0" err="1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minzdrav</a:t>
            </a:r>
            <a:r>
              <a:rPr lang="ru-RU" sz="18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.</a:t>
            </a:r>
            <a:r>
              <a:rPr lang="en-US" sz="1800" dirty="0" err="1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gov</a:t>
            </a:r>
            <a:r>
              <a:rPr lang="ru-RU" sz="18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.</a:t>
            </a:r>
            <a:r>
              <a:rPr lang="en-US" sz="1800" dirty="0" err="1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ru</a:t>
            </a:r>
            <a:r>
              <a:rPr lang="ru-RU" sz="18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/?</a:t>
            </a:r>
            <a:r>
              <a:rPr lang="en-US" sz="1800" dirty="0" err="1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ysclid</a:t>
            </a:r>
            <a:r>
              <a:rPr lang="ru-RU" sz="18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=</a:t>
            </a:r>
            <a:r>
              <a:rPr lang="en-US" sz="1800" dirty="0" err="1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lc</a:t>
            </a:r>
            <a:r>
              <a:rPr lang="ru-RU" sz="18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8</a:t>
            </a:r>
            <a:r>
              <a:rPr lang="en-US" sz="1800" dirty="0" err="1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uv</a:t>
            </a:r>
            <a:r>
              <a:rPr lang="ru-RU" sz="18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2</a:t>
            </a:r>
            <a:r>
              <a:rPr lang="en-US" sz="1800" dirty="0" err="1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fbsg</a:t>
            </a:r>
            <a:r>
              <a:rPr lang="ru-RU" sz="18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216477660 – Текст : электронный.</a:t>
            </a:r>
          </a:p>
          <a:p>
            <a:pPr marL="457200" indent="-457200" algn="l">
              <a:buFontTx/>
              <a:buAutoNum type="arabicPeriod"/>
            </a:pPr>
            <a:endParaRPr lang="ru-RU" sz="1800" dirty="0">
              <a:solidFill>
                <a:schemeClr val="bg2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93002418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ELIMITERS" val="3.1"/>
</p:tagLst>
</file>

<file path=ppt/theme/theme1.xml><?xml version="1.0" encoding="utf-8"?>
<a:theme xmlns:a="http://schemas.openxmlformats.org/drawingml/2006/main" name="Синий обелиск">
  <a:themeElements>
    <a:clrScheme name="Синий обелиск 1">
      <a:dk1>
        <a:srgbClr val="000000"/>
      </a:dk1>
      <a:lt1>
        <a:srgbClr val="FFFFFF"/>
      </a:lt1>
      <a:dk2>
        <a:srgbClr val="0000FF"/>
      </a:dk2>
      <a:lt2>
        <a:srgbClr val="FFCC66"/>
      </a:lt2>
      <a:accent1>
        <a:srgbClr val="00FFFF"/>
      </a:accent1>
      <a:accent2>
        <a:srgbClr val="3366FF"/>
      </a:accent2>
      <a:accent3>
        <a:srgbClr val="AAAAFF"/>
      </a:accent3>
      <a:accent4>
        <a:srgbClr val="DADADA"/>
      </a:accent4>
      <a:accent5>
        <a:srgbClr val="AAFFFF"/>
      </a:accent5>
      <a:accent6>
        <a:srgbClr val="2D5CE7"/>
      </a:accent6>
      <a:hlink>
        <a:srgbClr val="FF0033"/>
      </a:hlink>
      <a:folHlink>
        <a:srgbClr val="FFFF00"/>
      </a:folHlink>
    </a:clrScheme>
    <a:fontScheme name="Синий обелиск">
      <a:majorFont>
        <a:latin typeface="Arial"/>
        <a:ea typeface=""/>
        <a:cs typeface=""/>
      </a:majorFont>
      <a:minorFont>
        <a:latin typeface="Times New Roman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Синий обелиск 1">
        <a:dk1>
          <a:srgbClr val="000000"/>
        </a:dk1>
        <a:lt1>
          <a:srgbClr val="FFFFFF"/>
        </a:lt1>
        <a:dk2>
          <a:srgbClr val="0000FF"/>
        </a:dk2>
        <a:lt2>
          <a:srgbClr val="FFCC66"/>
        </a:lt2>
        <a:accent1>
          <a:srgbClr val="00FFFF"/>
        </a:accent1>
        <a:accent2>
          <a:srgbClr val="3366FF"/>
        </a:accent2>
        <a:accent3>
          <a:srgbClr val="AAAAFF"/>
        </a:accent3>
        <a:accent4>
          <a:srgbClr val="DADADA"/>
        </a:accent4>
        <a:accent5>
          <a:srgbClr val="AAFFFF"/>
        </a:accent5>
        <a:accent6>
          <a:srgbClr val="2D5CE7"/>
        </a:accent6>
        <a:hlink>
          <a:srgbClr val="FF0033"/>
        </a:hlink>
        <a:folHlink>
          <a:srgbClr val="FF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иний обелиск 2">
        <a:dk1>
          <a:srgbClr val="000000"/>
        </a:dk1>
        <a:lt1>
          <a:srgbClr val="FFFFFF"/>
        </a:lt1>
        <a:dk2>
          <a:srgbClr val="000000"/>
        </a:dk2>
        <a:lt2>
          <a:srgbClr val="CCECFF"/>
        </a:lt2>
        <a:accent1>
          <a:srgbClr val="6699FF"/>
        </a:accent1>
        <a:accent2>
          <a:srgbClr val="66CCFF"/>
        </a:accent2>
        <a:accent3>
          <a:srgbClr val="FFFFFF"/>
        </a:accent3>
        <a:accent4>
          <a:srgbClr val="000000"/>
        </a:accent4>
        <a:accent5>
          <a:srgbClr val="B8CAFF"/>
        </a:accent5>
        <a:accent6>
          <a:srgbClr val="5CB9E7"/>
        </a:accent6>
        <a:hlink>
          <a:srgbClr val="CC99FF"/>
        </a:hlink>
        <a:folHlink>
          <a:srgbClr val="00CC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иний обелиск 3">
        <a:dk1>
          <a:srgbClr val="000000"/>
        </a:dk1>
        <a:lt1>
          <a:srgbClr val="FFFFFF"/>
        </a:lt1>
        <a:dk2>
          <a:srgbClr val="000000"/>
        </a:dk2>
        <a:lt2>
          <a:srgbClr val="FFFFFF"/>
        </a:lt2>
        <a:accent1>
          <a:srgbClr val="CBCBCB"/>
        </a:accent1>
        <a:accent2>
          <a:srgbClr val="EAEAEA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D4D4D4"/>
        </a:accent6>
        <a:hlink>
          <a:srgbClr val="5F5F5F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иний обелиск 4">
        <a:dk1>
          <a:srgbClr val="000000"/>
        </a:dk1>
        <a:lt1>
          <a:srgbClr val="FFFFFF"/>
        </a:lt1>
        <a:dk2>
          <a:srgbClr val="008080"/>
        </a:dk2>
        <a:lt2>
          <a:srgbClr val="FFCC66"/>
        </a:lt2>
        <a:accent1>
          <a:srgbClr val="0099CC"/>
        </a:accent1>
        <a:accent2>
          <a:srgbClr val="009999"/>
        </a:accent2>
        <a:accent3>
          <a:srgbClr val="AAC0C0"/>
        </a:accent3>
        <a:accent4>
          <a:srgbClr val="DADADA"/>
        </a:accent4>
        <a:accent5>
          <a:srgbClr val="AACAE2"/>
        </a:accent5>
        <a:accent6>
          <a:srgbClr val="008A8A"/>
        </a:accent6>
        <a:hlink>
          <a:srgbClr val="6600CC"/>
        </a:hlink>
        <a:folHlink>
          <a:srgbClr val="FF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иний обелиск 5">
        <a:dk1>
          <a:srgbClr val="000000"/>
        </a:dk1>
        <a:lt1>
          <a:srgbClr val="FFFFFF"/>
        </a:lt1>
        <a:dk2>
          <a:srgbClr val="993300"/>
        </a:dk2>
        <a:lt2>
          <a:srgbClr val="FFCC66"/>
        </a:lt2>
        <a:accent1>
          <a:srgbClr val="FF6633"/>
        </a:accent1>
        <a:accent2>
          <a:srgbClr val="CC6600"/>
        </a:accent2>
        <a:accent3>
          <a:srgbClr val="CAADAA"/>
        </a:accent3>
        <a:accent4>
          <a:srgbClr val="DADADA"/>
        </a:accent4>
        <a:accent5>
          <a:srgbClr val="FFB8AD"/>
        </a:accent5>
        <a:accent6>
          <a:srgbClr val="B95C00"/>
        </a:accent6>
        <a:hlink>
          <a:srgbClr val="CC0000"/>
        </a:hlink>
        <a:folHlink>
          <a:srgbClr val="FFFF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C:\Program Files\MOffice2000\Templates\Presentation Designs\Синий обелиск.pot</Template>
  <TotalTime>2501</TotalTime>
  <Words>2172</Words>
  <Application>Microsoft Office PowerPoint</Application>
  <PresentationFormat>Экран (4:3)</PresentationFormat>
  <Paragraphs>304</Paragraphs>
  <Slides>38</Slides>
  <Notes>4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38</vt:i4>
      </vt:variant>
    </vt:vector>
  </HeadingPairs>
  <TitlesOfParts>
    <vt:vector size="39" baseType="lpstr">
      <vt:lpstr>Синий обелиск</vt:lpstr>
      <vt:lpstr>Презентация PowerPoint</vt:lpstr>
      <vt:lpstr>Презентация PowerPoint</vt:lpstr>
      <vt:lpstr>Презентация PowerPoint</vt:lpstr>
      <vt:lpstr>Хронический миелолейкоз – клональное миелопролиферативное заболевание, затрагивающее полипотентные стволовые клетки-предшественники миелоидных, эритроидных, лимфоидных клеток и мегакариоцитов, с поражением преимущественно зрелых и созревающих клеток гранулоцитарного ряда. </vt:lpstr>
      <vt:lpstr>Презентация PowerPoint</vt:lpstr>
      <vt:lpstr>Презентация PowerPoint</vt:lpstr>
      <vt:lpstr>Презентация PowerPoint</vt:lpstr>
      <vt:lpstr>Методы диагностики ХМЛ</vt:lpstr>
      <vt:lpstr>КРИТЕРИИ ДИАГНОСТИКИ ХМЛ</vt:lpstr>
      <vt:lpstr>Стадии (фазы) ХМЛ</vt:lpstr>
      <vt:lpstr>Хроническая фаза</vt:lpstr>
      <vt:lpstr>Критерии  фазы акселерации:</vt:lpstr>
      <vt:lpstr>Критерии  фазы бластного криза:</vt:lpstr>
      <vt:lpstr>Презентация PowerPoint</vt:lpstr>
      <vt:lpstr>Лечение ХМЛ</vt:lpstr>
      <vt:lpstr>КРИТЕРИИ ЭФФЕКТИВНОСТИ ТЕРАПИИ ПРИ ХМЛ</vt:lpstr>
      <vt:lpstr>Презентация PowerPoint</vt:lpstr>
      <vt:lpstr>Презентация PowerPoint</vt:lpstr>
      <vt:lpstr>Презентация PowerPoint</vt:lpstr>
      <vt:lpstr>Презентация PowerPoint</vt:lpstr>
      <vt:lpstr>Лабораторный мониторинг</vt:lpstr>
      <vt:lpstr>Презентация PowerPoint</vt:lpstr>
      <vt:lpstr>Презентация PowerPoint</vt:lpstr>
      <vt:lpstr>Презентация PowerPoint</vt:lpstr>
      <vt:lpstr>Мутация JAK2 V617F  при миелопролиферативных заболеваниях </vt:lpstr>
      <vt:lpstr>Презентация PowerPoint</vt:lpstr>
      <vt:lpstr>Стадии ИП</vt:lpstr>
      <vt:lpstr>Клиническая картина:</vt:lpstr>
      <vt:lpstr>Клиническая картина:</vt:lpstr>
      <vt:lpstr>Сосудистые осложнения при эритремии:</vt:lpstr>
      <vt:lpstr>Сосудистые осложнения при эритремии:</vt:lpstr>
      <vt:lpstr>Истинная полицитемия </vt:lpstr>
      <vt:lpstr>Критерии диагноза истинной полицитемии ВОЗ-2017 - 2022</vt:lpstr>
      <vt:lpstr>Риск развития тромбозов при ИП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SibZNIIEP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066-2</dc:creator>
  <cp:lastModifiedBy>1</cp:lastModifiedBy>
  <cp:revision>225</cp:revision>
  <cp:lastPrinted>2003-05-18T17:14:44Z</cp:lastPrinted>
  <dcterms:created xsi:type="dcterms:W3CDTF">2003-05-16T19:39:03Z</dcterms:created>
  <dcterms:modified xsi:type="dcterms:W3CDTF">2025-11-14T10:24:19Z</dcterms:modified>
</cp:coreProperties>
</file>