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3"/>
  </p:sldMasterIdLst>
  <p:notesMasterIdLst>
    <p:notesMasterId r:id="rId39"/>
  </p:notesMasterIdLst>
  <p:sldIdLst>
    <p:sldId id="705" r:id="rId4"/>
    <p:sldId id="706" r:id="rId5"/>
    <p:sldId id="707" r:id="rId6"/>
    <p:sldId id="535" r:id="rId7"/>
    <p:sldId id="529" r:id="rId8"/>
    <p:sldId id="530" r:id="rId9"/>
    <p:sldId id="531" r:id="rId10"/>
    <p:sldId id="532" r:id="rId11"/>
    <p:sldId id="533" r:id="rId12"/>
    <p:sldId id="553" r:id="rId13"/>
    <p:sldId id="545" r:id="rId14"/>
    <p:sldId id="546" r:id="rId15"/>
    <p:sldId id="695" r:id="rId16"/>
    <p:sldId id="698" r:id="rId17"/>
    <p:sldId id="696" r:id="rId18"/>
    <p:sldId id="265" r:id="rId19"/>
    <p:sldId id="479" r:id="rId20"/>
    <p:sldId id="569" r:id="rId21"/>
    <p:sldId id="480" r:id="rId22"/>
    <p:sldId id="697" r:id="rId23"/>
    <p:sldId id="581" r:id="rId24"/>
    <p:sldId id="585" r:id="rId25"/>
    <p:sldId id="586" r:id="rId26"/>
    <p:sldId id="593" r:id="rId27"/>
    <p:sldId id="597" r:id="rId28"/>
    <p:sldId id="595" r:id="rId29"/>
    <p:sldId id="700" r:id="rId30"/>
    <p:sldId id="701" r:id="rId31"/>
    <p:sldId id="605" r:id="rId32"/>
    <p:sldId id="607" r:id="rId33"/>
    <p:sldId id="702" r:id="rId34"/>
    <p:sldId id="704" r:id="rId35"/>
    <p:sldId id="703" r:id="rId36"/>
    <p:sldId id="708" r:id="rId37"/>
    <p:sldId id="709" r:id="rId38"/>
  </p:sldIdLst>
  <p:sldSz cx="12192000" cy="6858000"/>
  <p:notesSz cx="6761163" cy="9942513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4" pos="3840">
          <p15:clr>
            <a:srgbClr val="A4A3A4"/>
          </p15:clr>
        </p15:guide>
        <p15:guide id="5" orient="horz" pos="216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Grigorian, Inessa" initials="GI" lastIdx="3" clrIdx="4">
    <p:extLst>
      <p:ext uri="{19B8F6BF-5375-455C-9EA6-DF929625EA0E}">
        <p15:presenceInfo xmlns:p15="http://schemas.microsoft.com/office/powerpoint/2012/main" userId="S::kqbs213@astrazeneca.net::d6ad7234-6223-4001-bf73-0d04fab13ace" providerId="AD"/>
      </p:ext>
    </p:extLst>
  </p:cmAuthor>
  <p:cmAuthor id="2" name="Windows" initials="W" lastIdx="0" clrIdx="1">
    <p:extLst>
      <p:ext uri="{19B8F6BF-5375-455C-9EA6-DF929625EA0E}">
        <p15:presenceInfo xmlns:p15="http://schemas.microsoft.com/office/powerpoint/2012/main" userId="Windows" providerId="None"/>
      </p:ext>
    </p:extLst>
  </p:cmAuthor>
  <p:cmAuthor id="3" name="Grishukova, Ekaterina [JANRU]" initials="GE[" lastIdx="3" clrIdx="2">
    <p:extLst>
      <p:ext uri="{19B8F6BF-5375-455C-9EA6-DF929625EA0E}">
        <p15:presenceInfo xmlns:p15="http://schemas.microsoft.com/office/powerpoint/2012/main" userId="S::EGrishuk@its.jnj.com::e9e92a7d-94f1-45c1-8e8c-f4e0b152bf9a" providerId="AD"/>
      </p:ext>
    </p:extLst>
  </p:cmAuthor>
  <p:cmAuthor id="4" name="Ольга Березина" initials="ОБ" lastIdx="1" clrIdx="3">
    <p:extLst>
      <p:ext uri="{19B8F6BF-5375-455C-9EA6-DF929625EA0E}">
        <p15:presenceInfo xmlns:p15="http://schemas.microsoft.com/office/powerpoint/2012/main" userId="d0df8f7d79947d93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4546A"/>
    <a:srgbClr val="FFFFFF"/>
    <a:srgbClr val="003399"/>
    <a:srgbClr val="009FDF"/>
    <a:srgbClr val="3BB54A"/>
    <a:srgbClr val="5C2D91"/>
    <a:srgbClr val="D6DCE5"/>
    <a:srgbClr val="008000"/>
    <a:srgbClr val="96E09B"/>
    <a:srgbClr val="90CEE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906" autoAdjust="0"/>
    <p:restoredTop sz="74938" autoAdjust="0"/>
  </p:normalViewPr>
  <p:slideViewPr>
    <p:cSldViewPr snapToGrid="0" showGuides="1">
      <p:cViewPr varScale="1">
        <p:scale>
          <a:sx n="60" d="100"/>
          <a:sy n="60" d="100"/>
        </p:scale>
        <p:origin x="1253" y="34"/>
      </p:cViewPr>
      <p:guideLst>
        <p:guide pos="3840"/>
        <p:guide orient="horz" pos="2160"/>
      </p:guideLst>
    </p:cSldViewPr>
  </p:slideViewPr>
  <p:outlineViewPr>
    <p:cViewPr>
      <p:scale>
        <a:sx n="33" d="100"/>
        <a:sy n="33" d="100"/>
      </p:scale>
      <p:origin x="0" y="-48475"/>
    </p:cViewPr>
  </p:outlin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62" d="100"/>
          <a:sy n="62" d="100"/>
        </p:scale>
        <p:origin x="3154" y="6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notesMaster" Target="notesMasters/notesMaster1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viewProps" Target="viewProps.xml"/><Relationship Id="rId7" Type="http://schemas.openxmlformats.org/officeDocument/2006/relationships/slide" Target="slides/slide4.xml"/><Relationship Id="rId2" Type="http://schemas.openxmlformats.org/officeDocument/2006/relationships/customXml" Target="../customXml/item2.xml"/><Relationship Id="rId16" Type="http://schemas.openxmlformats.org/officeDocument/2006/relationships/slide" Target="slides/slide13.xml"/><Relationship Id="rId29" Type="http://schemas.openxmlformats.org/officeDocument/2006/relationships/slide" Target="slides/slide26.xml"/><Relationship Id="rId1" Type="http://schemas.openxmlformats.org/officeDocument/2006/relationships/customXml" Target="../customXml/item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commentAuthors" Target="commentAuthors.xml"/><Relationship Id="rId45" Type="http://schemas.microsoft.com/office/2016/11/relationships/changesInfo" Target="changesInfos/changesInfo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tableStyles" Target="tableStyle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theme" Target="theme/theme1.xml"/><Relationship Id="rId8" Type="http://schemas.openxmlformats.org/officeDocument/2006/relationships/slide" Target="slides/slide5.xml"/><Relationship Id="rId3" Type="http://schemas.openxmlformats.org/officeDocument/2006/relationships/slideMaster" Target="slideMasters/slideMaster1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20" Type="http://schemas.openxmlformats.org/officeDocument/2006/relationships/slide" Target="slides/slide17.xml"/><Relationship Id="rId41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ariya Voytko" userId="fab3c66619b857c4" providerId="LiveId" clId="{59A14C5E-E776-4794-8603-FEF98565F40C}"/>
    <pc:docChg chg="custSel modSld">
      <pc:chgData name="Mariya Voytko" userId="fab3c66619b857c4" providerId="LiveId" clId="{59A14C5E-E776-4794-8603-FEF98565F40C}" dt="2025-11-13T15:59:28.714" v="41" actId="113"/>
      <pc:docMkLst>
        <pc:docMk/>
      </pc:docMkLst>
      <pc:sldChg chg="addSp delSp modSp mod">
        <pc:chgData name="Mariya Voytko" userId="fab3c66619b857c4" providerId="LiveId" clId="{59A14C5E-E776-4794-8603-FEF98565F40C}" dt="2025-11-13T15:59:28.714" v="41" actId="113"/>
        <pc:sldMkLst>
          <pc:docMk/>
          <pc:sldMk cId="2935355357" sldId="705"/>
        </pc:sldMkLst>
        <pc:spChg chg="del">
          <ac:chgData name="Mariya Voytko" userId="fab3c66619b857c4" providerId="LiveId" clId="{59A14C5E-E776-4794-8603-FEF98565F40C}" dt="2025-11-13T15:58:40.047" v="0" actId="478"/>
          <ac:spMkLst>
            <pc:docMk/>
            <pc:sldMk cId="2935355357" sldId="705"/>
            <ac:spMk id="5" creationId="{00000000-0000-0000-0000-000000000000}"/>
          </ac:spMkLst>
        </pc:spChg>
        <pc:spChg chg="add mod">
          <ac:chgData name="Mariya Voytko" userId="fab3c66619b857c4" providerId="LiveId" clId="{59A14C5E-E776-4794-8603-FEF98565F40C}" dt="2025-11-13T15:59:28.714" v="41" actId="113"/>
          <ac:spMkLst>
            <pc:docMk/>
            <pc:sldMk cId="2935355357" sldId="705"/>
            <ac:spMk id="7" creationId="{5AE556CA-46B4-494B-AA95-9FC54DDC995D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29837" cy="49885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29761" y="0"/>
            <a:ext cx="2929837" cy="49885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BC27F65-58E3-4E39-B801-3F1752AEE8EC}" type="datetimeFigureOut">
              <a:rPr lang="ru-RU" smtClean="0"/>
              <a:t>18.11.2025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98463" y="1243013"/>
            <a:ext cx="5964237" cy="33559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6117" y="4784835"/>
            <a:ext cx="5408930" cy="391486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43662"/>
            <a:ext cx="2929837" cy="49885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29761" y="9443662"/>
            <a:ext cx="2929837" cy="49885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A748FA2-7A4D-4D02-AD20-767432478A6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285901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Несмотря на пристрастие к алкоголю и женщинам, этот господин дожил вполне счастливым и здоровым до 63 лет «и даже сумел избежать заражения сифилисом», однако в 1825 г. у него развились вздутие живота, лихорадка и слабость, и вскоре после госпитализации он скончался. На вскрытии были обнаружены значительно увеличенные печень и селезенка, а также «кровь, плотная как каша», и доктор Velpeau предположил, что это были гной вместе с черной субстанцией. 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748FA2-7A4D-4D02-AD20-767432478A62}" type="slidenum">
              <a:rPr lang="ru-RU" smtClean="0"/>
              <a:t>6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987695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/>
              <a:t>G. Minot и R. Isaacs. также сравнили два существовавших в то время клинических подхода к ведению пациентов — лучевую терапию с динамическим наблюдением (анализ показал, что применение лучевой терапии не увеличивает продолжительность жизни пациентов).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748FA2-7A4D-4D02-AD20-767432478A62}" type="slidenum">
              <a:rPr lang="ru-RU" smtClean="0"/>
              <a:t>7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9903870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/>
              <a:t>G. Minot и R. Isaacs. также сравнили два существовавших в то время клинических подхода к ведению пациентов — лучевую терапию с динамическим наблюдением (анализ показал, что применение лучевой терапии не увеличивает продолжительность жизни пациентов).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748FA2-7A4D-4D02-AD20-767432478A62}" type="slidenum">
              <a:rPr lang="ru-RU" smtClean="0"/>
              <a:t>8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2660016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/>
              <a:t>G. Minot и R. Isaacs. также сравнили два существовавших в то время клинических подхода к ведению пациентов — лучевую терапию с динамическим наблюдением (анализ показал, что применение лучевой терапии не увеличивает продолжительность жизни пациентов).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748FA2-7A4D-4D02-AD20-767432478A62}" type="slidenum">
              <a:rPr lang="ru-RU" smtClean="0"/>
              <a:t>9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6503602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Второй драйверной хромосомной аберрацией считается трисомия 12-й хромосомы [14]. Эта вторая по частоте хромосомная аберрация выявляется у 15–20% больных [5]. Обычно она обнаруживается в изолированном виде, но может сочетаться с другими генетическими поломками 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748FA2-7A4D-4D02-AD20-767432478A62}" type="slidenum">
              <a:rPr lang="ru-RU" smtClean="0"/>
              <a:t>11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2200222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Второй драйверной хромосомной аберрацией считается трисомия 12-й хромосомы [14]. Эта вторая по частоте хромосомная аберрация выявляется у 15–20% больных [5]. Обычно она обнаруживается в изолированном виде, но может сочетаться с другими генетическими поломками 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748FA2-7A4D-4D02-AD20-767432478A62}" type="slidenum">
              <a:rPr lang="ru-RU" smtClean="0"/>
              <a:t>12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708117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Второй драйверной хромосомной аберрацией считается трисомия 12-й хромосомы [14]. Эта вторая по частоте хромосомная аберрация выявляется у 15–20% больных [5]. Обычно она обнаруживается в изолированном виде, но может сочетаться с другими генетическими поломками 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748FA2-7A4D-4D02-AD20-767432478A62}" type="slidenum">
              <a:rPr lang="ru-RU" smtClean="0"/>
              <a:t>13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3576852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Второй драйверной хромосомной аберрацией считается трисомия 12-й хромосомы [14]. Эта вторая по частоте хромосомная аберрация выявляется у 15–20% больных [5]. Обычно она обнаруживается в изолированном виде, но может сочетаться с другими генетическими поломками 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748FA2-7A4D-4D02-AD20-767432478A62}" type="slidenum">
              <a:rPr lang="ru-RU" smtClean="0"/>
              <a:t>14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7315664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Второй драйверной хромосомной аберрацией считается трисомия 12-й хромосомы [14]. Эта вторая по частоте хромосомная аберрация выявляется у 15–20% больных [5]. Обычно она обнаруживается в изолированном виде, но может сочетаться с другими генетическими поломками 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748FA2-7A4D-4D02-AD20-767432478A62}" type="slidenum">
              <a:rPr lang="ru-RU" smtClean="0"/>
              <a:t>15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8817426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sz="1200" dirty="0">
                <a:solidFill>
                  <a:srgbClr val="333333"/>
                </a:solidFill>
              </a:rPr>
              <a:t>Моноклональные популяции CD5+CD19+ В-клеток обнаруживались у 0,6% обследованных здоровых лиц старше 40 лет и было предложено использовать МВКЛ в качестве биомаркера токсического воздействия [8, 9]. 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748FA2-7A4D-4D02-AD20-767432478A62}" type="slidenum">
              <a:rPr lang="ru-RU" smtClean="0"/>
              <a:t>18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0979608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748FA2-7A4D-4D02-AD20-767432478A62}" type="slidenum">
              <a:rPr lang="ru-RU" smtClean="0"/>
              <a:t>20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6647888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748FA2-7A4D-4D02-AD20-767432478A62}" type="slidenum">
              <a:rPr lang="ru-RU" smtClean="0"/>
              <a:t>21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0377738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7.sv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6.png"/><Relationship Id="rId5" Type="http://schemas.openxmlformats.org/officeDocument/2006/relationships/image" Target="../media/image5.svg"/><Relationship Id="rId4" Type="http://schemas.openxmlformats.org/officeDocument/2006/relationships/image" Target="../media/image4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2.svg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итульный слайд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6DD5B04-C683-BD8A-1084-590219FCF841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22514" y="5761440"/>
            <a:ext cx="8294914" cy="438118"/>
          </a:xfrm>
        </p:spPr>
        <p:txBody>
          <a:bodyPr lIns="0" tIns="0" rIns="0" anchor="t" anchorCtr="0">
            <a:noAutofit/>
          </a:bodyPr>
          <a:lstStyle>
            <a:lvl1pPr algn="l">
              <a:defRPr sz="2600" b="1" cap="all" baseline="0">
                <a:solidFill>
                  <a:schemeClr val="bg1"/>
                </a:solidFill>
              </a:defRPr>
            </a:lvl1pPr>
          </a:lstStyle>
          <a:p>
            <a:r>
              <a:rPr lang="ru-RU" dirty="0"/>
              <a:t>Заголовок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BD4AC3E0-FF6D-F3C8-E6F2-1B95B1751256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522514" y="6270588"/>
            <a:ext cx="8294914" cy="307488"/>
          </a:xfrm>
        </p:spPr>
        <p:txBody>
          <a:bodyPr lIns="0" tIns="0" rIns="0" anchor="t" anchorCtr="0">
            <a:noAutofit/>
          </a:bodyPr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dirty="0"/>
              <a:t>Подзаголовок</a:t>
            </a:r>
          </a:p>
        </p:txBody>
      </p:sp>
      <p:sp>
        <p:nvSpPr>
          <p:cNvPr id="15" name="Текст 14">
            <a:extLst>
              <a:ext uri="{FF2B5EF4-FFF2-40B4-BE49-F238E27FC236}">
                <a16:creationId xmlns:a16="http://schemas.microsoft.com/office/drawing/2014/main" id="{80A5D921-6676-8BBA-1543-CCFC4B696EFE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522514" y="491931"/>
            <a:ext cx="2594462" cy="235857"/>
          </a:xfrm>
        </p:spPr>
        <p:txBody>
          <a:bodyPr lIns="0" tIns="0" rIns="0">
            <a:noAutofit/>
          </a:bodyPr>
          <a:lstStyle>
            <a:lvl1pPr marL="0" indent="0">
              <a:spcBef>
                <a:spcPts val="0"/>
              </a:spcBef>
              <a:buNone/>
              <a:defRPr sz="1600">
                <a:solidFill>
                  <a:schemeClr val="bg1"/>
                </a:solidFill>
              </a:defRPr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</a:lstStyle>
          <a:p>
            <a:pPr lvl="0"/>
            <a:r>
              <a:rPr lang="ru-RU" dirty="0"/>
              <a:t>Город</a:t>
            </a:r>
          </a:p>
        </p:txBody>
      </p:sp>
      <p:sp>
        <p:nvSpPr>
          <p:cNvPr id="19" name="Текст 18">
            <a:extLst>
              <a:ext uri="{FF2B5EF4-FFF2-40B4-BE49-F238E27FC236}">
                <a16:creationId xmlns:a16="http://schemas.microsoft.com/office/drawing/2014/main" id="{5C187CB7-4316-6294-A373-323F933F6B5F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522288" y="5039718"/>
            <a:ext cx="2594462" cy="307488"/>
          </a:xfrm>
        </p:spPr>
        <p:txBody>
          <a:bodyPr lIns="0" tIns="0" rIns="0">
            <a:noAutofit/>
          </a:bodyPr>
          <a:lstStyle>
            <a:lvl1pPr marL="0" indent="0">
              <a:spcBef>
                <a:spcPts val="0"/>
              </a:spcBef>
              <a:buNone/>
              <a:defRPr sz="1600" cap="all" baseline="0">
                <a:solidFill>
                  <a:schemeClr val="bg1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ru-RU" dirty="0"/>
              <a:t>СР-ХХХХХХ</a:t>
            </a:r>
          </a:p>
        </p:txBody>
      </p:sp>
      <p:sp>
        <p:nvSpPr>
          <p:cNvPr id="21" name="Текст 20">
            <a:extLst>
              <a:ext uri="{FF2B5EF4-FFF2-40B4-BE49-F238E27FC236}">
                <a16:creationId xmlns:a16="http://schemas.microsoft.com/office/drawing/2014/main" id="{58798724-EB81-167A-D341-262580AF4092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522289" y="784315"/>
            <a:ext cx="2594462" cy="235857"/>
          </a:xfrm>
        </p:spPr>
        <p:txBody>
          <a:bodyPr lIns="0" tIns="0" rIns="0">
            <a:noAutofit/>
          </a:bodyPr>
          <a:lstStyle>
            <a:lvl1pPr marL="0" indent="0">
              <a:spcBef>
                <a:spcPts val="0"/>
              </a:spcBef>
              <a:buNone/>
              <a:defRPr sz="1600">
                <a:solidFill>
                  <a:schemeClr val="bg1"/>
                </a:solidFill>
              </a:defRPr>
            </a:lvl1pPr>
          </a:lstStyle>
          <a:p>
            <a:pPr lvl="0"/>
            <a:r>
              <a:rPr lang="ru-RU" dirty="0"/>
              <a:t>Дата</a:t>
            </a:r>
          </a:p>
        </p:txBody>
      </p:sp>
    </p:spTree>
    <p:extLst>
      <p:ext uri="{BB962C8B-B14F-4D97-AF65-F5344CB8AC3E}">
        <p14:creationId xmlns:p14="http://schemas.microsoft.com/office/powerpoint/2010/main" val="295138427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  <p15:guide id="3" pos="325" userDrawn="1">
          <p15:clr>
            <a:srgbClr val="FBAE40"/>
          </p15:clr>
        </p15:guide>
        <p15:guide id="4" pos="7355" userDrawn="1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олько заголовок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Текст 6">
            <a:extLst>
              <a:ext uri="{FF2B5EF4-FFF2-40B4-BE49-F238E27FC236}">
                <a16:creationId xmlns:a16="http://schemas.microsoft.com/office/drawing/2014/main" id="{E31B196C-CC47-F1DE-C5D3-871FD4865A66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990597" y="3363385"/>
            <a:ext cx="2844285" cy="361821"/>
          </a:xfrm>
        </p:spPr>
        <p:txBody>
          <a:bodyPr lIns="0" tIns="0" rIns="0" anchor="t" anchorCtr="0">
            <a:noAutofit/>
          </a:bodyPr>
          <a:lstStyle>
            <a:lvl1pPr marL="0" indent="0">
              <a:spcBef>
                <a:spcPts val="0"/>
              </a:spcBef>
              <a:buNone/>
              <a:defRPr sz="1600">
                <a:solidFill>
                  <a:schemeClr val="bg1"/>
                </a:solidFill>
              </a:defRPr>
            </a:lvl1pPr>
          </a:lstStyle>
          <a:p>
            <a:pPr lvl="0"/>
            <a:r>
              <a:rPr lang="ru-RU" dirty="0"/>
              <a:t>Лектор</a:t>
            </a:r>
          </a:p>
        </p:txBody>
      </p:sp>
      <p:sp>
        <p:nvSpPr>
          <p:cNvPr id="9" name="Текст 8">
            <a:extLst>
              <a:ext uri="{FF2B5EF4-FFF2-40B4-BE49-F238E27FC236}">
                <a16:creationId xmlns:a16="http://schemas.microsoft.com/office/drawing/2014/main" id="{055C126B-DAFD-E5E8-EDD7-89FED221FAB0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990598" y="5871766"/>
            <a:ext cx="2722986" cy="230453"/>
          </a:xfrm>
        </p:spPr>
        <p:txBody>
          <a:bodyPr lIns="0" tIns="0" rIns="0" anchor="t" anchorCtr="0">
            <a:noAutofit/>
          </a:bodyPr>
          <a:lstStyle>
            <a:lvl1pPr marL="0" indent="0">
              <a:spcBef>
                <a:spcPts val="0"/>
              </a:spcBef>
              <a:buNone/>
              <a:defRPr sz="1400" cap="all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ru-RU" dirty="0"/>
              <a:t>СР-ХХХХХХ</a:t>
            </a:r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D024FB87-0B2D-7AF5-2606-56C8E9F4880F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31128" y="4854631"/>
            <a:ext cx="2813819" cy="891695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A9AD27A8-9BAE-82EE-6309-E108ADC09EF0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684434" y="1513992"/>
            <a:ext cx="1373726" cy="1373726"/>
          </a:xfrm>
          <a:prstGeom prst="rect">
            <a:avLst/>
          </a:prstGeom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9D396178-E300-ECBD-FBA1-0D6C99F57B49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rcRect r="61596" b="9758"/>
          <a:stretch/>
        </p:blipFill>
        <p:spPr>
          <a:xfrm>
            <a:off x="2695925" y="3972621"/>
            <a:ext cx="1550234" cy="2357060"/>
          </a:xfrm>
          <a:prstGeom prst="rect">
            <a:avLst/>
          </a:prstGeom>
        </p:spPr>
      </p:pic>
      <p:sp>
        <p:nvSpPr>
          <p:cNvPr id="15" name="Прямоугольник: один скругленный угол 14">
            <a:extLst>
              <a:ext uri="{FF2B5EF4-FFF2-40B4-BE49-F238E27FC236}">
                <a16:creationId xmlns:a16="http://schemas.microsoft.com/office/drawing/2014/main" id="{A87F68EC-B77F-ECD3-EE82-9AE5BD2C45BA}"/>
              </a:ext>
            </a:extLst>
          </p:cNvPr>
          <p:cNvSpPr/>
          <p:nvPr userDrawn="1"/>
        </p:nvSpPr>
        <p:spPr>
          <a:xfrm>
            <a:off x="4588902" y="1574952"/>
            <a:ext cx="7083511" cy="2204567"/>
          </a:xfrm>
          <a:prstGeom prst="round1Rect">
            <a:avLst>
              <a:gd name="adj" fmla="val 0"/>
            </a:avLst>
          </a:prstGeom>
          <a:gradFill flip="none" rotWithShape="1">
            <a:gsLst>
              <a:gs pos="0">
                <a:srgbClr val="96E09B">
                  <a:tint val="66000"/>
                  <a:satMod val="160000"/>
                </a:srgbClr>
              </a:gs>
              <a:gs pos="100000">
                <a:schemeClr val="bg1"/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Левая круглая скобка 15">
            <a:extLst>
              <a:ext uri="{FF2B5EF4-FFF2-40B4-BE49-F238E27FC236}">
                <a16:creationId xmlns:a16="http://schemas.microsoft.com/office/drawing/2014/main" id="{29EEF95B-8A88-CC81-ABB3-486A9D523704}"/>
              </a:ext>
            </a:extLst>
          </p:cNvPr>
          <p:cNvSpPr/>
          <p:nvPr userDrawn="1"/>
        </p:nvSpPr>
        <p:spPr>
          <a:xfrm>
            <a:off x="4588902" y="1574952"/>
            <a:ext cx="115180" cy="2204567"/>
          </a:xfrm>
          <a:prstGeom prst="leftBracket">
            <a:avLst/>
          </a:prstGeom>
          <a:ln w="28575">
            <a:solidFill>
              <a:srgbClr val="3BB54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17" name="Прямая соединительная линия 16">
            <a:extLst>
              <a:ext uri="{FF2B5EF4-FFF2-40B4-BE49-F238E27FC236}">
                <a16:creationId xmlns:a16="http://schemas.microsoft.com/office/drawing/2014/main" id="{2137F582-8A5B-DFEC-076D-2921BE81A9D9}"/>
              </a:ext>
            </a:extLst>
          </p:cNvPr>
          <p:cNvCxnSpPr>
            <a:cxnSpLocks/>
          </p:cNvCxnSpPr>
          <p:nvPr userDrawn="1"/>
        </p:nvCxnSpPr>
        <p:spPr>
          <a:xfrm>
            <a:off x="11672413" y="1574952"/>
            <a:ext cx="0" cy="2204567"/>
          </a:xfrm>
          <a:prstGeom prst="line">
            <a:avLst/>
          </a:prstGeom>
          <a:ln w="28575">
            <a:solidFill>
              <a:srgbClr val="3BB54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Подзаголовок 2">
            <a:extLst>
              <a:ext uri="{FF2B5EF4-FFF2-40B4-BE49-F238E27FC236}">
                <a16:creationId xmlns:a16="http://schemas.microsoft.com/office/drawing/2014/main" id="{F298B622-98B8-6ADF-A569-48136B28C75D}"/>
              </a:ext>
            </a:extLst>
          </p:cNvPr>
          <p:cNvSpPr txBox="1">
            <a:spLocks/>
          </p:cNvSpPr>
          <p:nvPr userDrawn="1"/>
        </p:nvSpPr>
        <p:spPr>
          <a:xfrm>
            <a:off x="4588902" y="5845019"/>
            <a:ext cx="7087161" cy="601929"/>
          </a:xfrm>
          <a:prstGeom prst="rect">
            <a:avLst/>
          </a:prstGeom>
        </p:spPr>
        <p:txBody>
          <a:bodyPr vert="horz" lIns="0" tIns="0" rIns="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spcBef>
                <a:spcPts val="0"/>
              </a:spcBef>
            </a:pPr>
            <a:r>
              <a:rPr lang="ru-RU" sz="1100" dirty="0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Настоящим лектор подтверждает, что он(а) получает гонорары за консультационные услуги в области научной и педагогической деятельности (образовательные услуги, научные статьи, участие в экспертных советах, участие в исследованиях и др.) от следующих компаний: ООО «Джонсон &amp; Джонсон». </a:t>
            </a:r>
          </a:p>
        </p:txBody>
      </p:sp>
      <p:sp>
        <p:nvSpPr>
          <p:cNvPr id="19" name="Подзаголовок 2">
            <a:extLst>
              <a:ext uri="{FF2B5EF4-FFF2-40B4-BE49-F238E27FC236}">
                <a16:creationId xmlns:a16="http://schemas.microsoft.com/office/drawing/2014/main" id="{45EEC810-2727-9287-4078-44DFA2BF777A}"/>
              </a:ext>
            </a:extLst>
          </p:cNvPr>
          <p:cNvSpPr txBox="1">
            <a:spLocks/>
          </p:cNvSpPr>
          <p:nvPr userDrawn="1"/>
        </p:nvSpPr>
        <p:spPr>
          <a:xfrm>
            <a:off x="4873381" y="1811520"/>
            <a:ext cx="6433402" cy="1762103"/>
          </a:xfrm>
          <a:prstGeom prst="rect">
            <a:avLst/>
          </a:prstGeom>
        </p:spPr>
        <p:txBody>
          <a:bodyPr vert="horz" lIns="0" tIns="0" rIns="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spcBef>
                <a:spcPts val="0"/>
              </a:spcBef>
            </a:pPr>
            <a:r>
              <a:rPr lang="ru-RU" sz="1400" dirty="0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Данная презентация поддерживается компанией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«</a:t>
            </a:r>
            <a:r>
              <a:rPr kumimoji="0" lang="ru-RU" sz="1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Янссен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»</a:t>
            </a:r>
            <a:r>
              <a:rPr lang="ru-RU" sz="1400" dirty="0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, Фармацевтическим подразделением ООО «Джонсон &amp; Джонсон». Мнения, высказанные на слайдах и в выступлении, отражают точку зрения лектора, которая не обязательно отражает точку зрения компании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«</a:t>
            </a:r>
            <a:r>
              <a:rPr kumimoji="0" lang="ru-RU" sz="1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Янссен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»</a:t>
            </a:r>
            <a:r>
              <a:rPr lang="ru-RU" sz="1400" dirty="0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. </a:t>
            </a:r>
            <a:endParaRPr lang="en-US" sz="1400" dirty="0"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</a:endParaRPr>
          </a:p>
          <a:p>
            <a:pPr algn="l">
              <a:spcBef>
                <a:spcPts val="0"/>
              </a:spcBef>
            </a:pPr>
            <a:endParaRPr lang="ru-RU" sz="1400" dirty="0"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</a:endParaRPr>
          </a:p>
          <a:p>
            <a:pPr algn="l">
              <a:spcBef>
                <a:spcPts val="0"/>
              </a:spcBef>
            </a:pPr>
            <a:r>
              <a:rPr lang="ru-RU" sz="1400" dirty="0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Представлена только информация в рамках зарегистрированных в РФ показаний.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«</a:t>
            </a:r>
            <a:r>
              <a:rPr kumimoji="0" lang="ru-RU" sz="1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Янссен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»</a:t>
            </a:r>
            <a:r>
              <a:rPr lang="ru-RU" sz="1400" dirty="0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 не рекомендует применять свои лекарственные препараты способами, отличными от описываемых в инструкции по медицинскому применению. </a:t>
            </a:r>
            <a:endParaRPr lang="en-US" sz="1400" dirty="0"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AB814696-E744-5142-A637-0D1711764F05}"/>
              </a:ext>
            </a:extLst>
          </p:cNvPr>
          <p:cNvSpPr txBox="1"/>
          <p:nvPr userDrawn="1"/>
        </p:nvSpPr>
        <p:spPr>
          <a:xfrm>
            <a:off x="4581603" y="4673600"/>
            <a:ext cx="7087161" cy="384721"/>
          </a:xfrm>
          <a:prstGeom prst="rect">
            <a:avLst/>
          </a:prstGeom>
          <a:noFill/>
        </p:spPr>
        <p:txBody>
          <a:bodyPr wrap="square" lIns="0" tIns="0" rIns="72000">
            <a:spAutoFit/>
          </a:bodyPr>
          <a:lstStyle/>
          <a:p>
            <a:pPr>
              <a:spcBef>
                <a:spcPts val="0"/>
              </a:spcBef>
            </a:pPr>
            <a:r>
              <a:rPr lang="ru-RU" sz="1100" dirty="0">
                <a:latin typeface="Roboto Medium" panose="02000000000000000000" pitchFamily="2" charset="0"/>
                <a:ea typeface="Roboto Medium" panose="02000000000000000000" pitchFamily="2" charset="0"/>
                <a:cs typeface="Roboto Medium" panose="02000000000000000000" pitchFamily="2" charset="0"/>
              </a:rPr>
              <a:t>Данная информация предназначена для медицинских и фармацевтических работников. Последующее распространение – исключительно с согласия лектора </a:t>
            </a:r>
            <a:endParaRPr lang="en-US" sz="1100" dirty="0">
              <a:latin typeface="Roboto Medium" panose="02000000000000000000" pitchFamily="2" charset="0"/>
              <a:ea typeface="Roboto Medium" panose="02000000000000000000" pitchFamily="2" charset="0"/>
              <a:cs typeface="Roboto Medium" panose="02000000000000000000" pitchFamily="2" charset="0"/>
            </a:endParaRPr>
          </a:p>
        </p:txBody>
      </p:sp>
      <p:sp>
        <p:nvSpPr>
          <p:cNvPr id="21" name="Подзаголовок 2">
            <a:extLst>
              <a:ext uri="{FF2B5EF4-FFF2-40B4-BE49-F238E27FC236}">
                <a16:creationId xmlns:a16="http://schemas.microsoft.com/office/drawing/2014/main" id="{9A7B213E-2D6B-1B40-3054-3F98205C27DA}"/>
              </a:ext>
            </a:extLst>
          </p:cNvPr>
          <p:cNvSpPr txBox="1">
            <a:spLocks/>
          </p:cNvSpPr>
          <p:nvPr userDrawn="1"/>
        </p:nvSpPr>
        <p:spPr>
          <a:xfrm>
            <a:off x="4585252" y="4177119"/>
            <a:ext cx="7087161" cy="384721"/>
          </a:xfrm>
          <a:prstGeom prst="rect">
            <a:avLst/>
          </a:prstGeom>
        </p:spPr>
        <p:txBody>
          <a:bodyPr vert="horz" lIns="0" tIns="0" rIns="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spcBef>
                <a:spcPts val="0"/>
              </a:spcBef>
            </a:pPr>
            <a:r>
              <a:rPr lang="ru-RU" sz="1100" dirty="0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Перед назначением лекарственных препаратов, пожалуйста, ознакомьтесь с инструкциями по медицинскому применению. Полные инструкции по медицинскому применению доступны по запросу. </a:t>
            </a:r>
          </a:p>
        </p:txBody>
      </p:sp>
      <p:sp>
        <p:nvSpPr>
          <p:cNvPr id="27" name="Подзаголовок 2">
            <a:extLst>
              <a:ext uri="{FF2B5EF4-FFF2-40B4-BE49-F238E27FC236}">
                <a16:creationId xmlns:a16="http://schemas.microsoft.com/office/drawing/2014/main" id="{7C419091-4A88-96B7-AA2F-7CFA91DF7F5A}"/>
              </a:ext>
            </a:extLst>
          </p:cNvPr>
          <p:cNvSpPr txBox="1">
            <a:spLocks/>
          </p:cNvSpPr>
          <p:nvPr userDrawn="1"/>
        </p:nvSpPr>
        <p:spPr>
          <a:xfrm>
            <a:off x="4588902" y="904388"/>
            <a:ext cx="5656654" cy="562949"/>
          </a:xfrm>
          <a:prstGeom prst="rect">
            <a:avLst/>
          </a:prstGeom>
        </p:spPr>
        <p:txBody>
          <a:bodyPr vert="horz" lIns="0" tIns="0" rIns="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ru-RU" sz="2000" b="1" cap="all" dirty="0">
                <a:solidFill>
                  <a:srgbClr val="003479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Раскрытие информации</a:t>
            </a:r>
          </a:p>
        </p:txBody>
      </p:sp>
    </p:spTree>
    <p:extLst>
      <p:ext uri="{BB962C8B-B14F-4D97-AF65-F5344CB8AC3E}">
        <p14:creationId xmlns:p14="http://schemas.microsoft.com/office/powerpoint/2010/main" val="342782322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  <p15:guide id="3" pos="325" userDrawn="1">
          <p15:clr>
            <a:srgbClr val="FBAE40"/>
          </p15:clr>
        </p15:guide>
        <p15:guide id="4" pos="7355" userDrawn="1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1D7548B-6574-D66D-3CE4-86DE218F372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14609" y="2841170"/>
            <a:ext cx="5904852" cy="1012371"/>
          </a:xfrm>
        </p:spPr>
        <p:txBody>
          <a:bodyPr lIns="0" tIns="0" rIns="0" anchor="t" anchorCtr="0">
            <a:noAutofit/>
          </a:bodyPr>
          <a:lstStyle>
            <a:lvl1pPr>
              <a:defRPr sz="2600" b="1" cap="all" baseline="0">
                <a:solidFill>
                  <a:schemeClr val="bg1"/>
                </a:solidFill>
              </a:defRPr>
            </a:lvl1pPr>
          </a:lstStyle>
          <a:p>
            <a:r>
              <a:rPr lang="ru-RU" dirty="0"/>
              <a:t>Название раздела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A2ADD95F-18F0-E82B-EE3D-FD09956CA45F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514609" y="6214188"/>
            <a:ext cx="5904852" cy="345232"/>
          </a:xfrm>
        </p:spPr>
        <p:txBody>
          <a:bodyPr lIns="0" tIns="0" rIns="0" anchor="t" anchorCtr="0">
            <a:noAutofit/>
          </a:bodyPr>
          <a:lstStyle>
            <a:lvl1pPr marL="0" indent="0">
              <a:spcBef>
                <a:spcPts val="0"/>
              </a:spcBef>
              <a:buNone/>
              <a:defRPr sz="1400" cap="all" baseline="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dirty="0"/>
              <a:t>СР-ХХХХХХ</a:t>
            </a:r>
          </a:p>
        </p:txBody>
      </p:sp>
      <p:pic>
        <p:nvPicPr>
          <p:cNvPr id="8" name="Рисунок 7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80512" y="440717"/>
            <a:ext cx="2332063" cy="8361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247818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  <p15:guide id="3" pos="325" userDrawn="1">
          <p15:clr>
            <a:srgbClr val="FBAE40"/>
          </p15:clr>
        </p15:guide>
        <p15:guide id="4" pos="7355" userDrawn="1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 и объект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E7E1EE6-0587-EB5E-DADD-6A6DEC30B56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20179" y="243824"/>
            <a:ext cx="11155883" cy="315912"/>
          </a:xfrm>
        </p:spPr>
        <p:txBody>
          <a:bodyPr wrap="square" lIns="0" tIns="0" rIns="0" anchor="t" anchorCtr="0">
            <a:noAutofit/>
          </a:bodyPr>
          <a:lstStyle>
            <a:lvl1pPr>
              <a:defRPr sz="2000" b="1" cap="all" baseline="0">
                <a:solidFill>
                  <a:schemeClr val="bg1"/>
                </a:solidFill>
              </a:defRPr>
            </a:lvl1pPr>
          </a:lstStyle>
          <a:p>
            <a:r>
              <a:rPr lang="ru-RU" dirty="0"/>
              <a:t>Заголовок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A1530A28-1CDC-CB9A-FAB4-6262B276EBB7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20958" y="1583029"/>
            <a:ext cx="11155104" cy="3995155"/>
          </a:xfrm>
        </p:spPr>
        <p:txBody>
          <a:bodyPr wrap="square" lIns="0" tIns="0" rIns="0">
            <a:noAutofit/>
          </a:bodyPr>
          <a:lstStyle>
            <a:lvl1pPr marL="0" indent="0">
              <a:spcBef>
                <a:spcPts val="0"/>
              </a:spcBef>
              <a:buNone/>
              <a:defRPr sz="1400" b="0">
                <a:solidFill>
                  <a:schemeClr val="tx1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ru-RU" dirty="0"/>
              <a:t>Текст</a:t>
            </a:r>
          </a:p>
        </p:txBody>
      </p:sp>
      <p:sp>
        <p:nvSpPr>
          <p:cNvPr id="9" name="Номер слайда 5">
            <a:extLst>
              <a:ext uri="{FF2B5EF4-FFF2-40B4-BE49-F238E27FC236}">
                <a16:creationId xmlns:a16="http://schemas.microsoft.com/office/drawing/2014/main" id="{29A45AE0-3CB3-F74C-589C-B1FE59B02F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353800" y="6257410"/>
            <a:ext cx="322263" cy="365125"/>
          </a:xfrm>
        </p:spPr>
        <p:txBody>
          <a:bodyPr lIns="0" tIns="0" rIns="0" anchor="t" anchorCtr="0"/>
          <a:lstStyle>
            <a:lvl1pPr>
              <a:defRPr sz="1100" b="1">
                <a:solidFill>
                  <a:schemeClr val="accent1"/>
                </a:solidFill>
              </a:defRPr>
            </a:lvl1pPr>
          </a:lstStyle>
          <a:p>
            <a:fld id="{CC3E3562-4F14-4895-BCBD-FBBAA314B0A0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13" name="Объект 12">
            <a:extLst>
              <a:ext uri="{FF2B5EF4-FFF2-40B4-BE49-F238E27FC236}">
                <a16:creationId xmlns:a16="http://schemas.microsoft.com/office/drawing/2014/main" id="{27B8669D-D88C-9F05-1D36-6CE0CA6533BB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520180" y="997400"/>
            <a:ext cx="11155883" cy="315912"/>
          </a:xfrm>
        </p:spPr>
        <p:txBody>
          <a:bodyPr lIns="0" tIns="0" rIns="0">
            <a:noAutofit/>
          </a:bodyPr>
          <a:lstStyle>
            <a:lvl1pPr marL="0" indent="0">
              <a:spcBef>
                <a:spcPts val="0"/>
              </a:spcBef>
              <a:buNone/>
              <a:defRPr sz="1800" b="0">
                <a:solidFill>
                  <a:schemeClr val="accent2"/>
                </a:solidFill>
                <a:latin typeface="Roboto Medium" panose="02000000000000000000" pitchFamily="2" charset="0"/>
                <a:ea typeface="Roboto Medium" panose="02000000000000000000" pitchFamily="2" charset="0"/>
                <a:cs typeface="Roboto Medium" panose="02000000000000000000" pitchFamily="2" charset="0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ru-RU" dirty="0"/>
              <a:t>Подзаголовок</a:t>
            </a:r>
          </a:p>
        </p:txBody>
      </p:sp>
      <p:sp>
        <p:nvSpPr>
          <p:cNvPr id="17" name="Текст 16">
            <a:extLst>
              <a:ext uri="{FF2B5EF4-FFF2-40B4-BE49-F238E27FC236}">
                <a16:creationId xmlns:a16="http://schemas.microsoft.com/office/drawing/2014/main" id="{7DCA3460-9455-9F2C-0B38-D3D5C1B98854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20959" y="6306623"/>
            <a:ext cx="3833813" cy="347532"/>
          </a:xfrm>
        </p:spPr>
        <p:txBody>
          <a:bodyPr lIns="0" tIns="0" rIns="0">
            <a:noAutofit/>
          </a:bodyPr>
          <a:lstStyle>
            <a:lvl1pPr marL="0" indent="0">
              <a:spcBef>
                <a:spcPts val="0"/>
              </a:spcBef>
              <a:buNone/>
              <a:defRPr sz="900"/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ru-RU" dirty="0"/>
              <a:t>Источник 1</a:t>
            </a:r>
          </a:p>
          <a:p>
            <a:pPr lvl="0"/>
            <a:r>
              <a:rPr lang="ru-RU" dirty="0"/>
              <a:t>Источник 2</a:t>
            </a:r>
          </a:p>
        </p:txBody>
      </p:sp>
      <p:sp>
        <p:nvSpPr>
          <p:cNvPr id="19" name="Текст 18">
            <a:extLst>
              <a:ext uri="{FF2B5EF4-FFF2-40B4-BE49-F238E27FC236}">
                <a16:creationId xmlns:a16="http://schemas.microsoft.com/office/drawing/2014/main" id="{CF8FD2EF-9BEF-27C6-52D8-5ABB62088ED9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520700" y="5847901"/>
            <a:ext cx="11155363" cy="189005"/>
          </a:xfrm>
        </p:spPr>
        <p:txBody>
          <a:bodyPr lIns="0" tIns="0" rIns="0">
            <a:normAutofit/>
          </a:bodyPr>
          <a:lstStyle>
            <a:lvl1pPr marL="0" indent="0">
              <a:spcBef>
                <a:spcPts val="0"/>
              </a:spcBef>
              <a:buNone/>
              <a:defRPr sz="1100"/>
            </a:lvl1pPr>
          </a:lstStyle>
          <a:p>
            <a:pPr lvl="0"/>
            <a:r>
              <a:rPr lang="ru-RU" dirty="0"/>
              <a:t>Сокращения</a:t>
            </a:r>
          </a:p>
        </p:txBody>
      </p:sp>
    </p:spTree>
    <p:extLst>
      <p:ext uri="{BB962C8B-B14F-4D97-AF65-F5344CB8AC3E}">
        <p14:creationId xmlns:p14="http://schemas.microsoft.com/office/powerpoint/2010/main" val="1297186886"/>
      </p:ext>
    </p:extLst>
  </p:cSld>
  <p:clrMapOvr>
    <a:masterClrMapping/>
  </p:clrMapOvr>
  <p:hf hdr="0" ftr="0" dt="0"/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  <p15:guide id="3" pos="325" userDrawn="1">
          <p15:clr>
            <a:srgbClr val="FBAE40"/>
          </p15:clr>
        </p15:guide>
        <p15:guide id="4" pos="7355" userDrawn="1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Заголовок и объект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E7E1EE6-0587-EB5E-DADD-6A6DEC30B56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145375" y="492483"/>
            <a:ext cx="9530687" cy="315912"/>
          </a:xfrm>
        </p:spPr>
        <p:txBody>
          <a:bodyPr wrap="square" lIns="0" tIns="0" rIns="0" anchor="t" anchorCtr="0">
            <a:noAutofit/>
          </a:bodyPr>
          <a:lstStyle>
            <a:lvl1pPr>
              <a:defRPr sz="2000" b="1" cap="all" baseline="0">
                <a:solidFill>
                  <a:schemeClr val="accent4"/>
                </a:solidFill>
              </a:defRPr>
            </a:lvl1pPr>
          </a:lstStyle>
          <a:p>
            <a:r>
              <a:rPr lang="ru-RU" dirty="0"/>
              <a:t>Заголовок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A1530A28-1CDC-CB9A-FAB4-6262B276EBB7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2146040" y="1595728"/>
            <a:ext cx="9530021" cy="3995155"/>
          </a:xfrm>
        </p:spPr>
        <p:txBody>
          <a:bodyPr wrap="square" lIns="0" tIns="0" rIns="0">
            <a:noAutofit/>
          </a:bodyPr>
          <a:lstStyle>
            <a:lvl1pPr marL="0" indent="0">
              <a:spcBef>
                <a:spcPts val="0"/>
              </a:spcBef>
              <a:buNone/>
              <a:defRPr sz="1400" b="0">
                <a:solidFill>
                  <a:schemeClr val="tx1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ru-RU" dirty="0"/>
              <a:t>Текст</a:t>
            </a:r>
          </a:p>
        </p:txBody>
      </p:sp>
      <p:sp>
        <p:nvSpPr>
          <p:cNvPr id="9" name="Номер слайда 5">
            <a:extLst>
              <a:ext uri="{FF2B5EF4-FFF2-40B4-BE49-F238E27FC236}">
                <a16:creationId xmlns:a16="http://schemas.microsoft.com/office/drawing/2014/main" id="{29A45AE0-3CB3-F74C-589C-B1FE59B02F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353800" y="6257410"/>
            <a:ext cx="322263" cy="365125"/>
          </a:xfrm>
        </p:spPr>
        <p:txBody>
          <a:bodyPr lIns="0" tIns="0" rIns="0" anchor="t" anchorCtr="0"/>
          <a:lstStyle>
            <a:lvl1pPr>
              <a:defRPr sz="1100" b="1">
                <a:solidFill>
                  <a:schemeClr val="accent1"/>
                </a:solidFill>
              </a:defRPr>
            </a:lvl1pPr>
          </a:lstStyle>
          <a:p>
            <a:fld id="{CC3E3562-4F14-4895-BCBD-FBBAA314B0A0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13" name="Объект 12">
            <a:extLst>
              <a:ext uri="{FF2B5EF4-FFF2-40B4-BE49-F238E27FC236}">
                <a16:creationId xmlns:a16="http://schemas.microsoft.com/office/drawing/2014/main" id="{27B8669D-D88C-9F05-1D36-6CE0CA6533BB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2145376" y="997400"/>
            <a:ext cx="9530687" cy="315912"/>
          </a:xfrm>
        </p:spPr>
        <p:txBody>
          <a:bodyPr lIns="0" tIns="0" rIns="0">
            <a:noAutofit/>
          </a:bodyPr>
          <a:lstStyle>
            <a:lvl1pPr marL="0" indent="0">
              <a:spcBef>
                <a:spcPts val="0"/>
              </a:spcBef>
              <a:buNone/>
              <a:defRPr sz="1800" b="1">
                <a:solidFill>
                  <a:schemeClr val="accent2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ru-RU" dirty="0"/>
              <a:t>Подзаголовок</a:t>
            </a:r>
          </a:p>
        </p:txBody>
      </p:sp>
      <p:sp>
        <p:nvSpPr>
          <p:cNvPr id="17" name="Текст 16">
            <a:extLst>
              <a:ext uri="{FF2B5EF4-FFF2-40B4-BE49-F238E27FC236}">
                <a16:creationId xmlns:a16="http://schemas.microsoft.com/office/drawing/2014/main" id="{7DCA3460-9455-9F2C-0B38-D3D5C1B98854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20959" y="6306623"/>
            <a:ext cx="3833813" cy="347532"/>
          </a:xfrm>
        </p:spPr>
        <p:txBody>
          <a:bodyPr lIns="0" tIns="0" rIns="0">
            <a:noAutofit/>
          </a:bodyPr>
          <a:lstStyle>
            <a:lvl1pPr marL="0" indent="0">
              <a:spcBef>
                <a:spcPts val="0"/>
              </a:spcBef>
              <a:buNone/>
              <a:defRPr sz="900"/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ru-RU" dirty="0"/>
              <a:t>Источник 1</a:t>
            </a:r>
          </a:p>
          <a:p>
            <a:pPr lvl="0"/>
            <a:r>
              <a:rPr lang="ru-RU" dirty="0"/>
              <a:t>Источник 2</a:t>
            </a:r>
          </a:p>
        </p:txBody>
      </p:sp>
      <p:sp>
        <p:nvSpPr>
          <p:cNvPr id="19" name="Текст 18">
            <a:extLst>
              <a:ext uri="{FF2B5EF4-FFF2-40B4-BE49-F238E27FC236}">
                <a16:creationId xmlns:a16="http://schemas.microsoft.com/office/drawing/2014/main" id="{CF8FD2EF-9BEF-27C6-52D8-5ABB62088ED9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2145821" y="5860600"/>
            <a:ext cx="9530242" cy="189005"/>
          </a:xfrm>
        </p:spPr>
        <p:txBody>
          <a:bodyPr lIns="0" tIns="0" rIns="0">
            <a:noAutofit/>
          </a:bodyPr>
          <a:lstStyle>
            <a:lvl1pPr marL="0" indent="0">
              <a:spcBef>
                <a:spcPts val="0"/>
              </a:spcBef>
              <a:buNone/>
              <a:defRPr sz="1100"/>
            </a:lvl1pPr>
          </a:lstStyle>
          <a:p>
            <a:pPr lvl="0"/>
            <a:r>
              <a:rPr lang="ru-RU" dirty="0"/>
              <a:t>Сокращения</a:t>
            </a:r>
          </a:p>
        </p:txBody>
      </p:sp>
      <p:sp>
        <p:nvSpPr>
          <p:cNvPr id="8" name="Прямоугольник: скругленные верхние углы 7">
            <a:extLst>
              <a:ext uri="{FF2B5EF4-FFF2-40B4-BE49-F238E27FC236}">
                <a16:creationId xmlns:a16="http://schemas.microsoft.com/office/drawing/2014/main" id="{B75F5DD9-01D3-AE37-AEFE-AB2DC4895F0D}"/>
              </a:ext>
            </a:extLst>
          </p:cNvPr>
          <p:cNvSpPr/>
          <p:nvPr userDrawn="1"/>
        </p:nvSpPr>
        <p:spPr>
          <a:xfrm rot="5400000">
            <a:off x="-2162012" y="2162012"/>
            <a:ext cx="6203623" cy="1879600"/>
          </a:xfrm>
          <a:prstGeom prst="round2SameRect">
            <a:avLst>
              <a:gd name="adj1" fmla="val 8893"/>
              <a:gd name="adj2" fmla="val 0"/>
            </a:avLst>
          </a:prstGeom>
          <a:solidFill>
            <a:srgbClr val="009F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10" name="Прямая соединительная линия 9">
            <a:extLst>
              <a:ext uri="{FF2B5EF4-FFF2-40B4-BE49-F238E27FC236}">
                <a16:creationId xmlns:a16="http://schemas.microsoft.com/office/drawing/2014/main" id="{80E608C8-BF45-B1DF-EE1F-D5F769A5E362}"/>
              </a:ext>
            </a:extLst>
          </p:cNvPr>
          <p:cNvCxnSpPr>
            <a:cxnSpLocks/>
          </p:cNvCxnSpPr>
          <p:nvPr userDrawn="1"/>
        </p:nvCxnSpPr>
        <p:spPr>
          <a:xfrm>
            <a:off x="518160" y="6195528"/>
            <a:ext cx="11157903" cy="0"/>
          </a:xfrm>
          <a:prstGeom prst="line">
            <a:avLst/>
          </a:prstGeom>
          <a:ln w="12700">
            <a:solidFill>
              <a:srgbClr val="009FD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55EF7CCF-99D2-F359-E457-C10987EE778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 l="23624" t="17049" r="64492" b="22393"/>
          <a:stretch/>
        </p:blipFill>
        <p:spPr>
          <a:xfrm>
            <a:off x="-1" y="-1"/>
            <a:ext cx="1879601" cy="61955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9231149"/>
      </p:ext>
    </p:extLst>
  </p:cSld>
  <p:clrMapOvr>
    <a:masterClrMapping/>
  </p:clrMapOvr>
  <p:hf hdr="0" ftr="0" dt="0"/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  <p15:guide id="3" pos="325">
          <p15:clr>
            <a:srgbClr val="FBAE40"/>
          </p15:clr>
        </p15:guide>
        <p15:guide id="4" pos="7355">
          <p15:clr>
            <a:srgbClr val="FBAE40"/>
          </p15:clr>
        </p15:guide>
      </p15:sldGuideLst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92AD4C29-DB02-4E83-FCEB-ECA2EAB213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F60A64-85A8-4295-BA7D-D5CEB015C641}" type="datetime1">
              <a:rPr lang="ru-RU" smtClean="0"/>
              <a:t>18.11.2025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0E3D90EB-01E0-D957-B9BC-81F9BA392B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29A6C152-5089-D1FA-C91E-70D5D71E82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3E3562-4F14-4895-BCBD-FBBAA314B0A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893943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B2167D5-2215-09F9-23B0-5975FB8A2F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85588887-32C1-4E40-FBBE-7B89A2C51FE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B8E2F7E9-AB13-F648-4900-73E72E76AB1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4E39AD73-7803-3E39-1DEB-AD6D68544F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DCC414-109A-4188-89FE-284E2E666039}" type="datetime1">
              <a:rPr lang="ru-RU" smtClean="0"/>
              <a:t>18.11.2025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90975188-9473-1B0A-BAD9-14D630E2A0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C05D6267-8450-17A8-B5BE-385F0E0F47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3E3562-4F14-4895-BCBD-FBBAA314B0A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691972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D7FE7DC-49E1-B199-C954-AF7A6F7C7A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81982444-951B-E9FC-4C82-F260816C01C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05F146E4-EE8B-EF51-EB9A-8C36AF6A38B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43D73287-8539-BD57-FA3A-6A277B4839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3E1795-2A37-412A-BEE9-7C7345D7903B}" type="datetime1">
              <a:rPr lang="ru-RU" smtClean="0"/>
              <a:t>18.11.2025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79B940E2-D108-B03D-A9D4-880742E916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2AB126B4-8AB4-59D9-0A9C-1913188D5B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3E3562-4F14-4895-BCBD-FBBAA314B0A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282536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DESIGN 1">
  <p:cSld name="TITLE + DESIGN 1">
    <p:bg>
      <p:bgPr>
        <a:solidFill>
          <a:srgbClr val="CFD9E0"/>
        </a:solidFill>
        <a:effectLst/>
      </p:bgPr>
    </p:bg>
    <p:spTree>
      <p:nvGrpSpPr>
        <p:cNvPr id="1" name="Shape 3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53" name="Google Shape;353;p6"/>
          <p:cNvGrpSpPr/>
          <p:nvPr/>
        </p:nvGrpSpPr>
        <p:grpSpPr>
          <a:xfrm>
            <a:off x="1" y="-1"/>
            <a:ext cx="12192076" cy="6858013"/>
            <a:chOff x="0" y="-1"/>
            <a:chExt cx="9144057" cy="5143510"/>
          </a:xfrm>
        </p:grpSpPr>
        <p:sp>
          <p:nvSpPr>
            <p:cNvPr id="354" name="Google Shape;354;p6"/>
            <p:cNvSpPr/>
            <p:nvPr/>
          </p:nvSpPr>
          <p:spPr>
            <a:xfrm>
              <a:off x="0" y="-1"/>
              <a:ext cx="1264806" cy="4053190"/>
            </a:xfrm>
            <a:custGeom>
              <a:avLst/>
              <a:gdLst/>
              <a:ahLst/>
              <a:cxnLst/>
              <a:rect l="l" t="t" r="r" b="b"/>
              <a:pathLst>
                <a:path w="13752" h="26825" extrusionOk="0">
                  <a:moveTo>
                    <a:pt x="1" y="0"/>
                  </a:moveTo>
                  <a:lnTo>
                    <a:pt x="1" y="26825"/>
                  </a:lnTo>
                  <a:lnTo>
                    <a:pt x="13752" y="26825"/>
                  </a:lnTo>
                  <a:lnTo>
                    <a:pt x="13752" y="0"/>
                  </a:lnTo>
                  <a:close/>
                </a:path>
              </a:pathLst>
            </a:custGeom>
            <a:solidFill>
              <a:srgbClr val="FFFFFF">
                <a:alpha val="4038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grpSp>
          <p:nvGrpSpPr>
            <p:cNvPr id="355" name="Google Shape;355;p6"/>
            <p:cNvGrpSpPr/>
            <p:nvPr/>
          </p:nvGrpSpPr>
          <p:grpSpPr>
            <a:xfrm flipH="1">
              <a:off x="1517178" y="1189847"/>
              <a:ext cx="419375" cy="566854"/>
              <a:chOff x="3923225" y="1442775"/>
              <a:chExt cx="206375" cy="278950"/>
            </a:xfrm>
          </p:grpSpPr>
          <p:sp>
            <p:nvSpPr>
              <p:cNvPr id="356" name="Google Shape;356;p6"/>
              <p:cNvSpPr/>
              <p:nvPr/>
            </p:nvSpPr>
            <p:spPr>
              <a:xfrm>
                <a:off x="3976125" y="1442775"/>
                <a:ext cx="97875" cy="29425"/>
              </a:xfrm>
              <a:custGeom>
                <a:avLst/>
                <a:gdLst/>
                <a:ahLst/>
                <a:cxnLst/>
                <a:rect l="l" t="t" r="r" b="b"/>
                <a:pathLst>
                  <a:path w="3915" h="1177" extrusionOk="0">
                    <a:moveTo>
                      <a:pt x="2049" y="1"/>
                    </a:moveTo>
                    <a:cubicBezTo>
                      <a:pt x="1512" y="1"/>
                      <a:pt x="977" y="28"/>
                      <a:pt x="452" y="82"/>
                    </a:cubicBezTo>
                    <a:cubicBezTo>
                      <a:pt x="298" y="82"/>
                      <a:pt x="145" y="128"/>
                      <a:pt x="72" y="200"/>
                    </a:cubicBezTo>
                    <a:cubicBezTo>
                      <a:pt x="36" y="272"/>
                      <a:pt x="36" y="354"/>
                      <a:pt x="0" y="426"/>
                    </a:cubicBezTo>
                    <a:cubicBezTo>
                      <a:pt x="0" y="580"/>
                      <a:pt x="36" y="760"/>
                      <a:pt x="72" y="914"/>
                    </a:cubicBezTo>
                    <a:lnTo>
                      <a:pt x="3915" y="1176"/>
                    </a:lnTo>
                    <a:cubicBezTo>
                      <a:pt x="3915" y="878"/>
                      <a:pt x="3915" y="580"/>
                      <a:pt x="3843" y="272"/>
                    </a:cubicBezTo>
                    <a:cubicBezTo>
                      <a:pt x="3843" y="200"/>
                      <a:pt x="3843" y="128"/>
                      <a:pt x="3761" y="82"/>
                    </a:cubicBezTo>
                    <a:lnTo>
                      <a:pt x="3653" y="82"/>
                    </a:lnTo>
                    <a:cubicBezTo>
                      <a:pt x="3124" y="28"/>
                      <a:pt x="2586" y="1"/>
                      <a:pt x="2049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dirty="0"/>
              </a:p>
            </p:txBody>
          </p:sp>
          <p:sp>
            <p:nvSpPr>
              <p:cNvPr id="357" name="Google Shape;357;p6"/>
              <p:cNvSpPr/>
              <p:nvPr/>
            </p:nvSpPr>
            <p:spPr>
              <a:xfrm>
                <a:off x="3923225" y="1460875"/>
                <a:ext cx="206375" cy="260850"/>
              </a:xfrm>
              <a:custGeom>
                <a:avLst/>
                <a:gdLst/>
                <a:ahLst/>
                <a:cxnLst/>
                <a:rect l="l" t="t" r="r" b="b"/>
                <a:pathLst>
                  <a:path w="8255" h="10434" extrusionOk="0">
                    <a:moveTo>
                      <a:pt x="8255" y="0"/>
                    </a:moveTo>
                    <a:lnTo>
                      <a:pt x="1" y="36"/>
                    </a:lnTo>
                    <a:lnTo>
                      <a:pt x="227" y="10361"/>
                    </a:lnTo>
                    <a:lnTo>
                      <a:pt x="8174" y="10434"/>
                    </a:lnTo>
                    <a:lnTo>
                      <a:pt x="8255" y="0"/>
                    </a:lnTo>
                    <a:close/>
                  </a:path>
                </a:pathLst>
              </a:custGeom>
              <a:solidFill>
                <a:srgbClr val="86C7D8">
                  <a:alpha val="51150"/>
                </a:srgbClr>
              </a:solidFill>
              <a:ln>
                <a:noFill/>
              </a:ln>
              <a:effectLst>
                <a:outerShdw blurRad="28575" dist="9525" dir="2520000" algn="bl" rotWithShape="0">
                  <a:srgbClr val="000000">
                    <a:alpha val="52000"/>
                  </a:srgbClr>
                </a:outerShdw>
              </a:effectLst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dirty="0"/>
              </a:p>
            </p:txBody>
          </p:sp>
          <p:sp>
            <p:nvSpPr>
              <p:cNvPr id="358" name="Google Shape;358;p6"/>
              <p:cNvSpPr/>
              <p:nvPr/>
            </p:nvSpPr>
            <p:spPr>
              <a:xfrm>
                <a:off x="3964825" y="1506975"/>
                <a:ext cx="130875" cy="27375"/>
              </a:xfrm>
              <a:custGeom>
                <a:avLst/>
                <a:gdLst/>
                <a:ahLst/>
                <a:cxnLst/>
                <a:rect l="l" t="t" r="r" b="b"/>
                <a:pathLst>
                  <a:path w="5235" h="1095" extrusionOk="0">
                    <a:moveTo>
                      <a:pt x="5235" y="1"/>
                    </a:moveTo>
                    <a:cubicBezTo>
                      <a:pt x="3843" y="82"/>
                      <a:pt x="633" y="118"/>
                      <a:pt x="0" y="190"/>
                    </a:cubicBezTo>
                    <a:lnTo>
                      <a:pt x="0" y="1095"/>
                    </a:lnTo>
                    <a:cubicBezTo>
                      <a:pt x="1727" y="1058"/>
                      <a:pt x="3463" y="1022"/>
                      <a:pt x="5235" y="1022"/>
                    </a:cubicBezTo>
                    <a:lnTo>
                      <a:pt x="5235" y="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dirty="0"/>
              </a:p>
            </p:txBody>
          </p:sp>
          <p:sp>
            <p:nvSpPr>
              <p:cNvPr id="359" name="Google Shape;359;p6"/>
              <p:cNvSpPr/>
              <p:nvPr/>
            </p:nvSpPr>
            <p:spPr>
              <a:xfrm>
                <a:off x="3991950" y="1548575"/>
                <a:ext cx="73475" cy="16075"/>
              </a:xfrm>
              <a:custGeom>
                <a:avLst/>
                <a:gdLst/>
                <a:ahLst/>
                <a:cxnLst/>
                <a:rect l="l" t="t" r="r" b="b"/>
                <a:pathLst>
                  <a:path w="2939" h="643" extrusionOk="0">
                    <a:moveTo>
                      <a:pt x="2938" y="0"/>
                    </a:moveTo>
                    <a:cubicBezTo>
                      <a:pt x="2152" y="36"/>
                      <a:pt x="380" y="72"/>
                      <a:pt x="0" y="109"/>
                    </a:cubicBezTo>
                    <a:lnTo>
                      <a:pt x="0" y="642"/>
                    </a:lnTo>
                    <a:cubicBezTo>
                      <a:pt x="985" y="597"/>
                      <a:pt x="1962" y="561"/>
                      <a:pt x="2938" y="561"/>
                    </a:cubicBezTo>
                    <a:lnTo>
                      <a:pt x="2938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dirty="0"/>
              </a:p>
            </p:txBody>
          </p:sp>
        </p:grpSp>
        <p:sp>
          <p:nvSpPr>
            <p:cNvPr id="360" name="Google Shape;360;p6"/>
            <p:cNvSpPr/>
            <p:nvPr/>
          </p:nvSpPr>
          <p:spPr>
            <a:xfrm flipH="1">
              <a:off x="886588" y="2128568"/>
              <a:ext cx="149309" cy="32666"/>
            </a:xfrm>
            <a:custGeom>
              <a:avLst/>
              <a:gdLst/>
              <a:ahLst/>
              <a:cxnLst/>
              <a:rect l="l" t="t" r="r" b="b"/>
              <a:pathLst>
                <a:path w="2939" h="643" extrusionOk="0">
                  <a:moveTo>
                    <a:pt x="2938" y="0"/>
                  </a:moveTo>
                  <a:cubicBezTo>
                    <a:pt x="2152" y="36"/>
                    <a:pt x="380" y="72"/>
                    <a:pt x="0" y="109"/>
                  </a:cubicBezTo>
                  <a:lnTo>
                    <a:pt x="0" y="642"/>
                  </a:lnTo>
                  <a:cubicBezTo>
                    <a:pt x="985" y="597"/>
                    <a:pt x="1962" y="561"/>
                    <a:pt x="2938" y="561"/>
                  </a:cubicBezTo>
                  <a:lnTo>
                    <a:pt x="2938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grpSp>
          <p:nvGrpSpPr>
            <p:cNvPr id="361" name="Google Shape;361;p6"/>
            <p:cNvGrpSpPr/>
            <p:nvPr/>
          </p:nvGrpSpPr>
          <p:grpSpPr>
            <a:xfrm>
              <a:off x="0" y="0"/>
              <a:ext cx="9144057" cy="5143510"/>
              <a:chOff x="0" y="0"/>
              <a:chExt cx="9144057" cy="5143510"/>
            </a:xfrm>
          </p:grpSpPr>
          <p:grpSp>
            <p:nvGrpSpPr>
              <p:cNvPr id="362" name="Google Shape;362;p6"/>
              <p:cNvGrpSpPr/>
              <p:nvPr/>
            </p:nvGrpSpPr>
            <p:grpSpPr>
              <a:xfrm>
                <a:off x="6516018" y="0"/>
                <a:ext cx="2627979" cy="4044405"/>
                <a:chOff x="6589593" y="0"/>
                <a:chExt cx="2627979" cy="4044405"/>
              </a:xfrm>
            </p:grpSpPr>
            <p:sp>
              <p:nvSpPr>
                <p:cNvPr id="363" name="Google Shape;363;p6"/>
                <p:cNvSpPr/>
                <p:nvPr/>
              </p:nvSpPr>
              <p:spPr>
                <a:xfrm>
                  <a:off x="6589593" y="0"/>
                  <a:ext cx="154229" cy="404440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3752" h="26825" extrusionOk="0">
                      <a:moveTo>
                        <a:pt x="1" y="0"/>
                      </a:moveTo>
                      <a:lnTo>
                        <a:pt x="1" y="26825"/>
                      </a:lnTo>
                      <a:lnTo>
                        <a:pt x="13752" y="26825"/>
                      </a:lnTo>
                      <a:lnTo>
                        <a:pt x="13752" y="0"/>
                      </a:lnTo>
                      <a:close/>
                    </a:path>
                  </a:pathLst>
                </a:custGeom>
                <a:solidFill>
                  <a:srgbClr val="FFFFFF">
                    <a:alpha val="40380"/>
                  </a:srgbClr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dirty="0"/>
                </a:p>
              </p:txBody>
            </p:sp>
            <p:grpSp>
              <p:nvGrpSpPr>
                <p:cNvPr id="364" name="Google Shape;364;p6"/>
                <p:cNvGrpSpPr/>
                <p:nvPr/>
              </p:nvGrpSpPr>
              <p:grpSpPr>
                <a:xfrm>
                  <a:off x="7746917" y="253849"/>
                  <a:ext cx="359077" cy="1370278"/>
                  <a:chOff x="8637920" y="205202"/>
                  <a:chExt cx="225777" cy="861593"/>
                </a:xfrm>
              </p:grpSpPr>
              <p:sp>
                <p:nvSpPr>
                  <p:cNvPr id="365" name="Google Shape;365;p6"/>
                  <p:cNvSpPr/>
                  <p:nvPr/>
                </p:nvSpPr>
                <p:spPr>
                  <a:xfrm>
                    <a:off x="8637920" y="205202"/>
                    <a:ext cx="191156" cy="6075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297" h="73" extrusionOk="0">
                        <a:moveTo>
                          <a:pt x="36" y="1"/>
                        </a:moveTo>
                        <a:cubicBezTo>
                          <a:pt x="36" y="1"/>
                          <a:pt x="0" y="1"/>
                          <a:pt x="0" y="37"/>
                        </a:cubicBezTo>
                        <a:lnTo>
                          <a:pt x="36" y="73"/>
                        </a:lnTo>
                        <a:lnTo>
                          <a:pt x="2260" y="73"/>
                        </a:lnTo>
                        <a:cubicBezTo>
                          <a:pt x="2297" y="73"/>
                          <a:pt x="2297" y="37"/>
                          <a:pt x="2297" y="37"/>
                        </a:cubicBezTo>
                        <a:cubicBezTo>
                          <a:pt x="2297" y="1"/>
                          <a:pt x="2297" y="1"/>
                          <a:pt x="2260" y="1"/>
                        </a:cubicBezTo>
                        <a:close/>
                      </a:path>
                    </a:pathLst>
                  </a:custGeom>
                  <a:solidFill>
                    <a:srgbClr val="FFFFFF">
                      <a:alpha val="40380"/>
                    </a:srgbClr>
                  </a:solidFill>
                  <a:ln>
                    <a:noFill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dirty="0"/>
                  </a:p>
                </p:txBody>
              </p:sp>
              <p:sp>
                <p:nvSpPr>
                  <p:cNvPr id="366" name="Google Shape;366;p6"/>
                  <p:cNvSpPr/>
                  <p:nvPr/>
                </p:nvSpPr>
                <p:spPr>
                  <a:xfrm>
                    <a:off x="8759755" y="230002"/>
                    <a:ext cx="94122" cy="6158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1131" h="74" extrusionOk="0">
                        <a:moveTo>
                          <a:pt x="37" y="1"/>
                        </a:moveTo>
                        <a:lnTo>
                          <a:pt x="1" y="37"/>
                        </a:lnTo>
                        <a:cubicBezTo>
                          <a:pt x="1" y="73"/>
                          <a:pt x="37" y="73"/>
                          <a:pt x="37" y="73"/>
                        </a:cubicBezTo>
                        <a:lnTo>
                          <a:pt x="1095" y="73"/>
                        </a:lnTo>
                        <a:cubicBezTo>
                          <a:pt x="1095" y="73"/>
                          <a:pt x="1131" y="73"/>
                          <a:pt x="1131" y="37"/>
                        </a:cubicBezTo>
                        <a:lnTo>
                          <a:pt x="1095" y="1"/>
                        </a:lnTo>
                        <a:close/>
                      </a:path>
                    </a:pathLst>
                  </a:custGeom>
                  <a:solidFill>
                    <a:srgbClr val="FFFFFF">
                      <a:alpha val="40380"/>
                    </a:srgbClr>
                  </a:solidFill>
                  <a:ln>
                    <a:noFill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dirty="0"/>
                  </a:p>
                </p:txBody>
              </p:sp>
              <p:sp>
                <p:nvSpPr>
                  <p:cNvPr id="367" name="Google Shape;367;p6"/>
                  <p:cNvSpPr/>
                  <p:nvPr/>
                </p:nvSpPr>
                <p:spPr>
                  <a:xfrm>
                    <a:off x="8649904" y="743895"/>
                    <a:ext cx="188244" cy="6907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262" h="83" extrusionOk="0">
                        <a:moveTo>
                          <a:pt x="37" y="1"/>
                        </a:moveTo>
                        <a:cubicBezTo>
                          <a:pt x="1" y="1"/>
                          <a:pt x="1" y="37"/>
                          <a:pt x="1" y="37"/>
                        </a:cubicBezTo>
                        <a:cubicBezTo>
                          <a:pt x="1" y="82"/>
                          <a:pt x="1" y="82"/>
                          <a:pt x="37" y="82"/>
                        </a:cubicBezTo>
                        <a:lnTo>
                          <a:pt x="2261" y="82"/>
                        </a:lnTo>
                        <a:lnTo>
                          <a:pt x="2261" y="37"/>
                        </a:lnTo>
                        <a:lnTo>
                          <a:pt x="2261" y="1"/>
                        </a:lnTo>
                        <a:close/>
                      </a:path>
                    </a:pathLst>
                  </a:custGeom>
                  <a:solidFill>
                    <a:srgbClr val="FFFFFF">
                      <a:alpha val="40380"/>
                    </a:srgbClr>
                  </a:solidFill>
                  <a:ln>
                    <a:noFill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dirty="0"/>
                  </a:p>
                </p:txBody>
              </p:sp>
              <p:sp>
                <p:nvSpPr>
                  <p:cNvPr id="368" name="Google Shape;368;p6"/>
                  <p:cNvSpPr/>
                  <p:nvPr/>
                </p:nvSpPr>
                <p:spPr>
                  <a:xfrm>
                    <a:off x="8772571" y="772523"/>
                    <a:ext cx="91126" cy="6075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1095" h="73" extrusionOk="0">
                        <a:moveTo>
                          <a:pt x="37" y="0"/>
                        </a:moveTo>
                        <a:cubicBezTo>
                          <a:pt x="1" y="0"/>
                          <a:pt x="1" y="0"/>
                          <a:pt x="1" y="37"/>
                        </a:cubicBezTo>
                        <a:cubicBezTo>
                          <a:pt x="1" y="37"/>
                          <a:pt x="1" y="73"/>
                          <a:pt x="37" y="73"/>
                        </a:cubicBezTo>
                        <a:lnTo>
                          <a:pt x="1049" y="73"/>
                        </a:lnTo>
                        <a:cubicBezTo>
                          <a:pt x="1094" y="73"/>
                          <a:pt x="1094" y="37"/>
                          <a:pt x="1094" y="37"/>
                        </a:cubicBezTo>
                        <a:cubicBezTo>
                          <a:pt x="1094" y="0"/>
                          <a:pt x="1094" y="0"/>
                          <a:pt x="1049" y="0"/>
                        </a:cubicBezTo>
                        <a:close/>
                      </a:path>
                    </a:pathLst>
                  </a:custGeom>
                  <a:solidFill>
                    <a:srgbClr val="FFFFFF">
                      <a:alpha val="40380"/>
                    </a:srgbClr>
                  </a:solidFill>
                  <a:ln>
                    <a:noFill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dirty="0"/>
                  </a:p>
                </p:txBody>
              </p:sp>
              <p:sp>
                <p:nvSpPr>
                  <p:cNvPr id="369" name="Google Shape;369;p6"/>
                  <p:cNvSpPr/>
                  <p:nvPr/>
                </p:nvSpPr>
                <p:spPr>
                  <a:xfrm>
                    <a:off x="8643912" y="399358"/>
                    <a:ext cx="91126" cy="6075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1095" h="73" extrusionOk="0">
                        <a:moveTo>
                          <a:pt x="37" y="0"/>
                        </a:moveTo>
                        <a:cubicBezTo>
                          <a:pt x="0" y="0"/>
                          <a:pt x="0" y="0"/>
                          <a:pt x="0" y="36"/>
                        </a:cubicBezTo>
                        <a:cubicBezTo>
                          <a:pt x="0" y="36"/>
                          <a:pt x="0" y="72"/>
                          <a:pt x="37" y="72"/>
                        </a:cubicBezTo>
                        <a:lnTo>
                          <a:pt x="1058" y="72"/>
                        </a:lnTo>
                        <a:cubicBezTo>
                          <a:pt x="1094" y="72"/>
                          <a:pt x="1094" y="36"/>
                          <a:pt x="1094" y="36"/>
                        </a:cubicBezTo>
                        <a:cubicBezTo>
                          <a:pt x="1094" y="0"/>
                          <a:pt x="1094" y="0"/>
                          <a:pt x="1058" y="0"/>
                        </a:cubicBezTo>
                        <a:close/>
                      </a:path>
                    </a:pathLst>
                  </a:custGeom>
                  <a:solidFill>
                    <a:srgbClr val="FFFFFF">
                      <a:alpha val="40380"/>
                    </a:srgbClr>
                  </a:solidFill>
                  <a:ln>
                    <a:noFill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dirty="0"/>
                  </a:p>
                </p:txBody>
              </p:sp>
              <p:sp>
                <p:nvSpPr>
                  <p:cNvPr id="370" name="Google Shape;370;p6"/>
                  <p:cNvSpPr/>
                  <p:nvPr/>
                </p:nvSpPr>
                <p:spPr>
                  <a:xfrm>
                    <a:off x="8675536" y="421162"/>
                    <a:ext cx="33954" cy="6075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408" h="73" extrusionOk="0">
                        <a:moveTo>
                          <a:pt x="36" y="0"/>
                        </a:moveTo>
                        <a:cubicBezTo>
                          <a:pt x="36" y="0"/>
                          <a:pt x="0" y="0"/>
                          <a:pt x="0" y="36"/>
                        </a:cubicBezTo>
                        <a:lnTo>
                          <a:pt x="36" y="73"/>
                        </a:lnTo>
                        <a:lnTo>
                          <a:pt x="407" y="73"/>
                        </a:lnTo>
                        <a:lnTo>
                          <a:pt x="407" y="36"/>
                        </a:lnTo>
                        <a:lnTo>
                          <a:pt x="407" y="0"/>
                        </a:lnTo>
                        <a:close/>
                      </a:path>
                    </a:pathLst>
                  </a:custGeom>
                  <a:solidFill>
                    <a:srgbClr val="FFFFFF">
                      <a:alpha val="40380"/>
                    </a:srgbClr>
                  </a:solidFill>
                  <a:ln>
                    <a:noFill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dirty="0"/>
                  </a:p>
                </p:txBody>
              </p:sp>
              <p:sp>
                <p:nvSpPr>
                  <p:cNvPr id="371" name="Google Shape;371;p6"/>
                  <p:cNvSpPr/>
                  <p:nvPr/>
                </p:nvSpPr>
                <p:spPr>
                  <a:xfrm>
                    <a:off x="8753763" y="1038832"/>
                    <a:ext cx="94122" cy="3162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1131" h="38" extrusionOk="0">
                        <a:moveTo>
                          <a:pt x="37" y="1"/>
                        </a:moveTo>
                        <a:cubicBezTo>
                          <a:pt x="37" y="1"/>
                          <a:pt x="0" y="1"/>
                          <a:pt x="0" y="37"/>
                        </a:cubicBezTo>
                        <a:lnTo>
                          <a:pt x="1131" y="37"/>
                        </a:lnTo>
                        <a:cubicBezTo>
                          <a:pt x="1131" y="1"/>
                          <a:pt x="1094" y="1"/>
                          <a:pt x="1094" y="1"/>
                        </a:cubicBezTo>
                        <a:close/>
                      </a:path>
                    </a:pathLst>
                  </a:custGeom>
                  <a:solidFill>
                    <a:srgbClr val="FFFFFF">
                      <a:alpha val="40380"/>
                    </a:srgbClr>
                  </a:solidFill>
                  <a:ln>
                    <a:noFill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dirty="0"/>
                  </a:p>
                </p:txBody>
              </p:sp>
              <p:sp>
                <p:nvSpPr>
                  <p:cNvPr id="372" name="Google Shape;372;p6"/>
                  <p:cNvSpPr/>
                  <p:nvPr/>
                </p:nvSpPr>
                <p:spPr>
                  <a:xfrm>
                    <a:off x="8788383" y="1060720"/>
                    <a:ext cx="33954" cy="6075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408" h="73" extrusionOk="0">
                        <a:moveTo>
                          <a:pt x="37" y="0"/>
                        </a:moveTo>
                        <a:cubicBezTo>
                          <a:pt x="0" y="0"/>
                          <a:pt x="0" y="0"/>
                          <a:pt x="0" y="36"/>
                        </a:cubicBezTo>
                        <a:cubicBezTo>
                          <a:pt x="0" y="36"/>
                          <a:pt x="0" y="72"/>
                          <a:pt x="37" y="72"/>
                        </a:cubicBezTo>
                        <a:lnTo>
                          <a:pt x="371" y="72"/>
                        </a:lnTo>
                        <a:lnTo>
                          <a:pt x="407" y="36"/>
                        </a:lnTo>
                        <a:cubicBezTo>
                          <a:pt x="407" y="0"/>
                          <a:pt x="371" y="0"/>
                          <a:pt x="371" y="0"/>
                        </a:cubicBezTo>
                        <a:close/>
                      </a:path>
                    </a:pathLst>
                  </a:custGeom>
                  <a:solidFill>
                    <a:srgbClr val="FFFFFF">
                      <a:alpha val="40380"/>
                    </a:srgbClr>
                  </a:solidFill>
                  <a:ln>
                    <a:noFill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dirty="0"/>
                  </a:p>
                </p:txBody>
              </p:sp>
            </p:grpSp>
            <p:sp>
              <p:nvSpPr>
                <p:cNvPr id="373" name="Google Shape;373;p6"/>
                <p:cNvSpPr/>
                <p:nvPr/>
              </p:nvSpPr>
              <p:spPr>
                <a:xfrm>
                  <a:off x="7348493" y="0"/>
                  <a:ext cx="154229" cy="404440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3752" h="26825" extrusionOk="0">
                      <a:moveTo>
                        <a:pt x="1" y="0"/>
                      </a:moveTo>
                      <a:lnTo>
                        <a:pt x="1" y="26825"/>
                      </a:lnTo>
                      <a:lnTo>
                        <a:pt x="13752" y="26825"/>
                      </a:lnTo>
                      <a:lnTo>
                        <a:pt x="13752" y="0"/>
                      </a:lnTo>
                      <a:close/>
                    </a:path>
                  </a:pathLst>
                </a:custGeom>
                <a:solidFill>
                  <a:srgbClr val="FFFFFF">
                    <a:alpha val="40380"/>
                  </a:srgbClr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dirty="0"/>
                </a:p>
              </p:txBody>
            </p:sp>
            <p:sp>
              <p:nvSpPr>
                <p:cNvPr id="374" name="Google Shape;374;p6"/>
                <p:cNvSpPr/>
                <p:nvPr/>
              </p:nvSpPr>
              <p:spPr>
                <a:xfrm>
                  <a:off x="8205918" y="0"/>
                  <a:ext cx="154229" cy="404440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3752" h="26825" extrusionOk="0">
                      <a:moveTo>
                        <a:pt x="1" y="0"/>
                      </a:moveTo>
                      <a:lnTo>
                        <a:pt x="1" y="26825"/>
                      </a:lnTo>
                      <a:lnTo>
                        <a:pt x="13752" y="26825"/>
                      </a:lnTo>
                      <a:lnTo>
                        <a:pt x="13752" y="0"/>
                      </a:lnTo>
                      <a:close/>
                    </a:path>
                  </a:pathLst>
                </a:custGeom>
                <a:solidFill>
                  <a:srgbClr val="FFFFFF">
                    <a:alpha val="40380"/>
                  </a:srgbClr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dirty="0"/>
                </a:p>
              </p:txBody>
            </p:sp>
            <p:grpSp>
              <p:nvGrpSpPr>
                <p:cNvPr id="375" name="Google Shape;375;p6"/>
                <p:cNvGrpSpPr/>
                <p:nvPr/>
              </p:nvGrpSpPr>
              <p:grpSpPr>
                <a:xfrm rot="10800000">
                  <a:off x="8504637" y="2322834"/>
                  <a:ext cx="312115" cy="1348221"/>
                  <a:chOff x="8637920" y="205202"/>
                  <a:chExt cx="225777" cy="861593"/>
                </a:xfrm>
              </p:grpSpPr>
              <p:sp>
                <p:nvSpPr>
                  <p:cNvPr id="376" name="Google Shape;376;p6"/>
                  <p:cNvSpPr/>
                  <p:nvPr/>
                </p:nvSpPr>
                <p:spPr>
                  <a:xfrm>
                    <a:off x="8637920" y="205202"/>
                    <a:ext cx="191156" cy="6075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297" h="73" extrusionOk="0">
                        <a:moveTo>
                          <a:pt x="36" y="1"/>
                        </a:moveTo>
                        <a:cubicBezTo>
                          <a:pt x="36" y="1"/>
                          <a:pt x="0" y="1"/>
                          <a:pt x="0" y="37"/>
                        </a:cubicBezTo>
                        <a:lnTo>
                          <a:pt x="36" y="73"/>
                        </a:lnTo>
                        <a:lnTo>
                          <a:pt x="2260" y="73"/>
                        </a:lnTo>
                        <a:cubicBezTo>
                          <a:pt x="2297" y="73"/>
                          <a:pt x="2297" y="37"/>
                          <a:pt x="2297" y="37"/>
                        </a:cubicBezTo>
                        <a:cubicBezTo>
                          <a:pt x="2297" y="1"/>
                          <a:pt x="2297" y="1"/>
                          <a:pt x="2260" y="1"/>
                        </a:cubicBezTo>
                        <a:close/>
                      </a:path>
                    </a:pathLst>
                  </a:custGeom>
                  <a:solidFill>
                    <a:srgbClr val="FFFFFF">
                      <a:alpha val="40380"/>
                    </a:srgbClr>
                  </a:solidFill>
                  <a:ln>
                    <a:noFill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dirty="0"/>
                  </a:p>
                </p:txBody>
              </p:sp>
              <p:sp>
                <p:nvSpPr>
                  <p:cNvPr id="377" name="Google Shape;377;p6"/>
                  <p:cNvSpPr/>
                  <p:nvPr/>
                </p:nvSpPr>
                <p:spPr>
                  <a:xfrm>
                    <a:off x="8759755" y="230002"/>
                    <a:ext cx="94122" cy="6158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1131" h="74" extrusionOk="0">
                        <a:moveTo>
                          <a:pt x="37" y="1"/>
                        </a:moveTo>
                        <a:lnTo>
                          <a:pt x="1" y="37"/>
                        </a:lnTo>
                        <a:cubicBezTo>
                          <a:pt x="1" y="73"/>
                          <a:pt x="37" y="73"/>
                          <a:pt x="37" y="73"/>
                        </a:cubicBezTo>
                        <a:lnTo>
                          <a:pt x="1095" y="73"/>
                        </a:lnTo>
                        <a:cubicBezTo>
                          <a:pt x="1095" y="73"/>
                          <a:pt x="1131" y="73"/>
                          <a:pt x="1131" y="37"/>
                        </a:cubicBezTo>
                        <a:lnTo>
                          <a:pt x="1095" y="1"/>
                        </a:lnTo>
                        <a:close/>
                      </a:path>
                    </a:pathLst>
                  </a:custGeom>
                  <a:solidFill>
                    <a:srgbClr val="FFFFFF">
                      <a:alpha val="40380"/>
                    </a:srgbClr>
                  </a:solidFill>
                  <a:ln>
                    <a:noFill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dirty="0"/>
                  </a:p>
                </p:txBody>
              </p:sp>
              <p:sp>
                <p:nvSpPr>
                  <p:cNvPr id="378" name="Google Shape;378;p6"/>
                  <p:cNvSpPr/>
                  <p:nvPr/>
                </p:nvSpPr>
                <p:spPr>
                  <a:xfrm>
                    <a:off x="8649904" y="743895"/>
                    <a:ext cx="188244" cy="6907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262" h="83" extrusionOk="0">
                        <a:moveTo>
                          <a:pt x="37" y="1"/>
                        </a:moveTo>
                        <a:cubicBezTo>
                          <a:pt x="1" y="1"/>
                          <a:pt x="1" y="37"/>
                          <a:pt x="1" y="37"/>
                        </a:cubicBezTo>
                        <a:cubicBezTo>
                          <a:pt x="1" y="82"/>
                          <a:pt x="1" y="82"/>
                          <a:pt x="37" y="82"/>
                        </a:cubicBezTo>
                        <a:lnTo>
                          <a:pt x="2261" y="82"/>
                        </a:lnTo>
                        <a:lnTo>
                          <a:pt x="2261" y="37"/>
                        </a:lnTo>
                        <a:lnTo>
                          <a:pt x="2261" y="1"/>
                        </a:lnTo>
                        <a:close/>
                      </a:path>
                    </a:pathLst>
                  </a:custGeom>
                  <a:solidFill>
                    <a:srgbClr val="FFFFFF">
                      <a:alpha val="40380"/>
                    </a:srgbClr>
                  </a:solidFill>
                  <a:ln>
                    <a:noFill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dirty="0"/>
                  </a:p>
                </p:txBody>
              </p:sp>
              <p:sp>
                <p:nvSpPr>
                  <p:cNvPr id="379" name="Google Shape;379;p6"/>
                  <p:cNvSpPr/>
                  <p:nvPr/>
                </p:nvSpPr>
                <p:spPr>
                  <a:xfrm>
                    <a:off x="8772571" y="772523"/>
                    <a:ext cx="91126" cy="6075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1095" h="73" extrusionOk="0">
                        <a:moveTo>
                          <a:pt x="37" y="0"/>
                        </a:moveTo>
                        <a:cubicBezTo>
                          <a:pt x="1" y="0"/>
                          <a:pt x="1" y="0"/>
                          <a:pt x="1" y="37"/>
                        </a:cubicBezTo>
                        <a:cubicBezTo>
                          <a:pt x="1" y="37"/>
                          <a:pt x="1" y="73"/>
                          <a:pt x="37" y="73"/>
                        </a:cubicBezTo>
                        <a:lnTo>
                          <a:pt x="1049" y="73"/>
                        </a:lnTo>
                        <a:cubicBezTo>
                          <a:pt x="1094" y="73"/>
                          <a:pt x="1094" y="37"/>
                          <a:pt x="1094" y="37"/>
                        </a:cubicBezTo>
                        <a:cubicBezTo>
                          <a:pt x="1094" y="0"/>
                          <a:pt x="1094" y="0"/>
                          <a:pt x="1049" y="0"/>
                        </a:cubicBezTo>
                        <a:close/>
                      </a:path>
                    </a:pathLst>
                  </a:custGeom>
                  <a:solidFill>
                    <a:srgbClr val="FFFFFF">
                      <a:alpha val="40380"/>
                    </a:srgbClr>
                  </a:solidFill>
                  <a:ln>
                    <a:noFill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dirty="0"/>
                  </a:p>
                </p:txBody>
              </p:sp>
              <p:sp>
                <p:nvSpPr>
                  <p:cNvPr id="380" name="Google Shape;380;p6"/>
                  <p:cNvSpPr/>
                  <p:nvPr/>
                </p:nvSpPr>
                <p:spPr>
                  <a:xfrm>
                    <a:off x="8643912" y="399358"/>
                    <a:ext cx="91126" cy="6075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1095" h="73" extrusionOk="0">
                        <a:moveTo>
                          <a:pt x="37" y="0"/>
                        </a:moveTo>
                        <a:cubicBezTo>
                          <a:pt x="0" y="0"/>
                          <a:pt x="0" y="0"/>
                          <a:pt x="0" y="36"/>
                        </a:cubicBezTo>
                        <a:cubicBezTo>
                          <a:pt x="0" y="36"/>
                          <a:pt x="0" y="72"/>
                          <a:pt x="37" y="72"/>
                        </a:cubicBezTo>
                        <a:lnTo>
                          <a:pt x="1058" y="72"/>
                        </a:lnTo>
                        <a:cubicBezTo>
                          <a:pt x="1094" y="72"/>
                          <a:pt x="1094" y="36"/>
                          <a:pt x="1094" y="36"/>
                        </a:cubicBezTo>
                        <a:cubicBezTo>
                          <a:pt x="1094" y="0"/>
                          <a:pt x="1094" y="0"/>
                          <a:pt x="1058" y="0"/>
                        </a:cubicBezTo>
                        <a:close/>
                      </a:path>
                    </a:pathLst>
                  </a:custGeom>
                  <a:solidFill>
                    <a:srgbClr val="FFFFFF">
                      <a:alpha val="40380"/>
                    </a:srgbClr>
                  </a:solidFill>
                  <a:ln>
                    <a:noFill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dirty="0"/>
                  </a:p>
                </p:txBody>
              </p:sp>
              <p:sp>
                <p:nvSpPr>
                  <p:cNvPr id="381" name="Google Shape;381;p6"/>
                  <p:cNvSpPr/>
                  <p:nvPr/>
                </p:nvSpPr>
                <p:spPr>
                  <a:xfrm>
                    <a:off x="8675536" y="421162"/>
                    <a:ext cx="33954" cy="6075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408" h="73" extrusionOk="0">
                        <a:moveTo>
                          <a:pt x="36" y="0"/>
                        </a:moveTo>
                        <a:cubicBezTo>
                          <a:pt x="36" y="0"/>
                          <a:pt x="0" y="0"/>
                          <a:pt x="0" y="36"/>
                        </a:cubicBezTo>
                        <a:lnTo>
                          <a:pt x="36" y="73"/>
                        </a:lnTo>
                        <a:lnTo>
                          <a:pt x="407" y="73"/>
                        </a:lnTo>
                        <a:lnTo>
                          <a:pt x="407" y="36"/>
                        </a:lnTo>
                        <a:lnTo>
                          <a:pt x="407" y="0"/>
                        </a:lnTo>
                        <a:close/>
                      </a:path>
                    </a:pathLst>
                  </a:custGeom>
                  <a:solidFill>
                    <a:srgbClr val="FFFFFF">
                      <a:alpha val="40380"/>
                    </a:srgbClr>
                  </a:solidFill>
                  <a:ln>
                    <a:noFill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dirty="0"/>
                  </a:p>
                </p:txBody>
              </p:sp>
              <p:sp>
                <p:nvSpPr>
                  <p:cNvPr id="382" name="Google Shape;382;p6"/>
                  <p:cNvSpPr/>
                  <p:nvPr/>
                </p:nvSpPr>
                <p:spPr>
                  <a:xfrm>
                    <a:off x="8753763" y="1038832"/>
                    <a:ext cx="94122" cy="3162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1131" h="38" extrusionOk="0">
                        <a:moveTo>
                          <a:pt x="37" y="1"/>
                        </a:moveTo>
                        <a:cubicBezTo>
                          <a:pt x="37" y="1"/>
                          <a:pt x="0" y="1"/>
                          <a:pt x="0" y="37"/>
                        </a:cubicBezTo>
                        <a:lnTo>
                          <a:pt x="1131" y="37"/>
                        </a:lnTo>
                        <a:cubicBezTo>
                          <a:pt x="1131" y="1"/>
                          <a:pt x="1094" y="1"/>
                          <a:pt x="1094" y="1"/>
                        </a:cubicBezTo>
                        <a:close/>
                      </a:path>
                    </a:pathLst>
                  </a:custGeom>
                  <a:solidFill>
                    <a:srgbClr val="FFFFFF">
                      <a:alpha val="40380"/>
                    </a:srgbClr>
                  </a:solidFill>
                  <a:ln>
                    <a:noFill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dirty="0"/>
                  </a:p>
                </p:txBody>
              </p:sp>
              <p:sp>
                <p:nvSpPr>
                  <p:cNvPr id="383" name="Google Shape;383;p6"/>
                  <p:cNvSpPr/>
                  <p:nvPr/>
                </p:nvSpPr>
                <p:spPr>
                  <a:xfrm>
                    <a:off x="8788383" y="1060720"/>
                    <a:ext cx="33954" cy="6075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408" h="73" extrusionOk="0">
                        <a:moveTo>
                          <a:pt x="37" y="0"/>
                        </a:moveTo>
                        <a:cubicBezTo>
                          <a:pt x="0" y="0"/>
                          <a:pt x="0" y="0"/>
                          <a:pt x="0" y="36"/>
                        </a:cubicBezTo>
                        <a:cubicBezTo>
                          <a:pt x="0" y="36"/>
                          <a:pt x="0" y="72"/>
                          <a:pt x="37" y="72"/>
                        </a:cubicBezTo>
                        <a:lnTo>
                          <a:pt x="371" y="72"/>
                        </a:lnTo>
                        <a:lnTo>
                          <a:pt x="407" y="36"/>
                        </a:lnTo>
                        <a:cubicBezTo>
                          <a:pt x="407" y="0"/>
                          <a:pt x="371" y="0"/>
                          <a:pt x="371" y="0"/>
                        </a:cubicBezTo>
                        <a:close/>
                      </a:path>
                    </a:pathLst>
                  </a:custGeom>
                  <a:solidFill>
                    <a:srgbClr val="FFFFFF">
                      <a:alpha val="40380"/>
                    </a:srgbClr>
                  </a:solidFill>
                  <a:ln>
                    <a:noFill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dirty="0"/>
                  </a:p>
                </p:txBody>
              </p:sp>
            </p:grpSp>
            <p:sp>
              <p:nvSpPr>
                <p:cNvPr id="384" name="Google Shape;384;p6"/>
                <p:cNvSpPr/>
                <p:nvPr/>
              </p:nvSpPr>
              <p:spPr>
                <a:xfrm>
                  <a:off x="9063343" y="0"/>
                  <a:ext cx="154229" cy="404440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3752" h="26825" extrusionOk="0">
                      <a:moveTo>
                        <a:pt x="1" y="0"/>
                      </a:moveTo>
                      <a:lnTo>
                        <a:pt x="1" y="26825"/>
                      </a:lnTo>
                      <a:lnTo>
                        <a:pt x="13752" y="26825"/>
                      </a:lnTo>
                      <a:lnTo>
                        <a:pt x="13752" y="0"/>
                      </a:lnTo>
                      <a:close/>
                    </a:path>
                  </a:pathLst>
                </a:custGeom>
                <a:solidFill>
                  <a:srgbClr val="FFFFFF">
                    <a:alpha val="40380"/>
                  </a:srgbClr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dirty="0"/>
                </a:p>
              </p:txBody>
            </p:sp>
          </p:grpSp>
          <p:sp>
            <p:nvSpPr>
              <p:cNvPr id="385" name="Google Shape;385;p6"/>
              <p:cNvSpPr/>
              <p:nvPr/>
            </p:nvSpPr>
            <p:spPr>
              <a:xfrm>
                <a:off x="0" y="0"/>
                <a:ext cx="2183543" cy="4044405"/>
              </a:xfrm>
              <a:custGeom>
                <a:avLst/>
                <a:gdLst/>
                <a:ahLst/>
                <a:cxnLst/>
                <a:rect l="l" t="t" r="r" b="b"/>
                <a:pathLst>
                  <a:path w="13752" h="26825" extrusionOk="0">
                    <a:moveTo>
                      <a:pt x="1" y="0"/>
                    </a:moveTo>
                    <a:lnTo>
                      <a:pt x="1" y="26825"/>
                    </a:lnTo>
                    <a:lnTo>
                      <a:pt x="13752" y="26825"/>
                    </a:lnTo>
                    <a:lnTo>
                      <a:pt x="13752" y="0"/>
                    </a:lnTo>
                    <a:close/>
                  </a:path>
                </a:pathLst>
              </a:custGeom>
              <a:solidFill>
                <a:srgbClr val="FFFFFF">
                  <a:alpha val="2654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dirty="0"/>
              </a:p>
            </p:txBody>
          </p:sp>
          <p:sp>
            <p:nvSpPr>
              <p:cNvPr id="386" name="Google Shape;386;p6"/>
              <p:cNvSpPr/>
              <p:nvPr/>
            </p:nvSpPr>
            <p:spPr>
              <a:xfrm>
                <a:off x="0" y="4044403"/>
                <a:ext cx="9144057" cy="1099107"/>
              </a:xfrm>
              <a:custGeom>
                <a:avLst/>
                <a:gdLst/>
                <a:ahLst/>
                <a:cxnLst/>
                <a:rect l="l" t="t" r="r" b="b"/>
                <a:pathLst>
                  <a:path w="53343" h="7414" extrusionOk="0">
                    <a:moveTo>
                      <a:pt x="1" y="0"/>
                    </a:moveTo>
                    <a:lnTo>
                      <a:pt x="1" y="7414"/>
                    </a:lnTo>
                    <a:lnTo>
                      <a:pt x="53342" y="7414"/>
                    </a:lnTo>
                    <a:lnTo>
                      <a:pt x="53342" y="0"/>
                    </a:lnTo>
                    <a:close/>
                  </a:path>
                </a:pathLst>
              </a:custGeom>
              <a:solidFill>
                <a:srgbClr val="FFFFFF">
                  <a:alpha val="16540"/>
                </a:srgbClr>
              </a:solidFill>
              <a:ln>
                <a:noFill/>
              </a:ln>
              <a:effectLst>
                <a:reflection endPos="30000" dist="38100" dir="5400000" fadeDir="5400012" sy="-100000" algn="bl" rotWithShape="0"/>
              </a:effectLst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dirty="0"/>
              </a:p>
            </p:txBody>
          </p:sp>
        </p:grpSp>
      </p:grpSp>
      <p:sp>
        <p:nvSpPr>
          <p:cNvPr id="387" name="Google Shape;387;p6"/>
          <p:cNvSpPr txBox="1">
            <a:spLocks noGrp="1"/>
          </p:cNvSpPr>
          <p:nvPr>
            <p:ph type="sldNum" idx="12"/>
          </p:nvPr>
        </p:nvSpPr>
        <p:spPr>
          <a:xfrm>
            <a:off x="11216616" y="6062955"/>
            <a:ext cx="422000" cy="524800"/>
          </a:xfrm>
          <a:prstGeom prst="rect">
            <a:avLst/>
          </a:prstGeom>
        </p:spPr>
        <p:txBody>
          <a:bodyPr spcFirstLastPara="1" wrap="square" lIns="121897" tIns="121897" rIns="121897" bIns="121897" anchor="b" anchorCtr="0">
            <a:noAutofit/>
          </a:bodyPr>
          <a:lstStyle>
            <a:lvl1pPr lvl="0" algn="l" rtl="0">
              <a:buNone/>
              <a:defRPr sz="1600">
                <a:solidFill>
                  <a:srgbClr val="434343"/>
                </a:solidFill>
                <a:latin typeface="Saira Condensed"/>
                <a:ea typeface="Saira Condensed"/>
                <a:cs typeface="Saira Condensed"/>
                <a:sym typeface="Saira Condensed"/>
              </a:defRPr>
            </a:lvl1pPr>
            <a:lvl2pPr lvl="1" algn="l" rtl="0">
              <a:buNone/>
              <a:defRPr sz="1600">
                <a:solidFill>
                  <a:srgbClr val="434343"/>
                </a:solidFill>
                <a:latin typeface="Saira Condensed"/>
                <a:ea typeface="Saira Condensed"/>
                <a:cs typeface="Saira Condensed"/>
                <a:sym typeface="Saira Condensed"/>
              </a:defRPr>
            </a:lvl2pPr>
            <a:lvl3pPr lvl="2" algn="l" rtl="0">
              <a:buNone/>
              <a:defRPr sz="1600">
                <a:solidFill>
                  <a:srgbClr val="434343"/>
                </a:solidFill>
                <a:latin typeface="Saira Condensed"/>
                <a:ea typeface="Saira Condensed"/>
                <a:cs typeface="Saira Condensed"/>
                <a:sym typeface="Saira Condensed"/>
              </a:defRPr>
            </a:lvl3pPr>
            <a:lvl4pPr lvl="3" algn="l" rtl="0">
              <a:buNone/>
              <a:defRPr sz="1600">
                <a:solidFill>
                  <a:srgbClr val="434343"/>
                </a:solidFill>
                <a:latin typeface="Saira Condensed"/>
                <a:ea typeface="Saira Condensed"/>
                <a:cs typeface="Saira Condensed"/>
                <a:sym typeface="Saira Condensed"/>
              </a:defRPr>
            </a:lvl4pPr>
            <a:lvl5pPr lvl="4" algn="l" rtl="0">
              <a:buNone/>
              <a:defRPr sz="1600">
                <a:solidFill>
                  <a:srgbClr val="434343"/>
                </a:solidFill>
                <a:latin typeface="Saira Condensed"/>
                <a:ea typeface="Saira Condensed"/>
                <a:cs typeface="Saira Condensed"/>
                <a:sym typeface="Saira Condensed"/>
              </a:defRPr>
            </a:lvl5pPr>
            <a:lvl6pPr lvl="5" algn="l" rtl="0">
              <a:buNone/>
              <a:defRPr sz="1600">
                <a:solidFill>
                  <a:srgbClr val="434343"/>
                </a:solidFill>
                <a:latin typeface="Saira Condensed"/>
                <a:ea typeface="Saira Condensed"/>
                <a:cs typeface="Saira Condensed"/>
                <a:sym typeface="Saira Condensed"/>
              </a:defRPr>
            </a:lvl6pPr>
            <a:lvl7pPr lvl="6" algn="l" rtl="0">
              <a:buNone/>
              <a:defRPr sz="1600">
                <a:solidFill>
                  <a:srgbClr val="434343"/>
                </a:solidFill>
                <a:latin typeface="Saira Condensed"/>
                <a:ea typeface="Saira Condensed"/>
                <a:cs typeface="Saira Condensed"/>
                <a:sym typeface="Saira Condensed"/>
              </a:defRPr>
            </a:lvl7pPr>
            <a:lvl8pPr lvl="7" algn="l" rtl="0">
              <a:buNone/>
              <a:defRPr sz="1600">
                <a:solidFill>
                  <a:srgbClr val="434343"/>
                </a:solidFill>
                <a:latin typeface="Saira Condensed"/>
                <a:ea typeface="Saira Condensed"/>
                <a:cs typeface="Saira Condensed"/>
                <a:sym typeface="Saira Condensed"/>
              </a:defRPr>
            </a:lvl8pPr>
            <a:lvl9pPr lvl="8" algn="l" rtl="0">
              <a:buNone/>
              <a:defRPr sz="1600">
                <a:solidFill>
                  <a:srgbClr val="434343"/>
                </a:solidFill>
                <a:latin typeface="Saira Condensed"/>
                <a:ea typeface="Saira Condensed"/>
                <a:cs typeface="Saira Condensed"/>
                <a:sym typeface="Saira Condensed"/>
              </a:defRPr>
            </a:lvl9pPr>
          </a:lstStyle>
          <a:p>
            <a:fld id="{00000000-1234-1234-1234-123412341234}" type="slidenum">
              <a:rPr lang="es" smtClean="0"/>
              <a:pPr/>
              <a:t>‹#›</a:t>
            </a:fld>
            <a:endParaRPr lang="es"/>
          </a:p>
        </p:txBody>
      </p:sp>
      <p:cxnSp>
        <p:nvCxnSpPr>
          <p:cNvPr id="388" name="Google Shape;388;p6"/>
          <p:cNvCxnSpPr/>
          <p:nvPr/>
        </p:nvCxnSpPr>
        <p:spPr>
          <a:xfrm>
            <a:off x="11308200" y="6090943"/>
            <a:ext cx="883600" cy="0"/>
          </a:xfrm>
          <a:prstGeom prst="straightConnector1">
            <a:avLst/>
          </a:prstGeom>
          <a:noFill/>
          <a:ln w="19050" cap="flat" cmpd="sng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389" name="Google Shape;389;p6"/>
          <p:cNvSpPr txBox="1">
            <a:spLocks noGrp="1"/>
          </p:cNvSpPr>
          <p:nvPr>
            <p:ph type="title"/>
          </p:nvPr>
        </p:nvSpPr>
        <p:spPr>
          <a:xfrm>
            <a:off x="-18739" y="808800"/>
            <a:ext cx="2715600" cy="387200"/>
          </a:xfrm>
          <a:prstGeom prst="rect">
            <a:avLst/>
          </a:prstGeom>
        </p:spPr>
        <p:txBody>
          <a:bodyPr spcFirstLastPara="1" wrap="square" lIns="121897" tIns="121897" rIns="121897" bIns="121897" anchor="b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None/>
              <a:defRPr sz="2400"/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 sz="1300">
                <a:solidFill>
                  <a:srgbClr val="FF787F"/>
                </a:solidFill>
                <a:latin typeface="Roboto Slab Light"/>
                <a:ea typeface="Roboto Slab Light"/>
                <a:cs typeface="Roboto Slab Light"/>
                <a:sym typeface="Roboto Slab Light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 sz="1300">
                <a:solidFill>
                  <a:srgbClr val="FF787F"/>
                </a:solidFill>
                <a:latin typeface="Roboto Slab Light"/>
                <a:ea typeface="Roboto Slab Light"/>
                <a:cs typeface="Roboto Slab Light"/>
                <a:sym typeface="Roboto Slab Light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 sz="1300">
                <a:solidFill>
                  <a:srgbClr val="FF787F"/>
                </a:solidFill>
                <a:latin typeface="Roboto Slab Light"/>
                <a:ea typeface="Roboto Slab Light"/>
                <a:cs typeface="Roboto Slab Light"/>
                <a:sym typeface="Roboto Slab Light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 sz="1300">
                <a:solidFill>
                  <a:srgbClr val="FF787F"/>
                </a:solidFill>
                <a:latin typeface="Roboto Slab Light"/>
                <a:ea typeface="Roboto Slab Light"/>
                <a:cs typeface="Roboto Slab Light"/>
                <a:sym typeface="Roboto Slab Light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 sz="1300">
                <a:solidFill>
                  <a:srgbClr val="FF787F"/>
                </a:solidFill>
                <a:latin typeface="Roboto Slab Light"/>
                <a:ea typeface="Roboto Slab Light"/>
                <a:cs typeface="Roboto Slab Light"/>
                <a:sym typeface="Roboto Slab Light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 sz="1300">
                <a:solidFill>
                  <a:srgbClr val="FF787F"/>
                </a:solidFill>
                <a:latin typeface="Roboto Slab Light"/>
                <a:ea typeface="Roboto Slab Light"/>
                <a:cs typeface="Roboto Slab Light"/>
                <a:sym typeface="Roboto Slab Light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 sz="1300">
                <a:solidFill>
                  <a:srgbClr val="FF787F"/>
                </a:solidFill>
                <a:latin typeface="Roboto Slab Light"/>
                <a:ea typeface="Roboto Slab Light"/>
                <a:cs typeface="Roboto Slab Light"/>
                <a:sym typeface="Roboto Slab Light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 sz="1300">
                <a:solidFill>
                  <a:srgbClr val="FF787F"/>
                </a:solidFill>
                <a:latin typeface="Roboto Slab Light"/>
                <a:ea typeface="Roboto Slab Light"/>
                <a:cs typeface="Roboto Slab Light"/>
                <a:sym typeface="Roboto Slab Light"/>
              </a:defRPr>
            </a:lvl9pPr>
          </a:lstStyle>
          <a:p>
            <a:endParaRPr/>
          </a:p>
        </p:txBody>
      </p:sp>
      <p:cxnSp>
        <p:nvCxnSpPr>
          <p:cNvPr id="390" name="Google Shape;390;p6"/>
          <p:cNvCxnSpPr/>
          <p:nvPr/>
        </p:nvCxnSpPr>
        <p:spPr>
          <a:xfrm>
            <a:off x="-18737" y="1167884"/>
            <a:ext cx="2600800" cy="0"/>
          </a:xfrm>
          <a:prstGeom prst="straightConnector1">
            <a:avLst/>
          </a:prstGeom>
          <a:noFill/>
          <a:ln w="19050" cap="flat" cmpd="sng">
            <a:solidFill>
              <a:srgbClr val="434343"/>
            </a:solidFill>
            <a:prstDash val="solid"/>
            <a:round/>
            <a:headEnd type="none" w="med" len="med"/>
            <a:tailEnd type="none" w="med" len="med"/>
          </a:ln>
        </p:spPr>
      </p:cxnSp>
    </p:spTree>
    <p:extLst>
      <p:ext uri="{BB962C8B-B14F-4D97-AF65-F5344CB8AC3E}">
        <p14:creationId xmlns:p14="http://schemas.microsoft.com/office/powerpoint/2010/main" val="13758310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10776D-0620-4BE2-B7AD-529F83F03186}" type="datetimeFigureOut">
              <a:rPr lang="ru-RU" smtClean="0"/>
              <a:t>18.11.2025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54D4E1-17A5-4FA2-8202-6F7269139F4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767967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7804966-E117-990F-9981-5CAE01FBAA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dirty="0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3494548D-AF91-35A4-F413-9C385FA4737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EA38B71E-9DE5-8E8A-0C8D-8221802CE4A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C36845-BB5C-4DF6-A475-331BDE31AC06}" type="datetime1">
              <a:rPr lang="ru-RU" smtClean="0"/>
              <a:t>18.11.2025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48B2D619-C05E-18FE-47B2-3D2743287F9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CA0120AB-5B1F-4207-46D3-24B10BA598E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C3E3562-4F14-4895-BCBD-FBBAA314B0A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072044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4" r:id="rId2"/>
    <p:sldLayoutId id="2147483651" r:id="rId3"/>
    <p:sldLayoutId id="2147483650" r:id="rId4"/>
    <p:sldLayoutId id="2147483671" r:id="rId5"/>
    <p:sldLayoutId id="2147483655" r:id="rId6"/>
    <p:sldLayoutId id="2147483656" r:id="rId7"/>
    <p:sldLayoutId id="2147483657" r:id="rId8"/>
    <p:sldLayoutId id="2147483672" r:id="rId9"/>
    <p:sldLayoutId id="2147483673" r:id="rId10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hyperlink" Target="https://cr.minzdrav.gov.ru/preview-cr/134_2" TargetMode="Externa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887978" y="1732602"/>
            <a:ext cx="10297144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err="1"/>
              <a:t>Лимфопролиферативные</a:t>
            </a:r>
            <a:r>
              <a:rPr lang="ru-RU" sz="2800" b="1" dirty="0"/>
              <a:t> заболевания: </a:t>
            </a:r>
          </a:p>
          <a:p>
            <a:pPr algn="ctr"/>
            <a:r>
              <a:rPr lang="ru-RU" sz="2800" b="1" dirty="0"/>
              <a:t>хронический </a:t>
            </a:r>
            <a:r>
              <a:rPr lang="ru-RU" sz="2800" b="1" dirty="0" err="1"/>
              <a:t>лимфолейкоз</a:t>
            </a:r>
            <a:r>
              <a:rPr lang="ru-RU" sz="2800" b="1" dirty="0"/>
              <a:t>. </a:t>
            </a:r>
          </a:p>
          <a:p>
            <a:pPr algn="ctr"/>
            <a:r>
              <a:rPr lang="ru-RU" sz="2800" b="1" dirty="0"/>
              <a:t>Этиология, патогенез, клинические проявления, </a:t>
            </a:r>
          </a:p>
          <a:p>
            <a:pPr algn="ctr"/>
            <a:r>
              <a:rPr lang="ru-RU" sz="2800" b="1" dirty="0">
                <a:latin typeface="Calibri" panose="020F0502020204030204" pitchFamily="34" charset="0"/>
                <a:cs typeface="Calibri" panose="020F0502020204030204" pitchFamily="34" charset="0"/>
              </a:rPr>
              <a:t>диагностика</a:t>
            </a:r>
            <a:r>
              <a:rPr lang="ru-RU" sz="2800" b="1" dirty="0"/>
              <a:t>, подходы к лечению.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668142" y="-175846"/>
            <a:ext cx="873681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sz="2400" i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ru-RU" sz="2400" i="1" dirty="0">
                <a:latin typeface="Calibri" panose="020F0502020204030204" pitchFamily="34" charset="0"/>
                <a:cs typeface="Calibri" panose="020F0502020204030204" pitchFamily="34" charset="0"/>
              </a:rPr>
              <a:t>Кафедра терапии, гематологии и трансфузиологии ФПК и ППВ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5604992" y="6329026"/>
            <a:ext cx="12074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>
                <a:latin typeface="Calibri" panose="020F0502020204030204" pitchFamily="34" charset="0"/>
                <a:cs typeface="Calibri" panose="020F0502020204030204" pitchFamily="34" charset="0"/>
              </a:rPr>
              <a:t>2025 г.</a:t>
            </a:r>
          </a:p>
        </p:txBody>
      </p:sp>
      <p:sp>
        <p:nvSpPr>
          <p:cNvPr id="7" name="Rectangle 3">
            <a:extLst>
              <a:ext uri="{FF2B5EF4-FFF2-40B4-BE49-F238E27FC236}">
                <a16:creationId xmlns:a16="http://schemas.microsoft.com/office/drawing/2014/main" id="{5AE556CA-46B4-494B-AA95-9FC54DDC995D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11400" y="3969259"/>
            <a:ext cx="7162800" cy="1938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+mn-cs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лекция для студентов 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IV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курса лечебного факультета (дисциплина Гематология, трансфузиология)</a:t>
            </a:r>
          </a:p>
          <a:p>
            <a:pPr algn="ctr">
              <a:spcBef>
                <a:spcPct val="50000"/>
              </a:spcBef>
            </a:pPr>
            <a:r>
              <a:rPr lang="ru-RU" sz="2000" b="1" dirty="0">
                <a:latin typeface="Arial" panose="020B0604020202020204" pitchFamily="34" charset="0"/>
                <a:cs typeface="Arial" panose="020B0604020202020204" pitchFamily="34" charset="0"/>
              </a:rPr>
              <a:t>Поспелова Татьяна Ивановна</a:t>
            </a:r>
          </a:p>
          <a:p>
            <a:pPr algn="ctr">
              <a:spcBef>
                <a:spcPct val="50000"/>
              </a:spcBef>
            </a:pP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д.м.н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, профессор кафедры терапии, гематологии и трансфузиологии  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3535535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54D4E1-17A5-4FA2-8202-6F7269139F4E}" type="slidenum">
              <a:rPr lang="ru-RU" smtClean="0"/>
              <a:t>2</a:t>
            </a:fld>
            <a:endParaRPr lang="ru-RU" dirty="0"/>
          </a:p>
        </p:txBody>
      </p:sp>
      <p:sp>
        <p:nvSpPr>
          <p:cNvPr id="5" name="Заголовок 1">
            <a:extLst>
              <a:ext uri="{FF2B5EF4-FFF2-40B4-BE49-F238E27FC236}">
                <a16:creationId xmlns:a16="http://schemas.microsoft.com/office/drawing/2014/main" id="{2AE88C09-74BE-345E-DEC0-65BFE2A9DBF1}"/>
              </a:ext>
            </a:extLst>
          </p:cNvPr>
          <p:cNvSpPr txBox="1">
            <a:spLocks/>
          </p:cNvSpPr>
          <p:nvPr/>
        </p:nvSpPr>
        <p:spPr>
          <a:xfrm>
            <a:off x="193963" y="390250"/>
            <a:ext cx="11794836" cy="90201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/>
            <a:r>
              <a:rPr lang="ru-RU" sz="2800" b="1" dirty="0">
                <a:latin typeface="Calibri" panose="020F0502020204030204" pitchFamily="34" charset="0"/>
                <a:cs typeface="Calibri" panose="020F0502020204030204" pitchFamily="34" charset="0"/>
              </a:rPr>
              <a:t>Цель лекции</a:t>
            </a:r>
            <a:r>
              <a:rPr lang="en-US" sz="2800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800" dirty="0">
                <a:latin typeface="Calibri" panose="020F0502020204030204" pitchFamily="34" charset="0"/>
                <a:cs typeface="Calibri" panose="020F0502020204030204" pitchFamily="34" charset="0"/>
              </a:rPr>
              <a:t>– </a:t>
            </a:r>
            <a:r>
              <a:rPr lang="ru-RU" sz="2800" dirty="0">
                <a:latin typeface="Calibri" panose="020F0502020204030204" pitchFamily="34" charset="0"/>
                <a:cs typeface="Calibri" panose="020F0502020204030204" pitchFamily="34" charset="0"/>
              </a:rPr>
              <a:t>сформировать представление о хроническом лимфолейкозе (ХЛЛ) как о наиболее частом лейкозе взрослых, его этиологии, патогенезе, клинике, диагностике и современных подходах к лечению.</a:t>
            </a:r>
          </a:p>
        </p:txBody>
      </p:sp>
      <p:sp>
        <p:nvSpPr>
          <p:cNvPr id="6" name="Заголовок 1">
            <a:extLst>
              <a:ext uri="{FF2B5EF4-FFF2-40B4-BE49-F238E27FC236}">
                <a16:creationId xmlns:a16="http://schemas.microsoft.com/office/drawing/2014/main" id="{2AE88C09-74BE-345E-DEC0-65BFE2A9DBF1}"/>
              </a:ext>
            </a:extLst>
          </p:cNvPr>
          <p:cNvSpPr txBox="1">
            <a:spLocks/>
          </p:cNvSpPr>
          <p:nvPr/>
        </p:nvSpPr>
        <p:spPr>
          <a:xfrm>
            <a:off x="193963" y="1805354"/>
            <a:ext cx="11794836" cy="455099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>
              <a:spcAft>
                <a:spcPts val="600"/>
              </a:spcAft>
            </a:pPr>
            <a:r>
              <a:rPr lang="ru-RU" sz="2800" b="1" dirty="0">
                <a:latin typeface="Calibri" panose="020F0502020204030204" pitchFamily="34" charset="0"/>
                <a:cs typeface="Calibri" panose="020F0502020204030204" pitchFamily="34" charset="0"/>
              </a:rPr>
              <a:t>Задачи лекции </a:t>
            </a:r>
            <a:r>
              <a:rPr lang="ru-RU" sz="2800" dirty="0">
                <a:latin typeface="Calibri" panose="020F0502020204030204" pitchFamily="34" charset="0"/>
                <a:cs typeface="Calibri" panose="020F0502020204030204" pitchFamily="34" charset="0"/>
              </a:rPr>
              <a:t>: </a:t>
            </a:r>
          </a:p>
          <a:p>
            <a:pPr marL="457200" indent="-4572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ru-RU" sz="2800" dirty="0">
                <a:latin typeface="Calibri" panose="020F0502020204030204" pitchFamily="34" charset="0"/>
                <a:cs typeface="Calibri" panose="020F0502020204030204" pitchFamily="34" charset="0"/>
              </a:rPr>
              <a:t>Изучить эпидемиологию и основные этапы истории изучения ХЛЛ.</a:t>
            </a:r>
          </a:p>
          <a:p>
            <a:pPr marL="457200" indent="-4572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ru-RU" sz="2800" dirty="0">
                <a:latin typeface="Calibri" panose="020F0502020204030204" pitchFamily="34" charset="0"/>
                <a:cs typeface="Calibri" panose="020F0502020204030204" pitchFamily="34" charset="0"/>
              </a:rPr>
              <a:t>Разобрать молекулярный патогенез и ключевые генетические нарушения при ХЛЛ.</a:t>
            </a:r>
          </a:p>
          <a:p>
            <a:pPr marL="457200" indent="-4572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ru-RU" sz="2800" dirty="0">
                <a:latin typeface="Calibri" panose="020F0502020204030204" pitchFamily="34" charset="0"/>
                <a:cs typeface="Calibri" panose="020F0502020204030204" pitchFamily="34" charset="0"/>
              </a:rPr>
              <a:t>Ознакомиться с клиническими проявлениями, синдромами и диагностикой ХЛЛ.</a:t>
            </a:r>
          </a:p>
          <a:p>
            <a:pPr marL="457200" indent="-4572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ru-RU" sz="2800" dirty="0">
                <a:latin typeface="Calibri" panose="020F0502020204030204" pitchFamily="34" charset="0"/>
                <a:cs typeface="Calibri" panose="020F0502020204030204" pitchFamily="34" charset="0"/>
              </a:rPr>
              <a:t>Освоить принципы стадирования ХЛЛ по Rai и Binet.</a:t>
            </a:r>
          </a:p>
          <a:p>
            <a:pPr marL="457200" indent="-4572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ru-RU" sz="2800" dirty="0">
                <a:latin typeface="Calibri" panose="020F0502020204030204" pitchFamily="34" charset="0"/>
                <a:cs typeface="Calibri" panose="020F0502020204030204" pitchFamily="34" charset="0"/>
              </a:rPr>
              <a:t>Изучить показания к началу терапии и современные методы лечения, включая таргетную терапию.</a:t>
            </a:r>
          </a:p>
          <a:p>
            <a:pPr marL="457200" indent="-4572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ru-RU" sz="2800" dirty="0">
                <a:latin typeface="Calibri" panose="020F0502020204030204" pitchFamily="34" charset="0"/>
                <a:cs typeface="Calibri" panose="020F0502020204030204" pitchFamily="34" charset="0"/>
              </a:rPr>
              <a:t>Ознакомиться с понятием синдром Рихтера.</a:t>
            </a:r>
          </a:p>
          <a:p>
            <a:pPr algn="just"/>
            <a:endParaRPr lang="ru-RU" sz="24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34461" y="6382921"/>
            <a:ext cx="576775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i="1" dirty="0"/>
              <a:t>ХЛЛ – хронический лимфоцитарный лейкоз</a:t>
            </a:r>
          </a:p>
        </p:txBody>
      </p:sp>
    </p:spTree>
    <p:extLst>
      <p:ext uri="{BB962C8B-B14F-4D97-AF65-F5344CB8AC3E}">
        <p14:creationId xmlns:p14="http://schemas.microsoft.com/office/powerpoint/2010/main" val="36933274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54D4E1-17A5-4FA2-8202-6F7269139F4E}" type="slidenum">
              <a:rPr lang="ru-RU" smtClean="0"/>
              <a:t>3</a:t>
            </a:fld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4747491" y="166254"/>
            <a:ext cx="351905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>
                <a:solidFill>
                  <a:srgbClr val="44546A"/>
                </a:solidFill>
              </a:rPr>
              <a:t>План лекции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445476" y="929684"/>
            <a:ext cx="11136923" cy="56092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300"/>
              </a:spcAft>
              <a:buFont typeface="+mj-lt"/>
              <a:buAutoNum type="arabicPeriod"/>
            </a:pPr>
            <a:r>
              <a:rPr lang="ru-RU" sz="2800" dirty="0">
                <a:solidFill>
                  <a:srgbClr val="0F1115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Введение: определение, эпидемиология, история изучения.</a:t>
            </a:r>
          </a:p>
          <a:p>
            <a:pPr>
              <a:spcAft>
                <a:spcPts val="300"/>
              </a:spcAft>
              <a:buFont typeface="+mj-lt"/>
              <a:buAutoNum type="arabicPeriod"/>
            </a:pPr>
            <a:r>
              <a:rPr lang="ru-RU" sz="2800" dirty="0">
                <a:solidFill>
                  <a:srgbClr val="0F1115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Патогенез ХЛЛ: роль генетических нарушений.</a:t>
            </a:r>
          </a:p>
          <a:p>
            <a:pPr>
              <a:spcAft>
                <a:spcPts val="300"/>
              </a:spcAft>
              <a:buFont typeface="+mj-lt"/>
              <a:buAutoNum type="arabicPeriod"/>
            </a:pPr>
            <a:r>
              <a:rPr lang="ru-RU" sz="2800" dirty="0">
                <a:solidFill>
                  <a:srgbClr val="0F1115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Клиническая картина: изменения в общем анализе крови, клинические синдромы.</a:t>
            </a:r>
          </a:p>
          <a:p>
            <a:pPr>
              <a:spcAft>
                <a:spcPts val="300"/>
              </a:spcAft>
              <a:buFont typeface="+mj-lt"/>
              <a:buAutoNum type="arabicPeriod"/>
            </a:pPr>
            <a:r>
              <a:rPr lang="ru-RU" sz="2800" dirty="0">
                <a:solidFill>
                  <a:srgbClr val="0F1115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Диагностика хронического лимфолейкоза.</a:t>
            </a:r>
          </a:p>
          <a:p>
            <a:pPr>
              <a:spcAft>
                <a:spcPts val="300"/>
              </a:spcAft>
              <a:buFont typeface="+mj-lt"/>
              <a:buAutoNum type="arabicPeriod"/>
            </a:pPr>
            <a:r>
              <a:rPr lang="ru-RU" sz="2800" dirty="0">
                <a:solidFill>
                  <a:srgbClr val="0F1115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Понятие моноклонального В-клеточного лимфоцитоза, лимфомы из малых лимфоцитов.</a:t>
            </a:r>
          </a:p>
          <a:p>
            <a:pPr>
              <a:spcAft>
                <a:spcPts val="300"/>
              </a:spcAft>
              <a:buFont typeface="+mj-lt"/>
              <a:buAutoNum type="arabicPeriod"/>
            </a:pPr>
            <a:r>
              <a:rPr lang="ru-RU" sz="2800" dirty="0">
                <a:solidFill>
                  <a:srgbClr val="0F1115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Стадирование по Rai и Binet.</a:t>
            </a:r>
          </a:p>
          <a:p>
            <a:pPr>
              <a:spcAft>
                <a:spcPts val="300"/>
              </a:spcAft>
              <a:buFont typeface="+mj-lt"/>
              <a:buAutoNum type="arabicPeriod"/>
            </a:pPr>
            <a:r>
              <a:rPr lang="ru-RU" sz="2800" dirty="0">
                <a:solidFill>
                  <a:srgbClr val="0F1115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Показания к началу терапии.</a:t>
            </a:r>
          </a:p>
          <a:p>
            <a:pPr>
              <a:spcAft>
                <a:spcPts val="300"/>
              </a:spcAft>
              <a:buFont typeface="+mj-lt"/>
              <a:buAutoNum type="arabicPeriod"/>
            </a:pPr>
            <a:r>
              <a:rPr lang="ru-RU" sz="2800" dirty="0">
                <a:solidFill>
                  <a:srgbClr val="0F1115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Лечение: от химиотерапии к таргетным препаратам.</a:t>
            </a:r>
          </a:p>
          <a:p>
            <a:pPr>
              <a:spcAft>
                <a:spcPts val="300"/>
              </a:spcAft>
              <a:buFont typeface="+mj-lt"/>
              <a:buAutoNum type="arabicPeriod"/>
            </a:pPr>
            <a:r>
              <a:rPr lang="ru-RU" sz="2800" dirty="0">
                <a:solidFill>
                  <a:srgbClr val="0F1115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Синдром Рихтера.</a:t>
            </a:r>
          </a:p>
          <a:p>
            <a:pPr>
              <a:spcAft>
                <a:spcPts val="300"/>
              </a:spcAft>
              <a:buFont typeface="+mj-lt"/>
              <a:buAutoNum type="arabicPeriod"/>
            </a:pPr>
            <a:r>
              <a:rPr lang="ru-RU" sz="2800" dirty="0">
                <a:solidFill>
                  <a:srgbClr val="0F1115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Заключение: выводы и контрольные вопросы.</a:t>
            </a:r>
            <a:endParaRPr lang="ru-RU" sz="2800" b="0" i="0" dirty="0">
              <a:solidFill>
                <a:srgbClr val="0F1115"/>
              </a:solidFill>
              <a:effectLst/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40676" y="6519446"/>
            <a:ext cx="576775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i="1" dirty="0"/>
              <a:t>ХЛЛ – хронический лимфоцитарный лейкоз</a:t>
            </a:r>
          </a:p>
        </p:txBody>
      </p:sp>
    </p:spTree>
    <p:extLst>
      <p:ext uri="{BB962C8B-B14F-4D97-AF65-F5344CB8AC3E}">
        <p14:creationId xmlns:p14="http://schemas.microsoft.com/office/powerpoint/2010/main" val="3721233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AE88C09-74BE-345E-DEC0-65BFE2A9DBF1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193963" y="730219"/>
            <a:ext cx="11794836" cy="902011"/>
          </a:xfrm>
        </p:spPr>
        <p:txBody>
          <a:bodyPr>
            <a:noAutofit/>
          </a:bodyPr>
          <a:lstStyle/>
          <a:p>
            <a:pPr algn="just"/>
            <a:r>
              <a:rPr lang="ru-RU" sz="2800" b="1" dirty="0">
                <a:latin typeface="Calibri" panose="020F0502020204030204" pitchFamily="34" charset="0"/>
                <a:cs typeface="Calibri" panose="020F0502020204030204" pitchFamily="34" charset="0"/>
              </a:rPr>
              <a:t>Хронический лимфоцитарный лейкоз (ХЛЛ)</a:t>
            </a:r>
            <a:r>
              <a:rPr lang="en-US" sz="2800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800" dirty="0">
                <a:latin typeface="Calibri" panose="020F0502020204030204" pitchFamily="34" charset="0"/>
                <a:cs typeface="Calibri" panose="020F0502020204030204" pitchFamily="34" charset="0"/>
              </a:rPr>
              <a:t>– </a:t>
            </a:r>
            <a:r>
              <a:rPr lang="ru-RU" sz="2800" dirty="0">
                <a:latin typeface="Calibri" panose="020F0502020204030204" pitchFamily="34" charset="0"/>
                <a:cs typeface="Calibri" panose="020F0502020204030204" pitchFamily="34" charset="0"/>
              </a:rPr>
              <a:t>это злокачественное лимфопролиферативное заболевание, в основе которого лежит накопление моноклональных В-лимфоцитов зрелой морфологии, имеющих характерный аберрантный иммунологический фенотип.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76025" y="2370117"/>
            <a:ext cx="11259128" cy="39087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spcAft>
                <a:spcPts val="1200"/>
              </a:spcAft>
              <a:buFont typeface="Wingdings" panose="05000000000000000000" pitchFamily="2" charset="2"/>
              <a:buChar char="Ø"/>
            </a:pPr>
            <a:r>
              <a:rPr lang="ru-RU" sz="2200" dirty="0"/>
              <a:t>Самый частый вид лейкоза взрослых.</a:t>
            </a:r>
          </a:p>
          <a:p>
            <a:pPr marL="285750" indent="-285750" algn="just">
              <a:spcAft>
                <a:spcPts val="1200"/>
              </a:spcAft>
              <a:buFont typeface="Wingdings" panose="05000000000000000000" pitchFamily="2" charset="2"/>
              <a:buChar char="Ø"/>
            </a:pPr>
            <a:r>
              <a:rPr lang="ru-RU" sz="2200" dirty="0"/>
              <a:t>Медиана возраста больных – 68 лет.</a:t>
            </a:r>
          </a:p>
          <a:p>
            <a:pPr marL="285750" indent="-285750" algn="just">
              <a:spcAft>
                <a:spcPts val="1200"/>
              </a:spcAft>
              <a:buFont typeface="Wingdings" panose="05000000000000000000" pitchFamily="2" charset="2"/>
              <a:buChar char="Ø"/>
            </a:pPr>
            <a:r>
              <a:rPr lang="ru-RU" sz="2200" dirty="0"/>
              <a:t>4,9 случая на 100 000 жителей в год: мужчины – 6,8 случаев на 100 000 в год, женщины – 3,5 случаев на 100 000 в год.</a:t>
            </a:r>
          </a:p>
          <a:p>
            <a:pPr marL="285750" indent="-285750" algn="just">
              <a:spcAft>
                <a:spcPts val="1200"/>
              </a:spcAft>
              <a:buFont typeface="Wingdings" panose="05000000000000000000" pitchFamily="2" charset="2"/>
              <a:buChar char="§"/>
            </a:pPr>
            <a:r>
              <a:rPr lang="ru-RU" sz="2200" dirty="0"/>
              <a:t>европеоиды (7,3 и 3,8 случаев на 100 000 в год для мужчин и женщин соответственно).</a:t>
            </a:r>
          </a:p>
          <a:p>
            <a:pPr marL="285750" indent="-285750" algn="just">
              <a:spcAft>
                <a:spcPts val="1200"/>
              </a:spcAft>
              <a:buFont typeface="Wingdings" panose="05000000000000000000" pitchFamily="2" charset="2"/>
              <a:buChar char="§"/>
            </a:pPr>
            <a:r>
              <a:rPr lang="ru-RU" sz="2200" dirty="0"/>
              <a:t>афроамериканцы (4,9 и 2,4 случая на 100 000 в год для мужчин и женщин соответственно).</a:t>
            </a:r>
          </a:p>
          <a:p>
            <a:pPr marL="285750" indent="-285750" algn="just">
              <a:spcAft>
                <a:spcPts val="1200"/>
              </a:spcAft>
              <a:buFont typeface="Wingdings" panose="05000000000000000000" pitchFamily="2" charset="2"/>
              <a:buChar char="§"/>
            </a:pPr>
            <a:r>
              <a:rPr lang="ru-RU" sz="2200" dirty="0"/>
              <a:t>азиаты (1,5 и 0,7 случаев на 100 000 в год для мужчин и женщин соответственно).</a:t>
            </a:r>
          </a:p>
        </p:txBody>
      </p:sp>
    </p:spTree>
    <p:extLst>
      <p:ext uri="{BB962C8B-B14F-4D97-AF65-F5344CB8AC3E}">
        <p14:creationId xmlns:p14="http://schemas.microsoft.com/office/powerpoint/2010/main" val="242963260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3E3562-4F14-4895-BCBD-FBBAA314B0A0}" type="slidenum">
              <a:rPr lang="ru-RU" smtClean="0"/>
              <a:t>5</a:t>
            </a:fld>
            <a:endParaRPr lang="ru-RU" dirty="0"/>
          </a:p>
        </p:txBody>
      </p:sp>
      <p:sp>
        <p:nvSpPr>
          <p:cNvPr id="3" name="TextBox 2"/>
          <p:cNvSpPr txBox="1"/>
          <p:nvPr/>
        </p:nvSpPr>
        <p:spPr>
          <a:xfrm>
            <a:off x="4747491" y="166254"/>
            <a:ext cx="351905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>
                <a:solidFill>
                  <a:srgbClr val="44546A"/>
                </a:solidFill>
              </a:rPr>
              <a:t>История ХЛЛ</a:t>
            </a: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138546" y="1028119"/>
            <a:ext cx="7952510" cy="133003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/>
              <a:t>Эра открытия</a:t>
            </a: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1833417" y="2444094"/>
            <a:ext cx="7952510" cy="133003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/>
              <a:t>Эра начальных исследований</a:t>
            </a: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3170381" y="3860069"/>
            <a:ext cx="7952510" cy="133003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/>
              <a:t>Эра </a:t>
            </a:r>
            <a:r>
              <a:rPr lang="ru-RU" sz="3200" dirty="0" err="1"/>
              <a:t>иммунохимиотерапии</a:t>
            </a:r>
            <a:r>
              <a:rPr lang="ru-RU" sz="3200" dirty="0"/>
              <a:t> и исследований биологии ХЛЛ</a:t>
            </a: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4114801" y="5276044"/>
            <a:ext cx="7952510" cy="133003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/>
              <a:t>Эра таргетной терапии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0" y="6600345"/>
            <a:ext cx="576775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i="1" dirty="0">
                <a:latin typeface="Calibri" panose="020F0502020204030204" pitchFamily="34" charset="0"/>
                <a:cs typeface="Calibri" panose="020F0502020204030204" pitchFamily="34" charset="0"/>
              </a:rPr>
              <a:t>ХЛЛ – хронический лимфоцитарный лейкоз, ИХТ - иммунохимиотерапия</a:t>
            </a:r>
          </a:p>
        </p:txBody>
      </p:sp>
    </p:spTree>
    <p:extLst>
      <p:ext uri="{BB962C8B-B14F-4D97-AF65-F5344CB8AC3E}">
        <p14:creationId xmlns:p14="http://schemas.microsoft.com/office/powerpoint/2010/main" val="382092276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4747491" y="166254"/>
            <a:ext cx="351905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>
                <a:solidFill>
                  <a:srgbClr val="44546A"/>
                </a:solidFill>
              </a:rPr>
              <a:t>История ХЛЛ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251691" y="1101589"/>
            <a:ext cx="11644745" cy="51706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spcAft>
                <a:spcPts val="1200"/>
              </a:spcAft>
              <a:buFont typeface="Wingdings" panose="05000000000000000000" pitchFamily="2" charset="2"/>
              <a:buChar char="Ø"/>
            </a:pPr>
            <a:r>
              <a:rPr lang="ru-RU" sz="2000" dirty="0">
                <a:solidFill>
                  <a:srgbClr val="333333"/>
                </a:solidFill>
                <a:latin typeface="LatoWeb"/>
              </a:rPr>
              <a:t>Первое описание пациента с лейкозом представил в 1827 г. доктор A. Velpeau. Пациентом был цветочник и торговец лимонадом месье Верни.</a:t>
            </a:r>
          </a:p>
          <a:p>
            <a:pPr marL="285750" indent="-285750" algn="just">
              <a:spcAft>
                <a:spcPts val="1200"/>
              </a:spcAft>
              <a:buFont typeface="Wingdings" panose="05000000000000000000" pitchFamily="2" charset="2"/>
              <a:buChar char="Ø"/>
            </a:pPr>
            <a:r>
              <a:rPr lang="ru-RU" sz="2000" dirty="0"/>
              <a:t>В 1845 г. В этом году доктор D. Craigie опубликовал описание двух клинических случаев, клинически сходных с описанием пациента, данным A. Velpeau, а доктор J.H. Bennett представил патолого-анатомическое описание и микроскопию крови умерших, в котором отметил, что гнойный характер крови у пациентов не был связан с воспалительным процессом, и назвал данное состояние лейкоцитемией.</a:t>
            </a:r>
          </a:p>
          <a:p>
            <a:pPr marL="285750" indent="-285750" algn="just">
              <a:spcAft>
                <a:spcPts val="1200"/>
              </a:spcAft>
              <a:buFont typeface="Wingdings" panose="05000000000000000000" pitchFamily="2" charset="2"/>
              <a:buChar char="Ø"/>
            </a:pPr>
            <a:r>
              <a:rPr lang="ru-RU" sz="2000" dirty="0"/>
              <a:t>В том же 1845 г. R. Virchow описал еще два клинических случая и предположил, что они являются разными формами одного заболевания. </a:t>
            </a:r>
          </a:p>
          <a:p>
            <a:pPr marL="285750" indent="-285750" algn="just">
              <a:spcAft>
                <a:spcPts val="1200"/>
              </a:spcAft>
              <a:buFont typeface="Wingdings" panose="05000000000000000000" pitchFamily="2" charset="2"/>
              <a:buChar char="Ø"/>
            </a:pPr>
            <a:r>
              <a:rPr lang="ru-RU" sz="2000" dirty="0"/>
              <a:t>В 1993 г. W. Turk в 1903 г. смог описать клинические, патоморфологические и гематологические характеристики различных состояний, сопровождавшихся увеличением лимфоузлов и лимфоцитозом в крови, и впервые разделил лимфосаркомы и ХЛЛ, который в той публикации был назван «хронический злокачественный лимфоматоз». Вскоре после этого описание ХЛЛ было включено в одно из самых значительных медицинских пособий того времени,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64123" y="6410519"/>
            <a:ext cx="576775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i="1" dirty="0"/>
              <a:t>ХЛЛ – хронический лимфоцитарный лейкоз</a:t>
            </a:r>
          </a:p>
        </p:txBody>
      </p:sp>
    </p:spTree>
    <p:extLst>
      <p:ext uri="{BB962C8B-B14F-4D97-AF65-F5344CB8AC3E}">
        <p14:creationId xmlns:p14="http://schemas.microsoft.com/office/powerpoint/2010/main" val="192001056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4747491" y="166254"/>
            <a:ext cx="351905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>
                <a:solidFill>
                  <a:srgbClr val="44546A"/>
                </a:solidFill>
              </a:rPr>
              <a:t>История ХЛЛ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139434" y="965276"/>
            <a:ext cx="11757003" cy="54014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spcAft>
                <a:spcPts val="1200"/>
              </a:spcAft>
              <a:buFont typeface="Wingdings" panose="05000000000000000000" pitchFamily="2" charset="2"/>
              <a:buChar char="Ø"/>
            </a:pPr>
            <a:r>
              <a:rPr lang="ru-RU" sz="2100" dirty="0"/>
              <a:t>Вторую эру в изучении ХЛЛ можно отсчитывать с 1924 г., когда впервые анализ 92 пациентов с ХЛЛ представили G. Minot и R. Isaacs. Они проанализировали эпидемиологические аспекты заболевания, клинические проявления, определили среднюю продолжительность жизни этих пациентов (40 мес.).</a:t>
            </a:r>
          </a:p>
          <a:p>
            <a:pPr marL="285750" indent="-285750" algn="just">
              <a:spcAft>
                <a:spcPts val="1200"/>
              </a:spcAft>
              <a:buFont typeface="Wingdings" panose="05000000000000000000" pitchFamily="2" charset="2"/>
              <a:buChar char="Ø"/>
            </a:pPr>
            <a:r>
              <a:rPr lang="ru-RU" sz="2100" dirty="0"/>
              <a:t>В 1938 г. B. Leavell на основании данных 128 пациентов смог представить больше информации о клинической картине ХЛЛ, а также проанализовать факторы, влияющие на продолжительность жизни пациентов.</a:t>
            </a:r>
          </a:p>
          <a:p>
            <a:pPr marL="285750" indent="-285750" algn="just">
              <a:spcAft>
                <a:spcPts val="1200"/>
              </a:spcAft>
              <a:buFont typeface="Wingdings" panose="05000000000000000000" pitchFamily="2" charset="2"/>
              <a:buChar char="Ø"/>
            </a:pPr>
            <a:r>
              <a:rPr lang="ru-RU" sz="2100" dirty="0"/>
              <a:t>Независимо друг от друга проф. D. Galton в1966 г. и проф. W. Dameshek в 1967 г. пришли к выводу, что основным механизмом развития ХЛЛ является накопление функционально некомпетентных лимфоцитов, а не их ускоренная пролиферация, как думали раньше. </a:t>
            </a:r>
          </a:p>
          <a:p>
            <a:pPr marL="285750" indent="-285750" algn="just">
              <a:spcAft>
                <a:spcPts val="1200"/>
              </a:spcAft>
              <a:buFont typeface="Wingdings" panose="05000000000000000000" pitchFamily="2" charset="2"/>
              <a:buChar char="Ø"/>
            </a:pPr>
            <a:r>
              <a:rPr lang="ru-RU" sz="2100" dirty="0"/>
              <a:t>В 1955 г. D. Galton представил первый опыт применения хлорамбуцила у пациентов с онкогематологическими заболеваниями, в том числе в эту работу было включено 8 пациентов с ХЛЛ. В 1961 г. R. Shaw и соавт. продемонстрировали противолейкозный эффект преднизолона у 18 пациентов с ХЛЛ. Эти два исследования положили начало лекарственной терапии ХЛЛ.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39434" y="6519446"/>
            <a:ext cx="576775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i="1" dirty="0"/>
              <a:t>ХЛЛ – хронический лимфоцитарный лейкоз</a:t>
            </a:r>
          </a:p>
        </p:txBody>
      </p:sp>
    </p:spTree>
    <p:extLst>
      <p:ext uri="{BB962C8B-B14F-4D97-AF65-F5344CB8AC3E}">
        <p14:creationId xmlns:p14="http://schemas.microsoft.com/office/powerpoint/2010/main" val="179194209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4747491" y="166254"/>
            <a:ext cx="351905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>
                <a:solidFill>
                  <a:srgbClr val="44546A"/>
                </a:solidFill>
              </a:rPr>
              <a:t>История ХЛЛ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0" y="927779"/>
            <a:ext cx="11978498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spcAft>
                <a:spcPts val="1200"/>
              </a:spcAft>
              <a:buFont typeface="Wingdings" panose="05000000000000000000" pitchFamily="2" charset="2"/>
              <a:buChar char="Ø"/>
            </a:pPr>
            <a:r>
              <a:rPr lang="ru-RU" sz="2000" dirty="0"/>
              <a:t>Третья эра характеризуется развитием современных представлений о ХЛЛ (1973-1997 гг.)</a:t>
            </a:r>
          </a:p>
          <a:p>
            <a:pPr marL="285750" indent="-285750" algn="just">
              <a:spcAft>
                <a:spcPts val="1200"/>
              </a:spcAft>
              <a:buFont typeface="Wingdings" panose="05000000000000000000" pitchFamily="2" charset="2"/>
              <a:buChar char="Ø"/>
            </a:pPr>
            <a:r>
              <a:rPr lang="ru-RU" sz="2000" dirty="0"/>
              <a:t>Первой системой стадирования ХЛЛ, рекомендованной для клинического применения, стала система, предложенная K. Rai в 1975 г. и получившая его имя. </a:t>
            </a:r>
          </a:p>
          <a:p>
            <a:pPr marL="285750" indent="-285750" algn="just">
              <a:spcAft>
                <a:spcPts val="1200"/>
              </a:spcAft>
              <a:buFont typeface="Wingdings" panose="05000000000000000000" pitchFamily="2" charset="2"/>
              <a:buChar char="Ø"/>
            </a:pPr>
            <a:r>
              <a:rPr lang="ru-RU" sz="2000" dirty="0"/>
              <a:t>в 1977–1981 гг., свою систему стадирования предложила французская группа исследователей во главе с J.L. Binet.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2031" y="2981966"/>
            <a:ext cx="5428883" cy="3796074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6213231" y="4149895"/>
            <a:ext cx="546295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 Канти Рай (</a:t>
            </a:r>
            <a:r>
              <a:rPr lang="en-US" dirty="0"/>
              <a:t>Kanti Rai) (</a:t>
            </a:r>
            <a:r>
              <a:rPr lang="ru-RU" i="1" dirty="0"/>
              <a:t>слева</a:t>
            </a:r>
            <a:r>
              <a:rPr lang="ru-RU" dirty="0"/>
              <a:t>) и Жак-Луи Бине (</a:t>
            </a:r>
            <a:r>
              <a:rPr lang="en-US" dirty="0"/>
              <a:t>Jaque Louis Binet). </a:t>
            </a:r>
            <a:r>
              <a:rPr lang="ru-RU" dirty="0"/>
              <a:t>Фотогра­фия из статьи </a:t>
            </a:r>
            <a:r>
              <a:rPr lang="en-US" dirty="0"/>
              <a:t>G. Marti </a:t>
            </a:r>
            <a:r>
              <a:rPr lang="ru-RU" dirty="0"/>
              <a:t>и </a:t>
            </a:r>
            <a:r>
              <a:rPr lang="en-US" dirty="0"/>
              <a:t>V. Zenger, 2004 </a:t>
            </a:r>
            <a:r>
              <a:rPr lang="ru-RU" dirty="0"/>
              <a:t>г. 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7526214" y="6439486"/>
            <a:ext cx="576775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i="1" dirty="0"/>
              <a:t>ХЛЛ – хронический лимфоцитарный лейкоз</a:t>
            </a:r>
          </a:p>
        </p:txBody>
      </p:sp>
    </p:spTree>
    <p:extLst>
      <p:ext uri="{BB962C8B-B14F-4D97-AF65-F5344CB8AC3E}">
        <p14:creationId xmlns:p14="http://schemas.microsoft.com/office/powerpoint/2010/main" val="378851332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4712322" y="-49970"/>
            <a:ext cx="351905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>
                <a:solidFill>
                  <a:srgbClr val="44546A"/>
                </a:solidFill>
              </a:rPr>
              <a:t>История ХЛЛ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128954" y="1427269"/>
            <a:ext cx="11535508" cy="36625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spcAft>
                <a:spcPts val="1200"/>
              </a:spcAft>
              <a:buFont typeface="Wingdings" panose="05000000000000000000" pitchFamily="2" charset="2"/>
              <a:buChar char="Ø"/>
            </a:pPr>
            <a:r>
              <a:rPr lang="ru-RU" sz="2400" b="1" dirty="0"/>
              <a:t>Современная эра. С 1997 г. по настоящее время.</a:t>
            </a:r>
            <a:endParaRPr lang="en-US" sz="2400" b="1" dirty="0"/>
          </a:p>
          <a:p>
            <a:pPr marL="285750" indent="-285750" algn="just">
              <a:spcAft>
                <a:spcPts val="1200"/>
              </a:spcAft>
              <a:buFont typeface="Wingdings" panose="05000000000000000000" pitchFamily="2" charset="2"/>
              <a:buChar char="Ø"/>
            </a:pPr>
            <a:r>
              <a:rPr lang="ru-RU" sz="2400" dirty="0"/>
              <a:t>В 1997 г. – моноклональное анти-</a:t>
            </a:r>
            <a:r>
              <a:rPr lang="en-US" sz="2400" dirty="0"/>
              <a:t>CD</a:t>
            </a:r>
            <a:r>
              <a:rPr lang="ru-RU" sz="2400" dirty="0"/>
              <a:t>2</a:t>
            </a:r>
            <a:r>
              <a:rPr lang="en-US" sz="2400" dirty="0"/>
              <a:t>0-</a:t>
            </a:r>
            <a:r>
              <a:rPr lang="ru-RU" sz="2400" dirty="0"/>
              <a:t>антитело </a:t>
            </a:r>
            <a:r>
              <a:rPr lang="ru-RU" sz="2400" b="1" dirty="0"/>
              <a:t>ритуксимаб </a:t>
            </a:r>
            <a:r>
              <a:rPr lang="ru-RU" sz="2400" dirty="0"/>
              <a:t>зарегистрирован для лечения ХЛЛ.</a:t>
            </a:r>
            <a:endParaRPr lang="en-US" sz="2400" dirty="0"/>
          </a:p>
          <a:p>
            <a:pPr marL="285750" indent="-285750" algn="just">
              <a:spcAft>
                <a:spcPts val="1200"/>
              </a:spcAft>
              <a:buFont typeface="Wingdings" panose="05000000000000000000" pitchFamily="2" charset="2"/>
              <a:buChar char="Ø"/>
            </a:pPr>
            <a:r>
              <a:rPr lang="ru-RU" sz="2400" dirty="0"/>
              <a:t>Появляются схемы лечения </a:t>
            </a:r>
            <a:r>
              <a:rPr lang="en-US" sz="2400" dirty="0"/>
              <a:t>FCR</a:t>
            </a:r>
            <a:r>
              <a:rPr lang="ru-RU" sz="2400" dirty="0"/>
              <a:t> (флударабин, циклофосфамид, ритуксимаб)</a:t>
            </a:r>
            <a:r>
              <a:rPr lang="en-US" sz="2400" dirty="0"/>
              <a:t>, BR</a:t>
            </a:r>
            <a:r>
              <a:rPr lang="ru-RU" sz="2400" dirty="0"/>
              <a:t> (бендамустин</a:t>
            </a:r>
            <a:r>
              <a:rPr lang="en-US" sz="2400" dirty="0"/>
              <a:t>, </a:t>
            </a:r>
            <a:r>
              <a:rPr lang="ru-RU" sz="2400" dirty="0"/>
              <a:t>ритуксимаб)</a:t>
            </a:r>
            <a:endParaRPr lang="en-US" sz="2400" dirty="0"/>
          </a:p>
          <a:p>
            <a:pPr marL="285750" indent="-285750" algn="just">
              <a:spcAft>
                <a:spcPts val="1200"/>
              </a:spcAft>
              <a:buFont typeface="Wingdings" panose="05000000000000000000" pitchFamily="2" charset="2"/>
              <a:buChar char="Ø"/>
            </a:pPr>
            <a:r>
              <a:rPr lang="ru-RU" sz="2400" dirty="0"/>
              <a:t>В начале 2010 г. начались активные исследования обинутузумаба и его внедрение в практику лечения ХЛЛ</a:t>
            </a:r>
          </a:p>
          <a:p>
            <a:pPr marL="285750" indent="-285750" algn="just">
              <a:spcAft>
                <a:spcPts val="1200"/>
              </a:spcAft>
              <a:buFont typeface="Wingdings" panose="05000000000000000000" pitchFamily="2" charset="2"/>
              <a:buChar char="Ø"/>
            </a:pPr>
            <a:r>
              <a:rPr lang="ru-RU" sz="2400" dirty="0"/>
              <a:t>С 2014 г. – начинается таргетная терапия ХЛЛ.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34461" y="6382921"/>
            <a:ext cx="576775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i="1" dirty="0"/>
              <a:t>ХЛЛ – хронический лимфоцитарный лейкоз</a:t>
            </a:r>
          </a:p>
        </p:txBody>
      </p:sp>
    </p:spTree>
    <p:extLst>
      <p:ext uri="{BB962C8B-B14F-4D97-AF65-F5344CB8AC3E}">
        <p14:creationId xmlns:p14="http://schemas.microsoft.com/office/powerpoint/2010/main" val="120364617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https://www.rosmedlib.ru/cgi-bin/mb4x?usr_data=gd-image(doc,ISBN9785970475973-0030,img11.png,-1,,00000000,)&amp;hide_Cookie=y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7547" y="1959342"/>
            <a:ext cx="9084865" cy="43970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4138246" y="78790"/>
            <a:ext cx="416346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>
                <a:solidFill>
                  <a:srgbClr val="44546A"/>
                </a:solidFill>
              </a:rPr>
              <a:t>Патогенез ХЛЛ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434642" y="834400"/>
            <a:ext cx="1157067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/>
              <a:t>Молекулярный патогенез ХЛЛ – комплексный многоступенчатый процесс, который приводит к репликации клона В-лимфоцитов. Почти во всех случаях ХЛЛ предшествует моноклональный В-клеточный лимфоцитоз </a:t>
            </a:r>
            <a:r>
              <a:rPr lang="ru-RU" sz="2000" b="1" dirty="0"/>
              <a:t>(МВКЛ)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40677" y="6356350"/>
            <a:ext cx="57677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i="1" dirty="0"/>
              <a:t>ХЛЛ – хронический лимфоцитарный лейкоз</a:t>
            </a:r>
            <a:endParaRPr lang="en-US" sz="1400" i="1" dirty="0"/>
          </a:p>
          <a:p>
            <a:endParaRPr lang="ru-RU" sz="1400" i="1" dirty="0"/>
          </a:p>
        </p:txBody>
      </p:sp>
      <p:sp>
        <p:nvSpPr>
          <p:cNvPr id="7" name="TextBox 6"/>
          <p:cNvSpPr txBox="1"/>
          <p:nvPr/>
        </p:nvSpPr>
        <p:spPr>
          <a:xfrm>
            <a:off x="6424246" y="6388949"/>
            <a:ext cx="576775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000" i="1" dirty="0"/>
              <a:t>Рисунок из руководства «Хронический лимфолейкоз: современная диагностика и лечение». Под ред. Никитина Е.А., Птушкина В.В.. 2023 г.</a:t>
            </a:r>
          </a:p>
        </p:txBody>
      </p:sp>
    </p:spTree>
    <p:extLst>
      <p:ext uri="{BB962C8B-B14F-4D97-AF65-F5344CB8AC3E}">
        <p14:creationId xmlns:p14="http://schemas.microsoft.com/office/powerpoint/2010/main" val="159473128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4619313" y="0"/>
            <a:ext cx="473647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>
                <a:solidFill>
                  <a:srgbClr val="44546A"/>
                </a:solidFill>
              </a:rPr>
              <a:t>Патогенез ХЛЛ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398584" y="997858"/>
            <a:ext cx="11172094" cy="54784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spcAft>
                <a:spcPts val="1200"/>
              </a:spcAft>
              <a:buFont typeface="Wingdings" panose="05000000000000000000" pitchFamily="2" charset="2"/>
              <a:buChar char="v"/>
            </a:pPr>
            <a:r>
              <a:rPr lang="ru-RU" sz="2000" b="1" dirty="0">
                <a:latin typeface="LatoWeb"/>
              </a:rPr>
              <a:t>Самым частым структурным нарушением при ХЛЛ является del13q14, которая обнаруживается у 50–60% больных. </a:t>
            </a:r>
          </a:p>
          <a:p>
            <a:pPr marL="342900" indent="-342900" algn="just">
              <a:spcAft>
                <a:spcPts val="1200"/>
              </a:spcAft>
              <a:buFont typeface="Wingdings" panose="05000000000000000000" pitchFamily="2" charset="2"/>
              <a:buChar char="ü"/>
            </a:pPr>
            <a:r>
              <a:rPr lang="ru-RU" sz="2000" dirty="0">
                <a:latin typeface="LatoWeb"/>
              </a:rPr>
              <a:t>Считается ранним драйверным событием при ХЛЛ. </a:t>
            </a:r>
          </a:p>
          <a:p>
            <a:pPr marL="342900" indent="-342900" algn="just">
              <a:spcAft>
                <a:spcPts val="1200"/>
              </a:spcAft>
              <a:buFont typeface="Wingdings" panose="05000000000000000000" pitchFamily="2" charset="2"/>
              <a:buChar char="ü"/>
            </a:pPr>
            <a:r>
              <a:rPr lang="ru-RU" sz="2000" dirty="0"/>
              <a:t>Для пациентов с изолированной делеций 13q характерно стабильное течение, самое длительное время до терапии первой линии и наилучшая ОВ.</a:t>
            </a:r>
          </a:p>
          <a:p>
            <a:pPr algn="just">
              <a:spcAft>
                <a:spcPts val="1200"/>
              </a:spcAft>
            </a:pPr>
            <a:endParaRPr lang="ru-RU" sz="2000" dirty="0"/>
          </a:p>
          <a:p>
            <a:pPr marL="342900" indent="-342900" algn="just">
              <a:spcAft>
                <a:spcPts val="1200"/>
              </a:spcAft>
              <a:buFont typeface="Wingdings" panose="05000000000000000000" pitchFamily="2" charset="2"/>
              <a:buChar char="v"/>
            </a:pPr>
            <a:r>
              <a:rPr lang="ru-RU" sz="2000" b="1" dirty="0"/>
              <a:t>Второй драйверной хромосомной аберрацией считается трисомия 12-й хромосомы. Выявляется у 15–20% больных. </a:t>
            </a:r>
          </a:p>
          <a:p>
            <a:pPr marL="342900" indent="-342900" algn="just">
              <a:spcAft>
                <a:spcPts val="1200"/>
              </a:spcAft>
              <a:buFont typeface="Wingdings" panose="05000000000000000000" pitchFamily="2" charset="2"/>
              <a:buChar char="ü"/>
            </a:pPr>
            <a:r>
              <a:rPr lang="ru-RU" sz="2000" dirty="0"/>
              <a:t>Обычно обнаруживается в изолированном виде, но может сочетаться с другими генетическими поломками. </a:t>
            </a:r>
          </a:p>
          <a:p>
            <a:pPr marL="342900" indent="-342900" algn="just">
              <a:spcAft>
                <a:spcPts val="1200"/>
              </a:spcAft>
              <a:buFont typeface="Wingdings" panose="05000000000000000000" pitchFamily="2" charset="2"/>
              <a:buChar char="ü"/>
            </a:pPr>
            <a:r>
              <a:rPr lang="ru-RU" sz="2000" dirty="0"/>
              <a:t>У пациентов с трисомией 12 часто выявляются мутации </a:t>
            </a:r>
            <a:r>
              <a:rPr lang="ru-RU" sz="2000" i="1" dirty="0"/>
              <a:t>NOTCH1.</a:t>
            </a:r>
          </a:p>
          <a:p>
            <a:pPr marL="342900" indent="-342900" algn="just">
              <a:spcAft>
                <a:spcPts val="1200"/>
              </a:spcAft>
              <a:buFont typeface="Wingdings" panose="05000000000000000000" pitchFamily="2" charset="2"/>
              <a:buChar char="ü"/>
            </a:pPr>
            <a:r>
              <a:rPr lang="ru-RU" sz="2000" i="1" dirty="0"/>
              <a:t> </a:t>
            </a:r>
            <a:r>
              <a:rPr lang="ru-RU" sz="2000" dirty="0"/>
              <a:t>Была идентифицирована подгруппа пациентов с ХЛЛ с одновременным выявлением трисомиий 12, 18 и 19. Эта группа имеет исключительно благоприятный прогноз и медленное течение болезни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05507" y="6519446"/>
            <a:ext cx="576775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i="1" dirty="0"/>
              <a:t>ХЛЛ – хронический лимфоцитарный лейкоз</a:t>
            </a:r>
          </a:p>
        </p:txBody>
      </p:sp>
    </p:spTree>
    <p:extLst>
      <p:ext uri="{BB962C8B-B14F-4D97-AF65-F5344CB8AC3E}">
        <p14:creationId xmlns:p14="http://schemas.microsoft.com/office/powerpoint/2010/main" val="118456284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4619313" y="0"/>
            <a:ext cx="473647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>
                <a:solidFill>
                  <a:srgbClr val="44546A"/>
                </a:solidFill>
              </a:rPr>
              <a:t>Патогенез ХЛЛ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398583" y="997858"/>
            <a:ext cx="11403273" cy="53245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spcAft>
                <a:spcPts val="1200"/>
              </a:spcAft>
              <a:buFont typeface="Wingdings" panose="05000000000000000000" pitchFamily="2" charset="2"/>
              <a:buChar char="v"/>
            </a:pPr>
            <a:r>
              <a:rPr lang="ru-RU" sz="2000" b="1" dirty="0"/>
              <a:t>Делеция 11q22-q23 выявляется у 10–20% больных. </a:t>
            </a:r>
          </a:p>
          <a:p>
            <a:pPr marL="342900" indent="-342900" algn="just">
              <a:spcAft>
                <a:spcPts val="1200"/>
              </a:spcAft>
              <a:buFont typeface="Wingdings" panose="05000000000000000000" pitchFamily="2" charset="2"/>
              <a:buChar char="ü"/>
            </a:pPr>
            <a:r>
              <a:rPr lang="ru-RU" sz="2000" dirty="0"/>
              <a:t>Затрагивает ген </a:t>
            </a:r>
            <a:r>
              <a:rPr lang="en-US" sz="2000" dirty="0"/>
              <a:t>ATM.</a:t>
            </a:r>
            <a:r>
              <a:rPr lang="ru-RU" sz="2000" dirty="0"/>
              <a:t> Мутации </a:t>
            </a:r>
            <a:r>
              <a:rPr lang="ru-RU" sz="2000" i="1" dirty="0"/>
              <a:t>ATM</a:t>
            </a:r>
            <a:r>
              <a:rPr lang="ru-RU" sz="2000" dirty="0"/>
              <a:t> обнаруживаются у 10–20% больных ХЛЛ, в особенности у пациентов с делецией 11q (30–40%). </a:t>
            </a:r>
          </a:p>
          <a:p>
            <a:pPr marL="342900" indent="-342900" algn="just">
              <a:spcAft>
                <a:spcPts val="1200"/>
              </a:spcAft>
              <a:buFont typeface="Wingdings" panose="05000000000000000000" pitchFamily="2" charset="2"/>
              <a:buChar char="ü"/>
            </a:pPr>
            <a:r>
              <a:rPr lang="ru-RU" sz="2000" dirty="0"/>
              <a:t>Часто сочетается с другими признаками неблагоприятного прогноза, более поздними стадиями ХЛЛ, значительной лимфаденопатией, коротким временем до терапии первой линии и непродолжительной общей выживаемостью.</a:t>
            </a:r>
          </a:p>
          <a:p>
            <a:pPr algn="just">
              <a:spcAft>
                <a:spcPts val="1200"/>
              </a:spcAft>
            </a:pPr>
            <a:endParaRPr lang="ru-RU" sz="2000" dirty="0">
              <a:solidFill>
                <a:srgbClr val="333333"/>
              </a:solidFill>
              <a:latin typeface="LatoWeb"/>
            </a:endParaRPr>
          </a:p>
          <a:p>
            <a:pPr marL="342900" indent="-342900" algn="just">
              <a:spcAft>
                <a:spcPts val="1200"/>
              </a:spcAft>
              <a:buFont typeface="Wingdings" panose="05000000000000000000" pitchFamily="2" charset="2"/>
              <a:buChar char="v"/>
            </a:pPr>
            <a:r>
              <a:rPr lang="ru-RU" sz="2000" b="1" dirty="0"/>
              <a:t>Делеция 17p13 обнаруживается у 5–10% больных ХЛЛ до начала терапии. </a:t>
            </a:r>
            <a:r>
              <a:rPr lang="ru-RU" sz="2000" dirty="0"/>
              <a:t>С каждым последующим рецидивом выявляется все чаще и чаще. </a:t>
            </a:r>
          </a:p>
          <a:p>
            <a:pPr marL="342900" indent="-342900" algn="just">
              <a:spcAft>
                <a:spcPts val="1200"/>
              </a:spcAft>
              <a:buFont typeface="Wingdings" panose="05000000000000000000" pitchFamily="2" charset="2"/>
              <a:buChar char="ü"/>
            </a:pPr>
            <a:r>
              <a:rPr lang="ru-RU" sz="2000" dirty="0"/>
              <a:t>Всегда включает ген </a:t>
            </a:r>
            <a:r>
              <a:rPr lang="ru-RU" sz="2000" i="1" dirty="0"/>
              <a:t>TP53</a:t>
            </a:r>
            <a:r>
              <a:rPr lang="ru-RU" sz="2000" dirty="0"/>
              <a:t>, определяющий стабильность генома. </a:t>
            </a:r>
          </a:p>
          <a:p>
            <a:pPr marL="342900" indent="-342900" algn="just">
              <a:spcAft>
                <a:spcPts val="1200"/>
              </a:spcAft>
              <a:buFont typeface="Wingdings" panose="05000000000000000000" pitchFamily="2" charset="2"/>
              <a:buChar char="ü"/>
            </a:pPr>
            <a:r>
              <a:rPr lang="ru-RU" sz="2000" dirty="0"/>
              <a:t>Ассоциируется с другими признаками неблагоприятного прогноза, комплексным кариотипом, наиболее коротким временем до начала терапии, плохим ответом на иммунохимиотерапию, наихудшей общей выживаемостью по сравнению со всеми другими подгруппами ХЛЛ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28954" y="6520031"/>
            <a:ext cx="576775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i="1" dirty="0"/>
              <a:t>ХЛЛ – хронический лимфоцитарный лейкоз</a:t>
            </a:r>
          </a:p>
        </p:txBody>
      </p:sp>
    </p:spTree>
    <p:extLst>
      <p:ext uri="{BB962C8B-B14F-4D97-AF65-F5344CB8AC3E}">
        <p14:creationId xmlns:p14="http://schemas.microsoft.com/office/powerpoint/2010/main" val="308943990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3012831" y="153889"/>
            <a:ext cx="661259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>
                <a:solidFill>
                  <a:srgbClr val="44546A"/>
                </a:solidFill>
              </a:rPr>
              <a:t>Клиническая картина ХЛЛ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246182" y="1374651"/>
            <a:ext cx="5955325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 algn="just">
              <a:spcAft>
                <a:spcPts val="1200"/>
              </a:spcAft>
            </a:pPr>
            <a:r>
              <a:rPr lang="ru-RU" sz="2400" b="1" dirty="0"/>
              <a:t>Характерно бессимптомное или малосимптомное течение. </a:t>
            </a:r>
          </a:p>
          <a:p>
            <a:pPr indent="457200" algn="just">
              <a:spcAft>
                <a:spcPts val="1200"/>
              </a:spcAft>
            </a:pPr>
            <a:r>
              <a:rPr lang="ru-RU" sz="2400" dirty="0"/>
              <a:t>В большинстве случаев ХЛЛ диагностируется случайно в связи с изменениями в общем анализе крови </a:t>
            </a:r>
            <a:r>
              <a:rPr lang="ru-RU" sz="2400" b="1" dirty="0"/>
              <a:t>(ОАК): лейкоцитоз от умеренного до высокого за счет зрелых лимфоцитов, тени Боткина-Гумпрехта (тени цитолиза, лейколиза). </a:t>
            </a:r>
          </a:p>
          <a:p>
            <a:pPr indent="457200" algn="just">
              <a:spcAft>
                <a:spcPts val="1200"/>
              </a:spcAft>
            </a:pPr>
            <a:r>
              <a:rPr lang="ru-RU" sz="2400" dirty="0"/>
              <a:t>Остальные показатели ОАК могут быть не изменены.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28954" y="6520031"/>
            <a:ext cx="576775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i="1" dirty="0"/>
              <a:t>ХЛЛ – хронический лимфоцитарный лейкоз</a:t>
            </a: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15413" y="1090247"/>
            <a:ext cx="4820765" cy="4413817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6528799" y="5611505"/>
            <a:ext cx="5582094" cy="12464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500" i="1" dirty="0">
                <a:latin typeface="Calibri" panose="020F0502020204030204" pitchFamily="34" charset="0"/>
                <a:cs typeface="Calibri" panose="020F0502020204030204" pitchFamily="34" charset="0"/>
              </a:rPr>
              <a:t>Хронический </a:t>
            </a:r>
            <a:r>
              <a:rPr lang="ru-RU" sz="1500" i="1" dirty="0" err="1">
                <a:latin typeface="Calibri" panose="020F0502020204030204" pitchFamily="34" charset="0"/>
                <a:cs typeface="Calibri" panose="020F0502020204030204" pitchFamily="34" charset="0"/>
              </a:rPr>
              <a:t>лимфолейкоз</a:t>
            </a:r>
            <a:r>
              <a:rPr lang="ru-RU" sz="1500" i="1" dirty="0">
                <a:latin typeface="Calibri" panose="020F0502020204030204" pitchFamily="34" charset="0"/>
                <a:cs typeface="Calibri" panose="020F0502020204030204" pitchFamily="34" charset="0"/>
              </a:rPr>
              <a:t>. В препарате периферической крови отмечаются увеличение количества лимфоцитов и характерные тени цитолиза (указаны стрелками) (рисунок из Цветной атлас по </a:t>
            </a:r>
            <a:r>
              <a:rPr lang="ru-RU" sz="1500" i="1" dirty="0" err="1">
                <a:latin typeface="Calibri" panose="020F0502020204030204" pitchFamily="34" charset="0"/>
                <a:cs typeface="Calibri" panose="020F0502020204030204" pitchFamily="34" charset="0"/>
              </a:rPr>
              <a:t>онкогематологии</a:t>
            </a:r>
            <a:r>
              <a:rPr lang="ru-RU" sz="1500" i="1" dirty="0">
                <a:latin typeface="Calibri" panose="020F0502020204030204" pitchFamily="34" charset="0"/>
                <a:cs typeface="Calibri" panose="020F0502020204030204" pitchFamily="34" charset="0"/>
              </a:rPr>
              <a:t> (под ред. В.В. </a:t>
            </a:r>
            <a:r>
              <a:rPr lang="ru-RU" sz="1500" i="1" dirty="0" err="1">
                <a:latin typeface="Calibri" panose="020F0502020204030204" pitchFamily="34" charset="0"/>
                <a:cs typeface="Calibri" panose="020F0502020204030204" pitchFamily="34" charset="0"/>
              </a:rPr>
              <a:t>Птушкина</a:t>
            </a:r>
            <a:r>
              <a:rPr lang="ru-RU" sz="1500" i="1" dirty="0">
                <a:latin typeface="Calibri" panose="020F0502020204030204" pitchFamily="34" charset="0"/>
                <a:cs typeface="Calibri" panose="020F0502020204030204" pitchFamily="34" charset="0"/>
              </a:rPr>
              <a:t>), 2023 </a:t>
            </a:r>
          </a:p>
        </p:txBody>
      </p:sp>
      <p:cxnSp>
        <p:nvCxnSpPr>
          <p:cNvPr id="9" name="Прямая со стрелкой 8"/>
          <p:cNvCxnSpPr/>
          <p:nvPr/>
        </p:nvCxnSpPr>
        <p:spPr>
          <a:xfrm flipH="1">
            <a:off x="9625423" y="1992923"/>
            <a:ext cx="327469" cy="386862"/>
          </a:xfrm>
          <a:prstGeom prst="straightConnector1">
            <a:avLst/>
          </a:prstGeom>
          <a:ln w="952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 стрелкой 10"/>
          <p:cNvCxnSpPr/>
          <p:nvPr/>
        </p:nvCxnSpPr>
        <p:spPr>
          <a:xfrm flipH="1">
            <a:off x="9319846" y="1992923"/>
            <a:ext cx="633046" cy="1383323"/>
          </a:xfrm>
          <a:prstGeom prst="straightConnector1">
            <a:avLst/>
          </a:prstGeom>
          <a:ln w="952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176998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3012831" y="153889"/>
            <a:ext cx="661259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>
                <a:solidFill>
                  <a:srgbClr val="44546A"/>
                </a:solidFill>
              </a:rPr>
              <a:t>Клиническая картина ХЛЛ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195071" y="1085037"/>
            <a:ext cx="11403273" cy="49552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1200"/>
              </a:spcAft>
            </a:pPr>
            <a:r>
              <a:rPr lang="ru-RU" sz="2800" b="1" dirty="0">
                <a:latin typeface="Calibri" panose="020F0502020204030204" pitchFamily="34" charset="0"/>
                <a:cs typeface="Calibri" panose="020F0502020204030204" pitchFamily="34" charset="0"/>
              </a:rPr>
              <a:t>Клинические синдромы:</a:t>
            </a:r>
          </a:p>
          <a:p>
            <a:pPr marL="342900" indent="-342900" algn="just">
              <a:spcAft>
                <a:spcPts val="1200"/>
              </a:spcAft>
              <a:buFont typeface="Wingdings" panose="05000000000000000000" pitchFamily="2" charset="2"/>
              <a:buChar char="v"/>
            </a:pPr>
            <a:r>
              <a:rPr lang="ru-RU" sz="2600" b="1" dirty="0">
                <a:latin typeface="Calibri" panose="020F0502020204030204" pitchFamily="34" charset="0"/>
                <a:cs typeface="Calibri" panose="020F0502020204030204" pitchFamily="34" charset="0"/>
              </a:rPr>
              <a:t>Лимфопролиферативный</a:t>
            </a:r>
            <a:r>
              <a:rPr lang="ru-RU" sz="2600" dirty="0">
                <a:latin typeface="Calibri" panose="020F0502020204030204" pitchFamily="34" charset="0"/>
                <a:cs typeface="Calibri" panose="020F0502020204030204" pitchFamily="34" charset="0"/>
              </a:rPr>
              <a:t> – лимфаденопатия (лимфоузлы тестоватые, подвижные, неспаянные), спленомегалия, реже экстранодальные очаги (гепатомегалия, вовлечение кишечника, кожи и др.), абсолютный лимфоцитоз в костном мозге, периферической крови.</a:t>
            </a:r>
          </a:p>
          <a:p>
            <a:pPr marL="342900" indent="-342900" algn="just">
              <a:spcAft>
                <a:spcPts val="1200"/>
              </a:spcAft>
              <a:buFont typeface="Wingdings" panose="05000000000000000000" pitchFamily="2" charset="2"/>
              <a:buChar char="v"/>
            </a:pPr>
            <a:r>
              <a:rPr lang="ru-RU" sz="2600" b="1" dirty="0">
                <a:latin typeface="Calibri" panose="020F0502020204030204" pitchFamily="34" charset="0"/>
                <a:cs typeface="Calibri" panose="020F0502020204030204" pitchFamily="34" charset="0"/>
              </a:rPr>
              <a:t>Анемический синдром </a:t>
            </a:r>
            <a:r>
              <a:rPr lang="ru-RU" sz="2600" dirty="0">
                <a:latin typeface="Calibri" panose="020F0502020204030204" pitchFamily="34" charset="0"/>
                <a:cs typeface="Calibri" panose="020F0502020204030204" pitchFamily="34" charset="0"/>
              </a:rPr>
              <a:t>–  вследствие вытеснения нормальных ростков кроветворения из костного мозга на поздней стадии ХЛЛ (метапластическая анемия) и/или аутоиммунной гемолитической анемии.</a:t>
            </a:r>
          </a:p>
          <a:p>
            <a:pPr marL="342900" indent="-342900" algn="just">
              <a:spcAft>
                <a:spcPts val="1200"/>
              </a:spcAft>
              <a:buFont typeface="Wingdings" panose="05000000000000000000" pitchFamily="2" charset="2"/>
              <a:buChar char="v"/>
            </a:pPr>
            <a:r>
              <a:rPr lang="ru-RU" sz="2600" b="1" dirty="0">
                <a:latin typeface="Calibri" panose="020F0502020204030204" pitchFamily="34" charset="0"/>
                <a:cs typeface="Calibri" panose="020F0502020204030204" pitchFamily="34" charset="0"/>
              </a:rPr>
              <a:t>Геморрагический синдром </a:t>
            </a:r>
            <a:r>
              <a:rPr lang="ru-RU" sz="2600" dirty="0">
                <a:latin typeface="Calibri" panose="020F0502020204030204" pitchFamily="34" charset="0"/>
                <a:cs typeface="Calibri" panose="020F0502020204030204" pitchFamily="34" charset="0"/>
              </a:rPr>
              <a:t>– вследствие вытеснения нормальных ростков кроветворения из костного мозга на поздней стадии ХЛЛ (метапластическая тромбоцитопения) и/или иммунной тромбоцитопении.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28954" y="6520031"/>
            <a:ext cx="576775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i="1" dirty="0"/>
              <a:t>ХЛЛ – хронический лимфоцитарный лейкоз</a:t>
            </a:r>
          </a:p>
        </p:txBody>
      </p:sp>
    </p:spTree>
    <p:extLst>
      <p:ext uri="{BB962C8B-B14F-4D97-AF65-F5344CB8AC3E}">
        <p14:creationId xmlns:p14="http://schemas.microsoft.com/office/powerpoint/2010/main" val="384391418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3012831" y="153889"/>
            <a:ext cx="661259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>
                <a:solidFill>
                  <a:srgbClr val="44546A"/>
                </a:solidFill>
              </a:rPr>
              <a:t>Клиническая картина ХЛЛ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195071" y="1342945"/>
            <a:ext cx="11403273" cy="42780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1200"/>
              </a:spcAft>
            </a:pPr>
            <a:r>
              <a:rPr lang="ru-RU" sz="2800" b="1" dirty="0"/>
              <a:t>Клинические синдромы:</a:t>
            </a:r>
          </a:p>
          <a:p>
            <a:pPr marL="342900" indent="-342900" algn="just">
              <a:spcAft>
                <a:spcPts val="1200"/>
              </a:spcAft>
              <a:buFont typeface="Wingdings" panose="05000000000000000000" pitchFamily="2" charset="2"/>
              <a:buChar char="v"/>
            </a:pPr>
            <a:r>
              <a:rPr lang="ru-RU" sz="2800" b="1" dirty="0"/>
              <a:t>Синдром вторичного иммунодефицита </a:t>
            </a:r>
            <a:r>
              <a:rPr lang="ru-RU" sz="2800" dirty="0"/>
              <a:t>– рецидивирующие бактериальные (верхних и нижних дыхательных путей, мочеполовой системы, кожи) и вирусные инфекции (простой герпес, опоясывающий герпес), повышение риска развития вторых опухолей.</a:t>
            </a:r>
          </a:p>
          <a:p>
            <a:pPr marL="342900" indent="-342900" algn="just">
              <a:spcAft>
                <a:spcPts val="1200"/>
              </a:spcAft>
              <a:buFont typeface="Wingdings" panose="05000000000000000000" pitchFamily="2" charset="2"/>
              <a:buChar char="v"/>
            </a:pPr>
            <a:r>
              <a:rPr lang="ru-RU" sz="2800" b="1" dirty="0"/>
              <a:t>Синдром опухолевой интоксикации </a:t>
            </a:r>
            <a:r>
              <a:rPr lang="ru-RU" sz="2800" dirty="0"/>
              <a:t>– слабость, ночная потливость, немотивированное снижение веса, лихорадка, несвязанная с инфекцией.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28954" y="6520031"/>
            <a:ext cx="576775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i="1" dirty="0"/>
              <a:t>ХЛЛ – хронический лимфоцитарный лейкоз</a:t>
            </a:r>
          </a:p>
        </p:txBody>
      </p:sp>
    </p:spTree>
    <p:extLst>
      <p:ext uri="{BB962C8B-B14F-4D97-AF65-F5344CB8AC3E}">
        <p14:creationId xmlns:p14="http://schemas.microsoft.com/office/powerpoint/2010/main" val="225288823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AE88C09-74BE-345E-DEC0-65BFE2A9DBF1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261922" y="1036765"/>
            <a:ext cx="11155362" cy="315913"/>
          </a:xfrm>
        </p:spPr>
        <p:txBody>
          <a:bodyPr>
            <a:noAutofit/>
          </a:bodyPr>
          <a:lstStyle/>
          <a:p>
            <a:pPr algn="ctr"/>
            <a:r>
              <a:rPr lang="ru-RU" sz="2800" b="1" dirty="0">
                <a:latin typeface="Calibri" panose="020F0502020204030204" pitchFamily="34" charset="0"/>
                <a:cs typeface="Calibri" panose="020F0502020204030204" pitchFamily="34" charset="0"/>
              </a:rPr>
              <a:t>Иммунофенотипическое исследование с использованием многоцветной проточной цитофлуориметрии</a:t>
            </a:r>
          </a:p>
        </p:txBody>
      </p:sp>
      <p:grpSp>
        <p:nvGrpSpPr>
          <p:cNvPr id="8" name="Группа 7">
            <a:extLst>
              <a:ext uri="{FF2B5EF4-FFF2-40B4-BE49-F238E27FC236}">
                <a16:creationId xmlns:a16="http://schemas.microsoft.com/office/drawing/2014/main" id="{BD710775-3BF3-FA16-7AB7-5B6C0CAE4F19}"/>
              </a:ext>
            </a:extLst>
          </p:cNvPr>
          <p:cNvGrpSpPr/>
          <p:nvPr/>
        </p:nvGrpSpPr>
        <p:grpSpPr>
          <a:xfrm>
            <a:off x="261742" y="1734980"/>
            <a:ext cx="11160126" cy="3812921"/>
            <a:chOff x="515937" y="1432426"/>
            <a:chExt cx="11201238" cy="3812921"/>
          </a:xfrm>
        </p:grpSpPr>
        <p:sp>
          <p:nvSpPr>
            <p:cNvPr id="9" name="Прямоугольник: скругленные углы 8">
              <a:extLst>
                <a:ext uri="{FF2B5EF4-FFF2-40B4-BE49-F238E27FC236}">
                  <a16:creationId xmlns:a16="http://schemas.microsoft.com/office/drawing/2014/main" id="{BD7B05C9-0F32-804B-3587-8C63203F6D39}"/>
                </a:ext>
              </a:extLst>
            </p:cNvPr>
            <p:cNvSpPr/>
            <p:nvPr/>
          </p:nvSpPr>
          <p:spPr>
            <a:xfrm>
              <a:off x="515938" y="2093905"/>
              <a:ext cx="4246166" cy="3147227"/>
            </a:xfrm>
            <a:prstGeom prst="roundRect">
              <a:avLst>
                <a:gd name="adj" fmla="val 3950"/>
              </a:avLst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cs typeface="Calibri" panose="020F0502020204030204" pitchFamily="34" charset="0"/>
              </a:endParaRPr>
            </a:p>
          </p:txBody>
        </p:sp>
        <p:sp>
          <p:nvSpPr>
            <p:cNvPr id="10" name="Прямоугольник: скругленные верхние углы 9">
              <a:extLst>
                <a:ext uri="{FF2B5EF4-FFF2-40B4-BE49-F238E27FC236}">
                  <a16:creationId xmlns:a16="http://schemas.microsoft.com/office/drawing/2014/main" id="{16D0E488-14BC-307E-951B-28F2B94DEFAB}"/>
                </a:ext>
              </a:extLst>
            </p:cNvPr>
            <p:cNvSpPr/>
            <p:nvPr/>
          </p:nvSpPr>
          <p:spPr>
            <a:xfrm flipV="1">
              <a:off x="4831891" y="2098120"/>
              <a:ext cx="2251696" cy="3147227"/>
            </a:xfrm>
            <a:prstGeom prst="round2SameRect">
              <a:avLst>
                <a:gd name="adj1" fmla="val 3576"/>
                <a:gd name="adj2" fmla="val 0"/>
              </a:avLst>
            </a:prstGeom>
            <a:solidFill>
              <a:srgbClr val="90CEE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Roboto Medium" panose="02000000000000000000" pitchFamily="2" charset="0"/>
                <a:cs typeface="Calibri" panose="020F0502020204030204" pitchFamily="34" charset="0"/>
              </a:endParaRPr>
            </a:p>
          </p:txBody>
        </p:sp>
        <p:sp>
          <p:nvSpPr>
            <p:cNvPr id="11" name="Прямоугольник: скругленные верхние углы 10">
              <a:extLst>
                <a:ext uri="{FF2B5EF4-FFF2-40B4-BE49-F238E27FC236}">
                  <a16:creationId xmlns:a16="http://schemas.microsoft.com/office/drawing/2014/main" id="{52703A31-02AF-EC44-2DD8-AB19A45C5470}"/>
                </a:ext>
              </a:extLst>
            </p:cNvPr>
            <p:cNvSpPr/>
            <p:nvPr/>
          </p:nvSpPr>
          <p:spPr>
            <a:xfrm flipV="1">
              <a:off x="7148685" y="2098120"/>
              <a:ext cx="2251696" cy="3147227"/>
            </a:xfrm>
            <a:prstGeom prst="round2SameRect">
              <a:avLst>
                <a:gd name="adj1" fmla="val 3576"/>
                <a:gd name="adj2" fmla="val 0"/>
              </a:avLst>
            </a:prstGeom>
            <a:solidFill>
              <a:srgbClr val="96E09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Roboto Medium" panose="02000000000000000000" pitchFamily="2" charset="0"/>
                <a:cs typeface="Calibri" panose="020F0502020204030204" pitchFamily="34" charset="0"/>
              </a:endParaRPr>
            </a:p>
          </p:txBody>
        </p:sp>
        <p:sp>
          <p:nvSpPr>
            <p:cNvPr id="12" name="Прямоугольник: скругленные верхние углы 11">
              <a:extLst>
                <a:ext uri="{FF2B5EF4-FFF2-40B4-BE49-F238E27FC236}">
                  <a16:creationId xmlns:a16="http://schemas.microsoft.com/office/drawing/2014/main" id="{E816A80F-2E39-BDB6-1322-7102C0CE9A38}"/>
                </a:ext>
              </a:extLst>
            </p:cNvPr>
            <p:cNvSpPr/>
            <p:nvPr/>
          </p:nvSpPr>
          <p:spPr>
            <a:xfrm flipV="1">
              <a:off x="9465479" y="2098120"/>
              <a:ext cx="2251696" cy="3147227"/>
            </a:xfrm>
            <a:prstGeom prst="round2SameRect">
              <a:avLst>
                <a:gd name="adj1" fmla="val 3576"/>
                <a:gd name="adj2" fmla="val 0"/>
              </a:avLst>
            </a:prstGeom>
            <a:solidFill>
              <a:srgbClr val="90CEE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Roboto Medium" panose="02000000000000000000" pitchFamily="2" charset="0"/>
                <a:cs typeface="Calibri" panose="020F0502020204030204" pitchFamily="34" charset="0"/>
              </a:endParaRPr>
            </a:p>
          </p:txBody>
        </p:sp>
        <p:sp>
          <p:nvSpPr>
            <p:cNvPr id="13" name="Прямоугольник: скругленные верхние углы 12">
              <a:extLst>
                <a:ext uri="{FF2B5EF4-FFF2-40B4-BE49-F238E27FC236}">
                  <a16:creationId xmlns:a16="http://schemas.microsoft.com/office/drawing/2014/main" id="{18F94F5B-4C96-8310-FC9E-A0D0B9C69EE0}"/>
                </a:ext>
              </a:extLst>
            </p:cNvPr>
            <p:cNvSpPr/>
            <p:nvPr/>
          </p:nvSpPr>
          <p:spPr>
            <a:xfrm>
              <a:off x="9439113" y="1432426"/>
              <a:ext cx="2247095" cy="661479"/>
            </a:xfrm>
            <a:prstGeom prst="round2SameRect">
              <a:avLst/>
            </a:prstGeom>
            <a:solidFill>
              <a:srgbClr val="009FD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 pitchFamily="34" charset="0"/>
                  <a:ea typeface="Roboto Medium" panose="02000000000000000000" pitchFamily="2" charset="0"/>
                  <a:cs typeface="Calibri" panose="020F0502020204030204" pitchFamily="34" charset="0"/>
                </a:rPr>
                <a:t>Хронический лимфолейкоз</a:t>
              </a:r>
            </a:p>
          </p:txBody>
        </p:sp>
        <p:sp>
          <p:nvSpPr>
            <p:cNvPr id="14" name="Прямоугольник 13">
              <a:extLst>
                <a:ext uri="{FF2B5EF4-FFF2-40B4-BE49-F238E27FC236}">
                  <a16:creationId xmlns:a16="http://schemas.microsoft.com/office/drawing/2014/main" id="{3B77279B-4788-17DB-7317-96F78E1E1565}"/>
                </a:ext>
              </a:extLst>
            </p:cNvPr>
            <p:cNvSpPr/>
            <p:nvPr/>
          </p:nvSpPr>
          <p:spPr>
            <a:xfrm>
              <a:off x="515937" y="2861939"/>
              <a:ext cx="11196637" cy="792772"/>
            </a:xfrm>
            <a:prstGeom prst="rect">
              <a:avLst/>
            </a:prstGeom>
            <a:solidFill>
              <a:srgbClr val="FFFFFF">
                <a:alpha val="50196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cs typeface="Calibri" panose="020F0502020204030204" pitchFamily="34" charset="0"/>
              </a:endParaRPr>
            </a:p>
          </p:txBody>
        </p:sp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7662DC2F-C830-EFA2-0A13-2C3646FBD555}"/>
                </a:ext>
              </a:extLst>
            </p:cNvPr>
            <p:cNvSpPr txBox="1"/>
            <p:nvPr/>
          </p:nvSpPr>
          <p:spPr>
            <a:xfrm>
              <a:off x="9513257" y="3105023"/>
              <a:ext cx="2154608" cy="3231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ts val="18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Roboto" panose="02000000000000000000" pitchFamily="2" charset="0"/>
                  <a:cs typeface="Calibri" panose="020F0502020204030204" pitchFamily="34" charset="0"/>
                </a:rPr>
                <a:t>≥ 5 000</a:t>
              </a:r>
            </a:p>
          </p:txBody>
        </p:sp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E2E82688-50EB-682E-61F1-839AEC5C0DC8}"/>
                </a:ext>
              </a:extLst>
            </p:cNvPr>
            <p:cNvSpPr txBox="1"/>
            <p:nvPr/>
          </p:nvSpPr>
          <p:spPr>
            <a:xfrm>
              <a:off x="9513257" y="3752579"/>
              <a:ext cx="1977998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ru-RU" dirty="0">
                  <a:solidFill>
                    <a:prstClr val="black"/>
                  </a:solidFill>
                  <a:latin typeface="Calibri" panose="020F0502020204030204" pitchFamily="34" charset="0"/>
                  <a:ea typeface="Roboto" panose="02000000000000000000" pitchFamily="2" charset="0"/>
                  <a:cs typeface="Calibri" panose="020F0502020204030204" pitchFamily="34" charset="0"/>
                </a:rPr>
                <a:t>К</a:t>
              </a:r>
              <a:r>
                <a:rPr kumimoji="0" lang="ru-RU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Roboto" panose="02000000000000000000" pitchFamily="2" charset="0"/>
                  <a:cs typeface="Calibri" panose="020F0502020204030204" pitchFamily="34" charset="0"/>
                </a:rPr>
                <a:t>остный мозг, кровь</a:t>
              </a:r>
            </a:p>
          </p:txBody>
        </p:sp>
        <p:sp>
          <p:nvSpPr>
            <p:cNvPr id="17" name="Прямоугольник: скругленные верхние углы 16">
              <a:extLst>
                <a:ext uri="{FF2B5EF4-FFF2-40B4-BE49-F238E27FC236}">
                  <a16:creationId xmlns:a16="http://schemas.microsoft.com/office/drawing/2014/main" id="{68218301-1119-1770-7B72-CA4DB4133A30}"/>
                </a:ext>
              </a:extLst>
            </p:cNvPr>
            <p:cNvSpPr/>
            <p:nvPr/>
          </p:nvSpPr>
          <p:spPr>
            <a:xfrm>
              <a:off x="4831891" y="1443822"/>
              <a:ext cx="2251696" cy="661479"/>
            </a:xfrm>
            <a:prstGeom prst="round2SameRect">
              <a:avLst/>
            </a:prstGeom>
            <a:solidFill>
              <a:srgbClr val="009FD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 pitchFamily="34" charset="0"/>
                  <a:ea typeface="Roboto Medium" panose="02000000000000000000" pitchFamily="2" charset="0"/>
                  <a:cs typeface="Calibri" panose="020F0502020204030204" pitchFamily="34" charset="0"/>
                </a:rPr>
                <a:t>Моноклональный лимфоцитоз</a:t>
              </a:r>
            </a:p>
          </p:txBody>
        </p:sp>
        <p:sp>
          <p:nvSpPr>
            <p:cNvPr id="18" name="Прямоугольник: скругленные верхние углы 17">
              <a:extLst>
                <a:ext uri="{FF2B5EF4-FFF2-40B4-BE49-F238E27FC236}">
                  <a16:creationId xmlns:a16="http://schemas.microsoft.com/office/drawing/2014/main" id="{319C3838-CC07-B199-DF42-AC6614D95681}"/>
                </a:ext>
              </a:extLst>
            </p:cNvPr>
            <p:cNvSpPr/>
            <p:nvPr/>
          </p:nvSpPr>
          <p:spPr>
            <a:xfrm>
              <a:off x="7148685" y="1443822"/>
              <a:ext cx="2251696" cy="661479"/>
            </a:xfrm>
            <a:prstGeom prst="round2SameRect">
              <a:avLst/>
            </a:prstGeom>
            <a:solidFill>
              <a:srgbClr val="3BB5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 pitchFamily="34" charset="0"/>
                  <a:ea typeface="Roboto Medium" panose="02000000000000000000" pitchFamily="2" charset="0"/>
                  <a:cs typeface="Calibri" panose="020F0502020204030204" pitchFamily="34" charset="0"/>
                </a:rPr>
                <a:t>Лимфома из малых лимфоцитов</a:t>
              </a:r>
            </a:p>
          </p:txBody>
        </p:sp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F4255E54-B4C2-85D4-31CC-0B6CFE41323B}"/>
                </a:ext>
              </a:extLst>
            </p:cNvPr>
            <p:cNvSpPr txBox="1"/>
            <p:nvPr/>
          </p:nvSpPr>
          <p:spPr>
            <a:xfrm>
              <a:off x="4870884" y="2018365"/>
              <a:ext cx="1977998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Roboto" panose="02000000000000000000" pitchFamily="2" charset="0"/>
                  <a:cs typeface="Calibri" panose="020F0502020204030204" pitchFamily="34" charset="0"/>
                </a:rPr>
                <a:t>Клональные малые В-лимфоциты </a:t>
              </a:r>
            </a:p>
          </p:txBody>
        </p:sp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A0EFADAA-1420-6920-D845-E11DA1C26CE3}"/>
                </a:ext>
              </a:extLst>
            </p:cNvPr>
            <p:cNvSpPr txBox="1"/>
            <p:nvPr/>
          </p:nvSpPr>
          <p:spPr>
            <a:xfrm>
              <a:off x="4968740" y="3105023"/>
              <a:ext cx="197799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Roboto" panose="02000000000000000000" pitchFamily="2" charset="0"/>
                  <a:cs typeface="Calibri" panose="020F0502020204030204" pitchFamily="34" charset="0"/>
                </a:rPr>
                <a:t>≤ 5 000</a:t>
              </a:r>
            </a:p>
          </p:txBody>
        </p:sp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27D7DD5A-412B-EAF5-BB49-D7C310AB0980}"/>
                </a:ext>
              </a:extLst>
            </p:cNvPr>
            <p:cNvSpPr txBox="1"/>
            <p:nvPr/>
          </p:nvSpPr>
          <p:spPr>
            <a:xfrm>
              <a:off x="4968740" y="3891079"/>
              <a:ext cx="197799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Roboto" panose="02000000000000000000" pitchFamily="2" charset="0"/>
                  <a:cs typeface="Calibri" panose="020F0502020204030204" pitchFamily="34" charset="0"/>
                </a:rPr>
                <a:t>─</a:t>
              </a:r>
            </a:p>
          </p:txBody>
        </p:sp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id="{505BFC3E-DB5E-FC97-101C-12BBF8DEE780}"/>
                </a:ext>
              </a:extLst>
            </p:cNvPr>
            <p:cNvSpPr txBox="1"/>
            <p:nvPr/>
          </p:nvSpPr>
          <p:spPr>
            <a:xfrm>
              <a:off x="7177903" y="3105023"/>
              <a:ext cx="219556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Roboto" panose="02000000000000000000" pitchFamily="2" charset="0"/>
                  <a:cs typeface="Calibri" panose="020F0502020204030204" pitchFamily="34" charset="0"/>
                </a:rPr>
                <a:t>≤ 5 000</a:t>
              </a:r>
            </a:p>
          </p:txBody>
        </p: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83E1A886-FF8F-72FF-4F42-A2D9CA02FC2E}"/>
                </a:ext>
              </a:extLst>
            </p:cNvPr>
            <p:cNvSpPr txBox="1"/>
            <p:nvPr/>
          </p:nvSpPr>
          <p:spPr>
            <a:xfrm>
              <a:off x="7344236" y="3872417"/>
              <a:ext cx="186289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ru-RU" dirty="0">
                  <a:solidFill>
                    <a:prstClr val="black"/>
                  </a:solidFill>
                  <a:latin typeface="Calibri" panose="020F0502020204030204" pitchFamily="34" charset="0"/>
                  <a:ea typeface="Roboto" panose="02000000000000000000" pitchFamily="2" charset="0"/>
                  <a:cs typeface="Calibri" panose="020F0502020204030204" pitchFamily="34" charset="0"/>
                </a:rPr>
                <a:t>Л</a:t>
              </a:r>
              <a:r>
                <a:rPr kumimoji="0" lang="ru-RU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Roboto" panose="02000000000000000000" pitchFamily="2" charset="0"/>
                  <a:cs typeface="Calibri" panose="020F0502020204030204" pitchFamily="34" charset="0"/>
                </a:rPr>
                <a:t>имфоузлы</a:t>
              </a:r>
            </a:p>
          </p:txBody>
        </p:sp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id="{F4D47AFA-79DB-4887-9FA3-9FAE399C7574}"/>
                </a:ext>
              </a:extLst>
            </p:cNvPr>
            <p:cNvSpPr txBox="1"/>
            <p:nvPr/>
          </p:nvSpPr>
          <p:spPr>
            <a:xfrm>
              <a:off x="7285535" y="2044256"/>
              <a:ext cx="1977998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Roboto" panose="02000000000000000000" pitchFamily="2" charset="0"/>
                  <a:cs typeface="Calibri" panose="020F0502020204030204" pitchFamily="34" charset="0"/>
                </a:rPr>
                <a:t>Клональные малые В-лимфоциты </a:t>
              </a:r>
            </a:p>
          </p:txBody>
        </p:sp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id="{9D332032-3B90-A94D-4804-FB8100CBF0D3}"/>
                </a:ext>
              </a:extLst>
            </p:cNvPr>
            <p:cNvSpPr txBox="1"/>
            <p:nvPr/>
          </p:nvSpPr>
          <p:spPr>
            <a:xfrm>
              <a:off x="9537231" y="2018365"/>
              <a:ext cx="1977998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Roboto" panose="02000000000000000000" pitchFamily="2" charset="0"/>
                  <a:cs typeface="Calibri" panose="020F0502020204030204" pitchFamily="34" charset="0"/>
                </a:rPr>
                <a:t>Клональные малые В-лимфоциты </a:t>
              </a:r>
            </a:p>
          </p:txBody>
        </p:sp>
        <p:sp>
          <p:nvSpPr>
            <p:cNvPr id="26" name="Прямоугольник 25">
              <a:extLst>
                <a:ext uri="{FF2B5EF4-FFF2-40B4-BE49-F238E27FC236}">
                  <a16:creationId xmlns:a16="http://schemas.microsoft.com/office/drawing/2014/main" id="{19C1636D-8C90-23F4-F4F7-A33405753A88}"/>
                </a:ext>
              </a:extLst>
            </p:cNvPr>
            <p:cNvSpPr/>
            <p:nvPr/>
          </p:nvSpPr>
          <p:spPr>
            <a:xfrm>
              <a:off x="515937" y="4463874"/>
              <a:ext cx="11196637" cy="781473"/>
            </a:xfrm>
            <a:prstGeom prst="rect">
              <a:avLst/>
            </a:prstGeom>
            <a:solidFill>
              <a:srgbClr val="FFFFFF">
                <a:alpha val="50196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cs typeface="Calibri" panose="020F0502020204030204" pitchFamily="34" charset="0"/>
              </a:endParaRPr>
            </a:p>
          </p:txBody>
        </p:sp>
        <p:sp>
          <p:nvSpPr>
            <p:cNvPr id="27" name="TextBox 26">
              <a:extLst>
                <a:ext uri="{FF2B5EF4-FFF2-40B4-BE49-F238E27FC236}">
                  <a16:creationId xmlns:a16="http://schemas.microsoft.com/office/drawing/2014/main" id="{49CB0448-959F-499F-6A23-69EFE2326367}"/>
                </a:ext>
              </a:extLst>
            </p:cNvPr>
            <p:cNvSpPr txBox="1"/>
            <p:nvPr/>
          </p:nvSpPr>
          <p:spPr>
            <a:xfrm>
              <a:off x="689695" y="2333549"/>
              <a:ext cx="197799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ru-RU" dirty="0">
                  <a:solidFill>
                    <a:prstClr val="black"/>
                  </a:solidFill>
                  <a:latin typeface="Calibri" panose="020F0502020204030204" pitchFamily="34" charset="0"/>
                  <a:ea typeface="Roboto Medium" panose="02000000000000000000" pitchFamily="2" charset="0"/>
                  <a:cs typeface="Calibri" panose="020F0502020204030204" pitchFamily="34" charset="0"/>
                </a:rPr>
                <a:t>С</a:t>
              </a:r>
              <a:r>
                <a:rPr kumimoji="0" lang="ru-RU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Roboto Medium" panose="02000000000000000000" pitchFamily="2" charset="0"/>
                  <a:cs typeface="Calibri" panose="020F0502020204030204" pitchFamily="34" charset="0"/>
                </a:rPr>
                <a:t>убстрат опухоли </a:t>
              </a:r>
            </a:p>
          </p:txBody>
        </p:sp>
        <p:sp>
          <p:nvSpPr>
            <p:cNvPr id="28" name="TextBox 27">
              <a:extLst>
                <a:ext uri="{FF2B5EF4-FFF2-40B4-BE49-F238E27FC236}">
                  <a16:creationId xmlns:a16="http://schemas.microsoft.com/office/drawing/2014/main" id="{B3C25C2B-98F6-1311-1F7E-E245D09A5933}"/>
                </a:ext>
              </a:extLst>
            </p:cNvPr>
            <p:cNvSpPr txBox="1"/>
            <p:nvPr/>
          </p:nvSpPr>
          <p:spPr>
            <a:xfrm>
              <a:off x="572560" y="2967586"/>
              <a:ext cx="3903008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ru-RU" dirty="0">
                  <a:solidFill>
                    <a:prstClr val="black"/>
                  </a:solidFill>
                  <a:latin typeface="Calibri" panose="020F0502020204030204" pitchFamily="34" charset="0"/>
                  <a:ea typeface="Roboto Medium" panose="02000000000000000000" pitchFamily="2" charset="0"/>
                  <a:cs typeface="Calibri" panose="020F0502020204030204" pitchFamily="34" charset="0"/>
                </a:rPr>
                <a:t>К</a:t>
              </a:r>
              <a:r>
                <a:rPr kumimoji="0" lang="ru-RU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Roboto Medium" panose="02000000000000000000" pitchFamily="2" charset="0"/>
                  <a:cs typeface="Calibri" panose="020F0502020204030204" pitchFamily="34" charset="0"/>
                </a:rPr>
                <a:t>лональные В-клетки (в микролитре (мкл) крови)</a:t>
              </a:r>
            </a:p>
          </p:txBody>
        </p:sp>
        <p:sp>
          <p:nvSpPr>
            <p:cNvPr id="29" name="TextBox 28">
              <a:extLst>
                <a:ext uri="{FF2B5EF4-FFF2-40B4-BE49-F238E27FC236}">
                  <a16:creationId xmlns:a16="http://schemas.microsoft.com/office/drawing/2014/main" id="{99C605AF-3E0A-A770-7EC5-F7839C02C707}"/>
                </a:ext>
              </a:extLst>
            </p:cNvPr>
            <p:cNvSpPr txBox="1"/>
            <p:nvPr/>
          </p:nvSpPr>
          <p:spPr>
            <a:xfrm>
              <a:off x="9601562" y="4682246"/>
              <a:ext cx="197799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Roboto" panose="02000000000000000000" pitchFamily="2" charset="0"/>
                  <a:cs typeface="Calibri" panose="020F0502020204030204" pitchFamily="34" charset="0"/>
                </a:rPr>
                <a:t>Есть</a:t>
              </a:r>
              <a:endPara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Roboto" panose="02000000000000000000" pitchFamily="2" charset="0"/>
                <a:cs typeface="Calibri" panose="020F0502020204030204" pitchFamily="34" charset="0"/>
              </a:endParaRPr>
            </a:p>
          </p:txBody>
        </p:sp>
        <p:sp>
          <p:nvSpPr>
            <p:cNvPr id="30" name="TextBox 29">
              <a:extLst>
                <a:ext uri="{FF2B5EF4-FFF2-40B4-BE49-F238E27FC236}">
                  <a16:creationId xmlns:a16="http://schemas.microsoft.com/office/drawing/2014/main" id="{B24D53A0-1D51-6FA3-6821-6F9AB100751B}"/>
                </a:ext>
              </a:extLst>
            </p:cNvPr>
            <p:cNvSpPr txBox="1"/>
            <p:nvPr/>
          </p:nvSpPr>
          <p:spPr>
            <a:xfrm>
              <a:off x="689695" y="3790550"/>
              <a:ext cx="3883447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ru-RU" dirty="0">
                  <a:solidFill>
                    <a:prstClr val="black"/>
                  </a:solidFill>
                  <a:latin typeface="Calibri" panose="020F0502020204030204" pitchFamily="34" charset="0"/>
                  <a:ea typeface="Roboto Medium" panose="02000000000000000000" pitchFamily="2" charset="0"/>
                  <a:cs typeface="Calibri" panose="020F0502020204030204" pitchFamily="34" charset="0"/>
                </a:rPr>
                <a:t>О</a:t>
              </a:r>
              <a:r>
                <a:rPr kumimoji="0" lang="ru-RU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Roboto Medium" panose="02000000000000000000" pitchFamily="2" charset="0"/>
                  <a:cs typeface="Calibri" panose="020F0502020204030204" pitchFamily="34" charset="0"/>
                </a:rPr>
                <a:t>сновная масса опухолевых лимфоцитов сосредоточена</a:t>
              </a:r>
            </a:p>
          </p:txBody>
        </p:sp>
        <p:sp>
          <p:nvSpPr>
            <p:cNvPr id="31" name="TextBox 30">
              <a:extLst>
                <a:ext uri="{FF2B5EF4-FFF2-40B4-BE49-F238E27FC236}">
                  <a16:creationId xmlns:a16="http://schemas.microsoft.com/office/drawing/2014/main" id="{7C3A6020-ACF0-1322-BBB1-03D6CF31E76A}"/>
                </a:ext>
              </a:extLst>
            </p:cNvPr>
            <p:cNvSpPr txBox="1"/>
            <p:nvPr/>
          </p:nvSpPr>
          <p:spPr>
            <a:xfrm>
              <a:off x="727588" y="4546705"/>
              <a:ext cx="3807660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ru-RU" dirty="0">
                  <a:solidFill>
                    <a:prstClr val="black"/>
                  </a:solidFill>
                  <a:latin typeface="Calibri" panose="020F0502020204030204" pitchFamily="34" charset="0"/>
                  <a:ea typeface="Roboto Medium" panose="02000000000000000000" pitchFamily="2" charset="0"/>
                  <a:cs typeface="Calibri" panose="020F0502020204030204" pitchFamily="34" charset="0"/>
                </a:rPr>
                <a:t>Л</a:t>
              </a:r>
              <a:r>
                <a:rPr kumimoji="0" lang="ru-RU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Roboto Medium" panose="02000000000000000000" pitchFamily="2" charset="0"/>
                  <a:cs typeface="Calibri" panose="020F0502020204030204" pitchFamily="34" charset="0"/>
                </a:rPr>
                <a:t>имфоаденопатия и/или спленомегалия</a:t>
              </a:r>
            </a:p>
          </p:txBody>
        </p:sp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id="{78B4CC8E-CABC-2CEA-3741-27175CBF642B}"/>
                </a:ext>
              </a:extLst>
            </p:cNvPr>
            <p:cNvSpPr txBox="1"/>
            <p:nvPr/>
          </p:nvSpPr>
          <p:spPr>
            <a:xfrm>
              <a:off x="4968740" y="4682246"/>
              <a:ext cx="197799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ru-RU" dirty="0">
                  <a:solidFill>
                    <a:prstClr val="black"/>
                  </a:solidFill>
                  <a:latin typeface="Calibri" panose="020F0502020204030204" pitchFamily="34" charset="0"/>
                  <a:ea typeface="Verdana" panose="020B0604030504040204" pitchFamily="34" charset="0"/>
                  <a:cs typeface="Calibri" panose="020F0502020204030204" pitchFamily="34" charset="0"/>
                </a:rPr>
                <a:t>Н</a:t>
              </a:r>
              <a:r>
                <a:rPr kumimoji="0" lang="ru-RU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Verdana" panose="020B0604030504040204" pitchFamily="34" charset="0"/>
                  <a:cs typeface="Calibri" panose="020F0502020204030204" pitchFamily="34" charset="0"/>
                </a:rPr>
                <a:t>ет</a:t>
              </a:r>
            </a:p>
          </p:txBody>
        </p:sp>
        <p:sp>
          <p:nvSpPr>
            <p:cNvPr id="33" name="TextBox 32">
              <a:extLst>
                <a:ext uri="{FF2B5EF4-FFF2-40B4-BE49-F238E27FC236}">
                  <a16:creationId xmlns:a16="http://schemas.microsoft.com/office/drawing/2014/main" id="{14CD9C68-C467-7E5F-530A-24F96FA97013}"/>
                </a:ext>
              </a:extLst>
            </p:cNvPr>
            <p:cNvSpPr txBox="1"/>
            <p:nvPr/>
          </p:nvSpPr>
          <p:spPr>
            <a:xfrm>
              <a:off x="7337657" y="4682246"/>
              <a:ext cx="1876053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Roboto" panose="02000000000000000000" pitchFamily="2" charset="0"/>
                  <a:cs typeface="Calibri" panose="020F0502020204030204" pitchFamily="34" charset="0"/>
                </a:rPr>
                <a:t>Есть</a:t>
              </a:r>
              <a:endPara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Roboto" panose="02000000000000000000" pitchFamily="2" charset="0"/>
                <a:cs typeface="Calibri" panose="020F0502020204030204" pitchFamily="34" charset="0"/>
              </a:endParaRPr>
            </a:p>
          </p:txBody>
        </p:sp>
      </p:grpSp>
      <p:sp>
        <p:nvSpPr>
          <p:cNvPr id="34" name="TextBox 33"/>
          <p:cNvSpPr txBox="1"/>
          <p:nvPr/>
        </p:nvSpPr>
        <p:spPr>
          <a:xfrm>
            <a:off x="903825" y="5630732"/>
            <a:ext cx="1097691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>
                <a:latin typeface="Calibri" panose="020F0502020204030204" pitchFamily="34" charset="0"/>
                <a:cs typeface="Calibri" panose="020F0502020204030204" pitchFamily="34" charset="0"/>
              </a:rPr>
              <a:t>Предпочтительный материал для исследования: периферическая кровь</a:t>
            </a:r>
          </a:p>
          <a:p>
            <a:pPr algn="ctr"/>
            <a:r>
              <a:rPr lang="ru-RU" sz="2400" dirty="0">
                <a:latin typeface="Calibri" panose="020F0502020204030204" pitchFamily="34" charset="0"/>
                <a:cs typeface="Calibri" panose="020F0502020204030204" pitchFamily="34" charset="0"/>
              </a:rPr>
              <a:t>Лимфоцитоз в крови должен сохраняться не менее трех месяцев.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4056185" y="56223"/>
            <a:ext cx="661259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>
                <a:solidFill>
                  <a:srgbClr val="44546A"/>
                </a:solidFill>
              </a:rPr>
              <a:t>Диагностика ХЛЛ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128954" y="6520031"/>
            <a:ext cx="576775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i="1" dirty="0"/>
              <a:t>ХЛЛ – хронический лимфоцитарный лейкоз</a:t>
            </a:r>
          </a:p>
        </p:txBody>
      </p:sp>
    </p:spTree>
    <p:extLst>
      <p:ext uri="{BB962C8B-B14F-4D97-AF65-F5344CB8AC3E}">
        <p14:creationId xmlns:p14="http://schemas.microsoft.com/office/powerpoint/2010/main" val="184118858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0" y="2313976"/>
            <a:ext cx="6412522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>
                <a:solidFill>
                  <a:schemeClr val="accent1">
                    <a:lumMod val="75000"/>
                  </a:schemeClr>
                </a:solidFill>
              </a:rPr>
              <a:t>Фенотип «классического» варианта ХЛЛ</a:t>
            </a:r>
            <a:r>
              <a:rPr lang="en-US" sz="2400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endParaRPr lang="ru-RU" sz="2400" b="1" dirty="0">
              <a:solidFill>
                <a:schemeClr val="accent1">
                  <a:lumMod val="75000"/>
                </a:schemeClr>
              </a:solidFill>
            </a:endParaRPr>
          </a:p>
          <a:p>
            <a:pPr algn="ctr"/>
            <a:r>
              <a:rPr lang="en-US" sz="2400" b="1" u="sng" dirty="0">
                <a:solidFill>
                  <a:schemeClr val="accent1">
                    <a:lumMod val="75000"/>
                  </a:schemeClr>
                </a:solidFill>
              </a:rPr>
              <a:t>CD19+</a:t>
            </a:r>
            <a:r>
              <a:rPr lang="en-US" sz="2400" b="1" dirty="0">
                <a:solidFill>
                  <a:schemeClr val="accent1">
                    <a:lumMod val="75000"/>
                  </a:schemeClr>
                </a:solidFill>
              </a:rPr>
              <a:t>, </a:t>
            </a:r>
            <a:r>
              <a:rPr lang="en-US" sz="2400" b="1" u="sng" dirty="0">
                <a:solidFill>
                  <a:schemeClr val="accent1">
                    <a:lumMod val="75000"/>
                  </a:schemeClr>
                </a:solidFill>
              </a:rPr>
              <a:t>5+</a:t>
            </a:r>
            <a:r>
              <a:rPr lang="en-US" sz="2400" b="1" dirty="0">
                <a:solidFill>
                  <a:schemeClr val="accent1">
                    <a:lumMod val="75000"/>
                  </a:schemeClr>
                </a:solidFill>
              </a:rPr>
              <a:t>, </a:t>
            </a:r>
            <a:r>
              <a:rPr lang="en-US" sz="2400" b="1" u="sng" dirty="0">
                <a:solidFill>
                  <a:schemeClr val="accent1">
                    <a:lumMod val="75000"/>
                  </a:schemeClr>
                </a:solidFill>
              </a:rPr>
              <a:t>23+</a:t>
            </a:r>
            <a:r>
              <a:rPr lang="en-US" sz="2400" b="1" dirty="0">
                <a:solidFill>
                  <a:schemeClr val="accent1">
                    <a:lumMod val="75000"/>
                  </a:schemeClr>
                </a:solidFill>
              </a:rPr>
              <a:t>, 43+,</a:t>
            </a:r>
            <a:r>
              <a:rPr lang="ru-RU" sz="2400" b="1" dirty="0">
                <a:solidFill>
                  <a:schemeClr val="accent1">
                    <a:lumMod val="75000"/>
                  </a:schemeClr>
                </a:solidFill>
              </a:rPr>
              <a:t>200+, </a:t>
            </a:r>
            <a:r>
              <a:rPr lang="en-US" sz="2400" b="1" dirty="0">
                <a:solidFill>
                  <a:schemeClr val="accent1">
                    <a:lumMod val="75000"/>
                  </a:schemeClr>
                </a:solidFill>
              </a:rPr>
              <a:t>10-, </a:t>
            </a:r>
            <a:r>
              <a:rPr lang="en-US" sz="2400" b="1" u="sng" dirty="0">
                <a:solidFill>
                  <a:schemeClr val="accent1">
                    <a:lumMod val="75000"/>
                  </a:schemeClr>
                </a:solidFill>
              </a:rPr>
              <a:t>20+dim</a:t>
            </a:r>
            <a:r>
              <a:rPr lang="en-US" sz="2400" b="1" dirty="0">
                <a:solidFill>
                  <a:schemeClr val="accent1">
                    <a:lumMod val="75000"/>
                  </a:schemeClr>
                </a:solidFill>
              </a:rPr>
              <a:t>, 22+dim, 79b+dim, 81+dim</a:t>
            </a:r>
            <a:r>
              <a:rPr lang="ru-RU" sz="2400" b="1" dirty="0">
                <a:solidFill>
                  <a:schemeClr val="accent1">
                    <a:lumMod val="75000"/>
                  </a:schemeClr>
                </a:solidFill>
              </a:rPr>
              <a:t>, </a:t>
            </a:r>
          </a:p>
          <a:p>
            <a:pPr algn="ctr"/>
            <a:r>
              <a:rPr lang="ru-RU" sz="2400" b="1" u="sng" dirty="0">
                <a:solidFill>
                  <a:schemeClr val="accent1">
                    <a:lumMod val="75000"/>
                  </a:schemeClr>
                </a:solidFill>
              </a:rPr>
              <a:t>легкие цепи (</a:t>
            </a:r>
            <a:r>
              <a:rPr lang="en-US" sz="2400" b="1" u="sng" dirty="0">
                <a:solidFill>
                  <a:schemeClr val="accent1">
                    <a:lumMod val="75000"/>
                  </a:schemeClr>
                </a:solidFill>
              </a:rPr>
              <a:t>k/l – </a:t>
            </a:r>
            <a:r>
              <a:rPr lang="ru-RU" sz="2400" b="1" u="sng" dirty="0">
                <a:solidFill>
                  <a:schemeClr val="accent1">
                    <a:lumMod val="75000"/>
                  </a:schemeClr>
                </a:solidFill>
              </a:rPr>
              <a:t>рестрикция)</a:t>
            </a:r>
          </a:p>
          <a:p>
            <a:pPr algn="ctr"/>
            <a:endParaRPr lang="ru-RU" sz="2400" b="1" u="sng" dirty="0">
              <a:solidFill>
                <a:schemeClr val="accent1">
                  <a:lumMod val="75000"/>
                </a:schemeClr>
              </a:solidFill>
            </a:endParaRPr>
          </a:p>
          <a:p>
            <a:pPr algn="ctr"/>
            <a:endParaRPr lang="ru-RU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868616" y="0"/>
            <a:ext cx="661259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>
                <a:solidFill>
                  <a:srgbClr val="44546A"/>
                </a:solidFill>
              </a:rPr>
              <a:t>Диагностика ХЛЛ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6144780" y="5903893"/>
            <a:ext cx="60960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i="1" dirty="0">
                <a:latin typeface="Calibri" panose="020F0502020204030204" pitchFamily="34" charset="0"/>
                <a:cs typeface="Calibri" panose="020F0502020204030204" pitchFamily="34" charset="0"/>
              </a:rPr>
              <a:t>Хронический </a:t>
            </a:r>
            <a:r>
              <a:rPr lang="ru-RU" sz="1400" i="1" dirty="0" err="1">
                <a:latin typeface="Calibri" panose="020F0502020204030204" pitchFamily="34" charset="0"/>
                <a:cs typeface="Calibri" panose="020F0502020204030204" pitchFamily="34" charset="0"/>
              </a:rPr>
              <a:t>лимфолейкоз</a:t>
            </a:r>
            <a:r>
              <a:rPr lang="ru-RU" sz="1400" i="1" dirty="0">
                <a:latin typeface="Calibri" panose="020F0502020204030204" pitchFamily="34" charset="0"/>
                <a:cs typeface="Calibri" panose="020F0502020204030204" pitchFamily="34" charset="0"/>
              </a:rPr>
              <a:t>. Анализ </a:t>
            </a:r>
            <a:r>
              <a:rPr lang="ru-RU" sz="1400" i="1" dirty="0" err="1">
                <a:latin typeface="Calibri" panose="020F0502020204030204" pitchFamily="34" charset="0"/>
                <a:cs typeface="Calibri" panose="020F0502020204030204" pitchFamily="34" charset="0"/>
              </a:rPr>
              <a:t>иммунофентипа</a:t>
            </a:r>
            <a:r>
              <a:rPr lang="ru-RU" sz="1400" i="1" dirty="0">
                <a:latin typeface="Calibri" panose="020F0502020204030204" pitchFamily="34" charset="0"/>
                <a:cs typeface="Calibri" panose="020F0502020204030204" pitchFamily="34" charset="0"/>
              </a:rPr>
              <a:t> с помощью проточной </a:t>
            </a:r>
            <a:r>
              <a:rPr lang="ru-RU" sz="1400" i="1" dirty="0" err="1">
                <a:latin typeface="Calibri" panose="020F0502020204030204" pitchFamily="34" charset="0"/>
                <a:cs typeface="Calibri" panose="020F0502020204030204" pitchFamily="34" charset="0"/>
              </a:rPr>
              <a:t>цитофлуометрии</a:t>
            </a:r>
            <a:r>
              <a:rPr lang="ru-RU" sz="1400" i="1" dirty="0">
                <a:latin typeface="Calibri" panose="020F0502020204030204" pitchFamily="34" charset="0"/>
                <a:cs typeface="Calibri" panose="020F0502020204030204" pitchFamily="34" charset="0"/>
              </a:rPr>
              <a:t>. Клетки являются </a:t>
            </a:r>
            <a:r>
              <a:rPr lang="en-US" sz="1400" i="1" dirty="0">
                <a:latin typeface="Calibri" panose="020F0502020204030204" pitchFamily="34" charset="0"/>
                <a:cs typeface="Calibri" panose="020F0502020204030204" pitchFamily="34" charset="0"/>
              </a:rPr>
              <a:t>CD19+, CD5+, CD23+, CD38-, FMC-, k</a:t>
            </a:r>
            <a:r>
              <a:rPr lang="ru-RU" sz="1400" i="1" dirty="0">
                <a:latin typeface="Calibri" panose="020F0502020204030204" pitchFamily="34" charset="0"/>
                <a:cs typeface="Calibri" panose="020F0502020204030204" pitchFamily="34" charset="0"/>
              </a:rPr>
              <a:t>-легкая цепь (рисунок из Цветной атлас по </a:t>
            </a:r>
            <a:r>
              <a:rPr lang="ru-RU" sz="1400" i="1" dirty="0" err="1">
                <a:latin typeface="Calibri" panose="020F0502020204030204" pitchFamily="34" charset="0"/>
                <a:cs typeface="Calibri" panose="020F0502020204030204" pitchFamily="34" charset="0"/>
              </a:rPr>
              <a:t>онкогематологии</a:t>
            </a:r>
            <a:r>
              <a:rPr lang="ru-RU" sz="1400" i="1" dirty="0">
                <a:latin typeface="Calibri" panose="020F0502020204030204" pitchFamily="34" charset="0"/>
                <a:cs typeface="Calibri" panose="020F0502020204030204" pitchFamily="34" charset="0"/>
              </a:rPr>
              <a:t> (под ред. В.В. </a:t>
            </a:r>
            <a:r>
              <a:rPr lang="ru-RU" sz="1400" i="1" dirty="0" err="1">
                <a:latin typeface="Calibri" panose="020F0502020204030204" pitchFamily="34" charset="0"/>
                <a:cs typeface="Calibri" panose="020F0502020204030204" pitchFamily="34" charset="0"/>
              </a:rPr>
              <a:t>Птушкина</a:t>
            </a:r>
            <a:r>
              <a:rPr lang="ru-RU" sz="1400" i="1" dirty="0">
                <a:latin typeface="Calibri" panose="020F0502020204030204" pitchFamily="34" charset="0"/>
                <a:cs typeface="Calibri" panose="020F0502020204030204" pitchFamily="34" charset="0"/>
              </a:rPr>
              <a:t>), 2023 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3199" y="704604"/>
            <a:ext cx="5279162" cy="5141015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0" y="5931877"/>
            <a:ext cx="609600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i="1" dirty="0">
                <a:latin typeface="Calibri" panose="020F0502020204030204" pitchFamily="34" charset="0"/>
                <a:cs typeface="Calibri" panose="020F0502020204030204" pitchFamily="34" charset="0"/>
              </a:rPr>
              <a:t>CD</a:t>
            </a:r>
            <a:r>
              <a:rPr lang="ru-RU" sz="1400" i="1" dirty="0">
                <a:latin typeface="Calibri" panose="020F0502020204030204" pitchFamily="34" charset="0"/>
                <a:cs typeface="Calibri" panose="020F0502020204030204" pitchFamily="34" charset="0"/>
              </a:rPr>
              <a:t> – антиген, кластер дифференцировки, </a:t>
            </a:r>
            <a:r>
              <a:rPr lang="en-US" sz="1400" i="1" dirty="0">
                <a:latin typeface="Calibri" panose="020F0502020204030204" pitchFamily="34" charset="0"/>
                <a:cs typeface="Calibri" panose="020F0502020204030204" pitchFamily="34" charset="0"/>
              </a:rPr>
              <a:t>dim</a:t>
            </a:r>
            <a:r>
              <a:rPr lang="ru-RU" sz="1400" i="1" dirty="0">
                <a:latin typeface="Calibri" panose="020F0502020204030204" pitchFamily="34" charset="0"/>
                <a:cs typeface="Calibri" panose="020F0502020204030204" pitchFamily="34" charset="0"/>
              </a:rPr>
              <a:t> – низкая экспрессия антигена, </a:t>
            </a:r>
            <a:r>
              <a:rPr lang="en-US" sz="1400" i="1" dirty="0">
                <a:latin typeface="Calibri" panose="020F0502020204030204" pitchFamily="34" charset="0"/>
                <a:cs typeface="Calibri" panose="020F0502020204030204" pitchFamily="34" charset="0"/>
              </a:rPr>
              <a:t>k – </a:t>
            </a:r>
            <a:r>
              <a:rPr lang="ru-RU" sz="1400" i="1" dirty="0">
                <a:latin typeface="Calibri" panose="020F0502020204030204" pitchFamily="34" charset="0"/>
                <a:cs typeface="Calibri" panose="020F0502020204030204" pitchFamily="34" charset="0"/>
              </a:rPr>
              <a:t>легкая цепь каппа,</a:t>
            </a:r>
            <a:r>
              <a:rPr lang="en-US" sz="1400" i="1" dirty="0">
                <a:latin typeface="Calibri" panose="020F0502020204030204" pitchFamily="34" charset="0"/>
                <a:cs typeface="Calibri" panose="020F0502020204030204" pitchFamily="34" charset="0"/>
              </a:rPr>
              <a:t> l</a:t>
            </a:r>
            <a:r>
              <a:rPr lang="ru-RU" sz="1400" i="1" dirty="0">
                <a:latin typeface="Calibri" panose="020F0502020204030204" pitchFamily="34" charset="0"/>
                <a:cs typeface="Calibri" panose="020F0502020204030204" pitchFamily="34" charset="0"/>
              </a:rPr>
              <a:t> – легкая цепь лямбда,  ХЛЛ – хронический лимфолейкоз</a:t>
            </a:r>
          </a:p>
        </p:txBody>
      </p:sp>
    </p:spTree>
    <p:extLst>
      <p:ext uri="{BB962C8B-B14F-4D97-AF65-F5344CB8AC3E}">
        <p14:creationId xmlns:p14="http://schemas.microsoft.com/office/powerpoint/2010/main" val="209294318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738554" y="170500"/>
            <a:ext cx="10229850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>
                <a:solidFill>
                  <a:srgbClr val="002060"/>
                </a:solidFill>
              </a:rPr>
              <a:t>Моноклональный В-клеточный лимфоцитоз (МВКЛ) </a:t>
            </a:r>
          </a:p>
          <a:p>
            <a:endParaRPr lang="ru-RU" dirty="0"/>
          </a:p>
          <a:p>
            <a:pPr marL="342900" indent="-342900">
              <a:spcAft>
                <a:spcPts val="1200"/>
              </a:spcAft>
              <a:buFont typeface="Wingdings" panose="05000000000000000000" pitchFamily="2" charset="2"/>
              <a:buChar char="Ø"/>
            </a:pPr>
            <a:r>
              <a:rPr lang="ru-RU" sz="2000" dirty="0"/>
              <a:t>Менее 5 тысяч в мкл моноклональных лимфоцитов</a:t>
            </a:r>
          </a:p>
          <a:p>
            <a:pPr marL="342900" indent="-342900">
              <a:spcAft>
                <a:spcPts val="1200"/>
              </a:spcAft>
              <a:buFont typeface="Wingdings" panose="05000000000000000000" pitchFamily="2" charset="2"/>
              <a:buChar char="Ø"/>
            </a:pPr>
            <a:r>
              <a:rPr lang="ru-RU" sz="2000" dirty="0"/>
              <a:t>Отсутствие цитопении</a:t>
            </a:r>
          </a:p>
          <a:p>
            <a:pPr marL="342900" indent="-342900">
              <a:spcAft>
                <a:spcPts val="1200"/>
              </a:spcAft>
              <a:buFont typeface="Wingdings" panose="05000000000000000000" pitchFamily="2" charset="2"/>
              <a:buChar char="Ø"/>
            </a:pPr>
            <a:r>
              <a:rPr lang="ru-RU" sz="2000" dirty="0"/>
              <a:t>Отсутствие лимфаденопатии, спленомегалии, гепатомегалии, В-симптомы</a:t>
            </a:r>
          </a:p>
          <a:p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328245" y="2381686"/>
            <a:ext cx="11465169" cy="36317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ru-RU" sz="2000" dirty="0">
                <a:solidFill>
                  <a:srgbClr val="333333"/>
                </a:solidFill>
              </a:rPr>
              <a:t>МВКЛ был описан в начале 1990-х годов в США при изучении влияния на здоровье факта проживания вблизи мест размещения высоко опасных промышленных отходов и выявлен у 0,6% обследованных лиц.</a:t>
            </a:r>
          </a:p>
          <a:p>
            <a:pPr marL="342900" indent="-342900" algn="just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ru-RU" sz="2000" dirty="0">
                <a:solidFill>
                  <a:srgbClr val="333333"/>
                </a:solidFill>
              </a:rPr>
              <a:t>При использовании более чувствительных методов проточной цитофлуориметрии было установлено, что частота МВКЛ среди здоровых людей без лимфоцитоза составляет от 3,5 до 12%. </a:t>
            </a:r>
            <a:r>
              <a:rPr lang="ru-RU" sz="2000" dirty="0"/>
              <a:t>Частота выявления МВКЛ устойчиво повышается с возрастом.</a:t>
            </a:r>
          </a:p>
          <a:p>
            <a:pPr marL="342900" indent="-342900" algn="just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ru-RU" sz="2000" dirty="0"/>
              <a:t>Распространенность моноклонального В-клеточного лимфоцитоза у здоровых родственников пациентов с ХЛЛ в 2–3 раза выше (~15% среди лиц старше 40 лет), чем среди населения в целом.</a:t>
            </a:r>
          </a:p>
          <a:p>
            <a:pPr marL="342900" indent="-342900" algn="just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ru-RU" sz="2000" dirty="0"/>
              <a:t>В части случаев МВКЛ является началом разных лимфатических опухолей. 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28954" y="6520031"/>
            <a:ext cx="576775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i="1" dirty="0"/>
              <a:t>ХЛЛ – хронический лимфоцитарный лейкоз</a:t>
            </a:r>
          </a:p>
        </p:txBody>
      </p:sp>
    </p:spTree>
    <p:extLst>
      <p:ext uri="{BB962C8B-B14F-4D97-AF65-F5344CB8AC3E}">
        <p14:creationId xmlns:p14="http://schemas.microsoft.com/office/powerpoint/2010/main" val="157204971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46185" y="775711"/>
            <a:ext cx="11734800" cy="52014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>
                <a:solidFill>
                  <a:srgbClr val="002060"/>
                </a:solidFill>
              </a:rPr>
              <a:t>Лимфома из малых лимфоцитов – до 10% от всех случаев В-ХЛЛ</a:t>
            </a:r>
          </a:p>
          <a:p>
            <a:pPr algn="ctr"/>
            <a:endParaRPr lang="ru-RU" sz="2800" b="1" dirty="0">
              <a:solidFill>
                <a:srgbClr val="002060"/>
              </a:solidFill>
            </a:endParaRPr>
          </a:p>
          <a:p>
            <a:endParaRPr lang="ru-RU" sz="2800" dirty="0"/>
          </a:p>
          <a:p>
            <a:pPr marL="342900" indent="-342900">
              <a:spcAft>
                <a:spcPts val="1200"/>
              </a:spcAft>
              <a:buFont typeface="Wingdings" panose="05000000000000000000" pitchFamily="2" charset="2"/>
              <a:buChar char="Ø"/>
            </a:pPr>
            <a:r>
              <a:rPr lang="ru-RU" sz="2400" dirty="0"/>
              <a:t>Менее 5 тысяч в мкл моноклональных лимфоцитов</a:t>
            </a:r>
          </a:p>
          <a:p>
            <a:pPr marL="342900" indent="-342900">
              <a:spcAft>
                <a:spcPts val="1200"/>
              </a:spcAft>
              <a:buFont typeface="Wingdings" panose="05000000000000000000" pitchFamily="2" charset="2"/>
              <a:buChar char="Ø"/>
            </a:pPr>
            <a:r>
              <a:rPr lang="ru-RU" sz="2400" dirty="0"/>
              <a:t>Отсутствие цитопении</a:t>
            </a:r>
          </a:p>
          <a:p>
            <a:pPr marL="342900" indent="-342900">
              <a:spcAft>
                <a:spcPts val="1200"/>
              </a:spcAft>
              <a:buFont typeface="Wingdings" panose="05000000000000000000" pitchFamily="2" charset="2"/>
              <a:buChar char="Ø"/>
            </a:pPr>
            <a:r>
              <a:rPr lang="ru-RU" sz="2400" dirty="0"/>
              <a:t>Наличие лимфаденопатии, спленомегалии</a:t>
            </a:r>
          </a:p>
          <a:p>
            <a:pPr marL="342900" indent="-342900">
              <a:spcAft>
                <a:spcPts val="1200"/>
              </a:spcAft>
              <a:buFont typeface="Wingdings" panose="05000000000000000000" pitchFamily="2" charset="2"/>
              <a:buChar char="Ø"/>
            </a:pPr>
            <a:r>
              <a:rPr lang="ru-RU" sz="2400" dirty="0"/>
              <a:t>Более агрессивное течение по сравнению с ХЛЛ</a:t>
            </a:r>
          </a:p>
          <a:p>
            <a:pPr marL="342900" indent="-342900">
              <a:spcAft>
                <a:spcPts val="1200"/>
              </a:spcAft>
              <a:buFont typeface="Wingdings" panose="05000000000000000000" pitchFamily="2" charset="2"/>
              <a:buChar char="Ø"/>
            </a:pPr>
            <a:r>
              <a:rPr lang="ru-RU" sz="2400" b="1" dirty="0"/>
              <a:t>Обязательна биопсия л/узла с иммуногистохимическим исследованием</a:t>
            </a:r>
            <a:endParaRPr lang="en-US" sz="2400" b="1" dirty="0"/>
          </a:p>
          <a:p>
            <a:pPr marL="342900" indent="-342900">
              <a:spcAft>
                <a:spcPts val="1200"/>
              </a:spcAft>
              <a:buFont typeface="Wingdings" panose="05000000000000000000" pitchFamily="2" charset="2"/>
              <a:buChar char="Ø"/>
            </a:pPr>
            <a:endParaRPr lang="ru-RU" sz="2000" dirty="0"/>
          </a:p>
          <a:p>
            <a:pPr marL="342900" indent="-342900">
              <a:spcAft>
                <a:spcPts val="1200"/>
              </a:spcAft>
              <a:buFont typeface="Wingdings" panose="05000000000000000000" pitchFamily="2" charset="2"/>
              <a:buChar char="Ø"/>
            </a:pPr>
            <a:endParaRPr lang="en-US" sz="2000" dirty="0"/>
          </a:p>
        </p:txBody>
      </p:sp>
      <p:sp>
        <p:nvSpPr>
          <p:cNvPr id="5" name="TextBox 4"/>
          <p:cNvSpPr txBox="1"/>
          <p:nvPr/>
        </p:nvSpPr>
        <p:spPr>
          <a:xfrm>
            <a:off x="128954" y="6449692"/>
            <a:ext cx="576775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i="1" dirty="0"/>
              <a:t>ХЛЛ – хронический лимфоцитарный лейкоз</a:t>
            </a:r>
          </a:p>
        </p:txBody>
      </p:sp>
    </p:spTree>
    <p:extLst>
      <p:ext uri="{BB962C8B-B14F-4D97-AF65-F5344CB8AC3E}">
        <p14:creationId xmlns:p14="http://schemas.microsoft.com/office/powerpoint/2010/main" val="148102353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3E3562-4F14-4895-BCBD-FBBAA314B0A0}" type="slidenum">
              <a:rPr lang="ru-RU" smtClean="0"/>
              <a:t>20</a:t>
            </a:fld>
            <a:endParaRPr lang="ru-RU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7231" y="1746738"/>
            <a:ext cx="11910646" cy="33528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46539" y="1238449"/>
            <a:ext cx="112072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/>
              <a:t>Стадии по </a:t>
            </a:r>
            <a:r>
              <a:rPr lang="en-US" sz="2800" b="1" dirty="0"/>
              <a:t>J.L.</a:t>
            </a:r>
            <a:r>
              <a:rPr lang="ru-RU" sz="2800" b="1" dirty="0"/>
              <a:t> </a:t>
            </a:r>
            <a:r>
              <a:rPr lang="en-US" sz="2800" b="1" dirty="0"/>
              <a:t>Binet</a:t>
            </a:r>
            <a:endParaRPr lang="ru-RU" sz="2800" b="1" dirty="0"/>
          </a:p>
        </p:txBody>
      </p:sp>
      <p:sp>
        <p:nvSpPr>
          <p:cNvPr id="10" name="TextBox 9"/>
          <p:cNvSpPr txBox="1"/>
          <p:nvPr/>
        </p:nvSpPr>
        <p:spPr>
          <a:xfrm>
            <a:off x="4489939" y="25289"/>
            <a:ext cx="661259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>
                <a:solidFill>
                  <a:srgbClr val="44546A"/>
                </a:solidFill>
              </a:rPr>
              <a:t>Стадии ХЛЛ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28954" y="6520031"/>
            <a:ext cx="576775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i="1" dirty="0"/>
              <a:t>ХЛЛ – хронический лимфоцитарный лейкоз</a:t>
            </a:r>
          </a:p>
        </p:txBody>
      </p:sp>
    </p:spTree>
    <p:extLst>
      <p:ext uri="{BB962C8B-B14F-4D97-AF65-F5344CB8AC3E}">
        <p14:creationId xmlns:p14="http://schemas.microsoft.com/office/powerpoint/2010/main" val="408921280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3E3562-4F14-4895-BCBD-FBBAA314B0A0}" type="slidenum">
              <a:rPr lang="ru-RU" smtClean="0"/>
              <a:t>21</a:t>
            </a:fld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224935" y="1151554"/>
            <a:ext cx="112072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/>
              <a:t>Стадии по </a:t>
            </a:r>
            <a:r>
              <a:rPr lang="en-US" sz="2400" b="1" dirty="0"/>
              <a:t>K. Rai</a:t>
            </a:r>
            <a:endParaRPr lang="ru-RU" sz="2400" b="1" dirty="0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958490"/>
            <a:ext cx="11758246" cy="3094156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4489939" y="25289"/>
            <a:ext cx="661259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>
                <a:solidFill>
                  <a:srgbClr val="44546A"/>
                </a:solidFill>
              </a:rPr>
              <a:t>Стадии ХЛЛ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28954" y="6520031"/>
            <a:ext cx="576775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i="1" dirty="0"/>
              <a:t>ХЛЛ – хронический лимфоцитарный лейкоз</a:t>
            </a:r>
          </a:p>
        </p:txBody>
      </p:sp>
    </p:spTree>
    <p:extLst>
      <p:ext uri="{BB962C8B-B14F-4D97-AF65-F5344CB8AC3E}">
        <p14:creationId xmlns:p14="http://schemas.microsoft.com/office/powerpoint/2010/main" val="329520202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1450613" y="1806606"/>
            <a:ext cx="8998496" cy="525716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3000" b="1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Показания к началу терапии ХЛЛ (</a:t>
            </a:r>
            <a:r>
              <a:rPr lang="en-US" sz="3000" b="1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IWCLL 2018)</a:t>
            </a:r>
            <a:endParaRPr lang="ru-RU" sz="3000" b="1" dirty="0">
              <a:solidFill>
                <a:srgbClr val="00206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834390" y="2348011"/>
            <a:ext cx="9937104" cy="37959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spcAft>
                <a:spcPts val="600"/>
              </a:spcAft>
              <a:buAutoNum type="arabicPeriod"/>
            </a:pPr>
            <a:r>
              <a:rPr lang="ru-RU" sz="2700" dirty="0">
                <a:latin typeface="Calibri" panose="020F0502020204030204" pitchFamily="34" charset="0"/>
                <a:cs typeface="Calibri" panose="020F0502020204030204" pitchFamily="34" charset="0"/>
              </a:rPr>
              <a:t>Признаки прогрессирующей недостаточности КМ в виде анемии (</a:t>
            </a:r>
            <a:r>
              <a:rPr lang="en-US" sz="2700" dirty="0">
                <a:latin typeface="Calibri" panose="020F0502020204030204" pitchFamily="34" charset="0"/>
                <a:cs typeface="Calibri" panose="020F0502020204030204" pitchFamily="34" charset="0"/>
              </a:rPr>
              <a:t>Hb‹100 </a:t>
            </a:r>
            <a:r>
              <a:rPr lang="ru-RU" sz="2700" dirty="0">
                <a:latin typeface="Calibri" panose="020F0502020204030204" pitchFamily="34" charset="0"/>
                <a:cs typeface="Calibri" panose="020F0502020204030204" pitchFamily="34" charset="0"/>
              </a:rPr>
              <a:t>г/л), тромбоцитопении (Тр</a:t>
            </a:r>
            <a:r>
              <a:rPr lang="en-US" sz="2700" dirty="0">
                <a:latin typeface="Calibri" panose="020F0502020204030204" pitchFamily="34" charset="0"/>
                <a:cs typeface="Calibri" panose="020F0502020204030204" pitchFamily="34" charset="0"/>
              </a:rPr>
              <a:t>‹100</a:t>
            </a:r>
            <a:r>
              <a:rPr lang="ru-RU" sz="2700" dirty="0">
                <a:latin typeface="Calibri" panose="020F0502020204030204" pitchFamily="34" charset="0"/>
                <a:cs typeface="Calibri" panose="020F0502020204030204" pitchFamily="34" charset="0"/>
              </a:rPr>
              <a:t>х10</a:t>
            </a:r>
            <a:r>
              <a:rPr lang="ru-RU" sz="2700" baseline="30000" dirty="0">
                <a:latin typeface="Calibri" panose="020F0502020204030204" pitchFamily="34" charset="0"/>
                <a:cs typeface="Calibri" panose="020F0502020204030204" pitchFamily="34" charset="0"/>
              </a:rPr>
              <a:t>9</a:t>
            </a:r>
            <a:r>
              <a:rPr lang="ru-RU" sz="2700" dirty="0">
                <a:latin typeface="Calibri" panose="020F0502020204030204" pitchFamily="34" charset="0"/>
                <a:cs typeface="Calibri" panose="020F0502020204030204" pitchFamily="34" charset="0"/>
              </a:rPr>
              <a:t>/л). </a:t>
            </a:r>
          </a:p>
          <a:p>
            <a:pPr algn="just">
              <a:spcAft>
                <a:spcPts val="1400"/>
              </a:spcAft>
            </a:pPr>
            <a:r>
              <a:rPr lang="ru-RU" sz="2700" dirty="0">
                <a:latin typeface="Calibri" panose="020F0502020204030204" pitchFamily="34" charset="0"/>
                <a:cs typeface="Calibri" panose="020F0502020204030204" pitchFamily="34" charset="0"/>
              </a:rPr>
              <a:t>2. Массивная (≥ 6 см ниже левой реберной дуги) или прогрессирующая или вызывающая клинические симптомы спленомегалия.</a:t>
            </a:r>
          </a:p>
          <a:p>
            <a:pPr algn="just">
              <a:spcAft>
                <a:spcPts val="600"/>
              </a:spcAft>
            </a:pPr>
            <a:r>
              <a:rPr lang="ru-RU" sz="2700" dirty="0">
                <a:latin typeface="Calibri" panose="020F0502020204030204" pitchFamily="34" charset="0"/>
                <a:cs typeface="Calibri" panose="020F0502020204030204" pitchFamily="34" charset="0"/>
              </a:rPr>
              <a:t>3. Массивная (≥ 10 см в наибольшем диаметре) или прогрессирующая или вызывающая клинические симптомы лимфаденопатия.</a:t>
            </a:r>
            <a:endParaRPr lang="en-US" sz="27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" name="Rectangle 3"/>
          <p:cNvSpPr/>
          <p:nvPr/>
        </p:nvSpPr>
        <p:spPr>
          <a:xfrm>
            <a:off x="6827803" y="6143922"/>
            <a:ext cx="527398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000" dirty="0">
                <a:latin typeface="Calibri" panose="020F0502020204030204" pitchFamily="34" charset="0"/>
                <a:cs typeface="Calibri" panose="020F0502020204030204" pitchFamily="34" charset="0"/>
              </a:rPr>
              <a:t>1. </a:t>
            </a:r>
            <a:r>
              <a:rPr lang="en-US" sz="1000" dirty="0">
                <a:latin typeface="Calibri" panose="020F0502020204030204" pitchFamily="34" charset="0"/>
                <a:cs typeface="Calibri" panose="020F0502020204030204" pitchFamily="34" charset="0"/>
              </a:rPr>
              <a:t>Hallek M et al.  CLL: 2022 update on diagnostic and therapeutic procedures. AJH 2021; 96 (12): 1679–1705. doi: </a:t>
            </a:r>
            <a:r>
              <a:rPr lang="ru-RU" sz="1000" dirty="0">
                <a:latin typeface="Calibri" panose="020F0502020204030204" pitchFamily="34" charset="0"/>
                <a:cs typeface="Calibri" panose="020F0502020204030204" pitchFamily="34" charset="0"/>
              </a:rPr>
              <a:t>10.1002/ajh.26367</a:t>
            </a:r>
          </a:p>
          <a:p>
            <a:r>
              <a:rPr lang="ru-RU" sz="1000" dirty="0">
                <a:latin typeface="Calibri" panose="020F0502020204030204" pitchFamily="34" charset="0"/>
                <a:cs typeface="Calibri" panose="020F0502020204030204" pitchFamily="34" charset="0"/>
              </a:rPr>
              <a:t>2. </a:t>
            </a:r>
            <a:r>
              <a:rPr lang="ru-RU" sz="10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Хронический лимфоцитарный лейкоз/лимфома из малых лимфоцитов. Действующие клинические рекомендации (КР). </a:t>
            </a:r>
          </a:p>
        </p:txBody>
      </p:sp>
      <p:sp>
        <p:nvSpPr>
          <p:cNvPr id="6" name="Rectangle 3"/>
          <p:cNvSpPr/>
          <p:nvPr/>
        </p:nvSpPr>
        <p:spPr>
          <a:xfrm>
            <a:off x="2063552" y="6086432"/>
            <a:ext cx="4392488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ru-RU" sz="10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" name="Rectangle 3"/>
          <p:cNvSpPr/>
          <p:nvPr/>
        </p:nvSpPr>
        <p:spPr>
          <a:xfrm>
            <a:off x="263352" y="6434807"/>
            <a:ext cx="4608512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1000" dirty="0">
                <a:latin typeface="Calibri" panose="020F0502020204030204" pitchFamily="34" charset="0"/>
                <a:cs typeface="Calibri" panose="020F0502020204030204" pitchFamily="34" charset="0"/>
              </a:rPr>
              <a:t>IWCLL – </a:t>
            </a:r>
            <a:r>
              <a:rPr lang="ru-RU" sz="1000" dirty="0">
                <a:latin typeface="Calibri" panose="020F0502020204030204" pitchFamily="34" charset="0"/>
                <a:cs typeface="Calibri" panose="020F0502020204030204" pitchFamily="34" charset="0"/>
              </a:rPr>
              <a:t>международная рабочая группа по хроническому лимфолейкозу (ХЛЛ)</a:t>
            </a:r>
            <a:endParaRPr lang="en-US" sz="10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-11722" y="161733"/>
            <a:ext cx="1220372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dirty="0">
                <a:solidFill>
                  <a:srgbClr val="333333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«</a:t>
            </a:r>
            <a:r>
              <a:rPr lang="ru-RU" sz="2400" b="1" dirty="0">
                <a:solidFill>
                  <a:srgbClr val="333333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Опоздать с началом лечения этой болезни сложно» (слова акад. РАН Воробьева А.И.)</a:t>
            </a:r>
            <a:endParaRPr lang="ru-RU" sz="2400" b="1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36177" y="889784"/>
            <a:ext cx="1090792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i="1" dirty="0">
                <a:latin typeface="Calibri" panose="020F0502020204030204" pitchFamily="34" charset="0"/>
                <a:cs typeface="Calibri" panose="020F0502020204030204" pitchFamily="34" charset="0"/>
              </a:rPr>
              <a:t>Если у пациента с ХЛЛ нет показаний к терапии – тактика «</a:t>
            </a:r>
            <a:r>
              <a:rPr lang="en-US" sz="2400" i="1" dirty="0">
                <a:latin typeface="Calibri" panose="020F0502020204030204" pitchFamily="34" charset="0"/>
                <a:cs typeface="Calibri" panose="020F0502020204030204" pitchFamily="34" charset="0"/>
              </a:rPr>
              <a:t>watch and wait</a:t>
            </a:r>
            <a:r>
              <a:rPr lang="ru-RU" sz="2400" i="1" dirty="0">
                <a:latin typeface="Calibri" panose="020F0502020204030204" pitchFamily="34" charset="0"/>
                <a:cs typeface="Calibri" panose="020F0502020204030204" pitchFamily="34" charset="0"/>
              </a:rPr>
              <a:t>» («наблюдай и жди»)</a:t>
            </a:r>
          </a:p>
        </p:txBody>
      </p:sp>
    </p:spTree>
    <p:extLst>
      <p:ext uri="{BB962C8B-B14F-4D97-AF65-F5344CB8AC3E}">
        <p14:creationId xmlns:p14="http://schemas.microsoft.com/office/powerpoint/2010/main" val="296916159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1712858" y="523242"/>
            <a:ext cx="8642956" cy="525716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3200" b="1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Показания к началу терапии ХЛЛ (</a:t>
            </a:r>
            <a:r>
              <a:rPr lang="en-US" sz="3200" b="1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IWCLL 2018)</a:t>
            </a:r>
            <a:endParaRPr lang="ru-RU" sz="3200" b="1" dirty="0">
              <a:solidFill>
                <a:srgbClr val="00206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53716" y="1442823"/>
            <a:ext cx="11161240" cy="49705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spcAft>
                <a:spcPts val="600"/>
              </a:spcAft>
            </a:pPr>
            <a:r>
              <a:rPr lang="ru-RU" sz="2800" dirty="0">
                <a:latin typeface="Calibri" panose="020F0502020204030204" pitchFamily="34" charset="0"/>
                <a:cs typeface="Calibri" panose="020F0502020204030204" pitchFamily="34" charset="0"/>
              </a:rPr>
              <a:t>4. Прогрессирующий лимфоцитоз с увеличением на ≥ 50% за 2 месяца или время удвоения лимфоцитов меньше 6 месяцев.</a:t>
            </a:r>
          </a:p>
          <a:p>
            <a:pPr algn="just">
              <a:spcAft>
                <a:spcPts val="1200"/>
              </a:spcAft>
            </a:pPr>
            <a:r>
              <a:rPr lang="ru-RU" sz="2800" dirty="0">
                <a:latin typeface="Calibri" panose="020F0502020204030204" pitchFamily="34" charset="0"/>
                <a:cs typeface="Calibri" panose="020F0502020204030204" pitchFamily="34" charset="0"/>
              </a:rPr>
              <a:t>5. Аутоиммуная анемия и/или тромбоцитопения с недостаточным ответом на глюкокортикостероиды.</a:t>
            </a:r>
          </a:p>
          <a:p>
            <a:pPr algn="just"/>
            <a:r>
              <a:rPr lang="ru-RU" sz="2800" dirty="0">
                <a:latin typeface="Calibri" panose="020F0502020204030204" pitchFamily="34" charset="0"/>
                <a:cs typeface="Calibri" panose="020F0502020204030204" pitchFamily="34" charset="0"/>
              </a:rPr>
              <a:t>6. Конституциональные симптомы, связанные с ХЛЛ:</a:t>
            </a:r>
          </a:p>
          <a:p>
            <a:pPr marL="457200" indent="-457200" algn="just">
              <a:buFont typeface="Wingdings" panose="05000000000000000000" pitchFamily="2" charset="2"/>
              <a:buChar char="§"/>
            </a:pPr>
            <a:r>
              <a:rPr lang="ru-RU" sz="2600" dirty="0">
                <a:latin typeface="Calibri" panose="020F0502020204030204" pitchFamily="34" charset="0"/>
                <a:cs typeface="Calibri" panose="020F0502020204030204" pitchFamily="34" charset="0"/>
              </a:rPr>
              <a:t>непреднамеренное снижение массы тела на ≥ 10% в течение 6 мес.,</a:t>
            </a:r>
          </a:p>
          <a:p>
            <a:pPr marL="457200" indent="-457200" algn="just">
              <a:buFont typeface="Wingdings" panose="05000000000000000000" pitchFamily="2" charset="2"/>
              <a:buChar char="§"/>
            </a:pPr>
            <a:r>
              <a:rPr lang="ru-RU" sz="2600" dirty="0">
                <a:latin typeface="Calibri" panose="020F0502020204030204" pitchFamily="34" charset="0"/>
                <a:cs typeface="Calibri" panose="020F0502020204030204" pitchFamily="34" charset="0"/>
              </a:rPr>
              <a:t>значительная слабость </a:t>
            </a:r>
          </a:p>
          <a:p>
            <a:pPr marL="457200" indent="-457200" algn="just">
              <a:buFont typeface="Wingdings" panose="05000000000000000000" pitchFamily="2" charset="2"/>
              <a:buChar char="§"/>
            </a:pPr>
            <a:r>
              <a:rPr lang="ru-RU" sz="2600" dirty="0">
                <a:latin typeface="Calibri" panose="020F0502020204030204" pitchFamily="34" charset="0"/>
                <a:cs typeface="Calibri" panose="020F0502020204030204" pitchFamily="34" charset="0"/>
              </a:rPr>
              <a:t>повышение Т тела 38,0</a:t>
            </a:r>
            <a:r>
              <a:rPr lang="ru-RU" sz="2600" baseline="30000" dirty="0">
                <a:latin typeface="Calibri" panose="020F0502020204030204" pitchFamily="34" charset="0"/>
                <a:cs typeface="Calibri" panose="020F0502020204030204" pitchFamily="34" charset="0"/>
              </a:rPr>
              <a:t>о</a:t>
            </a:r>
            <a:r>
              <a:rPr lang="ru-RU" sz="2600" dirty="0">
                <a:latin typeface="Calibri" panose="020F0502020204030204" pitchFamily="34" charset="0"/>
                <a:cs typeface="Calibri" panose="020F0502020204030204" pitchFamily="34" charset="0"/>
              </a:rPr>
              <a:t>С в течение </a:t>
            </a:r>
            <a:r>
              <a:rPr lang="en-US" sz="2600" dirty="0">
                <a:latin typeface="Calibri" panose="020F0502020204030204" pitchFamily="34" charset="0"/>
                <a:cs typeface="Calibri" panose="020F0502020204030204" pitchFamily="34" charset="0"/>
              </a:rPr>
              <a:t>≥</a:t>
            </a:r>
            <a:r>
              <a:rPr lang="ru-RU" sz="2600" dirty="0">
                <a:latin typeface="Calibri" panose="020F0502020204030204" pitchFamily="34" charset="0"/>
                <a:cs typeface="Calibri" panose="020F0502020204030204" pitchFamily="34" charset="0"/>
              </a:rPr>
              <a:t> 2 недель без признаков инфекции,</a:t>
            </a:r>
          </a:p>
          <a:p>
            <a:pPr marL="457200" indent="-457200" algn="just">
              <a:spcAft>
                <a:spcPts val="1200"/>
              </a:spcAft>
              <a:buFont typeface="Wingdings" panose="05000000000000000000" pitchFamily="2" charset="2"/>
              <a:buChar char="§"/>
            </a:pPr>
            <a:r>
              <a:rPr lang="ru-RU" sz="2600" dirty="0">
                <a:latin typeface="Calibri" panose="020F0502020204030204" pitchFamily="34" charset="0"/>
                <a:cs typeface="Calibri" panose="020F0502020204030204" pitchFamily="34" charset="0"/>
              </a:rPr>
              <a:t>ночная потливость в течение </a:t>
            </a:r>
            <a:r>
              <a:rPr lang="en-US" sz="2600" dirty="0">
                <a:latin typeface="Calibri" panose="020F0502020204030204" pitchFamily="34" charset="0"/>
                <a:cs typeface="Calibri" panose="020F0502020204030204" pitchFamily="34" charset="0"/>
              </a:rPr>
              <a:t>≥</a:t>
            </a:r>
            <a:r>
              <a:rPr lang="ru-RU" sz="2600" dirty="0">
                <a:latin typeface="Calibri" panose="020F0502020204030204" pitchFamily="34" charset="0"/>
                <a:cs typeface="Calibri" panose="020F0502020204030204" pitchFamily="34" charset="0"/>
              </a:rPr>
              <a:t> 1 мес. без признаков инфекции.</a:t>
            </a:r>
          </a:p>
          <a:p>
            <a:pPr algn="just"/>
            <a:endParaRPr lang="ru-RU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/>
            <a:endParaRPr lang="ru-RU" sz="24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6" name="Rectangle 3"/>
          <p:cNvSpPr/>
          <p:nvPr/>
        </p:nvSpPr>
        <p:spPr>
          <a:xfrm>
            <a:off x="2063552" y="6086432"/>
            <a:ext cx="4392488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ru-RU" sz="10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" name="Rectangle 3"/>
          <p:cNvSpPr/>
          <p:nvPr/>
        </p:nvSpPr>
        <p:spPr>
          <a:xfrm>
            <a:off x="191344" y="6453336"/>
            <a:ext cx="5080703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1000" dirty="0">
                <a:latin typeface="Calibri" panose="020F0502020204030204" pitchFamily="34" charset="0"/>
                <a:cs typeface="Calibri" panose="020F0502020204030204" pitchFamily="34" charset="0"/>
              </a:rPr>
              <a:t>IWCLL – </a:t>
            </a:r>
            <a:r>
              <a:rPr lang="ru-RU" sz="1000" dirty="0">
                <a:latin typeface="Calibri" panose="020F0502020204030204" pitchFamily="34" charset="0"/>
                <a:cs typeface="Calibri" panose="020F0502020204030204" pitchFamily="34" charset="0"/>
              </a:rPr>
              <a:t>международная рабочая группа по хроническому лимфолейкозу (ХЛЛ)</a:t>
            </a:r>
            <a:endParaRPr lang="en-US" sz="10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9" name="Rectangle 3"/>
          <p:cNvSpPr/>
          <p:nvPr/>
        </p:nvSpPr>
        <p:spPr>
          <a:xfrm>
            <a:off x="6780911" y="6099393"/>
            <a:ext cx="527398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000" dirty="0">
                <a:latin typeface="Calibri" panose="020F0502020204030204" pitchFamily="34" charset="0"/>
                <a:cs typeface="Calibri" panose="020F0502020204030204" pitchFamily="34" charset="0"/>
              </a:rPr>
              <a:t>1. </a:t>
            </a:r>
            <a:r>
              <a:rPr lang="en-US" sz="1000" dirty="0">
                <a:latin typeface="Calibri" panose="020F0502020204030204" pitchFamily="34" charset="0"/>
                <a:cs typeface="Calibri" panose="020F0502020204030204" pitchFamily="34" charset="0"/>
              </a:rPr>
              <a:t>Hallek M et al.  CLL: 2022 update on diagnostic and therapeutic procedures. AJH 2021; 96 (12): 1679–1705. doi: </a:t>
            </a:r>
            <a:r>
              <a:rPr lang="ru-RU" sz="1000" dirty="0">
                <a:latin typeface="Calibri" panose="020F0502020204030204" pitchFamily="34" charset="0"/>
                <a:cs typeface="Calibri" panose="020F0502020204030204" pitchFamily="34" charset="0"/>
              </a:rPr>
              <a:t>10.1002/ajh.26367</a:t>
            </a:r>
          </a:p>
          <a:p>
            <a:r>
              <a:rPr lang="ru-RU" sz="1000" dirty="0">
                <a:latin typeface="Calibri" panose="020F0502020204030204" pitchFamily="34" charset="0"/>
                <a:cs typeface="Calibri" panose="020F0502020204030204" pitchFamily="34" charset="0"/>
              </a:rPr>
              <a:t>2. </a:t>
            </a:r>
            <a:r>
              <a:rPr lang="ru-RU" sz="10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Хронический лимфоцитарный лейкоз/лимфома из малых лимфоцитов. Действующие клинические рекомендации (КР). </a:t>
            </a:r>
          </a:p>
        </p:txBody>
      </p:sp>
    </p:spTree>
    <p:extLst>
      <p:ext uri="{BB962C8B-B14F-4D97-AF65-F5344CB8AC3E}">
        <p14:creationId xmlns:p14="http://schemas.microsoft.com/office/powerpoint/2010/main" val="351246094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3E3562-4F14-4895-BCBD-FBBAA314B0A0}" type="slidenum">
              <a:rPr lang="ru-RU" smtClean="0"/>
              <a:t>24</a:t>
            </a:fld>
            <a:endParaRPr lang="ru-RU" dirty="0"/>
          </a:p>
        </p:txBody>
      </p:sp>
      <p:sp>
        <p:nvSpPr>
          <p:cNvPr id="3" name="TextBox 2"/>
          <p:cNvSpPr txBox="1"/>
          <p:nvPr/>
        </p:nvSpPr>
        <p:spPr>
          <a:xfrm>
            <a:off x="981074" y="140244"/>
            <a:ext cx="102298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>
                <a:solidFill>
                  <a:srgbClr val="002060"/>
                </a:solidFill>
              </a:rPr>
              <a:t>Терапия ХЛЛ</a:t>
            </a:r>
            <a:endParaRPr lang="ru-RU" sz="2800" dirty="0"/>
          </a:p>
        </p:txBody>
      </p:sp>
      <p:sp>
        <p:nvSpPr>
          <p:cNvPr id="9" name="TextBox 8"/>
          <p:cNvSpPr txBox="1"/>
          <p:nvPr/>
        </p:nvSpPr>
        <p:spPr>
          <a:xfrm>
            <a:off x="386426" y="844946"/>
            <a:ext cx="11161240" cy="69249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800" b="1" dirty="0">
                <a:latin typeface="Calibri" panose="020F0502020204030204" pitchFamily="34" charset="0"/>
                <a:cs typeface="Calibri" panose="020F0502020204030204" pitchFamily="34" charset="0"/>
              </a:rPr>
              <a:t>Терапия ХЛЛ началась с использования алкилирующих препаратов в середине 1950-хх годов.</a:t>
            </a:r>
          </a:p>
          <a:p>
            <a:pPr algn="just"/>
            <a:endParaRPr lang="ru-RU" sz="2800" b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457200" indent="-457200" algn="just">
              <a:buFont typeface="Wingdings" panose="05000000000000000000" pitchFamily="2" charset="2"/>
              <a:buChar char="Ø"/>
            </a:pPr>
            <a:r>
              <a:rPr lang="ru-RU" sz="2800" dirty="0">
                <a:latin typeface="Calibri" panose="020F0502020204030204" pitchFamily="34" charset="0"/>
                <a:cs typeface="Calibri" panose="020F0502020204030204" pitchFamily="34" charset="0"/>
              </a:rPr>
              <a:t>Хлорамбуцил</a:t>
            </a:r>
          </a:p>
          <a:p>
            <a:pPr marL="457200" indent="-457200" algn="just">
              <a:buFont typeface="Wingdings" panose="05000000000000000000" pitchFamily="2" charset="2"/>
              <a:buChar char="Ø"/>
            </a:pPr>
            <a:endParaRPr lang="ru-RU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457200" indent="-457200" algn="just">
              <a:buFont typeface="Wingdings" panose="05000000000000000000" pitchFamily="2" charset="2"/>
              <a:buChar char="Ø"/>
            </a:pPr>
            <a:r>
              <a:rPr lang="ru-RU" sz="2800" dirty="0">
                <a:latin typeface="Calibri" panose="020F0502020204030204" pitchFamily="34" charset="0"/>
                <a:cs typeface="Calibri" panose="020F0502020204030204" pitchFamily="34" charset="0"/>
              </a:rPr>
              <a:t>Циклофосфамид</a:t>
            </a:r>
          </a:p>
          <a:p>
            <a:pPr marL="457200" indent="-457200" algn="just">
              <a:buFont typeface="Wingdings" panose="05000000000000000000" pitchFamily="2" charset="2"/>
              <a:buChar char="Ø"/>
            </a:pPr>
            <a:endParaRPr lang="ru-RU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457200" indent="-457200" algn="just">
              <a:buFont typeface="Wingdings" panose="05000000000000000000" pitchFamily="2" charset="2"/>
              <a:buChar char="Ø"/>
            </a:pPr>
            <a:r>
              <a:rPr lang="ru-RU" sz="2800" dirty="0">
                <a:latin typeface="Calibri" panose="020F0502020204030204" pitchFamily="34" charset="0"/>
                <a:cs typeface="Calibri" panose="020F0502020204030204" pitchFamily="34" charset="0"/>
              </a:rPr>
              <a:t>Бендамустин</a:t>
            </a:r>
          </a:p>
          <a:p>
            <a:pPr marL="457200" indent="-457200" algn="just">
              <a:buFont typeface="Wingdings" panose="05000000000000000000" pitchFamily="2" charset="2"/>
              <a:buChar char="Ø"/>
            </a:pPr>
            <a:endParaRPr lang="ru-RU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/>
            <a:r>
              <a:rPr lang="ru-RU" sz="2800" b="1" dirty="0">
                <a:latin typeface="Calibri" panose="020F0502020204030204" pitchFamily="34" charset="0"/>
                <a:cs typeface="Calibri" panose="020F0502020204030204" pitchFamily="34" charset="0"/>
              </a:rPr>
              <a:t>В 1980-х годах появился пуриновый аналог – антиметаболит</a:t>
            </a:r>
          </a:p>
          <a:p>
            <a:pPr algn="just"/>
            <a:endParaRPr lang="ru-RU" sz="2800" b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457200" indent="-457200" algn="just">
              <a:buFont typeface="Wingdings" panose="05000000000000000000" pitchFamily="2" charset="2"/>
              <a:buChar char="Ø"/>
            </a:pPr>
            <a:r>
              <a:rPr lang="ru-RU" sz="2800" dirty="0">
                <a:latin typeface="Calibri" panose="020F0502020204030204" pitchFamily="34" charset="0"/>
                <a:cs typeface="Calibri" panose="020F0502020204030204" pitchFamily="34" charset="0"/>
              </a:rPr>
              <a:t>Флударабин</a:t>
            </a:r>
          </a:p>
          <a:p>
            <a:pPr marL="457200" indent="-457200" algn="just">
              <a:buFont typeface="Wingdings" panose="05000000000000000000" pitchFamily="2" charset="2"/>
              <a:buChar char="Ø"/>
            </a:pPr>
            <a:endParaRPr lang="ru-RU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/>
            <a:endParaRPr lang="ru-RU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457200" indent="-457200" algn="just">
              <a:buFont typeface="Wingdings" panose="05000000000000000000" pitchFamily="2" charset="2"/>
              <a:buChar char="Ø"/>
            </a:pPr>
            <a:endParaRPr lang="ru-RU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/>
            <a:endParaRPr lang="ru-RU" sz="24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6437366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981074" y="140244"/>
            <a:ext cx="102298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>
                <a:solidFill>
                  <a:srgbClr val="002060"/>
                </a:solidFill>
              </a:rPr>
              <a:t>Терапия ХЛЛ</a:t>
            </a:r>
            <a:endParaRPr lang="ru-RU" sz="2800" dirty="0"/>
          </a:p>
        </p:txBody>
      </p:sp>
      <p:sp>
        <p:nvSpPr>
          <p:cNvPr id="7" name="TextBox 6"/>
          <p:cNvSpPr txBox="1"/>
          <p:nvPr/>
        </p:nvSpPr>
        <p:spPr>
          <a:xfrm>
            <a:off x="128954" y="826576"/>
            <a:ext cx="11840307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>
                <a:latin typeface="Calibri" panose="020F0502020204030204" pitchFamily="34" charset="0"/>
                <a:cs typeface="Calibri" panose="020F0502020204030204" pitchFamily="34" charset="0"/>
              </a:rPr>
              <a:t>Принципиальным шагом вперед в терапии ХЛЛ стало добавление к химиотерапевтическим режимам моноклональных антител к </a:t>
            </a:r>
            <a:r>
              <a:rPr lang="en-US" sz="2800" dirty="0">
                <a:latin typeface="Calibri" panose="020F0502020204030204" pitchFamily="34" charset="0"/>
                <a:cs typeface="Calibri" panose="020F0502020204030204" pitchFamily="34" charset="0"/>
              </a:rPr>
              <a:t>CD20,</a:t>
            </a:r>
            <a:r>
              <a:rPr lang="ru-RU" sz="2800" dirty="0">
                <a:latin typeface="Calibri" panose="020F0502020204030204" pitchFamily="34" charset="0"/>
                <a:cs typeface="Calibri" panose="020F0502020204030204" pitchFamily="34" charset="0"/>
              </a:rPr>
              <a:t> который экспрессируется на опухолевых и нормальных В-лимфоцитах</a:t>
            </a:r>
          </a:p>
        </p:txBody>
      </p:sp>
      <p:graphicFrame>
        <p:nvGraphicFramePr>
          <p:cNvPr id="8" name="Таблица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37475237"/>
              </p:ext>
            </p:extLst>
          </p:nvPr>
        </p:nvGraphicFramePr>
        <p:xfrm>
          <a:off x="4149968" y="2489848"/>
          <a:ext cx="7819293" cy="3829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62296">
                  <a:extLst>
                    <a:ext uri="{9D8B030D-6E8A-4147-A177-3AD203B41FA5}">
                      <a16:colId xmlns:a16="http://schemas.microsoft.com/office/drawing/2014/main" val="601844538"/>
                    </a:ext>
                  </a:extLst>
                </a:gridCol>
                <a:gridCol w="2575663">
                  <a:extLst>
                    <a:ext uri="{9D8B030D-6E8A-4147-A177-3AD203B41FA5}">
                      <a16:colId xmlns:a16="http://schemas.microsoft.com/office/drawing/2014/main" val="198148808"/>
                    </a:ext>
                  </a:extLst>
                </a:gridCol>
                <a:gridCol w="1881334">
                  <a:extLst>
                    <a:ext uri="{9D8B030D-6E8A-4147-A177-3AD203B41FA5}">
                      <a16:colId xmlns:a16="http://schemas.microsoft.com/office/drawing/2014/main" val="2294789584"/>
                    </a:ext>
                  </a:extLst>
                </a:gridCol>
              </a:tblGrid>
              <a:tr h="75171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Антитело </a:t>
                      </a:r>
                      <a:r>
                        <a:rPr lang="en-US" sz="24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I </a:t>
                      </a:r>
                      <a:r>
                        <a:rPr lang="ru-RU" sz="24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типа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Антитело </a:t>
                      </a:r>
                      <a:r>
                        <a:rPr lang="en-US" sz="24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II </a:t>
                      </a:r>
                      <a:r>
                        <a:rPr lang="ru-RU" sz="24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типа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17877917"/>
                  </a:ext>
                </a:extLst>
              </a:tr>
              <a:tr h="751710"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Препарат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/>
                        <a:t>Ритуксимаб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/>
                        <a:t>Обинутузумаб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67392900"/>
                  </a:ext>
                </a:extLst>
              </a:tr>
              <a:tr h="751710">
                <a:tc>
                  <a:txBody>
                    <a:bodyPr/>
                    <a:lstStyle/>
                    <a:p>
                      <a:r>
                        <a:rPr lang="ru-RU" dirty="0"/>
                        <a:t>Активация комплемента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Высокая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Низкая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27843163"/>
                  </a:ext>
                </a:extLst>
              </a:tr>
              <a:tr h="751710">
                <a:tc>
                  <a:txBody>
                    <a:bodyPr/>
                    <a:lstStyle/>
                    <a:p>
                      <a:r>
                        <a:rPr lang="ru-RU" dirty="0"/>
                        <a:t>Прямое токсическое действие на клетку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Слабое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Выраженное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07276251"/>
                  </a:ext>
                </a:extLst>
              </a:tr>
              <a:tr h="751710">
                <a:tc>
                  <a:txBody>
                    <a:bodyPr/>
                    <a:lstStyle/>
                    <a:p>
                      <a:r>
                        <a:rPr lang="ru-RU" dirty="0"/>
                        <a:t>Антитело зависимая клеточная цитотоксичность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Высокая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Высокая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9881446"/>
                  </a:ext>
                </a:extLst>
              </a:tr>
            </a:tbl>
          </a:graphicData>
        </a:graphic>
      </p:graphicFrame>
      <p:pic>
        <p:nvPicPr>
          <p:cNvPr id="9" name="Рисунок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5153" y="2489848"/>
            <a:ext cx="3828287" cy="3783512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6424246" y="6388949"/>
            <a:ext cx="576775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000" i="1" dirty="0"/>
              <a:t>Рисунок из руководства «Хронический лимфолейкоз: современная диагностика и лечение». Под ред. Никитина Е.А., Птушкина В.В.. 2023 г.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28954" y="6520031"/>
            <a:ext cx="576775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i="1" dirty="0"/>
              <a:t>ХЛЛ – хронический лимфоцитарный лейкоз</a:t>
            </a:r>
          </a:p>
        </p:txBody>
      </p:sp>
    </p:spTree>
    <p:extLst>
      <p:ext uri="{BB962C8B-B14F-4D97-AF65-F5344CB8AC3E}">
        <p14:creationId xmlns:p14="http://schemas.microsoft.com/office/powerpoint/2010/main" val="338676766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3E3562-4F14-4895-BCBD-FBBAA314B0A0}" type="slidenum">
              <a:rPr lang="ru-RU" smtClean="0"/>
              <a:t>26</a:t>
            </a:fld>
            <a:endParaRPr lang="ru-RU" dirty="0"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742215" y="1572334"/>
            <a:ext cx="10363200" cy="1406770"/>
          </a:xfrm>
          <a:prstGeom prst="roundRect">
            <a:avLst/>
          </a:prstGeom>
          <a:ln w="28575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dirty="0"/>
              <a:t>Очень пожилые пациенты, со старческой немощностью и гериатрическими синдромами, деменцией, пациенты с неконтролируемыми органными недостаточностями.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81769" y="3749436"/>
            <a:ext cx="10484093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sz="2400" dirty="0"/>
              <a:t>Хлорамбуцил монотерапия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ru-RU" sz="2400" dirty="0"/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sz="2400" dirty="0"/>
              <a:t>Ритуксимаб монотерапия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ru-RU" sz="2400" dirty="0"/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sz="2400" dirty="0"/>
              <a:t>Симптоматическая терапия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41813" y="139001"/>
            <a:ext cx="102298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>
                <a:solidFill>
                  <a:srgbClr val="002060"/>
                </a:solidFill>
              </a:rPr>
              <a:t>Терапия ХЛЛ</a:t>
            </a:r>
            <a:endParaRPr lang="ru-RU" sz="2800" dirty="0"/>
          </a:p>
        </p:txBody>
      </p:sp>
      <p:sp>
        <p:nvSpPr>
          <p:cNvPr id="11" name="TextBox 10"/>
          <p:cNvSpPr txBox="1"/>
          <p:nvPr/>
        </p:nvSpPr>
        <p:spPr>
          <a:xfrm>
            <a:off x="3149844" y="844268"/>
            <a:ext cx="1048409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/>
              <a:t>Терапия первичного сдерживания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ru-RU" sz="2400" b="1" dirty="0"/>
          </a:p>
        </p:txBody>
      </p:sp>
      <p:sp>
        <p:nvSpPr>
          <p:cNvPr id="12" name="TextBox 11"/>
          <p:cNvSpPr txBox="1"/>
          <p:nvPr/>
        </p:nvSpPr>
        <p:spPr>
          <a:xfrm>
            <a:off x="128954" y="6520031"/>
            <a:ext cx="576775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i="1" dirty="0"/>
              <a:t>ХЛЛ – хронический лимфоцитарный лейкоз</a:t>
            </a:r>
          </a:p>
        </p:txBody>
      </p:sp>
    </p:spTree>
    <p:extLst>
      <p:ext uri="{BB962C8B-B14F-4D97-AF65-F5344CB8AC3E}">
        <p14:creationId xmlns:p14="http://schemas.microsoft.com/office/powerpoint/2010/main" val="84025453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3E3562-4F14-4895-BCBD-FBBAA314B0A0}" type="slidenum">
              <a:rPr lang="ru-RU" smtClean="0"/>
              <a:t>27</a:t>
            </a:fld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594213" y="175871"/>
            <a:ext cx="102298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>
                <a:solidFill>
                  <a:srgbClr val="002060"/>
                </a:solidFill>
              </a:rPr>
              <a:t>Терапия ХЛЛ</a:t>
            </a:r>
            <a:endParaRPr lang="ru-RU" sz="3200" dirty="0"/>
          </a:p>
        </p:txBody>
      </p:sp>
      <p:sp>
        <p:nvSpPr>
          <p:cNvPr id="5" name="TextBox 4"/>
          <p:cNvSpPr txBox="1"/>
          <p:nvPr/>
        </p:nvSpPr>
        <p:spPr>
          <a:xfrm>
            <a:off x="2344616" y="1946758"/>
            <a:ext cx="7104184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>
                <a:latin typeface="Calibri" panose="020F0502020204030204" pitchFamily="34" charset="0"/>
                <a:cs typeface="Calibri" panose="020F0502020204030204" pitchFamily="34" charset="0"/>
              </a:rPr>
              <a:t>Флударабин, </a:t>
            </a:r>
            <a:r>
              <a:rPr lang="ru-RU" sz="2400" b="1" dirty="0" err="1">
                <a:latin typeface="Calibri" panose="020F0502020204030204" pitchFamily="34" charset="0"/>
                <a:cs typeface="Calibri" panose="020F0502020204030204" pitchFamily="34" charset="0"/>
              </a:rPr>
              <a:t>циклофосфамид</a:t>
            </a:r>
            <a:r>
              <a:rPr lang="ru-RU" sz="2400" b="1" dirty="0"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ru-RU" sz="2400" b="1" dirty="0" err="1">
                <a:latin typeface="Calibri" panose="020F0502020204030204" pitchFamily="34" charset="0"/>
                <a:cs typeface="Calibri" panose="020F0502020204030204" pitchFamily="34" charset="0"/>
              </a:rPr>
              <a:t>ритуксимаб</a:t>
            </a:r>
            <a:r>
              <a:rPr lang="ru-RU" sz="2400" b="1" dirty="0">
                <a:latin typeface="Calibri" panose="020F0502020204030204" pitchFamily="34" charset="0"/>
                <a:cs typeface="Calibri" panose="020F0502020204030204" pitchFamily="34" charset="0"/>
              </a:rPr>
              <a:t> – </a:t>
            </a:r>
            <a:r>
              <a:rPr lang="en-US" sz="2400" b="1" dirty="0">
                <a:latin typeface="Calibri" panose="020F0502020204030204" pitchFamily="34" charset="0"/>
                <a:cs typeface="Calibri" panose="020F0502020204030204" pitchFamily="34" charset="0"/>
              </a:rPr>
              <a:t>FCR</a:t>
            </a:r>
          </a:p>
          <a:p>
            <a:pPr algn="ctr"/>
            <a:endParaRPr lang="en-US" sz="2400" b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r>
              <a:rPr lang="ru-RU" sz="2400" b="1" dirty="0" err="1">
                <a:latin typeface="Calibri" panose="020F0502020204030204" pitchFamily="34" charset="0"/>
                <a:cs typeface="Calibri" panose="020F0502020204030204" pitchFamily="34" charset="0"/>
              </a:rPr>
              <a:t>Бендамустин</a:t>
            </a:r>
            <a:r>
              <a:rPr lang="ru-RU" sz="2400" b="1" dirty="0"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ru-RU" sz="2400" b="1" dirty="0" err="1">
                <a:latin typeface="Calibri" panose="020F0502020204030204" pitchFamily="34" charset="0"/>
                <a:cs typeface="Calibri" panose="020F0502020204030204" pitchFamily="34" charset="0"/>
              </a:rPr>
              <a:t>ритуксимаб</a:t>
            </a:r>
            <a:r>
              <a:rPr lang="ru-RU" sz="2400" b="1" dirty="0">
                <a:latin typeface="Calibri" panose="020F0502020204030204" pitchFamily="34" charset="0"/>
                <a:cs typeface="Calibri" panose="020F0502020204030204" pitchFamily="34" charset="0"/>
              </a:rPr>
              <a:t> – </a:t>
            </a:r>
            <a:r>
              <a:rPr lang="en-US" sz="2400" b="1" dirty="0">
                <a:latin typeface="Calibri" panose="020F0502020204030204" pitchFamily="34" charset="0"/>
                <a:cs typeface="Calibri" panose="020F0502020204030204" pitchFamily="34" charset="0"/>
              </a:rPr>
              <a:t>BR</a:t>
            </a:r>
          </a:p>
          <a:p>
            <a:pPr algn="ctr"/>
            <a:endParaRPr lang="en-US" sz="2400" b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r>
              <a:rPr lang="ru-RU" sz="2400" b="1" dirty="0" err="1">
                <a:latin typeface="Calibri" panose="020F0502020204030204" pitchFamily="34" charset="0"/>
                <a:cs typeface="Calibri" panose="020F0502020204030204" pitchFamily="34" charset="0"/>
              </a:rPr>
              <a:t>Хлорамбуцил</a:t>
            </a:r>
            <a:r>
              <a:rPr lang="ru-RU" sz="2400" b="1" dirty="0"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ru-RU" sz="2400" b="1" dirty="0" err="1">
                <a:latin typeface="Calibri" panose="020F0502020204030204" pitchFamily="34" charset="0"/>
                <a:cs typeface="Calibri" panose="020F0502020204030204" pitchFamily="34" charset="0"/>
              </a:rPr>
              <a:t>обинутузумаб</a:t>
            </a:r>
            <a:r>
              <a:rPr lang="ru-RU" sz="2400" b="1" dirty="0">
                <a:latin typeface="Calibri" panose="020F0502020204030204" pitchFamily="34" charset="0"/>
                <a:cs typeface="Calibri" panose="020F0502020204030204" pitchFamily="34" charset="0"/>
              </a:rPr>
              <a:t> – </a:t>
            </a:r>
            <a:r>
              <a:rPr lang="en-US" sz="2400" b="1" dirty="0" err="1">
                <a:latin typeface="Calibri" panose="020F0502020204030204" pitchFamily="34" charset="0"/>
                <a:cs typeface="Calibri" panose="020F0502020204030204" pitchFamily="34" charset="0"/>
              </a:rPr>
              <a:t>ChlO</a:t>
            </a:r>
            <a:endParaRPr lang="en-US" sz="2400" b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en-US" sz="2400" b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r>
              <a:rPr lang="ru-RU" sz="2400" b="1" dirty="0" err="1">
                <a:latin typeface="Calibri" panose="020F0502020204030204" pitchFamily="34" charset="0"/>
                <a:cs typeface="Calibri" panose="020F0502020204030204" pitchFamily="34" charset="0"/>
              </a:rPr>
              <a:t>Хлорамбуцил</a:t>
            </a:r>
            <a:r>
              <a:rPr lang="ru-RU" sz="2400" b="1" dirty="0"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ru-RU" sz="2400" b="1" dirty="0" err="1">
                <a:latin typeface="Calibri" panose="020F0502020204030204" pitchFamily="34" charset="0"/>
                <a:cs typeface="Calibri" panose="020F0502020204030204" pitchFamily="34" charset="0"/>
              </a:rPr>
              <a:t>ритуксимаб</a:t>
            </a:r>
            <a:r>
              <a:rPr lang="ru-RU" sz="2400" b="1" dirty="0">
                <a:latin typeface="Calibri" panose="020F0502020204030204" pitchFamily="34" charset="0"/>
                <a:cs typeface="Calibri" panose="020F0502020204030204" pitchFamily="34" charset="0"/>
              </a:rPr>
              <a:t> – </a:t>
            </a:r>
            <a:r>
              <a:rPr lang="en-US" sz="2400" b="1" dirty="0" err="1">
                <a:latin typeface="Calibri" panose="020F0502020204030204" pitchFamily="34" charset="0"/>
                <a:cs typeface="Calibri" panose="020F0502020204030204" pitchFamily="34" charset="0"/>
              </a:rPr>
              <a:t>ChlR</a:t>
            </a:r>
            <a:endParaRPr lang="ru-RU" sz="2400" b="1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6" name="Стрелка вверх 5"/>
          <p:cNvSpPr/>
          <p:nvPr/>
        </p:nvSpPr>
        <p:spPr>
          <a:xfrm>
            <a:off x="904875" y="1752260"/>
            <a:ext cx="679939" cy="2872154"/>
          </a:xfrm>
          <a:prstGeom prst="upArrow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Стрелка вверх 6"/>
          <p:cNvSpPr/>
          <p:nvPr/>
        </p:nvSpPr>
        <p:spPr>
          <a:xfrm>
            <a:off x="10673861" y="1752260"/>
            <a:ext cx="679939" cy="2872154"/>
          </a:xfrm>
          <a:prstGeom prst="upArrow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TextBox 7"/>
          <p:cNvSpPr txBox="1"/>
          <p:nvPr/>
        </p:nvSpPr>
        <p:spPr>
          <a:xfrm>
            <a:off x="222737" y="1101965"/>
            <a:ext cx="232117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>
                <a:solidFill>
                  <a:srgbClr val="002060"/>
                </a:solidFill>
              </a:rPr>
              <a:t>Эффективность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9982200" y="1146450"/>
            <a:ext cx="232117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>
                <a:solidFill>
                  <a:srgbClr val="002060"/>
                </a:solidFill>
              </a:rPr>
              <a:t>Токсичность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3855060" y="1049827"/>
            <a:ext cx="49705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err="1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Иммунохимиотерапия</a:t>
            </a:r>
            <a:endParaRPr lang="ru-RU" sz="2800" b="1" dirty="0">
              <a:solidFill>
                <a:srgbClr val="00206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28954" y="6520031"/>
            <a:ext cx="576775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i="1" dirty="0"/>
              <a:t>ХЛЛ – хронический </a:t>
            </a:r>
            <a:r>
              <a:rPr lang="ru-RU" sz="1400" i="1" dirty="0" err="1"/>
              <a:t>лимфоцитарный</a:t>
            </a:r>
            <a:r>
              <a:rPr lang="ru-RU" sz="1400" i="1" dirty="0"/>
              <a:t> лейкоз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904875" y="5069097"/>
            <a:ext cx="1044892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>
                <a:latin typeface="Calibri" panose="020F0502020204030204" pitchFamily="34" charset="0"/>
                <a:cs typeface="Calibri" panose="020F0502020204030204" pitchFamily="34" charset="0"/>
              </a:rPr>
              <a:t>Низкая эффективность у пациентов нарушенной функцией белка </a:t>
            </a:r>
            <a:r>
              <a:rPr lang="ru-RU" sz="2400" dirty="0" err="1">
                <a:latin typeface="Calibri" panose="020F0502020204030204" pitchFamily="34" charset="0"/>
                <a:cs typeface="Calibri" panose="020F0502020204030204" pitchFamily="34" charset="0"/>
              </a:rPr>
              <a:t>апоптоза</a:t>
            </a:r>
            <a:r>
              <a:rPr lang="ru-RU" sz="2400" dirty="0">
                <a:latin typeface="Calibri" panose="020F0502020204030204" pitchFamily="34" charset="0"/>
                <a:cs typeface="Calibri" panose="020F0502020204030204" pitchFamily="34" charset="0"/>
              </a:rPr>
              <a:t> Р53 вследствие </a:t>
            </a:r>
            <a:r>
              <a:rPr lang="ru-RU" sz="2400" dirty="0" err="1">
                <a:latin typeface="Calibri" panose="020F0502020204030204" pitchFamily="34" charset="0"/>
                <a:cs typeface="Calibri" panose="020F0502020204030204" pitchFamily="34" charset="0"/>
              </a:rPr>
              <a:t>делеции</a:t>
            </a:r>
            <a:r>
              <a:rPr lang="ru-RU" sz="2400" dirty="0">
                <a:latin typeface="Calibri" panose="020F0502020204030204" pitchFamily="34" charset="0"/>
                <a:cs typeface="Calibri" panose="020F0502020204030204" pitchFamily="34" charset="0"/>
              </a:rPr>
              <a:t> 17р или мутаций в гене ТР53, у пациентов с множественными хромосомными аберрациями (комплексным кариотипом)</a:t>
            </a:r>
          </a:p>
        </p:txBody>
      </p:sp>
    </p:spTree>
    <p:extLst>
      <p:ext uri="{BB962C8B-B14F-4D97-AF65-F5344CB8AC3E}">
        <p14:creationId xmlns:p14="http://schemas.microsoft.com/office/powerpoint/2010/main" val="138566448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3E3562-4F14-4895-BCBD-FBBAA314B0A0}" type="slidenum">
              <a:rPr lang="ru-RU" smtClean="0"/>
              <a:t>28</a:t>
            </a:fld>
            <a:endParaRPr lang="ru-RU"/>
          </a:p>
        </p:txBody>
      </p:sp>
      <p:sp>
        <p:nvSpPr>
          <p:cNvPr id="4" name="TextBox 3"/>
          <p:cNvSpPr txBox="1"/>
          <p:nvPr/>
        </p:nvSpPr>
        <p:spPr>
          <a:xfrm>
            <a:off x="594213" y="175871"/>
            <a:ext cx="102298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>
                <a:solidFill>
                  <a:srgbClr val="002060"/>
                </a:solidFill>
              </a:rPr>
              <a:t>Терапия ХЛЛ</a:t>
            </a:r>
            <a:endParaRPr lang="en-US" sz="3200" b="1" dirty="0">
              <a:solidFill>
                <a:srgbClr val="00206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28954" y="6520031"/>
            <a:ext cx="576775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i="1" dirty="0"/>
              <a:t>ХЛЛ – хронический </a:t>
            </a:r>
            <a:r>
              <a:rPr lang="ru-RU" sz="1400" i="1" dirty="0" err="1"/>
              <a:t>лимфоцитарный</a:t>
            </a:r>
            <a:r>
              <a:rPr lang="ru-RU" sz="1400" i="1" dirty="0"/>
              <a:t> лейкоз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641230" y="895629"/>
            <a:ext cx="98862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err="1">
                <a:latin typeface="Calibri" panose="020F0502020204030204" pitchFamily="34" charset="0"/>
                <a:cs typeface="Calibri" panose="020F0502020204030204" pitchFamily="34" charset="0"/>
              </a:rPr>
              <a:t>Таргетные</a:t>
            </a:r>
            <a:r>
              <a:rPr lang="ru-RU" sz="2800" b="1" dirty="0">
                <a:latin typeface="Calibri" panose="020F0502020204030204" pitchFamily="34" charset="0"/>
                <a:cs typeface="Calibri" panose="020F0502020204030204" pitchFamily="34" charset="0"/>
              </a:rPr>
              <a:t> препараты – ингибиторы сигнальных путей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594213" y="1742616"/>
            <a:ext cx="10759587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ru-RU" sz="2800" b="1" dirty="0">
                <a:latin typeface="Calibri" panose="020F0502020204030204" pitchFamily="34" charset="0"/>
                <a:cs typeface="Calibri" panose="020F0502020204030204" pitchFamily="34" charset="0"/>
              </a:rPr>
              <a:t>Ингибиторы </a:t>
            </a:r>
            <a:r>
              <a:rPr lang="ru-RU" sz="2800" b="1" dirty="0" err="1">
                <a:latin typeface="Calibri" panose="020F0502020204030204" pitchFamily="34" charset="0"/>
                <a:cs typeface="Calibri" panose="020F0502020204030204" pitchFamily="34" charset="0"/>
              </a:rPr>
              <a:t>тирозинкиназы</a:t>
            </a:r>
            <a:r>
              <a:rPr lang="ru-RU" sz="2800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b="1" dirty="0" err="1">
                <a:latin typeface="Calibri" panose="020F0502020204030204" pitchFamily="34" charset="0"/>
                <a:cs typeface="Calibri" panose="020F0502020204030204" pitchFamily="34" charset="0"/>
              </a:rPr>
              <a:t>Брутона</a:t>
            </a:r>
            <a:r>
              <a:rPr lang="ru-RU" sz="2800" b="1" dirty="0">
                <a:latin typeface="Calibri" panose="020F0502020204030204" pitchFamily="34" charset="0"/>
                <a:cs typeface="Calibri" panose="020F0502020204030204" pitchFamily="34" charset="0"/>
              </a:rPr>
              <a:t>: </a:t>
            </a:r>
            <a:r>
              <a:rPr lang="en-US" sz="2800" dirty="0">
                <a:latin typeface="Calibri" panose="020F0502020204030204" pitchFamily="34" charset="0"/>
                <a:cs typeface="Calibri" panose="020F0502020204030204" pitchFamily="34" charset="0"/>
              </a:rPr>
              <a:t>I </a:t>
            </a:r>
            <a:r>
              <a:rPr lang="ru-RU" sz="2800" dirty="0">
                <a:latin typeface="Calibri" panose="020F0502020204030204" pitchFamily="34" charset="0"/>
                <a:cs typeface="Calibri" panose="020F0502020204030204" pitchFamily="34" charset="0"/>
              </a:rPr>
              <a:t>поколение – </a:t>
            </a:r>
            <a:r>
              <a:rPr lang="ru-RU" sz="2800" dirty="0" err="1">
                <a:latin typeface="Calibri" panose="020F0502020204030204" pitchFamily="34" charset="0"/>
                <a:cs typeface="Calibri" panose="020F0502020204030204" pitchFamily="34" charset="0"/>
              </a:rPr>
              <a:t>Ибрутиниб</a:t>
            </a:r>
            <a:r>
              <a:rPr lang="ru-RU" sz="2800" dirty="0"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en-US" sz="2800" dirty="0">
                <a:latin typeface="Calibri" panose="020F0502020204030204" pitchFamily="34" charset="0"/>
                <a:cs typeface="Calibri" panose="020F0502020204030204" pitchFamily="34" charset="0"/>
              </a:rPr>
              <a:t>II </a:t>
            </a:r>
            <a:r>
              <a:rPr lang="ru-RU" sz="2800" dirty="0">
                <a:latin typeface="Calibri" panose="020F0502020204030204" pitchFamily="34" charset="0"/>
                <a:cs typeface="Calibri" panose="020F0502020204030204" pitchFamily="34" charset="0"/>
              </a:rPr>
              <a:t>поколение – </a:t>
            </a:r>
            <a:r>
              <a:rPr lang="ru-RU" sz="2800" dirty="0" err="1">
                <a:latin typeface="Calibri" panose="020F0502020204030204" pitchFamily="34" charset="0"/>
                <a:cs typeface="Calibri" panose="020F0502020204030204" pitchFamily="34" charset="0"/>
              </a:rPr>
              <a:t>Акалабрутиниб</a:t>
            </a:r>
            <a:r>
              <a:rPr lang="ru-RU" sz="2800" dirty="0"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ru-RU" sz="2800" dirty="0" err="1">
                <a:latin typeface="Calibri" panose="020F0502020204030204" pitchFamily="34" charset="0"/>
                <a:cs typeface="Calibri" panose="020F0502020204030204" pitchFamily="34" charset="0"/>
              </a:rPr>
              <a:t>Занубрутиниб</a:t>
            </a:r>
            <a:endParaRPr lang="ru-RU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endParaRPr lang="ru-RU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ru-RU" sz="2800" b="1" dirty="0">
                <a:latin typeface="Calibri" panose="020F0502020204030204" pitchFamily="34" charset="0"/>
                <a:cs typeface="Calibri" panose="020F0502020204030204" pitchFamily="34" charset="0"/>
              </a:rPr>
              <a:t>Ингибитор </a:t>
            </a:r>
            <a:r>
              <a:rPr lang="en-US" sz="2800" b="1" dirty="0">
                <a:latin typeface="Calibri" panose="020F0502020204030204" pitchFamily="34" charset="0"/>
                <a:cs typeface="Calibri" panose="020F0502020204030204" pitchFamily="34" charset="0"/>
              </a:rPr>
              <a:t>BCL2</a:t>
            </a:r>
            <a:r>
              <a:rPr lang="ru-RU" sz="2800" b="1" dirty="0">
                <a:latin typeface="Calibri" panose="020F0502020204030204" pitchFamily="34" charset="0"/>
                <a:cs typeface="Calibri" panose="020F0502020204030204" pitchFamily="34" charset="0"/>
              </a:rPr>
              <a:t>: </a:t>
            </a:r>
            <a:r>
              <a:rPr lang="ru-RU" sz="2800" dirty="0" err="1">
                <a:latin typeface="Calibri" panose="020F0502020204030204" pitchFamily="34" charset="0"/>
                <a:cs typeface="Calibri" panose="020F0502020204030204" pitchFamily="34" charset="0"/>
              </a:rPr>
              <a:t>Венетоклакс</a:t>
            </a:r>
            <a:endParaRPr lang="ru-RU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668214" y="3923712"/>
            <a:ext cx="11070249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ru-RU" sz="2400" i="1" dirty="0">
                <a:latin typeface="Calibri" panose="020F0502020204030204" pitchFamily="34" charset="0"/>
                <a:cs typeface="Calibri" panose="020F0502020204030204" pitchFamily="34" charset="0"/>
              </a:rPr>
              <a:t>Показаны в случаях низкой эффективности </a:t>
            </a:r>
            <a:r>
              <a:rPr lang="ru-RU" sz="2400" i="1" dirty="0" err="1">
                <a:latin typeface="Calibri" panose="020F0502020204030204" pitchFamily="34" charset="0"/>
                <a:cs typeface="Calibri" panose="020F0502020204030204" pitchFamily="34" charset="0"/>
              </a:rPr>
              <a:t>иммунохимиотерапии</a:t>
            </a:r>
            <a:r>
              <a:rPr lang="ru-RU" sz="2400" i="1" dirty="0"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endParaRPr lang="ru-RU" sz="2400" i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ru-RU" sz="2400" i="1" dirty="0">
                <a:latin typeface="Calibri" panose="020F0502020204030204" pitchFamily="34" charset="0"/>
                <a:cs typeface="Calibri" panose="020F0502020204030204" pitchFamily="34" charset="0"/>
              </a:rPr>
              <a:t>Не свойственны типичные осложнения химиотерапии, так как имеют другой профиль токсичности.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endParaRPr lang="ru-RU" sz="2400" i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ru-RU" sz="2400" i="1" dirty="0">
                <a:latin typeface="Calibri" panose="020F0502020204030204" pitchFamily="34" charset="0"/>
                <a:cs typeface="Calibri" panose="020F0502020204030204" pitchFamily="34" charset="0"/>
              </a:rPr>
              <a:t>Пероральный прием.</a:t>
            </a:r>
          </a:p>
        </p:txBody>
      </p:sp>
    </p:spTree>
    <p:extLst>
      <p:ext uri="{BB962C8B-B14F-4D97-AF65-F5344CB8AC3E}">
        <p14:creationId xmlns:p14="http://schemas.microsoft.com/office/powerpoint/2010/main" val="389747597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0534650" y="1"/>
            <a:ext cx="1638300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ru-RU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62234" y="1260117"/>
            <a:ext cx="6392696" cy="4289472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981074" y="140244"/>
            <a:ext cx="102298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>
                <a:solidFill>
                  <a:srgbClr val="002060"/>
                </a:solidFill>
              </a:rPr>
              <a:t>Механизм действия ингибиторов </a:t>
            </a:r>
            <a:r>
              <a:rPr lang="ru-RU" sz="2800" b="1" dirty="0" err="1">
                <a:solidFill>
                  <a:srgbClr val="002060"/>
                </a:solidFill>
              </a:rPr>
              <a:t>тирозинкиназы</a:t>
            </a:r>
            <a:r>
              <a:rPr lang="ru-RU" sz="2800" b="1" dirty="0">
                <a:solidFill>
                  <a:srgbClr val="002060"/>
                </a:solidFill>
              </a:rPr>
              <a:t> </a:t>
            </a:r>
            <a:r>
              <a:rPr lang="ru-RU" sz="2800" b="1" dirty="0" err="1">
                <a:solidFill>
                  <a:srgbClr val="002060"/>
                </a:solidFill>
              </a:rPr>
              <a:t>Брутона</a:t>
            </a:r>
            <a:endParaRPr lang="ru-RU" sz="28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6320160" y="1148204"/>
            <a:ext cx="5718019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dirty="0">
                <a:solidFill>
                  <a:srgbClr val="333333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В нормальных В-лимфоцитах связывание антигена с В-клеточным рецептором </a:t>
            </a:r>
            <a:r>
              <a:rPr lang="ru-RU" sz="2000" b="1" dirty="0">
                <a:solidFill>
                  <a:srgbClr val="333333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(BCR) </a:t>
            </a:r>
            <a:r>
              <a:rPr lang="ru-RU" sz="2000" dirty="0">
                <a:solidFill>
                  <a:srgbClr val="333333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активирует сигнальный каскад, который может приводить либо к пролиферации, либо к </a:t>
            </a:r>
            <a:r>
              <a:rPr lang="ru-RU" sz="2000" dirty="0" err="1">
                <a:solidFill>
                  <a:srgbClr val="333333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апоптозу</a:t>
            </a:r>
            <a:r>
              <a:rPr lang="ru-RU" sz="2000" dirty="0">
                <a:solidFill>
                  <a:srgbClr val="333333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либо к анергии, в зависимости от стадии созревания В-лимфоцита и типа антигена</a:t>
            </a:r>
            <a:endParaRPr lang="ru-RU" sz="20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6320160" y="3059343"/>
            <a:ext cx="5821884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dirty="0">
                <a:solidFill>
                  <a:srgbClr val="333333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В клетках ХЛЛ передача сигнала через BCR организована так, что связывание с антигеном связывание клеток ХЛЛ через BCR друг с другом оказывает </a:t>
            </a:r>
            <a:r>
              <a:rPr lang="ru-RU" sz="2000" dirty="0" err="1">
                <a:solidFill>
                  <a:srgbClr val="333333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антиапоптозное</a:t>
            </a:r>
            <a:r>
              <a:rPr lang="ru-RU" sz="2000" dirty="0">
                <a:solidFill>
                  <a:srgbClr val="333333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действие или приводит к пролиферации</a:t>
            </a:r>
            <a:endParaRPr lang="ru-RU" sz="20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6340764" y="4690559"/>
            <a:ext cx="5697415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dirty="0">
                <a:solidFill>
                  <a:srgbClr val="333333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Блокада внутриклеточного сигнального пути BCR ведет к гибели клеток ХЛЛ, а центральная роль </a:t>
            </a:r>
            <a:r>
              <a:rPr lang="ru-RU" sz="2000" dirty="0" err="1">
                <a:solidFill>
                  <a:srgbClr val="333333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тирозинкиназы</a:t>
            </a:r>
            <a:r>
              <a:rPr lang="ru-RU" sz="2000" dirty="0">
                <a:solidFill>
                  <a:srgbClr val="333333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000" dirty="0" err="1">
                <a:solidFill>
                  <a:srgbClr val="333333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Брутона</a:t>
            </a:r>
            <a:r>
              <a:rPr lang="ru-RU" sz="2000" dirty="0">
                <a:solidFill>
                  <a:srgbClr val="333333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в сигнальном пути ВСR позволяет использовать ее как терапевтическую мишень</a:t>
            </a:r>
            <a:endParaRPr lang="ru-RU" sz="20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384592" y="6321775"/>
            <a:ext cx="576775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000" i="1" dirty="0"/>
              <a:t>Рисунок из руководства «Хронический </a:t>
            </a:r>
            <a:r>
              <a:rPr lang="ru-RU" sz="1000" i="1" dirty="0" err="1"/>
              <a:t>лимфолейкоз</a:t>
            </a:r>
            <a:r>
              <a:rPr lang="ru-RU" sz="1000" i="1" dirty="0"/>
              <a:t>: современная диагностика и лечение». Под ред. Никитина Е.А., </a:t>
            </a:r>
            <a:r>
              <a:rPr lang="ru-RU" sz="1000" i="1" dirty="0" err="1"/>
              <a:t>Птушкина</a:t>
            </a:r>
            <a:r>
              <a:rPr lang="ru-RU" sz="1000" i="1" dirty="0"/>
              <a:t> В.В.. 2023 г.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28954" y="6520031"/>
            <a:ext cx="576775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i="1" dirty="0"/>
              <a:t>ХЛЛ – хронический </a:t>
            </a:r>
            <a:r>
              <a:rPr lang="ru-RU" sz="1400" i="1" dirty="0" err="1"/>
              <a:t>лимфоцитарный</a:t>
            </a:r>
            <a:r>
              <a:rPr lang="ru-RU" sz="1400" i="1" dirty="0"/>
              <a:t> лейкоз</a:t>
            </a:r>
          </a:p>
        </p:txBody>
      </p:sp>
      <p:sp>
        <p:nvSpPr>
          <p:cNvPr id="3" name="Овал 2"/>
          <p:cNvSpPr/>
          <p:nvPr/>
        </p:nvSpPr>
        <p:spPr>
          <a:xfrm rot="1043431">
            <a:off x="1383345" y="1805219"/>
            <a:ext cx="1065904" cy="2180492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2620252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3E3562-4F14-4895-BCBD-FBBAA314B0A0}" type="slidenum">
              <a:rPr lang="ru-RU" smtClean="0"/>
              <a:t>30</a:t>
            </a:fld>
            <a:endParaRPr lang="ru-RU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0983" y="817929"/>
            <a:ext cx="5358968" cy="5903546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016243" y="140244"/>
            <a:ext cx="102298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>
                <a:solidFill>
                  <a:srgbClr val="002060"/>
                </a:solidFill>
              </a:rPr>
              <a:t>Ингибитор </a:t>
            </a:r>
            <a:r>
              <a:rPr lang="en-US" sz="2800" b="1" dirty="0">
                <a:solidFill>
                  <a:srgbClr val="002060"/>
                </a:solidFill>
              </a:rPr>
              <a:t>BCL2</a:t>
            </a:r>
            <a:r>
              <a:rPr lang="ru-RU" sz="2800" b="1" dirty="0">
                <a:solidFill>
                  <a:srgbClr val="002060"/>
                </a:solidFill>
              </a:rPr>
              <a:t> – венетоклакс</a:t>
            </a:r>
            <a:endParaRPr lang="ru-RU" sz="28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5839950" y="1872250"/>
            <a:ext cx="6096000" cy="1631216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/>
            <a:r>
              <a:rPr lang="ru-RU" sz="2000" dirty="0">
                <a:solidFill>
                  <a:srgbClr val="333333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Внутренний (митохондриальный) путь запускается различными клеточными стрессами, такими как окислительный стресс, повреждение ДНК и микротрубочек, депривация цитокинов, бесконтрольная клеточная пролиферация.</a:t>
            </a:r>
            <a:endParaRPr lang="ru-RU" sz="20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5839950" y="1094038"/>
            <a:ext cx="631239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>
                <a:solidFill>
                  <a:srgbClr val="333333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Внутренний путь апоптоза регулируется большим семейством белков BCL-2.</a:t>
            </a:r>
            <a:endParaRPr lang="ru-RU" sz="20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5839951" y="3591387"/>
            <a:ext cx="6096000" cy="1015663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/>
            <a:r>
              <a:rPr lang="ru-RU" sz="2000" dirty="0">
                <a:solidFill>
                  <a:srgbClr val="333333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Белки семейства BCL-2 запускают или, наоборот, предотвращают апоптоз, выступая сенсорами различных сигналов, генерируемых внутри клетки. </a:t>
            </a:r>
            <a:endParaRPr lang="ru-RU" sz="20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5839951" y="4669182"/>
            <a:ext cx="6096000" cy="1323439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/>
            <a:r>
              <a:rPr lang="ru-RU" sz="2000" dirty="0">
                <a:solidFill>
                  <a:srgbClr val="333333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Венетоклакс взаимодействует с проапоптозными белками BAK/BAX, происходит их олигомеризация, формирование пор в наружной мембране митохондрий, запускается процесс апоптоза.</a:t>
            </a:r>
            <a:endParaRPr lang="ru-RU" sz="20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384592" y="6321775"/>
            <a:ext cx="576775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000" i="1" dirty="0"/>
              <a:t>Рисунок из руководства «Хронический лимфолейкоз: современная диагностика и лечение». Под ред. Никитина Е.А., Птушкина В.В.. 2023 г.</a:t>
            </a:r>
          </a:p>
        </p:txBody>
      </p:sp>
    </p:spTree>
    <p:extLst>
      <p:ext uri="{BB962C8B-B14F-4D97-AF65-F5344CB8AC3E}">
        <p14:creationId xmlns:p14="http://schemas.microsoft.com/office/powerpoint/2010/main" val="71366106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594213" y="175871"/>
            <a:ext cx="102298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>
                <a:solidFill>
                  <a:srgbClr val="002060"/>
                </a:solidFill>
              </a:rPr>
              <a:t>Синдром Рихтера</a:t>
            </a:r>
            <a:endParaRPr lang="en-US" sz="3200" b="1" dirty="0">
              <a:solidFill>
                <a:srgbClr val="00206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10307" y="832134"/>
            <a:ext cx="111955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>
                <a:latin typeface="Calibri" panose="020F0502020204030204" pitchFamily="34" charset="0"/>
                <a:cs typeface="Calibri" panose="020F0502020204030204" pitchFamily="34" charset="0"/>
              </a:rPr>
              <a:t>Трансформация хронического лимфолейкоза/лимфомы из малых лимфоцитов в агрессивную лимфому 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384592" y="6321775"/>
            <a:ext cx="576775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000" i="1" dirty="0"/>
              <a:t>Рисунок из руководства «Хронический лимфолейкоз: современная диагностика и лечение». Под ред. Никитина Е.А., Птушкина В.В.. 2023 г.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93785" y="6396335"/>
            <a:ext cx="57677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i="1" dirty="0"/>
              <a:t>ХЛЛ – хронический лимфоцитарный лейкоз, ДВККЛ – диффузная В-крупноклеточная лимфома</a:t>
            </a:r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25" t="17897" r="16043" b="12208"/>
          <a:stretch/>
        </p:blipFill>
        <p:spPr>
          <a:xfrm>
            <a:off x="93785" y="2057400"/>
            <a:ext cx="8159261" cy="4079631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8346830" y="2637692"/>
            <a:ext cx="3716216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sz="2000" dirty="0"/>
              <a:t>Клональная эволюция опухоли (появление новых субклонов вследствие дополнительных мутаций).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ru-RU" sz="2000" dirty="0"/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sz="2000" dirty="0"/>
              <a:t>Частота выше у пациентов с ХЛЛ с нарушениями в гене апоптоза ТР53.</a:t>
            </a:r>
          </a:p>
        </p:txBody>
      </p:sp>
    </p:spTree>
    <p:extLst>
      <p:ext uri="{BB962C8B-B14F-4D97-AF65-F5344CB8AC3E}">
        <p14:creationId xmlns:p14="http://schemas.microsoft.com/office/powerpoint/2010/main" val="2729716066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594213" y="175871"/>
            <a:ext cx="102298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>
                <a:solidFill>
                  <a:srgbClr val="002060"/>
                </a:solidFill>
              </a:rPr>
              <a:t>Синдром Рихтера</a:t>
            </a:r>
            <a:endParaRPr lang="en-US" sz="3200" b="1" dirty="0">
              <a:solidFill>
                <a:srgbClr val="00206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10307" y="832134"/>
            <a:ext cx="1119553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>
                <a:latin typeface="Calibri" panose="020F0502020204030204" pitchFamily="34" charset="0"/>
                <a:cs typeface="Calibri" panose="020F0502020204030204" pitchFamily="34" charset="0"/>
              </a:rPr>
              <a:t>Трансформация хронического лимфолейкоза/лимфомы из малых лимфоцитов в агрессивную лимфому 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384592" y="6321775"/>
            <a:ext cx="576775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000" i="1" dirty="0"/>
              <a:t>Рисунок из руководства «Хронический лимфолейкоз: современная диагностика и лечение». Под ред. Никитина Е.А., Птушкина В.В.. 2023 г.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93785" y="6396335"/>
            <a:ext cx="57677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i="1" dirty="0"/>
              <a:t>ХЛЛ – хронический лимфоцитарный лейкоз, ДВККЛ – диффузная В-крупноклеточная лимфома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818184" y="1852247"/>
            <a:ext cx="28676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>
                <a:latin typeface="Calibri" panose="020F0502020204030204" pitchFamily="34" charset="0"/>
                <a:cs typeface="Calibri" panose="020F0502020204030204" pitchFamily="34" charset="0"/>
              </a:rPr>
              <a:t>Признаки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10307" y="2375467"/>
            <a:ext cx="10070124" cy="21698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ru-RU" sz="2400" dirty="0">
                <a:latin typeface="Calibri" panose="020F0502020204030204" pitchFamily="34" charset="0"/>
                <a:cs typeface="Calibri" panose="020F0502020204030204" pitchFamily="34" charset="0"/>
              </a:rPr>
              <a:t>Высокая лихорадка в отсутствие инфекции.</a:t>
            </a:r>
          </a:p>
          <a:p>
            <a:pPr marL="342900" indent="-342900"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ru-RU" sz="2400" dirty="0">
                <a:latin typeface="Calibri" panose="020F0502020204030204" pitchFamily="34" charset="0"/>
                <a:cs typeface="Calibri" panose="020F0502020204030204" pitchFamily="34" charset="0"/>
              </a:rPr>
              <a:t>Быстрый или неравномерный локальный рост лимфоузлов.</a:t>
            </a:r>
          </a:p>
          <a:p>
            <a:pPr marL="342900" indent="-342900"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ru-RU" sz="2400" dirty="0">
                <a:latin typeface="Calibri" panose="020F0502020204030204" pitchFamily="34" charset="0"/>
                <a:cs typeface="Calibri" panose="020F0502020204030204" pitchFamily="34" charset="0"/>
              </a:rPr>
              <a:t>Внезапное и значительное повышение уровня лактатдегидрогеназы в биохимическом анализе крови.</a:t>
            </a:r>
          </a:p>
          <a:p>
            <a:pPr marL="342900" indent="-342900"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ru-RU" sz="2400" dirty="0">
                <a:latin typeface="Calibri" panose="020F0502020204030204" pitchFamily="34" charset="0"/>
                <a:cs typeface="Calibri" panose="020F0502020204030204" pitchFamily="34" charset="0"/>
              </a:rPr>
              <a:t>Экстранодадьное поражение.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750276" y="4714569"/>
            <a:ext cx="10515600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/>
              <a:t>Обязательно выполнение биопсии лимфоузла для подтверждения трансформации </a:t>
            </a:r>
          </a:p>
          <a:p>
            <a:pPr algn="ctr"/>
            <a:endParaRPr lang="ru-RU" sz="2000" b="1" dirty="0"/>
          </a:p>
          <a:p>
            <a:pPr algn="ctr"/>
            <a:r>
              <a:rPr lang="ru-RU" sz="2000" b="1" dirty="0"/>
              <a:t>Изменение терапевтической тактики в зависимости от вида трансформации</a:t>
            </a:r>
          </a:p>
          <a:p>
            <a:pPr algn="ctr"/>
            <a:endParaRPr lang="ru-RU" sz="2000" b="1" dirty="0"/>
          </a:p>
        </p:txBody>
      </p:sp>
    </p:spTree>
    <p:extLst>
      <p:ext uri="{BB962C8B-B14F-4D97-AF65-F5344CB8AC3E}">
        <p14:creationId xmlns:p14="http://schemas.microsoft.com/office/powerpoint/2010/main" val="332015278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3E3562-4F14-4895-BCBD-FBBAA314B0A0}" type="slidenum">
              <a:rPr lang="ru-RU" smtClean="0"/>
              <a:t>33</a:t>
            </a:fld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293077" y="1037889"/>
            <a:ext cx="11406554" cy="60170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600"/>
              </a:spcAft>
              <a:buFont typeface="+mj-lt"/>
              <a:buAutoNum type="arabicPeriod"/>
            </a:pPr>
            <a:r>
              <a:rPr lang="ru-RU" sz="2400" dirty="0">
                <a:solidFill>
                  <a:srgbClr val="0F1115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Хронический </a:t>
            </a:r>
            <a:r>
              <a:rPr lang="ru-RU" sz="2400" dirty="0" err="1">
                <a:solidFill>
                  <a:srgbClr val="0F1115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лимфолейкоз</a:t>
            </a:r>
            <a:r>
              <a:rPr lang="ru-RU" sz="2400" dirty="0">
                <a:solidFill>
                  <a:srgbClr val="0F1115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– наиболее частый лейкоз взрослых с медленным, но неуклонно прогрессирующим течением заболевания.</a:t>
            </a:r>
          </a:p>
          <a:p>
            <a:pPr algn="just">
              <a:spcAft>
                <a:spcPts val="600"/>
              </a:spcAft>
              <a:buFont typeface="+mj-lt"/>
              <a:buAutoNum type="arabicPeriod"/>
            </a:pPr>
            <a:r>
              <a:rPr lang="ru-RU" sz="2400" dirty="0">
                <a:solidFill>
                  <a:srgbClr val="0F1115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Диагноз основывается на </a:t>
            </a:r>
            <a:r>
              <a:rPr lang="ru-RU" sz="2400" dirty="0" err="1">
                <a:solidFill>
                  <a:srgbClr val="0F1115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иммунофенотипировании</a:t>
            </a:r>
            <a:r>
              <a:rPr lang="ru-RU" sz="2400" dirty="0">
                <a:solidFill>
                  <a:srgbClr val="0F1115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методом проточной </a:t>
            </a:r>
            <a:r>
              <a:rPr lang="ru-RU" sz="2400" dirty="0" err="1">
                <a:solidFill>
                  <a:srgbClr val="0F1115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цитофлуориметрии</a:t>
            </a:r>
            <a:r>
              <a:rPr lang="ru-RU" sz="2400" dirty="0">
                <a:solidFill>
                  <a:srgbClr val="0F1115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и выявлении в периферической крови/костном мозге </a:t>
            </a:r>
            <a:r>
              <a:rPr lang="ru-RU" sz="2400" dirty="0" err="1">
                <a:solidFill>
                  <a:srgbClr val="0F1115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моноклональных</a:t>
            </a:r>
            <a:r>
              <a:rPr lang="ru-RU" sz="2400" dirty="0">
                <a:solidFill>
                  <a:srgbClr val="0F1115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В-лимфоцитов.</a:t>
            </a:r>
          </a:p>
          <a:p>
            <a:pPr algn="just">
              <a:spcAft>
                <a:spcPts val="600"/>
              </a:spcAft>
              <a:buFont typeface="+mj-lt"/>
              <a:buAutoNum type="arabicPeriod"/>
            </a:pPr>
            <a:r>
              <a:rPr lang="ru-RU" sz="2400" dirty="0" err="1">
                <a:solidFill>
                  <a:srgbClr val="0F1115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Стадирование</a:t>
            </a:r>
            <a:r>
              <a:rPr lang="ru-RU" sz="2400" dirty="0">
                <a:solidFill>
                  <a:srgbClr val="0F1115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по </a:t>
            </a:r>
            <a:r>
              <a:rPr lang="ru-RU" sz="2400" dirty="0" err="1">
                <a:solidFill>
                  <a:srgbClr val="0F1115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Rai</a:t>
            </a:r>
            <a:r>
              <a:rPr lang="ru-RU" sz="2400" dirty="0">
                <a:solidFill>
                  <a:srgbClr val="0F1115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/</a:t>
            </a:r>
            <a:r>
              <a:rPr lang="ru-RU" sz="2400" dirty="0" err="1">
                <a:solidFill>
                  <a:srgbClr val="0F1115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Binet</a:t>
            </a:r>
            <a:r>
              <a:rPr lang="ru-RU" sz="2400" dirty="0">
                <a:solidFill>
                  <a:srgbClr val="0F1115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молекулярно-генетические факторы определяют прогноз и тактику ведения пациентов с ХЛЛ.</a:t>
            </a:r>
          </a:p>
          <a:p>
            <a:pPr algn="just">
              <a:spcAft>
                <a:spcPts val="600"/>
              </a:spcAft>
              <a:buFont typeface="+mj-lt"/>
              <a:buAutoNum type="arabicPeriod"/>
            </a:pPr>
            <a:r>
              <a:rPr lang="ru-RU" sz="2400" dirty="0">
                <a:solidFill>
                  <a:srgbClr val="0F1115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Лечение начинают только при наличии показаний к терапии, в остальных случаях — тактика «</a:t>
            </a:r>
            <a:r>
              <a:rPr lang="ru-RU" sz="2400" dirty="0" err="1">
                <a:solidFill>
                  <a:srgbClr val="0F1115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watch</a:t>
            </a:r>
            <a:r>
              <a:rPr lang="ru-RU" sz="2400" dirty="0">
                <a:solidFill>
                  <a:srgbClr val="0F1115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0F1115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and</a:t>
            </a:r>
            <a:r>
              <a:rPr lang="ru-RU" sz="2400" dirty="0">
                <a:solidFill>
                  <a:srgbClr val="0F1115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0F1115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wait</a:t>
            </a:r>
            <a:r>
              <a:rPr lang="ru-RU" sz="2400" dirty="0">
                <a:solidFill>
                  <a:srgbClr val="0F1115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».</a:t>
            </a:r>
          </a:p>
          <a:p>
            <a:pPr algn="just">
              <a:spcAft>
                <a:spcPts val="600"/>
              </a:spcAft>
              <a:buFont typeface="+mj-lt"/>
              <a:buAutoNum type="arabicPeriod"/>
            </a:pPr>
            <a:r>
              <a:rPr lang="ru-RU" sz="2400" dirty="0">
                <a:solidFill>
                  <a:srgbClr val="0F1115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Современная терапия включает </a:t>
            </a:r>
            <a:r>
              <a:rPr lang="ru-RU" sz="2400" dirty="0" err="1">
                <a:solidFill>
                  <a:srgbClr val="0F1115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иммунохимиотерапию</a:t>
            </a:r>
            <a:r>
              <a:rPr lang="ru-RU" sz="2400" dirty="0">
                <a:solidFill>
                  <a:srgbClr val="0F1115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а у пациентов с молекулярно-генетическими факторами риска – </a:t>
            </a:r>
            <a:r>
              <a:rPr lang="ru-RU" sz="2400" dirty="0" err="1">
                <a:solidFill>
                  <a:srgbClr val="0F1115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таргетные</a:t>
            </a:r>
            <a:r>
              <a:rPr lang="ru-RU" sz="2400" dirty="0">
                <a:solidFill>
                  <a:srgbClr val="0F1115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препараты (ингибиторы сигнальных путей).</a:t>
            </a:r>
          </a:p>
          <a:p>
            <a:pPr algn="just">
              <a:spcAft>
                <a:spcPts val="600"/>
              </a:spcAft>
              <a:buFont typeface="+mj-lt"/>
              <a:buAutoNum type="arabicPeriod"/>
            </a:pPr>
            <a:r>
              <a:rPr lang="ru-RU" sz="2400" dirty="0">
                <a:solidFill>
                  <a:srgbClr val="0F1115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Синдром Рихтера – редкое, но серьезное осложнение ХЛЛ, требующее биопсии для подтверждения трансформации и смены тактики лечения.</a:t>
            </a:r>
            <a:br>
              <a:rPr lang="ru-RU" sz="2400" dirty="0">
                <a:latin typeface="Calibri" panose="020F0502020204030204" pitchFamily="34" charset="0"/>
                <a:cs typeface="Calibri" panose="020F0502020204030204" pitchFamily="34" charset="0"/>
              </a:rPr>
            </a:br>
            <a:endParaRPr lang="ru-RU" sz="24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94213" y="175871"/>
            <a:ext cx="102298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>
                <a:solidFill>
                  <a:srgbClr val="002060"/>
                </a:solidFill>
              </a:rPr>
              <a:t>Выводы</a:t>
            </a:r>
            <a:endParaRPr lang="en-US" sz="32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3176259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3E3562-4F14-4895-BCBD-FBBAA314B0A0}" type="slidenum">
              <a:rPr lang="ru-RU" smtClean="0"/>
              <a:t>34</a:t>
            </a:fld>
            <a:endParaRPr lang="ru-RU"/>
          </a:p>
        </p:txBody>
      </p:sp>
      <p:sp>
        <p:nvSpPr>
          <p:cNvPr id="3" name="TextBox 2"/>
          <p:cNvSpPr txBox="1"/>
          <p:nvPr/>
        </p:nvSpPr>
        <p:spPr>
          <a:xfrm>
            <a:off x="594213" y="175871"/>
            <a:ext cx="102298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>
                <a:solidFill>
                  <a:srgbClr val="002060"/>
                </a:solidFill>
              </a:rPr>
              <a:t>Контрольные вопросы</a:t>
            </a:r>
            <a:endParaRPr lang="en-US" sz="3200" b="1" dirty="0">
              <a:solidFill>
                <a:srgbClr val="00206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19100" y="760646"/>
            <a:ext cx="11353800" cy="66633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  <a:buFont typeface="+mj-lt"/>
              <a:buAutoNum type="arabicPeriod"/>
            </a:pPr>
            <a:r>
              <a:rPr lang="ru-RU" sz="1400" dirty="0">
                <a:solidFill>
                  <a:srgbClr val="0F1115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Какие эпидемиологические особенности имеет ХЛЛ?</a:t>
            </a:r>
          </a:p>
          <a:p>
            <a:pPr>
              <a:spcAft>
                <a:spcPts val="600"/>
              </a:spcAft>
              <a:buFont typeface="+mj-lt"/>
              <a:buAutoNum type="arabicPeriod"/>
            </a:pPr>
            <a:r>
              <a:rPr lang="ru-RU" sz="1400" dirty="0">
                <a:solidFill>
                  <a:srgbClr val="0F1115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Какие этапы выделяют в истории изучения ХЛЛ?</a:t>
            </a:r>
          </a:p>
          <a:p>
            <a:pPr>
              <a:spcAft>
                <a:spcPts val="600"/>
              </a:spcAft>
              <a:buFont typeface="+mj-lt"/>
              <a:buAutoNum type="arabicPeriod"/>
            </a:pPr>
            <a:r>
              <a:rPr lang="ru-RU" sz="1400" dirty="0">
                <a:solidFill>
                  <a:srgbClr val="0F1115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Патогенез ХЛЛ</a:t>
            </a:r>
          </a:p>
          <a:p>
            <a:pPr>
              <a:spcAft>
                <a:spcPts val="600"/>
              </a:spcAft>
              <a:buFont typeface="+mj-lt"/>
              <a:buAutoNum type="arabicPeriod"/>
            </a:pPr>
            <a:r>
              <a:rPr lang="ru-RU" sz="1400" dirty="0">
                <a:solidFill>
                  <a:srgbClr val="0F1115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Какие генетические нарушения наиболее характерны для ХЛЛ и как они влияют на прогноз заболевания?</a:t>
            </a:r>
          </a:p>
          <a:p>
            <a:pPr>
              <a:spcAft>
                <a:spcPts val="600"/>
              </a:spcAft>
              <a:buFont typeface="+mj-lt"/>
              <a:buAutoNum type="arabicPeriod"/>
            </a:pPr>
            <a:r>
              <a:rPr lang="ru-RU" sz="1400" dirty="0">
                <a:solidFill>
                  <a:srgbClr val="0F1115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Какие </a:t>
            </a:r>
            <a:r>
              <a:rPr lang="ru-RU" sz="1400" dirty="0" err="1">
                <a:solidFill>
                  <a:srgbClr val="0F1115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иммунофенотипические</a:t>
            </a:r>
            <a:r>
              <a:rPr lang="ru-RU" sz="1400" dirty="0">
                <a:solidFill>
                  <a:srgbClr val="0F1115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маркеры характерны для классического варианта ХЛЛ?</a:t>
            </a:r>
          </a:p>
          <a:p>
            <a:pPr>
              <a:spcAft>
                <a:spcPts val="600"/>
              </a:spcAft>
              <a:buFont typeface="+mj-lt"/>
              <a:buAutoNum type="arabicPeriod"/>
            </a:pPr>
            <a:r>
              <a:rPr lang="ru-RU" sz="1400" dirty="0">
                <a:solidFill>
                  <a:srgbClr val="0F1115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Какие особенности общего анализа крови при ХЛЛ?</a:t>
            </a:r>
          </a:p>
          <a:p>
            <a:pPr>
              <a:spcAft>
                <a:spcPts val="600"/>
              </a:spcAft>
              <a:buFont typeface="+mj-lt"/>
              <a:buAutoNum type="arabicPeriod"/>
            </a:pPr>
            <a:r>
              <a:rPr lang="ru-RU" sz="1400" dirty="0">
                <a:solidFill>
                  <a:srgbClr val="0F1115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В каком случае устанавливается диагноз хронический </a:t>
            </a:r>
            <a:r>
              <a:rPr lang="ru-RU" sz="1400" dirty="0" err="1">
                <a:solidFill>
                  <a:srgbClr val="0F1115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лимфолейкоз</a:t>
            </a:r>
            <a:r>
              <a:rPr lang="ru-RU" sz="1400" dirty="0">
                <a:solidFill>
                  <a:srgbClr val="0F1115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/ </a:t>
            </a:r>
            <a:r>
              <a:rPr lang="ru-RU" sz="1400" dirty="0" err="1">
                <a:solidFill>
                  <a:srgbClr val="0F1115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лимфома</a:t>
            </a:r>
            <a:r>
              <a:rPr lang="ru-RU" sz="1400" dirty="0">
                <a:solidFill>
                  <a:srgbClr val="0F1115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из малых лимфоцитов, </a:t>
            </a:r>
            <a:r>
              <a:rPr lang="ru-RU" sz="1400" dirty="0" err="1">
                <a:solidFill>
                  <a:srgbClr val="0F1115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моноклональный</a:t>
            </a:r>
            <a:r>
              <a:rPr lang="ru-RU" sz="1400" dirty="0">
                <a:solidFill>
                  <a:srgbClr val="0F1115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В-клеточный лимфоцитоз?</a:t>
            </a:r>
          </a:p>
          <a:p>
            <a:pPr>
              <a:spcAft>
                <a:spcPts val="600"/>
              </a:spcAft>
              <a:buFont typeface="+mj-lt"/>
              <a:buAutoNum type="arabicPeriod"/>
            </a:pPr>
            <a:r>
              <a:rPr lang="ru-RU" sz="1400" dirty="0">
                <a:solidFill>
                  <a:srgbClr val="0F1115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Какие клинические синдромы выделяют в течении ХЛЛ?</a:t>
            </a:r>
          </a:p>
          <a:p>
            <a:pPr>
              <a:spcAft>
                <a:spcPts val="600"/>
              </a:spcAft>
              <a:buFont typeface="+mj-lt"/>
              <a:buAutoNum type="arabicPeriod"/>
            </a:pPr>
            <a:r>
              <a:rPr lang="ru-RU" sz="1400" dirty="0">
                <a:solidFill>
                  <a:srgbClr val="0F1115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Какие существуют классификации ХЛЛ по стадиям, их критерии?</a:t>
            </a:r>
          </a:p>
          <a:p>
            <a:pPr>
              <a:spcAft>
                <a:spcPts val="600"/>
              </a:spcAft>
              <a:buFont typeface="+mj-lt"/>
              <a:buAutoNum type="arabicPeriod"/>
            </a:pPr>
            <a:r>
              <a:rPr lang="ru-RU" sz="1400" dirty="0">
                <a:solidFill>
                  <a:srgbClr val="0F1115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Какие существуют показания к началу терапии ХЛЛ?</a:t>
            </a:r>
          </a:p>
          <a:p>
            <a:pPr>
              <a:spcAft>
                <a:spcPts val="600"/>
              </a:spcAft>
              <a:buFont typeface="+mj-lt"/>
              <a:buAutoNum type="arabicPeriod"/>
            </a:pPr>
            <a:r>
              <a:rPr lang="ru-RU" sz="1400" dirty="0">
                <a:solidFill>
                  <a:srgbClr val="0F1115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Какие препараты входят в курсы </a:t>
            </a:r>
            <a:r>
              <a:rPr lang="ru-RU" sz="1400" dirty="0" err="1">
                <a:solidFill>
                  <a:srgbClr val="0F1115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иммунохимиотерапии</a:t>
            </a:r>
            <a:r>
              <a:rPr lang="ru-RU" sz="1400" dirty="0">
                <a:solidFill>
                  <a:srgbClr val="0F1115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при ХЛЛ?</a:t>
            </a:r>
          </a:p>
          <a:p>
            <a:pPr>
              <a:spcAft>
                <a:spcPts val="600"/>
              </a:spcAft>
              <a:buFont typeface="+mj-lt"/>
              <a:buAutoNum type="arabicPeriod"/>
            </a:pPr>
            <a:r>
              <a:rPr lang="ru-RU" sz="1400" dirty="0">
                <a:solidFill>
                  <a:srgbClr val="0F1115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Какие препараты относятся к </a:t>
            </a:r>
            <a:r>
              <a:rPr lang="ru-RU" sz="1400" dirty="0" err="1">
                <a:solidFill>
                  <a:srgbClr val="0F1115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таргетной</a:t>
            </a:r>
            <a:r>
              <a:rPr lang="ru-RU" sz="1400" dirty="0">
                <a:solidFill>
                  <a:srgbClr val="0F1115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терапии ХЛЛ и каков их механизм действия?</a:t>
            </a:r>
          </a:p>
          <a:p>
            <a:pPr>
              <a:spcAft>
                <a:spcPts val="600"/>
              </a:spcAft>
              <a:buFont typeface="+mj-lt"/>
              <a:buAutoNum type="arabicPeriod"/>
            </a:pPr>
            <a:r>
              <a:rPr lang="ru-RU" sz="1400" dirty="0">
                <a:solidFill>
                  <a:srgbClr val="0F1115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Что такое синдром Рихтера?</a:t>
            </a:r>
          </a:p>
          <a:p>
            <a:pPr>
              <a:spcAft>
                <a:spcPts val="600"/>
              </a:spcAft>
              <a:buFont typeface="+mj-lt"/>
              <a:buAutoNum type="arabicPeriod"/>
            </a:pPr>
            <a:r>
              <a:rPr lang="ru-RU" sz="1400" b="0" i="0" dirty="0">
                <a:solidFill>
                  <a:srgbClr val="0F1115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Что такое Тени Боткина-</a:t>
            </a:r>
            <a:r>
              <a:rPr lang="ru-RU" sz="1400" b="0" i="0" dirty="0" err="1">
                <a:solidFill>
                  <a:srgbClr val="0F1115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Г</a:t>
            </a:r>
            <a:r>
              <a:rPr lang="ru-RU" sz="1400" dirty="0" err="1">
                <a:solidFill>
                  <a:srgbClr val="0F1115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умпрехта</a:t>
            </a:r>
            <a:r>
              <a:rPr lang="ru-RU" sz="1400" dirty="0">
                <a:solidFill>
                  <a:srgbClr val="0F1115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?</a:t>
            </a:r>
          </a:p>
          <a:p>
            <a:pPr>
              <a:spcAft>
                <a:spcPts val="600"/>
              </a:spcAft>
              <a:buFont typeface="+mj-lt"/>
              <a:buAutoNum type="arabicPeriod"/>
            </a:pPr>
            <a:r>
              <a:rPr lang="ru-RU" sz="1400" dirty="0">
                <a:solidFill>
                  <a:srgbClr val="0F1115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Особенности лимфаденопатии при ХЛЛ</a:t>
            </a:r>
          </a:p>
          <a:p>
            <a:pPr>
              <a:spcAft>
                <a:spcPts val="600"/>
              </a:spcAft>
              <a:buFont typeface="+mj-lt"/>
              <a:buAutoNum type="arabicPeriod"/>
            </a:pPr>
            <a:r>
              <a:rPr lang="ru-RU" sz="1400" dirty="0">
                <a:solidFill>
                  <a:srgbClr val="0F1115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На каких этапах течения заболевания и почему используется тактика «Наблюдай и жди»?</a:t>
            </a:r>
          </a:p>
          <a:p>
            <a:pPr>
              <a:spcAft>
                <a:spcPts val="600"/>
              </a:spcAft>
              <a:buFont typeface="+mj-lt"/>
              <a:buAutoNum type="arabicPeriod"/>
            </a:pPr>
            <a:r>
              <a:rPr lang="ru-RU" sz="1400" dirty="0">
                <a:solidFill>
                  <a:srgbClr val="0F1115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Что такое </a:t>
            </a:r>
            <a:r>
              <a:rPr lang="ru-RU" sz="1400" dirty="0" err="1">
                <a:solidFill>
                  <a:srgbClr val="0F1115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Моноклональный</a:t>
            </a:r>
            <a:r>
              <a:rPr lang="ru-RU" sz="1400" dirty="0">
                <a:solidFill>
                  <a:srgbClr val="0F1115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В-клеточный лимфоцитоз?</a:t>
            </a:r>
          </a:p>
          <a:p>
            <a:pPr>
              <a:spcAft>
                <a:spcPts val="600"/>
              </a:spcAft>
              <a:buFont typeface="+mj-lt"/>
              <a:buAutoNum type="arabicPeriod"/>
            </a:pPr>
            <a:r>
              <a:rPr lang="ru-RU" sz="1400" dirty="0">
                <a:solidFill>
                  <a:srgbClr val="0F1115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Какие этиологические причины анемии характерны для ХЛЛ?</a:t>
            </a:r>
          </a:p>
          <a:p>
            <a:pPr>
              <a:spcAft>
                <a:spcPts val="600"/>
              </a:spcAft>
              <a:buFont typeface="+mj-lt"/>
              <a:buAutoNum type="arabicPeriod"/>
            </a:pPr>
            <a:r>
              <a:rPr lang="ru-RU" sz="1400" dirty="0">
                <a:solidFill>
                  <a:srgbClr val="0F1115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С чем связано развитие геморрагического синдрома?</a:t>
            </a:r>
          </a:p>
          <a:p>
            <a:pPr>
              <a:spcAft>
                <a:spcPts val="600"/>
              </a:spcAft>
              <a:buFont typeface="+mj-lt"/>
              <a:buAutoNum type="arabicPeriod"/>
            </a:pPr>
            <a:r>
              <a:rPr lang="ru-RU" sz="1400" dirty="0">
                <a:solidFill>
                  <a:srgbClr val="0F1115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Механизм действия ингибиторов </a:t>
            </a:r>
            <a:r>
              <a:rPr lang="ru-RU" sz="1400" dirty="0" err="1">
                <a:solidFill>
                  <a:srgbClr val="0F1115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тирозинкиназы</a:t>
            </a:r>
            <a:r>
              <a:rPr lang="ru-RU" sz="1400" dirty="0">
                <a:solidFill>
                  <a:srgbClr val="0F1115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400" dirty="0" err="1">
                <a:solidFill>
                  <a:srgbClr val="0F1115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Брутона</a:t>
            </a:r>
            <a:endParaRPr lang="ru-RU" sz="1400" dirty="0">
              <a:solidFill>
                <a:srgbClr val="0F1115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spcAft>
                <a:spcPts val="600"/>
              </a:spcAft>
              <a:buFont typeface="+mj-lt"/>
              <a:buAutoNum type="arabicPeriod"/>
            </a:pPr>
            <a:endParaRPr lang="ru-RU" sz="1400" dirty="0">
              <a:solidFill>
                <a:srgbClr val="0F1115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spcAft>
                <a:spcPts val="600"/>
              </a:spcAft>
              <a:buFont typeface="+mj-lt"/>
              <a:buAutoNum type="arabicPeriod"/>
            </a:pPr>
            <a:endParaRPr lang="ru-RU" sz="1400" b="0" i="0" dirty="0">
              <a:solidFill>
                <a:srgbClr val="0F1115"/>
              </a:solidFill>
              <a:effectLst/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69352086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3E3562-4F14-4895-BCBD-FBBAA314B0A0}" type="slidenum">
              <a:rPr lang="ru-RU" smtClean="0"/>
              <a:t>35</a:t>
            </a:fld>
            <a:endParaRPr lang="ru-RU"/>
          </a:p>
        </p:txBody>
      </p:sp>
      <p:sp>
        <p:nvSpPr>
          <p:cNvPr id="3" name="TextBox 2"/>
          <p:cNvSpPr txBox="1"/>
          <p:nvPr/>
        </p:nvSpPr>
        <p:spPr>
          <a:xfrm>
            <a:off x="594213" y="175871"/>
            <a:ext cx="102298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>
                <a:solidFill>
                  <a:srgbClr val="002060"/>
                </a:solidFill>
              </a:rPr>
              <a:t>Список дополнительной литературы</a:t>
            </a:r>
            <a:endParaRPr lang="en-US" sz="3200" b="1" dirty="0">
              <a:solidFill>
                <a:srgbClr val="00206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51693" y="952767"/>
            <a:ext cx="11353800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600"/>
              </a:spcAft>
              <a:buFont typeface="+mj-lt"/>
              <a:buAutoNum type="arabicPeriod"/>
            </a:pPr>
            <a:r>
              <a:rPr lang="ru-RU" sz="2200" dirty="0">
                <a:solidFill>
                  <a:srgbClr val="0F1115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Клинические рекомендации «Хронический </a:t>
            </a:r>
            <a:r>
              <a:rPr lang="ru-RU" sz="2200" dirty="0" err="1">
                <a:solidFill>
                  <a:srgbClr val="0F1115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лимфоцитарный</a:t>
            </a:r>
            <a:r>
              <a:rPr lang="ru-RU" sz="2200" dirty="0">
                <a:solidFill>
                  <a:srgbClr val="0F1115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лейкоз/</a:t>
            </a:r>
            <a:r>
              <a:rPr lang="ru-RU" sz="2200" dirty="0" err="1">
                <a:solidFill>
                  <a:srgbClr val="0F1115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лимфома</a:t>
            </a:r>
            <a:r>
              <a:rPr lang="ru-RU" sz="2200" dirty="0">
                <a:solidFill>
                  <a:srgbClr val="0F1115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из малых лимфоцитов». 2024 г. </a:t>
            </a:r>
            <a:r>
              <a:rPr lang="en-US" sz="2200" dirty="0">
                <a:solidFill>
                  <a:srgbClr val="0F1115"/>
                </a:solidFill>
                <a:latin typeface="Calibri" panose="020F0502020204030204" pitchFamily="34" charset="0"/>
                <a:cs typeface="Calibri" panose="020F0502020204030204" pitchFamily="34" charset="0"/>
                <a:hlinkClick r:id="rId2"/>
              </a:rPr>
              <a:t>https://cr.minzdrav.gov.ru/preview-cr/134_2</a:t>
            </a:r>
            <a:endParaRPr lang="ru-RU" sz="2200" dirty="0">
              <a:solidFill>
                <a:srgbClr val="0F1115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>
              <a:spcAft>
                <a:spcPts val="600"/>
              </a:spcAft>
              <a:buFont typeface="+mj-lt"/>
              <a:buAutoNum type="arabicPeriod"/>
            </a:pPr>
            <a:r>
              <a:rPr lang="ru-RU" sz="2200" dirty="0">
                <a:latin typeface="Calibri" panose="020F0502020204030204" pitchFamily="34" charset="0"/>
                <a:cs typeface="Calibri" panose="020F0502020204030204" pitchFamily="34" charset="0"/>
              </a:rPr>
              <a:t>Хронический </a:t>
            </a:r>
            <a:r>
              <a:rPr lang="ru-RU" sz="2200" dirty="0" err="1">
                <a:latin typeface="Calibri" panose="020F0502020204030204" pitchFamily="34" charset="0"/>
                <a:cs typeface="Calibri" panose="020F0502020204030204" pitchFamily="34" charset="0"/>
              </a:rPr>
              <a:t>лимфолейкоз</a:t>
            </a:r>
            <a:r>
              <a:rPr lang="ru-RU" sz="2200" dirty="0">
                <a:latin typeface="Calibri" panose="020F0502020204030204" pitchFamily="34" charset="0"/>
                <a:cs typeface="Calibri" panose="020F0502020204030204" pitchFamily="34" charset="0"/>
              </a:rPr>
              <a:t>. Современная диагностика и лечение / под ред. Е. А. Никитина, В. В. </a:t>
            </a:r>
            <a:r>
              <a:rPr lang="ru-RU" sz="2200" dirty="0" err="1">
                <a:latin typeface="Calibri" panose="020F0502020204030204" pitchFamily="34" charset="0"/>
                <a:cs typeface="Calibri" panose="020F0502020204030204" pitchFamily="34" charset="0"/>
              </a:rPr>
              <a:t>Птушкина</a:t>
            </a:r>
            <a:r>
              <a:rPr lang="ru-RU" sz="2200" dirty="0">
                <a:latin typeface="Calibri" panose="020F0502020204030204" pitchFamily="34" charset="0"/>
                <a:cs typeface="Calibri" panose="020F0502020204030204" pitchFamily="34" charset="0"/>
              </a:rPr>
              <a:t>. - 2-е изд., </a:t>
            </a:r>
            <a:r>
              <a:rPr lang="ru-RU" sz="2200" dirty="0" err="1">
                <a:latin typeface="Calibri" panose="020F0502020204030204" pitchFamily="34" charset="0"/>
                <a:cs typeface="Calibri" panose="020F0502020204030204" pitchFamily="34" charset="0"/>
              </a:rPr>
              <a:t>перераб</a:t>
            </a:r>
            <a:r>
              <a:rPr lang="ru-RU" sz="2200" dirty="0">
                <a:latin typeface="Calibri" panose="020F0502020204030204" pitchFamily="34" charset="0"/>
                <a:cs typeface="Calibri" panose="020F0502020204030204" pitchFamily="34" charset="0"/>
              </a:rPr>
              <a:t>. и доп. - Москва : ГЭОТАР-Медиа, 2023. - 480 с. - ISBN 978-5-9704-7597-3, DOI: 10.33029/9704-7597-3-SDL-2023-1-480.</a:t>
            </a:r>
          </a:p>
          <a:p>
            <a:pPr algn="just">
              <a:spcAft>
                <a:spcPts val="600"/>
              </a:spcAft>
              <a:buFont typeface="+mj-lt"/>
              <a:buAutoNum type="arabicPeriod"/>
            </a:pPr>
            <a:r>
              <a:rPr lang="ru-RU" sz="2200" dirty="0">
                <a:latin typeface="Calibri" panose="020F0502020204030204" pitchFamily="34" charset="0"/>
                <a:cs typeface="Calibri" panose="020F0502020204030204" pitchFamily="34" charset="0"/>
              </a:rPr>
              <a:t>Гематология : национальное руководство / под ред. О. А. Рукавицына. — Москва : ГЭОТАР-Медиа, 2024.</a:t>
            </a:r>
          </a:p>
          <a:p>
            <a:pPr algn="just">
              <a:spcAft>
                <a:spcPts val="600"/>
              </a:spcAft>
              <a:buFont typeface="+mj-lt"/>
              <a:buAutoNum type="arabicPeriod"/>
            </a:pPr>
            <a:r>
              <a:rPr lang="ru-RU" sz="2200" dirty="0">
                <a:latin typeface="Calibri" panose="020F0502020204030204" pitchFamily="34" charset="0"/>
                <a:cs typeface="Calibri" panose="020F0502020204030204" pitchFamily="34" charset="0"/>
              </a:rPr>
              <a:t>Цветной атлас по клинической гематологии. Молекулярная и клеточная основа заболеваний. </a:t>
            </a:r>
            <a:r>
              <a:rPr lang="ru-RU" sz="2200" dirty="0" err="1">
                <a:latin typeface="Calibri" panose="020F0502020204030204" pitchFamily="34" charset="0"/>
                <a:cs typeface="Calibri" panose="020F0502020204030204" pitchFamily="34" charset="0"/>
              </a:rPr>
              <a:t>Хоффбранд</a:t>
            </a:r>
            <a:r>
              <a:rPr lang="ru-RU" sz="2200" dirty="0">
                <a:latin typeface="Calibri" panose="020F0502020204030204" pitchFamily="34" charset="0"/>
                <a:cs typeface="Calibri" panose="020F0502020204030204" pitchFamily="34" charset="0"/>
              </a:rPr>
              <a:t> А.В., Вьяс П., Кампо Э., </a:t>
            </a:r>
            <a:r>
              <a:rPr lang="ru-RU" sz="2200" dirty="0" err="1">
                <a:latin typeface="Calibri" panose="020F0502020204030204" pitchFamily="34" charset="0"/>
                <a:cs typeface="Calibri" panose="020F0502020204030204" pitchFamily="34" charset="0"/>
              </a:rPr>
              <a:t>Хаферлах</a:t>
            </a:r>
            <a:r>
              <a:rPr lang="ru-RU" sz="2200" dirty="0">
                <a:latin typeface="Calibri" panose="020F0502020204030204" pitchFamily="34" charset="0"/>
                <a:cs typeface="Calibri" panose="020F0502020204030204" pitchFamily="34" charset="0"/>
              </a:rPr>
              <a:t> Т., Гомес К.; Пер. с англ.; Под ред. В.В. </a:t>
            </a:r>
            <a:r>
              <a:rPr lang="ru-RU" sz="2200" dirty="0" err="1">
                <a:latin typeface="Calibri" panose="020F0502020204030204" pitchFamily="34" charset="0"/>
                <a:cs typeface="Calibri" panose="020F0502020204030204" pitchFamily="34" charset="0"/>
              </a:rPr>
              <a:t>Птушкина</a:t>
            </a:r>
            <a:r>
              <a:rPr lang="ru-RU" sz="2200" dirty="0">
                <a:latin typeface="Calibri" panose="020F0502020204030204" pitchFamily="34" charset="0"/>
                <a:cs typeface="Calibri" panose="020F0502020204030204" pitchFamily="34" charset="0"/>
              </a:rPr>
              <a:t> Москва : ГЭОТАР-Медиа, 2023. - 680 с. - </a:t>
            </a:r>
            <a:r>
              <a:rPr lang="en-US" sz="2200" dirty="0">
                <a:latin typeface="Calibri" panose="020F0502020204030204" pitchFamily="34" charset="0"/>
                <a:cs typeface="Calibri" panose="020F0502020204030204" pitchFamily="34" charset="0"/>
              </a:rPr>
              <a:t>ISBN. 978-5-9704-6290-4.</a:t>
            </a:r>
            <a:endParaRPr lang="ru-RU" sz="22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>
              <a:spcAft>
                <a:spcPts val="600"/>
              </a:spcAft>
              <a:buFont typeface="+mj-lt"/>
              <a:buAutoNum type="arabicPeriod"/>
            </a:pPr>
            <a:r>
              <a:rPr lang="ru-RU" sz="2200" dirty="0">
                <a:latin typeface="Calibri" panose="020F0502020204030204" pitchFamily="34" charset="0"/>
                <a:cs typeface="Calibri" panose="020F0502020204030204" pitchFamily="34" charset="0"/>
              </a:rPr>
              <a:t>Учебник по гематологии. 2-е издание, дополненное и переработанное. </a:t>
            </a:r>
            <a:r>
              <a:rPr lang="ru-RU" sz="2200" dirty="0" err="1">
                <a:latin typeface="Calibri" panose="020F0502020204030204" pitchFamily="34" charset="0"/>
                <a:cs typeface="Calibri" panose="020F0502020204030204" pitchFamily="34" charset="0"/>
              </a:rPr>
              <a:t>Стуклов</a:t>
            </a:r>
            <a:r>
              <a:rPr lang="ru-RU" sz="2200" dirty="0">
                <a:latin typeface="Calibri" panose="020F0502020204030204" pitchFamily="34" charset="0"/>
                <a:cs typeface="Calibri" panose="020F0502020204030204" pitchFamily="34" charset="0"/>
              </a:rPr>
              <a:t> Н.И., Кислый Н.Д.. Москва: Практическая медицина, 2022. – 352 с.</a:t>
            </a:r>
          </a:p>
          <a:p>
            <a:pPr algn="just">
              <a:spcAft>
                <a:spcPts val="600"/>
              </a:spcAft>
              <a:buFont typeface="+mj-lt"/>
              <a:buAutoNum type="arabicPeriod"/>
            </a:pPr>
            <a:r>
              <a:rPr lang="ru-RU" sz="2200" dirty="0">
                <a:latin typeface="Calibri" panose="020F0502020204030204" pitchFamily="34" charset="0"/>
                <a:cs typeface="Calibri" panose="020F0502020204030204" pitchFamily="34" charset="0"/>
              </a:rPr>
              <a:t>Руководство по лабораторной гематологии. Бетти </a:t>
            </a:r>
            <a:r>
              <a:rPr lang="ru-RU" sz="2200" dirty="0" err="1">
                <a:latin typeface="Calibri" panose="020F0502020204030204" pitchFamily="34" charset="0"/>
                <a:cs typeface="Calibri" panose="020F0502020204030204" pitchFamily="34" charset="0"/>
              </a:rPr>
              <a:t>Сисла</a:t>
            </a:r>
            <a:r>
              <a:rPr lang="ru-RU" sz="2200" dirty="0">
                <a:latin typeface="Calibri" panose="020F0502020204030204" pitchFamily="34" charset="0"/>
                <a:cs typeface="Calibri" panose="020F0502020204030204" pitchFamily="34" charset="0"/>
              </a:rPr>
              <a:t>. Пер. с </a:t>
            </a:r>
            <a:r>
              <a:rPr lang="ru-RU" sz="2200" dirty="0" err="1">
                <a:latin typeface="Calibri" panose="020F0502020204030204" pitchFamily="34" charset="0"/>
                <a:cs typeface="Calibri" panose="020F0502020204030204" pitchFamily="34" charset="0"/>
              </a:rPr>
              <a:t>англ</a:t>
            </a:r>
            <a:r>
              <a:rPr lang="ru-RU" sz="2200" dirty="0">
                <a:latin typeface="Calibri" panose="020F0502020204030204" pitchFamily="34" charset="0"/>
                <a:cs typeface="Calibri" panose="020F0502020204030204" pitchFamily="34" charset="0"/>
              </a:rPr>
              <a:t>; под ред. А.И. Воробьева. Москва: Практическая медицина, 2011. – 349 с.</a:t>
            </a:r>
          </a:p>
          <a:p>
            <a:pPr algn="just">
              <a:spcAft>
                <a:spcPts val="600"/>
              </a:spcAft>
              <a:buFont typeface="+mj-lt"/>
              <a:buAutoNum type="arabicPeriod"/>
            </a:pPr>
            <a:endParaRPr lang="ru-RU" sz="2200" b="0" i="0" dirty="0">
              <a:solidFill>
                <a:srgbClr val="0F1115"/>
              </a:solidFill>
              <a:effectLst/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87371995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Другая 1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009FDF"/>
      </a:accent1>
      <a:accent2>
        <a:srgbClr val="3BB54A"/>
      </a:accent2>
      <a:accent3>
        <a:srgbClr val="555A65"/>
      </a:accent3>
      <a:accent4>
        <a:srgbClr val="003479"/>
      </a:accent4>
      <a:accent5>
        <a:srgbClr val="90CEEB"/>
      </a:accent5>
      <a:accent6>
        <a:srgbClr val="C6DB89"/>
      </a:accent6>
      <a:hlink>
        <a:srgbClr val="003479"/>
      </a:hlink>
      <a:folHlink>
        <a:srgbClr val="3BB54A"/>
      </a:folHlink>
    </a:clrScheme>
    <a:fontScheme name="Другая 3">
      <a:majorFont>
        <a:latin typeface="Roboto"/>
        <a:ea typeface=""/>
        <a:cs typeface=""/>
      </a:majorFont>
      <a:minorFont>
        <a:latin typeface="Roboto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Имбрувика шаблон.pptx" id="{AFD0EDC6-99F2-4DF1-8440-6F775259C6B3}" vid="{61CCD8F4-ED26-4200-952B-B766216D4B1E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Документ" ma:contentTypeID="0x0101000D6F44BB9F8B4B4395FA251CABA7899D" ma:contentTypeVersion="11" ma:contentTypeDescription="Создание документа." ma:contentTypeScope="" ma:versionID="856bbb421dff443b1ec5d963a55b8462">
  <xsd:schema xmlns:xsd="http://www.w3.org/2001/XMLSchema" xmlns:xs="http://www.w3.org/2001/XMLSchema" xmlns:p="http://schemas.microsoft.com/office/2006/metadata/properties" xmlns:ns2="ec888d8e-5ddc-4188-b2ab-e9ca19417928" xmlns:ns3="3ab3da95-b8ac-4b60-83eb-0594b0f86a7a" targetNamespace="http://schemas.microsoft.com/office/2006/metadata/properties" ma:root="true" ma:fieldsID="5deaa88ef1b27b4b081b7607d643c14a" ns2:_="" ns3:_="">
    <xsd:import namespace="ec888d8e-5ddc-4188-b2ab-e9ca19417928"/>
    <xsd:import namespace="3ab3da95-b8ac-4b60-83eb-0594b0f86a7a"/>
    <xsd:element name="properties">
      <xsd:complexType>
        <xsd:sequence>
          <xsd:element name="documentManagement">
            <xsd:complexType>
              <xsd:all>
                <xsd:element ref="ns2:_x043a__x043e__x043c__x043c__x0435__x043d__x0442__x0430__x0440__x0438__x0439_" minOccurs="0"/>
                <xsd:element ref="ns2:MediaServiceMetadata" minOccurs="0"/>
                <xsd:element ref="ns2:MediaServiceFastMetadata" minOccurs="0"/>
                <xsd:element ref="ns2:MediaServiceDateTaken" minOccurs="0"/>
                <xsd:element ref="ns3:SharedWithUsers" minOccurs="0"/>
                <xsd:element ref="ns3:SharedWithDetails" minOccurs="0"/>
                <xsd:element ref="ns2:MediaLengthInSeconds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c888d8e-5ddc-4188-b2ab-e9ca19417928" elementFormDefault="qualified">
    <xsd:import namespace="http://schemas.microsoft.com/office/2006/documentManagement/types"/>
    <xsd:import namespace="http://schemas.microsoft.com/office/infopath/2007/PartnerControls"/>
    <xsd:element name="_x043a__x043e__x043c__x043c__x0435__x043d__x0442__x0430__x0440__x0438__x0439_" ma:index="8" nillable="true" ma:displayName="комментарий" ma:internalName="_x043a__x043e__x043c__x043c__x0435__x043d__x0442__x0430__x0440__x0438__x0439_">
      <xsd:simpleType>
        <xsd:restriction base="dms:Note">
          <xsd:maxLength value="255"/>
        </xsd:restriction>
      </xsd:simpleType>
    </xsd:element>
    <xsd:element name="MediaServiceMetadata" ma:index="9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0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1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4" nillable="true" ma:displayName="Length (seconds)" ma:internalName="MediaLengthInSeconds" ma:readOnly="true">
      <xsd:simpleType>
        <xsd:restriction base="dms:Unknown"/>
      </xsd:simpleType>
    </xsd:element>
    <xsd:element name="MediaServiceAutoTags" ma:index="15" nillable="true" ma:displayName="Tags" ma:internalName="MediaServiceAutoTags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ab3da95-b8ac-4b60-83eb-0594b0f86a7a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Общий доступ с использованием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Совместно с подробностями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Тип контента"/>
        <xsd:element ref="dc:title" minOccurs="0" maxOccurs="1" ma:index="4" ma:displayName="Название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78351B69-B0CA-4BBE-8BAC-57B41BA655A7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D217CF6F-928F-4D58-9B98-BE6CC8B5991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c888d8e-5ddc-4188-b2ab-e9ca19417928"/>
    <ds:schemaRef ds:uri="3ab3da95-b8ac-4b60-83eb-0594b0f86a7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11329</TotalTime>
  <Words>3889</Words>
  <Application>Microsoft Office PowerPoint</Application>
  <PresentationFormat>Широкоэкранный</PresentationFormat>
  <Paragraphs>350</Paragraphs>
  <Slides>35</Slides>
  <Notes>12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8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35</vt:i4>
      </vt:variant>
    </vt:vector>
  </HeadingPairs>
  <TitlesOfParts>
    <vt:vector size="44" baseType="lpstr">
      <vt:lpstr>Arial</vt:lpstr>
      <vt:lpstr>Calibri</vt:lpstr>
      <vt:lpstr>LatoWeb</vt:lpstr>
      <vt:lpstr>Roboto</vt:lpstr>
      <vt:lpstr>Roboto Medium</vt:lpstr>
      <vt:lpstr>Roboto Slab Light</vt:lpstr>
      <vt:lpstr>Saira Condensed</vt:lpstr>
      <vt:lpstr>Wingdings</vt:lpstr>
      <vt:lpstr>Тема Office</vt:lpstr>
      <vt:lpstr>Презентация PowerPoint</vt:lpstr>
      <vt:lpstr>Презентация PowerPoint</vt:lpstr>
      <vt:lpstr>Презентация PowerPoint</vt:lpstr>
      <vt:lpstr>Хронический лимфоцитарный лейкоз (ХЛЛ) – это злокачественное лимфопролиферативное заболевание, в основе которого лежит накопление моноклональных В-лимфоцитов зрелой морфологии, имеющих характерный аберрантный иммунологический фенотип.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Иммунофенотипическое исследование с использованием многоцветной проточной цитофлуориметрии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Правильный пациент в правильное время</dc:title>
  <dc:creator>Юлия Аржакова</dc:creator>
  <cp:lastModifiedBy>Mariya Voytko</cp:lastModifiedBy>
  <cp:revision>641</cp:revision>
  <dcterms:created xsi:type="dcterms:W3CDTF">2022-06-22T14:13:50Z</dcterms:created>
  <dcterms:modified xsi:type="dcterms:W3CDTF">2025-11-18T13:06:45Z</dcterms:modified>
</cp:coreProperties>
</file>