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97"/>
  </p:notesMasterIdLst>
  <p:sldIdLst>
    <p:sldId id="256" r:id="rId2"/>
    <p:sldId id="382" r:id="rId3"/>
    <p:sldId id="383" r:id="rId4"/>
    <p:sldId id="258" r:id="rId5"/>
    <p:sldId id="260" r:id="rId6"/>
    <p:sldId id="261" r:id="rId7"/>
    <p:sldId id="339" r:id="rId8"/>
    <p:sldId id="327" r:id="rId9"/>
    <p:sldId id="343" r:id="rId10"/>
    <p:sldId id="342" r:id="rId11"/>
    <p:sldId id="401" r:id="rId12"/>
    <p:sldId id="402" r:id="rId13"/>
    <p:sldId id="344" r:id="rId14"/>
    <p:sldId id="403" r:id="rId15"/>
    <p:sldId id="404" r:id="rId16"/>
    <p:sldId id="405" r:id="rId17"/>
    <p:sldId id="406" r:id="rId18"/>
    <p:sldId id="407" r:id="rId19"/>
    <p:sldId id="408" r:id="rId20"/>
    <p:sldId id="409" r:id="rId21"/>
    <p:sldId id="410" r:id="rId22"/>
    <p:sldId id="411" r:id="rId23"/>
    <p:sldId id="412" r:id="rId24"/>
    <p:sldId id="413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1" r:id="rId34"/>
    <p:sldId id="482" r:id="rId35"/>
    <p:sldId id="483" r:id="rId36"/>
    <p:sldId id="484" r:id="rId37"/>
    <p:sldId id="485" r:id="rId38"/>
    <p:sldId id="486" r:id="rId39"/>
    <p:sldId id="487" r:id="rId40"/>
    <p:sldId id="488" r:id="rId41"/>
    <p:sldId id="489" r:id="rId42"/>
    <p:sldId id="490" r:id="rId43"/>
    <p:sldId id="491" r:id="rId44"/>
    <p:sldId id="492" r:id="rId45"/>
    <p:sldId id="493" r:id="rId46"/>
    <p:sldId id="494" r:id="rId47"/>
    <p:sldId id="495" r:id="rId48"/>
    <p:sldId id="496" r:id="rId49"/>
    <p:sldId id="497" r:id="rId50"/>
    <p:sldId id="498" r:id="rId51"/>
    <p:sldId id="499" r:id="rId52"/>
    <p:sldId id="414" r:id="rId53"/>
    <p:sldId id="415" r:id="rId54"/>
    <p:sldId id="416" r:id="rId55"/>
    <p:sldId id="417" r:id="rId56"/>
    <p:sldId id="418" r:id="rId57"/>
    <p:sldId id="419" r:id="rId58"/>
    <p:sldId id="420" r:id="rId59"/>
    <p:sldId id="421" r:id="rId60"/>
    <p:sldId id="422" r:id="rId61"/>
    <p:sldId id="423" r:id="rId62"/>
    <p:sldId id="424" r:id="rId63"/>
    <p:sldId id="425" r:id="rId64"/>
    <p:sldId id="427" r:id="rId65"/>
    <p:sldId id="428" r:id="rId66"/>
    <p:sldId id="429" r:id="rId67"/>
    <p:sldId id="430" r:id="rId68"/>
    <p:sldId id="431" r:id="rId69"/>
    <p:sldId id="432" r:id="rId70"/>
    <p:sldId id="433" r:id="rId71"/>
    <p:sldId id="434" r:id="rId72"/>
    <p:sldId id="435" r:id="rId73"/>
    <p:sldId id="436" r:id="rId74"/>
    <p:sldId id="437" r:id="rId75"/>
    <p:sldId id="438" r:id="rId76"/>
    <p:sldId id="439" r:id="rId77"/>
    <p:sldId id="440" r:id="rId78"/>
    <p:sldId id="441" r:id="rId79"/>
    <p:sldId id="442" r:id="rId80"/>
    <p:sldId id="443" r:id="rId81"/>
    <p:sldId id="444" r:id="rId82"/>
    <p:sldId id="446" r:id="rId83"/>
    <p:sldId id="448" r:id="rId84"/>
    <p:sldId id="453" r:id="rId85"/>
    <p:sldId id="454" r:id="rId86"/>
    <p:sldId id="456" r:id="rId87"/>
    <p:sldId id="457" r:id="rId88"/>
    <p:sldId id="458" r:id="rId89"/>
    <p:sldId id="459" r:id="rId90"/>
    <p:sldId id="463" r:id="rId91"/>
    <p:sldId id="464" r:id="rId92"/>
    <p:sldId id="472" r:id="rId93"/>
    <p:sldId id="384" r:id="rId94"/>
    <p:sldId id="385" r:id="rId95"/>
    <p:sldId id="399" r:id="rId9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9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2"/>
    </p:cViewPr>
  </p:sorterViewPr>
  <p:notesViewPr>
    <p:cSldViewPr>
      <p:cViewPr varScale="1">
        <p:scale>
          <a:sx n="79" d="100"/>
          <a:sy n="79" d="100"/>
        </p:scale>
        <p:origin x="-178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33460-2A32-4786-B0A3-85C9C3333853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61580-3AE0-41DD-9109-C1D3470179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235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384248-C75E-4D28-803C-880F468F9038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BC1276-AE7B-4445-ACC4-968B1D9640C0}" type="slidenum">
              <a:rPr lang="de-CH" smtClean="0">
                <a:latin typeface="Arial" pitchFamily="34" charset="0"/>
                <a:ea typeface="MS PGothic" pitchFamily="34" charset="-128"/>
              </a:rPr>
              <a:pPr/>
              <a:t>10</a:t>
            </a:fld>
            <a:endParaRPr lang="de-CH" smtClean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kumimoji="0" lang="en-GB" smtClean="0">
              <a:solidFill>
                <a:srgbClr val="000000"/>
              </a:solidFill>
              <a:latin typeface="Arial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7A940CF-8CD1-4293-B9E5-528CBC33208C}" type="slidenum">
              <a:rPr lang="ru-RU" altLang="ru-RU" sz="1200" smtClean="0"/>
              <a:pPr eaLnBrk="1" hangingPunct="1"/>
              <a:t>11</a:t>
            </a:fld>
            <a:endParaRPr lang="ru-RU" altLang="ru-RU" sz="1200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42CFEAD-FE1B-450D-A2A0-E2E1A3AD2A52}" type="slidenum">
              <a:rPr lang="ru-RU" altLang="ru-RU" sz="1200" smtClean="0"/>
              <a:pPr eaLnBrk="1" hangingPunct="1"/>
              <a:t>12</a:t>
            </a:fld>
            <a:endParaRPr lang="ru-RU" altLang="ru-RU" sz="1200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C364DB-180A-4C49-BFA7-D62F26C8980E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4D4DF7E-8316-4C5C-82C4-55BBFDBA88BA}" type="slidenum">
              <a:rPr lang="ru-RU" altLang="ru-RU" sz="1200" smtClean="0"/>
              <a:pPr eaLnBrk="1" hangingPunct="1"/>
              <a:t>14</a:t>
            </a:fld>
            <a:endParaRPr lang="ru-RU" altLang="ru-RU" sz="1200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553FC94-1424-453E-96B4-BA38A259968F}" type="slidenum">
              <a:rPr lang="ru-RU" altLang="ru-RU" sz="1200" smtClean="0"/>
              <a:pPr eaLnBrk="1" hangingPunct="1"/>
              <a:t>19</a:t>
            </a:fld>
            <a:endParaRPr lang="ru-RU" altLang="ru-RU" sz="1200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674D531-82BD-4EC0-82D3-269FABF33D67}" type="slidenum">
              <a:rPr lang="ru-RU" sz="1200" smtClean="0"/>
              <a:pPr eaLnBrk="1" hangingPunct="1"/>
              <a:t>20</a:t>
            </a:fld>
            <a:endParaRPr lang="ru-RU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6627336-9119-4218-8510-0443576CAAA2}" type="slidenum">
              <a:rPr lang="ru-RU" altLang="ru-RU" sz="1200" smtClean="0"/>
              <a:pPr eaLnBrk="1" hangingPunct="1"/>
              <a:t>22</a:t>
            </a:fld>
            <a:endParaRPr lang="ru-RU" altLang="ru-RU" sz="1200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FB5AA48-C47A-4FE1-9346-92B100E7930A}" type="slidenum">
              <a:rPr lang="ru-RU" smtClean="0"/>
              <a:pPr>
                <a:defRPr/>
              </a:pPr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40C3CF-9AA3-4785-9F93-6D8E684EBDC1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4961A2-7C5E-41E5-B89A-8AD042B6C945}" type="slidenum">
              <a:rPr lang="ru-RU" smtClean="0">
                <a:latin typeface="Arial" pitchFamily="34" charset="0"/>
              </a:rPr>
              <a:pPr/>
              <a:t>66</a:t>
            </a:fld>
            <a:endParaRPr lang="ru-RU" smtClean="0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r>
              <a:rPr lang="ru-RU" sz="1600" b="1" smtClean="0">
                <a:latin typeface="Arial" pitchFamily="34" charset="0"/>
              </a:rPr>
              <a:t>Последние достижения в онкогематологии, связанные с использованием интенсивной полихимиотерапии, позволили значительно улучшить прогноз при гемобластозах.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AE7E33-8021-45A9-B408-2EB4AF02BDD6}" type="slidenum">
              <a:rPr lang="ru-RU" smtClean="0">
                <a:latin typeface="Arial" pitchFamily="34" charset="0"/>
              </a:rPr>
              <a:pPr/>
              <a:t>67</a:t>
            </a:fld>
            <a:endParaRPr lang="ru-RU" smtClean="0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ru-RU" sz="1400" b="1" smtClean="0">
                <a:latin typeface="Arial" pitchFamily="34" charset="0"/>
              </a:rPr>
              <a:t>Однако попытки повысить эффективность терапии за счет ее интенсификации не увеличивают частоту полных ремиссий, но могут увеличивать токсичность проводимой терапии и повышать показатели ранней летальности. Известны побочные влияния цитостатических препаратов на многие органы и системы, что приводит к углублению иммунодепрессии, развитию анемического синдрома и множественных осложнений, нередко являющихся причиной смертельных, исходов.</a:t>
            </a:r>
          </a:p>
          <a:p>
            <a:pPr eaLnBrk="1" hangingPunct="1"/>
            <a:endParaRPr lang="ru-RU" sz="14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B536D9-4A5F-4C4D-A28C-E02CE720A081}" type="slidenum">
              <a:rPr lang="ru-RU" smtClean="0">
                <a:latin typeface="Arial" pitchFamily="34" charset="0"/>
              </a:rPr>
              <a:pPr/>
              <a:t>73</a:t>
            </a:fld>
            <a:endParaRPr lang="ru-RU" smtClean="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</a:pPr>
            <a:r>
              <a:rPr lang="ru-RU" sz="1400" b="1" smtClean="0">
                <a:latin typeface="Arial" pitchFamily="34" charset="0"/>
              </a:rPr>
              <a:t>Патофизиология анемии при злокачественных новообразованиях включает взаимодействие между популяцией опухолевых клеток и иммунной системой, что приводит к активации макрофагов и повышенной экспрессии различных цитокинов, таких, как интерфероны, фактор некроза опухолей-альфа и интерлейкин – 1бета, которые приводят к уменьшению периода жизни эритроцитов, уменьшению реутилизации железа костным мозгом, к неадекватной продукции эритропоэтина, супрессии эритроидных предшественников и вызывают развитие анемии злокачественных новообразований. 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</a:pPr>
            <a:r>
              <a:rPr lang="ru-RU" sz="1400" b="1" smtClean="0">
                <a:latin typeface="Arial" pitchFamily="34" charset="0"/>
              </a:rPr>
              <a:t>В частности, ФНО способен тормозить утилизацию железа и разрушать мембрану эритроцитов, укорачивая срок их жизни. В ряде исследований было показано, что средняя продолжительность жизни эритроцитов у пациентов с опухолевыми заболеваниями снижается со 120 дней (нормальный показатель) до 90-60 дней. ФНО способен также взаимодействовать с рецепторами предшественников эритроцитов костного мозга, склоняя их к апоптозу и уменьшая продукцию эритроцитов костным мозгом.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</a:pPr>
            <a:r>
              <a:rPr lang="ru-RU" sz="1400" b="1" smtClean="0">
                <a:latin typeface="Arial" pitchFamily="34" charset="0"/>
              </a:rPr>
              <a:t>Показано, что под воздействием интерферона-</a:t>
            </a:r>
            <a:r>
              <a:rPr lang="ru-RU" sz="1400" b="1" smtClean="0">
                <a:latin typeface="Arial" pitchFamily="34" charset="0"/>
                <a:sym typeface="Symbol" pitchFamily="18" charset="2"/>
              </a:rPr>
              <a:t></a:t>
            </a:r>
            <a:r>
              <a:rPr lang="ru-RU" sz="1400" b="1" smtClean="0">
                <a:latin typeface="Arial" pitchFamily="34" charset="0"/>
              </a:rPr>
              <a:t> (ИФН-</a:t>
            </a:r>
            <a:r>
              <a:rPr lang="ru-RU" sz="1400" b="1" smtClean="0">
                <a:latin typeface="Arial" pitchFamily="34" charset="0"/>
                <a:sym typeface="Symbol" pitchFamily="18" charset="2"/>
              </a:rPr>
              <a:t></a:t>
            </a:r>
            <a:r>
              <a:rPr lang="ru-RU" sz="1400" b="1" smtClean="0">
                <a:latin typeface="Arial" pitchFamily="34" charset="0"/>
              </a:rPr>
              <a:t>) человеческие мононуклеарные фагоциты уменьшают экспрессию своих трансферриновых рецепторов и содержание ферритина количественные и качественные изменения метаболизма железа в активированных макрофагах могут уменьшать доступность железа для клеток эритрона и способствовать развитию анемии.</a:t>
            </a:r>
          </a:p>
          <a:p>
            <a:pPr eaLnBrk="1" hangingPunct="1"/>
            <a:endParaRPr lang="ru-RU" sz="14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47ACB0-B6E0-4A85-B3D2-B8111E8DB52F}" type="slidenum">
              <a:rPr lang="ru-RU" smtClean="0">
                <a:latin typeface="Arial" pitchFamily="34" charset="0"/>
              </a:rPr>
              <a:pPr/>
              <a:t>74</a:t>
            </a:fld>
            <a:endParaRPr lang="ru-RU" smtClean="0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</a:pPr>
            <a:r>
              <a:rPr lang="ru-RU" sz="1400" b="1" smtClean="0">
                <a:latin typeface="Arial" pitchFamily="34" charset="0"/>
              </a:rPr>
              <a:t>Влияние анемического синдрома на течение опухолевого процесса может быть более значимым, чем это представлялось ранее. Анемия является неблагоприятным прогностическим фактором. Снижение уровня гемоглобина приводит к развитию гипоксии, которая оказывает влияние на жизненно-важные органы и течение основного заболевания, значительно ухудшает качество жизни пациента и способна негативно влиять на переносимость и эффективность проводимой противоопухолевой терапии.</a:t>
            </a:r>
            <a:endParaRPr lang="ru-RU" sz="14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26E3F-C07C-46FE-80D0-7EE35F1B2F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770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E2D5-D6D2-4E26-98C5-A0308AD19A48}" type="datetimeFigureOut">
              <a:rPr lang="ru-RU" smtClean="0"/>
              <a:pPr/>
              <a:t>14.11.2025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mkb-10.com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mkb-10.com/index.php?pid=2066" TargetMode="External"/><Relationship Id="rId4" Type="http://schemas.openxmlformats.org/officeDocument/2006/relationships/hyperlink" Target="http://mkb-10.com/index.php?pid=2001" TargetMode="Externa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mbasegeotar.ru/book/ISBN978597048188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dbase.ru/book/ISBN9785970459164.html" TargetMode="External"/><Relationship Id="rId4" Type="http://schemas.openxmlformats.org/officeDocument/2006/relationships/hyperlink" Target="https://medbase.ru/book/ISBN978542350353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059" y="548680"/>
            <a:ext cx="73535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Дифференциальный </a:t>
            </a:r>
            <a:r>
              <a:rPr lang="ru-RU" sz="3600" b="1" dirty="0"/>
              <a:t>диагноз анемических состояний (гипохромные, </a:t>
            </a:r>
            <a:r>
              <a:rPr lang="ru-RU" sz="3600" b="1" dirty="0" err="1"/>
              <a:t>эритропоэтин</a:t>
            </a:r>
            <a:r>
              <a:rPr lang="ru-RU" sz="3600" b="1" dirty="0"/>
              <a:t>-зависимые, анемии хронических заболеваний, </a:t>
            </a:r>
            <a:r>
              <a:rPr lang="ru-RU" sz="3600" b="1" dirty="0" err="1"/>
              <a:t>мегалобластные</a:t>
            </a:r>
            <a:r>
              <a:rPr lang="ru-RU" sz="3600" b="1" dirty="0"/>
              <a:t>, гемолитические).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797152"/>
            <a:ext cx="784887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spcBef>
                <a:spcPct val="20000"/>
              </a:spcBef>
              <a:buClr>
                <a:schemeClr val="tx1"/>
              </a:buClr>
              <a:buSzPct val="90000"/>
              <a:defRPr/>
            </a:pPr>
            <a:r>
              <a:rPr lang="ru-RU" sz="1400" dirty="0">
                <a:solidFill>
                  <a:srgbClr val="000000"/>
                </a:solidFill>
              </a:rPr>
              <a:t>Доцент кафедры терапии, гематологии и трансфузиологии НГМУ,</a:t>
            </a:r>
          </a:p>
          <a:p>
            <a:pPr lvl="1" algn="ctr">
              <a:spcBef>
                <a:spcPct val="20000"/>
              </a:spcBef>
              <a:buClr>
                <a:schemeClr val="tx1"/>
              </a:buClr>
              <a:buSzPct val="90000"/>
              <a:defRPr/>
            </a:pPr>
            <a:r>
              <a:rPr lang="ru-RU" sz="1400" dirty="0">
                <a:solidFill>
                  <a:srgbClr val="000000"/>
                </a:solidFill>
              </a:rPr>
              <a:t> к.м.н. Лямкина А.С.</a:t>
            </a:r>
          </a:p>
          <a:p>
            <a:pPr algn="ctr">
              <a:spcBef>
                <a:spcPct val="8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400" dirty="0">
                <a:solidFill>
                  <a:srgbClr val="000000"/>
                </a:solidFill>
              </a:rPr>
              <a:t>Новосибирский Государственный</a:t>
            </a: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400" dirty="0">
                <a:solidFill>
                  <a:srgbClr val="000000"/>
                </a:solidFill>
              </a:rPr>
              <a:t>медицинский университет</a:t>
            </a: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ru-RU" sz="1400" dirty="0">
              <a:solidFill>
                <a:srgbClr val="000000"/>
              </a:solidFill>
            </a:endParaRP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ru-RU" sz="1400" dirty="0">
              <a:solidFill>
                <a:srgbClr val="000000"/>
              </a:solidFill>
            </a:endParaRP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400" dirty="0">
                <a:solidFill>
                  <a:srgbClr val="000000"/>
                </a:solidFill>
              </a:rPr>
              <a:t>2025 г.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7577" y="3965000"/>
            <a:ext cx="31927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 курс лечебный факультет </a:t>
            </a:r>
          </a:p>
          <a:p>
            <a:r>
              <a:rPr lang="ru-RU" dirty="0" smtClean="0"/>
              <a:t>Гематология, трансфузиология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836613"/>
            <a:ext cx="835292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>
                <a:latin typeface="+mj-lt"/>
              </a:rPr>
              <a:t>Цель лекции:</a:t>
            </a:r>
          </a:p>
          <a:p>
            <a:pPr>
              <a:defRPr/>
            </a:pPr>
            <a:r>
              <a:rPr lang="ru-RU" sz="3200" dirty="0">
                <a:latin typeface="+mj-lt"/>
              </a:rPr>
              <a:t>ознакомление </a:t>
            </a:r>
            <a:r>
              <a:rPr lang="ru-RU" sz="3200" dirty="0" smtClean="0">
                <a:latin typeface="+mj-lt"/>
              </a:rPr>
              <a:t>студентов 6 курса лечебного факультета с д</a:t>
            </a:r>
            <a:r>
              <a:rPr lang="ru-RU" sz="3200" dirty="0" smtClean="0"/>
              <a:t>ифференциальным диагнозом </a:t>
            </a:r>
            <a:r>
              <a:rPr lang="ru-RU" sz="3200" dirty="0"/>
              <a:t>анемических состояний </a:t>
            </a:r>
            <a:endParaRPr lang="ru-R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1713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729347"/>
            <a:ext cx="32271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dirty="0">
                <a:latin typeface="+mj-lt"/>
              </a:rPr>
              <a:t>Задачи лекции: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443841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Задачи лекции:</a:t>
            </a:r>
          </a:p>
          <a:p>
            <a:r>
              <a:rPr lang="ru-RU" sz="2400" dirty="0"/>
              <a:t>  </a:t>
            </a:r>
            <a:r>
              <a:rPr lang="ru-RU" sz="2400" dirty="0" smtClean="0"/>
              <a:t>1) описать </a:t>
            </a:r>
            <a:r>
              <a:rPr lang="ru-RU" sz="2400" dirty="0"/>
              <a:t>понятие </a:t>
            </a:r>
            <a:r>
              <a:rPr lang="ru-RU" sz="2400" dirty="0" smtClean="0"/>
              <a:t>анемии, дать понятие о различных </a:t>
            </a:r>
            <a:r>
              <a:rPr lang="ru-RU" sz="2400" dirty="0" err="1" smtClean="0"/>
              <a:t>этио</a:t>
            </a:r>
            <a:r>
              <a:rPr lang="ru-RU" sz="2400" dirty="0" smtClean="0"/>
              <a:t>-патогенетических группах анемического синдрома;</a:t>
            </a:r>
            <a:endParaRPr lang="ru-RU" sz="2400" dirty="0"/>
          </a:p>
          <a:p>
            <a:r>
              <a:rPr lang="ru-RU" sz="2400" dirty="0"/>
              <a:t>  </a:t>
            </a:r>
            <a:r>
              <a:rPr lang="ru-RU" sz="2400" dirty="0" smtClean="0"/>
              <a:t>2) дать </a:t>
            </a:r>
            <a:r>
              <a:rPr lang="ru-RU" sz="2400" dirty="0"/>
              <a:t>понятие об основных </a:t>
            </a:r>
            <a:r>
              <a:rPr lang="ru-RU" sz="2400" dirty="0" smtClean="0"/>
              <a:t>дифференциально-диагностических особенностях различных видов  </a:t>
            </a:r>
            <a:r>
              <a:rPr lang="ru-RU" sz="2400" dirty="0"/>
              <a:t>анемических состояний (гипохромные, эритропоэтин-зависимые, анемии хронических заболеваний, </a:t>
            </a:r>
            <a:r>
              <a:rPr lang="ru-RU" sz="2400" dirty="0" err="1"/>
              <a:t>мегалобластные</a:t>
            </a:r>
            <a:r>
              <a:rPr lang="ru-RU" sz="2400" dirty="0"/>
              <a:t>, гемолитические</a:t>
            </a:r>
            <a:r>
              <a:rPr lang="ru-RU" sz="2400" dirty="0" smtClean="0"/>
              <a:t>);</a:t>
            </a:r>
          </a:p>
          <a:p>
            <a:r>
              <a:rPr lang="ru-RU" sz="2400" dirty="0" smtClean="0"/>
              <a:t>3) дать понятие о терапевтических </a:t>
            </a:r>
            <a:r>
              <a:rPr lang="ru-RU" sz="2400" dirty="0"/>
              <a:t>подходах различных видов  анемических состояний </a:t>
            </a:r>
            <a:r>
              <a:rPr lang="ru-RU" sz="2400" dirty="0" smtClean="0"/>
              <a:t>в зависимости от этиологии и патогенетических особенностей.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75822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640960" cy="633598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АНЕМИЯ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Патологическое состояние, характеризующееся</a:t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  снижением содержания гемоглобина,</a:t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часто в сочетании</a:t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  с уменьшением количества эритроцитов в единице объема крови</a:t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endParaRPr lang="ru-RU" sz="4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>
                <a:latin typeface="Arial" pitchFamily="34" charset="0"/>
                <a:cs typeface="Arial" pitchFamily="34" charset="0"/>
              </a:rPr>
              <a:t>	АНЕМИЧЕСКИЙ СИНДРОМ							          		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кровопотеря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 smtClean="0">
                <a:latin typeface="Arial" pitchFamily="34" charset="0"/>
                <a:cs typeface="Arial" pitchFamily="34" charset="0"/>
              </a:rPr>
              <a:t>I)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Постгеморрагическая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		острая								хроническая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 smtClean="0">
                <a:latin typeface="Arial" pitchFamily="34" charset="0"/>
                <a:cs typeface="Arial" pitchFamily="34" charset="0"/>
              </a:rPr>
              <a:t>II)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Гемолитические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в/сосудистый гемолиз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в/клеточный гемолиз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 smtClean="0">
                <a:latin typeface="Arial" pitchFamily="34" charset="0"/>
                <a:cs typeface="Arial" pitchFamily="34" charset="0"/>
              </a:rPr>
              <a:t>III)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Дизэритропоэтические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дефицит В</a:t>
            </a:r>
            <a:r>
              <a:rPr lang="ru-RU" sz="3200" baseline="-20000" dirty="0" smtClean="0">
                <a:latin typeface="Arial" pitchFamily="34" charset="0"/>
                <a:cs typeface="Arial" pitchFamily="34" charset="0"/>
              </a:rPr>
              <a:t>12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,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фолиевой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к-ты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дефицит ЭПО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дефицит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Fe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(перераспределение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Fe)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аплазия к/м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анемии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полидефицитные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		- МДС</a:t>
            </a:r>
          </a:p>
        </p:txBody>
      </p:sp>
      <p:sp>
        <p:nvSpPr>
          <p:cNvPr id="5123" name="Line 3"/>
          <p:cNvSpPr>
            <a:spLocks noChangeShapeType="1"/>
          </p:cNvSpPr>
          <p:nvPr/>
        </p:nvSpPr>
        <p:spPr bwMode="auto">
          <a:xfrm>
            <a:off x="5364088" y="1484536"/>
            <a:ext cx="1080119" cy="24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5364088" y="1484784"/>
            <a:ext cx="1080119" cy="43204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8864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АНЕМИЧЕСКИЙ СИНДРОМ В КЛИНИКЕ ВНУТРЕННИХ БОЛЕЗНЕЙ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052736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Пожилой возраст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Хронические заболевания почек</a:t>
            </a:r>
          </a:p>
          <a:p>
            <a:pPr algn="ctr"/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Сердечно-сосудистые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заболевания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Сахарный диабет, гипотиреоз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Злокачественные новообразования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Системные заболевания соединительной ткани (СКВ, РА)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Воспалительные заболевания кишечника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4293096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ПРИЧИНЫ АНЕМИИ</a:t>
            </a:r>
          </a:p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Дефицит железа</a:t>
            </a:r>
          </a:p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Нарушение метаболизма железа</a:t>
            </a:r>
          </a:p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эритропоэтина</a:t>
            </a:r>
            <a:endParaRPr lang="ru-RU" sz="1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Дефицит витамина В12 и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фолиевой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кислоты</a:t>
            </a:r>
          </a:p>
          <a:p>
            <a:pPr algn="ctr"/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Миелодиспластический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синдром (первичный и вторичный)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4499992" y="2708920"/>
            <a:ext cx="504056" cy="6309320"/>
          </a:xfrm>
          <a:prstGeom prst="leftBrace">
            <a:avLst>
              <a:gd name="adj1" fmla="val 104172"/>
              <a:gd name="adj2" fmla="val 53829"/>
            </a:avLst>
          </a:prstGeom>
          <a:ln w="31750">
            <a:solidFill>
              <a:schemeClr val="tx1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03648" y="6093296"/>
            <a:ext cx="659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АНЕМИЯ ХРОНИЧЕСКИХ ЗАБОЛЕВАНИЙ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7864" y="332656"/>
            <a:ext cx="2592288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  <a:cs typeface="Times New Roman" pitchFamily="18" charset="0"/>
              </a:rPr>
              <a:t>Hb</a:t>
            </a:r>
            <a:r>
              <a:rPr lang="ru-RU" dirty="0" smtClean="0">
                <a:solidFill>
                  <a:schemeClr val="tx1"/>
                </a:solidFill>
                <a:cs typeface="Times New Roman" pitchFamily="18" charset="0"/>
              </a:rPr>
              <a:t> менее 120 г/л</a:t>
            </a:r>
            <a:r>
              <a:rPr lang="en-GB" dirty="0" smtClean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ru-RU" dirty="0" smtClean="0">
                <a:solidFill>
                  <a:schemeClr val="tx1"/>
                </a:solidFill>
                <a:cs typeface="Times New Roman" pitchFamily="18" charset="0"/>
              </a:rPr>
              <a:t>Ж)</a:t>
            </a:r>
          </a:p>
          <a:p>
            <a:pPr algn="ctr"/>
            <a:r>
              <a:rPr lang="en-GB" dirty="0" err="1" smtClean="0">
                <a:solidFill>
                  <a:schemeClr val="tx1"/>
                </a:solidFill>
                <a:cs typeface="Times New Roman" pitchFamily="18" charset="0"/>
              </a:rPr>
              <a:t>Hb</a:t>
            </a:r>
            <a:r>
              <a:rPr lang="ru-RU" dirty="0" smtClean="0">
                <a:solidFill>
                  <a:schemeClr val="tx1"/>
                </a:solidFill>
                <a:cs typeface="Times New Roman" pitchFamily="18" charset="0"/>
              </a:rPr>
              <a:t> менее 130 г/л (М)</a:t>
            </a:r>
            <a:endParaRPr lang="ru-RU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772816"/>
            <a:ext cx="2736304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менее 80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фл</a:t>
            </a:r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менее 27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пг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менее 320 г/л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норма или увеличен</a:t>
            </a:r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212976"/>
            <a:ext cx="2736304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Микроцитарные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 гипохромные анемии </a:t>
            </a:r>
            <a:endParaRPr lang="ru-RU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581128"/>
            <a:ext cx="2664296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ЖДА (более 90%),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Нарушение синтеза и утилизации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порфиринов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, талассемия, АХЗ и др.</a:t>
            </a:r>
          </a:p>
          <a:p>
            <a:pPr algn="ctr"/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1772816"/>
            <a:ext cx="2664296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обычно в пределах нормы</a:t>
            </a:r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3212976"/>
            <a:ext cx="2664296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Нормоцитарные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нормохромные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 анемии</a:t>
            </a:r>
            <a:endParaRPr lang="ru-RU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47864" y="4581128"/>
            <a:ext cx="2592288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Анемия при заболеваниях почек, гипопластические анемии, острая постгеморрагическая анемия, АХЗ, АЗН</a:t>
            </a:r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56176" y="1772816"/>
            <a:ext cx="2592288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более 100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фл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более 32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пг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в пределах нормы</a:t>
            </a:r>
            <a:endParaRPr lang="en-GB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увеличен</a:t>
            </a:r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56176" y="3212976"/>
            <a:ext cx="2592288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Макроцитарные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нормо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- или </a:t>
            </a:r>
            <a:r>
              <a:rPr lang="ru-RU" b="1" dirty="0" err="1" smtClean="0">
                <a:solidFill>
                  <a:schemeClr val="tx1"/>
                </a:solidFill>
                <a:cs typeface="Times New Roman" pitchFamily="18" charset="0"/>
              </a:rPr>
              <a:t>гиперхромные</a:t>
            </a:r>
            <a:r>
              <a:rPr lang="ru-RU" b="1" dirty="0" smtClean="0">
                <a:solidFill>
                  <a:schemeClr val="tx1"/>
                </a:solidFill>
                <a:cs typeface="Times New Roman" pitchFamily="18" charset="0"/>
              </a:rPr>
              <a:t> анемии</a:t>
            </a:r>
            <a:endParaRPr lang="ru-RU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28184" y="4581128"/>
            <a:ext cx="2592288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В12-дефицитная,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фолиеводефицитная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анемия, </a:t>
            </a:r>
            <a:r>
              <a:rPr lang="ru-RU" sz="1600" dirty="0" err="1" smtClean="0">
                <a:solidFill>
                  <a:schemeClr val="tx1"/>
                </a:solidFill>
                <a:cs typeface="Times New Roman" pitchFamily="18" charset="0"/>
              </a:rPr>
              <a:t>апластические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 анемии, АИГА, хронические заболевания печени, ХТ</a:t>
            </a:r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2339752" y="1340768"/>
            <a:ext cx="2304256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44008" y="1340768"/>
            <a:ext cx="0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644008" y="1340768"/>
            <a:ext cx="2592288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Блок-схема: объединение 14"/>
          <p:cNvSpPr/>
          <p:nvPr/>
        </p:nvSpPr>
        <p:spPr>
          <a:xfrm>
            <a:off x="1763688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объединение 15"/>
          <p:cNvSpPr/>
          <p:nvPr/>
        </p:nvSpPr>
        <p:spPr>
          <a:xfrm>
            <a:off x="1691680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объединение 19"/>
          <p:cNvSpPr/>
          <p:nvPr/>
        </p:nvSpPr>
        <p:spPr>
          <a:xfrm>
            <a:off x="4716016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объединение 20"/>
          <p:cNvSpPr/>
          <p:nvPr/>
        </p:nvSpPr>
        <p:spPr>
          <a:xfrm>
            <a:off x="4716016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объединение 21"/>
          <p:cNvSpPr/>
          <p:nvPr/>
        </p:nvSpPr>
        <p:spPr>
          <a:xfrm>
            <a:off x="7452320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объединение 22"/>
          <p:cNvSpPr/>
          <p:nvPr/>
        </p:nvSpPr>
        <p:spPr>
          <a:xfrm>
            <a:off x="7524328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115888"/>
            <a:ext cx="7451725" cy="4254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u="sng" dirty="0" smtClean="0"/>
              <a:t>ЖДА:   Причины </a:t>
            </a:r>
            <a:r>
              <a:rPr lang="ru-RU" sz="4000" b="1" u="sng" dirty="0"/>
              <a:t>дефицита железа</a:t>
            </a:r>
          </a:p>
        </p:txBody>
      </p:sp>
      <p:pic>
        <p:nvPicPr>
          <p:cNvPr id="22531" name="Picture 6" descr="http://www.medlinks.ru/images/art/onk/Image33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92150"/>
            <a:ext cx="8785225" cy="5977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1" y="1628775"/>
            <a:ext cx="7920879" cy="44640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dirty="0" smtClean="0">
                <a:cs typeface="Times New Roman" pitchFamily="18" charset="0"/>
              </a:rPr>
              <a:t>Выделяют последовательно развивающиеся стадии железодефицитного состояния</a:t>
            </a:r>
            <a:r>
              <a:rPr lang="ru-RU" sz="3200" b="1" dirty="0" smtClean="0">
                <a:cs typeface="Times New Roman" pitchFamily="18" charset="0"/>
              </a:rPr>
              <a:t>:</a:t>
            </a:r>
            <a:br>
              <a:rPr lang="ru-RU" sz="3200" b="1" dirty="0" smtClean="0">
                <a:cs typeface="Times New Roman" pitchFamily="18" charset="0"/>
              </a:rPr>
            </a:br>
            <a:r>
              <a:rPr lang="ru-RU" sz="3200" b="1" dirty="0" smtClean="0">
                <a:cs typeface="Times New Roman" pitchFamily="18" charset="0"/>
              </a:rPr>
              <a:t/>
            </a:r>
            <a:br>
              <a:rPr lang="ru-RU" sz="3200" b="1" dirty="0" smtClean="0">
                <a:cs typeface="Times New Roman" pitchFamily="18" charset="0"/>
              </a:rPr>
            </a:br>
            <a:r>
              <a:rPr lang="ru-RU" sz="3200" b="1" dirty="0" smtClean="0">
                <a:cs typeface="Times New Roman" pitchFamily="18" charset="0"/>
              </a:rPr>
              <a:t>- </a:t>
            </a:r>
            <a:r>
              <a:rPr lang="ru-RU" sz="3200" b="1" dirty="0" err="1" smtClean="0">
                <a:cs typeface="Times New Roman" pitchFamily="18" charset="0"/>
              </a:rPr>
              <a:t>прелатентный</a:t>
            </a:r>
            <a:r>
              <a:rPr lang="ru-RU" sz="3200" b="1" dirty="0" smtClean="0">
                <a:cs typeface="Times New Roman" pitchFamily="18" charset="0"/>
              </a:rPr>
              <a:t> дефицит железа;</a:t>
            </a:r>
            <a:br>
              <a:rPr lang="ru-RU" sz="3200" b="1" dirty="0" smtClean="0">
                <a:cs typeface="Times New Roman" pitchFamily="18" charset="0"/>
              </a:rPr>
            </a:br>
            <a:r>
              <a:rPr lang="ru-RU" sz="3200" b="1" dirty="0" smtClean="0">
                <a:cs typeface="Times New Roman" pitchFamily="18" charset="0"/>
              </a:rPr>
              <a:t>- латентный дефицит железа;</a:t>
            </a:r>
            <a:br>
              <a:rPr lang="ru-RU" sz="3200" b="1" dirty="0" smtClean="0">
                <a:cs typeface="Times New Roman" pitchFamily="18" charset="0"/>
              </a:rPr>
            </a:br>
            <a:r>
              <a:rPr lang="ru-RU" sz="3200" b="1" dirty="0" smtClean="0">
                <a:cs typeface="Times New Roman" pitchFamily="18" charset="0"/>
              </a:rPr>
              <a:t>- железодефицитная анемия</a:t>
            </a:r>
            <a:r>
              <a:rPr lang="ru-RU" sz="3200" b="1" dirty="0" smtClean="0"/>
              <a:t> </a:t>
            </a:r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971600" y="404664"/>
            <a:ext cx="734536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/>
              <a:t>СТАДИИ ЖЕЛЕЗОДЕФИЦИТНОГО СОСТОЯНИЯ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0163"/>
            <a:ext cx="8135937" cy="9540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b="1" dirty="0" smtClean="0">
                <a:latin typeface="+mn-lt"/>
                <a:cs typeface="Arial" pitchFamily="34" charset="0"/>
              </a:rPr>
              <a:t>Железо – жизненно необходимый элемент</a:t>
            </a:r>
            <a:endParaRPr lang="de-CH" sz="3600" b="1" dirty="0" smtClean="0">
              <a:latin typeface="+mn-lt"/>
              <a:cs typeface="Arial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52513"/>
            <a:ext cx="8568630" cy="5616575"/>
          </a:xfrm>
        </p:spPr>
        <p:txBody>
          <a:bodyPr/>
          <a:lstStyle/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Железо входит в состав гемоглобина (</a:t>
            </a:r>
            <a:r>
              <a:rPr lang="ru-RU" sz="2000" dirty="0" err="1" smtClean="0">
                <a:cs typeface="Arial" pitchFamily="34" charset="0"/>
              </a:rPr>
              <a:t>гем</a:t>
            </a:r>
            <a:r>
              <a:rPr lang="ru-RU" sz="2000" dirty="0" smtClean="0">
                <a:cs typeface="Arial" pitchFamily="34" charset="0"/>
              </a:rPr>
              <a:t>), важнейшего элемента обеспечения тканей кислородом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Внутриклеточным ферментам необходимо железо (каталазы, </a:t>
            </a:r>
            <a:r>
              <a:rPr lang="ru-RU" sz="2000" dirty="0" err="1" smtClean="0">
                <a:cs typeface="Arial" pitchFamily="34" charset="0"/>
              </a:rPr>
              <a:t>пероксидазы</a:t>
            </a:r>
            <a:r>
              <a:rPr lang="ru-RU" sz="2000" dirty="0" smtClean="0">
                <a:cs typeface="Arial" pitchFamily="34" charset="0"/>
              </a:rPr>
              <a:t>)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Железо участвует  в  синтезе ДНК и регуляции клеточного цикла (</a:t>
            </a:r>
            <a:r>
              <a:rPr lang="ru-RU" sz="2000" dirty="0" err="1" smtClean="0">
                <a:cs typeface="Arial" pitchFamily="34" charset="0"/>
              </a:rPr>
              <a:t>рибонуклеотидредуктаза</a:t>
            </a:r>
            <a:r>
              <a:rPr lang="ru-RU" sz="2000" dirty="0" smtClean="0">
                <a:cs typeface="Arial" pitchFamily="34" charset="0"/>
              </a:rPr>
              <a:t>)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en-US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Миоглобин (содержит </a:t>
            </a:r>
            <a:r>
              <a:rPr lang="ru-RU" sz="2000" dirty="0" err="1" smtClean="0">
                <a:cs typeface="Arial" pitchFamily="34" charset="0"/>
              </a:rPr>
              <a:t>гем</a:t>
            </a:r>
            <a:r>
              <a:rPr lang="ru-RU" sz="2000" dirty="0" smtClean="0">
                <a:cs typeface="Arial" pitchFamily="34" charset="0"/>
              </a:rPr>
              <a:t>) необходимый компонент поперечнополосатых мышц 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Железо, как компонент </a:t>
            </a:r>
            <a:r>
              <a:rPr lang="ru-RU" sz="2000" dirty="0" err="1" smtClean="0">
                <a:cs typeface="Arial" pitchFamily="34" charset="0"/>
              </a:rPr>
              <a:t>цитохрома</a:t>
            </a:r>
            <a:r>
              <a:rPr lang="en-US" sz="2000" dirty="0" smtClean="0">
                <a:cs typeface="Arial" pitchFamily="34" charset="0"/>
              </a:rPr>
              <a:t> (</a:t>
            </a:r>
            <a:r>
              <a:rPr lang="ru-RU" sz="2000" dirty="0" err="1" smtClean="0">
                <a:cs typeface="Arial" pitchFamily="34" charset="0"/>
              </a:rPr>
              <a:t>гем</a:t>
            </a:r>
            <a:r>
              <a:rPr lang="en-US" sz="2000" dirty="0" smtClean="0">
                <a:cs typeface="Arial" pitchFamily="34" charset="0"/>
              </a:rPr>
              <a:t>; </a:t>
            </a:r>
            <a:r>
              <a:rPr lang="ru-RU" sz="2000" dirty="0" smtClean="0">
                <a:cs typeface="Arial" pitchFamily="34" charset="0"/>
              </a:rPr>
              <a:t>в том числе </a:t>
            </a:r>
            <a:r>
              <a:rPr lang="ru-RU" sz="2000" dirty="0" err="1" smtClean="0">
                <a:cs typeface="Arial" pitchFamily="34" charset="0"/>
              </a:rPr>
              <a:t>цитохром</a:t>
            </a:r>
            <a:r>
              <a:rPr lang="ru-RU" sz="2000" dirty="0" smtClean="0">
                <a:cs typeface="Arial" pitchFamily="34" charset="0"/>
              </a:rPr>
              <a:t> Р450), ответственно за электронный транспорт в дыхательной цепи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ЦНС: железо увеличивает чувствительность </a:t>
            </a:r>
            <a:r>
              <a:rPr lang="ru-RU" sz="2000" dirty="0" err="1" smtClean="0">
                <a:cs typeface="Arial" pitchFamily="34" charset="0"/>
              </a:rPr>
              <a:t>дофаминовых</a:t>
            </a:r>
            <a:r>
              <a:rPr lang="ru-RU" sz="2000" dirty="0" smtClean="0">
                <a:cs typeface="Arial" pitchFamily="34" charset="0"/>
              </a:rPr>
              <a:t> рецепторов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ru-RU" sz="2000" dirty="0" smtClean="0">
                <a:cs typeface="Arial" pitchFamily="34" charset="0"/>
              </a:rPr>
              <a:t>возможно влияет на </a:t>
            </a:r>
            <a:r>
              <a:rPr lang="ru-RU" sz="2000" dirty="0" err="1" smtClean="0">
                <a:cs typeface="Arial" pitchFamily="34" charset="0"/>
              </a:rPr>
              <a:t>миелинизацию</a:t>
            </a:r>
            <a:r>
              <a:rPr lang="ru-RU" sz="2000" dirty="0" smtClean="0">
                <a:cs typeface="Arial" pitchFamily="34" charset="0"/>
              </a:rPr>
              <a:t> нервных волокон</a:t>
            </a:r>
            <a:endParaRPr lang="en-US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Железо влияет на иммунитет: участвует в пролиферации Т лимфоцитов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 smtClean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 smtClean="0">
                <a:cs typeface="Arial" pitchFamily="34" charset="0"/>
              </a:rPr>
              <a:t>Считается, что железо модулирует эффекты инсулина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424936" cy="6858000"/>
          </a:xfrm>
        </p:spPr>
        <p:txBody>
          <a:bodyPr/>
          <a:lstStyle/>
          <a:p>
            <a:pPr eaLnBrk="1" hangingPunct="1"/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ЖЕЛЕЗОДЕФИЦИТНАЯ АНЕМИЯ</a:t>
            </a:r>
            <a:r>
              <a:rPr lang="ru-RU" altLang="ru-RU" sz="4000" dirty="0" smtClean="0">
                <a:solidFill>
                  <a:srgbClr val="FF9966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4000" dirty="0" smtClean="0">
                <a:solidFill>
                  <a:srgbClr val="FF9966"/>
                </a:solidFill>
                <a:latin typeface="Arial" charset="0"/>
                <a:cs typeface="Arial" charset="0"/>
              </a:rPr>
            </a:br>
            <a:r>
              <a:rPr lang="ru-RU" altLang="ru-RU" sz="37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- </a:t>
            </a: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Гипохромия Эр, </a:t>
            </a:r>
            <a:b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-микроцитоз, </a:t>
            </a:r>
            <a:b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-железодефицитная </a:t>
            </a:r>
            <a:r>
              <a:rPr lang="ru-RU" altLang="ru-RU" sz="4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феррокинетика</a:t>
            </a: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(снижение </a:t>
            </a:r>
            <a:r>
              <a:rPr lang="en-US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Fe</a:t>
            </a: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,</a:t>
            </a:r>
            <a:r>
              <a:rPr lang="en-US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4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Ферритина</a:t>
            </a: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, КНТ, повышение ОЖСС).</a:t>
            </a:r>
            <a:b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6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СИДЕРОПЕНИЧЕСКИЙ СИНДРОМ +++</a:t>
            </a: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АНЕМИЯ !</a:t>
            </a:r>
          </a:p>
        </p:txBody>
      </p:sp>
    </p:spTree>
    <p:extLst>
      <p:ext uri="{BB962C8B-B14F-4D97-AF65-F5344CB8AC3E}">
        <p14:creationId xmlns:p14="http://schemas.microsoft.com/office/powerpoint/2010/main" val="2576599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785225" cy="5418138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altLang="ru-RU" sz="3200" b="1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3200" b="1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КЛИНИЧЕСКИЕ ПРОЯВЛЕНИЯ ЖДА</a:t>
            </a: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3600" smtClean="0">
                <a:solidFill>
                  <a:schemeClr val="tx1"/>
                </a:solidFill>
                <a:latin typeface="Arial" charset="0"/>
                <a:cs typeface="Arial" charset="0"/>
              </a:rPr>
              <a:t>АНЕМИЧЕСКИЙ СИНДРОМ:</a:t>
            </a:r>
            <a:br>
              <a:rPr lang="ru-RU" altLang="ru-RU" sz="36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6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36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600" smtClean="0">
                <a:solidFill>
                  <a:schemeClr val="tx1"/>
                </a:solidFill>
                <a:latin typeface="Arial" charset="0"/>
                <a:cs typeface="Arial" charset="0"/>
              </a:rPr>
              <a:t>* </a:t>
            </a: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бледность кожи и слизистых оболочек;</a:t>
            </a:r>
            <a:b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* снижение аппетита;</a:t>
            </a:r>
            <a:b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* повышенная физическая и умственная утомляемость, снижение работоспособности;</a:t>
            </a:r>
            <a:b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* сердечно-сосудистые нарушения (головокружение, шум в ушах, приглушенность тонов, систолический шум при аускультации сердца) </a:t>
            </a:r>
          </a:p>
        </p:txBody>
      </p:sp>
    </p:spTree>
    <p:extLst>
      <p:ext uri="{BB962C8B-B14F-4D97-AF65-F5344CB8AC3E}">
        <p14:creationId xmlns:p14="http://schemas.microsoft.com/office/powerpoint/2010/main" val="42802337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97192" cy="6408737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u="sng" dirty="0" smtClean="0"/>
              <a:t>ГИПОСИДЕРОЗ - тканевой</a:t>
            </a:r>
            <a:r>
              <a:rPr lang="ru-RU" sz="3600" u="sng" dirty="0" smtClean="0">
                <a:cs typeface="Times New Roman" pitchFamily="18" charset="0"/>
              </a:rPr>
              <a:t> ДЖ</a:t>
            </a:r>
            <a:r>
              <a:rPr lang="ru-RU" sz="3600" dirty="0" smtClean="0">
                <a:cs typeface="Times New Roman" pitchFamily="18" charset="0"/>
              </a:rPr>
              <a:t> (недостаток синтеза АТФ)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>	</a:t>
            </a:r>
            <a:r>
              <a:rPr lang="ru-RU" sz="4000" dirty="0" smtClean="0"/>
              <a:t>  		Поражение:</a:t>
            </a:r>
            <a:r>
              <a:rPr lang="ru-RU" sz="4000" dirty="0" smtClean="0">
                <a:cs typeface="Times New Roman" pitchFamily="18" charset="0"/>
              </a:rPr>
              <a:t/>
            </a:r>
            <a:br>
              <a:rPr lang="ru-RU" sz="4000" dirty="0" smtClean="0">
                <a:cs typeface="Times New Roman" pitchFamily="18" charset="0"/>
              </a:rPr>
            </a:br>
            <a:r>
              <a:rPr lang="ru-RU" sz="3200" dirty="0" smtClean="0">
                <a:cs typeface="Times New Roman" pitchFamily="18" charset="0"/>
              </a:rPr>
              <a:t>1. </a:t>
            </a:r>
            <a:r>
              <a:rPr lang="ru-RU" sz="3200" dirty="0" smtClean="0"/>
              <a:t>кожи, ее придатков (волосы, ногти) и слизистых</a:t>
            </a:r>
            <a:r>
              <a:rPr lang="ru-RU" sz="3200" dirty="0" smtClean="0">
                <a:cs typeface="Times New Roman" pitchFamily="18" charset="0"/>
              </a:rPr>
              <a:t>. 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2. Желудочно-кишечного тракта - снижение аппетита и извращение вкуса, жжение языка, атрофический гастрит, эзофагит, диарея </a:t>
            </a:r>
            <a:r>
              <a:rPr lang="ru-RU" sz="3200" dirty="0" smtClean="0">
                <a:cs typeface="Times New Roman" pitchFamily="18" charset="0"/>
              </a:rPr>
              <a:t/>
            </a:r>
            <a:br>
              <a:rPr lang="ru-RU" sz="3200" dirty="0" smtClean="0">
                <a:cs typeface="Times New Roman" pitchFamily="18" charset="0"/>
              </a:rPr>
            </a:br>
            <a:r>
              <a:rPr lang="ru-RU" sz="3200" dirty="0" smtClean="0">
                <a:cs typeface="Times New Roman" pitchFamily="18" charset="0"/>
              </a:rPr>
              <a:t>3. </a:t>
            </a:r>
            <a:r>
              <a:rPr lang="ru-RU" sz="3200" dirty="0" smtClean="0"/>
              <a:t>Нервной системы</a:t>
            </a:r>
            <a:r>
              <a:rPr lang="ru-RU" sz="3200" dirty="0" smtClean="0">
                <a:cs typeface="Times New Roman" pitchFamily="18" charset="0"/>
              </a:rPr>
              <a:t> </a:t>
            </a:r>
            <a:br>
              <a:rPr lang="ru-RU" sz="3200" dirty="0" smtClean="0">
                <a:cs typeface="Times New Roman" pitchFamily="18" charset="0"/>
              </a:rPr>
            </a:br>
            <a:r>
              <a:rPr lang="ru-RU" sz="3200" dirty="0" smtClean="0">
                <a:cs typeface="Times New Roman" pitchFamily="18" charset="0"/>
              </a:rPr>
              <a:t>4. </a:t>
            </a:r>
            <a:r>
              <a:rPr lang="ru-RU" sz="3200" dirty="0" err="1" smtClean="0"/>
              <a:t>Сердечно-сосудистой</a:t>
            </a:r>
            <a:r>
              <a:rPr lang="ru-RU" sz="3200" dirty="0" smtClean="0"/>
              <a:t> системы</a:t>
            </a:r>
            <a:br>
              <a:rPr lang="ru-RU" sz="3200" dirty="0" smtClean="0"/>
            </a:br>
            <a:endParaRPr 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692150"/>
            <a:ext cx="8713787" cy="5949950"/>
          </a:xfrm>
        </p:spPr>
        <p:txBody>
          <a:bodyPr/>
          <a:lstStyle/>
          <a:p>
            <a:pPr algn="l" eaLnBrk="1" hangingPunct="1">
              <a:lnSpc>
                <a:spcPct val="114000"/>
              </a:lnSpc>
            </a:pPr>
            <a:r>
              <a:rPr lang="ru-RU" altLang="ru-RU" sz="24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  <a:t>СИДЕРОПЕНИЧЕСКИЙ СИНДРОМ:</a:t>
            </a:r>
            <a:br>
              <a:rPr lang="ru-RU" altLang="ru-RU" sz="24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4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*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>дистрофические изменения кожи и слизистых, придатков кожи (сухость кожи, ломкость и слоистость ногтей, поперечная исчерченность ногтей, койлонихии, выпадение волос, атрофия слизистой оболочки носа, желудка, пищевода, сопровождающаяся нарушением всасывания и диспептическими расстройствами; глоссит, гингивит, стоматит, дисфагия);</a:t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*</a:t>
            </a: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> извращение вкуса и обоняния;</a:t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>* мышечные боли вследствие дефицита миоглобина;</a:t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smtClean="0">
                <a:solidFill>
                  <a:schemeClr val="tx1"/>
                </a:solidFill>
                <a:latin typeface="Arial" charset="0"/>
                <a:cs typeface="Arial" charset="0"/>
              </a:rPr>
              <a:t>* мышечная гипотония (дизурия и недержание мочи при кашле, смехе, ночной энурез).</a:t>
            </a:r>
          </a:p>
        </p:txBody>
      </p:sp>
    </p:spTree>
    <p:extLst>
      <p:ext uri="{BB962C8B-B14F-4D97-AF65-F5344CB8AC3E}">
        <p14:creationId xmlns:p14="http://schemas.microsoft.com/office/powerpoint/2010/main" val="370502346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"/>
          <p:cNvSpPr txBox="1">
            <a:spLocks noChangeArrowheads="1"/>
          </p:cNvSpPr>
          <p:nvPr/>
        </p:nvSpPr>
        <p:spPr bwMode="auto">
          <a:xfrm>
            <a:off x="2700338" y="119063"/>
            <a:ext cx="290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b="1">
                <a:latin typeface="Arial" charset="0"/>
                <a:cs typeface="Arial" charset="0"/>
              </a:rPr>
              <a:t>Диагностика ЖДА</a:t>
            </a:r>
          </a:p>
        </p:txBody>
      </p:sp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250825" y="485775"/>
            <a:ext cx="8713788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1. Жалобы: слабость, головокружение, извращение вкуса и др.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2. Анамнез: диета, хронические кровопотери, сопутствующие заболевания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3. Осмотр: анемический, сидеропенический синдром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4. Общий анализ крови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5. </a:t>
            </a:r>
            <a:r>
              <a:rPr lang="ru-RU" altLang="ru-RU" sz="2800" b="1">
                <a:latin typeface="Arial" charset="0"/>
                <a:cs typeface="Arial" charset="0"/>
              </a:rPr>
              <a:t>Обмен железа (железо сыворотки (ЖС), общая железосвязывающая способность сыворотки (ОЖСС), латентная и насыщенная железосвязывающая способность сыворотки (ЛЖСС и НЖСС), коэффициент насыщения трансферрина (КНТ), ФЕРРИТИН)</a:t>
            </a:r>
            <a:endParaRPr lang="ru-RU" altLang="ru-RU" sz="32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07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963" y="80963"/>
            <a:ext cx="8208962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Обследование при ЖДА</a:t>
            </a:r>
          </a:p>
          <a:p>
            <a:pPr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выполнение общего (клинического) анализа крови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Ht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Эр,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MCV, MCH, MCHC, RDW)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/>
              <a:t>сывороточные показатели обмена железа </a:t>
            </a:r>
            <a:r>
              <a:rPr lang="en-US" sz="2000" dirty="0"/>
              <a:t>(</a:t>
            </a:r>
            <a:r>
              <a:rPr lang="ru-RU" sz="2000" dirty="0" err="1"/>
              <a:t>ферритин</a:t>
            </a:r>
            <a:r>
              <a:rPr lang="en-US" sz="2000" dirty="0"/>
              <a:t>,</a:t>
            </a:r>
            <a:r>
              <a:rPr lang="ru-RU" sz="2000" dirty="0"/>
              <a:t> </a:t>
            </a:r>
            <a:r>
              <a:rPr lang="ru-RU" sz="2000" dirty="0" err="1"/>
              <a:t>трансферрин</a:t>
            </a:r>
            <a:r>
              <a:rPr lang="en-US" sz="2000" dirty="0"/>
              <a:t>, </a:t>
            </a:r>
            <a:r>
              <a:rPr lang="ru-RU" sz="2000" dirty="0"/>
              <a:t>ОЖСС, железа сыворотки</a:t>
            </a:r>
            <a:r>
              <a:rPr lang="en-US" sz="2000" dirty="0"/>
              <a:t>,</a:t>
            </a:r>
            <a:r>
              <a:rPr lang="ru-RU" sz="2000" dirty="0"/>
              <a:t> насыщения </a:t>
            </a:r>
            <a:r>
              <a:rPr lang="ru-RU" sz="2000" dirty="0" err="1"/>
              <a:t>трансферрина</a:t>
            </a:r>
            <a:r>
              <a:rPr lang="ru-RU" sz="2000" dirty="0"/>
              <a:t> железом (НТЖ)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Биохимический анализ крови (белок, альбумин, билирубин, ЛДГ,  АЛТ, АСТ, мочевина)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Общий анализ мочи</a:t>
            </a:r>
          </a:p>
        </p:txBody>
      </p:sp>
      <p:sp>
        <p:nvSpPr>
          <p:cNvPr id="49155" name="Прямоугольник 3"/>
          <p:cNvSpPr>
            <a:spLocks noChangeArrowheads="1"/>
          </p:cNvSpPr>
          <p:nvPr/>
        </p:nvSpPr>
        <p:spPr bwMode="auto">
          <a:xfrm>
            <a:off x="596900" y="5532438"/>
            <a:ext cx="8112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Не рекомендуется проводить исследования костного мозга для подтверждения диагноза ЖДА за исключением отдельных случаев</a:t>
            </a:r>
          </a:p>
        </p:txBody>
      </p:sp>
      <p:sp>
        <p:nvSpPr>
          <p:cNvPr id="49156" name="Прямоугольник 4"/>
          <p:cNvSpPr>
            <a:spLocks noChangeArrowheads="1"/>
          </p:cNvSpPr>
          <p:nvPr/>
        </p:nvSpPr>
        <p:spPr bwMode="auto">
          <a:xfrm>
            <a:off x="384175" y="2781300"/>
            <a:ext cx="828675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Рентгенография легких или КТ органов грудной полости;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органов брюшной полости (комплексное),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органов забрюшинного пространства, малого таза (комплексное);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щитовидной железы и паращитовидных желез;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Регистрация электрокардиограммы ЭГФДС, ФКС, интестиноскопия</a:t>
            </a:r>
          </a:p>
        </p:txBody>
      </p:sp>
    </p:spTree>
    <p:extLst>
      <p:ext uri="{BB962C8B-B14F-4D97-AF65-F5344CB8AC3E}">
        <p14:creationId xmlns:p14="http://schemas.microsoft.com/office/powerpoint/2010/main" val="3270912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642350" cy="6408738"/>
          </a:xfrm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tx1"/>
                </a:solidFill>
                <a:latin typeface="Arial" charset="0"/>
                <a:cs typeface="Arial" charset="0"/>
              </a:rPr>
              <a:t>	</a:t>
            </a:r>
            <a:r>
              <a:rPr lang="ru-RU" altLang="ru-RU" sz="28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  <a:t>Основные критерии ЖДА</a:t>
            </a:r>
            <a:br>
              <a:rPr lang="ru-RU" altLang="ru-RU" sz="28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800" b="1" u="sng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u="sng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1. Низкий цветовой показатель (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&lt;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0,85;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MCH &lt;27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 пг).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2. Гипохромия эритроцитов, микроцитоз,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MCV &lt;80fl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3. Снижение уровня сывороточного железа 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(&lt;11,5 мкг/л, 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N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 11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,5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-25 мкг/л).</a:t>
            </a: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US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4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. Снижение уровня коэффициента насыщения трансферрина (&lt; 20 %, N 20-50 %).</a:t>
            </a:r>
            <a:r>
              <a:rPr lang="ru-RU" altLang="ru-RU" sz="2800" i="1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4. Повышение общей железосвязывающей способности сыворотки.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5. Снижение содержания ферритина в крови </a:t>
            </a:r>
            <a:b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smtClean="0">
                <a:solidFill>
                  <a:schemeClr val="tx1"/>
                </a:solidFill>
                <a:latin typeface="Arial" charset="0"/>
                <a:cs typeface="Arial" charset="0"/>
              </a:rPr>
              <a:t>(&lt; 30-40 мкг/л). </a:t>
            </a:r>
          </a:p>
        </p:txBody>
      </p:sp>
    </p:spTree>
    <p:extLst>
      <p:ext uri="{BB962C8B-B14F-4D97-AF65-F5344CB8AC3E}">
        <p14:creationId xmlns:p14="http://schemas.microsoft.com/office/powerpoint/2010/main" val="239775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Прямоугольник 1"/>
          <p:cNvSpPr>
            <a:spLocks noChangeArrowheads="1"/>
          </p:cNvSpPr>
          <p:nvPr/>
        </p:nvSpPr>
        <p:spPr bwMode="auto">
          <a:xfrm>
            <a:off x="468313" y="1981200"/>
            <a:ext cx="8351837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3200">
                <a:latin typeface="Arial" charset="0"/>
                <a:cs typeface="Arial" charset="0"/>
              </a:rPr>
              <a:t>Целью лечения ЖДА и латентного дефицита железа является нормализация концентрации тканевых запасов железа (повышение ферритина более 40-60 нг/мл) и регресс проявлений сидеропенического синдрома, а не просто нормализация уровня Нв (при ЖДА)</a:t>
            </a:r>
          </a:p>
        </p:txBody>
      </p:sp>
      <p:sp>
        <p:nvSpPr>
          <p:cNvPr id="51203" name="TextBox 2"/>
          <p:cNvSpPr txBox="1">
            <a:spLocks noChangeArrowheads="1"/>
          </p:cNvSpPr>
          <p:nvPr/>
        </p:nvSpPr>
        <p:spPr bwMode="auto">
          <a:xfrm>
            <a:off x="2536825" y="549275"/>
            <a:ext cx="428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4000" b="1">
                <a:latin typeface="Arial" charset="0"/>
                <a:cs typeface="Arial" charset="0"/>
              </a:rPr>
              <a:t>ЦЕЛЬ ЛЕЧЕНИЯ</a:t>
            </a:r>
          </a:p>
        </p:txBody>
      </p:sp>
    </p:spTree>
    <p:extLst>
      <p:ext uri="{BB962C8B-B14F-4D97-AF65-F5344CB8AC3E}">
        <p14:creationId xmlns:p14="http://schemas.microsoft.com/office/powerpoint/2010/main" val="98015456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96975"/>
            <a:ext cx="8640763" cy="4464050"/>
          </a:xfrm>
        </p:spPr>
        <p:txBody>
          <a:bodyPr>
            <a:normAutofit fontScale="90000"/>
          </a:bodyPr>
          <a:lstStyle/>
          <a:p>
            <a:pPr algn="l">
              <a:spcAft>
                <a:spcPts val="600"/>
              </a:spcAft>
            </a:pP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             	Принципы терапии ЖДА</a:t>
            </a:r>
            <a:b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1.</a:t>
            </a: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 Коррекция причин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, лежащих в основе ДЖ.</a:t>
            </a:r>
            <a:b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2. </a:t>
            </a: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Диетотерапия 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(продукты с высоким содержанием железа).</a:t>
            </a:r>
            <a:b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  </a:t>
            </a:r>
            <a:b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Но!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Добиться поступления достаточного количества железа с пищей невозможно!</a:t>
            </a:r>
            <a:br>
              <a:rPr 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3. Назначать </a:t>
            </a: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достаточные дозы </a:t>
            </a:r>
            <a:r>
              <a:rPr lang="en-US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F</a:t>
            </a: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е</a:t>
            </a: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 (100-300 мг в сутки или 80-160мг чистого железа) и на длительный срок, устранять не только анемию, но и ДЖ в тканях!</a:t>
            </a:r>
            <a:b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4. </a:t>
            </a:r>
            <a:r>
              <a:rPr 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При анемии средней и тяжелой степени наиболее эффективен </a:t>
            </a:r>
            <a:r>
              <a:rPr 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внутривенный путь </a:t>
            </a:r>
            <a:r>
              <a:rPr 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введения препаратов железа. </a:t>
            </a:r>
            <a:br>
              <a:rPr 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smtClean="0">
                <a:solidFill>
                  <a:schemeClr val="tx1"/>
                </a:solidFill>
                <a:latin typeface="Arial" charset="0"/>
                <a:cs typeface="Arial" charset="0"/>
              </a:rPr>
              <a:t>5. </a:t>
            </a:r>
            <a:r>
              <a:rPr lang="ru-RU" altLang="ru-RU" sz="2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Не прибегать к гемотрансфузии без жизненных показаний!</a:t>
            </a:r>
            <a:endParaRPr lang="ru-RU" altLang="ru-RU" sz="24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6903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33400" y="2041525"/>
            <a:ext cx="3751263" cy="1154113"/>
          </a:xfrm>
          <a:custGeom>
            <a:avLst/>
            <a:gdLst/>
            <a:ahLst/>
            <a:cxnLst/>
            <a:rect l="l" t="t" r="r" b="b"/>
            <a:pathLst>
              <a:path w="3528695" h="1409064">
                <a:moveTo>
                  <a:pt x="0" y="1408811"/>
                </a:moveTo>
                <a:lnTo>
                  <a:pt x="3528441" y="1408811"/>
                </a:lnTo>
                <a:lnTo>
                  <a:pt x="3528441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lIns="0" tIns="0" rIns="0" bIns="0">
            <a:spAutoFit/>
          </a:bodyPr>
          <a:lstStyle/>
          <a:p>
            <a:pPr marL="299064" indent="-286364">
              <a:spcBef>
                <a:spcPts val="12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i="1" spc="-10" dirty="0">
                <a:latin typeface="Arial"/>
                <a:cs typeface="Arial"/>
              </a:rPr>
              <a:t>Нет </a:t>
            </a:r>
            <a:r>
              <a:rPr lang="ru-RU" sz="1200" dirty="0">
                <a:latin typeface="Arial"/>
                <a:cs typeface="Arial"/>
              </a:rPr>
              <a:t>фоновых хронических болезней</a:t>
            </a: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i="1" spc="-10" dirty="0">
                <a:latin typeface="Arial"/>
                <a:cs typeface="Arial"/>
              </a:rPr>
              <a:t>Нет </a:t>
            </a:r>
            <a:r>
              <a:rPr lang="ru-RU" sz="1200" spc="-10" dirty="0" err="1">
                <a:latin typeface="Arial"/>
                <a:cs typeface="Arial"/>
              </a:rPr>
              <a:t>мальабсорбции</a:t>
            </a:r>
            <a:endParaRPr lang="ru-RU" sz="1200" dirty="0">
              <a:latin typeface="Arial"/>
              <a:cs typeface="Arial"/>
            </a:endParaRP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dirty="0">
                <a:latin typeface="Arial"/>
                <a:cs typeface="Arial"/>
              </a:rPr>
              <a:t>Требуются </a:t>
            </a:r>
            <a:r>
              <a:rPr lang="ru-RU" sz="1200" i="1" dirty="0">
                <a:latin typeface="Arial"/>
                <a:cs typeface="Arial"/>
              </a:rPr>
              <a:t>малые</a:t>
            </a:r>
            <a:r>
              <a:rPr lang="ru-RU" sz="1200" dirty="0">
                <a:latin typeface="Arial"/>
                <a:cs typeface="Arial"/>
              </a:rPr>
              <a:t> количества железа</a:t>
            </a: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spc="-10" dirty="0">
                <a:latin typeface="Arial"/>
                <a:cs typeface="Arial"/>
              </a:rPr>
              <a:t>Восстановление запасов не критично </a:t>
            </a:r>
            <a:br>
              <a:rPr lang="ru-RU" sz="1200" spc="-10" dirty="0">
                <a:latin typeface="Arial"/>
                <a:cs typeface="Arial"/>
              </a:rPr>
            </a:br>
            <a:r>
              <a:rPr lang="ru-RU" sz="1200" spc="-10" dirty="0">
                <a:latin typeface="Arial"/>
                <a:cs typeface="Arial"/>
              </a:rPr>
              <a:t>по времени</a:t>
            </a:r>
            <a:endParaRPr sz="1200" dirty="0"/>
          </a:p>
        </p:txBody>
      </p:sp>
      <p:sp>
        <p:nvSpPr>
          <p:cNvPr id="5" name="object 5"/>
          <p:cNvSpPr/>
          <p:nvPr/>
        </p:nvSpPr>
        <p:spPr>
          <a:xfrm>
            <a:off x="533400" y="4419600"/>
            <a:ext cx="3751263" cy="584200"/>
          </a:xfrm>
          <a:custGeom>
            <a:avLst/>
            <a:gdLst/>
            <a:ahLst/>
            <a:cxnLst/>
            <a:rect l="l" t="t" r="r" b="b"/>
            <a:pathLst>
              <a:path w="3528695" h="1409064">
                <a:moveTo>
                  <a:pt x="0" y="1408810"/>
                </a:moveTo>
                <a:lnTo>
                  <a:pt x="3528441" y="1408810"/>
                </a:lnTo>
                <a:lnTo>
                  <a:pt x="3528441" y="0"/>
                </a:lnTo>
                <a:lnTo>
                  <a:pt x="0" y="0"/>
                </a:lnTo>
                <a:lnTo>
                  <a:pt x="0" y="140881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lIns="0" tIns="0" rIns="0" bIns="0">
            <a:spAutoFit/>
          </a:bodyPr>
          <a:lstStyle/>
          <a:p>
            <a:pPr marL="285729" indent="-285729">
              <a:buClr>
                <a:srgbClr val="E2001A"/>
              </a:buClr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Arial"/>
                <a:cs typeface="Arial"/>
              </a:rPr>
              <a:t>Как крайняя мера у пациентов в нестабильном состоянии с кровотечением</a:t>
            </a:r>
          </a:p>
          <a:p>
            <a:pPr>
              <a:defRPr/>
            </a:pPr>
            <a:endParaRPr sz="1400" dirty="0"/>
          </a:p>
        </p:txBody>
      </p:sp>
      <p:sp>
        <p:nvSpPr>
          <p:cNvPr id="53252" name="object 7"/>
          <p:cNvSpPr>
            <a:spLocks/>
          </p:cNvSpPr>
          <p:nvPr/>
        </p:nvSpPr>
        <p:spPr bwMode="auto">
          <a:xfrm>
            <a:off x="4495800" y="2057400"/>
            <a:ext cx="4124325" cy="1154113"/>
          </a:xfrm>
          <a:custGeom>
            <a:avLst/>
            <a:gdLst>
              <a:gd name="T0" fmla="*/ 0 w 3528695"/>
              <a:gd name="T1" fmla="*/ 0 h 1409064"/>
              <a:gd name="T2" fmla="*/ 3528695 w 3528695"/>
              <a:gd name="T3" fmla="*/ 1409064 h 1409064"/>
            </a:gdLst>
            <a:ahLst/>
            <a:cxnLst/>
            <a:rect l="T0" t="T1" r="T2" b="T3"/>
            <a:pathLst>
              <a:path w="3528695" h="1409064">
                <a:moveTo>
                  <a:pt x="0" y="1408811"/>
                </a:moveTo>
                <a:lnTo>
                  <a:pt x="3528441" y="1408811"/>
                </a:lnTo>
                <a:lnTo>
                  <a:pt x="3528441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spAutoFit/>
          </a:bodyPr>
          <a:lstStyle/>
          <a:p>
            <a:pPr marL="298450" indent="-285750">
              <a:spcBef>
                <a:spcPts val="12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Имеется фоновое </a:t>
            </a:r>
            <a:r>
              <a:rPr lang="ru-RU" sz="1200" i="1" dirty="0">
                <a:latin typeface="Arial" charset="0"/>
                <a:cs typeface="Arial" charset="0"/>
              </a:rPr>
              <a:t>хроническое воспаление</a:t>
            </a:r>
            <a:endParaRPr lang="ru-RU" sz="1200" dirty="0">
              <a:latin typeface="Arial" charset="0"/>
              <a:cs typeface="Arial" charset="0"/>
            </a:endParaRP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Имеется фоновая </a:t>
            </a:r>
            <a:r>
              <a:rPr lang="ru-RU" sz="1200" i="1" dirty="0" err="1">
                <a:latin typeface="Arial" charset="0"/>
                <a:cs typeface="Arial" charset="0"/>
              </a:rPr>
              <a:t>мальабсорбция</a:t>
            </a:r>
            <a:endParaRPr lang="ru-RU" sz="1200" dirty="0">
              <a:latin typeface="Arial" charset="0"/>
              <a:cs typeface="Arial" charset="0"/>
            </a:endParaRP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Требуются </a:t>
            </a:r>
            <a:r>
              <a:rPr lang="ru-RU" sz="1200" i="1" dirty="0">
                <a:latin typeface="Arial" charset="0"/>
                <a:cs typeface="Arial" charset="0"/>
              </a:rPr>
              <a:t>умеренные или большие количества </a:t>
            </a:r>
            <a:r>
              <a:rPr lang="ru-RU" sz="1200" dirty="0">
                <a:latin typeface="Arial" charset="0"/>
                <a:cs typeface="Arial" charset="0"/>
              </a:rPr>
              <a:t>железа</a:t>
            </a: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Требуется </a:t>
            </a:r>
            <a:r>
              <a:rPr lang="ru-RU" sz="1200" i="1" dirty="0">
                <a:latin typeface="Arial" charset="0"/>
                <a:cs typeface="Arial" charset="0"/>
              </a:rPr>
              <a:t>быстрое восстановление</a:t>
            </a:r>
            <a:endParaRPr lang="ru-RU" sz="1200" dirty="0"/>
          </a:p>
        </p:txBody>
      </p:sp>
      <p:sp>
        <p:nvSpPr>
          <p:cNvPr id="53253" name="object 8"/>
          <p:cNvSpPr>
            <a:spLocks/>
          </p:cNvSpPr>
          <p:nvPr/>
        </p:nvSpPr>
        <p:spPr bwMode="auto">
          <a:xfrm>
            <a:off x="533400" y="1579563"/>
            <a:ext cx="3765550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Препараты железа внутрь</a:t>
            </a:r>
            <a:endParaRPr lang="ru-RU" sz="1800">
              <a:latin typeface="Arial" charset="0"/>
              <a:cs typeface="Arial" charset="0"/>
            </a:endParaRPr>
          </a:p>
        </p:txBody>
      </p:sp>
      <p:sp>
        <p:nvSpPr>
          <p:cNvPr id="53254" name="object 11"/>
          <p:cNvSpPr>
            <a:spLocks/>
          </p:cNvSpPr>
          <p:nvPr/>
        </p:nvSpPr>
        <p:spPr bwMode="auto">
          <a:xfrm>
            <a:off x="547688" y="3941763"/>
            <a:ext cx="3751262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Трансфузия эритромассы</a:t>
            </a:r>
          </a:p>
        </p:txBody>
      </p:sp>
      <p:sp>
        <p:nvSpPr>
          <p:cNvPr id="53255" name="object 14"/>
          <p:cNvSpPr>
            <a:spLocks/>
          </p:cNvSpPr>
          <p:nvPr/>
        </p:nvSpPr>
        <p:spPr bwMode="auto">
          <a:xfrm>
            <a:off x="4495800" y="1579563"/>
            <a:ext cx="4124325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Внутривенные препараты</a:t>
            </a:r>
            <a:endParaRPr lang="ru-RU" sz="1800">
              <a:latin typeface="Arial" charset="0"/>
              <a:cs typeface="Arial" charset="0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30200" y="269875"/>
            <a:ext cx="8483600" cy="536575"/>
          </a:xfrm>
        </p:spPr>
        <p:txBody>
          <a:bodyPr lIns="0" tIns="166105" rIns="0" bIns="0" rtlCol="0">
            <a:spAutoFit/>
          </a:bodyPr>
          <a:lstStyle/>
          <a:p>
            <a:pPr marL="12700">
              <a:defRPr/>
            </a:pPr>
            <a:r>
              <a:rPr lang="ru-RU" sz="2400" b="1" spc="-135" dirty="0">
                <a:latin typeface="Arial" panose="020B0604020202020204" pitchFamily="34" charset="0"/>
                <a:cs typeface="Arial" panose="020B0604020202020204" pitchFamily="34" charset="0"/>
              </a:rPr>
              <a:t>Возможности коррекции </a:t>
            </a:r>
            <a:r>
              <a:rPr lang="ru-RU" sz="2400" b="1" spc="-135" dirty="0" smtClean="0">
                <a:latin typeface="Arial" panose="020B0604020202020204" pitchFamily="34" charset="0"/>
                <a:cs typeface="Arial" panose="020B0604020202020204" pitchFamily="34" charset="0"/>
              </a:rPr>
              <a:t>ДЖ / ЖДА</a:t>
            </a:r>
            <a:endParaRPr sz="2400" b="1" spc="-1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57" name="object 20"/>
          <p:cNvSpPr>
            <a:spLocks/>
          </p:cNvSpPr>
          <p:nvPr/>
        </p:nvSpPr>
        <p:spPr bwMode="auto">
          <a:xfrm>
            <a:off x="4546600" y="4419600"/>
            <a:ext cx="4125913" cy="1077913"/>
          </a:xfrm>
          <a:custGeom>
            <a:avLst/>
            <a:gdLst>
              <a:gd name="T0" fmla="*/ 0 w 3618229"/>
              <a:gd name="T1" fmla="*/ 0 h 1409064"/>
              <a:gd name="T2" fmla="*/ 3618229 w 3618229"/>
              <a:gd name="T3" fmla="*/ 1409064 h 1409064"/>
            </a:gdLst>
            <a:ahLst/>
            <a:cxnLst/>
            <a:rect l="T0" t="T1" r="T2" b="T3"/>
            <a:pathLst>
              <a:path w="3618229" h="1409064">
                <a:moveTo>
                  <a:pt x="0" y="1408811"/>
                </a:moveTo>
                <a:lnTo>
                  <a:pt x="3617848" y="1408811"/>
                </a:lnTo>
                <a:lnTo>
                  <a:pt x="3617848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noFill/>
          <a:ln w="19049">
            <a:solidFill>
              <a:srgbClr val="9BBA5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spAutoFit/>
          </a:bodyPr>
          <a:lstStyle/>
          <a:p>
            <a:pPr marL="176213" indent="-163513">
              <a:spcBef>
                <a:spcPts val="12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Низкие эндогенные уровни эритропоэтина </a:t>
            </a:r>
            <a:br>
              <a:rPr lang="ru-RU" sz="1200" dirty="0">
                <a:latin typeface="Arial" charset="0"/>
                <a:cs typeface="Arial" charset="0"/>
              </a:rPr>
            </a:br>
            <a:r>
              <a:rPr lang="ru-RU" sz="1200" dirty="0">
                <a:latin typeface="Arial" charset="0"/>
                <a:cs typeface="Arial" charset="0"/>
              </a:rPr>
              <a:t>(напр. при хронической болезни почек)</a:t>
            </a:r>
          </a:p>
          <a:p>
            <a:pPr marL="176213" indent="-163513">
              <a:spcBef>
                <a:spcPts val="6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Ослабленный эритропоэз (воспаление, блокада белком </a:t>
            </a:r>
            <a:r>
              <a:rPr lang="ru-RU" sz="1200" dirty="0" err="1">
                <a:latin typeface="Arial" charset="0"/>
                <a:cs typeface="Arial" charset="0"/>
              </a:rPr>
              <a:t>гепсидином</a:t>
            </a:r>
            <a:r>
              <a:rPr lang="ru-RU" sz="1200" dirty="0">
                <a:latin typeface="Arial" charset="0"/>
                <a:cs typeface="Arial" charset="0"/>
              </a:rPr>
              <a:t>)</a:t>
            </a:r>
          </a:p>
          <a:p>
            <a:pPr marL="176213" indent="-163513">
              <a:spcBef>
                <a:spcPts val="6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 dirty="0">
                <a:latin typeface="Arial" charset="0"/>
                <a:cs typeface="Arial" charset="0"/>
              </a:rPr>
              <a:t>Только если запасы железа восстановлены</a:t>
            </a:r>
            <a:endParaRPr lang="ru-RU" sz="1200" dirty="0"/>
          </a:p>
        </p:txBody>
      </p:sp>
      <p:sp>
        <p:nvSpPr>
          <p:cNvPr id="53258" name="object 21"/>
          <p:cNvSpPr>
            <a:spLocks/>
          </p:cNvSpPr>
          <p:nvPr/>
        </p:nvSpPr>
        <p:spPr bwMode="auto">
          <a:xfrm>
            <a:off x="4546600" y="3919538"/>
            <a:ext cx="4125913" cy="307975"/>
          </a:xfrm>
          <a:custGeom>
            <a:avLst/>
            <a:gdLst>
              <a:gd name="T0" fmla="*/ 0 w 3618229"/>
              <a:gd name="T1" fmla="*/ 0 h 504189"/>
              <a:gd name="T2" fmla="*/ 3618229 w 3618229"/>
              <a:gd name="T3" fmla="*/ 504189 h 504189"/>
            </a:gdLst>
            <a:ahLst/>
            <a:cxnLst/>
            <a:rect l="T0" t="T1" r="T2" b="T3"/>
            <a:pathLst>
              <a:path w="3618229" h="504189">
                <a:moveTo>
                  <a:pt x="0" y="504050"/>
                </a:moveTo>
                <a:lnTo>
                  <a:pt x="3617848" y="504050"/>
                </a:lnTo>
                <a:lnTo>
                  <a:pt x="3617848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Эритропоэтин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11188" y="6049963"/>
            <a:ext cx="2914650" cy="64611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20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spc="-40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an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2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rch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G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-2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st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2010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;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282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: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577–80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eris</a:t>
            </a:r>
            <a:r>
              <a:rPr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TM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2007;9:29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–30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erg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3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Ge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urt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s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700" i="1" spc="-2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Fra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u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k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2009;69:682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6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v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ord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r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J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 Hae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at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2012;156:588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–600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re</a:t>
            </a:r>
            <a:r>
              <a:rPr sz="700" spc="-40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J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eri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at </a:t>
            </a:r>
            <a:r>
              <a:rPr sz="700" i="1" spc="-2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ed</a:t>
            </a:r>
            <a:r>
              <a:rPr sz="700" i="1" spc="1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2011;39:113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–21</a:t>
            </a:r>
            <a:endParaRPr lang="ru-RU" sz="700" spc="-15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at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ell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lang="it-IT"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&amp;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Del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V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ec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o. 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Onco</a:t>
            </a:r>
            <a:r>
              <a:rPr lang="it-IT" sz="700" i="1" spc="-1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ogi</a:t>
            </a:r>
            <a:r>
              <a:rPr lang="it-IT" sz="700" i="1" dirty="0">
                <a:solidFill>
                  <a:prstClr val="black"/>
                </a:solidFill>
                <a:latin typeface="Arial"/>
                <a:cs typeface="Arial"/>
              </a:rPr>
              <a:t>s</a:t>
            </a:r>
            <a:r>
              <a:rPr lang="it-IT" sz="700" i="1" spc="-5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2011;16:19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–24</a:t>
            </a:r>
            <a:endParaRPr lang="it-IT" sz="700" dirty="0">
              <a:solidFill>
                <a:prstClr val="black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330630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5"/>
          <p:cNvSpPr>
            <a:spLocks noChangeArrowheads="1"/>
          </p:cNvSpPr>
          <p:nvPr/>
        </p:nvSpPr>
        <p:spPr bwMode="auto">
          <a:xfrm>
            <a:off x="2484438" y="185738"/>
            <a:ext cx="3727450" cy="51276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>
                <a:latin typeface="Arial" charset="0"/>
                <a:cs typeface="Arial" charset="0"/>
              </a:rPr>
              <a:t>Препараты железа</a:t>
            </a:r>
          </a:p>
        </p:txBody>
      </p:sp>
      <p:sp>
        <p:nvSpPr>
          <p:cNvPr id="54275" name="AutoShape 6"/>
          <p:cNvSpPr>
            <a:spLocks noChangeArrowheads="1"/>
          </p:cNvSpPr>
          <p:nvPr/>
        </p:nvSpPr>
        <p:spPr bwMode="auto">
          <a:xfrm>
            <a:off x="3205163" y="936625"/>
            <a:ext cx="2197100" cy="512763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algn="ctr"/>
            <a:r>
              <a:rPr lang="ru-RU" altLang="en-US">
                <a:latin typeface="Arial" charset="0"/>
                <a:cs typeface="Arial" charset="0"/>
              </a:rPr>
              <a:t>Пероральные</a:t>
            </a:r>
          </a:p>
        </p:txBody>
      </p:sp>
      <p:sp>
        <p:nvSpPr>
          <p:cNvPr id="54276" name="AutoShape 8"/>
          <p:cNvSpPr>
            <a:spLocks noChangeArrowheads="1"/>
          </p:cNvSpPr>
          <p:nvPr/>
        </p:nvSpPr>
        <p:spPr bwMode="auto">
          <a:xfrm>
            <a:off x="1403350" y="1609725"/>
            <a:ext cx="1073150" cy="4460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US" altLang="en-US" sz="2000">
                <a:latin typeface="Georgia" pitchFamily="18" charset="0"/>
              </a:rPr>
              <a:t>FeII</a:t>
            </a:r>
            <a:endParaRPr lang="ru-RU" altLang="en-US" sz="2000">
              <a:latin typeface="Georgia" pitchFamily="18" charset="0"/>
            </a:endParaRPr>
          </a:p>
        </p:txBody>
      </p:sp>
      <p:sp>
        <p:nvSpPr>
          <p:cNvPr id="54277" name="AutoShape 9"/>
          <p:cNvSpPr>
            <a:spLocks noChangeArrowheads="1"/>
          </p:cNvSpPr>
          <p:nvPr/>
        </p:nvSpPr>
        <p:spPr bwMode="auto">
          <a:xfrm>
            <a:off x="6227763" y="1554163"/>
            <a:ext cx="1073150" cy="4460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US" altLang="en-US" sz="2000">
                <a:latin typeface="Georgia" pitchFamily="18" charset="0"/>
              </a:rPr>
              <a:t>FIII</a:t>
            </a:r>
            <a:endParaRPr lang="ru-RU" altLang="en-US" sz="2000">
              <a:latin typeface="Georgia" pitchFamily="18" charset="0"/>
            </a:endParaRPr>
          </a:p>
        </p:txBody>
      </p:sp>
      <p:sp>
        <p:nvSpPr>
          <p:cNvPr id="54278" name="AutoShape 13"/>
          <p:cNvSpPr>
            <a:spLocks noChangeArrowheads="1"/>
          </p:cNvSpPr>
          <p:nvPr/>
        </p:nvSpPr>
        <p:spPr bwMode="auto">
          <a:xfrm>
            <a:off x="250825" y="2128838"/>
            <a:ext cx="1871663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Органические 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соли</a:t>
            </a:r>
          </a:p>
        </p:txBody>
      </p:sp>
      <p:sp>
        <p:nvSpPr>
          <p:cNvPr id="54279" name="AutoShape 14"/>
          <p:cNvSpPr>
            <a:spLocks noChangeArrowheads="1"/>
          </p:cNvSpPr>
          <p:nvPr/>
        </p:nvSpPr>
        <p:spPr bwMode="auto">
          <a:xfrm>
            <a:off x="2268538" y="2128838"/>
            <a:ext cx="1873250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Неорганические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 соли</a:t>
            </a:r>
          </a:p>
        </p:txBody>
      </p:sp>
      <p:sp>
        <p:nvSpPr>
          <p:cNvPr id="54280" name="AutoShape 15"/>
          <p:cNvSpPr>
            <a:spLocks noChangeArrowheads="1"/>
          </p:cNvSpPr>
          <p:nvPr/>
        </p:nvSpPr>
        <p:spPr bwMode="auto">
          <a:xfrm>
            <a:off x="4859338" y="2128838"/>
            <a:ext cx="1871662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Органические 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соли</a:t>
            </a:r>
          </a:p>
        </p:txBody>
      </p:sp>
      <p:sp>
        <p:nvSpPr>
          <p:cNvPr id="54281" name="AutoShape 16"/>
          <p:cNvSpPr>
            <a:spLocks noChangeArrowheads="1"/>
          </p:cNvSpPr>
          <p:nvPr/>
        </p:nvSpPr>
        <p:spPr bwMode="auto">
          <a:xfrm>
            <a:off x="6948488" y="2128838"/>
            <a:ext cx="1873250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Неорганические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 соединения</a:t>
            </a:r>
          </a:p>
        </p:txBody>
      </p:sp>
      <p:sp>
        <p:nvSpPr>
          <p:cNvPr id="54282" name="AutoShape 17"/>
          <p:cNvSpPr>
            <a:spLocks noChangeArrowheads="1"/>
          </p:cNvSpPr>
          <p:nvPr/>
        </p:nvSpPr>
        <p:spPr bwMode="auto">
          <a:xfrm>
            <a:off x="179388" y="2779713"/>
            <a:ext cx="1957387" cy="146526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Глюконат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(Тотема)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Фумарат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(Ферретаб)</a:t>
            </a:r>
          </a:p>
        </p:txBody>
      </p:sp>
      <p:sp>
        <p:nvSpPr>
          <p:cNvPr id="54283" name="AutoShape 18"/>
          <p:cNvSpPr>
            <a:spLocks noChangeArrowheads="1"/>
          </p:cNvSpPr>
          <p:nvPr/>
        </p:nvSpPr>
        <p:spPr bwMode="auto">
          <a:xfrm>
            <a:off x="2136775" y="2947988"/>
            <a:ext cx="2449513" cy="246697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Сульфат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(Сорбифер,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Ферро-фольгамма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Тардиферон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Хлорид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(Гемофер)</a:t>
            </a:r>
          </a:p>
        </p:txBody>
      </p:sp>
      <p:sp>
        <p:nvSpPr>
          <p:cNvPr id="54284" name="AutoShape 19"/>
          <p:cNvSpPr>
            <a:spLocks noChangeArrowheads="1"/>
          </p:cNvSpPr>
          <p:nvPr/>
        </p:nvSpPr>
        <p:spPr bwMode="auto">
          <a:xfrm>
            <a:off x="4643438" y="2844800"/>
            <a:ext cx="1944687" cy="78422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Сукцинилат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(Ферлатум)</a:t>
            </a:r>
          </a:p>
        </p:txBody>
      </p:sp>
      <p:sp>
        <p:nvSpPr>
          <p:cNvPr id="54285" name="AutoShape 20"/>
          <p:cNvSpPr>
            <a:spLocks noChangeArrowheads="1"/>
          </p:cNvSpPr>
          <p:nvPr/>
        </p:nvSpPr>
        <p:spPr bwMode="auto">
          <a:xfrm>
            <a:off x="6588125" y="2792413"/>
            <a:ext cx="2409825" cy="277812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Гидроксид железа в комплексе с полимальтозой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(Феррум лек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Мальтофер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Биофер)</a:t>
            </a:r>
          </a:p>
          <a:p>
            <a:pPr algn="ctr"/>
            <a:endParaRPr lang="ru-RU" altLang="en-US" sz="2000">
              <a:latin typeface="Arial" charset="0"/>
              <a:cs typeface="Arial" charset="0"/>
            </a:endParaRPr>
          </a:p>
        </p:txBody>
      </p:sp>
      <p:sp>
        <p:nvSpPr>
          <p:cNvPr id="54286" name="Text Box 23"/>
          <p:cNvSpPr txBox="1">
            <a:spLocks noChangeArrowheads="1"/>
          </p:cNvSpPr>
          <p:nvPr/>
        </p:nvSpPr>
        <p:spPr bwMode="auto">
          <a:xfrm>
            <a:off x="2516188" y="1598613"/>
            <a:ext cx="360045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en-US" sz="2000">
                <a:latin typeface="Arial" charset="0"/>
                <a:cs typeface="Arial" charset="0"/>
              </a:rPr>
              <a:t>По механизму всасывания</a:t>
            </a:r>
          </a:p>
        </p:txBody>
      </p:sp>
      <p:sp>
        <p:nvSpPr>
          <p:cNvPr id="54287" name="Line 24"/>
          <p:cNvSpPr>
            <a:spLocks noChangeShapeType="1"/>
          </p:cNvSpPr>
          <p:nvPr/>
        </p:nvSpPr>
        <p:spPr bwMode="auto">
          <a:xfrm>
            <a:off x="4284663" y="69215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88" name="Line 26"/>
          <p:cNvSpPr>
            <a:spLocks noChangeShapeType="1"/>
          </p:cNvSpPr>
          <p:nvPr/>
        </p:nvSpPr>
        <p:spPr bwMode="auto">
          <a:xfrm flipH="1">
            <a:off x="2555875" y="1412875"/>
            <a:ext cx="576263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89" name="Line 27"/>
          <p:cNvSpPr>
            <a:spLocks noChangeShapeType="1"/>
          </p:cNvSpPr>
          <p:nvPr/>
        </p:nvSpPr>
        <p:spPr bwMode="auto">
          <a:xfrm>
            <a:off x="5508625" y="1412875"/>
            <a:ext cx="6477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0" name="Line 28"/>
          <p:cNvSpPr>
            <a:spLocks noChangeShapeType="1"/>
          </p:cNvSpPr>
          <p:nvPr/>
        </p:nvSpPr>
        <p:spPr bwMode="auto">
          <a:xfrm flipH="1">
            <a:off x="1908175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1" name="Line 29"/>
          <p:cNvSpPr>
            <a:spLocks noChangeShapeType="1"/>
          </p:cNvSpPr>
          <p:nvPr/>
        </p:nvSpPr>
        <p:spPr bwMode="auto">
          <a:xfrm>
            <a:off x="2411413" y="2060575"/>
            <a:ext cx="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2" name="Line 30"/>
          <p:cNvSpPr>
            <a:spLocks noChangeShapeType="1"/>
          </p:cNvSpPr>
          <p:nvPr/>
        </p:nvSpPr>
        <p:spPr bwMode="auto">
          <a:xfrm flipH="1">
            <a:off x="6516688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3" name="Line 31"/>
          <p:cNvSpPr>
            <a:spLocks noChangeShapeType="1"/>
          </p:cNvSpPr>
          <p:nvPr/>
        </p:nvSpPr>
        <p:spPr bwMode="auto">
          <a:xfrm flipH="1">
            <a:off x="7164388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4" name="Line 32"/>
          <p:cNvSpPr>
            <a:spLocks noChangeShapeType="1"/>
          </p:cNvSpPr>
          <p:nvPr/>
        </p:nvSpPr>
        <p:spPr bwMode="auto">
          <a:xfrm>
            <a:off x="1403350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5" name="Line 33"/>
          <p:cNvSpPr>
            <a:spLocks noChangeShapeType="1"/>
          </p:cNvSpPr>
          <p:nvPr/>
        </p:nvSpPr>
        <p:spPr bwMode="auto">
          <a:xfrm>
            <a:off x="3276600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6" name="Line 34"/>
          <p:cNvSpPr>
            <a:spLocks noChangeShapeType="1"/>
          </p:cNvSpPr>
          <p:nvPr/>
        </p:nvSpPr>
        <p:spPr bwMode="auto">
          <a:xfrm>
            <a:off x="5580063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7" name="Line 35"/>
          <p:cNvSpPr>
            <a:spLocks noChangeShapeType="1"/>
          </p:cNvSpPr>
          <p:nvPr/>
        </p:nvSpPr>
        <p:spPr bwMode="auto">
          <a:xfrm>
            <a:off x="7885113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8" name="Прямоугольник 1"/>
          <p:cNvSpPr>
            <a:spLocks noChangeArrowheads="1"/>
          </p:cNvSpPr>
          <p:nvPr/>
        </p:nvSpPr>
        <p:spPr bwMode="auto">
          <a:xfrm>
            <a:off x="161925" y="5732463"/>
            <a:ext cx="8747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latin typeface="Arial" charset="0"/>
                <a:cs typeface="Arial" charset="0"/>
              </a:rPr>
              <a:t>Эффективность пероральных препаратов двухвалентного и трехвалентного железа одинакова</a:t>
            </a:r>
          </a:p>
        </p:txBody>
      </p:sp>
    </p:spTree>
    <p:extLst>
      <p:ext uri="{BB962C8B-B14F-4D97-AF65-F5344CB8AC3E}">
        <p14:creationId xmlns:p14="http://schemas.microsoft.com/office/powerpoint/2010/main" val="1113125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24862" cy="6192837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altLang="ru-RU" sz="3300" b="1" smtClean="0">
                <a:latin typeface="Arial" charset="0"/>
                <a:cs typeface="Arial" charset="0"/>
              </a:rPr>
              <a:t>			</a:t>
            </a:r>
            <a:r>
              <a:rPr lang="ru-RU" altLang="ru-RU" sz="3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Лечение ЖДА</a:t>
            </a:r>
            <a:br>
              <a:rPr lang="ru-RU" altLang="ru-RU" sz="3000" b="1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1. Препарат железа</a:t>
            </a:r>
            <a:r>
              <a:rPr lang="ru-RU" altLang="ru-RU" sz="3000" b="1" smtClean="0">
                <a:latin typeface="Arial" charset="0"/>
                <a:cs typeface="Arial" charset="0"/>
              </a:rPr>
              <a:t/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доза в зависимости от тяжести анемии и ДЖ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/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2. Антиоксиданты</a:t>
            </a:r>
            <a:r>
              <a:rPr lang="ru-RU" altLang="ru-RU" sz="3000" b="1" smtClean="0">
                <a:latin typeface="Arial" charset="0"/>
                <a:cs typeface="Arial" charset="0"/>
              </a:rPr>
              <a:t/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аскорбиновая кислота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метионин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альфа-токоферол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3. Метаболические средства</a:t>
            </a:r>
            <a:r>
              <a:rPr lang="ru-RU" altLang="ru-RU" sz="3000" b="1" smtClean="0">
                <a:latin typeface="Arial" charset="0"/>
                <a:cs typeface="Arial" charset="0"/>
              </a:rPr>
              <a:t/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препараты К</a:t>
            </a:r>
            <a:r>
              <a:rPr lang="ru-RU" altLang="ru-RU" sz="3000" b="1" baseline="30000" smtClean="0">
                <a:latin typeface="Arial" charset="0"/>
                <a:cs typeface="Arial" charset="0"/>
              </a:rPr>
              <a:t>0</a:t>
            </a:r>
            <a:r>
              <a:rPr lang="ru-RU" altLang="ru-RU" sz="3000" b="1" smtClean="0">
                <a:latin typeface="Arial" charset="0"/>
                <a:cs typeface="Arial" charset="0"/>
              </a:rPr>
              <a:t> </a:t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витамины В</a:t>
            </a:r>
            <a:r>
              <a:rPr lang="ru-RU" altLang="ru-RU" sz="3000" b="1" baseline="-25000" smtClean="0">
                <a:latin typeface="Arial" charset="0"/>
                <a:cs typeface="Arial" charset="0"/>
              </a:rPr>
              <a:t>1</a:t>
            </a:r>
            <a:r>
              <a:rPr lang="ru-RU" altLang="ru-RU" sz="3000" b="1" smtClean="0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 smtClean="0">
                <a:latin typeface="Arial" charset="0"/>
                <a:cs typeface="Arial" charset="0"/>
              </a:rPr>
              <a:t>2</a:t>
            </a:r>
            <a:r>
              <a:rPr lang="ru-RU" altLang="ru-RU" sz="3000" b="1" smtClean="0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 smtClean="0">
                <a:latin typeface="Arial" charset="0"/>
                <a:cs typeface="Arial" charset="0"/>
              </a:rPr>
              <a:t>5</a:t>
            </a:r>
            <a:r>
              <a:rPr lang="ru-RU" altLang="ru-RU" sz="3000" b="1" smtClean="0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 smtClean="0">
                <a:latin typeface="Arial" charset="0"/>
                <a:cs typeface="Arial" charset="0"/>
              </a:rPr>
              <a:t>6</a:t>
            </a:r>
            <a:r>
              <a:rPr lang="ru-RU" altLang="ru-RU" sz="3000" b="1" smtClean="0">
                <a:latin typeface="Arial" charset="0"/>
                <a:cs typeface="Arial" charset="0"/>
              </a:rPr>
              <a:t/>
            </a:r>
            <a:br>
              <a:rPr lang="ru-RU" altLang="ru-RU" sz="3000" b="1" smtClean="0">
                <a:latin typeface="Arial" charset="0"/>
                <a:cs typeface="Arial" charset="0"/>
              </a:rPr>
            </a:br>
            <a:r>
              <a:rPr lang="ru-RU" altLang="ru-RU" sz="3000" b="1" smtClean="0">
                <a:latin typeface="Arial" charset="0"/>
                <a:cs typeface="Arial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90162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ChangeArrowheads="1"/>
          </p:cNvSpPr>
          <p:nvPr/>
        </p:nvSpPr>
        <p:spPr bwMode="auto">
          <a:xfrm>
            <a:off x="395536" y="1772816"/>
            <a:ext cx="842486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69900" indent="-469900" algn="ctr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</a:pPr>
            <a:r>
              <a:rPr lang="ru-RU" altLang="en-US" sz="3200" dirty="0">
                <a:latin typeface="Arial" charset="0"/>
                <a:cs typeface="Arial" charset="0"/>
              </a:rPr>
              <a:t>Показания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</a:pPr>
            <a:r>
              <a:rPr lang="ru-RU" altLang="en-US" sz="1700" dirty="0">
                <a:latin typeface="Arial" charset="0"/>
                <a:cs typeface="Arial" charset="0"/>
              </a:rPr>
              <a:t> 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необходимость </a:t>
            </a:r>
            <a:r>
              <a:rPr lang="ru-RU" altLang="en-US" b="1" u="sng" dirty="0">
                <a:latin typeface="Arial" charset="0"/>
                <a:cs typeface="Arial" charset="0"/>
              </a:rPr>
              <a:t>быстрого восстановления </a:t>
            </a:r>
            <a:r>
              <a:rPr lang="ru-RU" altLang="en-US" dirty="0">
                <a:latin typeface="Arial" charset="0"/>
                <a:cs typeface="Arial" charset="0"/>
              </a:rPr>
              <a:t>уровня железа в сыворотке крови и запасов железа (при ЖДА с Нв менее 100 г/л) 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хроническая кровопотеря, не компенсируемая приемом пероральных препаратов железа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синдром нарушения всасывания железа в кишечнике (острые и хронические энтериты, обширные резекции тонкой кишки)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непереносимость препаратов железа для приема внутрь (тошнота, рвота, запоры, поносы)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 эрозивные процессы в желудке и 12-перстной кишке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</a:pPr>
            <a:endParaRPr lang="ru-RU" altLang="en-US" dirty="0">
              <a:latin typeface="Arial" charset="0"/>
              <a:cs typeface="Arial" charset="0"/>
            </a:endParaRPr>
          </a:p>
        </p:txBody>
      </p:sp>
      <p:sp>
        <p:nvSpPr>
          <p:cNvPr id="58371" name="Заголовок 1"/>
          <p:cNvSpPr>
            <a:spLocks/>
          </p:cNvSpPr>
          <p:nvPr/>
        </p:nvSpPr>
        <p:spPr bwMode="auto">
          <a:xfrm>
            <a:off x="535781" y="404664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en-US" sz="3200" dirty="0">
                <a:latin typeface="Arial" charset="0"/>
                <a:cs typeface="Arial" charset="0"/>
              </a:rPr>
              <a:t>Лечение ЖДА </a:t>
            </a:r>
            <a:br>
              <a:rPr lang="ru-RU" altLang="en-US" sz="3200" dirty="0">
                <a:latin typeface="Arial" charset="0"/>
                <a:cs typeface="Arial" charset="0"/>
              </a:rPr>
            </a:br>
            <a:r>
              <a:rPr lang="ru-RU" altLang="en-US" sz="3200" dirty="0">
                <a:latin typeface="Arial" charset="0"/>
                <a:cs typeface="Arial" charset="0"/>
              </a:rPr>
              <a:t>внутривенными препаратами железа </a:t>
            </a:r>
            <a:br>
              <a:rPr lang="ru-RU" altLang="en-US" sz="3200" dirty="0">
                <a:latin typeface="Arial" charset="0"/>
                <a:cs typeface="Arial" charset="0"/>
              </a:rPr>
            </a:br>
            <a:endParaRPr lang="ru-RU" altLang="en-US" sz="32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803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36563" y="477838"/>
            <a:ext cx="8135937" cy="71755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dirty="0">
                <a:latin typeface="Arial" pitchFamily="34" charset="0"/>
                <a:ea typeface="+mj-ea"/>
                <a:cs typeface="Arial" pitchFamily="34" charset="0"/>
              </a:rPr>
              <a:t>Противопоказания</a:t>
            </a:r>
          </a:p>
        </p:txBody>
      </p:sp>
      <p:sp>
        <p:nvSpPr>
          <p:cNvPr id="59395" name="Содержимое 2"/>
          <p:cNvSpPr txBox="1">
            <a:spLocks/>
          </p:cNvSpPr>
          <p:nvPr/>
        </p:nvSpPr>
        <p:spPr bwMode="auto">
          <a:xfrm>
            <a:off x="465138" y="1484313"/>
            <a:ext cx="8353425" cy="388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Анемия не связана с дефицитом железа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Имеются признаки перегрузки железом (</a:t>
            </a:r>
            <a:r>
              <a:rPr lang="ru-RU" altLang="ru-RU" sz="2800" dirty="0" err="1">
                <a:latin typeface="Arial" charset="0"/>
                <a:cs typeface="Arial" charset="0"/>
              </a:rPr>
              <a:t>гемосидероз</a:t>
            </a:r>
            <a:r>
              <a:rPr lang="ru-RU" altLang="ru-RU" sz="2800" dirty="0">
                <a:latin typeface="Arial" charset="0"/>
                <a:cs typeface="Arial" charset="0"/>
              </a:rPr>
              <a:t>, </a:t>
            </a:r>
            <a:r>
              <a:rPr lang="ru-RU" altLang="ru-RU" sz="2800" dirty="0" err="1">
                <a:latin typeface="Arial" charset="0"/>
                <a:cs typeface="Arial" charset="0"/>
              </a:rPr>
              <a:t>гемохроматоз</a:t>
            </a:r>
            <a:r>
              <a:rPr lang="ru-RU" altLang="ru-RU" sz="2800" dirty="0">
                <a:latin typeface="Arial" charset="0"/>
                <a:cs typeface="Arial" charset="0"/>
              </a:rPr>
              <a:t>) или нарушения процессов его утилизации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Имеется повышенная чувствительность к препарату или его компонентам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1 триместр беременности</a:t>
            </a:r>
            <a:endParaRPr lang="en-GB" altLang="ru-RU" sz="2800" dirty="0">
              <a:latin typeface="Arial" charset="0"/>
              <a:cs typeface="Arial" charset="0"/>
            </a:endParaRP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Дети до 14 лет</a:t>
            </a:r>
          </a:p>
        </p:txBody>
      </p:sp>
    </p:spTree>
    <p:extLst>
      <p:ext uri="{BB962C8B-B14F-4D97-AF65-F5344CB8AC3E}">
        <p14:creationId xmlns:p14="http://schemas.microsoft.com/office/powerpoint/2010/main" val="2043824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765175"/>
            <a:ext cx="8642350" cy="5759450"/>
          </a:xfrm>
        </p:spPr>
        <p:txBody>
          <a:bodyPr/>
          <a:lstStyle/>
          <a:p>
            <a:pPr algn="just" eaLnBrk="1" hangingPunct="1"/>
            <a:r>
              <a:rPr lang="ru-RU" altLang="ru-RU" sz="4000" dirty="0" smtClean="0">
                <a:latin typeface="Times New Roman" pitchFamily="18" charset="0"/>
              </a:rPr>
              <a:t>	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539750" y="332656"/>
            <a:ext cx="8353425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b="1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Наследственные гемолитические анемии</a:t>
            </a: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285751" y="1853766"/>
            <a:ext cx="4286250" cy="440120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Мембранопатии</a:t>
            </a:r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из-за нарушения структуры белка мембраны эритроцита:</a:t>
            </a:r>
          </a:p>
          <a:p>
            <a:pPr eaLnBrk="0" hangingPunct="0">
              <a:buFontTx/>
              <a:buChar char="•"/>
            </a:pPr>
            <a:r>
              <a:rPr lang="ru-RU" altLang="ru-RU" sz="2000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Микросфероцитоз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эллиптоцитоз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стоматоцитоз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пиропойкилоцитоз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0" hangingPunct="0"/>
            <a:r>
              <a:rPr lang="ru-RU" alt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Нарушение </a:t>
            </a:r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липидов мембраны эритроцитов: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акантоцитоз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дефицит активности лецитин-холестерин-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ацилтрансферазы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увеличение содержания лецитина в мембране эритроцитов, детский инфантильный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пикноцитоз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4683124" y="1853766"/>
            <a:ext cx="4210051" cy="470898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Ферментопатии: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ферментов пентозофосфатного цикла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активности ферментов гликолиза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активности ферментов обмена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глутатиона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активности ферментов, участвующих в использовании </a:t>
            </a:r>
            <a:r>
              <a:rPr lang="ru-RU" alt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АТФ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активности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рибофосфатпирофосфаткиназы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Нарушение активности ферментов, участвующих в синтезе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порфиринов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AutoShape 8"/>
          <p:cNvSpPr>
            <a:spLocks noChangeArrowheads="1"/>
          </p:cNvSpPr>
          <p:nvPr/>
        </p:nvSpPr>
        <p:spPr bwMode="auto">
          <a:xfrm>
            <a:off x="2339752" y="972088"/>
            <a:ext cx="1296988" cy="846137"/>
          </a:xfrm>
          <a:prstGeom prst="curvedRightArrow">
            <a:avLst>
              <a:gd name="adj1" fmla="val 20000"/>
              <a:gd name="adj2" fmla="val 40000"/>
              <a:gd name="adj3" fmla="val 5998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6152" name="AutoShape 9"/>
          <p:cNvSpPr>
            <a:spLocks noChangeArrowheads="1"/>
          </p:cNvSpPr>
          <p:nvPr/>
        </p:nvSpPr>
        <p:spPr bwMode="auto">
          <a:xfrm>
            <a:off x="5434802" y="979054"/>
            <a:ext cx="998537" cy="874712"/>
          </a:xfrm>
          <a:prstGeom prst="curvedLeftArrow">
            <a:avLst>
              <a:gd name="adj1" fmla="val 20000"/>
              <a:gd name="adj2" fmla="val 40000"/>
              <a:gd name="adj3" fmla="val 3811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917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250825" y="765175"/>
            <a:ext cx="86423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r>
              <a:rPr lang="ru-RU" altLang="ru-RU" sz="40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521277" y="470693"/>
            <a:ext cx="8353425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Наследственные гемолитические анемии</a:t>
            </a: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1571625" y="1956336"/>
            <a:ext cx="6000750" cy="4094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Гемоглобинопатии</a:t>
            </a:r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Обусловленные аномалией первичной структуры гемоглобина (талассемия)</a:t>
            </a:r>
          </a:p>
          <a:p>
            <a:pPr eaLnBrk="0" hangingPunct="0"/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Вызванные снижением синтеза полипептидных цепей, входящих в состав нормального гемоглобина </a:t>
            </a:r>
          </a:p>
          <a:p>
            <a:pPr eaLnBrk="0" hangingPunct="0"/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Обусловленные двойным гетерозиготным состоянием </a:t>
            </a:r>
          </a:p>
          <a:p>
            <a:pPr eaLnBrk="0" hangingPunct="0"/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Аномалии гемоглобина, не сопровождающиеся развитием заболевания</a:t>
            </a:r>
          </a:p>
        </p:txBody>
      </p:sp>
      <p:sp>
        <p:nvSpPr>
          <p:cNvPr id="7174" name="AutoShape 9"/>
          <p:cNvSpPr>
            <a:spLocks noChangeArrowheads="1"/>
          </p:cNvSpPr>
          <p:nvPr/>
        </p:nvSpPr>
        <p:spPr bwMode="auto">
          <a:xfrm>
            <a:off x="3571875" y="1073975"/>
            <a:ext cx="1296988" cy="863600"/>
          </a:xfrm>
          <a:prstGeom prst="curvedRightArrow">
            <a:avLst>
              <a:gd name="adj1" fmla="val 20000"/>
              <a:gd name="adj2" fmla="val 40000"/>
              <a:gd name="adj3" fmla="val 5998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89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857250" y="116632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3600" b="1" dirty="0">
                <a:latin typeface="Arial" pitchFamily="34" charset="0"/>
                <a:cs typeface="Arial" pitchFamily="34" charset="0"/>
              </a:rPr>
              <a:t>Классическая триада гемолитических симптомов:</a:t>
            </a:r>
          </a:p>
        </p:txBody>
      </p: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1767250" y="1844824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АНЕМИЯ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708400" y="6092825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8" name="Text Box 13"/>
          <p:cNvSpPr txBox="1">
            <a:spLocks noChangeArrowheads="1"/>
          </p:cNvSpPr>
          <p:nvPr/>
        </p:nvSpPr>
        <p:spPr bwMode="auto">
          <a:xfrm>
            <a:off x="1667237" y="3140968"/>
            <a:ext cx="2071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ЖЕЛТУХА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1547664" y="4509120"/>
            <a:ext cx="341947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СПЛЕНОМЕГАЛИЯ</a:t>
            </a:r>
          </a:p>
          <a:p>
            <a:pPr>
              <a:defRPr/>
            </a:pPr>
            <a:endParaRPr lang="ru-RU" sz="2800" b="1" dirty="0">
              <a:solidFill>
                <a:srgbClr val="05150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04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>
          <a:xfrm>
            <a:off x="291306" y="188640"/>
            <a:ext cx="8329613" cy="1431925"/>
          </a:xfrm>
          <a:prstGeom prst="rect">
            <a:avLst/>
          </a:prstGeom>
          <a:noFill/>
          <a:ln/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ОБЩИЕ ЛАБОРАТОРНЫЕ </a:t>
            </a:r>
            <a:b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ДИАГНОСТИЧЕСКИЕ КРИТЕРИИ</a:t>
            </a:r>
          </a:p>
        </p:txBody>
      </p:sp>
      <p:pic>
        <p:nvPicPr>
          <p:cNvPr id="21507" name="Picture 5" descr="images[2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14500"/>
            <a:ext cx="4664075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2786063" y="5572125"/>
            <a:ext cx="36136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800" b="1" dirty="0" err="1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Эритроцитометрия</a:t>
            </a:r>
            <a:endParaRPr lang="ru-RU" altLang="ru-RU" sz="2800" b="1" dirty="0">
              <a:solidFill>
                <a:srgbClr val="051507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68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322263" y="213302"/>
            <a:ext cx="83343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ОБЩИЕ ЛАБОРАТОРНЫЕ </a:t>
            </a:r>
          </a:p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ДИАГНОСТИЧЕСКИЕ КРИТЕРИИ ГЕМОЛИЗА</a:t>
            </a:r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>
          <a:xfrm>
            <a:off x="468313" y="1196975"/>
            <a:ext cx="8188325" cy="5400675"/>
          </a:xfrm>
          <a:prstGeom prst="rect">
            <a:avLst/>
          </a:prstGeom>
        </p:spPr>
        <p:txBody>
          <a:bodyPr/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Гипербилирубинемия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за счет непрямой фракции </a:t>
            </a:r>
            <a:endParaRPr lang="en-US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5-18мммоль/л)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Уробилин в моче 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 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в суточной моче не более 6мг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Свободный гемоглобин в моче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Гемосидерин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в моче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Повышенное содержание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стеркобилина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в кале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суточное количество 75-350мг в 100г кала)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Повышенный уровень свободного гемоглобина в плазме более 5мг% 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4-5мг%), снижение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гаптоглобина</a:t>
            </a:r>
            <a:endParaRPr lang="ru-RU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Повышенный уровень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сыворотки и сывороточного железа</a:t>
            </a:r>
          </a:p>
        </p:txBody>
      </p:sp>
    </p:spTree>
    <p:extLst>
      <p:ext uri="{BB962C8B-B14F-4D97-AF65-F5344CB8AC3E}">
        <p14:creationId xmlns:p14="http://schemas.microsoft.com/office/powerpoint/2010/main" val="69888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323850" y="71338"/>
            <a:ext cx="860425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Второй этап.  РАСПОЗНОВАНИЕ МЕХАНИЗМА ГЕМОЛИЗА </a:t>
            </a:r>
            <a:r>
              <a:rPr lang="en-US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Наследственные ГА</a:t>
            </a:r>
            <a:r>
              <a:rPr lang="ru-RU" alt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alt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3"/>
          <p:cNvSpPr txBox="1">
            <a:spLocks noChangeArrowheads="1"/>
          </p:cNvSpPr>
          <p:nvPr/>
        </p:nvSpPr>
        <p:spPr bwMode="auto">
          <a:xfrm>
            <a:off x="323850" y="908050"/>
            <a:ext cx="8569325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Собрать тщательный семейный анамнез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Изучение морфологии эритроцитов (размер, форма)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Исследование осмотической стойкости эритроцитов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Биохимическое (цитохимическое) исследование уровня </a:t>
            </a:r>
            <a:r>
              <a:rPr lang="ru-RU" altLang="ru-RU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внутриэритроцитарных</a:t>
            </a: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ферментов: глюкозо-6-фосфат-дегидрогеназы, </a:t>
            </a:r>
            <a:r>
              <a:rPr lang="ru-RU" altLang="ru-RU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пируваткиназы</a:t>
            </a: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 др.</a:t>
            </a:r>
          </a:p>
        </p:txBody>
      </p:sp>
    </p:spTree>
    <p:extLst>
      <p:ext uri="{BB962C8B-B14F-4D97-AF65-F5344CB8AC3E}">
        <p14:creationId xmlns:p14="http://schemas.microsoft.com/office/powerpoint/2010/main" val="25086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285750" y="0"/>
            <a:ext cx="86042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РАСПОЗНОВАНИЕ </a:t>
            </a:r>
          </a:p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МЕХАНИЗМА ГЕМОЛИЗА</a:t>
            </a:r>
            <a:r>
              <a:rPr lang="en-US" altLang="ru-RU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altLang="ru-RU" sz="2800" b="1" dirty="0">
                <a:latin typeface="Arial" pitchFamily="34" charset="0"/>
                <a:cs typeface="Arial" pitchFamily="34" charset="0"/>
              </a:rPr>
            </a:br>
            <a:r>
              <a:rPr lang="en-US" altLang="ru-RU" sz="2800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Наследственные ГА)</a:t>
            </a:r>
          </a:p>
        </p:txBody>
      </p:sp>
      <p:sp>
        <p:nvSpPr>
          <p:cNvPr id="24579" name="Rectangle 6"/>
          <p:cNvSpPr>
            <a:spLocks noChangeArrowheads="1"/>
          </p:cNvSpPr>
          <p:nvPr/>
        </p:nvSpPr>
        <p:spPr bwMode="auto">
          <a:xfrm>
            <a:off x="357188" y="1357313"/>
            <a:ext cx="856932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Биохимическое исследование уровня фетального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Элетрофорез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С, Д, Е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Биохимическое исследование уровня холестерина, жирных кислот в мембране эритроцитов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Цитогенетическое исследование при талассемии нарушения в 11 паре хромосом</a:t>
            </a:r>
          </a:p>
        </p:txBody>
      </p:sp>
    </p:spTree>
    <p:extLst>
      <p:ext uri="{BB962C8B-B14F-4D97-AF65-F5344CB8AC3E}">
        <p14:creationId xmlns:p14="http://schemas.microsoft.com/office/powerpoint/2010/main" val="119905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95288" y="0"/>
            <a:ext cx="8748712" cy="14319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Критерии диагноза микросфероцитарной гемолитической анемии </a:t>
            </a:r>
            <a:r>
              <a:rPr lang="ru-RU" sz="2800" b="1" kern="0" dirty="0" err="1">
                <a:latin typeface="Arial" pitchFamily="34" charset="0"/>
                <a:ea typeface="+mj-ea"/>
                <a:cs typeface="Arial" pitchFamily="34" charset="0"/>
              </a:rPr>
              <a:t>Минковского-Шоффара</a:t>
            </a:r>
            <a:endParaRPr lang="ru-RU" sz="2800" b="1" kern="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241425"/>
            <a:ext cx="8568183" cy="561657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Анемия </a:t>
            </a:r>
            <a:r>
              <a:rPr lang="ru-RU" sz="2600" kern="0" dirty="0" err="1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600" kern="0" dirty="0">
                <a:latin typeface="Arial" pitchFamily="34" charset="0"/>
                <a:cs typeface="Arial" pitchFamily="34" charset="0"/>
              </a:rPr>
              <a:t> микросфероцитарная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 err="1">
                <a:latin typeface="Arial" pitchFamily="34" charset="0"/>
                <a:cs typeface="Arial" pitchFamily="34" charset="0"/>
              </a:rPr>
              <a:t>Ретикулоцитоз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Желтуха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Непрямая </a:t>
            </a:r>
            <a:r>
              <a:rPr lang="ru-RU" sz="2600" kern="0" dirty="0" err="1">
                <a:latin typeface="Arial" pitchFamily="34" charset="0"/>
                <a:cs typeface="Arial" pitchFamily="34" charset="0"/>
              </a:rPr>
              <a:t>гипербилирубинемия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Заболевание с детского возраста (наследование аутосомно-доминантное)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 err="1">
                <a:latin typeface="Arial" pitchFamily="34" charset="0"/>
                <a:cs typeface="Arial" pitchFamily="34" charset="0"/>
              </a:rPr>
              <a:t>Спленомегалия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Понижение осмотической и кислотной стойкости эритроцитов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Спонтанный лизис эритроцитов после двухсуточной инкубации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Сочетание гемолитической анемии с желчнокаменной болезнью </a:t>
            </a:r>
          </a:p>
        </p:txBody>
      </p:sp>
    </p:spTree>
    <p:extLst>
      <p:ext uri="{BB962C8B-B14F-4D97-AF65-F5344CB8AC3E}">
        <p14:creationId xmlns:p14="http://schemas.microsoft.com/office/powerpoint/2010/main" val="343954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ChangeArrowheads="1"/>
          </p:cNvSpPr>
          <p:nvPr/>
        </p:nvSpPr>
        <p:spPr>
          <a:xfrm>
            <a:off x="697393" y="188640"/>
            <a:ext cx="7926387" cy="14319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ea typeface="+mj-ea"/>
                <a:cs typeface="+mj-cs"/>
              </a:rPr>
              <a:t>ЛЕЧЕНИЕ МИКРОСФЕРОЦИТАРНОЙ ГЕМОЛИТИЧЕСКОЙ АНЕМИИ</a:t>
            </a:r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>
          <a:xfrm>
            <a:off x="4427984" y="1412875"/>
            <a:ext cx="4367212" cy="4114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400" b="1" kern="0" dirty="0">
                <a:cs typeface="+mn-cs"/>
              </a:rPr>
              <a:t>КОНСЕРВАТИВНОЕ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b="1" kern="0" dirty="0">
                <a:cs typeface="+mn-cs"/>
              </a:rPr>
              <a:t>	</a:t>
            </a:r>
            <a:r>
              <a:rPr lang="ru-RU" sz="2400" kern="0" dirty="0">
                <a:cs typeface="+mn-cs"/>
              </a:rPr>
              <a:t>1. Режим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2. Диета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3. Профилактика криза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4. Купирование гемолитического криза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5. Лечение </a:t>
            </a:r>
            <a:r>
              <a:rPr lang="ru-RU" sz="2400" kern="0" dirty="0" err="1">
                <a:cs typeface="+mn-cs"/>
              </a:rPr>
              <a:t>гемосидероза</a:t>
            </a:r>
            <a:endParaRPr lang="ru-RU" sz="2400" kern="0" dirty="0">
              <a:cs typeface="+mn-cs"/>
            </a:endParaRPr>
          </a:p>
        </p:txBody>
      </p:sp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357188" y="1428750"/>
            <a:ext cx="4229100" cy="4114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400" b="1" kern="0" dirty="0">
                <a:cs typeface="+mn-cs"/>
              </a:rPr>
              <a:t>ХИРУРГИЧЕСКОЕ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b="1" kern="0" dirty="0">
                <a:cs typeface="+mn-cs"/>
              </a:rPr>
              <a:t>	</a:t>
            </a:r>
            <a:r>
              <a:rPr lang="ru-RU" sz="2400" kern="0" dirty="0">
                <a:cs typeface="+mn-cs"/>
              </a:rPr>
              <a:t>1. </a:t>
            </a:r>
            <a:r>
              <a:rPr lang="ru-RU" sz="2400" kern="0" dirty="0" err="1">
                <a:cs typeface="+mn-cs"/>
              </a:rPr>
              <a:t>Спленэктомия</a:t>
            </a:r>
            <a:endParaRPr lang="ru-RU" sz="2400" kern="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57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ChangeArrowheads="1"/>
          </p:cNvSpPr>
          <p:nvPr/>
        </p:nvSpPr>
        <p:spPr bwMode="auto">
          <a:xfrm>
            <a:off x="395536" y="404664"/>
            <a:ext cx="8280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3200" b="1" dirty="0">
                <a:cs typeface="Times New Roman" pitchFamily="18" charset="0"/>
              </a:rPr>
              <a:t>Показания к спленэктомии:</a:t>
            </a:r>
          </a:p>
          <a:p>
            <a:pPr marL="609600" indent="-6096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dirty="0">
                <a:cs typeface="Times New Roman" pitchFamily="18" charset="0"/>
              </a:rPr>
              <a:t>-    </a:t>
            </a:r>
            <a:r>
              <a:rPr lang="ru-RU" altLang="ru-RU" sz="2800" dirty="0">
                <a:cs typeface="Times New Roman" pitchFamily="18" charset="0"/>
              </a:rPr>
              <a:t>Частые и тяжелые гемолитические кризы;</a:t>
            </a:r>
          </a:p>
          <a:p>
            <a:pPr marL="609600" indent="-6096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2800" dirty="0">
                <a:cs typeface="Times New Roman" pitchFamily="18" charset="0"/>
              </a:rPr>
              <a:t>-  	Отставание в физическом развитии детей, 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altLang="ru-RU" sz="2800" dirty="0">
                <a:cs typeface="Times New Roman" pitchFamily="18" charset="0"/>
              </a:rPr>
              <a:t>	- Спленомегалия, осложненная явлениями   гиперспленизма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altLang="ru-RU" sz="2800" dirty="0">
                <a:cs typeface="Times New Roman" pitchFamily="18" charset="0"/>
              </a:rPr>
              <a:t>	-  Возраст больного старше 5-6 лет</a:t>
            </a:r>
            <a:r>
              <a:rPr lang="ru-RU" altLang="ru-RU" dirty="0">
                <a:cs typeface="Times New Roman" pitchFamily="18" charset="0"/>
              </a:rPr>
              <a:t>.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ru-RU" altLang="ru-RU" dirty="0">
              <a:cs typeface="Times New Roman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49536" y="3789040"/>
            <a:ext cx="7772400" cy="1800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3600" dirty="0">
                <a:cs typeface="Times New Roman" pitchFamily="18" charset="0"/>
              </a:rPr>
              <a:t>Это единственное заболевание крови со  100% эффективностью спленэктомии !</a:t>
            </a:r>
          </a:p>
        </p:txBody>
      </p:sp>
    </p:spTree>
    <p:extLst>
      <p:ext uri="{BB962C8B-B14F-4D97-AF65-F5344CB8AC3E}">
        <p14:creationId xmlns:p14="http://schemas.microsoft.com/office/powerpoint/2010/main" val="427402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Прямоугольник 1"/>
          <p:cNvSpPr>
            <a:spLocks noChangeArrowheads="1"/>
          </p:cNvSpPr>
          <p:nvPr/>
        </p:nvSpPr>
        <p:spPr bwMode="auto">
          <a:xfrm>
            <a:off x="785813" y="214313"/>
            <a:ext cx="7715250" cy="643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alt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dirty="0" smtClean="0">
                <a:latin typeface="Arial" pitchFamily="34" charset="0"/>
                <a:cs typeface="Arial" pitchFamily="34" charset="0"/>
              </a:rPr>
              <a:t>Талассемии</a:t>
            </a:r>
            <a:r>
              <a:rPr lang="ru-RU" altLang="ru-RU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Большая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(ГА Кули) – нарушение синтеза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 и избытка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-цепей, характеризуется тяжелым течением,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гепатоспленомегалией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изменениями костей черепа</a:t>
            </a: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Промежуточная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– с менее тяжелым течением</a:t>
            </a: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Малая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и минимальная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бессимптомным течением и выявляется случайно. Эритроциты гипохромные,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микроцитарные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овалоцитарные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мишеневидные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ru-RU" sz="2400" dirty="0">
                <a:latin typeface="Arial" pitchFamily="34" charset="0"/>
                <a:cs typeface="Arial" pitchFamily="34" charset="0"/>
              </a:rPr>
              <a:t>- 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 талассемия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обусловленная нарушением синтеза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-цепей, которые входят в состав всех видов гемоглобина</a:t>
            </a:r>
          </a:p>
        </p:txBody>
      </p:sp>
    </p:spTree>
    <p:extLst>
      <p:ext uri="{BB962C8B-B14F-4D97-AF65-F5344CB8AC3E}">
        <p14:creationId xmlns:p14="http://schemas.microsoft.com/office/powerpoint/2010/main" val="8356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75565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785813" y="0"/>
            <a:ext cx="777240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Патогенез: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нарушение синтеза одной из цепей глобина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нарушение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баланса между цепями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цепь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которая синтезируется в повышенном количестве агрегирует и откладывается в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эритрокариоцитах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гибель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эритрокариоцитов в костном мозге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неэффективный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эритропоэз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анемия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4036" name="AutoShape 6"/>
          <p:cNvSpPr>
            <a:spLocks noChangeArrowheads="1"/>
          </p:cNvSpPr>
          <p:nvPr/>
        </p:nvSpPr>
        <p:spPr bwMode="auto">
          <a:xfrm>
            <a:off x="4641850" y="4797152"/>
            <a:ext cx="183155" cy="360040"/>
          </a:xfrm>
          <a:prstGeom prst="downArrow">
            <a:avLst>
              <a:gd name="adj1" fmla="val 50000"/>
              <a:gd name="adj2" fmla="val 7025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7" name="AutoShape 7"/>
          <p:cNvSpPr>
            <a:spLocks noChangeArrowheads="1"/>
          </p:cNvSpPr>
          <p:nvPr/>
        </p:nvSpPr>
        <p:spPr bwMode="auto">
          <a:xfrm>
            <a:off x="4643438" y="1700809"/>
            <a:ext cx="91083" cy="432048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8" name="AutoShape 8"/>
          <p:cNvSpPr>
            <a:spLocks noChangeArrowheads="1"/>
          </p:cNvSpPr>
          <p:nvPr/>
        </p:nvSpPr>
        <p:spPr bwMode="auto">
          <a:xfrm>
            <a:off x="4652367" y="2492896"/>
            <a:ext cx="125016" cy="36004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9" name="AutoShape 9"/>
          <p:cNvSpPr>
            <a:spLocks noChangeArrowheads="1"/>
          </p:cNvSpPr>
          <p:nvPr/>
        </p:nvSpPr>
        <p:spPr bwMode="auto">
          <a:xfrm>
            <a:off x="4626394" y="4005064"/>
            <a:ext cx="145157" cy="432048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0" name="AutoShape 10"/>
          <p:cNvSpPr>
            <a:spLocks noChangeArrowheads="1"/>
          </p:cNvSpPr>
          <p:nvPr/>
        </p:nvSpPr>
        <p:spPr bwMode="auto">
          <a:xfrm>
            <a:off x="4661296" y="5517232"/>
            <a:ext cx="163709" cy="36004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66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107504" y="0"/>
            <a:ext cx="8712448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ЛАБОРАТОРНЫЕ КРИТЕРИИ ТАЛАССЕМИИ :</a:t>
            </a:r>
          </a:p>
        </p:txBody>
      </p:sp>
      <p:sp>
        <p:nvSpPr>
          <p:cNvPr id="51203" name="Rectangle 5"/>
          <p:cNvSpPr>
            <a:spLocks noChangeArrowheads="1"/>
          </p:cNvSpPr>
          <p:nvPr/>
        </p:nvSpPr>
        <p:spPr bwMode="auto">
          <a:xfrm>
            <a:off x="539552" y="1347644"/>
            <a:ext cx="82804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Повышенный уровень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, сывороточного железа при сниженном или нормальном уровне общей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железосвязывающей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способности.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Повышенная осмотическая стойкость эритроцитов.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Возможен лейкоцитоз с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нейтрофилезом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и сдвигом влево.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Повышенное содержание </a:t>
            </a:r>
            <a:r>
              <a:rPr lang="en-US" altLang="ru-RU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en-US" altLang="ru-RU" sz="2800" dirty="0">
                <a:latin typeface="Arial" pitchFamily="34" charset="0"/>
                <a:cs typeface="Arial" pitchFamily="34" charset="0"/>
              </a:rPr>
              <a:t> F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до 50-90% (норма до 1,5%).</a:t>
            </a:r>
          </a:p>
        </p:txBody>
      </p:sp>
    </p:spTree>
    <p:extLst>
      <p:ext uri="{BB962C8B-B14F-4D97-AF65-F5344CB8AC3E}">
        <p14:creationId xmlns:p14="http://schemas.microsoft.com/office/powerpoint/2010/main" val="82186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ChangeArrowheads="1"/>
          </p:cNvSpPr>
          <p:nvPr/>
        </p:nvSpPr>
        <p:spPr bwMode="auto">
          <a:xfrm>
            <a:off x="922338" y="188641"/>
            <a:ext cx="754380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cs typeface="Times New Roman" pitchFamily="18" charset="0"/>
              </a:rPr>
              <a:t>ЛАБОРАТОРНЫЕ КРИТЕРИИ ТАЛАССЕМИИ :</a:t>
            </a: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518358" y="764705"/>
            <a:ext cx="83883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Анемия гипохромная, </a:t>
            </a:r>
            <a:r>
              <a:rPr lang="ru-RU" sz="2400" dirty="0" err="1">
                <a:cs typeface="Times New Roman" pitchFamily="18" charset="0"/>
              </a:rPr>
              <a:t>гиперрегенераторная</a:t>
            </a:r>
            <a:r>
              <a:rPr lang="ru-RU" sz="2400" dirty="0">
                <a:cs typeface="Times New Roman" pitchFamily="18" charset="0"/>
              </a:rPr>
              <a:t>. Носит постоянный характер и усиливается при кризах.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</a:t>
            </a:r>
            <a:r>
              <a:rPr lang="ru-RU" sz="2400" dirty="0" err="1">
                <a:cs typeface="Times New Roman" pitchFamily="18" charset="0"/>
              </a:rPr>
              <a:t>Мишеневидная</a:t>
            </a:r>
            <a:r>
              <a:rPr lang="ru-RU" sz="2400" dirty="0">
                <a:cs typeface="Times New Roman" pitchFamily="18" charset="0"/>
              </a:rPr>
              <a:t> форма эритроцитов или другая </a:t>
            </a:r>
            <a:r>
              <a:rPr lang="ru-RU" sz="2400" dirty="0" err="1">
                <a:cs typeface="Times New Roman" pitchFamily="18" charset="0"/>
              </a:rPr>
              <a:t>анаплазия</a:t>
            </a:r>
            <a:r>
              <a:rPr lang="ru-RU" sz="2400" dirty="0">
                <a:cs typeface="Times New Roman" pitchFamily="18" charset="0"/>
              </a:rPr>
              <a:t> морфологии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Непрямая </a:t>
            </a:r>
            <a:r>
              <a:rPr lang="ru-RU" sz="2400" dirty="0" err="1">
                <a:cs typeface="Times New Roman" pitchFamily="18" charset="0"/>
              </a:rPr>
              <a:t>гипербилирубинемия</a:t>
            </a:r>
            <a:r>
              <a:rPr lang="ru-RU" sz="2400" dirty="0">
                <a:cs typeface="Times New Roman" pitchFamily="18" charset="0"/>
              </a:rPr>
              <a:t> (может быть незначительной), </a:t>
            </a:r>
            <a:r>
              <a:rPr lang="ru-RU" sz="2400" dirty="0" err="1">
                <a:cs typeface="Times New Roman" pitchFamily="18" charset="0"/>
              </a:rPr>
              <a:t>уробилинурия</a:t>
            </a:r>
            <a:r>
              <a:rPr lang="ru-RU" sz="2400" dirty="0">
                <a:cs typeface="Times New Roman" pitchFamily="18" charset="0"/>
              </a:rPr>
              <a:t>, повышенный уровень </a:t>
            </a:r>
            <a:r>
              <a:rPr lang="ru-RU" sz="2400" dirty="0" err="1">
                <a:cs typeface="Times New Roman" pitchFamily="18" charset="0"/>
              </a:rPr>
              <a:t>стеркобилина</a:t>
            </a:r>
            <a:r>
              <a:rPr lang="ru-RU" sz="2400" dirty="0">
                <a:cs typeface="Times New Roman" pitchFamily="18" charset="0"/>
              </a:rPr>
              <a:t> в кале).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</a:t>
            </a:r>
            <a:r>
              <a:rPr lang="ru-RU" sz="2400" dirty="0" err="1">
                <a:cs typeface="Times New Roman" pitchFamily="18" charset="0"/>
              </a:rPr>
              <a:t>Базофильная</a:t>
            </a:r>
            <a:r>
              <a:rPr lang="ru-RU" sz="2400" dirty="0">
                <a:cs typeface="Times New Roman" pitchFamily="18" charset="0"/>
              </a:rPr>
              <a:t> пунктуация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endParaRPr lang="ru-RU" sz="2400" dirty="0">
              <a:cs typeface="Times New Roman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18358" y="3933056"/>
            <a:ext cx="828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Повышенный уровень </a:t>
            </a:r>
            <a:r>
              <a:rPr lang="ru-RU" altLang="ru-RU" sz="2400" dirty="0" err="1">
                <a:cs typeface="Times New Roman" pitchFamily="18" charset="0"/>
              </a:rPr>
              <a:t>ферритина</a:t>
            </a:r>
            <a:r>
              <a:rPr lang="ru-RU" altLang="ru-RU" sz="2400" dirty="0">
                <a:cs typeface="Times New Roman" pitchFamily="18" charset="0"/>
              </a:rPr>
              <a:t>, сывороточного железа при сниженном или нормальном уровне общей </a:t>
            </a:r>
            <a:r>
              <a:rPr lang="ru-RU" altLang="ru-RU" sz="2400" dirty="0" err="1">
                <a:cs typeface="Times New Roman" pitchFamily="18" charset="0"/>
              </a:rPr>
              <a:t>железосвязывающей</a:t>
            </a:r>
            <a:r>
              <a:rPr lang="ru-RU" altLang="ru-RU" sz="2400" dirty="0">
                <a:cs typeface="Times New Roman" pitchFamily="18" charset="0"/>
              </a:rPr>
              <a:t> способности.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Повышенная осмотическая стойкость эритроцитов.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Возможен лейкоцитоз с </a:t>
            </a:r>
            <a:r>
              <a:rPr lang="ru-RU" altLang="ru-RU" sz="2400" dirty="0" err="1">
                <a:cs typeface="Times New Roman" pitchFamily="18" charset="0"/>
              </a:rPr>
              <a:t>нейтрофилезом</a:t>
            </a:r>
            <a:r>
              <a:rPr lang="ru-RU" altLang="ru-RU" sz="2400" dirty="0">
                <a:cs typeface="Times New Roman" pitchFamily="18" charset="0"/>
              </a:rPr>
              <a:t> и сдвигом влево.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Повышенное содержание </a:t>
            </a:r>
            <a:r>
              <a:rPr lang="en-US" altLang="ru-RU" sz="2400" dirty="0" err="1">
                <a:cs typeface="Times New Roman" pitchFamily="18" charset="0"/>
              </a:rPr>
              <a:t>Hb</a:t>
            </a:r>
            <a:r>
              <a:rPr lang="en-US" altLang="ru-RU" sz="2400" dirty="0">
                <a:cs typeface="Times New Roman" pitchFamily="18" charset="0"/>
              </a:rPr>
              <a:t> F</a:t>
            </a:r>
            <a:r>
              <a:rPr lang="ru-RU" altLang="ru-RU" sz="2400" dirty="0">
                <a:cs typeface="Times New Roman" pitchFamily="18" charset="0"/>
              </a:rPr>
              <a:t> до 50-90% (норма до 1,5%).</a:t>
            </a:r>
          </a:p>
        </p:txBody>
      </p:sp>
    </p:spTree>
    <p:extLst>
      <p:ext uri="{BB962C8B-B14F-4D97-AF65-F5344CB8AC3E}">
        <p14:creationId xmlns:p14="http://schemas.microsoft.com/office/powerpoint/2010/main" val="58012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81" name="Rectangle 5"/>
          <p:cNvSpPr>
            <a:spLocks noChangeArrowheads="1"/>
          </p:cNvSpPr>
          <p:nvPr/>
        </p:nvSpPr>
        <p:spPr bwMode="auto">
          <a:xfrm>
            <a:off x="714375" y="54868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3200" b="1" dirty="0"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4000" b="1" dirty="0">
                <a:cs typeface="Times New Roman" pitchFamily="18" charset="0"/>
              </a:rPr>
              <a:t>Лечение: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- </a:t>
            </a:r>
            <a:r>
              <a:rPr lang="ru-RU" sz="3200" dirty="0">
                <a:cs typeface="Times New Roman" pitchFamily="18" charset="0"/>
              </a:rPr>
              <a:t>Пожизненная заместительная терапия отмытыми эритроцитами подобранными по фенотипу.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cs typeface="Times New Roman" pitchFamily="18" charset="0"/>
              </a:rPr>
              <a:t>- Борьба с перегрузкой железом </a:t>
            </a:r>
            <a:r>
              <a:rPr lang="ru-RU" sz="3200" dirty="0" smtClean="0">
                <a:cs typeface="Times New Roman" pitchFamily="18" charset="0"/>
              </a:rPr>
              <a:t>(</a:t>
            </a:r>
            <a:r>
              <a:rPr lang="ru-RU" sz="3200" dirty="0" err="1" smtClean="0">
                <a:cs typeface="Times New Roman" pitchFamily="18" charset="0"/>
              </a:rPr>
              <a:t>Джадену</a:t>
            </a:r>
            <a:r>
              <a:rPr lang="ru-RU" sz="3200" dirty="0" smtClean="0">
                <a:cs typeface="Times New Roman" pitchFamily="18" charset="0"/>
              </a:rPr>
              <a:t>, </a:t>
            </a:r>
            <a:r>
              <a:rPr lang="ru-RU" sz="3200" dirty="0" err="1" smtClean="0">
                <a:cs typeface="Times New Roman" pitchFamily="18" charset="0"/>
              </a:rPr>
              <a:t>Эксиджад</a:t>
            </a:r>
            <a:r>
              <a:rPr lang="ru-RU" sz="3200" dirty="0" smtClean="0">
                <a:cs typeface="Times New Roman" pitchFamily="18" charset="0"/>
              </a:rPr>
              <a:t> 20 </a:t>
            </a:r>
            <a:r>
              <a:rPr lang="ru-RU" sz="3200" dirty="0">
                <a:cs typeface="Times New Roman" pitchFamily="18" charset="0"/>
              </a:rPr>
              <a:t>мг/кг).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cs typeface="Times New Roman" pitchFamily="18" charset="0"/>
              </a:rPr>
              <a:t>- Трансплантация костного мозга (</a:t>
            </a:r>
            <a:r>
              <a:rPr lang="ru-RU" sz="3200" dirty="0" err="1">
                <a:cs typeface="Times New Roman" pitchFamily="18" charset="0"/>
              </a:rPr>
              <a:t>аллогенная</a:t>
            </a:r>
            <a:r>
              <a:rPr lang="ru-RU" sz="3200" dirty="0"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03336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5"/>
          <p:cNvSpPr txBox="1">
            <a:spLocks noChangeArrowheads="1"/>
          </p:cNvSpPr>
          <p:nvPr/>
        </p:nvSpPr>
        <p:spPr bwMode="auto">
          <a:xfrm>
            <a:off x="467544" y="404664"/>
            <a:ext cx="8208963" cy="510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ТРАНСФУЗИИ </a:t>
            </a:r>
            <a:endParaRPr lang="en-US" altLang="ru-RU" sz="2800" b="1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ОТМЫТЫХ ЭРИТРОЦИТОВ</a:t>
            </a:r>
          </a:p>
          <a:p>
            <a:pPr algn="ctr"/>
            <a:endParaRPr lang="ru-RU" altLang="ru-RU" sz="2800" b="1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ПОКАЗАНИЯ: стабильное снижение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уровня </a:t>
            </a:r>
            <a:r>
              <a:rPr lang="en-US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Hb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&lt;70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г/л или изменение костей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скелета</a:t>
            </a:r>
            <a:endParaRPr lang="en-US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endParaRPr lang="ru-RU" altLang="ru-RU" sz="9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ТАКТИКА ВЕДЕНИЯ: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предтрансфузионный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уровень </a:t>
            </a:r>
            <a:r>
              <a:rPr lang="en-US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Hb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около 100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г/л, периодичность трансфузий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эритромассы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3-5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нед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  <a:endParaRPr lang="en-US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endParaRPr lang="ru-RU" altLang="ru-RU" sz="9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ОСЛОЖНЕНИЯ И ПОСЛЕДСТВИЯ: острые и поздние гемолитические реакции, анафилактический шок, инфекционные осложнения,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гемохроматоз</a:t>
            </a:r>
            <a:endParaRPr lang="ru-RU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7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3"/>
          <p:cNvSpPr txBox="1">
            <a:spLocks noChangeArrowheads="1"/>
          </p:cNvSpPr>
          <p:nvPr/>
        </p:nvSpPr>
        <p:spPr bwMode="auto">
          <a:xfrm>
            <a:off x="683568" y="836613"/>
            <a:ext cx="7992888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ХЕЛАТОРНАЯ </a:t>
            </a:r>
            <a:r>
              <a:rPr lang="ru-RU" altLang="ru-RU" sz="28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ТЕРАПИЯ</a:t>
            </a:r>
            <a:endParaRPr lang="ru-RU" altLang="ru-RU" sz="2800" b="1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ПОКАЗАНИЯ: хроническая посттрансфузионная перегрузка железом у взрослых и детей в возрасте 2 лет и старше</a:t>
            </a:r>
          </a:p>
          <a:p>
            <a:pPr algn="just"/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ТАКТИКА ВЕДЕНИЯ: поддержание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ферритина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сыворотки не более 1500 мкг/мл, при снижении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ферритина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сыворотки ниже 500мкг/л отмена препарата.</a:t>
            </a:r>
          </a:p>
          <a:p>
            <a:pPr algn="just"/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ОСЛОЖНЕНИЯ И ПОСЛЕДСТВИЯ: тошнота, рвота, диарея, сыпь, вздутие живота и др. </a:t>
            </a:r>
          </a:p>
        </p:txBody>
      </p:sp>
    </p:spTree>
    <p:extLst>
      <p:ext uri="{BB962C8B-B14F-4D97-AF65-F5344CB8AC3E}">
        <p14:creationId xmlns:p14="http://schemas.microsoft.com/office/powerpoint/2010/main" val="424775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79512" y="9524"/>
            <a:ext cx="8784976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400" b="1" dirty="0">
                <a:cs typeface="Times New Roman" pitchFamily="18" charset="0"/>
              </a:rPr>
              <a:t>ЭНЗИМОПАТИИ</a:t>
            </a:r>
            <a:br>
              <a:rPr lang="ru-RU" altLang="ru-RU" sz="2400" b="1" dirty="0">
                <a:cs typeface="Times New Roman" pitchFamily="18" charset="0"/>
              </a:rPr>
            </a:br>
            <a:r>
              <a:rPr lang="ru-RU" altLang="ru-RU" sz="2400" b="1" dirty="0">
                <a:cs typeface="Times New Roman" pitchFamily="18" charset="0"/>
              </a:rPr>
              <a:t>Гемолитическая анемия при дефиците глюкозо-6-фосфатдегидрогеназы в эритроцитах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23528" y="1268760"/>
            <a:ext cx="8496944" cy="500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b="1" dirty="0" smtClean="0">
                <a:latin typeface="+mj-lt"/>
                <a:cs typeface="Times New Roman" pitchFamily="18" charset="0"/>
              </a:rPr>
              <a:t>Патогенез</a:t>
            </a:r>
            <a:r>
              <a:rPr lang="ru-RU" sz="2400" b="1" dirty="0">
                <a:latin typeface="+mj-lt"/>
                <a:cs typeface="Times New Roman" pitchFamily="18" charset="0"/>
              </a:rPr>
              <a:t>: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генетически обусловленный дефицит активности Г-6-ФД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нарушение синтеза АТФ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нарушение ионного состава эритроцитов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укорочение продолжительности жизни эритроцитов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снижение устойчивости эритроцитов к воздействию окислителей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гемолиз эритроцитов внутри сосудов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анемия</a:t>
            </a:r>
          </a:p>
        </p:txBody>
      </p:sp>
      <p:cxnSp>
        <p:nvCxnSpPr>
          <p:cNvPr id="3" name="Скругленная соединительная линия 2"/>
          <p:cNvCxnSpPr/>
          <p:nvPr/>
        </p:nvCxnSpPr>
        <p:spPr>
          <a:xfrm>
            <a:off x="3419872" y="2348880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Скругленная соединительная линия 6"/>
          <p:cNvCxnSpPr/>
          <p:nvPr/>
        </p:nvCxnSpPr>
        <p:spPr>
          <a:xfrm>
            <a:off x="3419872" y="290940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Скругленная соединительная линия 7"/>
          <p:cNvCxnSpPr/>
          <p:nvPr/>
        </p:nvCxnSpPr>
        <p:spPr>
          <a:xfrm>
            <a:off x="3491880" y="3501008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Скругленная соединительная линия 8"/>
          <p:cNvCxnSpPr/>
          <p:nvPr/>
        </p:nvCxnSpPr>
        <p:spPr>
          <a:xfrm>
            <a:off x="3645896" y="400506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кругленная соединительная линия 9"/>
          <p:cNvCxnSpPr/>
          <p:nvPr/>
        </p:nvCxnSpPr>
        <p:spPr>
          <a:xfrm>
            <a:off x="3897924" y="4525601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кругленная соединительная линия 10"/>
          <p:cNvCxnSpPr/>
          <p:nvPr/>
        </p:nvCxnSpPr>
        <p:spPr>
          <a:xfrm>
            <a:off x="4026203" y="508518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кругленная соединительная линия 11"/>
          <p:cNvCxnSpPr/>
          <p:nvPr/>
        </p:nvCxnSpPr>
        <p:spPr>
          <a:xfrm>
            <a:off x="4070768" y="5661248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10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539552" y="836712"/>
            <a:ext cx="8175823" cy="487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SzPct val="70000"/>
            </a:pPr>
            <a:r>
              <a:rPr lang="ru-RU" altLang="ru-RU" sz="2400" dirty="0" smtClean="0">
                <a:cs typeface="Times New Roman" pitchFamily="18" charset="0"/>
              </a:rPr>
              <a:t>Анамнез: развитие </a:t>
            </a:r>
            <a:r>
              <a:rPr lang="ru-RU" altLang="ru-RU" sz="2400" dirty="0">
                <a:cs typeface="Times New Roman" pitchFamily="18" charset="0"/>
              </a:rPr>
              <a:t>гемолитического криза на 1-3 сутки после дачи </a:t>
            </a:r>
            <a:r>
              <a:rPr lang="ru-RU" altLang="ru-RU" sz="2400" dirty="0" smtClean="0">
                <a:cs typeface="Times New Roman" pitchFamily="18" charset="0"/>
              </a:rPr>
              <a:t>препаратов: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Противомалярийные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Сульфаниламидные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 err="1">
                <a:cs typeface="Times New Roman" pitchFamily="18" charset="0"/>
              </a:rPr>
              <a:t>Нитрофураны</a:t>
            </a:r>
            <a:r>
              <a:rPr lang="ru-RU" altLang="ru-RU" sz="2400" dirty="0">
                <a:cs typeface="Times New Roman" pitchFamily="18" charset="0"/>
              </a:rPr>
              <a:t>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Жаропонижающие и анальгетики (высокие дозы аспирина).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Противотуберкулезные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Большие дозы водорастворимых витаминов. 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 err="1">
                <a:cs typeface="Times New Roman" pitchFamily="18" charset="0"/>
              </a:rPr>
              <a:t>Хлорамфеникол</a:t>
            </a:r>
            <a:r>
              <a:rPr lang="ru-RU" altLang="ru-RU" sz="2400" dirty="0">
                <a:cs typeface="Times New Roman" pitchFamily="18" charset="0"/>
              </a:rPr>
              <a:t>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Метиленовый синий.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Бобы.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Инфекции (ОРВИ, гепатит, мононуклеоз, бакт. пневмонии).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Диабетический ацидоз.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endParaRPr lang="ru-RU" altLang="ru-RU" sz="24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27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 txBox="1">
            <a:spLocks noChangeArrowheads="1"/>
          </p:cNvSpPr>
          <p:nvPr/>
        </p:nvSpPr>
        <p:spPr bwMode="auto">
          <a:xfrm>
            <a:off x="500063" y="260648"/>
            <a:ext cx="80708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	Клиническая картина наиболее ярко выражена при наличии </a:t>
            </a:r>
            <a:r>
              <a:rPr lang="ru-RU" altLang="ru-RU" sz="2400" b="1" u="sng" dirty="0">
                <a:solidFill>
                  <a:schemeClr val="tx1"/>
                </a:solidFill>
                <a:latin typeface="+mn-lt"/>
              </a:rPr>
              <a:t>гемолитического криза</a:t>
            </a:r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, который провоцируют:</a:t>
            </a:r>
          </a:p>
        </p:txBody>
      </p:sp>
      <p:sp>
        <p:nvSpPr>
          <p:cNvPr id="39939" name="Rectangle 3"/>
          <p:cNvSpPr txBox="1">
            <a:spLocks noChangeArrowheads="1"/>
          </p:cNvSpPr>
          <p:nvPr/>
        </p:nvSpPr>
        <p:spPr bwMode="auto">
          <a:xfrm>
            <a:off x="644525" y="1431925"/>
            <a:ext cx="7783513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Инфекция.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Медикаменты (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антималярийные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сульфаниламиды,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нитрофураны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аспирин, амидопирин, метиленовый синий, бриллиантовая зелень, витамин К,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невиграмон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).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Бобы конские (</a:t>
            </a:r>
            <a:r>
              <a:rPr lang="en-US" altLang="ru-RU" sz="2800" dirty="0">
                <a:solidFill>
                  <a:schemeClr val="tx1"/>
                </a:solidFill>
                <a:latin typeface="+mn-lt"/>
              </a:rPr>
              <a:t>fava)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		</a:t>
            </a:r>
            <a:r>
              <a:rPr lang="en-US" altLang="ru-RU" sz="2800" dirty="0">
                <a:solidFill>
                  <a:srgbClr val="002060"/>
                </a:solidFill>
                <a:latin typeface="+mn-lt"/>
              </a:rPr>
              <a:t>N.B.!</a:t>
            </a:r>
            <a:r>
              <a:rPr lang="ru-RU" altLang="ru-RU" sz="2800" dirty="0">
                <a:solidFill>
                  <a:srgbClr val="002060"/>
                </a:solidFill>
                <a:latin typeface="+mn-lt"/>
              </a:rPr>
              <a:t> Лекарственный гемолиз чаще наблюдается у негров, а </a:t>
            </a:r>
            <a:r>
              <a:rPr lang="ru-RU" altLang="ru-RU" sz="2800" dirty="0" err="1">
                <a:solidFill>
                  <a:srgbClr val="002060"/>
                </a:solidFill>
                <a:latin typeface="+mn-lt"/>
              </a:rPr>
              <a:t>фавизм</a:t>
            </a:r>
            <a:r>
              <a:rPr lang="ru-RU" altLang="ru-RU" sz="2800" dirty="0">
                <a:solidFill>
                  <a:srgbClr val="002060"/>
                </a:solidFill>
                <a:latin typeface="+mn-lt"/>
              </a:rPr>
              <a:t> – при средиземноморском и монгольском вариантах болезни.</a:t>
            </a:r>
          </a:p>
        </p:txBody>
      </p:sp>
    </p:spTree>
    <p:extLst>
      <p:ext uri="{BB962C8B-B14F-4D97-AF65-F5344CB8AC3E}">
        <p14:creationId xmlns:p14="http://schemas.microsoft.com/office/powerpoint/2010/main" val="317105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 txBox="1">
            <a:spLocks noChangeArrowheads="1"/>
          </p:cNvSpPr>
          <p:nvPr/>
        </p:nvSpPr>
        <p:spPr bwMode="auto">
          <a:xfrm>
            <a:off x="683568" y="188640"/>
            <a:ext cx="7543800" cy="52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</a:rPr>
              <a:t>КЛИНИКА:</a:t>
            </a:r>
          </a:p>
        </p:txBody>
      </p:sp>
      <p:sp>
        <p:nvSpPr>
          <p:cNvPr id="40963" name="Rectangle 3"/>
          <p:cNvSpPr txBox="1">
            <a:spLocks noChangeArrowheads="1"/>
          </p:cNvSpPr>
          <p:nvPr/>
        </p:nvSpPr>
        <p:spPr bwMode="auto">
          <a:xfrm>
            <a:off x="683568" y="620688"/>
            <a:ext cx="75438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Лихорадка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Боли в животе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Анемия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Желтуха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Появление черной мочи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ОПН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Через 4-5 дней появляется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ретикулоцитоз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достигающий максимума на 10-11 сутки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		</a:t>
            </a:r>
            <a:r>
              <a:rPr lang="en-US" altLang="ru-RU" sz="2800" dirty="0">
                <a:solidFill>
                  <a:schemeClr val="tx1"/>
                </a:solidFill>
                <a:latin typeface="+mn-lt"/>
              </a:rPr>
              <a:t>N.B.!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 Между приступами гемолиза у больных нет симптомов заболевания, хотя продолжительность жизни эритроцитов хронически уменьшена примерно в 1,5 раза.</a:t>
            </a:r>
          </a:p>
        </p:txBody>
      </p:sp>
    </p:spTree>
    <p:extLst>
      <p:ext uri="{BB962C8B-B14F-4D97-AF65-F5344CB8AC3E}">
        <p14:creationId xmlns:p14="http://schemas.microsoft.com/office/powerpoint/2010/main" val="377857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 txBox="1">
            <a:spLocks noChangeArrowheads="1"/>
          </p:cNvSpPr>
          <p:nvPr/>
        </p:nvSpPr>
        <p:spPr bwMode="auto">
          <a:xfrm>
            <a:off x="611560" y="404813"/>
            <a:ext cx="75438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Лабораторная диагностика дефицита Г-6-ФД:</a:t>
            </a:r>
          </a:p>
        </p:txBody>
      </p:sp>
      <p:sp>
        <p:nvSpPr>
          <p:cNvPr id="41987" name="Rectangle 3"/>
          <p:cNvSpPr txBox="1">
            <a:spLocks noChangeArrowheads="1"/>
          </p:cNvSpPr>
          <p:nvPr/>
        </p:nvSpPr>
        <p:spPr bwMode="auto">
          <a:xfrm>
            <a:off x="285750" y="1500188"/>
            <a:ext cx="82867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Диаметр и форма эритроцитов в норме. ЦП в норме.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Осмотическая стойкость не изменена.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Кривая Прайс-Джонса нормальная.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Аутогемолиз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при инкубации в стерильных условиях в течение 48 часов повышен.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Дефицит Г-6-ФД.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Реакция </a:t>
            </a: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Кумбса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отрицательная.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Ретикулоцитоз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только в период гемолитических кризов.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Раздражение красного ростка кроветворения, особенно в период криза.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endParaRPr lang="ru-RU" alt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80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539750" y="1196975"/>
            <a:ext cx="82089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altLang="ru-RU" sz="3200" dirty="0">
                <a:cs typeface="Times New Roman" pitchFamily="18" charset="0"/>
              </a:rPr>
              <a:t>Трансфузии </a:t>
            </a:r>
            <a:r>
              <a:rPr lang="ru-RU" altLang="ru-RU" sz="3200" dirty="0" err="1">
                <a:cs typeface="Times New Roman" pitchFamily="18" charset="0"/>
              </a:rPr>
              <a:t>Отм.эр</a:t>
            </a:r>
            <a:r>
              <a:rPr lang="ru-RU" altLang="ru-RU" sz="3200" dirty="0">
                <a:cs typeface="Times New Roman" pitchFamily="18" charset="0"/>
              </a:rPr>
              <a:t>. подобранных по фенотипу проводить при гематокрите (</a:t>
            </a:r>
            <a:r>
              <a:rPr lang="en-US" altLang="ru-RU" sz="3200" dirty="0" err="1">
                <a:cs typeface="Times New Roman" pitchFamily="18" charset="0"/>
              </a:rPr>
              <a:t>Ht</a:t>
            </a:r>
            <a:r>
              <a:rPr lang="en-US" altLang="ru-RU" sz="3200" dirty="0">
                <a:cs typeface="Times New Roman" pitchFamily="18" charset="0"/>
              </a:rPr>
              <a:t> </a:t>
            </a:r>
            <a:r>
              <a:rPr lang="en-US" altLang="ru-RU" sz="3200" u="sng" dirty="0">
                <a:cs typeface="Times New Roman" pitchFamily="18" charset="0"/>
              </a:rPr>
              <a:t>&lt;</a:t>
            </a:r>
            <a:r>
              <a:rPr lang="en-US" altLang="ru-RU" sz="3200" dirty="0">
                <a:cs typeface="Times New Roman" pitchFamily="18" charset="0"/>
              </a:rPr>
              <a:t>25)</a:t>
            </a:r>
            <a:endParaRPr lang="ru-RU" altLang="ru-RU" sz="3200" dirty="0">
              <a:cs typeface="Times New Roman" pitchFamily="18" charset="0"/>
            </a:endParaRPr>
          </a:p>
          <a:p>
            <a:pPr marL="342900" indent="-342900" algn="just"/>
            <a:endParaRPr lang="en-US" altLang="ru-RU" sz="3200" dirty="0">
              <a:solidFill>
                <a:srgbClr val="FF0000"/>
              </a:solidFill>
              <a:cs typeface="Times New Roman" pitchFamily="18" charset="0"/>
            </a:endParaRPr>
          </a:p>
          <a:p>
            <a:pPr marL="342900" indent="-342900" algn="just"/>
            <a:r>
              <a:rPr lang="ru-RU" altLang="ru-RU" sz="3200" dirty="0">
                <a:solidFill>
                  <a:srgbClr val="002060"/>
                </a:solidFill>
                <a:cs typeface="Times New Roman" pitchFamily="18" charset="0"/>
              </a:rPr>
              <a:t>2. Показана заместительная терапия: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 err="1">
                <a:cs typeface="Times New Roman" pitchFamily="18" charset="0"/>
              </a:rPr>
              <a:t>флавинат</a:t>
            </a:r>
            <a:r>
              <a:rPr lang="ru-RU" altLang="ru-RU" sz="3200" dirty="0">
                <a:cs typeface="Times New Roman" pitchFamily="18" charset="0"/>
              </a:rPr>
              <a:t> 2мг в/м – 2-3 раза в день,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>
                <a:cs typeface="Times New Roman" pitchFamily="18" charset="0"/>
              </a:rPr>
              <a:t>рибофлавин 0,015х3 раза в день,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>
                <a:cs typeface="Times New Roman" pitchFamily="18" charset="0"/>
              </a:rPr>
              <a:t>вит. Е 150мг/сутки, ксилит 5-10г х 3 раза в день.</a:t>
            </a:r>
          </a:p>
        </p:txBody>
      </p:sp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3250839" y="400844"/>
            <a:ext cx="18003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ЛЕЧЕНИЕ</a:t>
            </a:r>
          </a:p>
        </p:txBody>
      </p:sp>
    </p:spTree>
    <p:extLst>
      <p:ext uri="{BB962C8B-B14F-4D97-AF65-F5344CB8AC3E}">
        <p14:creationId xmlns:p14="http://schemas.microsoft.com/office/powerpoint/2010/main" val="53332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8359775" cy="881062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3200" b="1" dirty="0" smtClean="0">
                <a:latin typeface="+mn-lt"/>
              </a:rPr>
              <a:t>Приобретенные гемолитические анемии</a:t>
            </a:r>
            <a:br>
              <a:rPr lang="ru-RU" altLang="ru-RU" sz="3200" b="1" dirty="0" smtClean="0">
                <a:latin typeface="+mn-lt"/>
              </a:rPr>
            </a:br>
            <a:endParaRPr lang="ru-RU" altLang="ru-RU" sz="3200" b="1" dirty="0" smtClean="0">
              <a:latin typeface="+mn-lt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280400" cy="4876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400" dirty="0" smtClean="0"/>
              <a:t>		</a:t>
            </a:r>
            <a:r>
              <a:rPr lang="ru-RU" u="sng" dirty="0" smtClean="0"/>
              <a:t>Иммунные гемолитические анемии </a:t>
            </a:r>
            <a:r>
              <a:rPr lang="ru-RU" dirty="0" smtClean="0"/>
              <a:t>–гетерогенная группа заболеваний, объединенных возникновением антител или сенсибилизированных лимфоцитов против собственных </a:t>
            </a:r>
            <a:r>
              <a:rPr lang="ru-RU" u="sng" dirty="0" smtClean="0"/>
              <a:t>неизмененных </a:t>
            </a:r>
            <a:r>
              <a:rPr lang="ru-RU" dirty="0" smtClean="0"/>
              <a:t>эритроцитов или </a:t>
            </a:r>
            <a:r>
              <a:rPr lang="ru-RU" dirty="0" err="1" smtClean="0"/>
              <a:t>эритрокариоцитов</a:t>
            </a:r>
            <a:r>
              <a:rPr lang="ru-RU" dirty="0" smtClean="0"/>
              <a:t>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dirty="0" smtClean="0"/>
              <a:t>		Все аутоиммунные ГА разделяются на симптоматические и </a:t>
            </a:r>
            <a:r>
              <a:rPr lang="ru-RU" dirty="0" err="1" smtClean="0"/>
              <a:t>идиопатические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460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16633"/>
            <a:ext cx="8856984" cy="1224136"/>
          </a:xfrm>
        </p:spPr>
        <p:txBody>
          <a:bodyPr/>
          <a:lstStyle/>
          <a:p>
            <a:pPr algn="ctr" eaLnBrk="1" hangingPunct="1"/>
            <a:r>
              <a:rPr lang="ru-RU" altLang="ru-RU" sz="2800" b="1" dirty="0" smtClean="0">
                <a:latin typeface="+mn-lt"/>
                <a:cs typeface="Times New Roman" pitchFamily="18" charset="0"/>
              </a:rPr>
              <a:t>ЛЕЧЕНИЕ</a:t>
            </a:r>
            <a:br>
              <a:rPr lang="ru-RU" altLang="ru-RU" sz="2800" b="1" dirty="0" smtClean="0">
                <a:latin typeface="+mn-lt"/>
                <a:cs typeface="Times New Roman" pitchFamily="18" charset="0"/>
              </a:rPr>
            </a:br>
            <a:r>
              <a:rPr lang="ru-RU" altLang="ru-RU" sz="2800" b="1" dirty="0" smtClean="0">
                <a:latin typeface="+mn-lt"/>
                <a:cs typeface="Times New Roman" pitchFamily="18" charset="0"/>
              </a:rPr>
              <a:t>приобретенных гемолитических анемий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24744"/>
            <a:ext cx="8137525" cy="5301208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 smtClean="0">
                <a:cs typeface="Times New Roman" pitchFamily="18" charset="0"/>
              </a:rPr>
              <a:t>ГКС. Доза зависит от тяжести гемолиза: при тяжелой ГА – высокие дозы преднизолона 1-2 мг/1 кг массы тела (или других стероидов в пересчете на дозу </a:t>
            </a:r>
            <a:r>
              <a:rPr lang="en-US" altLang="ru-RU" sz="2400" dirty="0" smtClean="0">
                <a:cs typeface="Times New Roman" pitchFamily="18" charset="0"/>
              </a:rPr>
              <a:t>Ps</a:t>
            </a:r>
            <a:r>
              <a:rPr lang="ru-RU" altLang="ru-RU" sz="2400" dirty="0" smtClean="0">
                <a:cs typeface="Times New Roman" pitchFamily="18" charset="0"/>
              </a:rPr>
              <a:t>). Возможна пульс-терапия: до 1гр. преднизолона в течение 2-3 дней. </a:t>
            </a:r>
          </a:p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 smtClean="0">
                <a:cs typeface="Times New Roman" pitchFamily="18" charset="0"/>
              </a:rPr>
              <a:t>Внутривенные иммуноглобулины (</a:t>
            </a:r>
            <a:r>
              <a:rPr lang="ru-RU" altLang="ru-RU" sz="2400" dirty="0" err="1" smtClean="0">
                <a:cs typeface="Times New Roman" pitchFamily="18" charset="0"/>
              </a:rPr>
              <a:t>интраглобин</a:t>
            </a:r>
            <a:r>
              <a:rPr lang="ru-RU" altLang="ru-RU" sz="2400" dirty="0" smtClean="0">
                <a:cs typeface="Times New Roman" pitchFamily="18" charset="0"/>
              </a:rPr>
              <a:t>, </a:t>
            </a:r>
            <a:r>
              <a:rPr lang="ru-RU" altLang="ru-RU" sz="2400" dirty="0" err="1" smtClean="0">
                <a:cs typeface="Times New Roman" pitchFamily="18" charset="0"/>
              </a:rPr>
              <a:t>октагам</a:t>
            </a:r>
            <a:r>
              <a:rPr lang="ru-RU" altLang="ru-RU" sz="2400" dirty="0" smtClean="0">
                <a:cs typeface="Times New Roman" pitchFamily="18" charset="0"/>
              </a:rPr>
              <a:t>). </a:t>
            </a:r>
            <a:endParaRPr lang="en-US" altLang="ru-RU" sz="2400" dirty="0" smtClean="0">
              <a:cs typeface="Times New Roman" pitchFamily="18" charset="0"/>
            </a:endParaRPr>
          </a:p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 smtClean="0">
                <a:cs typeface="Times New Roman" pitchFamily="18" charset="0"/>
              </a:rPr>
              <a:t>Только при снижении гематокрита </a:t>
            </a:r>
            <a:r>
              <a:rPr lang="en-US" altLang="ru-RU" sz="2400" u="sng" dirty="0" smtClean="0">
                <a:cs typeface="Times New Roman" pitchFamily="18" charset="0"/>
              </a:rPr>
              <a:t>&lt;</a:t>
            </a:r>
            <a:r>
              <a:rPr lang="ru-RU" altLang="ru-RU" sz="2400" dirty="0" smtClean="0">
                <a:cs typeface="Times New Roman" pitchFamily="18" charset="0"/>
              </a:rPr>
              <a:t>25! – трансфузия трижды отмытых эритроцитов, подобранных с помощью </a:t>
            </a:r>
            <a:r>
              <a:rPr lang="ru-RU" altLang="ru-RU" sz="2400" u="sng" dirty="0" smtClean="0">
                <a:cs typeface="Times New Roman" pitchFamily="18" charset="0"/>
              </a:rPr>
              <a:t>непрямой пробы </a:t>
            </a:r>
            <a:r>
              <a:rPr lang="ru-RU" altLang="ru-RU" sz="2400" u="sng" dirty="0" err="1" smtClean="0">
                <a:cs typeface="Times New Roman" pitchFamily="18" charset="0"/>
              </a:rPr>
              <a:t>Кумбса</a:t>
            </a:r>
            <a:r>
              <a:rPr lang="en-US" altLang="ru-RU" sz="2400" u="sng" dirty="0" smtClean="0">
                <a:cs typeface="Times New Roman" pitchFamily="18" charset="0"/>
              </a:rPr>
              <a:t>!</a:t>
            </a:r>
            <a:r>
              <a:rPr lang="ru-RU" altLang="ru-RU" sz="2400" dirty="0" smtClean="0">
                <a:cs typeface="Times New Roman" pitchFamily="18" charset="0"/>
              </a:rPr>
              <a:t>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altLang="ru-RU" sz="2400" dirty="0" smtClean="0"/>
              <a:t>Биотерапия (</a:t>
            </a:r>
            <a:r>
              <a:rPr lang="ru-RU" altLang="ru-RU" sz="2400" dirty="0" err="1" smtClean="0"/>
              <a:t>моноклональные</a:t>
            </a:r>
            <a:r>
              <a:rPr lang="ru-RU" altLang="ru-RU" sz="2400" dirty="0" smtClean="0"/>
              <a:t> антитела – </a:t>
            </a:r>
            <a:r>
              <a:rPr lang="ru-RU" altLang="ru-RU" sz="2400" dirty="0" err="1" smtClean="0"/>
              <a:t>Мабтера</a:t>
            </a:r>
            <a:r>
              <a:rPr lang="ru-RU" altLang="ru-RU" sz="2400" dirty="0" smtClean="0"/>
              <a:t>, </a:t>
            </a:r>
            <a:r>
              <a:rPr lang="ru-RU" altLang="ru-RU" sz="2400" dirty="0" err="1" smtClean="0"/>
              <a:t>Экулюзумаб</a:t>
            </a:r>
            <a:r>
              <a:rPr lang="ru-RU" altLang="ru-RU" sz="2400" dirty="0" smtClean="0"/>
              <a:t>).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altLang="ru-RU" sz="2400" dirty="0" smtClean="0"/>
              <a:t>Цитостатическая </a:t>
            </a:r>
            <a:r>
              <a:rPr lang="ru-RU" altLang="ru-RU" sz="2400" dirty="0"/>
              <a:t>терапия (</a:t>
            </a:r>
            <a:r>
              <a:rPr lang="ru-RU" altLang="ru-RU" sz="2400" dirty="0" err="1"/>
              <a:t>лейкеран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циклофосфан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метотрексат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винкристин</a:t>
            </a:r>
            <a:r>
              <a:rPr lang="ru-RU" altLang="ru-RU" sz="2400" dirty="0"/>
              <a:t>, 6-МР) в терапевтических дозах.</a:t>
            </a:r>
          </a:p>
          <a:p>
            <a:pPr marL="0" indent="0" algn="just" eaLnBrk="1" hangingPunct="1">
              <a:buNone/>
            </a:pPr>
            <a:endParaRPr lang="ru-RU" altLang="ru-RU" sz="24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07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16632"/>
            <a:ext cx="8070850" cy="1431925"/>
          </a:xfrm>
        </p:spPr>
        <p:txBody>
          <a:bodyPr/>
          <a:lstStyle/>
          <a:p>
            <a:pPr algn="ctr" eaLnBrk="1" hangingPunct="1"/>
            <a:r>
              <a:rPr lang="ru-RU" altLang="ru-RU" sz="3200" b="1" dirty="0" smtClean="0">
                <a:latin typeface="+mn-lt"/>
              </a:rPr>
              <a:t>ЛЕЧЕНИЕ</a:t>
            </a:r>
            <a:br>
              <a:rPr lang="ru-RU" altLang="ru-RU" sz="3200" b="1" dirty="0" smtClean="0">
                <a:latin typeface="+mn-lt"/>
              </a:rPr>
            </a:br>
            <a:r>
              <a:rPr lang="ru-RU" altLang="ru-RU" sz="3200" b="1" dirty="0" smtClean="0">
                <a:latin typeface="+mn-lt"/>
              </a:rPr>
              <a:t>приобретенных гемолитических анемий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67544" y="1628800"/>
            <a:ext cx="7926387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algn="just">
              <a:buFont typeface="Wingdings" pitchFamily="2" charset="2"/>
              <a:buNone/>
              <a:defRPr/>
            </a:pPr>
            <a:r>
              <a:rPr lang="ru-RU" sz="2400" dirty="0" smtClean="0"/>
              <a:t>6. Курсы прерывистого </a:t>
            </a:r>
            <a:r>
              <a:rPr lang="ru-RU" sz="2400" dirty="0" err="1" smtClean="0"/>
              <a:t>плазмафереза</a:t>
            </a:r>
            <a:r>
              <a:rPr lang="ru-RU" sz="2400" dirty="0" smtClean="0"/>
              <a:t> при рецидивирующем течение аутоиммунных ГА с высоким уровнем ЦИК.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sz="2400" dirty="0" err="1" smtClean="0"/>
              <a:t>Лейкоцитоферез</a:t>
            </a:r>
            <a:r>
              <a:rPr lang="ru-RU" sz="2400" dirty="0" smtClean="0"/>
              <a:t>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altLang="ru-RU" sz="2400" dirty="0" smtClean="0"/>
              <a:t>Спленэктомия </a:t>
            </a:r>
            <a:r>
              <a:rPr lang="ru-RU" altLang="ru-RU" sz="2400" dirty="0"/>
              <a:t>– при рецидивирующем течении ГА, малом эффекте проводимой (№ 1, 2, 3) терапии в течение 4-6-12 месяцев. </a:t>
            </a:r>
            <a:endParaRPr lang="ru-RU" altLang="ru-RU" sz="2400" dirty="0" smtClean="0"/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altLang="ru-RU" sz="2400" dirty="0" smtClean="0"/>
              <a:t>Лечение </a:t>
            </a:r>
            <a:r>
              <a:rPr lang="ru-RU" altLang="ru-RU" sz="2400" dirty="0"/>
              <a:t>осложнений ГА (холецистит, холангит, хронический гепатит, ДВС-синдром, ОПН и др.)</a:t>
            </a:r>
          </a:p>
          <a:p>
            <a:pPr algn="just">
              <a:buNone/>
            </a:pPr>
            <a:r>
              <a:rPr lang="ru-RU" altLang="ru-RU" sz="2400" dirty="0" smtClean="0"/>
              <a:t>10. </a:t>
            </a:r>
            <a:r>
              <a:rPr lang="ru-RU" altLang="ru-RU" sz="2400" dirty="0"/>
              <a:t>Лечение основного заболевания.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131627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ChangeArrowheads="1"/>
          </p:cNvSpPr>
          <p:nvPr/>
        </p:nvSpPr>
        <p:spPr bwMode="auto">
          <a:xfrm>
            <a:off x="431800" y="167754"/>
            <a:ext cx="8351837" cy="102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3200" b="1" dirty="0"/>
              <a:t>Дифференциальный диагноз </a:t>
            </a:r>
            <a:br>
              <a:rPr lang="ru-RU" altLang="ru-RU" sz="3200" b="1" dirty="0"/>
            </a:br>
            <a:r>
              <a:rPr lang="ru-RU" altLang="ru-RU" sz="3200" b="1" dirty="0"/>
              <a:t>гемолитических анемий</a:t>
            </a:r>
          </a:p>
        </p:txBody>
      </p:sp>
      <p:sp>
        <p:nvSpPr>
          <p:cNvPr id="68611" name="Rectangle 5"/>
          <p:cNvSpPr>
            <a:spLocks noChangeArrowheads="1"/>
          </p:cNvSpPr>
          <p:nvPr/>
        </p:nvSpPr>
        <p:spPr bwMode="auto">
          <a:xfrm>
            <a:off x="323849" y="1052736"/>
            <a:ext cx="856773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altLang="ru-RU" sz="2400" dirty="0"/>
              <a:t> По анемическому синдрому – дифференцировать с другими анемиями</a:t>
            </a:r>
          </a:p>
          <a:p>
            <a:pPr marL="342900" indent="-342900" algn="just"/>
            <a:r>
              <a:rPr lang="ru-RU" altLang="ru-RU" sz="2400" dirty="0" smtClean="0"/>
              <a:t>2</a:t>
            </a:r>
            <a:r>
              <a:rPr lang="ru-RU" altLang="ru-RU" sz="2400" dirty="0"/>
              <a:t>. По желтушному синдрому – </a:t>
            </a:r>
            <a:r>
              <a:rPr lang="ru-RU" altLang="ru-RU" sz="2400" dirty="0" err="1"/>
              <a:t>диф</a:t>
            </a:r>
            <a:r>
              <a:rPr lang="ru-RU" altLang="ru-RU" sz="2400" dirty="0"/>
              <a:t>. диагноз проводится с паренхиматозной, механической желтухой и функциональными непрямыми </a:t>
            </a:r>
            <a:r>
              <a:rPr lang="ru-RU" altLang="ru-RU" sz="2400" dirty="0" err="1"/>
              <a:t>гипербилирубинемиями</a:t>
            </a:r>
            <a:r>
              <a:rPr lang="ru-RU" altLang="ru-RU" sz="2400" dirty="0"/>
              <a:t>, а также с заболеваниями, при которых может быть желтушный синдром (хронические и острые гепатиты, циррозы печени)</a:t>
            </a:r>
          </a:p>
          <a:p>
            <a:pPr marL="342900" indent="-342900" algn="just">
              <a:buFontTx/>
              <a:buAutoNum type="arabicPeriod"/>
            </a:pPr>
            <a:endParaRPr lang="ru-RU" altLang="ru-RU" sz="2400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0825" y="3645024"/>
            <a:ext cx="853281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Tx/>
              <a:buAutoNum type="arabicPeriod" startAt="3"/>
            </a:pPr>
            <a:r>
              <a:rPr lang="ru-RU" altLang="ru-RU" sz="2400" dirty="0"/>
              <a:t> Дифференциальный диагноз между наследственными и приобретенными ГА строится на основании анамнеза (давность, семейность гемолитического синдрома при врожденных ГА) и выше перечисленных клинических и лабораторных критериев</a:t>
            </a:r>
          </a:p>
          <a:p>
            <a:pPr marL="342900" indent="-342900" algn="just">
              <a:buFontTx/>
              <a:buAutoNum type="arabicPeriod" startAt="3"/>
            </a:pPr>
            <a:r>
              <a:rPr lang="ru-RU" altLang="ru-RU" sz="2400" dirty="0" smtClean="0"/>
              <a:t> </a:t>
            </a:r>
            <a:r>
              <a:rPr lang="ru-RU" altLang="ru-RU" sz="2400" dirty="0"/>
              <a:t>В случаях приобретенной ГА необходим </a:t>
            </a:r>
            <a:r>
              <a:rPr lang="ru-RU" altLang="ru-RU" sz="2400" dirty="0" err="1"/>
              <a:t>диф</a:t>
            </a:r>
            <a:r>
              <a:rPr lang="ru-RU" altLang="ru-RU" sz="2400" dirty="0"/>
              <a:t>. диагноз между заболеваниями, являющимися этиологическими факторами гемолиза. </a:t>
            </a:r>
          </a:p>
        </p:txBody>
      </p:sp>
    </p:spTree>
    <p:extLst>
      <p:ext uri="{BB962C8B-B14F-4D97-AF65-F5344CB8AC3E}">
        <p14:creationId xmlns:p14="http://schemas.microsoft.com/office/powerpoint/2010/main" val="15090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052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b="1" smtClean="0">
                <a:solidFill>
                  <a:schemeClr val="tx1"/>
                </a:solidFill>
                <a:latin typeface="Arial" charset="0"/>
                <a:cs typeface="Arial" charset="0"/>
              </a:rPr>
              <a:t>Мегалобластные анемии (гиперхромные)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00200"/>
            <a:ext cx="8280400" cy="4876800"/>
          </a:xfrm>
        </p:spPr>
        <p:txBody>
          <a:bodyPr>
            <a:normAutofit/>
          </a:bodyPr>
          <a:lstStyle/>
          <a:p>
            <a:pPr marL="0" indent="292100"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 smtClean="0">
                <a:latin typeface="Arial" charset="0"/>
                <a:cs typeface="Arial" charset="0"/>
              </a:rPr>
              <a:t>Анемии, связанные с нарушением синтеза ДНК и РНК.</a:t>
            </a:r>
          </a:p>
          <a:p>
            <a:pPr marL="0" indent="292100"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 smtClean="0">
                <a:latin typeface="Arial" charset="0"/>
                <a:cs typeface="Arial" charset="0"/>
              </a:rPr>
              <a:t>Эти анемии объединяет присутствие в костном мозге </a:t>
            </a:r>
            <a:r>
              <a:rPr lang="ru-RU" altLang="ru-RU" dirty="0" err="1" smtClean="0">
                <a:latin typeface="Arial" charset="0"/>
                <a:cs typeface="Arial" charset="0"/>
              </a:rPr>
              <a:t>мегалобластов</a:t>
            </a:r>
            <a:r>
              <a:rPr lang="ru-RU" altLang="ru-RU" dirty="0" smtClean="0">
                <a:latin typeface="Arial" charset="0"/>
                <a:cs typeface="Arial" charset="0"/>
              </a:rPr>
              <a:t> – своеобразных больших клеток красного ряда с нежной структурой ядра и необычным расположением хроматина в ядре, асинхронной дифференцировкой ядра и цитоплазмы.</a:t>
            </a:r>
          </a:p>
        </p:txBody>
      </p:sp>
    </p:spTree>
    <p:extLst>
      <p:ext uri="{BB962C8B-B14F-4D97-AF65-F5344CB8AC3E}">
        <p14:creationId xmlns:p14="http://schemas.microsoft.com/office/powerpoint/2010/main" val="39008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smtClean="0">
                <a:latin typeface="Arial" charset="0"/>
                <a:cs typeface="Arial" charset="0"/>
              </a:rPr>
              <a:t>Значение вит. В12 и фолиевой кислоты</a:t>
            </a:r>
          </a:p>
        </p:txBody>
      </p:sp>
      <p:sp>
        <p:nvSpPr>
          <p:cNvPr id="6246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524875" cy="4343400"/>
          </a:xfrm>
        </p:spPr>
        <p:txBody>
          <a:bodyPr/>
          <a:lstStyle/>
          <a:p>
            <a:pPr marL="0" indent="277813" algn="just" eaLnBrk="1" hangingPunct="1">
              <a:buFontTx/>
              <a:buNone/>
            </a:pPr>
            <a:r>
              <a:rPr lang="ru-RU" altLang="ru-RU" dirty="0" smtClean="0">
                <a:latin typeface="Arial" charset="0"/>
                <a:cs typeface="Arial" charset="0"/>
              </a:rPr>
              <a:t>Вит. В12 и фолиевая кислота являются важными ко-факторами синтеза ДНК. Поэтому их дефицит сказывается на клетках, имеющих быстрый кругооборот: на клетках костного мозга и эпителия кишечника.</a:t>
            </a:r>
          </a:p>
          <a:p>
            <a:pPr marL="0" indent="277813" algn="just" eaLnBrk="1" hangingPunct="1">
              <a:buFontTx/>
              <a:buNone/>
            </a:pPr>
            <a:r>
              <a:rPr lang="ru-RU" altLang="ru-RU" dirty="0" smtClean="0">
                <a:latin typeface="Arial" charset="0"/>
                <a:cs typeface="Arial" charset="0"/>
              </a:rPr>
              <a:t>Фолиевая кислота необходима для пуринов, нужных для синтеза ДНК.</a:t>
            </a:r>
          </a:p>
        </p:txBody>
      </p:sp>
    </p:spTree>
    <p:extLst>
      <p:ext uri="{BB962C8B-B14F-4D97-AF65-F5344CB8AC3E}">
        <p14:creationId xmlns:p14="http://schemas.microsoft.com/office/powerpoint/2010/main" val="314941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138" y="-6350"/>
            <a:ext cx="8458200" cy="679450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Причины дефицита витамина В12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604250" cy="5800725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1. Низкое содержание в рационе (вегетарианство)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2. Дефицит внутреннего фактора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Пернициозная анемия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err="1" smtClean="0">
                <a:latin typeface="Arial" charset="0"/>
                <a:cs typeface="Arial" charset="0"/>
              </a:rPr>
              <a:t>Гастрэктомия</a:t>
            </a:r>
            <a:endParaRPr lang="ru-RU" altLang="ru-RU" sz="2000" dirty="0" smtClean="0">
              <a:latin typeface="Arial" charset="0"/>
              <a:cs typeface="Arial" charset="0"/>
            </a:endParaRP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Повреждение эпителия ЖКТ химическими веществами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Инфильтративные изменения желудка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3. Патология абсорбирующего участка тонкого кишечника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Резекция тощей кишки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Хронический энтерит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4. Глистная инвазия (лентец широкий – дифиллоботриоз)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5. Повышенная утилизация вит. В12 бактериями при их избыточном росте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Состояние после наложения желудочно-кишечного анастомоза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Дивертикулы тощей кишки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Кишечный стаз или обструкция, обусловленная стриктурами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 smtClean="0">
                <a:latin typeface="Arial" charset="0"/>
                <a:cs typeface="Arial" charset="0"/>
              </a:rPr>
              <a:t>6. Другие причины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smtClean="0">
                <a:latin typeface="Arial" charset="0"/>
                <a:cs typeface="Arial" charset="0"/>
              </a:rPr>
              <a:t>Врожденное отсутствие </a:t>
            </a:r>
            <a:r>
              <a:rPr lang="ru-RU" altLang="ru-RU" sz="2000" dirty="0" err="1" smtClean="0">
                <a:latin typeface="Arial" charset="0"/>
                <a:cs typeface="Arial" charset="0"/>
              </a:rPr>
              <a:t>транскобаламина</a:t>
            </a:r>
            <a:r>
              <a:rPr lang="ru-RU" altLang="ru-RU" sz="2000" dirty="0" smtClean="0"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20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7945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ru-RU" altLang="ru-RU" sz="3400" b="1" smtClean="0">
                <a:solidFill>
                  <a:schemeClr val="tx1"/>
                </a:solidFill>
                <a:latin typeface="Arial" charset="0"/>
                <a:cs typeface="Arial" charset="0"/>
              </a:rPr>
              <a:t>Причины дефицита фолиевой кислоты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900" y="685800"/>
            <a:ext cx="8604250" cy="6172200"/>
          </a:xfrm>
        </p:spPr>
        <p:txBody>
          <a:bodyPr/>
          <a:lstStyle/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dirty="0" smtClean="0">
                <a:latin typeface="Arial" charset="0"/>
                <a:cs typeface="Arial" charset="0"/>
              </a:rPr>
              <a:t>Недостаточное поступление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Скудный рацион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Алкоголизм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Нервно-психическая анорексия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Парентеральное питание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Несбалансированное питание у пожилых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err="1" smtClean="0">
                <a:latin typeface="Arial" charset="0"/>
                <a:cs typeface="Arial" charset="0"/>
              </a:rPr>
              <a:t>Мальабсорбция</a:t>
            </a:r>
            <a:endParaRPr lang="ru-RU" altLang="ru-RU" sz="2400" dirty="0" smtClean="0">
              <a:latin typeface="Arial" charset="0"/>
              <a:cs typeface="Arial" charset="0"/>
            </a:endParaRP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Болезнь Крона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Резекция тощей кишки</a:t>
            </a:r>
          </a:p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 startAt="2"/>
            </a:pPr>
            <a:r>
              <a:rPr lang="ru-RU" altLang="ru-RU" sz="2400" dirty="0" smtClean="0">
                <a:latin typeface="Arial" charset="0"/>
                <a:cs typeface="Arial" charset="0"/>
              </a:rPr>
              <a:t>Увеличение потребности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Беременность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Гемолитическая анемия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err="1" smtClean="0">
                <a:latin typeface="Arial" charset="0"/>
                <a:cs typeface="Arial" charset="0"/>
              </a:rPr>
              <a:t>Эксфолиативный</a:t>
            </a:r>
            <a:r>
              <a:rPr lang="ru-RU" altLang="ru-RU" sz="2400" dirty="0" smtClean="0">
                <a:latin typeface="Arial" charset="0"/>
                <a:cs typeface="Arial" charset="0"/>
              </a:rPr>
              <a:t> дерматит и псориаз</a:t>
            </a:r>
          </a:p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 startAt="3"/>
            </a:pPr>
            <a:r>
              <a:rPr lang="ru-RU" altLang="ru-RU" sz="2400" dirty="0" smtClean="0">
                <a:latin typeface="Arial" charset="0"/>
                <a:cs typeface="Arial" charset="0"/>
              </a:rPr>
              <a:t>Нарушения утилизации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Алкоголизм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Антагонисты </a:t>
            </a:r>
            <a:r>
              <a:rPr lang="ru-RU" altLang="ru-RU" sz="2400" dirty="0" err="1" smtClean="0">
                <a:latin typeface="Arial" charset="0"/>
                <a:cs typeface="Arial" charset="0"/>
              </a:rPr>
              <a:t>фолатов</a:t>
            </a:r>
            <a:r>
              <a:rPr lang="ru-RU" altLang="ru-RU" sz="2400" dirty="0" smtClean="0">
                <a:latin typeface="Arial" charset="0"/>
                <a:cs typeface="Arial" charset="0"/>
              </a:rPr>
              <a:t> (</a:t>
            </a:r>
            <a:r>
              <a:rPr lang="ru-RU" altLang="ru-RU" sz="2400" dirty="0" err="1" smtClean="0">
                <a:latin typeface="Arial" charset="0"/>
                <a:cs typeface="Arial" charset="0"/>
              </a:rPr>
              <a:t>триметоприм</a:t>
            </a:r>
            <a:r>
              <a:rPr lang="ru-RU" altLang="ru-RU" sz="2400" dirty="0" smtClean="0">
                <a:latin typeface="Arial" charset="0"/>
                <a:cs typeface="Arial" charset="0"/>
              </a:rPr>
              <a:t> и </a:t>
            </a:r>
            <a:r>
              <a:rPr lang="ru-RU" altLang="ru-RU" sz="2400" dirty="0" err="1" smtClean="0">
                <a:latin typeface="Arial" charset="0"/>
                <a:cs typeface="Arial" charset="0"/>
              </a:rPr>
              <a:t>метотрексат</a:t>
            </a:r>
            <a:r>
              <a:rPr lang="ru-RU" altLang="ru-RU" sz="2400" dirty="0" smtClean="0">
                <a:latin typeface="Arial" charset="0"/>
                <a:cs typeface="Arial" charset="0"/>
              </a:rPr>
              <a:t>)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Arial" charset="0"/>
                <a:cs typeface="Arial" charset="0"/>
              </a:rPr>
              <a:t>Врожденные нарушения метаболизма </a:t>
            </a:r>
            <a:r>
              <a:rPr lang="ru-RU" altLang="ru-RU" sz="2400" dirty="0" err="1" smtClean="0">
                <a:latin typeface="Arial" charset="0"/>
                <a:cs typeface="Arial" charset="0"/>
              </a:rPr>
              <a:t>фолатов</a:t>
            </a:r>
            <a:endParaRPr lang="ru-RU" altLang="ru-RU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7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b="1" smtClean="0">
                <a:latin typeface="Arial" charset="0"/>
                <a:cs typeface="Arial" charset="0"/>
              </a:rPr>
              <a:t>Витамин В12 состоит из двух коферментов: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438400"/>
            <a:ext cx="8062913" cy="3657600"/>
          </a:xfrm>
        </p:spPr>
        <p:txBody>
          <a:bodyPr>
            <a:normAutofit/>
          </a:bodyPr>
          <a:lstStyle/>
          <a:p>
            <a:pPr marL="609600" indent="-609600" eaLnBrk="1" hangingPunct="1"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4000" dirty="0" err="1" smtClean="0">
                <a:latin typeface="Arial" charset="0"/>
                <a:cs typeface="Arial" charset="0"/>
              </a:rPr>
              <a:t>Метилкобаламин</a:t>
            </a:r>
            <a:endParaRPr lang="ru-RU" altLang="ru-RU" sz="4000" dirty="0" smtClean="0">
              <a:latin typeface="Arial" charset="0"/>
              <a:cs typeface="Arial" charset="0"/>
            </a:endParaRPr>
          </a:p>
          <a:p>
            <a:pPr marL="609600" indent="-609600" eaLnBrk="1" hangingPunct="1"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4000" dirty="0" err="1" smtClean="0">
                <a:latin typeface="Arial" charset="0"/>
                <a:cs typeface="Arial" charset="0"/>
              </a:rPr>
              <a:t>Дезоксиаденозилкобаламин</a:t>
            </a:r>
            <a:endParaRPr lang="ru-RU" altLang="ru-RU" sz="4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74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latin typeface="Arial" charset="0"/>
                <a:cs typeface="Arial" charset="0"/>
              </a:rPr>
              <a:t>Клинические проявления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435975" cy="4114800"/>
          </a:xfrm>
        </p:spPr>
        <p:txBody>
          <a:bodyPr>
            <a:normAutofit lnSpcReduction="10000"/>
          </a:bodyPr>
          <a:lstStyle/>
          <a:p>
            <a:pPr marL="476250" indent="-476250" eaLnBrk="1" hangingPunct="1"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 smtClean="0">
                <a:latin typeface="Arial" charset="0"/>
                <a:cs typeface="Arial" charset="0"/>
              </a:rPr>
              <a:t>Поражение ЖКТ</a:t>
            </a:r>
          </a:p>
          <a:p>
            <a:pPr marL="476250" indent="-476250" eaLnBrk="1" hangingPunct="1"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 smtClean="0">
                <a:latin typeface="Arial" charset="0"/>
                <a:cs typeface="Arial" charset="0"/>
              </a:rPr>
              <a:t>Поражение кроветворной системы</a:t>
            </a:r>
          </a:p>
          <a:p>
            <a:pPr marL="476250" indent="-476250" eaLnBrk="1" hangingPunct="1"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 smtClean="0">
                <a:latin typeface="Arial" charset="0"/>
                <a:cs typeface="Arial" charset="0"/>
              </a:rPr>
              <a:t>Поражение нервной системы</a:t>
            </a:r>
          </a:p>
          <a:p>
            <a:pPr marL="476250" indent="-476250" eaLnBrk="1" hangingPunct="1">
              <a:spcBef>
                <a:spcPct val="0"/>
              </a:spcBef>
              <a:buFontTx/>
              <a:buNone/>
            </a:pPr>
            <a:r>
              <a:rPr lang="ru-RU" altLang="ru-RU" sz="3600" smtClean="0">
                <a:latin typeface="Arial" charset="0"/>
                <a:cs typeface="Arial" charset="0"/>
              </a:rPr>
              <a:t>	(фуникулярный миелоз) – развивается при В12-дефицитной анемии, при дефиците фолатов – не развивается</a:t>
            </a:r>
          </a:p>
        </p:txBody>
      </p:sp>
    </p:spTree>
    <p:extLst>
      <p:ext uri="{BB962C8B-B14F-4D97-AF65-F5344CB8AC3E}">
        <p14:creationId xmlns:p14="http://schemas.microsoft.com/office/powerpoint/2010/main" val="214917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latin typeface="Arial" charset="0"/>
                <a:cs typeface="Arial" charset="0"/>
              </a:rPr>
              <a:t>Клинические проявления дефицита В12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88" y="609600"/>
            <a:ext cx="8583612" cy="5943600"/>
          </a:xfrm>
        </p:spPr>
        <p:txBody>
          <a:bodyPr/>
          <a:lstStyle/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общеанемические симптомы (Нарушение синтеза ДНК и РНК, мегалобластное кроветворение: анемия, гиперхромная, макроцитарная, гипо- или норморегенераторная; тромбоцитопения, геморрагический синдром; лейкопения, иммунодефицит; диспепсические расстройства: поражение слизистых ЖКТ (глоссит, гингивит, стоматит, диарея, гастрит, энтерит, колит)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«лакированный» язык – Гюнтеровский глоссит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Мегалобласты, макроциты – внутриклеточный гемолиз: гипербилирубинемия (непрямая фракция), желтуха, незначительная спленомегалия)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атрофия слизистой пищевода, желудка (гистаминоустойчива)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диарея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Поражение нервной системы:</a:t>
            </a:r>
          </a:p>
          <a:p>
            <a:pPr marL="854075" lvl="1" indent="-277813" algn="just" eaLnBrk="1" hangingPunct="1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ru-RU" altLang="ru-RU" sz="1800" smtClean="0">
                <a:latin typeface="Arial" charset="0"/>
                <a:cs typeface="Arial" charset="0"/>
              </a:rPr>
              <a:t>парестезии, периферические нейропатии (нарушение чувствительности, ползание мурашек, мышечная слабость)</a:t>
            </a:r>
          </a:p>
          <a:p>
            <a:pPr marL="854075" lvl="1" indent="-277813" algn="just" eaLnBrk="1" hangingPunct="1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ru-RU" altLang="ru-RU" sz="1800" smtClean="0">
                <a:latin typeface="Arial" charset="0"/>
                <a:cs typeface="Arial" charset="0"/>
              </a:rPr>
              <a:t>поражение задних и боковых столбов спинного мозга (атаксия – падают в темноте, нарушение поверхностной и глубокой чувствительности, снижение болевой, трофические нарушения, нарушении функции тазовых органов, психические расстройства, галлюцинации, параличи нижних конечностей)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 smtClean="0">
                <a:latin typeface="Arial" charset="0"/>
                <a:cs typeface="Arial" charset="0"/>
              </a:rPr>
              <a:t>миокардиодистрофия.</a:t>
            </a:r>
          </a:p>
        </p:txBody>
      </p:sp>
    </p:spTree>
    <p:extLst>
      <p:ext uri="{BB962C8B-B14F-4D97-AF65-F5344CB8AC3E}">
        <p14:creationId xmlns:p14="http://schemas.microsoft.com/office/powerpoint/2010/main" val="17259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Box 1"/>
          <p:cNvSpPr txBox="1">
            <a:spLocks noChangeArrowheads="1"/>
          </p:cNvSpPr>
          <p:nvPr/>
        </p:nvSpPr>
        <p:spPr bwMode="auto">
          <a:xfrm>
            <a:off x="3132138" y="476250"/>
            <a:ext cx="3054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sz="3600" b="1">
                <a:latin typeface="Arial" charset="0"/>
                <a:cs typeface="Arial" charset="0"/>
              </a:rPr>
              <a:t>Диагностика</a:t>
            </a:r>
          </a:p>
        </p:txBody>
      </p:sp>
      <p:sp>
        <p:nvSpPr>
          <p:cNvPr id="68611" name="TextBox 2"/>
          <p:cNvSpPr txBox="1">
            <a:spLocks noChangeArrowheads="1"/>
          </p:cNvSpPr>
          <p:nvPr/>
        </p:nvSpPr>
        <p:spPr bwMode="auto">
          <a:xfrm>
            <a:off x="611188" y="1292225"/>
            <a:ext cx="751205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ОАК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Миелограмма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Витамин В12, фолиевая кислота в сыворотке крови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Обследование для выявления причины  мегалобластной анемии (ЭГФДС, ФКС (ирригоскопия), иссключение злокачественного новообразования</a:t>
            </a:r>
          </a:p>
          <a:p>
            <a:pPr eaLnBrk="1" hangingPunct="1">
              <a:buFontTx/>
              <a:buAutoNum type="arabicPeriod"/>
            </a:pPr>
            <a:endParaRPr lang="ru-RU" altLang="ru-RU" sz="32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956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-100013"/>
            <a:ext cx="7772400" cy="1143001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latin typeface="Arial" charset="0"/>
                <a:cs typeface="Arial" charset="0"/>
              </a:rPr>
              <a:t>Картина крови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569325" cy="52546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Гиперхромная анемия</a:t>
            </a:r>
            <a:r>
              <a:rPr lang="en-US" altLang="ru-RU" sz="3600" smtClean="0">
                <a:latin typeface="Arial" charset="0"/>
                <a:cs typeface="Arial" charset="0"/>
              </a:rPr>
              <a:t>, MCH&gt;33</a:t>
            </a:r>
            <a:r>
              <a:rPr lang="ru-RU" altLang="ru-RU" sz="3600" smtClean="0">
                <a:latin typeface="Arial" charset="0"/>
                <a:cs typeface="Arial" charset="0"/>
              </a:rPr>
              <a:t>пг</a:t>
            </a:r>
            <a:endParaRPr lang="en-US" altLang="ru-RU" sz="3600" smtClean="0">
              <a:latin typeface="Arial" charset="0"/>
              <a:cs typeface="Arial" charset="0"/>
            </a:endParaRP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Макроцитоз (</a:t>
            </a:r>
            <a:r>
              <a:rPr lang="en-US" altLang="ru-RU" sz="3600" smtClean="0">
                <a:latin typeface="Arial" charset="0"/>
                <a:cs typeface="Arial" charset="0"/>
              </a:rPr>
              <a:t>d</a:t>
            </a:r>
            <a:r>
              <a:rPr lang="ru-RU" altLang="ru-RU" sz="3600" smtClean="0">
                <a:latin typeface="Arial" charset="0"/>
                <a:cs typeface="Arial" charset="0"/>
              </a:rPr>
              <a:t> 9-10 мкм), </a:t>
            </a:r>
            <a:r>
              <a:rPr lang="en-US" altLang="ru-RU" sz="3600" smtClean="0">
                <a:latin typeface="Arial" charset="0"/>
                <a:cs typeface="Arial" charset="0"/>
              </a:rPr>
              <a:t>MCV </a:t>
            </a:r>
            <a:r>
              <a:rPr lang="ru-RU" altLang="ru-RU" sz="3600" smtClean="0">
                <a:latin typeface="Arial" charset="0"/>
                <a:cs typeface="Arial" charset="0"/>
              </a:rPr>
              <a:t>больше 100 </a:t>
            </a:r>
            <a:r>
              <a:rPr lang="en-US" altLang="ru-RU" sz="3600" smtClean="0">
                <a:latin typeface="Arial" charset="0"/>
                <a:cs typeface="Arial" charset="0"/>
              </a:rPr>
              <a:t>fl</a:t>
            </a:r>
            <a:r>
              <a:rPr lang="ru-RU" altLang="ru-RU" sz="3600" smtClean="0">
                <a:latin typeface="Arial" charset="0"/>
                <a:cs typeface="Arial" charset="0"/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Анизо, пойкилоцитоз.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Тельца Жолли, кольца Кебота (в КМ).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Гиперсегментация нейтрофилов.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Лейкопения, тромбоцитопения.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 smtClean="0">
                <a:latin typeface="Arial" charset="0"/>
                <a:cs typeface="Arial" charset="0"/>
              </a:rPr>
              <a:t>Ретикулоциты – </a:t>
            </a:r>
            <a:r>
              <a:rPr lang="en-US" altLang="ru-RU" sz="3600" smtClean="0">
                <a:latin typeface="Arial" charset="0"/>
                <a:cs typeface="Arial" charset="0"/>
              </a:rPr>
              <a:t>N</a:t>
            </a:r>
            <a:r>
              <a:rPr lang="ru-RU" altLang="ru-RU" sz="3600" smtClean="0">
                <a:latin typeface="Arial" charset="0"/>
                <a:cs typeface="Arial" charset="0"/>
              </a:rPr>
              <a:t> или снижены.</a:t>
            </a:r>
          </a:p>
        </p:txBody>
      </p:sp>
    </p:spTree>
    <p:extLst>
      <p:ext uri="{BB962C8B-B14F-4D97-AF65-F5344CB8AC3E}">
        <p14:creationId xmlns:p14="http://schemas.microsoft.com/office/powerpoint/2010/main" val="382169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36525"/>
            <a:ext cx="7772400" cy="9302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smtClean="0">
                <a:latin typeface="Arial" charset="0"/>
                <a:cs typeface="Arial" charset="0"/>
              </a:rPr>
              <a:t>Диагностика В12 – дефицитной анемии: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8763" y="1557338"/>
            <a:ext cx="8580437" cy="5072062"/>
          </a:xfrm>
        </p:spPr>
        <p:txBody>
          <a:bodyPr/>
          <a:lstStyle/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Общий анализ крови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Миелограмма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Гипербилирубинемия непрямая (внутрикостномозговой гемолиз, укорочение продолжительности жизни Эр. – субиктеричность склер, увеличение селезенки)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Определение в сыворотке витамина В12 (радиоиммунный метод). Норма – 200-1000 пг/мл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  <a:sym typeface="Symbol" pitchFamily="18" charset="2"/>
              </a:rPr>
              <a:t>Исследования на предмет исключения опухолевого процесса, полипоза, сифиломы.</a:t>
            </a:r>
            <a:endParaRPr lang="ru-RU" altLang="ru-RU" sz="240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60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latin typeface="Arial" charset="0"/>
                <a:cs typeface="Arial" charset="0"/>
              </a:rPr>
              <a:t>Изменения в миелограмме при дефиците витамина В12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716963" cy="5943600"/>
          </a:xfrm>
        </p:spPr>
        <p:txBody>
          <a:bodyPr/>
          <a:lstStyle/>
          <a:p>
            <a:pPr marL="277813" indent="-277813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800" u="sng" smtClean="0">
                <a:latin typeface="Arial" charset="0"/>
                <a:cs typeface="Arial" charset="0"/>
              </a:rPr>
              <a:t>Мегалобластическое кроветворение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Эритроидный росток гиперплазирован.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Дисгармония в развитии ядра и цитоплазмы: даже полностью гемоглобинизированные клетки содержат большое, зернистой структуры ядро, а не колесовидное, как это бывает при нормобластическом кроветворении.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У некоторых больных почти отсутствуют оксифильные формы мегалобластов («синий костный мозг»).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М.б. Дегенеративные изменения в ядре, напоминающие «тутовую ягоду», «трефовый туз».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smtClean="0">
                <a:latin typeface="Arial" charset="0"/>
                <a:cs typeface="Arial" charset="0"/>
              </a:rPr>
              <a:t>Характерно наличие крупных гранулоцитарных предшественников – результат нарушения синтеза ДНК не только в клетках эритроидного, но и гранулоцитарного (и мегакариоцитарного) ряда. Потомство этих клеток – нейтрофилы имеют гиперсегментированные ядра.</a:t>
            </a:r>
          </a:p>
        </p:txBody>
      </p:sp>
    </p:spTree>
    <p:extLst>
      <p:ext uri="{BB962C8B-B14F-4D97-AF65-F5344CB8AC3E}">
        <p14:creationId xmlns:p14="http://schemas.microsoft.com/office/powerpoint/2010/main" val="222333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20650" y="271463"/>
            <a:ext cx="9144000" cy="41751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altLang="ru-RU" sz="2000" b="1" dirty="0" smtClean="0">
                <a:latin typeface="Arial" pitchFamily="34" charset="0"/>
                <a:cs typeface="Arial" pitchFamily="34" charset="0"/>
              </a:rPr>
              <a:t>Лечение пернициозной (вит. В12-дефицитной) анемии </a:t>
            </a:r>
          </a:p>
        </p:txBody>
      </p:sp>
      <p:sp>
        <p:nvSpPr>
          <p:cNvPr id="72707" name="Прямоугольник 2"/>
          <p:cNvSpPr>
            <a:spLocks noChangeArrowheads="1"/>
          </p:cNvSpPr>
          <p:nvPr/>
        </p:nvSpPr>
        <p:spPr bwMode="auto">
          <a:xfrm>
            <a:off x="1084263" y="633413"/>
            <a:ext cx="7056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  <a:cs typeface="Arial" charset="0"/>
              </a:rPr>
              <a:t>Суточная потребность в витамине В12 составляет 2,4 мкг </a:t>
            </a:r>
          </a:p>
        </p:txBody>
      </p:sp>
      <p:sp>
        <p:nvSpPr>
          <p:cNvPr id="72708" name="Прямоугольник 3"/>
          <p:cNvSpPr>
            <a:spLocks noChangeArrowheads="1"/>
          </p:cNvSpPr>
          <p:nvPr/>
        </p:nvSpPr>
        <p:spPr bwMode="auto">
          <a:xfrm>
            <a:off x="139700" y="1341438"/>
            <a:ext cx="8836025" cy="506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 smtClean="0">
                <a:latin typeface="Arial" charset="0"/>
                <a:cs typeface="Arial" charset="0"/>
              </a:rPr>
              <a:t>При подозрении </a:t>
            </a:r>
            <a:r>
              <a:rPr lang="ru-RU" sz="1900" dirty="0">
                <a:latin typeface="Arial" charset="0"/>
                <a:cs typeface="Arial" charset="0"/>
              </a:rPr>
              <a:t>на В12-дефицитную анемию не начинать лечение </a:t>
            </a:r>
            <a:r>
              <a:rPr lang="ru-RU" sz="1900" dirty="0" smtClean="0">
                <a:latin typeface="Arial" charset="0"/>
                <a:cs typeface="Arial" charset="0"/>
              </a:rPr>
              <a:t>до </a:t>
            </a:r>
            <a:r>
              <a:rPr lang="ru-RU" sz="1900" dirty="0">
                <a:latin typeface="Arial" charset="0"/>
                <a:cs typeface="Arial" charset="0"/>
              </a:rPr>
              <a:t>взятия крови для проведения лабораторных </a:t>
            </a:r>
            <a:r>
              <a:rPr lang="ru-RU" sz="1900" dirty="0" smtClean="0">
                <a:latin typeface="Arial" charset="0"/>
                <a:cs typeface="Arial" charset="0"/>
              </a:rPr>
              <a:t>исследований, </a:t>
            </a:r>
            <a:r>
              <a:rPr lang="ru-RU" sz="1900" dirty="0">
                <a:latin typeface="Arial" charset="0"/>
                <a:cs typeface="Arial" charset="0"/>
              </a:rPr>
              <a:t>необходимых для верификации дефицита витамина В12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 smtClean="0">
                <a:latin typeface="Arial" charset="0"/>
                <a:cs typeface="Arial" charset="0"/>
              </a:rPr>
              <a:t>При установленном диагнозе </a:t>
            </a:r>
            <a:r>
              <a:rPr lang="ru-RU" sz="1900" b="1" dirty="0" smtClean="0">
                <a:latin typeface="Arial" charset="0"/>
                <a:cs typeface="Arial" charset="0"/>
              </a:rPr>
              <a:t>при </a:t>
            </a:r>
            <a:r>
              <a:rPr lang="ru-RU" sz="1900" b="1" dirty="0">
                <a:latin typeface="Arial" charset="0"/>
                <a:cs typeface="Arial" charset="0"/>
              </a:rPr>
              <a:t>отсутствии признаков нарушения функции НС</a:t>
            </a:r>
            <a:r>
              <a:rPr lang="ru-RU" sz="1900" dirty="0">
                <a:latin typeface="Arial" charset="0"/>
                <a:cs typeface="Arial" charset="0"/>
              </a:rPr>
              <a:t>  -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</a:t>
            </a:r>
            <a:r>
              <a:rPr lang="ru-RU" sz="1900" dirty="0">
                <a:latin typeface="Arial" charset="0"/>
                <a:cs typeface="Arial" charset="0"/>
              </a:rPr>
              <a:t> в/в, п/к или в/м в дозе от 100-200 до 1000 мкг/сут ч/з день до коррекции анемии, либо  пероральным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в дозе 1000 мкг/сутки, ежедневно до коррекции анемии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b="1" dirty="0">
                <a:latin typeface="Arial" charset="0"/>
                <a:cs typeface="Arial" charset="0"/>
              </a:rPr>
              <a:t>при наличии признаков нарушения функции нервной системы  </a:t>
            </a:r>
            <a:r>
              <a:rPr lang="ru-RU" sz="1900" dirty="0">
                <a:latin typeface="Arial" charset="0"/>
                <a:cs typeface="Arial" charset="0"/>
              </a:rPr>
              <a:t>-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</a:t>
            </a:r>
            <a:r>
              <a:rPr lang="ru-RU" sz="1900" dirty="0">
                <a:latin typeface="Arial" charset="0"/>
                <a:cs typeface="Arial" charset="0"/>
              </a:rPr>
              <a:t> путем в/в, п/к или в/м  - в дозе от 400-500 до 1000 мкг/сут в первую неделю ежедневно, далее – с интервалами между введениями до 7 дней до коррекции анемии и регресса/уменьшения выраженности неврологических нарушений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>
                <a:latin typeface="Arial" charset="0"/>
                <a:cs typeface="Arial" charset="0"/>
              </a:rPr>
              <a:t>проведение поддерживающей терапии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в/в, п/к или в/м, частота инъекций от 1 раза в неделю до 1 раза в месяц, либо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(таблетки, покрытые оболочкой) в дозе 1000-2000 мкг/сутки</a:t>
            </a:r>
          </a:p>
        </p:txBody>
      </p:sp>
    </p:spTree>
    <p:extLst>
      <p:ext uri="{BB962C8B-B14F-4D97-AF65-F5344CB8AC3E}">
        <p14:creationId xmlns:p14="http://schemas.microsoft.com/office/powerpoint/2010/main" val="40381322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Лечение пернициозной</a:t>
            </a:r>
            <a:br>
              <a:rPr lang="ru-RU" alt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(вит. В12-дефицитной)</a:t>
            </a:r>
            <a:r>
              <a:rPr lang="ru-RU" alt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анемии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610600" cy="5230813"/>
          </a:xfrm>
        </p:spPr>
        <p:txBody>
          <a:bodyPr>
            <a:normAutofit lnSpcReduction="10000"/>
          </a:bodyPr>
          <a:lstStyle/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600" smtClean="0">
                <a:latin typeface="Arial" charset="0"/>
                <a:cs typeface="Arial" charset="0"/>
              </a:rPr>
              <a:t>		Оценка результатов лечения</a:t>
            </a:r>
          </a:p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endParaRPr lang="ru-RU" altLang="ru-RU" sz="2600" smtClean="0">
              <a:latin typeface="Arial" charset="0"/>
              <a:cs typeface="Arial" charset="0"/>
            </a:endParaRP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 smtClean="0">
                <a:latin typeface="Arial" charset="0"/>
                <a:cs typeface="Arial" charset="0"/>
              </a:rPr>
              <a:t>Субъективное улучшение в первые же дни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800" u="sng" smtClean="0">
                <a:latin typeface="Arial" charset="0"/>
                <a:cs typeface="Arial" charset="0"/>
              </a:rPr>
              <a:t>Ретикулоцитоз</a:t>
            </a:r>
            <a:r>
              <a:rPr lang="ru-RU" altLang="ru-RU" sz="2600" smtClean="0">
                <a:latin typeface="Arial" charset="0"/>
                <a:cs typeface="Arial" charset="0"/>
              </a:rPr>
              <a:t>, максимально выраженный (до 20%) на 5-7 день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 smtClean="0">
                <a:latin typeface="Arial" charset="0"/>
                <a:cs typeface="Arial" charset="0"/>
              </a:rPr>
              <a:t>Прирост гемоглобина и числа эритроцитов со второй недели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 smtClean="0">
                <a:latin typeface="Arial" charset="0"/>
                <a:cs typeface="Arial" charset="0"/>
              </a:rPr>
              <a:t>Нормализация показателей красной крови, числа лейкоцитов и тромбоцитов через 3-7 недель лечения.</a:t>
            </a:r>
          </a:p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600" smtClean="0">
                <a:latin typeface="Arial" charset="0"/>
                <a:cs typeface="Arial" charset="0"/>
              </a:rPr>
              <a:t>	В процессе лечения возможно появление кратковременного высокого тромбоцитоза!</a:t>
            </a:r>
          </a:p>
        </p:txBody>
      </p:sp>
    </p:spTree>
    <p:extLst>
      <p:ext uri="{BB962C8B-B14F-4D97-AF65-F5344CB8AC3E}">
        <p14:creationId xmlns:p14="http://schemas.microsoft.com/office/powerpoint/2010/main" val="261483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Заголовок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mtClean="0">
                <a:latin typeface="Arial" charset="0"/>
                <a:cs typeface="Arial" charset="0"/>
              </a:rPr>
              <a:t>Лечение дефицита фолиевой кислоты</a:t>
            </a:r>
          </a:p>
        </p:txBody>
      </p:sp>
      <p:sp>
        <p:nvSpPr>
          <p:cNvPr id="7577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latin typeface="Arial" charset="0"/>
                <a:cs typeface="Arial" charset="0"/>
              </a:rPr>
              <a:t>Фолиевая кислота 5-30 мг в сутки</a:t>
            </a:r>
          </a:p>
          <a:p>
            <a:pPr eaLnBrk="1" hangingPunct="1"/>
            <a:r>
              <a:rPr lang="ru-RU" altLang="ru-RU" sz="4000" smtClean="0">
                <a:latin typeface="Arial" charset="0"/>
                <a:cs typeface="Arial" charset="0"/>
              </a:rPr>
              <a:t>Поддерживающая терапия – 1-5 мг в сутки</a:t>
            </a:r>
          </a:p>
        </p:txBody>
      </p:sp>
    </p:spTree>
    <p:extLst>
      <p:ext uri="{BB962C8B-B14F-4D97-AF65-F5344CB8AC3E}">
        <p14:creationId xmlns:p14="http://schemas.microsoft.com/office/powerpoint/2010/main" val="39755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9"/>
          <p:cNvSpPr txBox="1">
            <a:spLocks noChangeArrowheads="1"/>
          </p:cNvSpPr>
          <p:nvPr/>
        </p:nvSpPr>
        <p:spPr bwMode="auto">
          <a:xfrm>
            <a:off x="467544" y="2348880"/>
            <a:ext cx="81359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u="sng" dirty="0">
                <a:latin typeface="Arial" pitchFamily="34" charset="0"/>
                <a:cs typeface="Arial" pitchFamily="34" charset="0"/>
              </a:rPr>
              <a:t>Анемия хронических заболеваний (АХЗ)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</a:t>
            </a:r>
          </a:p>
          <a:p>
            <a:pPr algn="ctr"/>
            <a:r>
              <a:rPr lang="ru-RU" sz="2800" dirty="0">
                <a:latin typeface="Arial" pitchFamily="34" charset="0"/>
                <a:cs typeface="Arial" pitchFamily="34" charset="0"/>
              </a:rPr>
              <a:t>часть гематологического </a:t>
            </a:r>
          </a:p>
          <a:p>
            <a:pPr algn="ctr"/>
            <a:r>
              <a:rPr lang="ru-RU" sz="2800" dirty="0" err="1">
                <a:latin typeface="Arial" pitchFamily="34" charset="0"/>
                <a:cs typeface="Arial" pitchFamily="34" charset="0"/>
              </a:rPr>
              <a:t>стресс-синдрома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8676" name="Text Box 11"/>
          <p:cNvSpPr txBox="1">
            <a:spLocks noChangeArrowheads="1"/>
          </p:cNvSpPr>
          <p:nvPr/>
        </p:nvSpPr>
        <p:spPr bwMode="auto">
          <a:xfrm>
            <a:off x="827088" y="3933825"/>
            <a:ext cx="765333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u="sng" dirty="0">
                <a:latin typeface="Arial" pitchFamily="34" charset="0"/>
                <a:cs typeface="Arial" pitchFamily="34" charset="0"/>
              </a:rPr>
              <a:t>Гематологический стресс-синдром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гематологические реакции на повреждение тканей, вызванное инфекцией, воспалением, новообразованиями или травмой.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620688"/>
            <a:ext cx="669674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u="sng" dirty="0" smtClean="0">
                <a:latin typeface="Arial" pitchFamily="34" charset="0"/>
                <a:cs typeface="Arial" pitchFamily="34" charset="0"/>
                <a:hlinkClick r:id="rId3" tooltip="Классы МКБ-10"/>
              </a:rPr>
              <a:t>Классы МКБ-10</a:t>
            </a:r>
            <a:r>
              <a:rPr lang="ru-RU" sz="1100" dirty="0" smtClean="0">
                <a:latin typeface="Arial" pitchFamily="34" charset="0"/>
                <a:cs typeface="Arial" pitchFamily="34" charset="0"/>
              </a:rPr>
              <a:t> / </a:t>
            </a:r>
            <a:r>
              <a:rPr lang="ru-RU" sz="1100" u="sng" dirty="0" smtClean="0">
                <a:latin typeface="Arial" pitchFamily="34" charset="0"/>
                <a:cs typeface="Arial" pitchFamily="34" charset="0"/>
                <a:hlinkClick r:id="rId4" tooltip="БОЛЕЗНИ КРОВИ, КРОВЕТВОРНЫХ ОРГАНОВ И ОТДЕЛЬНЫЕ НАРУШЕНИЯ, ВОВЛЕКАЮЩИЕ ИММУННЫЙ МЕХАНИЗМ"/>
              </a:rPr>
              <a:t>D50-D89</a:t>
            </a:r>
            <a:r>
              <a:rPr lang="ru-RU" sz="1100" dirty="0" smtClean="0">
                <a:latin typeface="Arial" pitchFamily="34" charset="0"/>
                <a:cs typeface="Arial" pitchFamily="34" charset="0"/>
              </a:rPr>
              <a:t> / </a:t>
            </a:r>
            <a:r>
              <a:rPr lang="ru-RU" sz="1100" u="sng" dirty="0" smtClean="0">
                <a:latin typeface="Arial" pitchFamily="34" charset="0"/>
                <a:cs typeface="Arial" pitchFamily="34" charset="0"/>
                <a:hlinkClick r:id="rId5" tooltip="АПЛАСТИЧЕСКИЕ И ДРУГИЕ АНЕМИИ"/>
              </a:rPr>
              <a:t>D60-D64</a:t>
            </a:r>
            <a:r>
              <a:rPr lang="ru-RU" sz="1100" dirty="0" smtClean="0">
                <a:latin typeface="Arial" pitchFamily="34" charset="0"/>
                <a:cs typeface="Arial" pitchFamily="34" charset="0"/>
              </a:rPr>
              <a:t> / </a:t>
            </a:r>
          </a:p>
          <a:p>
            <a:r>
              <a:rPr lang="ru-RU" sz="1100" b="1" dirty="0" smtClean="0">
                <a:latin typeface="Arial" pitchFamily="34" charset="0"/>
                <a:cs typeface="Arial" pitchFamily="34" charset="0"/>
              </a:rPr>
              <a:t>D63* Анемия при хронических болезнях, классифицированных в других рубриках (D63*)</a:t>
            </a:r>
          </a:p>
          <a:p>
            <a:r>
              <a:rPr lang="ru-RU" sz="1100" b="1" dirty="0" smtClean="0">
                <a:latin typeface="Arial" pitchFamily="34" charset="0"/>
                <a:cs typeface="Arial" pitchFamily="34" charset="0"/>
              </a:rPr>
              <a:t>D63.0* Анемия при новообразованиях (C00-D48+)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latin typeface="Arial" pitchFamily="34" charset="0"/>
                <a:cs typeface="Arial" pitchFamily="34" charset="0"/>
              </a:rPr>
              <a:t>D63.8* Анемия при других хронических болезнях, классифицированных в других рубрика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95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3"/>
          <p:cNvSpPr>
            <a:spLocks noChangeShapeType="1"/>
          </p:cNvSpPr>
          <p:nvPr/>
        </p:nvSpPr>
        <p:spPr bwMode="auto">
          <a:xfrm>
            <a:off x="4427538" y="1989138"/>
            <a:ext cx="2881312" cy="1368425"/>
          </a:xfrm>
          <a:prstGeom prst="line">
            <a:avLst/>
          </a:prstGeom>
          <a:noFill/>
          <a:ln w="44450" cap="sq">
            <a:solidFill>
              <a:schemeClr val="tx1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699" name="Line 7"/>
          <p:cNvSpPr>
            <a:spLocks noChangeShapeType="1"/>
          </p:cNvSpPr>
          <p:nvPr/>
        </p:nvSpPr>
        <p:spPr bwMode="auto">
          <a:xfrm>
            <a:off x="4427538" y="1989138"/>
            <a:ext cx="0" cy="151130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med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701" name="Line 9"/>
          <p:cNvSpPr>
            <a:spLocks noChangeShapeType="1"/>
          </p:cNvSpPr>
          <p:nvPr/>
        </p:nvSpPr>
        <p:spPr bwMode="auto">
          <a:xfrm flipH="1">
            <a:off x="2051050" y="1989138"/>
            <a:ext cx="2376488" cy="1368425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med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702" name="Text Box 10"/>
          <p:cNvSpPr txBox="1">
            <a:spLocks noChangeArrowheads="1"/>
          </p:cNvSpPr>
          <p:nvPr/>
        </p:nvSpPr>
        <p:spPr bwMode="auto">
          <a:xfrm>
            <a:off x="539750" y="549275"/>
            <a:ext cx="72009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Arial" pitchFamily="34" charset="0"/>
                <a:cs typeface="Arial" pitchFamily="34" charset="0"/>
              </a:rPr>
              <a:t>ГЕМАТОЛОГИЧЕСКИЕ РЕАКЦИИ ГЕМАТОЛОГИЧЕСКОГО СТРЕСС-СИНДРОМА</a:t>
            </a:r>
          </a:p>
        </p:txBody>
      </p:sp>
      <p:sp>
        <p:nvSpPr>
          <p:cNvPr id="29703" name="Text Box 11"/>
          <p:cNvSpPr txBox="1">
            <a:spLocks noChangeArrowheads="1"/>
          </p:cNvSpPr>
          <p:nvPr/>
        </p:nvSpPr>
        <p:spPr bwMode="auto">
          <a:xfrm>
            <a:off x="950913" y="3449638"/>
            <a:ext cx="158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АНЕМИЯ</a:t>
            </a:r>
          </a:p>
        </p:txBody>
      </p:sp>
      <p:sp>
        <p:nvSpPr>
          <p:cNvPr id="29704" name="Text Box 12"/>
          <p:cNvSpPr txBox="1">
            <a:spLocks noChangeArrowheads="1"/>
          </p:cNvSpPr>
          <p:nvPr/>
        </p:nvSpPr>
        <p:spPr bwMode="auto">
          <a:xfrm>
            <a:off x="3327400" y="3449638"/>
            <a:ext cx="23914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ЛЕЙКОЦИТОЗ</a:t>
            </a:r>
          </a:p>
        </p:txBody>
      </p:sp>
      <p:sp>
        <p:nvSpPr>
          <p:cNvPr id="29705" name="Text Box 13"/>
          <p:cNvSpPr txBox="1">
            <a:spLocks noChangeArrowheads="1"/>
          </p:cNvSpPr>
          <p:nvPr/>
        </p:nvSpPr>
        <p:spPr bwMode="auto">
          <a:xfrm>
            <a:off x="5940425" y="3429000"/>
            <a:ext cx="26245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ТРОМБОЦИТОЗ</a:t>
            </a:r>
          </a:p>
        </p:txBody>
      </p:sp>
      <p:sp>
        <p:nvSpPr>
          <p:cNvPr id="29706" name="Text Box 14"/>
          <p:cNvSpPr txBox="1">
            <a:spLocks noChangeArrowheads="1"/>
          </p:cNvSpPr>
          <p:nvPr/>
        </p:nvSpPr>
        <p:spPr bwMode="auto">
          <a:xfrm>
            <a:off x="592138" y="4170363"/>
            <a:ext cx="78676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Arial" pitchFamily="34" charset="0"/>
                <a:cs typeface="Arial" pitchFamily="34" charset="0"/>
              </a:rPr>
              <a:t>	На фоне повышения уровней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провоспалительных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цитокинов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и нарушения метаболизма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железа,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трансферрина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фолатов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холестерина и факторов свертывания.</a:t>
            </a:r>
          </a:p>
        </p:txBody>
      </p:sp>
    </p:spTree>
    <p:extLst>
      <p:ext uri="{BB962C8B-B14F-4D97-AF65-F5344CB8AC3E}">
        <p14:creationId xmlns:p14="http://schemas.microsoft.com/office/powerpoint/2010/main" val="233193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611560" y="476672"/>
            <a:ext cx="786923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Анемия хронических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заболеваний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на втором месте по частоте после ЖДА, обусловленной хроническими кровопотерями.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Наиболее часто встречается при: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Системные заболевания соединительной ткани (РА, СКВ)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Аутоиммунные заболевания органов ЖКТ, эндокринной системы и пр.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Туберкулезе легких;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Остеомиелите;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Системных грибковых инфекциях;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Злокачественных новообразованиях;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ВИЧ-инфекции;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Тяжелой травме;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Ожогах. </a:t>
            </a:r>
          </a:p>
          <a:p>
            <a:pPr>
              <a:buFontTx/>
              <a:buChar char="-"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64704"/>
            <a:ext cx="734481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АНЕМИЯ ХРОНИЧЕСКИХ ЗАБОЛЕВАНИЙ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нормоцитарная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sz="2800" dirty="0" err="1" smtClean="0">
                <a:latin typeface="Arial" pitchFamily="34" charset="0"/>
                <a:cs typeface="Arial" pitchFamily="34" charset="0"/>
              </a:rPr>
              <a:t>Rt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–норма или снижены,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пойкилоцитоз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Нормальное или сниженное содержание железа в сыворотке,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ферритин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в норме или повышен,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трансферрин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снижен (нарушение метаболизма железа)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Повышен СРБ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Растворимые рецепторы к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трансферрину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– в норме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Гепсидин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- повышен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27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755576" y="548680"/>
            <a:ext cx="80645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 u="sng" dirty="0">
                <a:latin typeface="Arial" pitchFamily="34" charset="0"/>
                <a:cs typeface="Arial" pitchFamily="34" charset="0"/>
              </a:rPr>
              <a:t>Особенности </a:t>
            </a:r>
            <a:r>
              <a:rPr lang="ru-RU" sz="2800" b="1" u="sng" dirty="0" err="1">
                <a:latin typeface="Arial" pitchFamily="34" charset="0"/>
                <a:cs typeface="Arial" pitchFamily="34" charset="0"/>
              </a:rPr>
              <a:t>феррокинетики</a:t>
            </a:r>
            <a:r>
              <a:rPr lang="ru-RU" sz="2800" b="1" u="sng" dirty="0">
                <a:latin typeface="Arial" pitchFamily="34" charset="0"/>
                <a:cs typeface="Arial" pitchFamily="34" charset="0"/>
              </a:rPr>
              <a:t> при АХЗ:</a:t>
            </a:r>
          </a:p>
          <a:p>
            <a:pPr algn="just"/>
            <a:r>
              <a:rPr lang="ru-RU" sz="2400" b="1" i="1" dirty="0">
                <a:latin typeface="Arial" pitchFamily="34" charset="0"/>
                <a:cs typeface="Arial" pitchFamily="34" charset="0"/>
              </a:rPr>
              <a:t> Дефект мобилизации железа из клеток макрофагальной системы: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Уменьшение уровней сывороточного железа, насыщения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железом и ОЖСС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Нормальные или повышенные уровни сывороточного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ферритина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Достаточные запасы железа в макрофагах костного мозга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Нормальный или сниженный уровень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трансферриновых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рецепторов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Снижение всасывания железа в кишечнике</a:t>
            </a:r>
          </a:p>
        </p:txBody>
      </p:sp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468313" y="5876925"/>
            <a:ext cx="8085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Анемия часто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и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нормоцитарная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легкой степени тяжести (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90-110 г/л)</a:t>
            </a:r>
          </a:p>
        </p:txBody>
      </p:sp>
    </p:spTree>
    <p:extLst>
      <p:ext uri="{BB962C8B-B14F-4D97-AF65-F5344CB8AC3E}">
        <p14:creationId xmlns:p14="http://schemas.microsoft.com/office/powerpoint/2010/main" val="210200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734458" y="188640"/>
            <a:ext cx="72009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Повышение уровня сывороточного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гепсидина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при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воспалении происходит наряду с повышением уровней плазменных белков острой фазы,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гаптоглобина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и СРБ.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2772" name="Text Box 8"/>
          <p:cNvSpPr txBox="1">
            <a:spLocks noChangeArrowheads="1"/>
          </p:cNvSpPr>
          <p:nvPr/>
        </p:nvSpPr>
        <p:spPr bwMode="auto">
          <a:xfrm>
            <a:off x="971600" y="3789040"/>
            <a:ext cx="70567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Arial" pitchFamily="34" charset="0"/>
                <a:cs typeface="Arial" pitchFamily="34" charset="0"/>
              </a:rPr>
              <a:t>Ферритин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гепсидин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ведет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себя как белок острой фазы воспаления</a:t>
            </a:r>
          </a:p>
        </p:txBody>
      </p:sp>
      <p:sp>
        <p:nvSpPr>
          <p:cNvPr id="32773" name="AutoShape 9"/>
          <p:cNvSpPr>
            <a:spLocks noChangeArrowheads="1"/>
          </p:cNvSpPr>
          <p:nvPr/>
        </p:nvSpPr>
        <p:spPr bwMode="auto">
          <a:xfrm>
            <a:off x="4361625" y="2852015"/>
            <a:ext cx="215900" cy="1008112"/>
          </a:xfrm>
          <a:prstGeom prst="downArrow">
            <a:avLst>
              <a:gd name="adj1" fmla="val 50000"/>
              <a:gd name="adj2" fmla="val 2001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238028" y="5750860"/>
            <a:ext cx="496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Нарушение обмена железа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4420631" y="4743147"/>
            <a:ext cx="215900" cy="1008112"/>
          </a:xfrm>
          <a:prstGeom prst="downArrow">
            <a:avLst>
              <a:gd name="adj1" fmla="val 50000"/>
              <a:gd name="adj2" fmla="val 2001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11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8"/>
          <p:cNvSpPr txBox="1">
            <a:spLocks noChangeArrowheads="1"/>
          </p:cNvSpPr>
          <p:nvPr/>
        </p:nvSpPr>
        <p:spPr bwMode="auto">
          <a:xfrm>
            <a:off x="108534" y="140545"/>
            <a:ext cx="89269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latin typeface="Arial" pitchFamily="34" charset="0"/>
                <a:cs typeface="Arial" pitchFamily="34" charset="0"/>
              </a:rPr>
              <a:t>Основные белки метаболизма железа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35696" y="1196752"/>
            <a:ext cx="417646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Трансферрин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Рецепторы трансферрина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Ферритин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ДМТ-1 и другие транспортеры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 err="1">
                <a:latin typeface="Arial" pitchFamily="34" charset="0"/>
                <a:cs typeface="Arial" pitchFamily="34" charset="0"/>
              </a:rPr>
              <a:t>Феррооксидазы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Ферропортин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Гепсидин</a:t>
            </a:r>
          </a:p>
        </p:txBody>
      </p:sp>
    </p:spTree>
    <p:extLst>
      <p:ext uri="{BB962C8B-B14F-4D97-AF65-F5344CB8AC3E}">
        <p14:creationId xmlns:p14="http://schemas.microsoft.com/office/powerpoint/2010/main" val="6543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6096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u="sng" dirty="0"/>
              <a:t>ВОСПАЛЕНИЕ</a:t>
            </a:r>
          </a:p>
          <a:p>
            <a:pPr>
              <a:defRPr/>
            </a:pPr>
            <a:endParaRPr lang="ru-RU" sz="2400" b="1" u="sng" dirty="0"/>
          </a:p>
          <a:p>
            <a:pPr>
              <a:defRPr/>
            </a:pPr>
            <a: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ЭРИТРОЦИТЫ</a:t>
            </a:r>
            <a:r>
              <a:rPr lang="ru-RU" dirty="0"/>
              <a:t>		</a:t>
            </a:r>
            <a: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АКТИВАЦИЯ ИММУННОЙ СИСТЕМЫ</a:t>
            </a:r>
          </a:p>
          <a:p>
            <a:pPr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			</a:t>
            </a:r>
            <a:r>
              <a:rPr lang="ru-RU" sz="1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ru-RU" sz="16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МАКРОФАГИ, МОНОЦИТЫ</a:t>
            </a:r>
          </a:p>
          <a:p>
            <a:pPr>
              <a:defRPr/>
            </a:pPr>
            <a:r>
              <a:rPr lang="ru-RU" sz="1000" dirty="0"/>
              <a:t>		</a:t>
            </a:r>
            <a:endParaRPr lang="ru-RU" b="1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ru-RU" dirty="0"/>
              <a:t>		</a:t>
            </a:r>
          </a:p>
          <a:p>
            <a:pPr>
              <a:defRPr/>
            </a:pPr>
            <a:r>
              <a:rPr lang="ru-RU" dirty="0"/>
              <a:t>	</a:t>
            </a:r>
            <a:r>
              <a:rPr lang="ru-RU" sz="1600" b="1" dirty="0"/>
              <a:t>ИЛ-1</a:t>
            </a:r>
            <a:r>
              <a:rPr lang="el-GR" sz="1600" b="1" dirty="0">
                <a:cs typeface="Times New Roman" pitchFamily="18" charset="0"/>
              </a:rPr>
              <a:t>β</a:t>
            </a:r>
            <a:r>
              <a:rPr lang="ru-RU" sz="1600" b="1" dirty="0"/>
              <a:t>		ИФ-</a:t>
            </a:r>
            <a:r>
              <a:rPr lang="el-GR" sz="1600" b="1" dirty="0">
                <a:cs typeface="Times New Roman" pitchFamily="18" charset="0"/>
              </a:rPr>
              <a:t>γ</a:t>
            </a:r>
            <a:r>
              <a:rPr lang="ru-RU" sz="1600" b="1" dirty="0"/>
              <a:t>, ИЛ-1</a:t>
            </a:r>
            <a:r>
              <a:rPr lang="el-GR" sz="1600" b="1" dirty="0"/>
              <a:t>β</a:t>
            </a:r>
            <a:r>
              <a:rPr lang="ru-RU" sz="1600" b="1" dirty="0"/>
              <a:t>, 	            ИФ-</a:t>
            </a:r>
            <a:r>
              <a:rPr lang="el-GR" sz="1600" b="1" dirty="0"/>
              <a:t>γ</a:t>
            </a:r>
            <a:r>
              <a:rPr lang="ru-RU" sz="1600" b="1" dirty="0"/>
              <a:t>,</a:t>
            </a:r>
          </a:p>
          <a:p>
            <a:pPr>
              <a:defRPr/>
            </a:pPr>
            <a:r>
              <a:rPr lang="ru-RU" sz="1600" b="1" dirty="0"/>
              <a:t>	ФНО</a:t>
            </a:r>
            <a:r>
              <a:rPr lang="el-GR" sz="1600" b="1" dirty="0">
                <a:cs typeface="Times New Roman" pitchFamily="18" charset="0"/>
              </a:rPr>
              <a:t>α</a:t>
            </a:r>
            <a:r>
              <a:rPr lang="ru-RU" sz="1600" b="1" dirty="0"/>
              <a:t>		     ФНО</a:t>
            </a:r>
            <a:r>
              <a:rPr lang="el-GR" sz="1600" b="1" dirty="0"/>
              <a:t>α</a:t>
            </a:r>
            <a:r>
              <a:rPr lang="ru-RU" sz="1600" b="1" dirty="0"/>
              <a:t> 		     ИЛ-1</a:t>
            </a:r>
            <a:r>
              <a:rPr lang="el-GR" sz="1600" b="1" dirty="0"/>
              <a:t>β</a:t>
            </a:r>
            <a:r>
              <a:rPr lang="ru-RU" sz="1600" b="1" dirty="0"/>
              <a:t>, ФНО</a:t>
            </a:r>
            <a:r>
              <a:rPr lang="el-GR" sz="1600" b="1" dirty="0"/>
              <a:t>α</a:t>
            </a:r>
            <a:endParaRPr lang="ru-RU" sz="1600" b="1" dirty="0"/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endParaRPr lang="ru-RU" sz="1600" dirty="0"/>
          </a:p>
          <a:p>
            <a:pPr>
              <a:defRPr/>
            </a:pPr>
            <a:endParaRPr lang="ru-RU" sz="1200" dirty="0"/>
          </a:p>
          <a:p>
            <a:pPr>
              <a:defRPr/>
            </a:pPr>
            <a:r>
              <a:rPr lang="ru-RU" sz="1200" dirty="0"/>
              <a:t>	</a:t>
            </a:r>
            <a:r>
              <a:rPr lang="ru-RU" sz="2000" b="1" u="sng" dirty="0"/>
              <a:t>уменьшение</a:t>
            </a:r>
            <a:r>
              <a:rPr lang="ru-RU" sz="2000" b="1" dirty="0"/>
              <a:t>	    </a:t>
            </a:r>
            <a:r>
              <a:rPr lang="ru-RU" sz="2000" b="1" u="sng" dirty="0"/>
              <a:t>нарушение</a:t>
            </a:r>
            <a:r>
              <a:rPr lang="ru-RU" sz="2000" b="1" dirty="0"/>
              <a:t>	    угнетение</a:t>
            </a:r>
          </a:p>
          <a:p>
            <a:pPr>
              <a:defRPr/>
            </a:pPr>
            <a:r>
              <a:rPr lang="ru-RU" sz="2000" b="1" dirty="0"/>
              <a:t>	</a:t>
            </a:r>
            <a:r>
              <a:rPr lang="ru-RU" sz="2000" b="1" u="sng" dirty="0"/>
              <a:t>продукции</a:t>
            </a:r>
            <a:r>
              <a:rPr lang="ru-RU" sz="2000" b="1" dirty="0"/>
              <a:t>	   </a:t>
            </a:r>
            <a:r>
              <a:rPr lang="ru-RU" sz="2000" b="1" u="sng" dirty="0"/>
              <a:t>утилизации</a:t>
            </a:r>
            <a:r>
              <a:rPr lang="ru-RU" sz="2000" b="1" dirty="0"/>
              <a:t>	    БОЕ-Э</a:t>
            </a:r>
          </a:p>
          <a:p>
            <a:pPr>
              <a:defRPr/>
            </a:pPr>
            <a:r>
              <a:rPr lang="ru-RU" sz="2000" b="1" dirty="0"/>
              <a:t>	</a:t>
            </a:r>
            <a:r>
              <a:rPr lang="ru-RU" sz="2000" b="1" u="sng" dirty="0" err="1"/>
              <a:t>эритропоэтина</a:t>
            </a:r>
            <a:r>
              <a:rPr lang="ru-RU" sz="2000" b="1" dirty="0"/>
              <a:t>	       </a:t>
            </a:r>
            <a:r>
              <a:rPr lang="ru-RU" sz="2000" b="1" u="sng" dirty="0"/>
              <a:t>железа</a:t>
            </a:r>
            <a:r>
              <a:rPr lang="ru-RU" sz="2000" b="1" dirty="0"/>
              <a:t>	    КОЕ-Э</a:t>
            </a:r>
          </a:p>
          <a:p>
            <a:pPr>
              <a:defRPr/>
            </a:pPr>
            <a:endParaRPr lang="ru-RU" sz="2000" b="1" dirty="0"/>
          </a:p>
          <a:p>
            <a:pPr>
              <a:defRPr/>
            </a:pPr>
            <a:r>
              <a:rPr lang="ru-RU" sz="2000" b="1" dirty="0"/>
              <a:t>  Укорочение </a:t>
            </a:r>
          </a:p>
          <a:p>
            <a:pPr>
              <a:defRPr/>
            </a:pPr>
            <a:r>
              <a:rPr lang="ru-RU" sz="2000" b="1" dirty="0"/>
              <a:t>  периода жизни Эр</a:t>
            </a:r>
          </a:p>
          <a:p>
            <a:pPr>
              <a:defRPr/>
            </a:pPr>
            <a:r>
              <a:rPr lang="ru-RU" sz="2000" b="1" dirty="0"/>
              <a:t>  (120-60)</a:t>
            </a:r>
            <a:r>
              <a:rPr lang="ru-RU" dirty="0"/>
              <a:t> </a:t>
            </a:r>
          </a:p>
          <a:p>
            <a:pPr algn="ctr">
              <a:defRPr/>
            </a:pPr>
            <a:r>
              <a:rPr lang="ru-RU" sz="2800" b="1" u="sng" dirty="0"/>
              <a:t>АНЕМИЯ</a:t>
            </a:r>
            <a:endParaRPr lang="ru-RU" sz="2800" dirty="0"/>
          </a:p>
        </p:txBody>
      </p:sp>
      <p:sp>
        <p:nvSpPr>
          <p:cNvPr id="34819" name="Line 3"/>
          <p:cNvSpPr>
            <a:spLocks noChangeShapeType="1"/>
          </p:cNvSpPr>
          <p:nvPr/>
        </p:nvSpPr>
        <p:spPr bwMode="auto">
          <a:xfrm flipH="1">
            <a:off x="1752600" y="990600"/>
            <a:ext cx="2971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>
            <a:off x="4724400" y="990600"/>
            <a:ext cx="1600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504825" y="1658938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H="1" flipV="1">
            <a:off x="1733550" y="1557338"/>
            <a:ext cx="3559175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 flipH="1">
            <a:off x="1284288" y="1916113"/>
            <a:ext cx="4008437" cy="993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 flipH="1">
            <a:off x="3348038" y="1916113"/>
            <a:ext cx="1944687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5292725" y="1916113"/>
            <a:ext cx="2159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1336675" y="3471863"/>
            <a:ext cx="357188" cy="706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3419475" y="35004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5532438" y="3443288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04825" y="198892"/>
            <a:ext cx="7380288" cy="40011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/>
              <a:t>ПАТОФИЗИОЛОГИЯ АНЕМИИ ХРОНИЧЕСКИХ ЗАБОЛЕВАНИЙ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2251075" y="1643063"/>
            <a:ext cx="863600" cy="36671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ru-RU" b="1"/>
              <a:t>ФНО</a:t>
            </a:r>
            <a:r>
              <a:rPr lang="ru-RU" b="1">
                <a:cs typeface="Times New Roman" pitchFamily="18" charset="0"/>
              </a:rPr>
              <a:t>α</a:t>
            </a:r>
            <a:endParaRPr lang="ru-RU" b="1"/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588125" y="2060575"/>
            <a:ext cx="2555875" cy="9159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ym typeface="Symbol" pitchFamily="18" charset="2"/>
              </a:rPr>
              <a:t> </a:t>
            </a:r>
            <a:r>
              <a:rPr lang="ru-RU" b="1"/>
              <a:t>экспрессии трансферриновых рецепторов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6300788" y="4062413"/>
            <a:ext cx="2771775" cy="13112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/>
              <a:t>взаимодействие с предшественниками Эр к/м </a:t>
            </a:r>
            <a:r>
              <a:rPr lang="ru-RU" sz="2000" b="1" dirty="0">
                <a:sym typeface="Symbol" pitchFamily="18" charset="2"/>
              </a:rPr>
              <a:t>  </a:t>
            </a:r>
            <a:r>
              <a:rPr lang="ru-RU" sz="2000" b="1" dirty="0" err="1">
                <a:sym typeface="Symbol" pitchFamily="18" charset="2"/>
              </a:rPr>
              <a:t>апоптоз</a:t>
            </a:r>
            <a:r>
              <a:rPr lang="ru-RU" sz="2000" b="1" dirty="0">
                <a:sym typeface="Symbol" pitchFamily="18" charset="2"/>
              </a:rPr>
              <a:t>   продукция Эр</a:t>
            </a:r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>
            <a:off x="5956300" y="3440113"/>
            <a:ext cx="1423988" cy="709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5" name="Line 19"/>
          <p:cNvSpPr>
            <a:spLocks noChangeShapeType="1"/>
          </p:cNvSpPr>
          <p:nvPr/>
        </p:nvSpPr>
        <p:spPr bwMode="auto">
          <a:xfrm flipH="1">
            <a:off x="5521325" y="2349500"/>
            <a:ext cx="1066800" cy="55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6" name="Line 20"/>
          <p:cNvSpPr>
            <a:spLocks noChangeShapeType="1"/>
          </p:cNvSpPr>
          <p:nvPr/>
        </p:nvSpPr>
        <p:spPr bwMode="auto">
          <a:xfrm>
            <a:off x="1187624" y="5949280"/>
            <a:ext cx="3466926" cy="2864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7" name="Line 21"/>
          <p:cNvSpPr>
            <a:spLocks noChangeShapeType="1"/>
          </p:cNvSpPr>
          <p:nvPr/>
        </p:nvSpPr>
        <p:spPr bwMode="auto">
          <a:xfrm>
            <a:off x="3419475" y="5013325"/>
            <a:ext cx="1152525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8" name="Line 22"/>
          <p:cNvSpPr>
            <a:spLocks noChangeShapeType="1"/>
          </p:cNvSpPr>
          <p:nvPr/>
        </p:nvSpPr>
        <p:spPr bwMode="auto">
          <a:xfrm flipH="1">
            <a:off x="4572000" y="5013325"/>
            <a:ext cx="1008063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9" name="Line 23"/>
          <p:cNvSpPr>
            <a:spLocks noChangeShapeType="1"/>
          </p:cNvSpPr>
          <p:nvPr/>
        </p:nvSpPr>
        <p:spPr bwMode="auto">
          <a:xfrm flipH="1">
            <a:off x="4572000" y="5341938"/>
            <a:ext cx="2879725" cy="895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40" name="Text Box 24"/>
          <p:cNvSpPr txBox="1">
            <a:spLocks noChangeArrowheads="1"/>
          </p:cNvSpPr>
          <p:nvPr/>
        </p:nvSpPr>
        <p:spPr bwMode="auto">
          <a:xfrm>
            <a:off x="6029325" y="6351588"/>
            <a:ext cx="3024188" cy="36671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b="1" i="1" dirty="0">
                <a:latin typeface="Arial" pitchFamily="34" charset="0"/>
              </a:rPr>
              <a:t>(</a:t>
            </a:r>
            <a:r>
              <a:rPr lang="en-US" b="1" i="1" dirty="0" err="1">
                <a:latin typeface="Arial" pitchFamily="34" charset="0"/>
              </a:rPr>
              <a:t>Nowrousian</a:t>
            </a:r>
            <a:r>
              <a:rPr lang="en-US" b="1" i="1" dirty="0">
                <a:latin typeface="Arial" pitchFamily="34" charset="0"/>
              </a:rPr>
              <a:t> M.R.</a:t>
            </a:r>
            <a:r>
              <a:rPr lang="ru-RU" b="1" i="1" dirty="0">
                <a:latin typeface="Arial" pitchFamily="34" charset="0"/>
              </a:rPr>
              <a:t>, 1996)</a:t>
            </a:r>
          </a:p>
        </p:txBody>
      </p:sp>
      <p:sp>
        <p:nvSpPr>
          <p:cNvPr id="34841" name="Line 25"/>
          <p:cNvSpPr>
            <a:spLocks noChangeShapeType="1"/>
          </p:cNvSpPr>
          <p:nvPr/>
        </p:nvSpPr>
        <p:spPr bwMode="auto">
          <a:xfrm>
            <a:off x="2700338" y="5013325"/>
            <a:ext cx="1871662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43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50825" y="549275"/>
            <a:ext cx="8642350" cy="61610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u="sng" dirty="0"/>
              <a:t>АНЕМИЯ </a:t>
            </a:r>
            <a:r>
              <a:rPr lang="ru-RU" sz="2800" b="1" u="sng" dirty="0">
                <a:latin typeface="Arial" charset="0"/>
              </a:rPr>
              <a:t>–  </a:t>
            </a:r>
          </a:p>
          <a:p>
            <a:pPr algn="ctr">
              <a:defRPr/>
            </a:pPr>
            <a:r>
              <a:rPr lang="ru-RU" sz="2800" b="1" u="sng" dirty="0">
                <a:latin typeface="Arial" charset="0"/>
              </a:rPr>
              <a:t>НЕБЛАГОПРИЯТНЫЙ ПРОГНОСТИЧЕСКИЙ ФАКТОР</a:t>
            </a:r>
            <a:endParaRPr lang="ru-RU" sz="2800" b="1" u="sng" dirty="0"/>
          </a:p>
          <a:p>
            <a:pPr algn="ctr">
              <a:defRPr/>
            </a:pPr>
            <a:endParaRPr lang="ru-RU" sz="2800" dirty="0">
              <a:latin typeface="Arial" charset="0"/>
            </a:endParaRPr>
          </a:p>
          <a:p>
            <a:pPr algn="ctr">
              <a:defRPr/>
            </a:pPr>
            <a:endParaRPr lang="ru-RU" sz="2800" dirty="0">
              <a:latin typeface="Arial" charset="0"/>
            </a:endParaRPr>
          </a:p>
          <a:p>
            <a:pPr algn="ctr">
              <a:defRPr/>
            </a:pPr>
            <a:r>
              <a:rPr lang="ru-RU" sz="3200" b="1" dirty="0">
                <a:latin typeface="Arial" charset="0"/>
              </a:rPr>
              <a:t>ГИПОКСИЯ</a:t>
            </a:r>
          </a:p>
          <a:p>
            <a:pPr>
              <a:defRPr/>
            </a:pPr>
            <a:endParaRPr lang="ru-RU" sz="3200" b="1" dirty="0">
              <a:latin typeface="Arial" charset="0"/>
            </a:endParaRPr>
          </a:p>
          <a:p>
            <a:pPr>
              <a:defRPr/>
            </a:pPr>
            <a:endParaRPr lang="ru-RU" dirty="0">
              <a:latin typeface="Arial" charset="0"/>
            </a:endParaRPr>
          </a:p>
          <a:p>
            <a:pPr>
              <a:defRPr/>
            </a:pPr>
            <a:r>
              <a:rPr lang="ru-RU" sz="2800" dirty="0">
                <a:latin typeface="Arial" charset="0"/>
              </a:rPr>
              <a:t>Жизненно- 	                           Эффективность и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важные органы 	                            переносимость 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					                 терапии </a:t>
            </a:r>
          </a:p>
          <a:p>
            <a:pPr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</a:t>
            </a:r>
          </a:p>
          <a:p>
            <a:pPr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</a:t>
            </a:r>
            <a:r>
              <a:rPr lang="ru-RU" sz="2800" dirty="0">
                <a:latin typeface="Arial" charset="0"/>
              </a:rPr>
              <a:t>Течение  основного        Качество жизни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         заболевания 	                пациента</a:t>
            </a:r>
            <a:endParaRPr lang="ru-RU" sz="2000" b="1" dirty="0">
              <a:latin typeface="Arial" charset="0"/>
            </a:endParaRPr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auto">
          <a:xfrm>
            <a:off x="4427984" y="2060848"/>
            <a:ext cx="0" cy="792163"/>
          </a:xfrm>
          <a:prstGeom prst="line">
            <a:avLst/>
          </a:prstGeom>
          <a:noFill/>
          <a:ln w="381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 flipH="1">
            <a:off x="1547813" y="3284538"/>
            <a:ext cx="2879725" cy="936625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5" name="Line 5"/>
          <p:cNvSpPr>
            <a:spLocks noChangeShapeType="1"/>
          </p:cNvSpPr>
          <p:nvPr/>
        </p:nvSpPr>
        <p:spPr bwMode="auto">
          <a:xfrm>
            <a:off x="4427538" y="3284538"/>
            <a:ext cx="2736850" cy="936625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H="1">
            <a:off x="2987674" y="3356992"/>
            <a:ext cx="1440309" cy="2519933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4427984" y="3356992"/>
            <a:ext cx="1223516" cy="2519933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82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4"/>
          <p:cNvSpPr txBox="1">
            <a:spLocks noChangeArrowheads="1"/>
          </p:cNvSpPr>
          <p:nvPr/>
        </p:nvSpPr>
        <p:spPr bwMode="auto">
          <a:xfrm>
            <a:off x="395537" y="188913"/>
            <a:ext cx="82089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55600" algn="just"/>
            <a:r>
              <a:rPr lang="ru-RU" sz="3200" b="1" dirty="0" err="1">
                <a:latin typeface="Arial" pitchFamily="34" charset="0"/>
                <a:cs typeface="Arial" pitchFamily="34" charset="0"/>
              </a:rPr>
              <a:t>Рекомбинантный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человеческий 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эритропоэтин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рч-ЭПО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эффективное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средство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коррекции анемии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ХЗ и ЗН, позволяет отказаться или уменьшить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потребность в гемотрансфузиях .</a:t>
            </a:r>
          </a:p>
          <a:p>
            <a:pPr indent="355600"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Значительные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преимущества перед традиционными гемотрансфузиями: </a:t>
            </a:r>
          </a:p>
          <a:p>
            <a:pPr indent="355600" algn="just">
              <a:buFontTx/>
              <a:buChar char="•"/>
            </a:pPr>
            <a:r>
              <a:rPr lang="ru-RU" sz="3200" dirty="0" err="1">
                <a:latin typeface="Arial" pitchFamily="34" charset="0"/>
                <a:cs typeface="Arial" pitchFamily="34" charset="0"/>
              </a:rPr>
              <a:t>физиологичность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воздействия,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возможность амбулаторного лечения,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отсутствие факторов риска терапии,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значительное улучшение качества жизни пациента. </a:t>
            </a:r>
          </a:p>
        </p:txBody>
      </p:sp>
    </p:spTree>
    <p:extLst>
      <p:ext uri="{BB962C8B-B14F-4D97-AF65-F5344CB8AC3E}">
        <p14:creationId xmlns:p14="http://schemas.microsoft.com/office/powerpoint/2010/main" val="143453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68313" y="260351"/>
            <a:ext cx="8208962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u="sng" dirty="0">
                <a:latin typeface="Arial" pitchFamily="34" charset="0"/>
                <a:cs typeface="Arial" pitchFamily="34" charset="0"/>
              </a:rPr>
              <a:t>ПОКАЗАНИЯ К ТЕРАПИИ </a:t>
            </a:r>
            <a:r>
              <a:rPr lang="ru-RU" sz="2400" u="sng" dirty="0" err="1">
                <a:latin typeface="Arial" pitchFamily="34" charset="0"/>
                <a:cs typeface="Arial" pitchFamily="34" charset="0"/>
              </a:rPr>
              <a:t>рч-ЭПО</a:t>
            </a:r>
            <a:r>
              <a:rPr lang="ru-RU" sz="2400" u="sng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ru-RU" sz="2400" u="sng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•"/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НЕАДЕКВАТНЫЙ ТЯЖЕСТИ АНЕМИИ УРОВЕНЬ СЫВОРОТОЧНОГО ЭПО</a:t>
            </a:r>
          </a:p>
          <a:p>
            <a:pPr>
              <a:buFontTx/>
              <a:buChar char="•"/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СОХРАНЕННАЯ ФУНКЦИЯ КОСТНОГО МОЗГА (уровень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Тр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 гемограмме более 150 тыс.,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эритрон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костного мозга более 5%)</a:t>
            </a:r>
          </a:p>
          <a:p>
            <a:pPr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800" i="1" u="sng" dirty="0">
                <a:latin typeface="Arial" pitchFamily="34" charset="0"/>
                <a:cs typeface="Arial" pitchFamily="34" charset="0"/>
              </a:rPr>
              <a:t>ПРЕПАРАТЫ </a:t>
            </a:r>
            <a:r>
              <a:rPr lang="ru-RU" sz="2800" i="1" u="sng" dirty="0" err="1">
                <a:latin typeface="Arial" pitchFamily="34" charset="0"/>
                <a:cs typeface="Arial" pitchFamily="34" charset="0"/>
              </a:rPr>
              <a:t>рч-ЭПО</a:t>
            </a:r>
            <a:endParaRPr lang="ru-RU" sz="2800" i="1" u="sng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2800" i="1" u="sng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РЕКОРМОН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ЭПОСТИМ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ЭПОКРИН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ЭПРЕКС</a:t>
            </a:r>
          </a:p>
          <a:p>
            <a:pPr algn="ctr">
              <a:defRPr/>
            </a:pPr>
            <a:r>
              <a:rPr lang="ru-RU" sz="2800" u="sng" dirty="0" smtClean="0">
                <a:latin typeface="Arial" pitchFamily="34" charset="0"/>
                <a:cs typeface="Arial" pitchFamily="34" charset="0"/>
              </a:rPr>
              <a:t>АРАНЕСП</a:t>
            </a:r>
            <a:endParaRPr lang="ru-RU" sz="2400" u="sng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035" name="AutoShape 10"/>
          <p:cNvSpPr>
            <a:spLocks/>
          </p:cNvSpPr>
          <p:nvPr/>
        </p:nvSpPr>
        <p:spPr bwMode="auto">
          <a:xfrm>
            <a:off x="5652120" y="4221088"/>
            <a:ext cx="142875" cy="576262"/>
          </a:xfrm>
          <a:prstGeom prst="rightBrace">
            <a:avLst>
              <a:gd name="adj1" fmla="val 3361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6" name="AutoShape 11"/>
          <p:cNvSpPr>
            <a:spLocks/>
          </p:cNvSpPr>
          <p:nvPr/>
        </p:nvSpPr>
        <p:spPr bwMode="auto">
          <a:xfrm>
            <a:off x="5652120" y="5013176"/>
            <a:ext cx="144462" cy="649288"/>
          </a:xfrm>
          <a:prstGeom prst="rightBrace">
            <a:avLst>
              <a:gd name="adj1" fmla="val 3745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7" name="Text Box 12"/>
          <p:cNvSpPr txBox="1">
            <a:spLocks noChangeArrowheads="1"/>
          </p:cNvSpPr>
          <p:nvPr/>
        </p:nvSpPr>
        <p:spPr bwMode="auto">
          <a:xfrm>
            <a:off x="5868144" y="4293096"/>
            <a:ext cx="16071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Эпоэтин</a:t>
            </a:r>
            <a:r>
              <a:rPr lang="ru-RU" dirty="0"/>
              <a:t> - бета</a:t>
            </a:r>
          </a:p>
        </p:txBody>
      </p:sp>
      <p:sp>
        <p:nvSpPr>
          <p:cNvPr id="44038" name="Text Box 13"/>
          <p:cNvSpPr txBox="1">
            <a:spLocks noChangeArrowheads="1"/>
          </p:cNvSpPr>
          <p:nvPr/>
        </p:nvSpPr>
        <p:spPr bwMode="auto">
          <a:xfrm>
            <a:off x="5868144" y="5157192"/>
            <a:ext cx="17603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Эпоэтин</a:t>
            </a:r>
            <a:r>
              <a:rPr lang="ru-RU" dirty="0"/>
              <a:t> - альфа</a:t>
            </a:r>
          </a:p>
        </p:txBody>
      </p:sp>
      <p:sp>
        <p:nvSpPr>
          <p:cNvPr id="44039" name="Text Box 14"/>
          <p:cNvSpPr txBox="1">
            <a:spLocks noChangeArrowheads="1"/>
          </p:cNvSpPr>
          <p:nvPr/>
        </p:nvSpPr>
        <p:spPr bwMode="auto">
          <a:xfrm>
            <a:off x="5724128" y="5805264"/>
            <a:ext cx="22412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Дарбэпоэтин</a:t>
            </a:r>
            <a:r>
              <a:rPr lang="ru-RU" dirty="0"/>
              <a:t> - альфа</a:t>
            </a:r>
          </a:p>
        </p:txBody>
      </p:sp>
    </p:spTree>
    <p:extLst>
      <p:ext uri="{BB962C8B-B14F-4D97-AF65-F5344CB8AC3E}">
        <p14:creationId xmlns:p14="http://schemas.microsoft.com/office/powerpoint/2010/main" val="231360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4"/>
          <p:cNvSpPr>
            <a:spLocks noChangeArrowheads="1"/>
          </p:cNvSpPr>
          <p:nvPr/>
        </p:nvSpPr>
        <p:spPr bwMode="auto">
          <a:xfrm>
            <a:off x="323850" y="836168"/>
            <a:ext cx="82804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/>
            <a:endParaRPr lang="ru-RU" altLang="en-US" sz="2400" dirty="0"/>
          </a:p>
          <a:p>
            <a:pPr marL="342900" indent="-342900" algn="ctr"/>
            <a:endParaRPr lang="ru-RU" altLang="en-US" sz="2400" dirty="0"/>
          </a:p>
          <a:p>
            <a:pPr marL="342900" indent="-342900" algn="just">
              <a:buAutoNum type="arabicPeriod"/>
            </a:pPr>
            <a:r>
              <a:rPr lang="ru-RU" altLang="en-US" sz="2400" dirty="0" smtClean="0"/>
              <a:t>Медицинским </a:t>
            </a:r>
            <a:r>
              <a:rPr lang="ru-RU" altLang="en-US" sz="2400" dirty="0"/>
              <a:t>показанием к трансфузии (переливанию) донорской крови и </a:t>
            </a:r>
            <a:r>
              <a:rPr lang="ru-RU" altLang="en-US" sz="2400" dirty="0" err="1" smtClean="0"/>
              <a:t>эритроцит-содержащих</a:t>
            </a:r>
            <a:r>
              <a:rPr lang="ru-RU" altLang="en-US" sz="2400" dirty="0" smtClean="0"/>
              <a:t> </a:t>
            </a:r>
            <a:r>
              <a:rPr lang="ru-RU" altLang="en-US" sz="2400" dirty="0"/>
              <a:t>компонентов при острой анемии вследствие массивной кровопотери является потеря 25-30% объема циркулирующей крови, сопровождающаяся снижением уровня гемоглобина ниже 70-80 г/л и гематокрита ниже 25% и возникновением </a:t>
            </a:r>
            <a:r>
              <a:rPr lang="ru-RU" altLang="en-US" sz="2400" dirty="0" err="1"/>
              <a:t>циркуляторных</a:t>
            </a:r>
            <a:r>
              <a:rPr lang="ru-RU" altLang="en-US" sz="2400" dirty="0"/>
              <a:t> нарушений</a:t>
            </a:r>
            <a:r>
              <a:rPr lang="ru-RU" altLang="en-US" sz="2400" dirty="0" smtClean="0"/>
              <a:t>.</a:t>
            </a:r>
          </a:p>
          <a:p>
            <a:pPr marL="342900" indent="-342900" algn="just"/>
            <a:endParaRPr lang="ru-RU" altLang="en-US" sz="2400" dirty="0" smtClean="0"/>
          </a:p>
          <a:p>
            <a:pPr marL="342900" indent="-342900" algn="just"/>
            <a:r>
              <a:rPr lang="ru-RU" altLang="en-US" sz="2400" dirty="0" smtClean="0"/>
              <a:t>2</a:t>
            </a:r>
            <a:r>
              <a:rPr lang="ru-RU" altLang="en-US" sz="2400" dirty="0"/>
              <a:t>. При хронической анемии трансфузия (переливание) донорской крови или </a:t>
            </a:r>
            <a:r>
              <a:rPr lang="ru-RU" altLang="en-US" sz="2400" dirty="0" err="1" smtClean="0"/>
              <a:t>эритроцитсодержащих</a:t>
            </a:r>
            <a:r>
              <a:rPr lang="ru-RU" altLang="en-US" sz="2400" dirty="0" smtClean="0"/>
              <a:t> </a:t>
            </a:r>
            <a:r>
              <a:rPr lang="ru-RU" altLang="en-US" sz="2400" dirty="0"/>
              <a:t>компонентов назначаются только для коррекции важнейших симптомов, обусловленных анемией и не поддающихся основной патогенетической терапии.</a:t>
            </a:r>
          </a:p>
          <a:p>
            <a:pPr marL="342900" indent="-342900" algn="ctr" eaLnBrk="0" hangingPunct="0"/>
            <a:endParaRPr lang="ru-RU" altLang="en-US" sz="2400" dirty="0"/>
          </a:p>
        </p:txBody>
      </p:sp>
      <p:sp>
        <p:nvSpPr>
          <p:cNvPr id="126979" name="Заголовок 1"/>
          <p:cNvSpPr>
            <a:spLocks/>
          </p:cNvSpPr>
          <p:nvPr/>
        </p:nvSpPr>
        <p:spPr bwMode="auto">
          <a:xfrm>
            <a:off x="611188" y="260350"/>
            <a:ext cx="7772400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altLang="en-US" sz="1600" dirty="0">
                <a:latin typeface="Verdana" pitchFamily="34" charset="0"/>
              </a:rPr>
              <a:t>Приказ Министерства здравоохранения Российской Федерации (Минздрав России) от 2 апреля 2013 г. N 183н г. Москва "Об утверждении правил клинического использования донорской крови и (или) ее компонентов"</a:t>
            </a:r>
            <a:br>
              <a:rPr lang="ru-RU" altLang="en-US" sz="1600" dirty="0">
                <a:latin typeface="Verdana" pitchFamily="34" charset="0"/>
              </a:rPr>
            </a:br>
            <a:endParaRPr lang="ru-RU" altLang="en-US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9529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1150938" y="214313"/>
            <a:ext cx="6492875" cy="1500187"/>
          </a:xfrm>
        </p:spPr>
        <p:txBody>
          <a:bodyPr/>
          <a:lstStyle/>
          <a:p>
            <a:pPr eaLnBrk="1" hangingPunct="1"/>
            <a:r>
              <a:rPr lang="ru-RU" altLang="en-US" sz="3400" b="1" dirty="0" smtClean="0">
                <a:latin typeface="Arial" pitchFamily="34" charset="0"/>
                <a:cs typeface="Arial" pitchFamily="34" charset="0"/>
              </a:rPr>
              <a:t>Коррекция дефицита железа</a:t>
            </a:r>
          </a:p>
        </p:txBody>
      </p:sp>
      <p:pic>
        <p:nvPicPr>
          <p:cNvPr id="128003" name="Picture 14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4138613" y="5913438"/>
            <a:ext cx="5005387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395288" y="2133600"/>
            <a:ext cx="8499475" cy="387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40000"/>
              </a:spcBef>
              <a:buFont typeface="Wingdings" pitchFamily="2" charset="2"/>
              <a:buChar char="Ш"/>
            </a:pPr>
            <a:r>
              <a:rPr lang="ru-RU" altLang="en-US" sz="2800" dirty="0">
                <a:latin typeface="Arial" pitchFamily="34" charset="0"/>
                <a:cs typeface="Arial" pitchFamily="34" charset="0"/>
              </a:rPr>
              <a:t>В соответствии с рекомендациями Европейской организации по изучению и лечению рака (</a:t>
            </a:r>
            <a:r>
              <a:rPr lang="en-US" altLang="en-US" sz="2800" dirty="0">
                <a:latin typeface="Arial" pitchFamily="34" charset="0"/>
                <a:cs typeface="Arial" pitchFamily="34" charset="0"/>
              </a:rPr>
              <a:t>EORTC)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1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, перед проведением терапии </a:t>
            </a:r>
            <a:r>
              <a:rPr lang="ru-RU" altLang="en-US" sz="2800" dirty="0" err="1">
                <a:latin typeface="Arial" pitchFamily="34" charset="0"/>
                <a:cs typeface="Arial" pitchFamily="34" charset="0"/>
              </a:rPr>
              <a:t>эритропоэтинами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 (ЭПО), необходимо устранить дефицит железа в организме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spcBef>
                <a:spcPct val="40000"/>
              </a:spcBef>
              <a:buFont typeface="Wingdings" pitchFamily="2" charset="2"/>
              <a:buChar char="Ш"/>
            </a:pPr>
            <a:r>
              <a:rPr lang="ru-RU" altLang="en-US" sz="2800" dirty="0">
                <a:latin typeface="Arial" pitchFamily="34" charset="0"/>
                <a:cs typeface="Arial" pitchFamily="34" charset="0"/>
              </a:rPr>
              <a:t>При функциональном дефиците железа необходимо применять внутривенные препараты железа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60613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el 1"/>
          <p:cNvSpPr>
            <a:spLocks noGrp="1"/>
          </p:cNvSpPr>
          <p:nvPr>
            <p:ph type="title" idx="4294967295"/>
          </p:nvPr>
        </p:nvSpPr>
        <p:spPr>
          <a:xfrm>
            <a:off x="211138" y="-3175"/>
            <a:ext cx="8932862" cy="1143000"/>
          </a:xfrm>
        </p:spPr>
        <p:txBody>
          <a:bodyPr/>
          <a:lstStyle/>
          <a:p>
            <a:r>
              <a:rPr lang="ru-RU" altLang="en-US" sz="2800" dirty="0" smtClean="0"/>
              <a:t>Внутривенные препараты железа для лечения абсолютного и функционального ДЖ при АХЗ:</a:t>
            </a:r>
            <a:endParaRPr lang="en-US" altLang="en-US" sz="2800" dirty="0" smtClean="0"/>
          </a:p>
        </p:txBody>
      </p:sp>
      <p:sp>
        <p:nvSpPr>
          <p:cNvPr id="1720323" name="Textplatzhalter 3"/>
          <p:cNvSpPr>
            <a:spLocks noGrp="1"/>
          </p:cNvSpPr>
          <p:nvPr>
            <p:ph type="body" sz="quarter" idx="4294967295"/>
          </p:nvPr>
        </p:nvSpPr>
        <p:spPr>
          <a:xfrm>
            <a:off x="552450" y="6089650"/>
            <a:ext cx="8501063" cy="692150"/>
          </a:xfrm>
        </p:spPr>
        <p:txBody>
          <a:bodyPr anchor="b">
            <a:normAutofit lnSpcReduction="10000"/>
          </a:bodyPr>
          <a:lstStyle/>
          <a:p>
            <a:pPr>
              <a:defRPr/>
            </a:pPr>
            <a:endParaRPr lang="ru-RU" sz="1000" dirty="0" smtClean="0"/>
          </a:p>
          <a:p>
            <a:pPr marL="0" indent="0">
              <a:buFont typeface="Arial" pitchFamily="34" charset="0"/>
              <a:buNone/>
              <a:defRPr/>
            </a:pPr>
            <a:r>
              <a:rPr lang="en-US" sz="1000" dirty="0" smtClean="0"/>
              <a:t>NCCN practice guidelines in oncology V.2.2011; </a:t>
            </a:r>
            <a:r>
              <a:rPr lang="ru-RU" sz="1000" dirty="0"/>
              <a:t>Снеговой А. В</a:t>
            </a:r>
            <a:r>
              <a:rPr lang="ru-RU" sz="1000" dirty="0" smtClean="0"/>
              <a:t>. и </a:t>
            </a:r>
            <a:r>
              <a:rPr lang="ru-RU" sz="1000" dirty="0" err="1" smtClean="0"/>
              <a:t>соавт</a:t>
            </a:r>
            <a:r>
              <a:rPr lang="ru-RU" sz="1000" dirty="0" smtClean="0"/>
              <a:t>. Злокачественные</a:t>
            </a:r>
            <a:r>
              <a:rPr lang="ru-RU" sz="1000" dirty="0"/>
              <a:t> </a:t>
            </a:r>
            <a:r>
              <a:rPr lang="ru-RU" sz="1000" dirty="0" smtClean="0"/>
              <a:t>опухоли, 2015 (4); </a:t>
            </a:r>
            <a:r>
              <a:rPr lang="de-CH" sz="1000" dirty="0" err="1" smtClean="0"/>
              <a:t>Gafter-Gvili</a:t>
            </a:r>
            <a:r>
              <a:rPr lang="de-CH" sz="1000" dirty="0" smtClean="0"/>
              <a:t> A. Blood 116:21, 2010;abstr 4249</a:t>
            </a:r>
            <a:r>
              <a:rPr lang="de-CH" sz="1000" dirty="0"/>
              <a:t>; </a:t>
            </a:r>
            <a:r>
              <a:rPr lang="en-US" sz="1000" dirty="0" err="1"/>
              <a:t>Hedenus</a:t>
            </a:r>
            <a:r>
              <a:rPr lang="en-US" sz="1000" dirty="0"/>
              <a:t> M. Leukemia 2007;21:627; </a:t>
            </a:r>
            <a:r>
              <a:rPr lang="en-US" sz="1000" dirty="0" err="1"/>
              <a:t>Auerbach</a:t>
            </a:r>
            <a:r>
              <a:rPr lang="en-US" sz="1000" dirty="0"/>
              <a:t> </a:t>
            </a:r>
            <a:r>
              <a:rPr lang="en-US" sz="1000" dirty="0" smtClean="0"/>
              <a:t>M. JCO 2004;22:1301; </a:t>
            </a:r>
            <a:r>
              <a:rPr lang="en-GB" sz="1000" dirty="0" smtClean="0"/>
              <a:t>Henry DH. </a:t>
            </a:r>
            <a:r>
              <a:rPr lang="en-US" sz="1000" dirty="0" smtClean="0"/>
              <a:t>Oncologist 2007;12:231; </a:t>
            </a:r>
            <a:r>
              <a:rPr lang="en-GB" sz="1000" dirty="0" smtClean="0"/>
              <a:t>Kim YT. </a:t>
            </a:r>
            <a:r>
              <a:rPr lang="en-GB" sz="1000" dirty="0" err="1" smtClean="0"/>
              <a:t>Gynecol</a:t>
            </a:r>
            <a:r>
              <a:rPr lang="en-GB" sz="1000" dirty="0" smtClean="0"/>
              <a:t> </a:t>
            </a:r>
            <a:r>
              <a:rPr lang="en-GB" sz="1000" dirty="0" err="1" smtClean="0"/>
              <a:t>Oncol</a:t>
            </a:r>
            <a:r>
              <a:rPr lang="en-GB" sz="1000" dirty="0" smtClean="0"/>
              <a:t> 2007;105:199; </a:t>
            </a:r>
            <a:r>
              <a:rPr lang="en-GB" sz="1000" dirty="0" err="1" smtClean="0"/>
              <a:t>Dangsuwan</a:t>
            </a:r>
            <a:r>
              <a:rPr lang="en-GB" sz="1000" dirty="0" smtClean="0"/>
              <a:t> P. </a:t>
            </a:r>
            <a:r>
              <a:rPr lang="en-GB" sz="1000" dirty="0" err="1" smtClean="0"/>
              <a:t>Gynecol</a:t>
            </a:r>
            <a:r>
              <a:rPr lang="en-GB" sz="1000" dirty="0" smtClean="0"/>
              <a:t> </a:t>
            </a:r>
            <a:r>
              <a:rPr lang="en-GB" sz="1000" dirty="0" err="1" smtClean="0"/>
              <a:t>Oncol</a:t>
            </a:r>
            <a:r>
              <a:rPr lang="en-GB" sz="1000" dirty="0" smtClean="0"/>
              <a:t> 2010;116:522; </a:t>
            </a:r>
            <a:r>
              <a:rPr lang="de-CH" sz="1000" dirty="0" smtClean="0"/>
              <a:t>Auerbach M. JCO 2008;26:1579</a:t>
            </a:r>
            <a:r>
              <a:rPr lang="en-US" sz="1000" dirty="0"/>
              <a:t>/</a:t>
            </a:r>
            <a:endParaRPr lang="en-GB" sz="1000" dirty="0" smtClean="0"/>
          </a:p>
        </p:txBody>
      </p:sp>
      <p:sp>
        <p:nvSpPr>
          <p:cNvPr id="131075" name="Rectangle 3"/>
          <p:cNvSpPr txBox="1">
            <a:spLocks noChangeArrowheads="1"/>
          </p:cNvSpPr>
          <p:nvPr/>
        </p:nvSpPr>
        <p:spPr bwMode="auto">
          <a:xfrm>
            <a:off x="250825" y="1125538"/>
            <a:ext cx="8586788" cy="431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Целесообразно избегать переливания крови и использовать минимальные дозы ЭСП</a:t>
            </a: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Дополнение терапии ЭСП внутривенными препаратами железа нацелено на</a:t>
            </a:r>
            <a:r>
              <a:rPr lang="ru-RU" sz="2000" dirty="0">
                <a:solidFill>
                  <a:srgbClr val="000000"/>
                </a:solidFill>
                <a:latin typeface="+mn-lt"/>
              </a:rPr>
              <a:t>:</a:t>
            </a:r>
            <a:endParaRPr lang="de-CH" sz="2000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</a:rPr>
              <a:t>Уменьшение числа 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гемотрансфузий и дозы ЭСП</a:t>
            </a:r>
            <a:endParaRPr lang="de-CH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  <a:latin typeface="+mn-lt"/>
              </a:rPr>
              <a:t>Улучшение качества жизни</a:t>
            </a:r>
            <a:endParaRPr lang="en-US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</a:rPr>
              <a:t>Более быструю коррекцию анемии по сравнению с терапией только СЭ</a:t>
            </a:r>
            <a:endParaRPr lang="en-US" dirty="0">
              <a:solidFill>
                <a:srgbClr val="000000"/>
              </a:solidFill>
              <a:latin typeface="+mn-lt"/>
            </a:endParaRP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</a:rPr>
              <a:t>Первые результаты использования внутривенных препаратов железа в качестве </a:t>
            </a:r>
            <a:r>
              <a:rPr lang="ru-RU" sz="2000" dirty="0" err="1">
                <a:solidFill>
                  <a:srgbClr val="000000"/>
                </a:solidFill>
                <a:latin typeface="+mn-lt"/>
              </a:rPr>
              <a:t>монотерапии</a:t>
            </a:r>
            <a:r>
              <a:rPr lang="ru-RU" sz="2000" dirty="0">
                <a:solidFill>
                  <a:srgbClr val="000000"/>
                </a:solidFill>
                <a:latin typeface="+mn-lt"/>
              </a:rPr>
              <a:t> ЖДА положительные </a:t>
            </a: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Внутривенные препараты железа хорошо переносятся при использовании в соответствии с инструкцией</a:t>
            </a:r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382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 err="1">
                <a:latin typeface="Calibri" pitchFamily="34" charset="0"/>
                <a:cs typeface="Calibri" pitchFamily="34" charset="0"/>
              </a:rPr>
              <a:t>Апластическая</a:t>
            </a:r>
            <a:r>
              <a:rPr lang="ru-RU" sz="3600" b="1" dirty="0">
                <a:latin typeface="Calibri" pitchFamily="34" charset="0"/>
                <a:cs typeface="Calibri" pitchFamily="34" charset="0"/>
              </a:rPr>
              <a:t> анемия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84784"/>
            <a:ext cx="7929618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 err="1">
                <a:solidFill>
                  <a:srgbClr val="002060"/>
                </a:solidFill>
                <a:latin typeface="Calibri" pitchFamily="34" charset="0"/>
              </a:rPr>
              <a:t>Апластическая</a:t>
            </a:r>
            <a:r>
              <a:rPr lang="ru-RU" sz="2800" dirty="0">
                <a:solidFill>
                  <a:srgbClr val="002060"/>
                </a:solidFill>
                <a:latin typeface="Calibri" pitchFamily="34" charset="0"/>
              </a:rPr>
              <a:t> анемия (АА) </a:t>
            </a:r>
            <a:r>
              <a:rPr lang="ru-RU" sz="2800" dirty="0">
                <a:latin typeface="Calibri" pitchFamily="34" charset="0"/>
              </a:rPr>
              <a:t>– редкое заболевание системы крови, характеризующееся </a:t>
            </a:r>
            <a:r>
              <a:rPr lang="ru-RU" sz="2800" dirty="0" err="1">
                <a:latin typeface="Calibri" pitchFamily="34" charset="0"/>
              </a:rPr>
              <a:t>панцитопенией</a:t>
            </a:r>
            <a:r>
              <a:rPr lang="ru-RU" sz="2800" dirty="0">
                <a:latin typeface="Calibri" pitchFamily="34" charset="0"/>
              </a:rPr>
              <a:t> в периферической крови и </a:t>
            </a:r>
            <a:r>
              <a:rPr lang="ru-RU" sz="2800" dirty="0" err="1">
                <a:latin typeface="Calibri" pitchFamily="34" charset="0"/>
              </a:rPr>
              <a:t>гипоклеточным</a:t>
            </a:r>
            <a:r>
              <a:rPr lang="ru-RU" sz="2800" dirty="0">
                <a:latin typeface="Calibri" pitchFamily="34" charset="0"/>
              </a:rPr>
              <a:t> (вплоть до полной аплазии) костным мозгом с замещением деятельной кроветворной ткани жировой тканью. </a:t>
            </a:r>
          </a:p>
        </p:txBody>
      </p:sp>
    </p:spTree>
    <p:extLst>
      <p:ext uri="{BB962C8B-B14F-4D97-AF65-F5344CB8AC3E}">
        <p14:creationId xmlns:p14="http://schemas.microsoft.com/office/powerpoint/2010/main" val="142171572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Этиология и патогенез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052736"/>
            <a:ext cx="7929618" cy="4840287"/>
          </a:xfrm>
        </p:spPr>
        <p:txBody>
          <a:bodyPr>
            <a:normAutofit/>
          </a:bodyPr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latin typeface="Calibri" pitchFamily="34" charset="0"/>
              </a:rPr>
              <a:t>Основным патогенетическим механизмом развития аплазии кроветворения при АА является </a:t>
            </a:r>
            <a:r>
              <a:rPr lang="ru-RU" sz="2400" dirty="0" err="1">
                <a:latin typeface="Calibri" pitchFamily="34" charset="0"/>
              </a:rPr>
              <a:t>иммуноопосредованное</a:t>
            </a:r>
            <a:r>
              <a:rPr lang="ru-RU" sz="2400" dirty="0">
                <a:latin typeface="Calibri" pitchFamily="34" charset="0"/>
              </a:rPr>
              <a:t> повреждение кроветворной стволовой клетки. Одновременно не исключаются функциональный дефект стволовых кроветворных клеток и патология кроветворного микроокружения.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71472" y="3789040"/>
            <a:ext cx="7929618" cy="2347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400" smtClean="0">
                <a:latin typeface="Calibri" pitchFamily="34" charset="0"/>
              </a:rPr>
              <a:t>Свидетельством активных иммунных процессов в костном мозге больных АА является повышение содержания зрелых и активированных Т-лимфоцитов, клеток с фенотипом супрессоров-киллеров, инверсия хелперно-супрессорного соотношения, закономерно выявляемые у данной группы больных.</a:t>
            </a:r>
            <a:endParaRPr lang="ru-RU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06809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Этиология и патогенез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556792"/>
            <a:ext cx="7929618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Характерно увеличение уровня </a:t>
            </a:r>
            <a:r>
              <a:rPr lang="ru-RU" sz="2800" dirty="0" err="1">
                <a:latin typeface="Calibri" pitchFamily="34" charset="0"/>
              </a:rPr>
              <a:t>цитокинов</a:t>
            </a:r>
            <a:r>
              <a:rPr lang="ru-RU" sz="2800" dirty="0">
                <a:latin typeface="Calibri" pitchFamily="34" charset="0"/>
              </a:rPr>
              <a:t>, негативно влияющих на процессы кроветворения, таких как ИФН</a:t>
            </a:r>
            <a:r>
              <a:rPr lang="ru-RU" sz="2800" dirty="0">
                <a:latin typeface="Calibri" pitchFamily="34" charset="0"/>
                <a:sym typeface="Symbol"/>
              </a:rPr>
              <a:t>, ИЛ-2, фактор некроза опухоли (</a:t>
            </a:r>
            <a:r>
              <a:rPr lang="en-US" sz="2800" dirty="0">
                <a:latin typeface="Calibri" pitchFamily="34" charset="0"/>
                <a:sym typeface="Symbol"/>
              </a:rPr>
              <a:t>TNF</a:t>
            </a:r>
            <a:r>
              <a:rPr lang="ru-RU" sz="2800" dirty="0">
                <a:latin typeface="Calibri" pitchFamily="34" charset="0"/>
                <a:sym typeface="Symbol"/>
              </a:rPr>
              <a:t>).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  <a:sym typeface="Symbol"/>
              </a:rPr>
              <a:t>Существенную роль в развитии заболевания играет и усиленный неконтролируемый </a:t>
            </a:r>
            <a:r>
              <a:rPr lang="ru-RU" sz="2800" dirty="0" err="1">
                <a:latin typeface="Calibri" pitchFamily="34" charset="0"/>
                <a:sym typeface="Symbol"/>
              </a:rPr>
              <a:t>триггерный</a:t>
            </a:r>
            <a:r>
              <a:rPr lang="ru-RU" sz="2800" dirty="0">
                <a:latin typeface="Calibri" pitchFamily="34" charset="0"/>
                <a:sym typeface="Symbol"/>
              </a:rPr>
              <a:t> механизм </a:t>
            </a:r>
            <a:r>
              <a:rPr lang="en-US" sz="2800" dirty="0" err="1">
                <a:latin typeface="Calibri" pitchFamily="34" charset="0"/>
                <a:sym typeface="Symbol"/>
              </a:rPr>
              <a:t>Fas</a:t>
            </a:r>
            <a:r>
              <a:rPr lang="ru-RU" sz="2800" dirty="0">
                <a:latin typeface="Calibri" pitchFamily="34" charset="0"/>
                <a:sym typeface="Symbol"/>
              </a:rPr>
              <a:t>-зависимого </a:t>
            </a:r>
            <a:r>
              <a:rPr lang="ru-RU" sz="2800" dirty="0" err="1">
                <a:latin typeface="Calibri" pitchFamily="34" charset="0"/>
                <a:sym typeface="Symbol"/>
              </a:rPr>
              <a:t>апоптоза</a:t>
            </a:r>
            <a:r>
              <a:rPr lang="ru-RU" sz="2800" dirty="0">
                <a:latin typeface="Calibri" pitchFamily="34" charset="0"/>
                <a:sym typeface="Symbol"/>
              </a:rPr>
              <a:t> гемопоэтических клеток. </a:t>
            </a:r>
          </a:p>
        </p:txBody>
      </p:sp>
    </p:spTree>
    <p:extLst>
      <p:ext uri="{BB962C8B-B14F-4D97-AF65-F5344CB8AC3E}">
        <p14:creationId xmlns:p14="http://schemas.microsoft.com/office/powerpoint/2010/main" val="190843932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88640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Клиническое течение заболевания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7"/>
            <a:ext cx="8286808" cy="4176464"/>
          </a:xfrm>
        </p:spPr>
        <p:txBody>
          <a:bodyPr>
            <a:normAutofit lnSpcReduction="10000"/>
          </a:bodyPr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>
                <a:latin typeface="Calibri" pitchFamily="34" charset="0"/>
              </a:rPr>
              <a:t>Клинические проявления заболевания обусловлены преимущественно наличием </a:t>
            </a:r>
            <a:r>
              <a:rPr lang="ru-RU" sz="2700" b="1" dirty="0">
                <a:latin typeface="Calibri" pitchFamily="34" charset="0"/>
              </a:rPr>
              <a:t>анемического и геморрагического синдрома. </a:t>
            </a:r>
            <a:endParaRPr lang="ru-RU" sz="2700" b="1" dirty="0" smtClean="0">
              <a:latin typeface="Calibri" pitchFamily="34" charset="0"/>
            </a:endParaRP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 smtClean="0">
                <a:latin typeface="Calibri" pitchFamily="34" charset="0"/>
              </a:rPr>
              <a:t>- бледность </a:t>
            </a:r>
            <a:r>
              <a:rPr lang="ru-RU" sz="2700" dirty="0">
                <a:latin typeface="Calibri" pitchFamily="34" charset="0"/>
              </a:rPr>
              <a:t>кожных покровов и видимых слизистых оболочек (анемический синдром). </a:t>
            </a:r>
            <a:endParaRPr lang="ru-RU" sz="2700" dirty="0" smtClean="0">
              <a:latin typeface="Calibri" pitchFamily="34" charset="0"/>
            </a:endParaRP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 smtClean="0">
                <a:latin typeface="Calibri" pitchFamily="34" charset="0"/>
              </a:rPr>
              <a:t>- на </a:t>
            </a:r>
            <a:r>
              <a:rPr lang="ru-RU" sz="2700" dirty="0">
                <a:latin typeface="Calibri" pitchFamily="34" charset="0"/>
              </a:rPr>
              <a:t>коже и слизистых оболочках </a:t>
            </a:r>
            <a:r>
              <a:rPr lang="ru-RU" sz="2700" dirty="0" smtClean="0">
                <a:latin typeface="Calibri" pitchFamily="34" charset="0"/>
              </a:rPr>
              <a:t>кровоизлияния </a:t>
            </a:r>
            <a:r>
              <a:rPr lang="ru-RU" sz="2700" dirty="0">
                <a:latin typeface="Calibri" pitchFamily="34" charset="0"/>
              </a:rPr>
              <a:t>различных размеров – от мелкоточечных до сливных. Нередко имеют место кровоизлияния в глазное дно, сетчатку глаза, что сопровождается снижением остроты зрения (геморрагический синдром).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869160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>
              <a:spcBef>
                <a:spcPct val="0"/>
              </a:spcBef>
            </a:pPr>
            <a:r>
              <a:rPr lang="ru-RU" sz="2800" dirty="0" smtClean="0">
                <a:latin typeface="Calibri" pitchFamily="34" charset="0"/>
              </a:rPr>
              <a:t>- Геморрагии </a:t>
            </a:r>
            <a:r>
              <a:rPr lang="ru-RU" sz="2800" dirty="0">
                <a:latin typeface="Calibri" pitchFamily="34" charset="0"/>
              </a:rPr>
              <a:t>на слизистых оболочках ротовой полости могут сопровождаться явлениями стоматита, </a:t>
            </a:r>
            <a:r>
              <a:rPr lang="ru-RU" sz="2800" dirty="0" err="1">
                <a:latin typeface="Calibri" pitchFamily="34" charset="0"/>
              </a:rPr>
              <a:t>некротизированием</a:t>
            </a:r>
            <a:r>
              <a:rPr lang="ru-RU" sz="2800" dirty="0">
                <a:latin typeface="Calibri" pitchFamily="34" charset="0"/>
              </a:rPr>
              <a:t> мягких тканей. </a:t>
            </a:r>
          </a:p>
        </p:txBody>
      </p:sp>
    </p:spTree>
    <p:extLst>
      <p:ext uri="{BB962C8B-B14F-4D97-AF65-F5344CB8AC3E}">
        <p14:creationId xmlns:p14="http://schemas.microsoft.com/office/powerpoint/2010/main" val="57248813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Лабораторные данные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Общий анализ крови: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 err="1">
                <a:latin typeface="Calibri" pitchFamily="34" charset="0"/>
              </a:rPr>
              <a:t>панцитопения</a:t>
            </a:r>
            <a:r>
              <a:rPr lang="ru-RU" sz="2800" dirty="0">
                <a:latin typeface="Calibri" pitchFamily="34" charset="0"/>
              </a:rPr>
              <a:t> при относительной сохранности лимфоцитов.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Анемия обычно </a:t>
            </a:r>
            <a:r>
              <a:rPr lang="ru-RU" sz="2800" dirty="0" err="1">
                <a:latin typeface="Calibri" pitchFamily="34" charset="0"/>
              </a:rPr>
              <a:t>нормохромная</a:t>
            </a:r>
            <a:r>
              <a:rPr lang="ru-RU" sz="2800" dirty="0">
                <a:latin typeface="Calibri" pitchFamily="34" charset="0"/>
              </a:rPr>
              <a:t> и характеризуется </a:t>
            </a:r>
            <a:r>
              <a:rPr lang="ru-RU" sz="2800" dirty="0" err="1">
                <a:latin typeface="Calibri" pitchFamily="34" charset="0"/>
              </a:rPr>
              <a:t>ретикулоцитопенией</a:t>
            </a:r>
            <a:r>
              <a:rPr lang="ru-RU" sz="2800" dirty="0">
                <a:latin typeface="Calibri" pitchFamily="34" charset="0"/>
              </a:rPr>
              <a:t>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Может отмечаться </a:t>
            </a:r>
            <a:r>
              <a:rPr lang="ru-RU" sz="2800" dirty="0" err="1">
                <a:latin typeface="Calibri" pitchFamily="34" charset="0"/>
              </a:rPr>
              <a:t>макроцитоз</a:t>
            </a:r>
            <a:r>
              <a:rPr lang="ru-RU" sz="2800" dirty="0">
                <a:latin typeface="Calibri" pitchFamily="34" charset="0"/>
              </a:rPr>
              <a:t>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Тромбоциты значительно снижены по количеству и обычно малого размера.</a:t>
            </a:r>
          </a:p>
        </p:txBody>
      </p:sp>
    </p:spTree>
    <p:extLst>
      <p:ext uri="{BB962C8B-B14F-4D97-AF65-F5344CB8AC3E}">
        <p14:creationId xmlns:p14="http://schemas.microsoft.com/office/powerpoint/2010/main" val="98468355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764704"/>
            <a:ext cx="7929618" cy="4286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200" b="1" dirty="0">
                <a:latin typeface="Calibri" pitchFamily="34" charset="0"/>
              </a:rPr>
              <a:t>Для картины костного мозга больных АА </a:t>
            </a:r>
            <a:r>
              <a:rPr lang="ru-RU" sz="3200" b="1" dirty="0" smtClean="0">
                <a:latin typeface="Calibri" pitchFamily="34" charset="0"/>
              </a:rPr>
              <a:t>характерно (</a:t>
            </a:r>
            <a:r>
              <a:rPr lang="ru-RU" sz="3200" b="1" dirty="0" err="1" smtClean="0">
                <a:latin typeface="Calibri" pitchFamily="34" charset="0"/>
              </a:rPr>
              <a:t>трепанобиоптат</a:t>
            </a:r>
            <a:r>
              <a:rPr lang="ru-RU" sz="3200" b="1" dirty="0" smtClean="0">
                <a:latin typeface="Calibri" pitchFamily="34" charset="0"/>
              </a:rPr>
              <a:t>):</a:t>
            </a:r>
            <a:r>
              <a:rPr lang="ru-RU" sz="3600" b="1" dirty="0">
                <a:latin typeface="Calibri" pitchFamily="34" charset="0"/>
              </a:rPr>
              <a:t/>
            </a:r>
            <a:br>
              <a:rPr lang="ru-RU" sz="3600" b="1" dirty="0">
                <a:latin typeface="Calibri" pitchFamily="34" charset="0"/>
              </a:rPr>
            </a:br>
            <a:endParaRPr lang="ru-RU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285859"/>
            <a:ext cx="8858312" cy="5572141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 сниженное количество гемопоэтических клеток;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расширенные жировые пространства;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 err="1">
                <a:latin typeface="Calibri" pitchFamily="34" charset="0"/>
              </a:rPr>
              <a:t>эритропоэз</a:t>
            </a:r>
            <a:r>
              <a:rPr lang="ru-RU" sz="2700" dirty="0">
                <a:latin typeface="Calibri" pitchFamily="34" charset="0"/>
              </a:rPr>
              <a:t> сужен или отсутствует;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часто отмечается </a:t>
            </a:r>
            <a:r>
              <a:rPr lang="ru-RU" sz="2700" dirty="0" err="1">
                <a:latin typeface="Calibri" pitchFamily="34" charset="0"/>
              </a:rPr>
              <a:t>дизэритропоэз</a:t>
            </a:r>
            <a:r>
              <a:rPr lang="ru-RU" sz="2700" dirty="0">
                <a:latin typeface="Calibri" pitchFamily="34" charset="0"/>
              </a:rPr>
              <a:t>, не сопровождающийся </a:t>
            </a:r>
            <a:r>
              <a:rPr lang="ru-RU" sz="2700" dirty="0" err="1">
                <a:latin typeface="Calibri" pitchFamily="34" charset="0"/>
              </a:rPr>
              <a:t>диспластическими</a:t>
            </a:r>
            <a:r>
              <a:rPr lang="ru-RU" sz="2700" dirty="0">
                <a:latin typeface="Calibri" pitchFamily="34" charset="0"/>
              </a:rPr>
              <a:t> изменениями в других рядах кроветворения, как при МДС;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число мегакариоцитов и </a:t>
            </a:r>
            <a:r>
              <a:rPr lang="ru-RU" sz="2700" dirty="0" err="1">
                <a:latin typeface="Calibri" pitchFamily="34" charset="0"/>
              </a:rPr>
              <a:t>гранулоцитарных</a:t>
            </a:r>
            <a:r>
              <a:rPr lang="ru-RU" sz="2700" dirty="0">
                <a:latin typeface="Calibri" pitchFamily="34" charset="0"/>
              </a:rPr>
              <a:t> клеток значительно уменьшено;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 поскольку поражение костного мозга бывает неравномерным, может наблюдаться очаговая гиперплазия </a:t>
            </a:r>
            <a:r>
              <a:rPr lang="ru-RU" sz="2700" dirty="0" err="1">
                <a:latin typeface="Calibri" pitchFamily="34" charset="0"/>
              </a:rPr>
              <a:t>эритроидного</a:t>
            </a:r>
            <a:r>
              <a:rPr lang="ru-RU" sz="2700" dirty="0">
                <a:latin typeface="Calibri" pitchFamily="34" charset="0"/>
              </a:rPr>
              <a:t> и </a:t>
            </a:r>
            <a:r>
              <a:rPr lang="ru-RU" sz="2700" dirty="0" err="1">
                <a:latin typeface="Calibri" pitchFamily="34" charset="0"/>
              </a:rPr>
              <a:t>гранулоцитарного</a:t>
            </a:r>
            <a:r>
              <a:rPr lang="ru-RU" sz="2700" dirty="0">
                <a:latin typeface="Calibri" pitchFamily="34" charset="0"/>
              </a:rPr>
              <a:t> ростков.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53526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0"/>
            <a:ext cx="7929618" cy="1208603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и дифференциальная диагностика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latin typeface="Calibri" pitchFamily="34" charset="0"/>
              </a:rPr>
              <a:t>Диагноз </a:t>
            </a:r>
            <a:r>
              <a:rPr lang="ru-RU" dirty="0" err="1">
                <a:latin typeface="Calibri" pitchFamily="34" charset="0"/>
              </a:rPr>
              <a:t>апластической</a:t>
            </a:r>
            <a:r>
              <a:rPr lang="ru-RU" dirty="0">
                <a:latin typeface="Calibri" pitchFamily="34" charset="0"/>
              </a:rPr>
              <a:t> анемии ставится на основании определения </a:t>
            </a:r>
            <a:r>
              <a:rPr lang="ru-RU" dirty="0" err="1">
                <a:latin typeface="Calibri" pitchFamily="34" charset="0"/>
              </a:rPr>
              <a:t>панцитопении</a:t>
            </a:r>
            <a:r>
              <a:rPr lang="ru-RU" dirty="0">
                <a:latin typeface="Calibri" pitchFamily="34" charset="0"/>
              </a:rPr>
              <a:t> в периферической крови и сниженной </a:t>
            </a:r>
            <a:r>
              <a:rPr lang="ru-RU" dirty="0" err="1">
                <a:latin typeface="Calibri" pitchFamily="34" charset="0"/>
              </a:rPr>
              <a:t>клеточности</a:t>
            </a:r>
            <a:r>
              <a:rPr lang="ru-RU" dirty="0">
                <a:latin typeface="Calibri" pitchFamily="34" charset="0"/>
              </a:rPr>
              <a:t> костного мозга по данным </a:t>
            </a:r>
            <a:r>
              <a:rPr lang="ru-RU" dirty="0" err="1">
                <a:latin typeface="Calibri" pitchFamily="34" charset="0"/>
              </a:rPr>
              <a:t>трепанобиопсии</a:t>
            </a:r>
            <a:r>
              <a:rPr lang="ru-RU" dirty="0">
                <a:latin typeface="Calibri" pitchFamily="34" charset="0"/>
              </a:rPr>
              <a:t>. </a:t>
            </a:r>
            <a:r>
              <a:rPr lang="ru-RU" sz="2800" dirty="0">
                <a:latin typeface="Calibri" pitchFamily="34" charset="0"/>
              </a:rPr>
              <a:t>Характерно замещение деятельной кроветворной ткани жировой тканью, при отсутствии инфильтрации клетками и признаков фиброза.</a:t>
            </a:r>
          </a:p>
        </p:txBody>
      </p:sp>
    </p:spTree>
    <p:extLst>
      <p:ext uri="{BB962C8B-B14F-4D97-AF65-F5344CB8AC3E}">
        <p14:creationId xmlns:p14="http://schemas.microsoft.com/office/powerpoint/2010/main" val="77572346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0"/>
            <a:ext cx="7929618" cy="1208603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и дифференциальная диагностика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Международными исследовательскими группами при постановке диагноза АА рекомендовано учитывать наличие по крайней мере двух из следующих показателей крови в сочетании с характерными изменениями картины костного мозга: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уровень гемоглобина </a:t>
            </a:r>
            <a:r>
              <a:rPr lang="en-US" sz="2800" dirty="0">
                <a:latin typeface="Calibri" pitchFamily="34" charset="0"/>
              </a:rPr>
              <a:t>&lt;</a:t>
            </a:r>
            <a:r>
              <a:rPr lang="ru-RU" sz="2800" dirty="0">
                <a:latin typeface="Calibri" pitchFamily="34" charset="0"/>
              </a:rPr>
              <a:t> 100 г/л;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 число тромбоцитов </a:t>
            </a:r>
            <a:r>
              <a:rPr lang="en-US" sz="2800" dirty="0">
                <a:latin typeface="Calibri" pitchFamily="34" charset="0"/>
              </a:rPr>
              <a:t>&lt;</a:t>
            </a:r>
            <a:r>
              <a:rPr lang="ru-RU" sz="2800" dirty="0">
                <a:latin typeface="Calibri" pitchFamily="34" charset="0"/>
              </a:rPr>
              <a:t> 50</a:t>
            </a:r>
            <a:r>
              <a:rPr lang="ru-RU" sz="2800" dirty="0">
                <a:latin typeface="Calibri" pitchFamily="34" charset="0"/>
                <a:sym typeface="Symbol"/>
              </a:rPr>
              <a:t>10</a:t>
            </a:r>
            <a:r>
              <a:rPr lang="ru-RU" sz="2800" baseline="30000" dirty="0">
                <a:latin typeface="Calibri" pitchFamily="34" charset="0"/>
                <a:sym typeface="Symbol"/>
              </a:rPr>
              <a:t>9</a:t>
            </a:r>
            <a:r>
              <a:rPr lang="ru-RU" sz="2800" dirty="0">
                <a:latin typeface="Calibri" pitchFamily="34" charset="0"/>
                <a:sym typeface="Symbol"/>
              </a:rPr>
              <a:t>/л;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  <a:sym typeface="Symbol"/>
              </a:rPr>
              <a:t>число нейтрофилов </a:t>
            </a:r>
            <a:r>
              <a:rPr lang="en-US" sz="2800" dirty="0">
                <a:latin typeface="Calibri" pitchFamily="34" charset="0"/>
                <a:sym typeface="Symbol"/>
              </a:rPr>
              <a:t>&lt;</a:t>
            </a:r>
            <a:r>
              <a:rPr lang="ru-RU" sz="2800" dirty="0">
                <a:latin typeface="Calibri" pitchFamily="34" charset="0"/>
                <a:sym typeface="Symbol"/>
              </a:rPr>
              <a:t> 1,510</a:t>
            </a:r>
            <a:r>
              <a:rPr lang="ru-RU" sz="2800" baseline="30000" dirty="0">
                <a:latin typeface="Calibri" pitchFamily="34" charset="0"/>
                <a:sym typeface="Symbol"/>
              </a:rPr>
              <a:t>9</a:t>
            </a:r>
            <a:r>
              <a:rPr lang="ru-RU" sz="2800" dirty="0">
                <a:latin typeface="Calibri" pitchFamily="34" charset="0"/>
                <a:sym typeface="Symbol"/>
              </a:rPr>
              <a:t>/л.</a:t>
            </a:r>
            <a:endParaRPr lang="ru-RU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93291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76672"/>
            <a:ext cx="7929618" cy="571479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340768"/>
            <a:ext cx="8072494" cy="635795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None/>
            </a:pPr>
            <a:r>
              <a:rPr lang="ru-RU" sz="2800" dirty="0">
                <a:latin typeface="Calibri" pitchFamily="34" charset="0"/>
              </a:rPr>
              <a:t>В план обследования больных с подозрением на АА входит:</a:t>
            </a:r>
            <a:endParaRPr lang="ru-RU" dirty="0">
              <a:latin typeface="Calibri" pitchFamily="34" charset="0"/>
            </a:endParaRP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полный клинический анализ крови с определением числа тромбоцитов и </a:t>
            </a:r>
            <a:r>
              <a:rPr lang="ru-RU" sz="2800" dirty="0" err="1">
                <a:latin typeface="Calibri" pitchFamily="34" charset="0"/>
              </a:rPr>
              <a:t>ретикулоцитов</a:t>
            </a:r>
            <a:r>
              <a:rPr lang="ru-RU" sz="2800" dirty="0">
                <a:latin typeface="Calibri" pitchFamily="34" charset="0"/>
              </a:rPr>
              <a:t>; 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подсчет </a:t>
            </a:r>
            <a:r>
              <a:rPr lang="ru-RU" sz="2800" dirty="0" err="1">
                <a:latin typeface="Calibri" pitchFamily="34" charset="0"/>
              </a:rPr>
              <a:t>миелограммы</a:t>
            </a:r>
            <a:r>
              <a:rPr lang="ru-RU" sz="2800" dirty="0">
                <a:latin typeface="Calibri" pitchFamily="34" charset="0"/>
              </a:rPr>
              <a:t> ;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 гистологическое исследование </a:t>
            </a:r>
            <a:r>
              <a:rPr lang="ru-RU" sz="2800" dirty="0" err="1">
                <a:latin typeface="Calibri" pitchFamily="34" charset="0"/>
              </a:rPr>
              <a:t>трепанобиоптата</a:t>
            </a:r>
            <a:r>
              <a:rPr lang="ru-RU" sz="2800" dirty="0">
                <a:latin typeface="Calibri" pitchFamily="34" charset="0"/>
              </a:rPr>
              <a:t> костного мозга; 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потенциальным реципиентам костного мозга проводится </a:t>
            </a:r>
            <a:r>
              <a:rPr lang="en-US" sz="2800" dirty="0">
                <a:latin typeface="Calibri" pitchFamily="34" charset="0"/>
              </a:rPr>
              <a:t>HLA</a:t>
            </a:r>
            <a:r>
              <a:rPr lang="ru-RU" sz="2800" dirty="0">
                <a:latin typeface="Calibri" pitchFamily="34" charset="0"/>
              </a:rPr>
              <a:t>-</a:t>
            </a:r>
            <a:r>
              <a:rPr lang="ru-RU" sz="2800" dirty="0" err="1">
                <a:latin typeface="Calibri" pitchFamily="34" charset="0"/>
              </a:rPr>
              <a:t>типирование</a:t>
            </a:r>
            <a:r>
              <a:rPr lang="ru-RU" sz="2800" dirty="0">
                <a:latin typeface="Calibri" pitchFamily="34" charset="0"/>
              </a:rPr>
              <a:t> клеток крови.</a:t>
            </a:r>
          </a:p>
        </p:txBody>
      </p:sp>
    </p:spTree>
    <p:extLst>
      <p:ext uri="{BB962C8B-B14F-4D97-AF65-F5344CB8AC3E}">
        <p14:creationId xmlns:p14="http://schemas.microsoft.com/office/powerpoint/2010/main" val="181126400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833174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Лечение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908720"/>
            <a:ext cx="8072494" cy="4840287"/>
          </a:xfrm>
        </p:spPr>
        <p:txBody>
          <a:bodyPr/>
          <a:lstStyle/>
          <a:p>
            <a:pPr marL="0" indent="450850" algn="ctr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Стратегия лечения </a:t>
            </a:r>
            <a:r>
              <a:rPr lang="ru-RU" sz="2800" dirty="0" err="1">
                <a:latin typeface="Calibri" pitchFamily="34" charset="0"/>
              </a:rPr>
              <a:t>апластической</a:t>
            </a:r>
            <a:r>
              <a:rPr lang="ru-RU" sz="2800" dirty="0">
                <a:latin typeface="Calibri" pitchFamily="34" charset="0"/>
              </a:rPr>
              <a:t> анемии должна быть направлена: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 на восстановление дефицита стволовых </a:t>
            </a:r>
            <a:r>
              <a:rPr lang="ru-RU" sz="2800" i="1" dirty="0">
                <a:latin typeface="Calibri" pitchFamily="34" charset="0"/>
              </a:rPr>
              <a:t>гемопоэтических</a:t>
            </a:r>
            <a:r>
              <a:rPr lang="ru-RU" sz="2800" dirty="0">
                <a:latin typeface="Calibri" pitchFamily="34" charset="0"/>
              </a:rPr>
              <a:t> клеток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на </a:t>
            </a:r>
            <a:r>
              <a:rPr lang="ru-RU" sz="2800" dirty="0" err="1">
                <a:latin typeface="Calibri" pitchFamily="34" charset="0"/>
              </a:rPr>
              <a:t>супрессию</a:t>
            </a:r>
            <a:r>
              <a:rPr lang="ru-RU" sz="2800" dirty="0">
                <a:latin typeface="Calibri" pitchFamily="34" charset="0"/>
              </a:rPr>
              <a:t> деструктивных иммунологических процессов.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552" y="3501008"/>
            <a:ext cx="8072494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 smtClean="0">
                <a:latin typeface="Calibri" pitchFamily="34" charset="0"/>
              </a:rPr>
              <a:t>Полное восстановление костномозгового кроветворения у больных АА может быть достигнуто только при проведении </a:t>
            </a:r>
            <a:r>
              <a:rPr lang="ru-RU" sz="2800" b="1" dirty="0" smtClean="0">
                <a:latin typeface="Calibri" pitchFamily="34" charset="0"/>
              </a:rPr>
              <a:t>трансплантации гемопоэтических стволовых клеток (ТГСК), </a:t>
            </a:r>
            <a:r>
              <a:rPr lang="ru-RU" sz="2800" dirty="0" smtClean="0">
                <a:latin typeface="Calibri" pitchFamily="34" charset="0"/>
              </a:rPr>
              <a:t>которая является методом выбора у молодых больных с тяжелой и сверхтяжелой формой заболевания.</a:t>
            </a:r>
            <a:endParaRPr lang="ru-RU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82868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7929618" cy="6371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Лечение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908720"/>
            <a:ext cx="8072494" cy="6000769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Иммуноглобулин </a:t>
            </a:r>
            <a:r>
              <a:rPr lang="ru-RU" sz="2800" dirty="0" err="1">
                <a:latin typeface="Calibri" pitchFamily="34" charset="0"/>
              </a:rPr>
              <a:t>антитимоцитарный</a:t>
            </a:r>
            <a:r>
              <a:rPr lang="ru-RU" sz="2800" dirty="0">
                <a:latin typeface="Calibri" pitchFamily="34" charset="0"/>
              </a:rPr>
              <a:t> – препарат, получаемый путем иммунизации животных лимфоцитами человека (</a:t>
            </a:r>
            <a:r>
              <a:rPr lang="ru-RU" sz="2800" dirty="0" err="1">
                <a:latin typeface="Calibri" pitchFamily="34" charset="0"/>
              </a:rPr>
              <a:t>тимоцитами</a:t>
            </a:r>
            <a:r>
              <a:rPr lang="ru-RU" sz="2800" dirty="0">
                <a:latin typeface="Calibri" pitchFamily="34" charset="0"/>
              </a:rPr>
              <a:t> плода).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u="sng" dirty="0">
                <a:latin typeface="Calibri" pitchFamily="34" charset="0"/>
              </a:rPr>
              <a:t>Препараты данного ряда обладают: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избирательным </a:t>
            </a:r>
            <a:r>
              <a:rPr lang="ru-RU" sz="2800" dirty="0" err="1">
                <a:latin typeface="Calibri" pitchFamily="34" charset="0"/>
              </a:rPr>
              <a:t>лимфоцитотоксическим</a:t>
            </a:r>
            <a:r>
              <a:rPr lang="ru-RU" sz="2800" dirty="0">
                <a:latin typeface="Calibri" pitchFamily="34" charset="0"/>
              </a:rPr>
              <a:t> действием в отношении активированных </a:t>
            </a:r>
            <a:r>
              <a:rPr lang="ru-RU" sz="2800" dirty="0" err="1">
                <a:latin typeface="Calibri" pitchFamily="34" charset="0"/>
              </a:rPr>
              <a:t>Т-супрессоров</a:t>
            </a:r>
            <a:r>
              <a:rPr lang="ru-RU" sz="2800" dirty="0">
                <a:latin typeface="Calibri" pitchFamily="34" charset="0"/>
              </a:rPr>
              <a:t>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ингибируют продукцию Т-клетками </a:t>
            </a:r>
            <a:r>
              <a:rPr lang="ru-RU" sz="2800" dirty="0" err="1">
                <a:latin typeface="Calibri" pitchFamily="34" charset="0"/>
              </a:rPr>
              <a:t>супрессивных</a:t>
            </a:r>
            <a:r>
              <a:rPr lang="ru-RU" sz="2800" dirty="0">
                <a:latin typeface="Calibri" pitchFamily="34" charset="0"/>
              </a:rPr>
              <a:t> цитокинов.  </a:t>
            </a:r>
          </a:p>
        </p:txBody>
      </p:sp>
    </p:spTree>
    <p:extLst>
      <p:ext uri="{BB962C8B-B14F-4D97-AF65-F5344CB8AC3E}">
        <p14:creationId xmlns:p14="http://schemas.microsoft.com/office/powerpoint/2010/main" val="76464126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60634" y="260648"/>
            <a:ext cx="7929618" cy="92867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/>
            </a:r>
            <a:br>
              <a:rPr lang="ru-RU" sz="3600" b="1" dirty="0">
                <a:latin typeface="Calibri" pitchFamily="34" charset="0"/>
                <a:cs typeface="Calibri" pitchFamily="34" charset="0"/>
              </a:rPr>
            </a:br>
            <a:r>
              <a:rPr lang="ru-RU" sz="2800" b="1" dirty="0" err="1">
                <a:latin typeface="Calibri" pitchFamily="34" charset="0"/>
              </a:rPr>
              <a:t>Циклоспорин</a:t>
            </a:r>
            <a:r>
              <a:rPr lang="ru-RU" sz="2800" b="1" dirty="0">
                <a:latin typeface="Calibri" pitchFamily="34" charset="0"/>
              </a:rPr>
              <a:t> А (</a:t>
            </a:r>
            <a:r>
              <a:rPr lang="ru-RU" sz="2800" b="1" dirty="0" err="1">
                <a:latin typeface="Calibri" pitchFamily="34" charset="0"/>
              </a:rPr>
              <a:t>ЦсА</a:t>
            </a:r>
            <a:r>
              <a:rPr lang="ru-RU" sz="2800" b="1" dirty="0">
                <a:latin typeface="Calibri" pitchFamily="34" charset="0"/>
              </a:rPr>
              <a:t>) – метаболит грибка </a:t>
            </a:r>
            <a:r>
              <a:rPr lang="en-US" sz="2800" b="1" i="1" dirty="0" err="1">
                <a:latin typeface="Calibri" pitchFamily="34" charset="0"/>
              </a:rPr>
              <a:t>Tolipocladium</a:t>
            </a:r>
            <a:r>
              <a:rPr lang="en-US" sz="2800" b="1" i="1" dirty="0">
                <a:latin typeface="Calibri" pitchFamily="34" charset="0"/>
              </a:rPr>
              <a:t> </a:t>
            </a:r>
            <a:r>
              <a:rPr lang="en-US" sz="2800" b="1" i="1" dirty="0" err="1">
                <a:latin typeface="Calibri" pitchFamily="34" charset="0"/>
              </a:rPr>
              <a:t>inflatum</a:t>
            </a:r>
            <a:r>
              <a:rPr lang="ru-RU" sz="2800" b="1" dirty="0">
                <a:latin typeface="Calibri" pitchFamily="34" charset="0"/>
              </a:rPr>
              <a:t>, циклический полипептид</a:t>
            </a:r>
            <a:r>
              <a:rPr lang="ru-RU" sz="3600" b="1" dirty="0">
                <a:latin typeface="Calibri" pitchFamily="34" charset="0"/>
              </a:rPr>
              <a:t>:</a:t>
            </a:r>
            <a:br>
              <a:rPr lang="ru-RU" sz="3600" b="1" dirty="0">
                <a:latin typeface="Calibri" pitchFamily="34" charset="0"/>
              </a:rPr>
            </a:br>
            <a:endParaRPr lang="ru-RU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357298"/>
            <a:ext cx="8286808" cy="5500702"/>
          </a:xfrm>
          <a:solidFill>
            <a:schemeClr val="bg1"/>
          </a:solidFill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избирательно и обратимо изменяет функцию лимфоцитов, подавляя продукцию и фиксацию </a:t>
            </a:r>
            <a:r>
              <a:rPr lang="ru-RU" sz="2800" dirty="0" err="1">
                <a:latin typeface="Calibri" pitchFamily="34" charset="0"/>
              </a:rPr>
              <a:t>лимфокинов</a:t>
            </a:r>
            <a:r>
              <a:rPr lang="ru-RU" sz="2800" dirty="0">
                <a:latin typeface="Calibri" pitchFamily="34" charset="0"/>
              </a:rPr>
              <a:t> на специфических рецепторах;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ингибирует </a:t>
            </a:r>
            <a:r>
              <a:rPr lang="en-US" sz="2800" dirty="0">
                <a:latin typeface="Calibri" pitchFamily="34" charset="0"/>
              </a:rPr>
              <a:t>G</a:t>
            </a:r>
            <a:r>
              <a:rPr lang="ru-RU" sz="2800" dirty="0">
                <a:latin typeface="Calibri" pitchFamily="34" charset="0"/>
              </a:rPr>
              <a:t>0 и </a:t>
            </a:r>
            <a:r>
              <a:rPr lang="en-US" sz="2800" dirty="0">
                <a:latin typeface="Calibri" pitchFamily="34" charset="0"/>
              </a:rPr>
              <a:t>G</a:t>
            </a:r>
            <a:r>
              <a:rPr lang="ru-RU" sz="2800" dirty="0">
                <a:latin typeface="Calibri" pitchFamily="34" charset="0"/>
              </a:rPr>
              <a:t>1 фазы клеточного цикла </a:t>
            </a:r>
            <a:r>
              <a:rPr lang="ru-RU" sz="2800" dirty="0" err="1">
                <a:latin typeface="Calibri" pitchFamily="34" charset="0"/>
              </a:rPr>
              <a:t>иммунокомпетентных</a:t>
            </a:r>
            <a:r>
              <a:rPr lang="ru-RU" sz="2800" dirty="0">
                <a:latin typeface="Calibri" pitchFamily="34" charset="0"/>
              </a:rPr>
              <a:t> клеток,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снижает активность генов, отвечающих за синтез ИЛ-2 и ряда других </a:t>
            </a:r>
            <a:r>
              <a:rPr lang="ru-RU" sz="2800" dirty="0" err="1">
                <a:latin typeface="Calibri" pitchFamily="34" charset="0"/>
              </a:rPr>
              <a:t>цитокинов</a:t>
            </a:r>
            <a:r>
              <a:rPr lang="ru-RU" sz="2800" dirty="0">
                <a:latin typeface="Calibri" pitchFamily="34" charset="0"/>
              </a:rPr>
              <a:t>. Достоинством </a:t>
            </a:r>
            <a:r>
              <a:rPr lang="ru-RU" sz="2800" dirty="0" err="1">
                <a:latin typeface="Calibri" pitchFamily="34" charset="0"/>
              </a:rPr>
              <a:t>ЦсА</a:t>
            </a:r>
            <a:r>
              <a:rPr lang="ru-RU" sz="2800" dirty="0">
                <a:latin typeface="Calibri" pitchFamily="34" charset="0"/>
              </a:rPr>
              <a:t> является:</a:t>
            </a: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обратимое действие при отсутствии подавляющего влияния на </a:t>
            </a:r>
            <a:r>
              <a:rPr lang="ru-RU" sz="2800" dirty="0" err="1">
                <a:latin typeface="Calibri" pitchFamily="34" charset="0"/>
              </a:rPr>
              <a:t>гемопоэз</a:t>
            </a:r>
            <a:r>
              <a:rPr lang="ru-RU" sz="2800" dirty="0">
                <a:latin typeface="Calibri" pitchFamily="34" charset="0"/>
              </a:rPr>
              <a:t>;</a:t>
            </a: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относительная сохранность </a:t>
            </a:r>
            <a:r>
              <a:rPr lang="ru-RU" sz="2800" dirty="0" err="1">
                <a:latin typeface="Calibri" pitchFamily="34" charset="0"/>
              </a:rPr>
              <a:t>противоинфекционного</a:t>
            </a:r>
            <a:r>
              <a:rPr lang="ru-RU" sz="2800" dirty="0">
                <a:latin typeface="Calibri" pitchFamily="34" charset="0"/>
              </a:rPr>
              <a:t> иммунитета.</a:t>
            </a:r>
          </a:p>
        </p:txBody>
      </p:sp>
    </p:spTree>
    <p:extLst>
      <p:ext uri="{BB962C8B-B14F-4D97-AF65-F5344CB8AC3E}">
        <p14:creationId xmlns:p14="http://schemas.microsoft.com/office/powerpoint/2010/main" val="106626488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7929618" cy="56566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Прогноз при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358246" cy="5857892"/>
          </a:xfrm>
        </p:spPr>
        <p:txBody>
          <a:bodyPr/>
          <a:lstStyle/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Прогноз заболевания зависит преимущественно от степени тяжести аплазии и раннего начала               активной терапии.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Без лечения при тяжелых формах погибает до 50% больных в первые месяцы. 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При современной терапии долговременная выживаемость составляет 70-80%.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u="sng" dirty="0">
                <a:latin typeface="Calibri" pitchFamily="34" charset="0"/>
              </a:rPr>
              <a:t>Результаты лечения лучше у больных с ранним </a:t>
            </a:r>
            <a:r>
              <a:rPr lang="ru-RU" sz="2800" u="sng" dirty="0" err="1">
                <a:latin typeface="Calibri" pitchFamily="34" charset="0"/>
              </a:rPr>
              <a:t>гранулоцитарным</a:t>
            </a:r>
            <a:r>
              <a:rPr lang="ru-RU" sz="2800" u="sng" dirty="0">
                <a:latin typeface="Calibri" pitchFamily="34" charset="0"/>
              </a:rPr>
              <a:t> и </a:t>
            </a:r>
            <a:r>
              <a:rPr lang="ru-RU" sz="2800" u="sng" dirty="0" err="1">
                <a:latin typeface="Calibri" pitchFamily="34" charset="0"/>
              </a:rPr>
              <a:t>ретикулоцитарным</a:t>
            </a:r>
            <a:r>
              <a:rPr lang="ru-RU" sz="2800" u="sng" dirty="0">
                <a:latin typeface="Calibri" pitchFamily="34" charset="0"/>
              </a:rPr>
              <a:t> ответом.</a:t>
            </a:r>
          </a:p>
          <a:p>
            <a:pPr marL="0" indent="0" algn="just">
              <a:lnSpc>
                <a:spcPts val="2600"/>
              </a:lnSpc>
              <a:spcBef>
                <a:spcPct val="0"/>
              </a:spcBef>
              <a:buClrTx/>
              <a:buNone/>
            </a:pPr>
            <a:r>
              <a:rPr lang="ru-RU" sz="2800" dirty="0"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942047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"/>
          <p:cNvSpPr txBox="1">
            <a:spLocks noChangeArrowheads="1"/>
          </p:cNvSpPr>
          <p:nvPr/>
        </p:nvSpPr>
        <p:spPr bwMode="auto">
          <a:xfrm>
            <a:off x="683569" y="827065"/>
            <a:ext cx="792088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Выводы: </a:t>
            </a:r>
          </a:p>
          <a:p>
            <a:pPr eaLnBrk="1" hangingPunct="1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Анемический синдром часто встречается</a:t>
            </a:r>
          </a:p>
          <a:p>
            <a:pPr eaLnBrk="1" hangingPunct="1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практике врачей различных специальностей.</a:t>
            </a:r>
          </a:p>
          <a:p>
            <a:pPr eaLnBrk="1" hangingPunct="1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Правильный дифференциально-диагностический поиск и определение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этио-патогенической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группы анемического состояния является необходимым условием успешной терапии анемии.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27877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7" y="185155"/>
            <a:ext cx="390594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atin typeface="+mj-lt"/>
              </a:rPr>
              <a:t>Вопросы для самоконтроля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7" y="548680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Перечислите основные патогенетические группы анемий согласно современной классификации. В чём принципиальное различие между ними?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лабораторные показатели являются обязательными для первичной диагностики анемического синдрома? Укажите их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референсные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интервалы.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Что такое «цветовой показатель» и как он помогает в дифференциальной диагностике анемий? Приведите примеры.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ключевые лабораторные признаки железодефицитной анемии. Какие тесты подтверждают дефицит железа?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отличия лабораторной картины железодефицитной анемии и анемии хронических заболеваний? Перечислите дифференциально‑диагностические критерии.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морфологические изменения эритроцитов характерны для В₁₂‑дефицитной анемии? Назовите специфические лабораторные маркеры.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дифференцировать В₁₂‑дефицитную анемию от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фолиеводефицитной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? Укажите сходства и различия в биохимических тестах.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патогенез гемолитической анемии. Какие лабораторные признаки подтверждают гемолиз?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тесты позволяют отличить наследственный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сфероцитоз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от аутоиммунной гемолитической анемии?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особенности картины периферической крови при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апластической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анемии? Какие дополнительные исследования необходимы для верификации диагноза?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изменяется уровень эритропоэтина при различных типах анемий (железодефицитная, хроническая,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апластическая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)? Объясните механизмы.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Перечислите ключевые дифференциально‑диагностические признаки талассемии. Какие электрофоретические находки подтверждают диагноз?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изменения в биохимическом анализе крови характерны для гемолитической анемии? Укажите показатели билирубина, ЛДГ,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гаптоглобина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заключается дифференциальная диагностика анемии при хронической болезни почек? Какие факторы влияют на её развитие?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лабораторные критерии диагностики анемии, связанной с дефицитом витамина В₆. В каких клинических ситуациях она возникает?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отличить постгеморрагическую анемию острой фазы от хронической? Укажите динамику показателей гемоглобина, эритроцитов и ретикулоцитов.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инструментальные методы исследования помогают установить источник кровопотери при железодефицитной анемии?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особенности дифференциальной диагностики анемии у пожилых пациентов? Перечислите частые причины и «маски» анемического синдрома в гериатрии.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лекарственные препараты могут вызывать медикаментозно‑индуцированную анемию? Опишите механизмы их действия.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Составьте алгоритм дифференциальной диагностики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нормоцитарной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анемии с нормальным уровнем ретикулоцитов. Перечислите наиболее вероятные диагнозы и подтверждающие тесты.</a:t>
            </a:r>
          </a:p>
        </p:txBody>
      </p:sp>
    </p:spTree>
    <p:extLst>
      <p:ext uri="{BB962C8B-B14F-4D97-AF65-F5344CB8AC3E}">
        <p14:creationId xmlns:p14="http://schemas.microsoft.com/office/powerpoint/2010/main" val="38652124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2403" y="429345"/>
            <a:ext cx="322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Список литературы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904363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Рубрикатор </a:t>
            </a:r>
            <a:r>
              <a:rPr lang="ru-RU" dirty="0"/>
              <a:t>клинических рекомендаций : официальный сайт /Министерство здравоохранения Российской Федерации. – 2021. –URL : https://cr.minzdrav.gov.ru/?ysclid=lc8uv2fbsg216477660 – Текст : электронный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2. Гематология </a:t>
            </a:r>
            <a:r>
              <a:rPr lang="ru-RU" dirty="0"/>
              <a:t>: национальное руководство / под ред. О. А. Рукавицына. - 2-е изд., </a:t>
            </a:r>
            <a:r>
              <a:rPr lang="ru-RU" dirty="0" err="1"/>
              <a:t>перераб</a:t>
            </a:r>
            <a:r>
              <a:rPr lang="ru-RU" dirty="0"/>
              <a:t>. и доп. - Москва : ГЭОТАР-Медиа, 2024. - 916 с. – Текст : электронный // URL </a:t>
            </a:r>
            <a:r>
              <a:rPr lang="ru-RU" dirty="0" smtClean="0"/>
              <a:t>: </a:t>
            </a:r>
            <a:r>
              <a:rPr lang="ru-RU" dirty="0" smtClean="0">
                <a:hlinkClick r:id="rId2"/>
              </a:rPr>
              <a:t>https</a:t>
            </a:r>
            <a:r>
              <a:rPr lang="ru-RU" dirty="0">
                <a:hlinkClick r:id="rId2"/>
              </a:rPr>
              <a:t>://</a:t>
            </a:r>
            <a:r>
              <a:rPr lang="ru-RU" dirty="0" smtClean="0">
                <a:hlinkClick r:id="rId2"/>
              </a:rPr>
              <a:t>mbasegeotar.ru/book/ISBN9785970481882.html</a:t>
            </a:r>
            <a:endParaRPr lang="ru-RU" dirty="0" smtClean="0"/>
          </a:p>
          <a:p>
            <a:r>
              <a:rPr lang="ru-RU" dirty="0" smtClean="0"/>
              <a:t>3. Анемии</a:t>
            </a:r>
            <a:r>
              <a:rPr lang="ru-RU" dirty="0"/>
              <a:t>. Краткое руководство для практических врачей всех специальностей / под ред. О. А. Рукавицына. - 2-е изд., </a:t>
            </a:r>
            <a:r>
              <a:rPr lang="ru-RU" dirty="0" err="1"/>
              <a:t>перераб</a:t>
            </a:r>
            <a:r>
              <a:rPr lang="ru-RU" dirty="0"/>
              <a:t>. и доп. - Москва : ГЭОТАР-Медиа, 2021. – 362 с. - Текст : электронный // URL : </a:t>
            </a:r>
            <a:r>
              <a:rPr lang="ru-RU" dirty="0">
                <a:hlinkClick r:id="rId3"/>
              </a:rPr>
              <a:t>https://</a:t>
            </a:r>
            <a:r>
              <a:rPr lang="ru-RU" dirty="0" smtClean="0">
                <a:hlinkClick r:id="rId3"/>
              </a:rPr>
              <a:t>mbasegeotar.ru/book/ISBN9785970462935.html</a:t>
            </a:r>
            <a:endParaRPr lang="ru-RU" dirty="0" smtClean="0"/>
          </a:p>
          <a:p>
            <a:r>
              <a:rPr lang="ru-RU" dirty="0" smtClean="0"/>
              <a:t>4. Рациональная </a:t>
            </a:r>
            <a:r>
              <a:rPr lang="ru-RU" dirty="0"/>
              <a:t>фармакотерапия в гематологии / под ред. Рукавицына О.А. - М. : </a:t>
            </a:r>
            <a:r>
              <a:rPr lang="ru-RU" dirty="0" err="1"/>
              <a:t>Литтерра</a:t>
            </a:r>
            <a:r>
              <a:rPr lang="ru-RU" dirty="0"/>
              <a:t>, 2021. - 784 с. – Текст : электронный // URL : </a:t>
            </a:r>
            <a:r>
              <a:rPr lang="ru-RU" dirty="0">
                <a:hlinkClick r:id="rId4"/>
              </a:rPr>
              <a:t>https://</a:t>
            </a:r>
            <a:r>
              <a:rPr lang="ru-RU" dirty="0" smtClean="0">
                <a:hlinkClick r:id="rId4"/>
              </a:rPr>
              <a:t>medbase.ru/book/ISBN9785423503536.html</a:t>
            </a:r>
            <a:endParaRPr lang="ru-RU" dirty="0" smtClean="0"/>
          </a:p>
          <a:p>
            <a:r>
              <a:rPr lang="ru-RU" dirty="0" smtClean="0"/>
              <a:t>5. Болезни </a:t>
            </a:r>
            <a:r>
              <a:rPr lang="ru-RU" dirty="0"/>
              <a:t>крови в амбулаторной практике / И. Л. Давыдкин, И. В. </a:t>
            </a:r>
            <a:r>
              <a:rPr lang="ru-RU" dirty="0" err="1"/>
              <a:t>Куртов</a:t>
            </a:r>
            <a:r>
              <a:rPr lang="ru-RU" dirty="0"/>
              <a:t>, Р. К. </a:t>
            </a:r>
            <a:r>
              <a:rPr lang="ru-RU" dirty="0" err="1"/>
              <a:t>Хайретдинов</a:t>
            </a:r>
            <a:r>
              <a:rPr lang="ru-RU" dirty="0"/>
              <a:t> [и др</a:t>
            </a:r>
            <a:r>
              <a:rPr lang="ru-RU" dirty="0" smtClean="0"/>
              <a:t>.] ; </a:t>
            </a:r>
            <a:r>
              <a:rPr lang="ru-RU" dirty="0"/>
              <a:t>под ред. И. Л. Давыдкина. - 3-е изд., </a:t>
            </a:r>
            <a:r>
              <a:rPr lang="ru-RU" dirty="0" err="1"/>
              <a:t>испр</a:t>
            </a:r>
            <a:r>
              <a:rPr lang="ru-RU" dirty="0"/>
              <a:t>. и доп. - М. : ГЭОТАР-Медиа, 2020. -272 с. – Текст : электронный // URL : </a:t>
            </a:r>
            <a:r>
              <a:rPr lang="ru-RU" dirty="0">
                <a:hlinkClick r:id="rId5"/>
              </a:rPr>
              <a:t>https://</a:t>
            </a:r>
            <a:r>
              <a:rPr lang="ru-RU" dirty="0" smtClean="0">
                <a:hlinkClick r:id="rId5"/>
              </a:rPr>
              <a:t>medbase.ru/book/ISBN9785970459164.html</a:t>
            </a:r>
            <a:endParaRPr lang="ru-RU" dirty="0" smtClean="0"/>
          </a:p>
          <a:p>
            <a:r>
              <a:rPr lang="ru-RU" dirty="0" smtClean="0"/>
              <a:t>6. Рукавицын</a:t>
            </a:r>
            <a:r>
              <a:rPr lang="ru-RU" dirty="0"/>
              <a:t>, А. А. Справочник врача-гематолога / А. А. Рукавицын, О. А. Рукавицын. - Москва </a:t>
            </a:r>
            <a:r>
              <a:rPr lang="ru-RU" dirty="0" smtClean="0"/>
              <a:t>: ГЭОТАР-Медиа</a:t>
            </a:r>
            <a:r>
              <a:rPr lang="ru-RU" dirty="0"/>
              <a:t>, 2020. - 208 с. - Текст : электронный // URL : https://</a:t>
            </a:r>
            <a:r>
              <a:rPr lang="ru-RU" dirty="0" smtClean="0"/>
              <a:t>medbase.ru/book/ISBN9785970458075.html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445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4965</Words>
  <Application>Microsoft Office PowerPoint</Application>
  <PresentationFormat>Экран (4:3)</PresentationFormat>
  <Paragraphs>711</Paragraphs>
  <Slides>95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95</vt:i4>
      </vt:variant>
    </vt:vector>
  </HeadingPairs>
  <TitlesOfParts>
    <vt:vector size="96" baseType="lpstr">
      <vt:lpstr>Тема Office</vt:lpstr>
      <vt:lpstr>Презентация PowerPoint</vt:lpstr>
      <vt:lpstr>Презентация PowerPoint</vt:lpstr>
      <vt:lpstr>Презентация PowerPoint</vt:lpstr>
      <vt:lpstr>АНЕМИЯ Патологическое состояние, характеризующееся   снижением содержания гемоглобина, часто в сочетании   с уменьшением количества эритроцитов в единице объема крови </vt:lpstr>
      <vt:lpstr> АНЕМИЧЕСКИЙ СИНДРОМ                   кровопотеря  I) Постгеморрагическая  острая        хроническая  II) Гемолитические   - в/сосудистый гемолиз   - в/клеточный гемолиз  III) Дизэритропоэтические   - дефицит В12 , фолиевой к-ты   - дефицит ЭПО   - дефицит Fe (перераспределение Fe)   - аплазия к/м   - анемии полидефицитные   - МДС</vt:lpstr>
      <vt:lpstr>Презентация PowerPoint</vt:lpstr>
      <vt:lpstr>Презентация PowerPoint</vt:lpstr>
      <vt:lpstr>ЖДА:   Причины дефицита железа</vt:lpstr>
      <vt:lpstr>Выделяют последовательно развивающиеся стадии железодефицитного состояния:  - прелатентный дефицит железа; - латентный дефицит железа; - железодефицитная анемия </vt:lpstr>
      <vt:lpstr>Железо – жизненно необходимый элемент</vt:lpstr>
      <vt:lpstr>ЖЕЛЕЗОДЕФИЦИТНАЯ АНЕМИЯ - Гипохромия Эр,  -микроцитоз,  -железодефицитная феррокинетика (снижение Fe, Ферритина, КНТ, повышение ОЖСС). СИДЕРОПЕНИЧЕСКИЙ СИНДРОМ +++ АНЕМИЯ !</vt:lpstr>
      <vt:lpstr> КЛИНИЧЕСКИЕ ПРОЯВЛЕНИЯ ЖДА  АНЕМИЧЕСКИЙ СИНДРОМ:  * бледность кожи и слизистых оболочек; * снижение аппетита; * повышенная физическая и умственная утомляемость, снижение работоспособности; * сердечно-сосудистые нарушения (головокружение, шум в ушах, приглушенность тонов, систолический шум при аускультации сердца) </vt:lpstr>
      <vt:lpstr>ГИПОСИДЕРОЗ - тканевой ДЖ (недостаток синтеза АТФ)      Поражение: 1. кожи, ее придатков (волосы, ногти) и слизистых.   2. Желудочно-кишечного тракта - снижение аппетита и извращение вкуса, жжение языка, атрофический гастрит, эзофагит, диарея  3. Нервной системы  4. Сердечно-сосудистой системы </vt:lpstr>
      <vt:lpstr>СИДЕРОПЕНИЧЕСКИЙ СИНДРОМ:  * дистрофические изменения кожи и слизистых, придатков кожи (сухость кожи, ломкость и слоистость ногтей, поперечная исчерченность ногтей, койлонихии, выпадение волос, атрофия слизистой оболочки носа, желудка, пищевода, сопровождающаяся нарушением всасывания и диспептическими расстройствами; глоссит, гингивит, стоматит, дисфагия);  * извращение вкуса и обоняния;  * мышечные боли вследствие дефицита миоглобина;  * мышечная гипотония (дизурия и недержание мочи при кашле, смехе, ночной энурез).</vt:lpstr>
      <vt:lpstr>Презентация PowerPoint</vt:lpstr>
      <vt:lpstr>Презентация PowerPoint</vt:lpstr>
      <vt:lpstr> Основные критерии ЖДА   1. Низкий цветовой показатель (&lt;0,85;  MCH &lt;27 пг). 2. Гипохромия эритроцитов, микроцитоз,  MCV &lt;80fl. 3. Снижение уровня сывороточного железа  (&lt;11,5 мкг/л, N 11,5-25 мкг/л). 4. Снижение уровня коэффициента насыщения трансферрина (&lt; 20 %, N 20-50 %).  4. Повышение общей железосвязывающей способности сыворотки. 5. Снижение содержания ферритина в крови  (&lt; 30-40 мкг/л). </vt:lpstr>
      <vt:lpstr>Презентация PowerPoint</vt:lpstr>
      <vt:lpstr>              Принципы терапии ЖДА  1. Коррекция причин, лежащих в основе ДЖ. 2. Диетотерапия (продукты с высоким содержанием железа).    Но! Добиться поступления достаточного количества железа с пищей невозможно! 3. Назначать достаточные дозы Fе (100-300 мг в сутки или 80-160мг чистого железа) и на длительный срок, устранять не только анемию, но и ДЖ в тканях! 4. При анемии средней и тяжелой степени наиболее эффективен внутривенный путь введения препаратов железа.  5. Не прибегать к гемотрансфузии без жизненных показаний!</vt:lpstr>
      <vt:lpstr>Возможности коррекции ДЖ / ЖДА</vt:lpstr>
      <vt:lpstr>Презентация PowerPoint</vt:lpstr>
      <vt:lpstr>   Лечение ЖДА 1. Препарат железа   доза в зависимости от тяжести анемии и ДЖ  2. Антиоксиданты     аскорбиновая кислота     метионин     альфа-токоферол      3. Метаболические средства     препараты К0      витамины В1, В2, В5, В6     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Приобретенные гемолитические анемии </vt:lpstr>
      <vt:lpstr>ЛЕЧЕНИЕ приобретенных гемолитических анемий</vt:lpstr>
      <vt:lpstr>ЛЕЧЕНИЕ приобретенных гемолитических анемий</vt:lpstr>
      <vt:lpstr>Презентация PowerPoint</vt:lpstr>
      <vt:lpstr>Мегалобластные анемии (гиперхромные)</vt:lpstr>
      <vt:lpstr>Значение вит. В12 и фолиевой кислоты</vt:lpstr>
      <vt:lpstr>Причины дефицита витамина В12</vt:lpstr>
      <vt:lpstr>Причины дефицита фолиевой кислоты</vt:lpstr>
      <vt:lpstr>Витамин В12 состоит из двух коферментов:</vt:lpstr>
      <vt:lpstr>Клинические проявления</vt:lpstr>
      <vt:lpstr>Клинические проявления дефицита В12</vt:lpstr>
      <vt:lpstr>Презентация PowerPoint</vt:lpstr>
      <vt:lpstr>Картина крови</vt:lpstr>
      <vt:lpstr>Диагностика В12 – дефицитной анемии:</vt:lpstr>
      <vt:lpstr>Изменения в миелограмме при дефиците витамина В12</vt:lpstr>
      <vt:lpstr>Презентация PowerPoint</vt:lpstr>
      <vt:lpstr>Лечение пернициозной (вит. В12-дефицитной) анемии</vt:lpstr>
      <vt:lpstr>Лечение дефицита фолиевой кислоты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Коррекция дефицита железа</vt:lpstr>
      <vt:lpstr>Внутривенные препараты железа для лечения абсолютного и функционального ДЖ при АХЗ:</vt:lpstr>
      <vt:lpstr>Апластическая анемия</vt:lpstr>
      <vt:lpstr>Этиология и патогенез</vt:lpstr>
      <vt:lpstr>Этиология и патогенез</vt:lpstr>
      <vt:lpstr>Клиническое течение заболевания</vt:lpstr>
      <vt:lpstr>Лабораторные данные</vt:lpstr>
      <vt:lpstr>Для картины костного мозга больных АА характерно (трепанобиоптат): </vt:lpstr>
      <vt:lpstr>Диагностика и дифференциальная диагностика</vt:lpstr>
      <vt:lpstr>Диагностика и дифференциальная диагностика</vt:lpstr>
      <vt:lpstr>Диагностика АА</vt:lpstr>
      <vt:lpstr>Лечение АА</vt:lpstr>
      <vt:lpstr>Лечение АА</vt:lpstr>
      <vt:lpstr> Циклоспорин А (ЦсА) – метаболит грибка Tolipocladium inflatum, циклический полипептид: </vt:lpstr>
      <vt:lpstr>Прогноз при АА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lyamkina</dc:creator>
  <cp:lastModifiedBy>1</cp:lastModifiedBy>
  <cp:revision>199</cp:revision>
  <dcterms:created xsi:type="dcterms:W3CDTF">2013-03-20T06:32:03Z</dcterms:created>
  <dcterms:modified xsi:type="dcterms:W3CDTF">2025-11-14T10:32:03Z</dcterms:modified>
</cp:coreProperties>
</file>