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01"/>
  </p:notesMasterIdLst>
  <p:handoutMasterIdLst>
    <p:handoutMasterId r:id="rId102"/>
  </p:handoutMasterIdLst>
  <p:sldIdLst>
    <p:sldId id="365" r:id="rId2"/>
    <p:sldId id="503" r:id="rId3"/>
    <p:sldId id="504" r:id="rId4"/>
    <p:sldId id="436" r:id="rId5"/>
    <p:sldId id="437" r:id="rId6"/>
    <p:sldId id="438" r:id="rId7"/>
    <p:sldId id="439" r:id="rId8"/>
    <p:sldId id="358" r:id="rId9"/>
    <p:sldId id="355" r:id="rId10"/>
    <p:sldId id="334" r:id="rId11"/>
    <p:sldId id="366" r:id="rId12"/>
    <p:sldId id="396" r:id="rId13"/>
    <p:sldId id="367" r:id="rId14"/>
    <p:sldId id="405" r:id="rId15"/>
    <p:sldId id="369" r:id="rId16"/>
    <p:sldId id="339" r:id="rId17"/>
    <p:sldId id="402" r:id="rId18"/>
    <p:sldId id="444" r:id="rId19"/>
    <p:sldId id="445" r:id="rId20"/>
    <p:sldId id="446" r:id="rId21"/>
    <p:sldId id="447" r:id="rId22"/>
    <p:sldId id="448" r:id="rId23"/>
    <p:sldId id="449" r:id="rId24"/>
    <p:sldId id="450" r:id="rId25"/>
    <p:sldId id="452" r:id="rId26"/>
    <p:sldId id="453" r:id="rId27"/>
    <p:sldId id="340" r:id="rId28"/>
    <p:sldId id="371" r:id="rId29"/>
    <p:sldId id="342" r:id="rId30"/>
    <p:sldId id="343" r:id="rId31"/>
    <p:sldId id="373" r:id="rId32"/>
    <p:sldId id="374" r:id="rId33"/>
    <p:sldId id="392" r:id="rId34"/>
    <p:sldId id="401" r:id="rId35"/>
    <p:sldId id="408" r:id="rId36"/>
    <p:sldId id="435" r:id="rId37"/>
    <p:sldId id="434" r:id="rId38"/>
    <p:sldId id="454" r:id="rId39"/>
    <p:sldId id="455" r:id="rId40"/>
    <p:sldId id="415" r:id="rId41"/>
    <p:sldId id="456" r:id="rId42"/>
    <p:sldId id="409" r:id="rId43"/>
    <p:sldId id="431" r:id="rId44"/>
    <p:sldId id="423" r:id="rId45"/>
    <p:sldId id="424" r:id="rId46"/>
    <p:sldId id="425" r:id="rId47"/>
    <p:sldId id="426" r:id="rId48"/>
    <p:sldId id="416" r:id="rId49"/>
    <p:sldId id="418" r:id="rId50"/>
    <p:sldId id="419" r:id="rId51"/>
    <p:sldId id="432" r:id="rId52"/>
    <p:sldId id="440" r:id="rId53"/>
    <p:sldId id="441" r:id="rId54"/>
    <p:sldId id="442" r:id="rId55"/>
    <p:sldId id="443" r:id="rId56"/>
    <p:sldId id="430" r:id="rId57"/>
    <p:sldId id="457" r:id="rId58"/>
    <p:sldId id="458" r:id="rId59"/>
    <p:sldId id="459" r:id="rId60"/>
    <p:sldId id="460" r:id="rId61"/>
    <p:sldId id="461" r:id="rId62"/>
    <p:sldId id="462" r:id="rId63"/>
    <p:sldId id="466" r:id="rId64"/>
    <p:sldId id="467" r:id="rId65"/>
    <p:sldId id="468" r:id="rId66"/>
    <p:sldId id="469" r:id="rId67"/>
    <p:sldId id="470" r:id="rId68"/>
    <p:sldId id="471" r:id="rId69"/>
    <p:sldId id="472" r:id="rId70"/>
    <p:sldId id="475" r:id="rId71"/>
    <p:sldId id="476" r:id="rId72"/>
    <p:sldId id="477" r:id="rId73"/>
    <p:sldId id="478" r:id="rId74"/>
    <p:sldId id="479" r:id="rId75"/>
    <p:sldId id="480" r:id="rId76"/>
    <p:sldId id="481" r:id="rId77"/>
    <p:sldId id="482" r:id="rId78"/>
    <p:sldId id="483" r:id="rId79"/>
    <p:sldId id="484" r:id="rId80"/>
    <p:sldId id="485" r:id="rId81"/>
    <p:sldId id="486" r:id="rId82"/>
    <p:sldId id="487" r:id="rId83"/>
    <p:sldId id="488" r:id="rId84"/>
    <p:sldId id="489" r:id="rId85"/>
    <p:sldId id="490" r:id="rId86"/>
    <p:sldId id="491" r:id="rId87"/>
    <p:sldId id="492" r:id="rId88"/>
    <p:sldId id="493" r:id="rId89"/>
    <p:sldId id="494" r:id="rId90"/>
    <p:sldId id="495" r:id="rId91"/>
    <p:sldId id="496" r:id="rId92"/>
    <p:sldId id="498" r:id="rId93"/>
    <p:sldId id="499" r:id="rId94"/>
    <p:sldId id="500" r:id="rId95"/>
    <p:sldId id="501" r:id="rId96"/>
    <p:sldId id="502" r:id="rId97"/>
    <p:sldId id="505" r:id="rId98"/>
    <p:sldId id="511" r:id="rId99"/>
    <p:sldId id="507" r:id="rId100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99"/>
    <a:srgbClr val="CC0099"/>
    <a:srgbClr val="FF6600"/>
    <a:srgbClr val="990099"/>
    <a:srgbClr val="993366"/>
    <a:srgbClr val="FF0000"/>
    <a:srgbClr val="99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8" autoAdjust="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3804117-6278-4986-A512-98B28B573EA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1162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Щелчок правит 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333AFF-591D-4C97-A926-72D9B387F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426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33AFF-591D-4C97-A926-72D9B387F1F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123714-303E-49A5-ABC8-82C2CA75F4D3}" type="slidenum">
              <a:rPr lang="ru-RU" smtClean="0"/>
              <a:pPr/>
              <a:t>35</a:t>
            </a:fld>
            <a:endParaRPr lang="ru-RU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33AFF-591D-4C97-A926-72D9B387F1F4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444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38364-5CE5-4B6B-872B-86414CF2E133}" type="slidenum">
              <a:rPr lang="ru-RU" smtClean="0">
                <a:solidFill>
                  <a:prstClr val="black"/>
                </a:solidFill>
              </a:rPr>
              <a:pPr/>
              <a:t>37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84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6150CA6-790A-42B0-B7A2-82A9CADBCA42}" type="slidenum">
              <a:rPr lang="ru-RU">
                <a:solidFill>
                  <a:prstClr val="black"/>
                </a:solidFill>
              </a:rPr>
              <a:pPr/>
              <a:t>39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5650" cy="34242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82656" cy="4111066"/>
          </a:xfrm>
          <a:noFill/>
          <a:ln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208551D1-01FB-4B7C-9E8F-941AC07A5493}" type="slidenum">
              <a:rPr lang="ru-RU">
                <a:solidFill>
                  <a:prstClr val="black"/>
                </a:solidFill>
              </a:rPr>
              <a:pPr/>
              <a:t>41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174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5650" cy="34242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82656" cy="4111066"/>
          </a:xfrm>
          <a:noFill/>
          <a:ln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CFFDA6-D304-4A07-9AFE-159A7F18A83D}" type="slidenum">
              <a:rPr lang="ru-RU" smtClean="0"/>
              <a:pPr/>
              <a:t>48</a:t>
            </a:fld>
            <a:endParaRPr lang="ru-RU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fld id="{43EC1513-5856-4716-B915-A581C1F493B3}" type="slidenum">
              <a:rPr lang="ru-RU" altLang="ru-RU" sz="1200" b="0" smtClean="0"/>
              <a:pPr eaLnBrk="1" hangingPunct="1">
                <a:defRPr/>
              </a:pPr>
              <a:t>52</a:t>
            </a:fld>
            <a:endParaRPr lang="ru-RU" altLang="ru-RU" sz="1200" b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85800"/>
            <a:ext cx="4575175" cy="3430588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F333C1C-8636-41E9-8FB9-9551D33345A4}" type="slidenum">
              <a:rPr lang="ru-RU" altLang="ru-RU" sz="1200" b="0" smtClean="0"/>
              <a:pPr eaLnBrk="1" hangingPunct="1"/>
              <a:t>81</a:t>
            </a:fld>
            <a:endParaRPr lang="ru-RU" altLang="ru-RU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4713"/>
          </a:xfrm>
          <a:ln/>
        </p:spPr>
      </p:sp>
      <p:sp>
        <p:nvSpPr>
          <p:cNvPr id="5120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ru-RU" sz="230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5843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5844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584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48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49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4964F42-079C-4442-A16B-3B3B082A45D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852D7-A861-4A5D-A953-82992B7C85D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54F78-3C1C-42E3-94B4-54A5268C66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C2C07-F9ED-43B0-B92B-63747623B2A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BB5FD-1737-44D4-AD84-D614F7E084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A5715-E7E4-4709-8EA1-CA23FAA5A3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9484E-5A13-477A-806B-7AE4493A1A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804B0-8846-490C-849F-AE5FD9DC5CE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F656C-F658-42C5-9DC4-0D4FB7EF01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5128E-69BE-4B99-9537-27BACE477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7DCF9-59F1-40F9-B0B0-5D5702FC49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AE47BF6-54BD-4AB6-A0D0-F4AD4EFFA4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34819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4820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482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3482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08D6A1-50C5-4476-8BFF-505B782F1FF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4825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hyperlink" Target="https://mbasegeotar.ru/book/ISBN9785970462935.html" TargetMode="External"/><Relationship Id="rId2" Type="http://schemas.openxmlformats.org/officeDocument/2006/relationships/hyperlink" Target="https://mbasegeotar.ru/book/ISBN9785970481882.html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medbase.ru/book/ISBN9785970459164.html" TargetMode="External"/><Relationship Id="rId4" Type="http://schemas.openxmlformats.org/officeDocument/2006/relationships/hyperlink" Target="https://medbase.ru/book/ISBN978542350353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6525" y="427038"/>
            <a:ext cx="8839200" cy="3627437"/>
          </a:xfrm>
        </p:spPr>
        <p:txBody>
          <a:bodyPr/>
          <a:lstStyle/>
          <a:p>
            <a:pPr lvl="0"/>
            <a:r>
              <a:rPr lang="ru-RU" dirty="0">
                <a:solidFill>
                  <a:schemeClr val="bg2"/>
                </a:solidFill>
                <a:latin typeface="+mj-lt"/>
              </a:rPr>
              <a:t>Дифференциальный диагноз миелопролиферативного синдрома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реакции миелоидного типа,  вторичные эритроцитозы, вторичные тромбоцитозы). Дифференциальная диагностика хронических миелопролиферативных заболеваний.</a:t>
            </a:r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827584" y="4941168"/>
            <a:ext cx="7272808" cy="1768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lvl="1"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Доцент кафедры терапии, гематологии и трансфузиологии НГМУ,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 к.м.н. Лямкина А.С.</a:t>
            </a:r>
          </a:p>
          <a:p>
            <a:pPr>
              <a:spcBef>
                <a:spcPct val="8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Новосибирский Государственный</a:t>
            </a: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медицинский университет</a:t>
            </a: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ru-RU" sz="1400" dirty="0">
              <a:solidFill>
                <a:schemeClr val="bg2"/>
              </a:solidFill>
              <a:latin typeface="+mj-lt"/>
            </a:endParaRP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ru-RU" sz="1400" dirty="0">
              <a:solidFill>
                <a:schemeClr val="bg2"/>
              </a:solidFill>
              <a:latin typeface="+mj-lt"/>
            </a:endParaRP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2025 г.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7609" y="4263432"/>
            <a:ext cx="31647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6 курс лечебный факультет 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Гематология, трансфузиология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565150" y="1052513"/>
            <a:ext cx="764381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Цель лекции:</a:t>
            </a:r>
          </a:p>
          <a:p>
            <a:pPr algn="l"/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l"/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- Ознакомить слушателей с основными группами миелопролиферативных заболеваний, причинами вторичных изменений наподобие миелопролиферативного синдрома и подходами к дифференциальной диагностике миелопролиферативного синдрома.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8327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647305" y="332656"/>
            <a:ext cx="7848872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Задачи лекции: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описать понятие «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лейкемоидная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реакция миелоидного типа» и «миелопролиферативный синдром»;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дать понятие о классификации миелопролиферативных заболеваний;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дать понятие об основных дифференциально-диагностических особенностях различных видов миелопролиферативных заболеваний 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лейкемоидных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реакциях миелоидного типа (вторичный эритроцитоз, вторичный тромбоцитоз, вторичный нейтрофильный лейкоцитоз);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дать понятие о терапевтических подходах различных видов  миелопролиферативного синдрома в зависимости от этиологии и патогенетических особенностей заболевания.</a:t>
            </a:r>
            <a:endParaRPr lang="ru-RU" altLang="ru-RU" dirty="0">
              <a:solidFill>
                <a:schemeClr val="bg2"/>
              </a:solidFill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43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77970" y="405810"/>
            <a:ext cx="80311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ХРОНИЧЕСКИЕ МИЕЛОПРОЛИФЕРАТИВНЫЕ ЗАБОЛЕВАНИЯ (ХМПЗ)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 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- это группа заболеваний системы крови клональной природы, которые возникают на уровне стволовой кроветворной клетки и характеризуются аномальной пролиферацией миелоидного ростка кроветворения в костном мозге, частым формированием экстрамедуллярных очагов гемопоэза и формированием фиброза костного мозга при длительном течении процесса</a:t>
            </a:r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828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4909" y="260648"/>
            <a:ext cx="83975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ВОЗ миелоидных новообразований,  2022 </a:t>
            </a: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1" y="874737"/>
            <a:ext cx="864095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Миелопролиферативные</a:t>
            </a:r>
            <a:r>
              <a:rPr lang="ru-RU" sz="1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новообразования (МПН)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миелолейкоз (ХМЛ), BCR-ABL1+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</a:t>
            </a:r>
            <a:r>
              <a:rPr lang="ru-RU" sz="1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нейтрофильный</a:t>
            </a: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лейкоз (ХНЛ)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Истинная полицитемия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Первичный миелофиброз (ПМФ)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А) ПМФ, </a:t>
            </a:r>
            <a:r>
              <a:rPr lang="ru-RU" sz="1800" i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префиброзная</a:t>
            </a:r>
            <a:r>
              <a:rPr lang="ru-RU" sz="180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/ранняя стадия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Б) ПМФ, явная фиброзная стадия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Эссенциальная тромбоцитемия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эозинофильный лейкоз, неуточненный </a:t>
            </a:r>
            <a:r>
              <a:rPr lang="en-US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[CEL NOS] </a:t>
            </a: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МПН </a:t>
            </a:r>
            <a:r>
              <a:rPr lang="ru-RU" sz="1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неклассифицируемые</a:t>
            </a: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Мастоцитоз</a:t>
            </a: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редакции ВОЗ, 2017г. – отдельная категория болезней!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</a:t>
            </a:r>
            <a:r>
              <a:rPr lang="ru-RU" sz="18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эозинофилией</a:t>
            </a:r>
            <a:r>
              <a:rPr lang="ru-RU" sz="1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перестройкой генов PDGFRA, PDGFRB или FGFR1 либо с PCM1-JAK2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перестройкой PDGFRA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перестройкой PDGFRB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перестройкой FGFR1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Предварительная форма: Миелоидные/лимфоидные новообразования с PCM1-JAK2</a:t>
            </a:r>
          </a:p>
        </p:txBody>
      </p:sp>
    </p:spTree>
    <p:extLst>
      <p:ext uri="{BB962C8B-B14F-4D97-AF65-F5344CB8AC3E}">
        <p14:creationId xmlns:p14="http://schemas.microsoft.com/office/powerpoint/2010/main" val="785380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0360" y="1370321"/>
            <a:ext cx="84373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Миелодиспластические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синдромы/</a:t>
            </a: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миелопролиферативные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новообразования (МДС/МПН)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миеломоноцитарный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лейкоз (ХММЛ)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Атипический хронический миелолейкоз (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аХМЛ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BCR-ABL1–)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Ювенильный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миеломоноцитарный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лейкоз (ЮММЛ)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МДС/МПН с кольцевыми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сидеробластами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тромбоцитозом (МСД/МПН-КС-Т)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МДС/МПН неклассифицированные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Миелоидная саркома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 пролиферации, связанные с синдромом Дауна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Преходящий аномальный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миелопоэз</a:t>
            </a: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Миелоидный лейкоз, ассоциированный с синдромом Дауна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4909" y="548680"/>
            <a:ext cx="83975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ВОЗ миелоидных новообразований,  2022 </a:t>
            </a: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50072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2932" y="188640"/>
            <a:ext cx="7772400" cy="864096"/>
          </a:xfrm>
        </p:spPr>
        <p:txBody>
          <a:bodyPr/>
          <a:lstStyle/>
          <a:p>
            <a:r>
              <a:rPr lang="ru-RU" sz="2800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Клинико-лабораторные проявления ХМПЗ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56" y="1039969"/>
            <a:ext cx="9144000" cy="54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059544" y="1253309"/>
            <a:ext cx="1512168" cy="36004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эритроцитоз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1253309"/>
            <a:ext cx="1584176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тромбоцитоз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38041" y="1271782"/>
            <a:ext cx="1944216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 err="1">
                <a:latin typeface="+mj-lt"/>
              </a:rPr>
              <a:t>спленомегалия</a:t>
            </a:r>
            <a:endParaRPr lang="ru-RU" sz="1800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73908" y="1256331"/>
            <a:ext cx="1512168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фиброз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9795" y="1833000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ИП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75468" y="2420888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ЭТ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7456" y="3080327"/>
            <a:ext cx="792088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+mj-lt"/>
              </a:rPr>
              <a:t>ПМФ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5468" y="4653136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ИП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5468" y="5229200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ЭТ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3727" y="5949280"/>
            <a:ext cx="908200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ПМФ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425791" y="4125495"/>
            <a:ext cx="1512168" cy="33833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МДС/ ОМЛ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915816" y="4088736"/>
            <a:ext cx="233058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Геморрагические осложнения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06883" y="4125495"/>
            <a:ext cx="136815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Тромбоз</a:t>
            </a:r>
          </a:p>
        </p:txBody>
      </p:sp>
    </p:spTree>
    <p:extLst>
      <p:ext uri="{BB962C8B-B14F-4D97-AF65-F5344CB8AC3E}">
        <p14:creationId xmlns:p14="http://schemas.microsoft.com/office/powerpoint/2010/main" val="196195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620688"/>
            <a:ext cx="7920880" cy="5276404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Хронический миелолейкоз </a:t>
            </a:r>
            <a:r>
              <a:rPr lang="ru-RU" sz="3200" dirty="0">
                <a:solidFill>
                  <a:schemeClr val="bg2"/>
                </a:solidFill>
                <a:effectLst/>
              </a:rPr>
              <a:t>– клональное миелопролиферативное заболевание, затрагивающее полипотентные стволовые клетки-предшественники миелоидных, эритроидных, лимфоидных клеток и мегакариоцитов, с поражением преимущественно зрелых и созревающих клеток гранулоцитарного ряда.</a:t>
            </a:r>
            <a:br>
              <a:rPr lang="ru-RU" sz="3200" dirty="0">
                <a:solidFill>
                  <a:schemeClr val="bg2"/>
                </a:solidFill>
                <a:effectLst/>
              </a:rPr>
            </a:br>
            <a:endParaRPr lang="ru-RU" sz="3200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14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3648"/>
          </a:xfrm>
        </p:grpSpPr>
        <p:pic>
          <p:nvPicPr>
            <p:cNvPr id="119812" name="Picture 4" descr="cxeма кроветвор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3013" cy="3648"/>
            </a:xfrm>
            <a:prstGeom prst="rect">
              <a:avLst/>
            </a:prstGeom>
            <a:noFill/>
          </p:spPr>
        </p:pic>
        <p:pic>
          <p:nvPicPr>
            <p:cNvPr id="119813" name="Picture 5" descr="cxeма кроветвор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03" y="0"/>
              <a:ext cx="2857" cy="3648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 bwMode="auto">
          <a:xfrm>
            <a:off x="3923928" y="3068960"/>
            <a:ext cx="2592288" cy="2520280"/>
          </a:xfrm>
          <a:prstGeom prst="rect">
            <a:avLst/>
          </a:prstGeom>
          <a:noFill/>
          <a:ln w="317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7772400" cy="685800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  <a:effectLst/>
              </a:rPr>
              <a:t>Распространенность ХМЛ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052736"/>
            <a:ext cx="7704856" cy="5562600"/>
          </a:xfrm>
        </p:spPr>
        <p:txBody>
          <a:bodyPr/>
          <a:lstStyle/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Заболеваемость: 1,0 – 1,5 на 100 000 человек в год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7 – 15% всех лейкозов взрослых.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Мужчины – чаще женщин (55 – 60%)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Средний возраст – 40-50 лет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У детей – 1,5-3%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Европа и Северная Америка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III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место после ОЛ и ХЛЛ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Япония, Индия, Индонезия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II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место после ХЛЛ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1325" y="1052513"/>
            <a:ext cx="8062913" cy="5043487"/>
          </a:xfrm>
        </p:spPr>
        <p:txBody>
          <a:bodyPr/>
          <a:lstStyle/>
          <a:p>
            <a:pPr marL="0" indent="365125" algn="ctr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b="1" dirty="0">
                <a:solidFill>
                  <a:schemeClr val="bg2"/>
                </a:solidFill>
                <a:latin typeface="+mj-lt"/>
              </a:rPr>
              <a:t>ПАТОГЕНЕЗ ХМЛ</a:t>
            </a:r>
          </a:p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dirty="0">
                <a:solidFill>
                  <a:schemeClr val="bg2"/>
                </a:solidFill>
                <a:latin typeface="+mj-lt"/>
              </a:rPr>
              <a:t>Главное патогенетическое событие -  соматическая мутация, возникающая в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плюрипотентной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гемопоэтической стволовой клетке (</a:t>
            </a:r>
            <a:r>
              <a:rPr lang="en-GB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-хромосома).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8" name="Object 2"/>
          <p:cNvGraphicFramePr>
            <a:graphicFrameLocks/>
          </p:cNvGraphicFramePr>
          <p:nvPr/>
        </p:nvGraphicFramePr>
        <p:xfrm>
          <a:off x="406400" y="1447800"/>
          <a:ext cx="8262938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50" name="Image" r:id="rId3" imgW="5359320" imgH="3841560" progId="">
                  <p:embed/>
                </p:oleObj>
              </mc:Choice>
              <mc:Fallback>
                <p:oleObj name="Image" r:id="rId3" imgW="5359320" imgH="3841560" progId="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447800"/>
                        <a:ext cx="8262938" cy="480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5418138" y="5638800"/>
            <a:ext cx="842962" cy="588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kumimoji="1" lang="ru-RU" sz="3200">
                <a:solidFill>
                  <a:srgbClr val="FF0000"/>
                </a:solidFill>
              </a:rPr>
              <a:t>Ph+</a:t>
            </a: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5737225" y="40306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kumimoji="1" lang="ru-RU">
              <a:solidFill>
                <a:schemeClr val="bg1"/>
              </a:solidFill>
            </a:endParaRPr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5889625" y="45640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kumimoji="1" lang="ru-RU">
              <a:solidFill>
                <a:schemeClr val="bg1"/>
              </a:solidFill>
            </a:endParaRPr>
          </a:p>
        </p:txBody>
      </p:sp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5351463" y="1371600"/>
            <a:ext cx="1635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endParaRPr kumimoji="1" lang="ru-RU" sz="2800" b="1">
              <a:latin typeface="Arial" charset="0"/>
            </a:endParaRPr>
          </a:p>
          <a:p>
            <a:pPr algn="l" eaLnBrk="0" hangingPunct="0"/>
            <a:endParaRPr kumimoji="1" lang="ru-RU" sz="2800" b="1">
              <a:latin typeface="Arial" charset="0"/>
            </a:endParaRPr>
          </a:p>
        </p:txBody>
      </p:sp>
      <p:sp>
        <p:nvSpPr>
          <p:cNvPr id="167943" name="Line 7"/>
          <p:cNvSpPr>
            <a:spLocks noChangeShapeType="1"/>
          </p:cNvSpPr>
          <p:nvPr/>
        </p:nvSpPr>
        <p:spPr bwMode="auto">
          <a:xfrm>
            <a:off x="4605338" y="3962400"/>
            <a:ext cx="406400" cy="99060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 flipH="1" flipV="1">
            <a:off x="4470400" y="3962400"/>
            <a:ext cx="474663" cy="114300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5" name="Oval 9"/>
          <p:cNvSpPr>
            <a:spLocks noChangeArrowheads="1"/>
          </p:cNvSpPr>
          <p:nvPr/>
        </p:nvSpPr>
        <p:spPr bwMode="auto">
          <a:xfrm>
            <a:off x="3995936" y="3140968"/>
            <a:ext cx="1016000" cy="86677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6" name="Oval 10"/>
          <p:cNvSpPr>
            <a:spLocks noChangeArrowheads="1"/>
          </p:cNvSpPr>
          <p:nvPr/>
        </p:nvSpPr>
        <p:spPr bwMode="auto">
          <a:xfrm>
            <a:off x="4716016" y="5229200"/>
            <a:ext cx="676275" cy="56197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7" name="Text Box 11"/>
          <p:cNvSpPr txBox="1">
            <a:spLocks noChangeArrowheads="1"/>
          </p:cNvSpPr>
          <p:nvPr/>
        </p:nvSpPr>
        <p:spPr bwMode="auto">
          <a:xfrm>
            <a:off x="4402138" y="4267200"/>
            <a:ext cx="6096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kumimoji="1" lang="ru-RU" sz="2000" b="1">
                <a:solidFill>
                  <a:schemeClr val="bg1"/>
                </a:solidFill>
                <a:latin typeface="Arial" charset="0"/>
              </a:rPr>
              <a:t>9</a:t>
            </a:r>
          </a:p>
        </p:txBody>
      </p:sp>
      <p:sp>
        <p:nvSpPr>
          <p:cNvPr id="167948" name="Text Box 12"/>
          <p:cNvSpPr txBox="1">
            <a:spLocks noChangeArrowheads="1"/>
          </p:cNvSpPr>
          <p:nvPr/>
        </p:nvSpPr>
        <p:spPr bwMode="auto">
          <a:xfrm>
            <a:off x="4945063" y="5715000"/>
            <a:ext cx="6096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kumimoji="1" lang="ru-RU" sz="2000" b="1">
                <a:solidFill>
                  <a:schemeClr val="bg1"/>
                </a:solidFill>
                <a:latin typeface="Arial" charset="0"/>
              </a:rPr>
              <a:t>22</a:t>
            </a:r>
          </a:p>
        </p:txBody>
      </p:sp>
      <p:sp>
        <p:nvSpPr>
          <p:cNvPr id="167949" name="Rectangle 13"/>
          <p:cNvSpPr>
            <a:spLocks noChangeArrowheads="1"/>
          </p:cNvSpPr>
          <p:nvPr/>
        </p:nvSpPr>
        <p:spPr bwMode="auto">
          <a:xfrm>
            <a:off x="812800" y="1371600"/>
            <a:ext cx="815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r" eaLnBrk="0" hangingPunct="0">
              <a:lnSpc>
                <a:spcPct val="95000"/>
              </a:lnSpc>
            </a:pPr>
            <a:endParaRPr lang="ru-RU" sz="2000" b="1">
              <a:latin typeface="Arial" charset="0"/>
            </a:endParaRPr>
          </a:p>
          <a:p>
            <a:pPr algn="r" eaLnBrk="0" hangingPunct="0">
              <a:lnSpc>
                <a:spcPct val="95000"/>
              </a:lnSpc>
            </a:pPr>
            <a:br>
              <a:rPr lang="ru-RU" sz="2000" b="1">
                <a:latin typeface="Arial" charset="0"/>
              </a:rPr>
            </a:br>
            <a:br>
              <a:rPr lang="ru-RU" sz="2000" b="1">
                <a:latin typeface="Arial" charset="0"/>
              </a:rPr>
            </a:br>
            <a:endParaRPr lang="ru-RU" sz="2000" b="1">
              <a:latin typeface="Arial" charset="0"/>
            </a:endParaRPr>
          </a:p>
        </p:txBody>
      </p:sp>
      <p:sp>
        <p:nvSpPr>
          <p:cNvPr id="167950" name="Text Box 14"/>
          <p:cNvSpPr txBox="1">
            <a:spLocks noChangeArrowheads="1"/>
          </p:cNvSpPr>
          <p:nvPr/>
        </p:nvSpPr>
        <p:spPr bwMode="auto">
          <a:xfrm>
            <a:off x="827584" y="260648"/>
            <a:ext cx="7632848" cy="150810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kumimoji="1" lang="ru-RU" sz="3200" b="1" dirty="0">
                <a:solidFill>
                  <a:srgbClr val="FF0000"/>
                </a:solidFill>
                <a:latin typeface="Arial" charset="0"/>
              </a:rPr>
              <a:t>Исследование кариотипа</a:t>
            </a:r>
          </a:p>
          <a:p>
            <a:pPr eaLnBrk="0" hangingPunct="0">
              <a:spcBef>
                <a:spcPts val="0"/>
              </a:spcBef>
            </a:pPr>
            <a:r>
              <a:rPr kumimoji="1" lang="ru-RU" sz="3200" b="1" dirty="0">
                <a:solidFill>
                  <a:srgbClr val="FF0000"/>
                </a:solidFill>
                <a:latin typeface="Arial" charset="0"/>
              </a:rPr>
              <a:t>Ф</a:t>
            </a: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иладельфийская хромосома  - </a:t>
            </a:r>
            <a:r>
              <a:rPr lang="ru-RU" sz="2800" dirty="0" err="1">
                <a:solidFill>
                  <a:srgbClr val="FF0000"/>
                </a:solidFill>
                <a:latin typeface="Arial" charset="0"/>
              </a:rPr>
              <a:t>транслокация</a:t>
            </a:r>
            <a:r>
              <a:rPr lang="ru-RU" sz="2800" dirty="0">
                <a:solidFill>
                  <a:srgbClr val="FF0000"/>
                </a:solidFill>
                <a:latin typeface="Arial" charset="0"/>
              </a:rPr>
              <a:t> t(9;22)</a:t>
            </a:r>
            <a:r>
              <a:rPr kumimoji="1" lang="ru-RU" sz="2800" dirty="0">
                <a:solidFill>
                  <a:srgbClr val="FF0000"/>
                </a:solidFill>
                <a:latin typeface="Arial" charset="0"/>
              </a:rPr>
              <a:t> </a:t>
            </a:r>
          </a:p>
        </p:txBody>
      </p:sp>
      <p:sp>
        <p:nvSpPr>
          <p:cNvPr id="167951" name="Text Box 15"/>
          <p:cNvSpPr txBox="1">
            <a:spLocks noChangeArrowheads="1"/>
          </p:cNvSpPr>
          <p:nvPr/>
        </p:nvSpPr>
        <p:spPr bwMode="auto">
          <a:xfrm>
            <a:off x="5689600" y="3733800"/>
            <a:ext cx="29797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ru-RU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29705" y="116632"/>
            <a:ext cx="7772400" cy="792088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Патогенез ХМЛ</a:t>
            </a:r>
          </a:p>
        </p:txBody>
      </p:sp>
      <p:graphicFrame>
        <p:nvGraphicFramePr>
          <p:cNvPr id="136239" name="Group 47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515017755"/>
              </p:ext>
            </p:extLst>
          </p:nvPr>
        </p:nvGraphicFramePr>
        <p:xfrm>
          <a:off x="547452" y="836712"/>
          <a:ext cx="8136906" cy="3566160"/>
        </p:xfrm>
        <a:graphic>
          <a:graphicData uri="http://schemas.openxmlformats.org/drawingml/2006/table">
            <a:tbl>
              <a:tblPr/>
              <a:tblGrid>
                <a:gridCol w="639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3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7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00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561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366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725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60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5755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956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06199"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ДНК – </a:t>
                      </a: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химерный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ген 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bcr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/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c-abl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1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bcr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22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c-abl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9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1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5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sym typeface="Symbol" pitchFamily="18" charset="2"/>
                        </a:rPr>
                        <a:t>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3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sym typeface="Symbol" pitchFamily="18" charset="2"/>
                        </a:rPr>
                        <a:t>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199"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Химерная и РНК 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bcr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/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c-abl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19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199"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Химерный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белок (Р210)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199"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NH</a:t>
                      </a:r>
                      <a:r>
                        <a:rPr kumimoji="0" lang="en-US" sz="24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2</a:t>
                      </a:r>
                      <a:endParaRPr kumimoji="0" lang="ru-RU" sz="2400" b="0" i="0" u="none" strike="noStrike" cap="none" normalizeH="0" baseline="-2500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COOH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6238" name="Rectangle 46"/>
          <p:cNvSpPr>
            <a:spLocks noChangeArrowheads="1"/>
          </p:cNvSpPr>
          <p:nvPr/>
        </p:nvSpPr>
        <p:spPr bwMode="auto">
          <a:xfrm>
            <a:off x="251520" y="4509120"/>
            <a:ext cx="8584754" cy="926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800" dirty="0">
                <a:solidFill>
                  <a:schemeClr val="bg2"/>
                </a:solidFill>
                <a:latin typeface="+mj-lt"/>
              </a:rPr>
              <a:t>C-abl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– человеческий клеточный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протоонкоген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,  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bcr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 -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 breakpoint cluster region</a:t>
            </a:r>
          </a:p>
          <a:p>
            <a:pPr algn="just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Белок Р210 – обладает активностью фермента тирозинкиназы. Тирозинкиназы участвуют в регуляции сигнальных путей, ответственных за клеточный рост, активацию, дифференцировку, адгезию и апоптоз.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5760" y="5733256"/>
            <a:ext cx="8836274" cy="93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0000"/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176213" indent="-176213">
              <a:buClr>
                <a:schemeClr val="tx1"/>
              </a:buClr>
              <a:buFont typeface="Wingdings" pitchFamily="2" charset="2"/>
              <a:buNone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     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BCR-ABL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– тирозинкиназа в гемопоэтических предшественниках приводит к нарушению нормального функционирования клетки и её злокачественной трансформации.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Text Box 2"/>
          <p:cNvSpPr txBox="1">
            <a:spLocks noChangeArrowheads="1"/>
          </p:cNvSpPr>
          <p:nvPr/>
        </p:nvSpPr>
        <p:spPr bwMode="auto">
          <a:xfrm>
            <a:off x="1314035" y="4260945"/>
            <a:ext cx="2159000" cy="915988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Бесконтрольное и быстрое размножение</a:t>
            </a:r>
          </a:p>
        </p:txBody>
      </p:sp>
      <p:sp>
        <p:nvSpPr>
          <p:cNvPr id="900099" name="Text Box 3"/>
          <p:cNvSpPr txBox="1">
            <a:spLocks noChangeArrowheads="1"/>
          </p:cNvSpPr>
          <p:nvPr/>
        </p:nvSpPr>
        <p:spPr bwMode="auto">
          <a:xfrm>
            <a:off x="6047934" y="4187871"/>
            <a:ext cx="1656644" cy="1190625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1800" b="1" dirty="0" err="1">
                <a:solidFill>
                  <a:schemeClr val="bg2"/>
                </a:solidFill>
                <a:effectLst/>
                <a:latin typeface="Arial" pitchFamily="34" charset="0"/>
              </a:rPr>
              <a:t>Увеличениеспособности</a:t>
            </a: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 к выходу в кровь.</a:t>
            </a:r>
          </a:p>
        </p:txBody>
      </p:sp>
      <p:sp>
        <p:nvSpPr>
          <p:cNvPr id="900100" name="Text Box 4"/>
          <p:cNvSpPr txBox="1">
            <a:spLocks noChangeArrowheads="1"/>
          </p:cNvSpPr>
          <p:nvPr/>
        </p:nvSpPr>
        <p:spPr bwMode="auto">
          <a:xfrm>
            <a:off x="3709811" y="4075065"/>
            <a:ext cx="1871133" cy="1190625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Замедление процессов старения и гибели клетки</a:t>
            </a:r>
          </a:p>
        </p:txBody>
      </p:sp>
      <p:sp>
        <p:nvSpPr>
          <p:cNvPr id="900101" name="Line 5"/>
          <p:cNvSpPr>
            <a:spLocks noChangeShapeType="1"/>
          </p:cNvSpPr>
          <p:nvPr/>
        </p:nvSpPr>
        <p:spPr bwMode="auto">
          <a:xfrm flipH="1">
            <a:off x="2681402" y="3355926"/>
            <a:ext cx="1583267" cy="8636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02" name="Line 6"/>
          <p:cNvSpPr>
            <a:spLocks noChangeShapeType="1"/>
          </p:cNvSpPr>
          <p:nvPr/>
        </p:nvSpPr>
        <p:spPr bwMode="auto">
          <a:xfrm>
            <a:off x="4583162" y="3355927"/>
            <a:ext cx="0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03" name="Line 7"/>
          <p:cNvSpPr>
            <a:spLocks noChangeShapeType="1"/>
          </p:cNvSpPr>
          <p:nvPr/>
        </p:nvSpPr>
        <p:spPr bwMode="auto">
          <a:xfrm>
            <a:off x="4853774" y="3355927"/>
            <a:ext cx="2022482" cy="793154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04" name="Oval 8"/>
          <p:cNvSpPr>
            <a:spLocks noChangeArrowheads="1"/>
          </p:cNvSpPr>
          <p:nvPr/>
        </p:nvSpPr>
        <p:spPr bwMode="auto">
          <a:xfrm>
            <a:off x="1721558" y="91409"/>
            <a:ext cx="5617633" cy="326451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ru-RU" sz="1800">
              <a:effectLst/>
              <a:latin typeface="Arial" pitchFamily="34" charset="0"/>
            </a:endParaRPr>
          </a:p>
        </p:txBody>
      </p:sp>
      <p:sp>
        <p:nvSpPr>
          <p:cNvPr id="900106" name="Rectangle 10"/>
          <p:cNvSpPr>
            <a:spLocks noChangeArrowheads="1"/>
          </p:cNvSpPr>
          <p:nvPr/>
        </p:nvSpPr>
        <p:spPr bwMode="auto">
          <a:xfrm>
            <a:off x="4528385" y="1002870"/>
            <a:ext cx="1223434" cy="360363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>
              <a:solidFill>
                <a:schemeClr val="bg2"/>
              </a:solidFill>
            </a:endParaRPr>
          </a:p>
        </p:txBody>
      </p:sp>
      <p:sp>
        <p:nvSpPr>
          <p:cNvPr id="900107" name="Text Box 11"/>
          <p:cNvSpPr txBox="1">
            <a:spLocks noChangeArrowheads="1"/>
          </p:cNvSpPr>
          <p:nvPr/>
        </p:nvSpPr>
        <p:spPr bwMode="auto">
          <a:xfrm>
            <a:off x="3165189" y="996520"/>
            <a:ext cx="1346200" cy="366713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  </a:t>
            </a:r>
            <a:r>
              <a:rPr lang="en-US" sz="1800" b="1" dirty="0">
                <a:solidFill>
                  <a:schemeClr val="bg2"/>
                </a:solidFill>
                <a:effectLst/>
                <a:latin typeface="Arial" pitchFamily="34" charset="0"/>
              </a:rPr>
              <a:t>BCR</a:t>
            </a:r>
            <a:endParaRPr lang="ru-RU" sz="1800" b="1" dirty="0"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900108" name="Text Box 12"/>
          <p:cNvSpPr txBox="1">
            <a:spLocks noChangeArrowheads="1"/>
          </p:cNvSpPr>
          <p:nvPr/>
        </p:nvSpPr>
        <p:spPr bwMode="auto">
          <a:xfrm>
            <a:off x="4572000" y="1039960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      </a:t>
            </a:r>
            <a:r>
              <a:rPr lang="en-US" sz="1800" b="1" dirty="0">
                <a:solidFill>
                  <a:schemeClr val="bg2"/>
                </a:solidFill>
                <a:effectLst/>
                <a:latin typeface="Arial" pitchFamily="34" charset="0"/>
              </a:rPr>
              <a:t>ABL</a:t>
            </a:r>
            <a:endParaRPr lang="ru-RU" sz="1800" b="1" dirty="0"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900109" name="AutoShape 13"/>
          <p:cNvSpPr>
            <a:spLocks noChangeArrowheads="1"/>
          </p:cNvSpPr>
          <p:nvPr/>
        </p:nvSpPr>
        <p:spPr bwMode="auto">
          <a:xfrm>
            <a:off x="4428067" y="1363233"/>
            <a:ext cx="217311" cy="792162"/>
          </a:xfrm>
          <a:prstGeom prst="downArrow">
            <a:avLst>
              <a:gd name="adj1" fmla="val 50000"/>
              <a:gd name="adj2" fmla="val 81006"/>
            </a:avLst>
          </a:prstGeom>
          <a:solidFill>
            <a:schemeClr val="tx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00110" name="Rectangle 14"/>
          <p:cNvSpPr>
            <a:spLocks noChangeArrowheads="1"/>
          </p:cNvSpPr>
          <p:nvPr/>
        </p:nvSpPr>
        <p:spPr bwMode="auto">
          <a:xfrm>
            <a:off x="3018624" y="452437"/>
            <a:ext cx="3239911" cy="466725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sz="1800" dirty="0">
                <a:solidFill>
                  <a:schemeClr val="bg2"/>
                </a:solidFill>
                <a:effectLst/>
                <a:latin typeface="Arial" pitchFamily="34" charset="0"/>
              </a:rPr>
              <a:t>     </a:t>
            </a:r>
            <a:r>
              <a:rPr lang="ru-RU" b="1" dirty="0">
                <a:solidFill>
                  <a:schemeClr val="bg2"/>
                </a:solidFill>
                <a:effectLst/>
                <a:latin typeface="Arial" pitchFamily="34" charset="0"/>
              </a:rPr>
              <a:t>Лейкозная клетка</a:t>
            </a:r>
          </a:p>
        </p:txBody>
      </p:sp>
      <p:sp>
        <p:nvSpPr>
          <p:cNvPr id="900111" name="AutoShape 15"/>
          <p:cNvSpPr>
            <a:spLocks noChangeArrowheads="1"/>
          </p:cNvSpPr>
          <p:nvPr/>
        </p:nvSpPr>
        <p:spPr bwMode="auto">
          <a:xfrm>
            <a:off x="3159607" y="2171560"/>
            <a:ext cx="2592212" cy="1800225"/>
          </a:xfrm>
          <a:custGeom>
            <a:avLst/>
            <a:gdLst>
              <a:gd name="G0" fmla="+- 3302 0 0"/>
              <a:gd name="G1" fmla="+- -11640683 0 0"/>
              <a:gd name="G2" fmla="+- 0 0 -11640683"/>
              <a:gd name="T0" fmla="*/ 0 256 1"/>
              <a:gd name="T1" fmla="*/ 180 256 1"/>
              <a:gd name="G3" fmla="+- -11640683 T0 T1"/>
              <a:gd name="T2" fmla="*/ 0 256 1"/>
              <a:gd name="T3" fmla="*/ 90 256 1"/>
              <a:gd name="G4" fmla="+- -11640683 T2 T3"/>
              <a:gd name="G5" fmla="*/ G4 2 1"/>
              <a:gd name="T4" fmla="*/ 90 256 1"/>
              <a:gd name="T5" fmla="*/ 0 256 1"/>
              <a:gd name="G6" fmla="+- -11640683 T4 T5"/>
              <a:gd name="G7" fmla="*/ G6 2 1"/>
              <a:gd name="G8" fmla="abs -11640683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3302"/>
              <a:gd name="G18" fmla="*/ 3302 1 2"/>
              <a:gd name="G19" fmla="+- G18 5400 0"/>
              <a:gd name="G20" fmla="cos G19 -11640683"/>
              <a:gd name="G21" fmla="sin G19 -11640683"/>
              <a:gd name="G22" fmla="+- G20 10800 0"/>
              <a:gd name="G23" fmla="+- G21 10800 0"/>
              <a:gd name="G24" fmla="+- 10800 0 G20"/>
              <a:gd name="G25" fmla="+- 3302 10800 0"/>
              <a:gd name="G26" fmla="?: G9 G17 G25"/>
              <a:gd name="G27" fmla="?: G9 0 21600"/>
              <a:gd name="G28" fmla="cos 10800 -11640683"/>
              <a:gd name="G29" fmla="sin 10800 -11640683"/>
              <a:gd name="G30" fmla="sin 3302 -11640683"/>
              <a:gd name="G31" fmla="+- G28 10800 0"/>
              <a:gd name="G32" fmla="+- G29 10800 0"/>
              <a:gd name="G33" fmla="+- G30 10800 0"/>
              <a:gd name="G34" fmla="?: G4 0 G31"/>
              <a:gd name="G35" fmla="?: -11640683 G34 0"/>
              <a:gd name="G36" fmla="?: G6 G35 G31"/>
              <a:gd name="G37" fmla="+- 21600 0 G36"/>
              <a:gd name="G38" fmla="?: G4 0 G33"/>
              <a:gd name="G39" fmla="?: -11640683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3755 w 21600"/>
              <a:gd name="T15" fmla="*/ 10507 h 21600"/>
              <a:gd name="T16" fmla="*/ 10800 w 21600"/>
              <a:gd name="T17" fmla="*/ 7498 h 21600"/>
              <a:gd name="T18" fmla="*/ 17845 w 21600"/>
              <a:gd name="T19" fmla="*/ 1050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7500" y="10663"/>
                </a:moveTo>
                <a:cubicBezTo>
                  <a:pt x="7574" y="8894"/>
                  <a:pt x="9029" y="7497"/>
                  <a:pt x="10800" y="7498"/>
                </a:cubicBezTo>
                <a:cubicBezTo>
                  <a:pt x="12570" y="7498"/>
                  <a:pt x="14025" y="8894"/>
                  <a:pt x="14099" y="10663"/>
                </a:cubicBezTo>
                <a:lnTo>
                  <a:pt x="21590" y="10352"/>
                </a:lnTo>
                <a:cubicBezTo>
                  <a:pt x="21350" y="4566"/>
                  <a:pt x="16590" y="-1"/>
                  <a:pt x="10799" y="0"/>
                </a:cubicBezTo>
                <a:cubicBezTo>
                  <a:pt x="5009" y="0"/>
                  <a:pt x="249" y="4566"/>
                  <a:pt x="9" y="10352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ru-RU">
              <a:effectLst/>
            </a:endParaRPr>
          </a:p>
        </p:txBody>
      </p:sp>
      <p:sp>
        <p:nvSpPr>
          <p:cNvPr id="900112" name="WordArt 16"/>
          <p:cNvSpPr>
            <a:spLocks noChangeArrowheads="1" noChangeShapeType="1" noTextEdit="1"/>
          </p:cNvSpPr>
          <p:nvPr/>
        </p:nvSpPr>
        <p:spPr bwMode="auto">
          <a:xfrm>
            <a:off x="3636550" y="2420888"/>
            <a:ext cx="1828800" cy="9350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2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Times New Roman"/>
                <a:cs typeface="Times New Roman"/>
              </a:rPr>
              <a:t>тирозин - киназа</a:t>
            </a:r>
          </a:p>
        </p:txBody>
      </p:sp>
      <p:sp>
        <p:nvSpPr>
          <p:cNvPr id="900113" name="Text Box 17"/>
          <p:cNvSpPr txBox="1">
            <a:spLocks noChangeArrowheads="1"/>
          </p:cNvSpPr>
          <p:nvPr/>
        </p:nvSpPr>
        <p:spPr bwMode="auto">
          <a:xfrm>
            <a:off x="2123728" y="5877272"/>
            <a:ext cx="4032448" cy="646331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800" b="1" dirty="0">
                <a:solidFill>
                  <a:schemeClr val="bg2"/>
                </a:solidFill>
                <a:effectLst/>
                <a:latin typeface="+mj-lt"/>
              </a:rPr>
              <a:t>Увеличение</a:t>
            </a:r>
            <a:r>
              <a:rPr lang="ru-RU" sz="1800" dirty="0">
                <a:solidFill>
                  <a:schemeClr val="bg2"/>
                </a:solidFill>
                <a:effectLst/>
                <a:latin typeface="+mj-lt"/>
              </a:rPr>
              <a:t> </a:t>
            </a:r>
            <a:r>
              <a:rPr lang="ru-RU" sz="1800" b="1" dirty="0">
                <a:solidFill>
                  <a:schemeClr val="bg2"/>
                </a:solidFill>
                <a:effectLst/>
                <a:latin typeface="+mj-lt"/>
              </a:rPr>
              <a:t>количества</a:t>
            </a:r>
            <a:r>
              <a:rPr lang="ru-RU" sz="1800" dirty="0">
                <a:solidFill>
                  <a:schemeClr val="bg2"/>
                </a:solidFill>
                <a:effectLst/>
                <a:latin typeface="+mj-lt"/>
              </a:rPr>
              <a:t> </a:t>
            </a:r>
          </a:p>
          <a:p>
            <a:pPr algn="ctr" eaLnBrk="1" hangingPunct="1"/>
            <a:r>
              <a:rPr lang="en-US" sz="1800" b="1" dirty="0">
                <a:solidFill>
                  <a:schemeClr val="bg2"/>
                </a:solidFill>
                <a:effectLst/>
                <a:latin typeface="+mj-lt"/>
              </a:rPr>
              <a:t>Ph+ </a:t>
            </a:r>
            <a:r>
              <a:rPr lang="ru-RU" sz="1800" b="1" dirty="0">
                <a:solidFill>
                  <a:schemeClr val="bg2"/>
                </a:solidFill>
                <a:effectLst/>
                <a:latin typeface="+mj-lt"/>
              </a:rPr>
              <a:t>клеток</a:t>
            </a:r>
          </a:p>
        </p:txBody>
      </p:sp>
      <p:sp>
        <p:nvSpPr>
          <p:cNvPr id="900114" name="Line 18"/>
          <p:cNvSpPr>
            <a:spLocks noChangeShapeType="1"/>
          </p:cNvSpPr>
          <p:nvPr/>
        </p:nvSpPr>
        <p:spPr bwMode="auto">
          <a:xfrm>
            <a:off x="2861538" y="5199108"/>
            <a:ext cx="1278413" cy="606156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15" name="Line 19"/>
          <p:cNvSpPr>
            <a:spLocks noChangeShapeType="1"/>
          </p:cNvSpPr>
          <p:nvPr/>
        </p:nvSpPr>
        <p:spPr bwMode="auto">
          <a:xfrm flipH="1">
            <a:off x="5102437" y="5378496"/>
            <a:ext cx="1156097" cy="43716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01675" y="0"/>
            <a:ext cx="7772400" cy="836613"/>
          </a:xfrm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Методы диагностики ХМЛ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692150"/>
            <a:ext cx="8424936" cy="5897563"/>
          </a:xfrm>
        </p:spPr>
        <p:txBody>
          <a:bodyPr/>
          <a:lstStyle/>
          <a:p>
            <a:pPr marL="381000" indent="-3810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*Морфологическое исследование крови и миелограммы.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*Стандартное цитогенетическое исследование – единственный метод, позволяющий анализировать весь хромосомный набор клетки целиком (выявить не только </a:t>
            </a:r>
            <a:r>
              <a:rPr lang="en-US" sz="22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-хромосому, но и другие хромосомные нарушения).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*Метод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флюоресцентной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гибридизации </a:t>
            </a:r>
            <a:r>
              <a:rPr lang="en-US" sz="2200" dirty="0">
                <a:solidFill>
                  <a:schemeClr val="bg2"/>
                </a:solidFill>
                <a:latin typeface="+mj-lt"/>
              </a:rPr>
              <a:t>in Situ (FISH)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– более чувствителен 1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лейкемическая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клетка на 200-500 клеток.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	Мониторинг МРБ (не позволяет определить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клональную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эволюцию).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FFCCFF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</a:t>
            </a:r>
            <a:r>
              <a:rPr lang="en-GB" sz="2200" dirty="0">
                <a:solidFill>
                  <a:schemeClr val="bg2"/>
                </a:solidFill>
                <a:latin typeface="+mj-lt"/>
              </a:rPr>
              <a:t>RT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GB" sz="2200" dirty="0">
                <a:solidFill>
                  <a:schemeClr val="bg2"/>
                </a:solidFill>
                <a:latin typeface="+mj-lt"/>
              </a:rPr>
              <a:t>PCR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– используется как для диагностики заболевания, так и для мониторирования МРБ в процессе терапии. Позволяет в 5% случаев подтвердить диагноз ХМЛ, если при цитогенетическом исследовании </a:t>
            </a:r>
            <a:r>
              <a:rPr lang="en-US" sz="22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2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хромосому выявить не удалось.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	Чувствительность: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1 клетка на 10</a:t>
            </a:r>
            <a:r>
              <a:rPr lang="ru-RU" sz="2200" baseline="30000" dirty="0">
                <a:solidFill>
                  <a:schemeClr val="bg2"/>
                </a:solidFill>
                <a:latin typeface="+mj-lt"/>
              </a:rPr>
              <a:t>4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– 10</a:t>
            </a:r>
            <a:r>
              <a:rPr lang="ru-RU" sz="2200" baseline="30000" dirty="0">
                <a:solidFill>
                  <a:schemeClr val="bg2"/>
                </a:solidFill>
                <a:latin typeface="+mj-lt"/>
              </a:rPr>
              <a:t>6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клеток.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Исследование трепанобиоптата имеет вспомогательное значение.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68012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ДИАГНОСТИКИ ХМЛ (2024г.)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836712"/>
            <a:ext cx="8697217" cy="5602560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Общие: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избыточное увеличение числа гранулоцитов в периферической крови (&gt; </a:t>
            </a:r>
            <a:r>
              <a:rPr lang="en-GB" sz="2600" dirty="0">
                <a:solidFill>
                  <a:schemeClr val="bg2"/>
                </a:solidFill>
                <a:latin typeface="+mj-lt"/>
              </a:rPr>
              <a:t>2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0х10</a:t>
            </a:r>
            <a:r>
              <a:rPr lang="ru-RU" sz="2600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/л);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наличие предшественников гранулоцитов (миелоциты,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промиелоциты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, в периферической крови;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базофильно-эозинофильная ассоциация;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гиперклеточность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костного мозга при оценке трепанобиоптата</a:t>
            </a:r>
            <a:r>
              <a:rPr lang="en-GB" sz="26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лейкоциты:эритроциты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= 20-25:1, в норме 3-4:1),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↓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жира;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наличие 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-хромосомы (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t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(9;22)) при хромосомном анализе и 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b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с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r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/а</a:t>
            </a:r>
            <a:r>
              <a:rPr lang="en-US" sz="2600" dirty="0" err="1">
                <a:solidFill>
                  <a:schemeClr val="bg2"/>
                </a:solidFill>
                <a:latin typeface="+mj-lt"/>
              </a:rPr>
              <a:t>bl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гена при молекулярно-генетическом исследовании;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683568" y="188640"/>
            <a:ext cx="79914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ПРИМЕР ГЕМОГРАММЫ ПРИ ХРОНИЧЕСКОМ МИЕЛОЛЕЙКОЗЕ (хроническая фаза)</a:t>
            </a:r>
          </a:p>
        </p:txBody>
      </p:sp>
      <p:sp>
        <p:nvSpPr>
          <p:cNvPr id="174085" name="Text Box 5"/>
          <p:cNvSpPr txBox="1">
            <a:spLocks noChangeArrowheads="1"/>
          </p:cNvSpPr>
          <p:nvPr/>
        </p:nvSpPr>
        <p:spPr bwMode="auto">
          <a:xfrm>
            <a:off x="395536" y="980728"/>
            <a:ext cx="8424863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Эр – 4,2*10</a:t>
            </a:r>
            <a:r>
              <a:rPr lang="ru-RU" b="1" baseline="30000" dirty="0">
                <a:solidFill>
                  <a:schemeClr val="bg2"/>
                </a:solidFill>
                <a:latin typeface="+mj-lt"/>
              </a:rPr>
              <a:t>12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/л  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Нв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– 134 г/л  ЦП – 0.91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err="1">
                <a:solidFill>
                  <a:schemeClr val="bg2"/>
                </a:solidFill>
                <a:latin typeface="+mj-lt"/>
              </a:rPr>
              <a:t>Тр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– 689 *10</a:t>
            </a:r>
            <a:r>
              <a:rPr lang="ru-RU" b="1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/л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err="1">
                <a:solidFill>
                  <a:schemeClr val="bg2"/>
                </a:solidFill>
                <a:latin typeface="+mj-lt"/>
              </a:rPr>
              <a:t>Лц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- 157*10</a:t>
            </a:r>
            <a:r>
              <a:rPr lang="ru-RU" b="1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/л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err="1">
                <a:solidFill>
                  <a:schemeClr val="bg2"/>
                </a:solidFill>
                <a:latin typeface="+mj-lt"/>
              </a:rPr>
              <a:t>Бф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– 3%, Эф – 7%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бл-1%,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п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/м-2%, мц-7%, ю-11%,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п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/я-12%, с/я-48%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лф-6%, мон-2%,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СОЭ – 24 мм/час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3645956" y="2060847"/>
            <a:ext cx="28012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bg2"/>
                </a:solidFill>
                <a:latin typeface="+mj-lt"/>
              </a:rPr>
              <a:t>Тромбоцитоз -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	часто</a:t>
            </a:r>
          </a:p>
        </p:txBody>
      </p:sp>
      <p:sp>
        <p:nvSpPr>
          <p:cNvPr id="174087" name="Text Box 7"/>
          <p:cNvSpPr txBox="1">
            <a:spLocks noChangeArrowheads="1"/>
          </p:cNvSpPr>
          <p:nvPr/>
        </p:nvSpPr>
        <p:spPr bwMode="auto">
          <a:xfrm>
            <a:off x="3712032" y="2381170"/>
            <a:ext cx="31419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Лейкоцитоз -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всегда</a:t>
            </a:r>
          </a:p>
        </p:txBody>
      </p:sp>
      <p:sp>
        <p:nvSpPr>
          <p:cNvPr id="174089" name="Text Box 9"/>
          <p:cNvSpPr txBox="1">
            <a:spLocks noChangeArrowheads="1"/>
          </p:cNvSpPr>
          <p:nvPr/>
        </p:nvSpPr>
        <p:spPr bwMode="auto">
          <a:xfrm>
            <a:off x="3744980" y="2758554"/>
            <a:ext cx="250297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Базофильно-</a:t>
            </a:r>
          </a:p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эозинофильная</a:t>
            </a:r>
          </a:p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 ассоциация</a:t>
            </a:r>
          </a:p>
        </p:txBody>
      </p:sp>
      <p:sp>
        <p:nvSpPr>
          <p:cNvPr id="174090" name="Text Box 10"/>
          <p:cNvSpPr txBox="1">
            <a:spLocks noChangeArrowheads="1"/>
          </p:cNvSpPr>
          <p:nvPr/>
        </p:nvSpPr>
        <p:spPr bwMode="auto">
          <a:xfrm>
            <a:off x="666419" y="4551511"/>
            <a:ext cx="18893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сдвиг влево</a:t>
            </a:r>
          </a:p>
        </p:txBody>
      </p:sp>
      <p:sp>
        <p:nvSpPr>
          <p:cNvPr id="174091" name="Line 11"/>
          <p:cNvSpPr>
            <a:spLocks noChangeShapeType="1"/>
          </p:cNvSpPr>
          <p:nvPr/>
        </p:nvSpPr>
        <p:spPr bwMode="auto">
          <a:xfrm flipH="1">
            <a:off x="612842" y="4527459"/>
            <a:ext cx="6264275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74093" name="Text Box 13"/>
          <p:cNvSpPr txBox="1">
            <a:spLocks noChangeArrowheads="1"/>
          </p:cNvSpPr>
          <p:nvPr/>
        </p:nvSpPr>
        <p:spPr bwMode="auto">
          <a:xfrm>
            <a:off x="2802861" y="5013176"/>
            <a:ext cx="21578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chemeClr val="bg2"/>
                </a:solidFill>
                <a:latin typeface="+mj-lt"/>
              </a:rPr>
              <a:t>лимфопения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23639" y="3066330"/>
            <a:ext cx="9303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-часто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844824"/>
            <a:ext cx="712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реакции (гр.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leukos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–белый, «белая» клетка,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haima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– кровь,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aidas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– подобный) ― это патологические реактивные изменения состава крови, сходные с картиной крови при лейкозах и других системных заболеваниях крови опухолевого генеза, но не являющиеся проявлением пролиферации злокачественных бластных клеток.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49155" y="749895"/>
            <a:ext cx="4708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Дифференциальный диагноз</a:t>
            </a:r>
          </a:p>
        </p:txBody>
      </p:sp>
    </p:spTree>
    <p:extLst>
      <p:ext uri="{BB962C8B-B14F-4D97-AF65-F5344CB8AC3E}">
        <p14:creationId xmlns:p14="http://schemas.microsoft.com/office/powerpoint/2010/main" val="2404593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32656"/>
            <a:ext cx="727280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Лейкемоидные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реакции характеризуются </a:t>
            </a:r>
          </a:p>
          <a:p>
            <a:pPr algn="just"/>
            <a:endParaRPr lang="ru-RU" sz="28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Относительным и абсолютным увеличением в крови количества как зрелых, так и молодых клеток крови; </a:t>
            </a: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Имеют временный характер; </a:t>
            </a: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Исчезают вместе с вызвавшей их причиной; </a:t>
            </a: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Поступление молодых форм клеток обусловливает патологическую картину периферической крови при нормальном клеточном составе костного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3624126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79208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2"/>
                </a:solidFill>
                <a:latin typeface="+mj-lt"/>
              </a:rPr>
              <a:t>Патологии, при которых возникают </a:t>
            </a:r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реакции: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инфекции — вирусные, бактериальные, грибковые, паразитарные;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отравления — продуктами питания, ядохимикатами, тяжелыми металлами;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массивные кровопотери и шоковое состояние;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хронические воспалительные заболевания в стадии декомпенсации;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новообразования;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септические состояния и длительные нагноительные процессы;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черепно-мозговые травмы;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лучевая болезнь;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аллергия, протекающая по типу крапивницы и анафилаксии.</a:t>
            </a:r>
          </a:p>
        </p:txBody>
      </p:sp>
    </p:spTree>
    <p:extLst>
      <p:ext uri="{BB962C8B-B14F-4D97-AF65-F5344CB8AC3E}">
        <p14:creationId xmlns:p14="http://schemas.microsoft.com/office/powerpoint/2010/main" val="3445933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622076"/>
            <a:ext cx="4116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Механизм развития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03394"/>
            <a:ext cx="83390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Этиологический фактор 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Активация пролиферации клеток гемопоэтической ткани 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Увеличение числа нормальных бластных клеток в гемопоэтической ткани</a:t>
            </a: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Элиминация бластных и незрелых форменных элементов крови в сосудистое русло 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Увеличение абсолютного и относительного числа незрелых форменных элементов крови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Лейкемоидная</a:t>
            </a:r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реакция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383471" y="1736812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383471" y="2492730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383471" y="3501008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400793" y="4653136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436418" y="5733256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кругленная соединительная линия 5"/>
          <p:cNvCxnSpPr/>
          <p:nvPr/>
        </p:nvCxnSpPr>
        <p:spPr bwMode="auto">
          <a:xfrm>
            <a:off x="3779912" y="1052736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Скругленная соединительная линия 12"/>
          <p:cNvCxnSpPr/>
          <p:nvPr/>
        </p:nvCxnSpPr>
        <p:spPr bwMode="auto">
          <a:xfrm>
            <a:off x="3779912" y="1743778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Скругленная соединительная линия 13"/>
          <p:cNvCxnSpPr/>
          <p:nvPr/>
        </p:nvCxnSpPr>
        <p:spPr bwMode="auto">
          <a:xfrm>
            <a:off x="3940749" y="2872572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Скругленная соединительная линия 14"/>
          <p:cNvCxnSpPr/>
          <p:nvPr/>
        </p:nvCxnSpPr>
        <p:spPr bwMode="auto">
          <a:xfrm>
            <a:off x="3970519" y="3933056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Скругленная соединительная линия 15"/>
          <p:cNvCxnSpPr/>
          <p:nvPr/>
        </p:nvCxnSpPr>
        <p:spPr bwMode="auto">
          <a:xfrm>
            <a:off x="3999771" y="5085184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7794106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7048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3200" b="1" dirty="0">
                <a:solidFill>
                  <a:schemeClr val="bg2"/>
                </a:solidFill>
                <a:latin typeface="+mj-lt"/>
              </a:rPr>
              <a:t>Классификация </a:t>
            </a:r>
            <a:r>
              <a:rPr lang="ru-RU" sz="3200" b="1" dirty="0" err="1">
                <a:solidFill>
                  <a:schemeClr val="bg2"/>
                </a:solidFill>
                <a:latin typeface="+mj-lt"/>
              </a:rPr>
              <a:t>лейкемоидных</a:t>
            </a:r>
            <a:r>
              <a:rPr lang="ru-RU" sz="3200" b="1" dirty="0">
                <a:solidFill>
                  <a:schemeClr val="bg2"/>
                </a:solidFill>
                <a:latin typeface="+mj-lt"/>
              </a:rPr>
              <a:t> реакций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 err="1">
                <a:solidFill>
                  <a:schemeClr val="bg2"/>
                </a:solidFill>
                <a:latin typeface="+mj-lt"/>
              </a:rPr>
              <a:t>Псевдобластные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Миелоидные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 err="1">
                <a:solidFill>
                  <a:schemeClr val="bg2"/>
                </a:solidFill>
                <a:latin typeface="+mj-lt"/>
              </a:rPr>
              <a:t>Промиелоцитарные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Нейтрофильные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Эозинофильные («большие </a:t>
            </a:r>
            <a:r>
              <a:rPr lang="ru-RU" sz="3200" dirty="0" err="1">
                <a:solidFill>
                  <a:schemeClr val="bg2"/>
                </a:solidFill>
                <a:latin typeface="+mj-lt"/>
              </a:rPr>
              <a:t>эозинофилии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» крови)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 err="1">
                <a:solidFill>
                  <a:schemeClr val="bg2"/>
                </a:solidFill>
                <a:latin typeface="+mj-lt"/>
              </a:rPr>
              <a:t>Лимфоцитарные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Моноцитарные</a:t>
            </a:r>
          </a:p>
        </p:txBody>
      </p:sp>
    </p:spTree>
    <p:extLst>
      <p:ext uri="{BB962C8B-B14F-4D97-AF65-F5344CB8AC3E}">
        <p14:creationId xmlns:p14="http://schemas.microsoft.com/office/powerpoint/2010/main" val="256926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8247" y="47667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 миелоидного типа ― это реакции с картиной крови, похожей на хронический миелолейкоз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8247" y="1484784"/>
            <a:ext cx="82062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Развиваются при инфекциях различного генеза, но чаще бактериальных, сопровождающихся выраженными системными реакциями организма.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132856"/>
            <a:ext cx="83502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bg2"/>
                </a:solidFill>
                <a:latin typeface="+mj-lt"/>
              </a:rPr>
              <a:t>Ведущую роль в их возникновении играет индуцированная микробными продуктами активация синтеза провоспалительных цитокинов (ИЛ-1, ФНО, ИЛ-6, Г-КСФ, ГМ-КСФ и др.). Некоторые из них (Г-КСФ, ГМ-КСФ, ИЛ-1) усиливают пролиферацию и дифференцировку клеток-предшественников в костном мозге и ускоряют их созревание. </a:t>
            </a:r>
          </a:p>
        </p:txBody>
      </p:sp>
    </p:spTree>
    <p:extLst>
      <p:ext uri="{BB962C8B-B14F-4D97-AF65-F5344CB8AC3E}">
        <p14:creationId xmlns:p14="http://schemas.microsoft.com/office/powerpoint/2010/main" val="3922428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8961" y="476672"/>
            <a:ext cx="67408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 миелоидного типа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196752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/>
                </a:solidFill>
                <a:latin typeface="+mj-lt"/>
              </a:rPr>
              <a:t>• Сопровождаются высоким лейкоцитозом: от 15*109 /л до 50,0*109 /л; </a:t>
            </a:r>
          </a:p>
          <a:p>
            <a:r>
              <a:rPr lang="ru-RU" sz="2400" dirty="0">
                <a:solidFill>
                  <a:schemeClr val="bg2"/>
                </a:solidFill>
                <a:latin typeface="+mj-lt"/>
              </a:rPr>
              <a:t>• Сдвигом лейкоцитарной формулы крови влево, как правило, до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палочкоядерных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, юных и единичных миелоцитов (вплоть до бластных клеток);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Выраженными дегенеративными изменениями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внейтрофилах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токсогенная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зернистость, вакуолизация ядра и цитоплазмы,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пельгеризация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ядра и др.).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428406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/>
              <a:t>Лейкемоидные</a:t>
            </a:r>
            <a:r>
              <a:rPr lang="ru-RU" sz="2000" dirty="0"/>
              <a:t> реакции, являясь осложнением инфекционных заболеваний, клинически протекают гораздо тяжелее, чем ХМЛ, сопровождаются лихорадкой, ознобом, симптомами интоксикации.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16465" y="5805264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В сложных случаях диагноз может подтвердиться стернальной пункцией</a:t>
            </a:r>
          </a:p>
        </p:txBody>
      </p:sp>
    </p:spTree>
    <p:extLst>
      <p:ext uri="{BB962C8B-B14F-4D97-AF65-F5344CB8AC3E}">
        <p14:creationId xmlns:p14="http://schemas.microsoft.com/office/powerpoint/2010/main" val="3488695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63323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2"/>
                </a:solidFill>
                <a:latin typeface="+mj-lt"/>
              </a:rPr>
              <a:t>Отличия </a:t>
            </a: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лейкемоидных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реакций от лейкоза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624866"/>
              </p:ext>
            </p:extLst>
          </p:nvPr>
        </p:nvGraphicFramePr>
        <p:xfrm>
          <a:off x="611560" y="1268760"/>
          <a:ext cx="8280921" cy="393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2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03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Признак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err="1">
                          <a:solidFill>
                            <a:schemeClr val="bg2"/>
                          </a:solidFill>
                          <a:latin typeface="+mj-lt"/>
                        </a:rPr>
                        <a:t>Лейкемоидная</a:t>
                      </a:r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 реакция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Лейкоз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Категория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Симптом основного заболевания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Самостоятельное заболевание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Причины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pPr marL="0" indent="0" algn="l"/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Разнообразные патогенные факторы бактериальной и </a:t>
                      </a:r>
                      <a:r>
                        <a:rPr lang="ru-RU" sz="1800" dirty="0" err="1">
                          <a:solidFill>
                            <a:schemeClr val="bg2"/>
                          </a:solidFill>
                          <a:latin typeface="+mj-lt"/>
                        </a:rPr>
                        <a:t>небактериальной</a:t>
                      </a:r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 природы, вызывающих сенсибилизацию организма</a:t>
                      </a:r>
                    </a:p>
                    <a:p>
                      <a:pPr marL="0" indent="0"/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Канцерогенные агенты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Прогнозы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С устранением действия основного этиологического фактора возникает быстрая нормализация состава периферической крови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Чаще </a:t>
                      </a:r>
                      <a:r>
                        <a:rPr lang="ru-RU" sz="1800" dirty="0" err="1">
                          <a:solidFill>
                            <a:schemeClr val="bg2"/>
                          </a:solidFill>
                          <a:latin typeface="+mj-lt"/>
                        </a:rPr>
                        <a:t>наблагоприятный</a:t>
                      </a:r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2112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56895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Проявления 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6935"/>
              </p:ext>
            </p:extLst>
          </p:nvPr>
        </p:nvGraphicFramePr>
        <p:xfrm>
          <a:off x="271028" y="764703"/>
          <a:ext cx="8568952" cy="5716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5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7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Признак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Лейкемоидная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реакция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Лейкоз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Костный мозг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Очаговая гиперплазия нормальных гемопоэтических клеток пролиферативных и их гипоплазия при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цитопенических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формах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Генерализованная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опухолевая гиперплазия гемопоэтической ткани. Часто большое число бластных и незрелых лейкозных клеток </a:t>
                      </a: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Периферическая кровь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Большое число неопухолевых незрелых клеток, возможны бласты (до 2%)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Увеличение числа клеток или цитопения. Наличие бластных лейкозных клеток. Анемия и тромбоцитопения</a:t>
                      </a: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Особенности в периферической кровь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Токсогенная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зернистость и признаки дегенерации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Лейкемический провал, тени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БоткинаГумпрехта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базофильноэозинофильная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ассоциация</a:t>
                      </a: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8209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Стадии (фазы) ХМЛ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534400" cy="4800600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en-GB" sz="3600" dirty="0">
                <a:solidFill>
                  <a:schemeClr val="bg2"/>
                </a:solidFill>
                <a:latin typeface="+mj-lt"/>
              </a:rPr>
              <a:t>I) </a:t>
            </a:r>
            <a:r>
              <a:rPr lang="ru-RU" sz="3600" dirty="0" err="1">
                <a:solidFill>
                  <a:schemeClr val="bg2"/>
                </a:solidFill>
                <a:latin typeface="+mj-lt"/>
              </a:rPr>
              <a:t>Хроническая</a:t>
            </a:r>
            <a:r>
              <a:rPr lang="ru-RU" sz="36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3600" dirty="0" err="1">
                <a:solidFill>
                  <a:schemeClr val="bg2"/>
                </a:solidFill>
                <a:latin typeface="+mj-lt"/>
              </a:rPr>
              <a:t>ранняя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 (до 12мес),                                </a:t>
            </a:r>
            <a:r>
              <a:rPr lang="en-GB" sz="3600" dirty="0">
                <a:solidFill>
                  <a:schemeClr val="bg2"/>
                </a:solidFill>
                <a:latin typeface="+mj-lt"/>
              </a:rPr>
              <a:t>   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				  поздняя</a:t>
            </a:r>
            <a:r>
              <a:rPr lang="en-GB" sz="3600" dirty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от 2-3 до 							6-10 лет)</a:t>
            </a:r>
          </a:p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en-GB" sz="3600" dirty="0">
                <a:solidFill>
                  <a:schemeClr val="bg2"/>
                </a:solidFill>
                <a:latin typeface="+mj-lt"/>
              </a:rPr>
              <a:t>II)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Продвинутая (акселерации) </a:t>
            </a:r>
          </a:p>
          <a:p>
            <a:pPr marL="268288" lvl="4" indent="-268288" algn="just">
              <a:spcBef>
                <a:spcPts val="1200"/>
              </a:spcBef>
              <a:buNone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							1 -1,5 года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GB" sz="3600" dirty="0">
                <a:solidFill>
                  <a:schemeClr val="bg2"/>
                </a:solidFill>
                <a:latin typeface="+mj-lt"/>
              </a:rPr>
              <a:t>III)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Терминальная (острая)</a:t>
            </a:r>
          </a:p>
          <a:p>
            <a:pPr marL="268288" lvl="2" indent="-268288">
              <a:buNone/>
            </a:pPr>
            <a:r>
              <a:rPr lang="ru-RU" dirty="0">
                <a:solidFill>
                  <a:schemeClr val="bg2"/>
                </a:solidFill>
                <a:latin typeface="+mj-lt"/>
              </a:rPr>
              <a:t>							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3-6 мес.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772400" cy="762000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  <a:effectLst/>
              </a:rPr>
              <a:t>Хроническая фаза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9" y="1052736"/>
            <a:ext cx="8136904" cy="5136232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 - 1-3 года бессимптомно – слабость, усталость, тяжесть в левом подреберье (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спленомегалия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- Постепенно нарастающий лейкоцитоз с левым сдвигом в лейкоцитарной формуле  (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миелоцитов,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метамиелоцитов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промие-лоцитов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единичные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бласты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 - 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тромбоцитов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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массы тела, одышка, тяжесть в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эпигастрии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после еды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Гипервязкость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крови – головные боли, нарушение зрения, заторможенность (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L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оз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rgbClr val="66FF66"/>
              </a:buClr>
              <a:buNone/>
            </a:pPr>
            <a:endParaRPr lang="ru-RU" sz="28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9063"/>
            <a:ext cx="7772400" cy="947737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 фазы акселерации: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737706"/>
              </p:ext>
            </p:extLst>
          </p:nvPr>
        </p:nvGraphicFramePr>
        <p:xfrm>
          <a:off x="755576" y="908720"/>
          <a:ext cx="7920880" cy="5148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+mj-lt"/>
                        </a:rPr>
                        <a:t>WHO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+mj-lt"/>
                        </a:rPr>
                        <a:t>+</a:t>
                      </a:r>
                      <a:r>
                        <a:rPr lang="en-US" dirty="0">
                          <a:solidFill>
                            <a:schemeClr val="bg2"/>
                          </a:solidFill>
                          <a:latin typeface="+mj-lt"/>
                        </a:rPr>
                        <a:t>ELN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636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10-19%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Базофилы в периферической крови   ≥ 20%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3. Длительная тромбоцитопения (&lt; 100*10</a:t>
                      </a:r>
                      <a:r>
                        <a:rPr lang="ru-RU" sz="1800" kern="1200" baseline="300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/л), не связанная с терапией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4.</a:t>
                      </a:r>
                      <a:r>
                        <a:rPr lang="ru-RU" sz="1800" kern="1200" baseline="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Клональные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цитогенетические аномалии в </a:t>
                      </a:r>
                      <a:r>
                        <a:rPr lang="en-GB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Ph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-позитивных клетках (КЦА/</a:t>
                      </a:r>
                      <a:r>
                        <a:rPr lang="en-GB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Ph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+) на фоне лечения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5.</a:t>
                      </a:r>
                      <a:r>
                        <a:rPr lang="ru-RU" sz="1800" kern="1200" baseline="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Тромбоцитоз (&gt; 1000*10</a:t>
                      </a:r>
                      <a:r>
                        <a:rPr lang="ru-RU" sz="1800" kern="1200" baseline="300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/л), не отвечающий на терапию.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6. Увеличение размеров селезенки, лейкоцитоза, не отвечающее на терапию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7.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+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промиелоциты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&gt; 30%, с уровнем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бластов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&lt; 30% (</a:t>
                      </a:r>
                      <a:r>
                        <a:rPr lang="en-US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ELN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571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 фазы </a:t>
            </a:r>
            <a:r>
              <a:rPr lang="ru-RU" sz="3200" b="1" dirty="0" err="1">
                <a:solidFill>
                  <a:schemeClr val="bg2"/>
                </a:solidFill>
                <a:effectLst/>
              </a:rPr>
              <a:t>бластного</a:t>
            </a:r>
            <a:r>
              <a:rPr lang="ru-RU" sz="3200" b="1" dirty="0">
                <a:solidFill>
                  <a:schemeClr val="bg2"/>
                </a:solidFill>
                <a:effectLst/>
              </a:rPr>
              <a:t> криза:</a:t>
            </a:r>
          </a:p>
        </p:txBody>
      </p:sp>
      <p:sp>
        <p:nvSpPr>
          <p:cNvPr id="107527" name="Line 7"/>
          <p:cNvSpPr>
            <a:spLocks noChangeShapeType="1"/>
          </p:cNvSpPr>
          <p:nvPr/>
        </p:nvSpPr>
        <p:spPr bwMode="auto">
          <a:xfrm flipH="1">
            <a:off x="2700338" y="4652963"/>
            <a:ext cx="1150937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>
            <a:off x="4356100" y="4652963"/>
            <a:ext cx="0" cy="639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29" name="Line 9"/>
          <p:cNvSpPr>
            <a:spLocks noChangeShapeType="1"/>
          </p:cNvSpPr>
          <p:nvPr/>
        </p:nvSpPr>
        <p:spPr bwMode="auto">
          <a:xfrm>
            <a:off x="4932363" y="4652963"/>
            <a:ext cx="129540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3132138" y="4149725"/>
            <a:ext cx="2592387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ru-RU" sz="2600" b="1"/>
              <a:t>бластный криз</a:t>
            </a:r>
            <a:endParaRPr lang="ru-RU" sz="100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175371"/>
              </p:ext>
            </p:extLst>
          </p:nvPr>
        </p:nvGraphicFramePr>
        <p:xfrm>
          <a:off x="395536" y="1397000"/>
          <a:ext cx="8424936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4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32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2400" b="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≥ 20%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Экстрамедуллярная пролиферация бластов, кроме селезенки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Большие очаги или кластеры  бластов в костном мозге по результатам гистологического исследования КМ</a:t>
                      </a:r>
                      <a:endParaRPr lang="ru-RU" sz="2400" b="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95536" y="836712"/>
            <a:ext cx="8424936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Основная терапия - ингибиторы тирозинкиназы:  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зарегистрированные в РФ: 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иматиниб, нилотиниб,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дазатиниб,бозутиниб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асциминиб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Альтернативные методы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Аллогенная трансплантация СКК – при неудаче терапии ИТК;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Интерферон-альфа – при беременности, если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противопоказа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иматиниб, нилотиниб;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dirty="0">
                <a:solidFill>
                  <a:schemeClr val="bg2"/>
                </a:solidFill>
                <a:latin typeface="+mj-lt"/>
              </a:rPr>
              <a:t>Химиотерапия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гидроксимочевина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) – временно, при Лц более 30 тыс./мкл.</a:t>
            </a:r>
          </a:p>
          <a:p>
            <a:pPr marL="342900" indent="-342900" algn="l">
              <a:spcBef>
                <a:spcPct val="40000"/>
              </a:spcBef>
              <a:buClr>
                <a:srgbClr val="FFCCFF"/>
              </a:buClr>
              <a:buSzPct val="80000"/>
              <a:buFont typeface="Wingdings" pitchFamily="2" charset="2"/>
              <a:buChar char="l"/>
            </a:pPr>
            <a:endParaRPr lang="ru-RU" sz="28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611560" y="188640"/>
            <a:ext cx="7772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r>
              <a:rPr lang="ru-RU" sz="4000" b="1" dirty="0">
                <a:solidFill>
                  <a:schemeClr val="bg2"/>
                </a:solidFill>
                <a:latin typeface="+mj-lt"/>
              </a:rPr>
              <a:t>Лечение ХМЛ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620688"/>
            <a:ext cx="8424936" cy="5472831"/>
          </a:xfrm>
        </p:spPr>
        <p:txBody>
          <a:bodyPr/>
          <a:lstStyle/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Цель терапии </a:t>
            </a:r>
            <a:r>
              <a:rPr lang="ru-RU" sz="28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–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получение полного цитогенетического ответа (ПЦО) и достижение минимального уровня остаточной болезни (большого молекулярного ответа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bcr/</a:t>
            </a:r>
            <a:r>
              <a:rPr lang="en-US" sz="2800" dirty="0" err="1">
                <a:solidFill>
                  <a:schemeClr val="bg2"/>
                </a:solidFill>
                <a:latin typeface="+mj-lt"/>
              </a:rPr>
              <a:t>abl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&lt;0,1%</a:t>
            </a: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 (БМО)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и глубокого молекулярного ответа (ГМО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)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которые определяются на основании цитогенетических и молекулярных методов исследования.</a:t>
            </a:r>
          </a:p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ПЦО и БМО, ГМО – низкий риск прогрессирования!!!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title"/>
          </p:nvPr>
        </p:nvSpPr>
        <p:spPr>
          <a:xfrm>
            <a:off x="683568" y="0"/>
            <a:ext cx="7772400" cy="701675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Лечение ХМЛ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5575" y="228600"/>
            <a:ext cx="8912225" cy="6513513"/>
          </a:xfrm>
        </p:spPr>
        <p:txBody>
          <a:bodyPr/>
          <a:lstStyle/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Цитогенетический ответ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(констатируется при оценке 20-ти костномозговых метафаз):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*отсутствует  (96% -100%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метафаз)</a:t>
            </a:r>
          </a:p>
          <a:p>
            <a:pPr marL="0" indent="277813" algn="just">
              <a:lnSpc>
                <a:spcPct val="80000"/>
              </a:lnSpc>
              <a:spcBef>
                <a:spcPts val="5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*минимальный (35% - 95%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-метафаз)</a:t>
            </a:r>
          </a:p>
          <a:p>
            <a:pPr marL="0" indent="277813" algn="just">
              <a:lnSpc>
                <a:spcPct val="80000"/>
              </a:lnSpc>
              <a:spcBef>
                <a:spcPts val="5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*частичный (выраженный) эффект (1% - 34 %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-метафаз)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*полный (отсутствие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метафаз)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Полный или частичный ответ = большой цитогенетический ответ (БЦО).</a:t>
            </a:r>
          </a:p>
          <a:p>
            <a:pPr marL="0" indent="277813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Молекулярно-генетический ответ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(оценивается с помощью PCR-анализа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пунктата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костного мозга).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БМО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bcr/abl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&lt;0,1%</a:t>
            </a:r>
            <a:endParaRPr lang="ru-RU" sz="2800" dirty="0">
              <a:solidFill>
                <a:schemeClr val="bg2"/>
              </a:solidFill>
              <a:latin typeface="+mj-lt"/>
              <a:cs typeface="Times New Roman" pitchFamily="18" charset="0"/>
            </a:endParaRP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ГМО - </a:t>
            </a:r>
            <a:r>
              <a:rPr lang="en-US" sz="2800" dirty="0" err="1">
                <a:solidFill>
                  <a:schemeClr val="bg2"/>
                </a:solidFill>
                <a:latin typeface="+mj-lt"/>
              </a:rPr>
              <a:t>bcr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/</a:t>
            </a:r>
            <a:r>
              <a:rPr lang="en-US" sz="2800" dirty="0" err="1">
                <a:solidFill>
                  <a:schemeClr val="bg2"/>
                </a:solidFill>
                <a:latin typeface="+mj-lt"/>
              </a:rPr>
              <a:t>abl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&lt;0,01% (ГМО 4,0), &lt;0,0032% (ГМО 4,5) или не определяется/&lt;0,001% (ГМО 5,0) </a:t>
            </a:r>
            <a:endParaRPr lang="en-US" sz="28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0" name="Text Box 4"/>
          <p:cNvSpPr txBox="1">
            <a:spLocks noChangeArrowheads="1"/>
          </p:cNvSpPr>
          <p:nvPr/>
        </p:nvSpPr>
        <p:spPr bwMode="auto">
          <a:xfrm>
            <a:off x="179512" y="188913"/>
            <a:ext cx="88565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2"/>
                </a:solidFill>
                <a:latin typeface="+mj-lt"/>
              </a:rPr>
              <a:t>ЕВРОПЕЙСКОЕ ОБЩЕСТВО ПО ЛЕЧЕНИЮ ЛЕЙКОЗОВ (</a:t>
            </a:r>
            <a:r>
              <a:rPr lang="en-US" sz="1800" b="1" dirty="0">
                <a:solidFill>
                  <a:schemeClr val="bg2"/>
                </a:solidFill>
                <a:latin typeface="+mj-lt"/>
              </a:rPr>
              <a:t>ELN</a:t>
            </a:r>
            <a:r>
              <a:rPr lang="ru-RU" sz="1800" b="1" dirty="0">
                <a:solidFill>
                  <a:schemeClr val="bg2"/>
                </a:solidFill>
                <a:latin typeface="+mj-lt"/>
              </a:rPr>
              <a:t>), 2020г.</a:t>
            </a:r>
          </a:p>
        </p:txBody>
      </p:sp>
      <p:graphicFrame>
        <p:nvGraphicFramePr>
          <p:cNvPr id="55" name="Таблица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983214"/>
              </p:ext>
            </p:extLst>
          </p:nvPr>
        </p:nvGraphicFramePr>
        <p:xfrm>
          <a:off x="251520" y="586456"/>
          <a:ext cx="8712966" cy="6055185"/>
        </p:xfrm>
        <a:graphic>
          <a:graphicData uri="http://schemas.openxmlformats.org/drawingml/2006/table">
            <a:tbl>
              <a:tblPr/>
              <a:tblGrid>
                <a:gridCol w="1352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6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4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02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96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Время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Оптимальный ответ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Настороженность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Неудача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6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Постановка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 применимо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Высокий риск, клональные хромосомные аномалии в </a:t>
                      </a: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клетках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 применимо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3 мес. после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≤  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≤  35%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&gt; 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+ 36-95%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Нет ПГО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&gt; 95%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 &gt; 10%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, если подтверждено</a:t>
                      </a:r>
                      <a:r>
                        <a:rPr lang="ru-RU" sz="1400" b="0" baseline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в течение 1-3 мес.</a:t>
                      </a:r>
                      <a:endParaRPr lang="en-US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6 мес. после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 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&lt;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+ 0%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&gt;1-10%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1-35%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&gt; 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&gt; 35%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12 мес. после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≤  0,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1%</a:t>
                      </a: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&gt; 0,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1%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- 1%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&gt;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&gt; 0%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71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Любое время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≤ 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0,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1%</a:t>
                      </a: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&gt; 0,1% - 1%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Клональные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хромосомные аномалии в </a:t>
                      </a: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 клетках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(-7 или 7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q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-)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 &gt;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Потеря ПГО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Потеря ПЦО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Подтвержденная потеря БМО</a:t>
                      </a:r>
                      <a:r>
                        <a:rPr lang="ru-RU" sz="1400" b="0" baseline="3000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*</a:t>
                      </a: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Клональные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хромосомные аномалии в </a:t>
                      </a: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клетках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4"/>
          <p:cNvSpPr txBox="1">
            <a:spLocks noChangeArrowheads="1"/>
          </p:cNvSpPr>
          <p:nvPr/>
        </p:nvSpPr>
        <p:spPr bwMode="auto">
          <a:xfrm>
            <a:off x="1116013" y="1916113"/>
            <a:ext cx="7056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/>
          </a:p>
        </p:txBody>
      </p:sp>
      <p:sp>
        <p:nvSpPr>
          <p:cNvPr id="66563" name="Text Box 10"/>
          <p:cNvSpPr txBox="1">
            <a:spLocks noChangeArrowheads="1"/>
          </p:cNvSpPr>
          <p:nvPr/>
        </p:nvSpPr>
        <p:spPr bwMode="auto">
          <a:xfrm>
            <a:off x="323528" y="692696"/>
            <a:ext cx="850719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Истинная полицитемия </a:t>
            </a:r>
          </a:p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(эритремия, болезнь </a:t>
            </a: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Вакеза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algn="just">
              <a:defRPr/>
            </a:pPr>
            <a:r>
              <a:rPr lang="ru-RU" sz="2800" b="0" dirty="0">
                <a:solidFill>
                  <a:schemeClr val="bg2"/>
                </a:solidFill>
                <a:latin typeface="+mj-lt"/>
              </a:rPr>
              <a:t>Истинная полицитемия (ИП) описана в 1892 г. Луи Анри 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Вакезом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- французским терапевтом, одним из основоположников кардиологии во Франции. </a:t>
            </a:r>
            <a:endParaRPr lang="ru-RU" sz="2800" b="0" dirty="0">
              <a:solidFill>
                <a:schemeClr val="bg2"/>
              </a:solidFill>
              <a:latin typeface="+mj-lt"/>
            </a:endParaRPr>
          </a:p>
          <a:p>
            <a:pPr algn="just">
              <a:defRPr/>
            </a:pPr>
            <a:r>
              <a:rPr lang="ru-RU" sz="2800" b="0" dirty="0">
                <a:solidFill>
                  <a:schemeClr val="bg2"/>
                </a:solidFill>
                <a:latin typeface="+mj-lt"/>
              </a:rPr>
              <a:t>Принадлежность ИП к группе лейкозов подтверждается наличием системной гиперплазии 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эритропоэтической</a:t>
            </a:r>
            <a:r>
              <a:rPr lang="ru-RU" sz="2800" b="0" dirty="0">
                <a:solidFill>
                  <a:schemeClr val="bg2"/>
                </a:solidFill>
                <a:latin typeface="+mj-lt"/>
              </a:rPr>
              <a:t> ткани с вовлечением других органов и увеличением количества лейкоцитов, тромбоцитов (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панмиелоз</a:t>
            </a:r>
            <a:r>
              <a:rPr lang="ru-RU" sz="2800" b="0" dirty="0">
                <a:solidFill>
                  <a:schemeClr val="bg2"/>
                </a:solidFill>
                <a:latin typeface="+mj-lt"/>
              </a:rPr>
              <a:t>).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1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2656"/>
            <a:ext cx="9144000" cy="1143001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Мутация </a:t>
            </a:r>
            <a:r>
              <a:rPr lang="en-US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JAK2 V617F</a:t>
            </a:r>
            <a: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 </a:t>
            </a:r>
            <a:b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при миелопролиферативных заболеваниях (истинная полицитемия (ИП), первичный миелофиброз (ПМФ), эссенциальная тромбоцитемия (ЭТ)) </a:t>
            </a:r>
            <a:endParaRPr lang="en-US" sz="2400" b="1" dirty="0"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62468" name="Text Box 15"/>
          <p:cNvSpPr txBox="1">
            <a:spLocks noChangeArrowheads="1"/>
          </p:cNvSpPr>
          <p:nvPr/>
        </p:nvSpPr>
        <p:spPr bwMode="auto">
          <a:xfrm>
            <a:off x="408701" y="2492896"/>
            <a:ext cx="4519552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14300" indent="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Приобретенная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Возникает в полипотентных клетках-предшественниках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Приводит к стойкой активации тирозинкиназы </a:t>
            </a:r>
            <a:r>
              <a:rPr lang="en-US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JAK2</a:t>
            </a: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Присутствует примерно у 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97% </a:t>
            </a:r>
            <a:r>
              <a:rPr lang="ru-RU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 ИП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62469" name="Rectangle 4"/>
          <p:cNvSpPr>
            <a:spLocks noChangeArrowheads="1"/>
          </p:cNvSpPr>
          <p:nvPr/>
        </p:nvSpPr>
        <p:spPr bwMode="auto">
          <a:xfrm>
            <a:off x="4572000" y="6400800"/>
            <a:ext cx="43434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Quintás-Cardama A, Nat Rev Drug Discov. 2011 Feb;10(2):127-40.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05600" y="5943600"/>
            <a:ext cx="1295400" cy="1692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dirty="0">
                <a:solidFill>
                  <a:srgbClr val="8064A2">
                    <a:lumMod val="10000"/>
                  </a:srgbClr>
                </a:solidFill>
                <a:latin typeface="Arial" pitchFamily="34" charset="0"/>
                <a:cs typeface="Arial" pitchFamily="34" charset="0"/>
              </a:rPr>
              <a:t>Транскрипция </a:t>
            </a:r>
            <a:endParaRPr lang="ru-RU" sz="1100" dirty="0">
              <a:solidFill>
                <a:srgbClr val="8064A2">
                  <a:lumMod val="10000"/>
                </a:srgbClr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1800" y="4876800"/>
            <a:ext cx="609600" cy="1692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dirty="0">
                <a:solidFill>
                  <a:srgbClr val="8064A2">
                    <a:lumMod val="10000"/>
                  </a:srgbClr>
                </a:solidFill>
                <a:latin typeface="Arial" pitchFamily="34" charset="0"/>
                <a:cs typeface="Arial" pitchFamily="34" charset="0"/>
              </a:rPr>
              <a:t>Ядро </a:t>
            </a:r>
            <a:endParaRPr lang="ru-RU" sz="1100" dirty="0">
              <a:solidFill>
                <a:srgbClr val="8064A2">
                  <a:lumMod val="10000"/>
                </a:srgbClr>
              </a:solidFill>
              <a:latin typeface="Calibri"/>
            </a:endParaRPr>
          </a:p>
        </p:txBody>
      </p:sp>
      <p:pic>
        <p:nvPicPr>
          <p:cNvPr id="15" name="Picture 3" descr="nri1226-f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4" r="13333" b="41818"/>
          <a:stretch>
            <a:fillRect/>
          </a:stretch>
        </p:blipFill>
        <p:spPr bwMode="auto">
          <a:xfrm>
            <a:off x="5386448" y="1765502"/>
            <a:ext cx="3218000" cy="4381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3" name="Рисунок 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93919"/>
            <a:ext cx="5004048" cy="177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адпись 2"/>
          <p:cNvSpPr txBox="1">
            <a:spLocks noChangeArrowheads="1"/>
          </p:cNvSpPr>
          <p:nvPr/>
        </p:nvSpPr>
        <p:spPr bwMode="auto">
          <a:xfrm>
            <a:off x="1187624" y="5818688"/>
            <a:ext cx="8286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«Дикий» тип </a:t>
            </a: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ea typeface="Calibri" pitchFamily="34" charset="0"/>
                <a:cs typeface="Times New Roman" pitchFamily="18" charset="0"/>
              </a:rPr>
              <a:t>JAK2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971601" y="4354363"/>
            <a:ext cx="40312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Локализация мутации в гене </a:t>
            </a:r>
            <a:r>
              <a:rPr kumimoji="0" lang="en-US" sz="1200" b="0" i="0" u="sng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JAK</a:t>
            </a:r>
            <a:r>
              <a:rPr kumimoji="0" lang="ru-RU" sz="1200" b="0" i="0" u="sng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2</a:t>
            </a:r>
            <a:endParaRPr kumimoji="0" lang="ru-RU" sz="1200" b="0" i="0" u="sng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781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7"/>
          <p:cNvSpPr>
            <a:spLocks noChangeArrowheads="1"/>
          </p:cNvSpPr>
          <p:nvPr/>
        </p:nvSpPr>
        <p:spPr bwMode="auto">
          <a:xfrm>
            <a:off x="179512" y="1840998"/>
            <a:ext cx="59634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Вероятным молекулярно-генетическим механизмом развития болезни могут быть активация </a:t>
            </a:r>
            <a:r>
              <a:rPr lang="ru-RU" sz="14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JAK2 киназы</a:t>
            </a:r>
          </a:p>
        </p:txBody>
      </p:sp>
    </p:spTree>
    <p:extLst>
      <p:ext uri="{BB962C8B-B14F-4D97-AF65-F5344CB8AC3E}">
        <p14:creationId xmlns:p14="http://schemas.microsoft.com/office/powerpoint/2010/main" val="339843935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7762" y="122392"/>
            <a:ext cx="4248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>
                <a:solidFill>
                  <a:srgbClr val="FF0000"/>
                </a:solidFill>
                <a:latin typeface="+mj-lt"/>
              </a:rPr>
              <a:t>JAK2 </a:t>
            </a:r>
            <a:r>
              <a:rPr lang="ru-RU" b="1" dirty="0">
                <a:solidFill>
                  <a:srgbClr val="FF0000"/>
                </a:solidFill>
                <a:latin typeface="+mj-lt"/>
              </a:rPr>
              <a:t>МУТАЦИЯ</a:t>
            </a:r>
            <a:endParaRPr lang="ru-RU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9144000" cy="3482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64" y="1218253"/>
            <a:ext cx="6588224" cy="1876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Рисунок 5" descr="Jak2 chromosom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57" y="1199961"/>
            <a:ext cx="2232795" cy="189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98919" y="3431969"/>
            <a:ext cx="2648198" cy="2968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865909" y="613383"/>
            <a:ext cx="531555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14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ru-RU" sz="20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экзон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9 хромосомы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JAK2V617F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- 95-97%</a:t>
            </a:r>
          </a:p>
          <a:p>
            <a:pPr algn="l">
              <a:defRPr/>
            </a:pP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12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ru-RU" sz="20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экзон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9 хромосомы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JAK2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1-3%</a:t>
            </a:r>
          </a:p>
          <a:p>
            <a:pPr algn="l">
              <a:defRPr/>
            </a:pPr>
            <a:endParaRPr lang="en-US" sz="2000" dirty="0">
              <a:solidFill>
                <a:schemeClr val="bg1">
                  <a:lumMod val="75000"/>
                </a:schemeClr>
              </a:solidFill>
              <a:latin typeface="+mj-lt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2871846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946" y="54868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Мутация </a:t>
            </a:r>
            <a:r>
              <a:rPr lang="en-US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MPL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W515L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– трансмембранный домен </a:t>
            </a:r>
            <a:r>
              <a:rPr lang="ru-RU" sz="28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тромбопоэтинового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рецептора (ПМФ, ЭТ)</a:t>
            </a:r>
            <a:b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800" b="1" dirty="0"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3023" y="3308473"/>
            <a:ext cx="5676900" cy="2486025"/>
          </a:xfrm>
        </p:spPr>
      </p:pic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4429497" y="6222355"/>
            <a:ext cx="41747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prstClr val="black"/>
                </a:solidFill>
                <a:latin typeface="Calibri" pitchFamily="34" charset="0"/>
              </a:rPr>
              <a:t>Pikman</a:t>
            </a:r>
            <a:r>
              <a:rPr lang="en-US" dirty="0">
                <a:solidFill>
                  <a:prstClr val="black"/>
                </a:solidFill>
                <a:latin typeface="Calibri" pitchFamily="34" charset="0"/>
              </a:rPr>
              <a:t> Y et al, </a:t>
            </a:r>
            <a:r>
              <a:rPr lang="en-US" dirty="0" err="1">
                <a:solidFill>
                  <a:prstClr val="black"/>
                </a:solidFill>
                <a:latin typeface="Calibri" pitchFamily="34" charset="0"/>
              </a:rPr>
              <a:t>PLoS</a:t>
            </a:r>
            <a:r>
              <a:rPr lang="en-US" dirty="0">
                <a:solidFill>
                  <a:prstClr val="black"/>
                </a:solidFill>
                <a:latin typeface="Calibri" pitchFamily="34" charset="0"/>
              </a:rPr>
              <a:t> Med, 2006</a:t>
            </a:r>
            <a:endParaRPr lang="ru-RU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1042988" y="2060848"/>
            <a:ext cx="6337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5-9% - </a:t>
            </a:r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первичный </a:t>
            </a:r>
            <a:r>
              <a:rPr lang="ru-RU" sz="2000" b="1" dirty="0" err="1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миелофиброз</a:t>
            </a:r>
            <a:endParaRPr lang="ru-RU" sz="2000" b="1" dirty="0">
              <a:solidFill>
                <a:prstClr val="black">
                  <a:lumMod val="50000"/>
                </a:prstClr>
              </a:solidFill>
              <a:latin typeface="Calibri" pitchFamily="34" charset="0"/>
            </a:endParaRPr>
          </a:p>
          <a:p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1% - </a:t>
            </a:r>
            <a:r>
              <a:rPr lang="ru-RU" sz="2000" b="1" dirty="0" err="1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эссенциальная</a:t>
            </a:r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 тромбоцитемия</a:t>
            </a:r>
          </a:p>
          <a:p>
            <a:endParaRPr lang="ru-RU" sz="2000" b="1" dirty="0">
              <a:solidFill>
                <a:prstClr val="black">
                  <a:lumMod val="50000"/>
                </a:prstClr>
              </a:solidFill>
              <a:latin typeface="Calibri" pitchFamily="34" charset="0"/>
            </a:endParaRPr>
          </a:p>
          <a:p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30% ПМФ – </a:t>
            </a:r>
            <a:r>
              <a:rPr lang="en-US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Jak2 + MPL</a:t>
            </a:r>
            <a:endParaRPr lang="ru-RU" sz="2000" b="1" dirty="0">
              <a:solidFill>
                <a:prstClr val="black">
                  <a:lumMod val="50000"/>
                </a:prst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554477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536863" y="332656"/>
            <a:ext cx="8224838" cy="432048"/>
          </a:xfrm>
        </p:spPr>
        <p:txBody>
          <a:bodyPr>
            <a:no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Соматическая  мутация CALR (</a:t>
            </a:r>
            <a:r>
              <a:rPr lang="ru-RU" sz="24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Кальретикулин</a:t>
            </a:r>
            <a:r>
              <a:rPr lang="ru-RU" sz="24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) при ПМФ, ЭТ 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612" y="908720"/>
            <a:ext cx="7920037" cy="5949280"/>
          </a:xfrm>
        </p:spPr>
        <p:txBody>
          <a:bodyPr/>
          <a:lstStyle/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- существует около 36 типов мутации CALR . Все мутации затрагивали 9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экзон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инсерции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делеции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9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экзона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(мутация 1 типа, 52-bp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делеции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(L367fs*46) до 53%, мутация 2 типа 5-bp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инсерции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(K385fs*47)до 32% )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953512"/>
            <a:ext cx="91440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Прямоугольник 5"/>
          <p:cNvSpPr>
            <a:spLocks noChangeArrowheads="1"/>
          </p:cNvSpPr>
          <p:nvPr/>
        </p:nvSpPr>
        <p:spPr bwMode="auto">
          <a:xfrm>
            <a:off x="1072718" y="3266264"/>
            <a:ext cx="792162" cy="450768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</a:p>
          <a:p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делеции</a:t>
            </a:r>
            <a:endParaRPr lang="ru-RU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316779" y="5452771"/>
            <a:ext cx="792163" cy="496509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  <a:endParaRPr lang="ru-RU" sz="1000" b="1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  <a:p>
            <a:r>
              <a:rPr lang="ru-RU" sz="10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инсерции</a:t>
            </a:r>
            <a:endParaRPr lang="en-US" sz="1000" b="1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79" name="Прямоугольник 7"/>
          <p:cNvSpPr>
            <a:spLocks noChangeArrowheads="1"/>
          </p:cNvSpPr>
          <p:nvPr/>
        </p:nvSpPr>
        <p:spPr bwMode="auto">
          <a:xfrm>
            <a:off x="1042988" y="2349500"/>
            <a:ext cx="792162" cy="287338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9 </a:t>
            </a:r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экзон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en-US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0" name="Прямоугольник 8"/>
          <p:cNvSpPr>
            <a:spLocks noChangeArrowheads="1"/>
          </p:cNvSpPr>
          <p:nvPr/>
        </p:nvSpPr>
        <p:spPr bwMode="auto">
          <a:xfrm>
            <a:off x="827088" y="5013325"/>
            <a:ext cx="792162" cy="287338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9 экзон </a:t>
            </a:r>
            <a:endParaRPr lang="en-US" sz="1000" b="1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1" name="Прямоугольник 9"/>
          <p:cNvSpPr>
            <a:spLocks noChangeArrowheads="1"/>
          </p:cNvSpPr>
          <p:nvPr/>
        </p:nvSpPr>
        <p:spPr bwMode="auto">
          <a:xfrm>
            <a:off x="89451" y="1809049"/>
            <a:ext cx="2771775" cy="288925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Геномная локализация </a:t>
            </a:r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делеции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 </a:t>
            </a:r>
            <a:endParaRPr lang="en-US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2" name="Прямоугольник 10"/>
          <p:cNvSpPr>
            <a:spLocks noChangeArrowheads="1"/>
          </p:cNvSpPr>
          <p:nvPr/>
        </p:nvSpPr>
        <p:spPr bwMode="auto">
          <a:xfrm>
            <a:off x="107950" y="4581525"/>
            <a:ext cx="2771775" cy="215900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Геномная локализация </a:t>
            </a:r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инсерции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 </a:t>
            </a:r>
            <a:endParaRPr lang="en-US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5" name="Прямоугольник 14"/>
          <p:cNvSpPr>
            <a:spLocks noChangeArrowheads="1"/>
          </p:cNvSpPr>
          <p:nvPr/>
        </p:nvSpPr>
        <p:spPr bwMode="auto">
          <a:xfrm>
            <a:off x="5508625" y="6453188"/>
            <a:ext cx="3311525" cy="2159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J. </a:t>
            </a:r>
            <a:r>
              <a:rPr lang="en-US" sz="1000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Nangalia</a:t>
            </a:r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, C.E. Massie</a:t>
            </a:r>
            <a:r>
              <a:rPr lang="ru-RU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etc.  NEJM 2013</a:t>
            </a:r>
            <a:endParaRPr lang="ru-RU" sz="1000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22907" y="2536497"/>
            <a:ext cx="535723" cy="82330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>
              <a:spcAft>
                <a:spcPts val="300"/>
              </a:spcAft>
            </a:pPr>
            <a:r>
              <a:rPr lang="ru-RU" sz="1000" dirty="0">
                <a:solidFill>
                  <a:schemeClr val="bg2"/>
                </a:solidFill>
              </a:rPr>
              <a:t>ЭТ</a:t>
            </a:r>
          </a:p>
          <a:p>
            <a:pPr>
              <a:spcAft>
                <a:spcPts val="300"/>
              </a:spcAft>
            </a:pPr>
            <a:r>
              <a:rPr lang="ru-RU" sz="1000" dirty="0">
                <a:solidFill>
                  <a:schemeClr val="bg2"/>
                </a:solidFill>
              </a:rPr>
              <a:t>ПМФ</a:t>
            </a:r>
          </a:p>
          <a:p>
            <a:pPr>
              <a:spcAft>
                <a:spcPts val="300"/>
              </a:spcAft>
            </a:pPr>
            <a:r>
              <a:rPr lang="ru-RU" sz="1000" dirty="0">
                <a:solidFill>
                  <a:schemeClr val="bg2"/>
                </a:solidFill>
              </a:rPr>
              <a:t>МДС</a:t>
            </a:r>
          </a:p>
          <a:p>
            <a:pPr>
              <a:spcAft>
                <a:spcPts val="300"/>
              </a:spcAft>
            </a:pPr>
            <a:r>
              <a:rPr lang="ru-RU" sz="1000" dirty="0" err="1">
                <a:solidFill>
                  <a:schemeClr val="bg2"/>
                </a:solidFill>
              </a:rPr>
              <a:t>аХМЛ</a:t>
            </a:r>
            <a:endParaRPr lang="ru-RU" sz="1000" dirty="0">
              <a:solidFill>
                <a:schemeClr val="bg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903" y="6253133"/>
            <a:ext cx="51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bg2"/>
                </a:solidFill>
              </a:rPr>
              <a:t>ЭТ – эссенциальная тромбоцитемия, ПМФ – первичный миелофиброз, МДС – </a:t>
            </a:r>
            <a:r>
              <a:rPr lang="ru-RU" sz="1000" dirty="0" err="1">
                <a:solidFill>
                  <a:schemeClr val="bg2"/>
                </a:solidFill>
              </a:rPr>
              <a:t>миелодиспластический</a:t>
            </a:r>
            <a:r>
              <a:rPr lang="ru-RU" sz="1000" dirty="0">
                <a:solidFill>
                  <a:schemeClr val="bg2"/>
                </a:solidFill>
              </a:rPr>
              <a:t> синдром, </a:t>
            </a:r>
            <a:r>
              <a:rPr lang="ru-RU" sz="1000" dirty="0" err="1">
                <a:solidFill>
                  <a:schemeClr val="bg2"/>
                </a:solidFill>
              </a:rPr>
              <a:t>аХМЛ</a:t>
            </a:r>
            <a:r>
              <a:rPr lang="ru-RU" sz="1000" dirty="0">
                <a:solidFill>
                  <a:schemeClr val="bg2"/>
                </a:solidFill>
              </a:rPr>
              <a:t> – атипичный хронический миелолейкоз</a:t>
            </a:r>
          </a:p>
        </p:txBody>
      </p:sp>
    </p:spTree>
    <p:extLst>
      <p:ext uri="{BB962C8B-B14F-4D97-AF65-F5344CB8AC3E}">
        <p14:creationId xmlns:p14="http://schemas.microsoft.com/office/powerpoint/2010/main" val="257667610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3122613"/>
            <a:ext cx="7272338" cy="882650"/>
          </a:xfr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bg2"/>
                </a:solidFill>
                <a:effectLst/>
                <a:latin typeface="+mj-lt"/>
              </a:rPr>
              <a:t>Рецепторы, использующие </a:t>
            </a:r>
            <a:br>
              <a:rPr lang="en-US" sz="2800" b="1" dirty="0">
                <a:solidFill>
                  <a:schemeClr val="bg2"/>
                </a:solidFill>
                <a:effectLst/>
                <a:latin typeface="+mj-lt"/>
              </a:rPr>
            </a:br>
            <a:r>
              <a:rPr lang="en-US" sz="2800" b="1" dirty="0">
                <a:solidFill>
                  <a:schemeClr val="bg2"/>
                </a:solidFill>
                <a:effectLst/>
                <a:latin typeface="+mj-lt"/>
              </a:rPr>
              <a:t>Jak2/STAT </a:t>
            </a:r>
            <a:r>
              <a:rPr lang="ru-RU" sz="2800" b="1" dirty="0">
                <a:solidFill>
                  <a:schemeClr val="bg2"/>
                </a:solidFill>
                <a:effectLst/>
                <a:latin typeface="+mj-lt"/>
              </a:rPr>
              <a:t>систему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476250"/>
            <a:ext cx="4176713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endParaRPr lang="ru-RU" sz="2000" b="1" u="sng" dirty="0">
              <a:solidFill>
                <a:srgbClr val="FFFF00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Рецепторы цитокинов </a:t>
            </a:r>
            <a:r>
              <a:rPr lang="en-US" sz="2000" u="sng" dirty="0">
                <a:solidFill>
                  <a:schemeClr val="bg2"/>
                </a:solidFill>
                <a:latin typeface="+mj-lt"/>
              </a:rPr>
              <a:t>II </a:t>
            </a:r>
            <a:r>
              <a:rPr lang="ru-RU" sz="2000" u="sng" dirty="0">
                <a:solidFill>
                  <a:schemeClr val="bg2"/>
                </a:solidFill>
                <a:latin typeface="+mj-lt"/>
              </a:rPr>
              <a:t>типа</a:t>
            </a:r>
            <a:br>
              <a:rPr lang="ru-RU" sz="2000" u="sng" dirty="0">
                <a:solidFill>
                  <a:schemeClr val="bg2"/>
                </a:solidFill>
                <a:latin typeface="+mj-lt"/>
              </a:rPr>
            </a:br>
            <a:endParaRPr lang="ru-RU" sz="2000" u="sng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Пример: </a:t>
            </a:r>
            <a:r>
              <a:rPr lang="de-DE" sz="2000" dirty="0">
                <a:solidFill>
                  <a:schemeClr val="bg2"/>
                </a:solidFill>
                <a:latin typeface="+mj-lt"/>
              </a:rPr>
              <a:t>IFN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α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/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β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-R</a:t>
            </a:r>
            <a:r>
              <a:rPr lang="de-DE" sz="2000" dirty="0">
                <a:solidFill>
                  <a:schemeClr val="bg2"/>
                </a:solidFill>
                <a:latin typeface="+mj-lt"/>
              </a:rPr>
              <a:t>, IFN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γ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-R, IL-10R, IL-20R, IL-22R, IL-28R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7900" y="476250"/>
            <a:ext cx="4105275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endParaRPr lang="ru-RU" sz="2000" b="1" u="sng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Рецепторы цитокинов группы </a:t>
            </a:r>
            <a:r>
              <a:rPr lang="en-US" sz="2000" u="sng" dirty="0">
                <a:solidFill>
                  <a:schemeClr val="bg2"/>
                </a:solidFill>
                <a:latin typeface="+mj-lt"/>
              </a:rPr>
              <a:t>GM-CSF</a:t>
            </a:r>
          </a:p>
          <a:p>
            <a:pPr>
              <a:defRPr/>
            </a:pPr>
            <a:endParaRPr lang="en-US" sz="2000" u="sng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Пример: 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IL-3R, IL-5R,GM-CSF-R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288" y="5013325"/>
            <a:ext cx="4032250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400" u="sng" dirty="0">
                <a:solidFill>
                  <a:srgbClr val="002060"/>
                </a:solidFill>
                <a:latin typeface="+mj-lt"/>
              </a:rPr>
              <a:t>Рецепторы семейства </a:t>
            </a:r>
            <a:r>
              <a:rPr lang="de-DE" sz="2400" u="sng" dirty="0">
                <a:solidFill>
                  <a:srgbClr val="002060"/>
                </a:solidFill>
                <a:latin typeface="+mj-lt"/>
              </a:rPr>
              <a:t>gp130</a:t>
            </a:r>
            <a:br>
              <a:rPr lang="ru-RU" sz="2400" u="sng" dirty="0">
                <a:solidFill>
                  <a:srgbClr val="002060"/>
                </a:solidFill>
                <a:latin typeface="+mj-lt"/>
              </a:rPr>
            </a:br>
            <a:r>
              <a:rPr lang="ru-RU" sz="2400" u="sng" dirty="0">
                <a:solidFill>
                  <a:srgbClr val="002060"/>
                </a:solidFill>
                <a:latin typeface="+mj-lt"/>
              </a:rPr>
              <a:t>Пример:</a:t>
            </a:r>
            <a:r>
              <a:rPr lang="de-DE" sz="2400" u="sng" dirty="0">
                <a:solidFill>
                  <a:srgbClr val="002060"/>
                </a:solidFill>
                <a:latin typeface="+mj-lt"/>
              </a:rPr>
              <a:t> </a:t>
            </a:r>
            <a:r>
              <a:rPr lang="de-DE" sz="2400" dirty="0">
                <a:solidFill>
                  <a:srgbClr val="002060"/>
                </a:solidFill>
                <a:latin typeface="+mj-lt"/>
              </a:rPr>
              <a:t>IL</a:t>
            </a:r>
            <a:r>
              <a:rPr lang="en-US" sz="2400" dirty="0">
                <a:solidFill>
                  <a:srgbClr val="002060"/>
                </a:solidFill>
                <a:latin typeface="+mj-lt"/>
              </a:rPr>
              <a:t>-6R</a:t>
            </a:r>
            <a:endParaRPr lang="ru-RU" sz="2400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ru-RU" sz="2400" u="sng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7900" y="5009806"/>
            <a:ext cx="4103688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u="sng" dirty="0" err="1">
                <a:solidFill>
                  <a:schemeClr val="bg2"/>
                </a:solidFill>
                <a:latin typeface="+mj-lt"/>
              </a:rPr>
              <a:t>Одноцепочечные</a:t>
            </a:r>
            <a:r>
              <a:rPr lang="ru-RU" u="sng" dirty="0">
                <a:solidFill>
                  <a:schemeClr val="bg2"/>
                </a:solidFill>
                <a:latin typeface="+mj-lt"/>
              </a:rPr>
              <a:t> рецепторы</a:t>
            </a:r>
            <a:br>
              <a:rPr lang="ru-RU" u="sng" dirty="0">
                <a:solidFill>
                  <a:schemeClr val="bg2"/>
                </a:solidFill>
                <a:latin typeface="+mj-lt"/>
              </a:rPr>
            </a:br>
            <a:r>
              <a:rPr lang="ru-RU" u="sng" dirty="0">
                <a:solidFill>
                  <a:schemeClr val="bg2"/>
                </a:solidFill>
                <a:latin typeface="+mj-lt"/>
              </a:rPr>
              <a:t>Пример: </a:t>
            </a:r>
            <a:r>
              <a:rPr lang="en-US" dirty="0" err="1">
                <a:solidFill>
                  <a:schemeClr val="bg2"/>
                </a:solidFill>
                <a:latin typeface="+mj-lt"/>
              </a:rPr>
              <a:t>Epo</a:t>
            </a:r>
            <a:r>
              <a:rPr lang="en-US" dirty="0">
                <a:solidFill>
                  <a:schemeClr val="bg2"/>
                </a:solidFill>
                <a:latin typeface="+mj-lt"/>
              </a:rPr>
              <a:t>-R, </a:t>
            </a:r>
            <a:r>
              <a:rPr lang="en-US" dirty="0" err="1">
                <a:solidFill>
                  <a:schemeClr val="bg2"/>
                </a:solidFill>
                <a:latin typeface="+mj-lt"/>
              </a:rPr>
              <a:t>Tpo</a:t>
            </a:r>
            <a:r>
              <a:rPr lang="en-US" dirty="0">
                <a:solidFill>
                  <a:schemeClr val="bg2"/>
                </a:solidFill>
                <a:latin typeface="+mj-lt"/>
              </a:rPr>
              <a:t>-R, GH-R, PRL-R</a:t>
            </a:r>
            <a:endParaRPr lang="ru-RU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8" name="Прямая со стрелкой 7"/>
          <p:cNvCxnSpPr>
            <a:stCxn id="2" idx="0"/>
            <a:endCxn id="3" idx="2"/>
          </p:cNvCxnSpPr>
          <p:nvPr/>
        </p:nvCxnSpPr>
        <p:spPr>
          <a:xfrm flipH="1" flipV="1">
            <a:off x="2339182" y="2415242"/>
            <a:ext cx="2268537" cy="707371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2" idx="0"/>
          </p:cNvCxnSpPr>
          <p:nvPr/>
        </p:nvCxnSpPr>
        <p:spPr>
          <a:xfrm flipV="1">
            <a:off x="4607719" y="2415242"/>
            <a:ext cx="2412553" cy="707371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2" idx="2"/>
            <a:endCxn id="5" idx="0"/>
          </p:cNvCxnSpPr>
          <p:nvPr/>
        </p:nvCxnSpPr>
        <p:spPr>
          <a:xfrm flipH="1">
            <a:off x="2411413" y="4005263"/>
            <a:ext cx="2196306" cy="1008062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2"/>
            <a:endCxn id="6" idx="0"/>
          </p:cNvCxnSpPr>
          <p:nvPr/>
        </p:nvCxnSpPr>
        <p:spPr>
          <a:xfrm>
            <a:off x="4607719" y="4005263"/>
            <a:ext cx="2232025" cy="1004543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4838" cy="743042"/>
          </a:xfrm>
        </p:spPr>
        <p:txBody>
          <a:bodyPr>
            <a:normAutofit fontScale="90000"/>
          </a:bodyPr>
          <a:lstStyle/>
          <a:p>
            <a:pPr algn="ctr"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Распределение JAK2, MPL и CALR мутаций среди Ph- миелопролиферативных неоплазиях (МПН)</a:t>
            </a: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378" y="2066306"/>
            <a:ext cx="8886255" cy="415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Прямоугольник 6"/>
          <p:cNvSpPr>
            <a:spLocks noChangeArrowheads="1"/>
          </p:cNvSpPr>
          <p:nvPr/>
        </p:nvSpPr>
        <p:spPr bwMode="auto">
          <a:xfrm>
            <a:off x="250825" y="1341438"/>
            <a:ext cx="1944688" cy="719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Истинная полицитемия</a:t>
            </a:r>
          </a:p>
          <a:p>
            <a:pPr algn="ctr"/>
            <a:r>
              <a:rPr lang="ru-RU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(</a:t>
            </a:r>
            <a:r>
              <a:rPr lang="en-US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N=382)</a:t>
            </a:r>
            <a:r>
              <a:rPr lang="ru-RU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</a:p>
        </p:txBody>
      </p:sp>
      <p:sp>
        <p:nvSpPr>
          <p:cNvPr id="6151" name="Прямоугольник 7"/>
          <p:cNvSpPr>
            <a:spLocks noChangeArrowheads="1"/>
          </p:cNvSpPr>
          <p:nvPr/>
        </p:nvSpPr>
        <p:spPr bwMode="auto">
          <a:xfrm>
            <a:off x="3132138" y="1341438"/>
            <a:ext cx="2592387" cy="719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Эссенциальная тромбоцитемия</a:t>
            </a:r>
          </a:p>
          <a:p>
            <a:pPr algn="ctr"/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 ( </a:t>
            </a:r>
            <a:r>
              <a:rPr lang="en-US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</a:t>
            </a:r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=311) </a:t>
            </a:r>
          </a:p>
        </p:txBody>
      </p:sp>
      <p:sp>
        <p:nvSpPr>
          <p:cNvPr id="6152" name="Прямоугольник 8"/>
          <p:cNvSpPr>
            <a:spLocks noChangeArrowheads="1"/>
          </p:cNvSpPr>
          <p:nvPr/>
        </p:nvSpPr>
        <p:spPr bwMode="auto">
          <a:xfrm>
            <a:off x="154379" y="3055544"/>
            <a:ext cx="1897341" cy="644031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Не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 </a:t>
            </a:r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мутированный 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JAK2, MPL, CALR</a:t>
            </a:r>
            <a:endParaRPr lang="ru-RU" sz="1100" dirty="0">
              <a:solidFill>
                <a:prstClr val="black"/>
              </a:solidFill>
              <a:latin typeface="+mj-lt"/>
              <a:cs typeface="Times New Roman" pitchFamily="16" charset="0"/>
            </a:endParaRPr>
          </a:p>
        </p:txBody>
      </p:sp>
      <p:sp>
        <p:nvSpPr>
          <p:cNvPr id="6153" name="Прямоугольник 9"/>
          <p:cNvSpPr>
            <a:spLocks noChangeArrowheads="1"/>
          </p:cNvSpPr>
          <p:nvPr/>
        </p:nvSpPr>
        <p:spPr bwMode="auto">
          <a:xfrm>
            <a:off x="3013385" y="2868097"/>
            <a:ext cx="1223962" cy="863600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Не</a:t>
            </a:r>
            <a:r>
              <a:rPr lang="en-US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мутированный </a:t>
            </a:r>
            <a:r>
              <a:rPr lang="en-US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JAK2, MPL, CALR</a:t>
            </a:r>
            <a:endParaRPr lang="ru-RU" sz="1200" dirty="0">
              <a:solidFill>
                <a:prstClr val="black"/>
              </a:solidFill>
              <a:latin typeface="+mj-lt"/>
              <a:cs typeface="Times New Roman" pitchFamily="16" charset="0"/>
            </a:endParaRPr>
          </a:p>
        </p:txBody>
      </p:sp>
      <p:sp>
        <p:nvSpPr>
          <p:cNvPr id="6154" name="Прямоугольник 10"/>
          <p:cNvSpPr>
            <a:spLocks noChangeArrowheads="1"/>
          </p:cNvSpPr>
          <p:nvPr/>
        </p:nvSpPr>
        <p:spPr bwMode="auto">
          <a:xfrm>
            <a:off x="6443398" y="3044851"/>
            <a:ext cx="1459899" cy="627257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Не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 </a:t>
            </a:r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мутированный 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JAK2, MPL, CALR</a:t>
            </a:r>
            <a:endParaRPr lang="ru-RU" sz="1100" dirty="0">
              <a:solidFill>
                <a:prstClr val="black"/>
              </a:solidFill>
              <a:latin typeface="+mj-lt"/>
              <a:cs typeface="Times New Roman" pitchFamily="16" charset="0"/>
            </a:endParaRPr>
          </a:p>
        </p:txBody>
      </p:sp>
      <p:sp>
        <p:nvSpPr>
          <p:cNvPr id="6155" name="Прямоугольник 11"/>
          <p:cNvSpPr>
            <a:spLocks noChangeArrowheads="1"/>
          </p:cNvSpPr>
          <p:nvPr/>
        </p:nvSpPr>
        <p:spPr bwMode="auto">
          <a:xfrm>
            <a:off x="6443663" y="1341438"/>
            <a:ext cx="2449512" cy="719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Первичный миелофиброз</a:t>
            </a:r>
          </a:p>
          <a:p>
            <a:pPr algn="ctr"/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(</a:t>
            </a:r>
            <a:r>
              <a:rPr lang="en-US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N=203)</a:t>
            </a:r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  <a:p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6" name="Прямоугольник 12"/>
          <p:cNvSpPr>
            <a:spLocks noChangeArrowheads="1"/>
          </p:cNvSpPr>
          <p:nvPr/>
        </p:nvSpPr>
        <p:spPr bwMode="auto">
          <a:xfrm>
            <a:off x="2987675" y="4076700"/>
            <a:ext cx="504825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7" name="Прямоугольник 20"/>
          <p:cNvSpPr>
            <a:spLocks noChangeArrowheads="1"/>
          </p:cNvSpPr>
          <p:nvPr/>
        </p:nvSpPr>
        <p:spPr bwMode="auto">
          <a:xfrm>
            <a:off x="6227763" y="3933825"/>
            <a:ext cx="504825" cy="3587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8" name="Прямоугольник 21"/>
          <p:cNvSpPr>
            <a:spLocks noChangeArrowheads="1"/>
          </p:cNvSpPr>
          <p:nvPr/>
        </p:nvSpPr>
        <p:spPr bwMode="auto">
          <a:xfrm>
            <a:off x="5580063" y="6381750"/>
            <a:ext cx="2520950" cy="2873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Thorsten</a:t>
            </a:r>
            <a:r>
              <a:rPr lang="en-US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Klampfl</a:t>
            </a:r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, Ph.D., etc. NEJM 2013</a:t>
            </a:r>
            <a:endParaRPr lang="ru-RU" sz="1000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1404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Box 3"/>
          <p:cNvSpPr txBox="1">
            <a:spLocks noChangeArrowheads="1"/>
          </p:cNvSpPr>
          <p:nvPr/>
        </p:nvSpPr>
        <p:spPr bwMode="auto">
          <a:xfrm>
            <a:off x="1764076" y="404664"/>
            <a:ext cx="616040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bg2"/>
                </a:solidFill>
                <a:latin typeface="+mj-lt"/>
              </a:rPr>
              <a:t>Истинная полицитемия</a:t>
            </a:r>
          </a:p>
        </p:txBody>
      </p:sp>
      <p:sp>
        <p:nvSpPr>
          <p:cNvPr id="67587" name="TextBox 4"/>
          <p:cNvSpPr txBox="1">
            <a:spLocks noChangeArrowheads="1"/>
          </p:cNvSpPr>
          <p:nvPr/>
        </p:nvSpPr>
        <p:spPr bwMode="auto">
          <a:xfrm>
            <a:off x="323850" y="1196975"/>
            <a:ext cx="8569325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Встречается чаще у мужчин, чем у женщин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Средний возраст – 60 лет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Пациенты моложе 40 лет – 20-25%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Медиана общей выживаемости – 14 лет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Медиана выживаемости в группе пациентов старше 65 лет и/или с тромбозами в анамнезе – 8.3 года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328" y="157018"/>
            <a:ext cx="7772400" cy="1143000"/>
          </a:xfrm>
        </p:spPr>
        <p:txBody>
          <a:bodyPr/>
          <a:lstStyle/>
          <a:p>
            <a:r>
              <a:rPr lang="ru-RU" dirty="0">
                <a:solidFill>
                  <a:schemeClr val="bg2"/>
                </a:solidFill>
                <a:effectLst/>
              </a:rPr>
              <a:t>Стадии ИП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9740" y="1124744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dirty="0">
                <a:solidFill>
                  <a:schemeClr val="bg2"/>
                </a:solidFill>
                <a:latin typeface="+mj-lt"/>
              </a:rPr>
              <a:t>1.Начальная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эритремическая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ru-RU" dirty="0">
                <a:solidFill>
                  <a:schemeClr val="bg2"/>
                </a:solidFill>
                <a:latin typeface="+mj-lt"/>
              </a:rPr>
              <a:t>2. Прогрессирующая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миелопролиферативная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ru-RU" i="1" dirty="0">
                <a:solidFill>
                  <a:schemeClr val="bg2"/>
                </a:solidFill>
                <a:latin typeface="+mj-lt"/>
              </a:rPr>
              <a:t>А. Без миелоидной метаплазии органов (селезенки, печени)</a:t>
            </a:r>
          </a:p>
          <a:p>
            <a:pPr algn="l">
              <a:lnSpc>
                <a:spcPct val="150000"/>
              </a:lnSpc>
            </a:pPr>
            <a:r>
              <a:rPr lang="ru-RU" i="1" dirty="0">
                <a:solidFill>
                  <a:schemeClr val="bg2"/>
                </a:solidFill>
                <a:latin typeface="+mj-lt"/>
              </a:rPr>
              <a:t>Б. С миелоидной метаплазией органов (селезенки, печени)</a:t>
            </a:r>
          </a:p>
          <a:p>
            <a:pPr algn="l">
              <a:lnSpc>
                <a:spcPct val="150000"/>
              </a:lnSpc>
            </a:pPr>
            <a:r>
              <a:rPr lang="ru-RU" dirty="0">
                <a:solidFill>
                  <a:schemeClr val="bg2"/>
                </a:solidFill>
                <a:latin typeface="+mj-lt"/>
              </a:rPr>
              <a:t>3. Терминальная: 2-чный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постэритремический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миелофиброз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, острый лейкоз,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миелодиспластический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синдром</a:t>
            </a:r>
          </a:p>
        </p:txBody>
      </p:sp>
    </p:spTree>
    <p:extLst>
      <p:ext uri="{BB962C8B-B14F-4D97-AF65-F5344CB8AC3E}">
        <p14:creationId xmlns:p14="http://schemas.microsoft.com/office/powerpoint/2010/main" val="22065856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16632"/>
            <a:ext cx="7772400" cy="682625"/>
          </a:xfrm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Клиническая картина: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692696"/>
            <a:ext cx="8654355" cy="5773738"/>
          </a:xfrm>
        </p:spPr>
        <p:txBody>
          <a:bodyPr/>
          <a:lstStyle/>
          <a:p>
            <a:pPr marL="533400" indent="-53340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Начало постепенное – «хорошие» показатели крови, кожный зуд после ванны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гистамина, кровотечения после экстракции зуба, ЯБ ДПК, ЯБ желудка (нарушение кровообращения, аспирин).</a:t>
            </a:r>
          </a:p>
          <a:p>
            <a:pPr marL="533400" indent="-53340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Тромбозы вен, некрозы пальцев ног.</a:t>
            </a:r>
          </a:p>
          <a:p>
            <a:pPr marL="0" indent="0" algn="just"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1. Симптомы, обусловленные увеличением массы циркулирующих Эр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плетора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стадия 1, 2А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повышение вязкости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нарушение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микроциркуляции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повышение периферического сосудистого сопротивления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сосудистые (церебральные) расстройства (АГ, ишемические инсульты, инфаркты)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 err="1">
                <a:solidFill>
                  <a:schemeClr val="bg2"/>
                </a:solidFill>
                <a:latin typeface="+mj-lt"/>
              </a:rPr>
              <a:t>эритроз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лица, слизистых, кистей рук, мягкого нёба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чувство жара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небольшая спленомегалия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усиленное депонирование и секвестрация форменных элементов крови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0" y="620688"/>
            <a:ext cx="8656637" cy="5754688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400" b="1" dirty="0">
                <a:solidFill>
                  <a:schemeClr val="bg2"/>
                </a:solidFill>
                <a:latin typeface="+mj-lt"/>
              </a:rPr>
              <a:t>2. Симптомы, вызванные пролиферацией гранулоцитов и тромбоцитов –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миелопролиферативные симптомы стадия 2Б-3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значительная спленомегалия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 миелоидная метаплазия (инфаркты 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lien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, компрессия желудка, кишечника, левой почки)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левый сдвиг в лейкоцитарной формуле, 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каплевидный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пойкилоцитоз (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tear-drop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)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 err="1">
                <a:solidFill>
                  <a:schemeClr val="bg2"/>
                </a:solidFill>
                <a:latin typeface="+mj-lt"/>
              </a:rPr>
              <a:t>гепатомегалия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       2А – повышенное кровенаполнение селезенки и печени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       2Б – миелоидная метаплазия селезенки и печени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                                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	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холелетиаз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, фиброз  Портальная гипертензия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	(густая желчь)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АГ у 40%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нарушение обмена мочевой кислоты  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уратовый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диатез  почечная колика, подагра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95263"/>
            <a:ext cx="7772400" cy="414337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Клиническая картина: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829675" cy="582613"/>
          </a:xfrm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Сосудистые осложнения при  ИП: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068632"/>
            <a:ext cx="8793162" cy="4736632"/>
          </a:xfrm>
        </p:spPr>
        <p:txBody>
          <a:bodyPr/>
          <a:lstStyle/>
          <a:p>
            <a:pPr marL="514350" indent="-514350" algn="just">
              <a:spcBef>
                <a:spcPct val="0"/>
              </a:spcBef>
              <a:buClrTx/>
              <a:buSzTx/>
              <a:buFont typeface="+mj-lt"/>
              <a:buAutoNum type="arabicPeriod"/>
            </a:pP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микрососудистые</a:t>
            </a:r>
            <a:r>
              <a:rPr lang="en-US" sz="2400" u="sng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тромбофилические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(58-80%)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эритроме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ла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л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г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ия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;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-головные боли;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-преходящие нарушения зрения, стенокардия 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др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;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2. </a:t>
            </a:r>
            <a:r>
              <a:rPr lang="ru-RU" sz="2400" u="sng" dirty="0">
                <a:solidFill>
                  <a:schemeClr val="bg2"/>
                </a:solidFill>
                <a:latin typeface="+mj-lt"/>
              </a:rPr>
              <a:t>тромбозы артериальных и венозных сосудов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-некрозы пальцев ног, стоп, голеней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-тромбоз коронарных сосудов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ОИМ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-перемежающаяся хромота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-тромбофлебиты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-ТЭЛА (тромбы глубоких вен нижних конечностей)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-тромбоз воротной вены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портальная гипертензия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спленомегалия, асцит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911225"/>
            <a:ext cx="8828087" cy="5849938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3. </a:t>
            </a:r>
            <a:r>
              <a:rPr lang="ru-RU" sz="2400" u="sng" dirty="0">
                <a:solidFill>
                  <a:schemeClr val="bg2"/>
                </a:solidFill>
                <a:latin typeface="+mj-lt"/>
              </a:rPr>
              <a:t>Г</a:t>
            </a: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еморрагии</a:t>
            </a:r>
            <a:r>
              <a:rPr lang="en-US" sz="2400" u="sng" dirty="0">
                <a:solidFill>
                  <a:schemeClr val="bg2"/>
                </a:solidFill>
                <a:latin typeface="+mj-lt"/>
              </a:rPr>
              <a:t> и </a:t>
            </a: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кровотечения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– 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спонтанные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и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спровоцированные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Pct val="90000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кровоточивость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десен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после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экстракции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зуба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4. </a:t>
            </a:r>
            <a:r>
              <a:rPr lang="ru-RU" sz="2400" u="sng" dirty="0">
                <a:solidFill>
                  <a:schemeClr val="bg2"/>
                </a:solidFill>
                <a:latin typeface="+mj-lt"/>
              </a:rPr>
              <a:t>ДВС – синдром с локальными и множественными тромбозами и кровотечениями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(тромбогеморрагический синдром).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Э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р 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стимулируют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агрегацию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Тр.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Эпизоды ишемии (церебральной)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блокада капилляров 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артериол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клеточными Эр, Тр,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Lе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агрегатами.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спонтанная внутрисосудистая агрегация 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микротромбообразование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Неопластический клон 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дефекты мембраны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высвобождение индукторов агрегации.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title"/>
          </p:nvPr>
        </p:nvSpPr>
        <p:spPr>
          <a:xfrm>
            <a:off x="198438" y="234950"/>
            <a:ext cx="8829675" cy="582613"/>
          </a:xfrm>
          <a:noFill/>
          <a:ln/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Сосудистые осложнения при ИП: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353425" cy="554513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Общий анализ крови: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Эритроцитоз, </a:t>
            </a:r>
            <a:r>
              <a:rPr lang="ru-RU" sz="28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Нв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обычно более 180-190</a:t>
            </a:r>
            <a:r>
              <a:rPr lang="en-US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г</a:t>
            </a:r>
            <a:r>
              <a:rPr lang="en-US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/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л, но при ЖДС могут быть более низкие цифры, гематокрит (более 49%)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Может быть тромбоцитоз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Может быть лейкоцитоз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СОЭ 1-2 мм/час</a:t>
            </a:r>
          </a:p>
          <a:p>
            <a:pPr eaLnBrk="1" hangingPunct="1">
              <a:buFont typeface="Symbol" pitchFamily="18" charset="2"/>
              <a:buNone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Миелограмма: тотальная 3-х ростковая гиперплазия (с </a:t>
            </a:r>
            <a:r>
              <a:rPr lang="ru-RU" sz="28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мегакариоцитозом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).</a:t>
            </a:r>
          </a:p>
          <a:p>
            <a:pPr eaLnBrk="1" hangingPunct="1">
              <a:buFont typeface="Symbol" pitchFamily="18" charset="2"/>
              <a:buChar char="¯"/>
              <a:defRPr/>
            </a:pPr>
            <a:endParaRPr lang="ru-RU" sz="2800" dirty="0">
              <a:solidFill>
                <a:schemeClr val="bg2"/>
              </a:solidFill>
              <a:latin typeface="+mj-lt"/>
              <a:sym typeface="Symbol" pitchFamily="18" charset="2"/>
            </a:endParaRPr>
          </a:p>
          <a:p>
            <a:pPr eaLnBrk="1" hangingPunct="1">
              <a:buFont typeface="Symbol" pitchFamily="18" charset="2"/>
              <a:buNone/>
              <a:defRPr/>
            </a:pPr>
            <a:endParaRPr lang="ru-RU" sz="2800" dirty="0">
              <a:solidFill>
                <a:schemeClr val="bg2"/>
              </a:solidFill>
              <a:latin typeface="+mj-lt"/>
              <a:sym typeface="Symbol" pitchFamily="18" charset="2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771525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ru-RU" sz="3600" b="1" dirty="0">
                <a:solidFill>
                  <a:schemeClr val="bg2"/>
                </a:solidFill>
                <a:effectLst/>
              </a:rPr>
              <a:t>Истинная полицитемия</a:t>
            </a:r>
            <a:br>
              <a:rPr lang="ru-RU" sz="3600" b="1" dirty="0">
                <a:solidFill>
                  <a:schemeClr val="bg2"/>
                </a:solidFill>
                <a:effectLst/>
              </a:rPr>
            </a:br>
            <a:endParaRPr lang="ru-RU" sz="3600" b="1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Прямоугольник 4"/>
          <p:cNvSpPr>
            <a:spLocks noChangeArrowheads="1"/>
          </p:cNvSpPr>
          <p:nvPr/>
        </p:nvSpPr>
        <p:spPr bwMode="auto">
          <a:xfrm>
            <a:off x="7235825" y="981075"/>
            <a:ext cx="1584325" cy="2087563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 flipH="1">
            <a:off x="468313" y="994904"/>
            <a:ext cx="7200031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Большие критерии: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Гемоглобин &gt; 165 г/л (муж.), или &gt; 160 г/л (жен.)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Или 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Гематокрит &gt; 49% (муж.), или &gt; 48% (жен.)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Биопсия костного мозга демонстрирует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гиперклеточность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для соответствующего возраста с трехлинейным ростом (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панмиелоз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) с преобладанием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эритроидной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гранулоцитарной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, мегакариоцитарной пролиферации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Наличие </a:t>
            </a:r>
            <a:r>
              <a:rPr lang="en-GB" sz="2000" b="0" dirty="0">
                <a:solidFill>
                  <a:schemeClr val="bg2"/>
                </a:solidFill>
                <a:latin typeface="+mj-lt"/>
              </a:rPr>
              <a:t>JAK2V617F  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или других функциональных точечных мутаций, таких как </a:t>
            </a:r>
            <a:r>
              <a:rPr lang="en-GB" sz="2000" b="0" dirty="0">
                <a:solidFill>
                  <a:schemeClr val="bg2"/>
                </a:solidFill>
                <a:latin typeface="+mj-lt"/>
              </a:rPr>
              <a:t>JAK2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экзон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12 – мутация.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Малый критерий: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Субнормальный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уровень сывороточного эритропоэтина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75782" name="TextBox 7"/>
          <p:cNvSpPr txBox="1">
            <a:spLocks noChangeArrowheads="1"/>
          </p:cNvSpPr>
          <p:nvPr/>
        </p:nvSpPr>
        <p:spPr bwMode="auto">
          <a:xfrm>
            <a:off x="251520" y="6117502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q"/>
              <a:defRPr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Диагноз истинной полицитемии выставляется при наличии всех трех больших критериев или первых двух больших критериев и малого критерия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947150" cy="515938"/>
          </a:xfrm>
        </p:spPr>
        <p:txBody>
          <a:bodyPr/>
          <a:lstStyle/>
          <a:p>
            <a:pPr eaLnBrk="1" hangingPunct="1"/>
            <a:r>
              <a:rPr lang="ru-RU" sz="3200" b="1" dirty="0">
                <a:solidFill>
                  <a:schemeClr val="bg2"/>
                </a:solidFill>
                <a:effectLst/>
              </a:rPr>
              <a:t>Критерии диагноза истинной полицитемии ВОЗ-2024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Заголовок 4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908050"/>
          </a:xfrm>
        </p:spPr>
        <p:txBody>
          <a:bodyPr/>
          <a:lstStyle/>
          <a:p>
            <a:pPr>
              <a:defRPr/>
            </a:pPr>
            <a:r>
              <a:rPr lang="ru-RU" sz="3200" b="1" dirty="0">
                <a:solidFill>
                  <a:schemeClr val="bg2"/>
                </a:solidFill>
                <a:effectLst/>
              </a:rPr>
              <a:t>ИП – болезнь с множеством «лиц»</a:t>
            </a:r>
          </a:p>
        </p:txBody>
      </p:sp>
      <p:sp>
        <p:nvSpPr>
          <p:cNvPr id="75779" name="Овал 5"/>
          <p:cNvSpPr>
            <a:spLocks noChangeArrowheads="1"/>
          </p:cNvSpPr>
          <p:nvPr/>
        </p:nvSpPr>
        <p:spPr bwMode="auto">
          <a:xfrm>
            <a:off x="611188" y="1268413"/>
            <a:ext cx="2016125" cy="1584325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dirty="0">
                <a:solidFill>
                  <a:srgbClr val="000000"/>
                </a:solidFill>
                <a:latin typeface="+mj-lt"/>
              </a:rPr>
              <a:t>Большие тромбозы</a:t>
            </a:r>
          </a:p>
        </p:txBody>
      </p:sp>
      <p:sp>
        <p:nvSpPr>
          <p:cNvPr id="75780" name="Овал 6"/>
          <p:cNvSpPr>
            <a:spLocks noChangeArrowheads="1"/>
          </p:cNvSpPr>
          <p:nvPr/>
        </p:nvSpPr>
        <p:spPr bwMode="auto">
          <a:xfrm>
            <a:off x="2339975" y="981075"/>
            <a:ext cx="1727200" cy="1584325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Болезнь-ассоциированные симптомы</a:t>
            </a:r>
          </a:p>
        </p:txBody>
      </p:sp>
      <p:sp>
        <p:nvSpPr>
          <p:cNvPr id="8" name="Овал 7"/>
          <p:cNvSpPr/>
          <p:nvPr/>
        </p:nvSpPr>
        <p:spPr bwMode="auto">
          <a:xfrm>
            <a:off x="1258888" y="2205038"/>
            <a:ext cx="2592387" cy="936625"/>
          </a:xfrm>
          <a:prstGeom prst="ellipse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ru-RU" sz="1400" dirty="0" err="1">
                <a:solidFill>
                  <a:srgbClr val="000000"/>
                </a:solidFill>
                <a:latin typeface="+mj-lt"/>
              </a:rPr>
              <a:t>Микроваскулярные</a:t>
            </a:r>
            <a:r>
              <a:rPr lang="ru-RU" sz="1400" dirty="0">
                <a:solidFill>
                  <a:srgbClr val="000000"/>
                </a:solidFill>
                <a:latin typeface="+mj-lt"/>
              </a:rPr>
              <a:t> симптомы</a:t>
            </a:r>
          </a:p>
        </p:txBody>
      </p:sp>
      <p:sp>
        <p:nvSpPr>
          <p:cNvPr id="9" name="Овал 8"/>
          <p:cNvSpPr/>
          <p:nvPr/>
        </p:nvSpPr>
        <p:spPr bwMode="auto">
          <a:xfrm>
            <a:off x="3851275" y="1341438"/>
            <a:ext cx="2449513" cy="1079500"/>
          </a:xfrm>
          <a:prstGeom prst="ellipse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Спленомегалия</a:t>
            </a:r>
          </a:p>
        </p:txBody>
      </p:sp>
      <p:sp>
        <p:nvSpPr>
          <p:cNvPr id="75783" name="Прямоугольник 9"/>
          <p:cNvSpPr>
            <a:spLocks noChangeArrowheads="1"/>
          </p:cNvSpPr>
          <p:nvPr/>
        </p:nvSpPr>
        <p:spPr bwMode="auto">
          <a:xfrm>
            <a:off x="395288" y="4437063"/>
            <a:ext cx="1873250" cy="1584325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Артериальные</a:t>
            </a:r>
          </a:p>
          <a:p>
            <a:pPr>
              <a:buFont typeface="Arial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Венозные</a:t>
            </a:r>
          </a:p>
          <a:p>
            <a:pPr>
              <a:buFont typeface="Arial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Нетипичные места</a:t>
            </a:r>
          </a:p>
          <a:p>
            <a:endParaRPr lang="ru-RU" sz="20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2484438" y="4868863"/>
            <a:ext cx="1943100" cy="1655762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Головная боль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Головокружение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Звон в ушах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Парестезия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 err="1">
                <a:solidFill>
                  <a:srgbClr val="000000"/>
                </a:solidFill>
                <a:latin typeface="+mj-lt"/>
              </a:rPr>
              <a:t>Эритромелалгия</a:t>
            </a:r>
            <a:endParaRPr lang="ru-RU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75785" name="Прямоугольник 11"/>
          <p:cNvSpPr>
            <a:spLocks noChangeArrowheads="1"/>
          </p:cNvSpPr>
          <p:nvPr/>
        </p:nvSpPr>
        <p:spPr bwMode="auto">
          <a:xfrm>
            <a:off x="6516688" y="5300663"/>
            <a:ext cx="2232025" cy="1296987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Зуд</a:t>
            </a:r>
          </a:p>
          <a:p>
            <a:pPr>
              <a:buFont typeface="Arial" charset="0"/>
              <a:buChar char="•"/>
            </a:pPr>
            <a:r>
              <a:rPr lang="ru-RU" sz="1600" dirty="0" err="1">
                <a:solidFill>
                  <a:schemeClr val="bg2"/>
                </a:solidFill>
                <a:latin typeface="+mj-lt"/>
              </a:rPr>
              <a:t>Коституциональные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симптомы</a:t>
            </a: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6588125" y="1916113"/>
            <a:ext cx="1871663" cy="1512887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Абдоминальный дискомфорт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Инфаркты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Компрессия</a:t>
            </a:r>
          </a:p>
        </p:txBody>
      </p:sp>
      <p:sp>
        <p:nvSpPr>
          <p:cNvPr id="75787" name="Шестиугольник 13"/>
          <p:cNvSpPr>
            <a:spLocks noChangeArrowheads="1"/>
          </p:cNvSpPr>
          <p:nvPr/>
        </p:nvSpPr>
        <p:spPr bwMode="auto">
          <a:xfrm>
            <a:off x="6372225" y="3716338"/>
            <a:ext cx="1223963" cy="1081087"/>
          </a:xfrm>
          <a:prstGeom prst="hexagon">
            <a:avLst>
              <a:gd name="adj" fmla="val 24976"/>
              <a:gd name="vf" fmla="val 115470"/>
            </a:avLst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Пост ИП - МФ</a:t>
            </a:r>
          </a:p>
        </p:txBody>
      </p:sp>
      <p:sp>
        <p:nvSpPr>
          <p:cNvPr id="15" name="Ромб 14"/>
          <p:cNvSpPr/>
          <p:nvPr/>
        </p:nvSpPr>
        <p:spPr bwMode="auto">
          <a:xfrm>
            <a:off x="3492500" y="2565400"/>
            <a:ext cx="1871663" cy="1439863"/>
          </a:xfrm>
          <a:prstGeom prst="diamond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2-чный канцерогенез</a:t>
            </a:r>
          </a:p>
        </p:txBody>
      </p:sp>
      <p:sp>
        <p:nvSpPr>
          <p:cNvPr id="16" name="Ромб 15"/>
          <p:cNvSpPr/>
          <p:nvPr/>
        </p:nvSpPr>
        <p:spPr bwMode="auto">
          <a:xfrm>
            <a:off x="4859338" y="3573463"/>
            <a:ext cx="1584325" cy="1295400"/>
          </a:xfrm>
          <a:prstGeom prst="diamond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ОМЛ</a:t>
            </a:r>
          </a:p>
        </p:txBody>
      </p:sp>
      <p:cxnSp>
        <p:nvCxnSpPr>
          <p:cNvPr id="75790" name="Прямая со стрелкой 19"/>
          <p:cNvCxnSpPr>
            <a:cxnSpLocks noChangeShapeType="1"/>
          </p:cNvCxnSpPr>
          <p:nvPr/>
        </p:nvCxnSpPr>
        <p:spPr bwMode="auto">
          <a:xfrm>
            <a:off x="1116013" y="2781300"/>
            <a:ext cx="71437" cy="1584325"/>
          </a:xfrm>
          <a:prstGeom prst="straightConnector1">
            <a:avLst/>
          </a:prstGeom>
          <a:noFill/>
          <a:ln w="12700" algn="ctr">
            <a:solidFill>
              <a:schemeClr val="bg2"/>
            </a:solidFill>
            <a:round/>
            <a:headEnd/>
            <a:tailEnd type="arrow" w="med" len="med"/>
          </a:ln>
        </p:spPr>
      </p:cxnSp>
      <p:cxnSp>
        <p:nvCxnSpPr>
          <p:cNvPr id="75791" name="Прямая со стрелкой 21"/>
          <p:cNvCxnSpPr>
            <a:cxnSpLocks noChangeShapeType="1"/>
          </p:cNvCxnSpPr>
          <p:nvPr/>
        </p:nvCxnSpPr>
        <p:spPr bwMode="auto">
          <a:xfrm>
            <a:off x="2700338" y="3213100"/>
            <a:ext cx="287337" cy="1584325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4" name="Прямая со стрелкой 23"/>
          <p:cNvCxnSpPr>
            <a:stCxn id="9" idx="5"/>
          </p:cNvCxnSpPr>
          <p:nvPr/>
        </p:nvCxnSpPr>
        <p:spPr bwMode="auto">
          <a:xfrm>
            <a:off x="5942013" y="2262188"/>
            <a:ext cx="574675" cy="37465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5793" name="Прямая со стрелкой 25"/>
          <p:cNvCxnSpPr>
            <a:cxnSpLocks noChangeShapeType="1"/>
          </p:cNvCxnSpPr>
          <p:nvPr/>
        </p:nvCxnSpPr>
        <p:spPr bwMode="auto">
          <a:xfrm>
            <a:off x="3872851" y="2365664"/>
            <a:ext cx="287338" cy="287338"/>
          </a:xfrm>
          <a:prstGeom prst="straightConnector1">
            <a:avLst/>
          </a:prstGeom>
          <a:noFill/>
          <a:ln w="12700" algn="ctr">
            <a:solidFill>
              <a:schemeClr val="bg2"/>
            </a:solidFill>
            <a:round/>
            <a:headEnd/>
            <a:tailEnd type="arrow" w="med" len="med"/>
          </a:ln>
        </p:spPr>
      </p:cxnSp>
      <p:cxnSp>
        <p:nvCxnSpPr>
          <p:cNvPr id="75794" name="Прямая со стрелкой 27"/>
          <p:cNvCxnSpPr>
            <a:cxnSpLocks noChangeShapeType="1"/>
          </p:cNvCxnSpPr>
          <p:nvPr/>
        </p:nvCxnSpPr>
        <p:spPr bwMode="auto">
          <a:xfrm>
            <a:off x="6011863" y="4581128"/>
            <a:ext cx="1152425" cy="864096"/>
          </a:xfrm>
          <a:prstGeom prst="straightConnector1">
            <a:avLst/>
          </a:prstGeom>
          <a:noFill/>
          <a:ln w="12700" algn="ctr">
            <a:solidFill>
              <a:schemeClr val="bg2"/>
            </a:solidFill>
            <a:round/>
            <a:headEnd/>
            <a:tailEnd type="arrow" w="med" len="med"/>
          </a:ln>
        </p:spPr>
      </p:cxnSp>
      <p:cxnSp>
        <p:nvCxnSpPr>
          <p:cNvPr id="75795" name="Прямая соединительная линия 30"/>
          <p:cNvCxnSpPr>
            <a:cxnSpLocks noChangeShapeType="1"/>
          </p:cNvCxnSpPr>
          <p:nvPr/>
        </p:nvCxnSpPr>
        <p:spPr bwMode="auto">
          <a:xfrm>
            <a:off x="4986049" y="3608388"/>
            <a:ext cx="215900" cy="215900"/>
          </a:xfrm>
          <a:prstGeom prst="line">
            <a:avLst/>
          </a:prstGeom>
          <a:noFill/>
          <a:ln w="12700" algn="ctr">
            <a:solidFill>
              <a:schemeClr val="bg2"/>
            </a:solidFill>
            <a:round/>
            <a:headEnd/>
            <a:tailEnd/>
          </a:ln>
        </p:spPr>
      </p:cxn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2400" cy="1143000"/>
          </a:xfrm>
        </p:spPr>
        <p:txBody>
          <a:bodyPr/>
          <a:lstStyle/>
          <a:p>
            <a:r>
              <a:rPr lang="ru-RU" sz="2800" dirty="0">
                <a:solidFill>
                  <a:schemeClr val="bg2"/>
                </a:solidFill>
                <a:effectLst/>
              </a:rPr>
              <a:t>Риск развития тромбозов при ИП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6144144"/>
              </p:ext>
            </p:extLst>
          </p:nvPr>
        </p:nvGraphicFramePr>
        <p:xfrm>
          <a:off x="758145" y="2564904"/>
          <a:ext cx="7772400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1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Факторы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Риск развития тромбозов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Частота развития тромбозов, %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менее 60 лет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Нет тромбозов в анамнезе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низкий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2,5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60 лет и старше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Нет тромбозов в анамнезе</a:t>
                      </a: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промежуточный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4,9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менее 60 лет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Тромбозы в анамнезе</a:t>
                      </a: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5,0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60 лет и старше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Тромбозы в анамнезе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высокий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10,9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8145" y="132324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</a:rPr>
              <a:t>НАЦИОНАЛЬНЫЕ КЛИНИЧЕСКИЕ РЕКОМЕНДАЦИИ ПО ДИАГНОСТИКЕ И ТЕРАПИИ </a:t>
            </a:r>
            <a:r>
              <a:rPr lang="ru-RU" sz="1600" dirty="0" err="1">
                <a:solidFill>
                  <a:schemeClr val="bg2"/>
                </a:solidFill>
              </a:rPr>
              <a:t>Ph</a:t>
            </a:r>
            <a:r>
              <a:rPr lang="ru-RU" sz="1600" dirty="0">
                <a:solidFill>
                  <a:schemeClr val="bg2"/>
                </a:solidFill>
              </a:rPr>
              <a:t>-НЕГАТИВНЫХ МИЕЛОПРОЛИФЕРАТИВНЫХ ЗАБОЛЕВАНИЙ (ИСТИННАЯ ПОЛИЦИТЕМИЯ, ЭССЕНЦИАЛЬНАЯ ТРОМБОЦИТЕМИЯ,</a:t>
            </a:r>
          </a:p>
          <a:p>
            <a:r>
              <a:rPr lang="ru-RU" sz="1600" dirty="0">
                <a:solidFill>
                  <a:schemeClr val="bg2"/>
                </a:solidFill>
              </a:rPr>
              <a:t>ПЕРВИЧНЫЙ МИЕЛОФИБРОЗ) (РЕДАКЦИЯ 2024г)</a:t>
            </a:r>
          </a:p>
        </p:txBody>
      </p:sp>
    </p:spTree>
    <p:extLst>
      <p:ext uri="{BB962C8B-B14F-4D97-AF65-F5344CB8AC3E}">
        <p14:creationId xmlns:p14="http://schemas.microsoft.com/office/powerpoint/2010/main" val="38865202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3789040"/>
            <a:ext cx="3240087" cy="2664817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sz="2400" b="1" dirty="0">
                <a:solidFill>
                  <a:schemeClr val="bg2"/>
                </a:solidFill>
                <a:latin typeface="+mj-lt"/>
              </a:rPr>
              <a:t>ОТНОСИТЕЛЬНЫЙ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(ложный)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ru-RU" sz="3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 ОЦК  вторичное сгущение крови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56325" y="3717422"/>
            <a:ext cx="2768600" cy="1727931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sz="2400" b="1" dirty="0">
                <a:solidFill>
                  <a:schemeClr val="bg2"/>
                </a:solidFill>
                <a:latin typeface="+mj-lt"/>
              </a:rPr>
              <a:t>ИСТИННАЯ ПОЛИЦИТЕМИЯ 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МПЗ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51520" y="1117046"/>
            <a:ext cx="85692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Дифференциальный диагноз – вторичные эритроцитозы                   </a:t>
            </a:r>
          </a:p>
          <a:p>
            <a:pPr algn="ctr">
              <a:defRPr/>
            </a:pPr>
            <a:r>
              <a:rPr lang="ru-RU" alt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      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3443281" y="3789040"/>
            <a:ext cx="3095625" cy="1584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r>
              <a:rPr lang="ru-RU" b="1" dirty="0">
                <a:solidFill>
                  <a:schemeClr val="bg2"/>
                </a:solidFill>
                <a:latin typeface="+mj-lt"/>
              </a:rPr>
              <a:t>АБСОЛЮТНЫЙ 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(вторичный)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гипоксия </a:t>
            </a:r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 flipH="1">
            <a:off x="2195735" y="2786098"/>
            <a:ext cx="1247545" cy="932149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>
            <a:off x="4931470" y="2786098"/>
            <a:ext cx="0" cy="932149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6012160" y="2915622"/>
            <a:ext cx="1728788" cy="792162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879936" y="2324433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ЭРИТРОЦИТОЗЫ</a:t>
            </a:r>
          </a:p>
        </p:txBody>
      </p:sp>
    </p:spTree>
    <p:extLst>
      <p:ext uri="{BB962C8B-B14F-4D97-AF65-F5344CB8AC3E}">
        <p14:creationId xmlns:p14="http://schemas.microsoft.com/office/powerpoint/2010/main" val="27945622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469505"/>
              </p:ext>
            </p:extLst>
          </p:nvPr>
        </p:nvGraphicFramePr>
        <p:xfrm>
          <a:off x="323850" y="749300"/>
          <a:ext cx="8532813" cy="5957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75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35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050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Механизм возникновения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Состояние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7671">
                <a:tc>
                  <a:txBody>
                    <a:bodyPr/>
                    <a:lstStyle/>
                    <a:p>
                      <a:pPr indent="11176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Снижение объема плазмы (относительный эритроцитоз)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Острое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затяжная рвота или диарея,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ожоги тяжелой степени,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 затяжная лихорадка,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диабетический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кетоацидоз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Хроническое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длительное и ненадлежащее использование диуретиков,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синдром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Гайсбека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(умеренное повышение гематокрита без эритроцитоза у мужчин-курильщиков среднего возраста с ожирением и гипертензией)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3819">
                <a:tc>
                  <a:txBody>
                    <a:bodyPr/>
                    <a:lstStyle/>
                    <a:p>
                      <a:pPr indent="11176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Реактивное повышение уровня эритропоэтина (ЭПО)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хроническая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обструктивная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болезнь легких,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сердечно-сосудистые заболевания  с недостаточностью кровообращения,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курение,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проживание в условиях высокогорья,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апноэ во время сна,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 ожирение, сочетанное с апноэ во сне,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лекарственные препараты (андрогены и кортикостероиды),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допинг (введение препаратов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) человека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- профессиональная деятельность или спортивная активность в условиях гипоксии (летный состав, подводники, аквалангисты, водолазы, альпинисты, горнолыжники, кочегары, персонал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криобанков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и пр.).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5892">
                <a:tc>
                  <a:txBody>
                    <a:bodyPr/>
                    <a:lstStyle/>
                    <a:p>
                      <a:pPr indent="11176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Патологическое повышение уровня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эритропоэтина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почечно-клеточный рак,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неопухолевые поражения почек (кисты, гидронефроз, тяжелый стеноз почечной артерии),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гепатоцеллюлярная карцинома,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фибромиома матки,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менингиома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гемангиобластома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мозжечка,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- другие опухоли (опухоль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Вильмса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, рак яичников,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карциноид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, аденома гипофиза),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после трансплантации почки.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11188" y="260350"/>
            <a:ext cx="8137525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Причины вторичного эритроцитоза </a:t>
            </a:r>
          </a:p>
        </p:txBody>
      </p:sp>
    </p:spTree>
    <p:extLst>
      <p:ext uri="{BB962C8B-B14F-4D97-AF65-F5344CB8AC3E}">
        <p14:creationId xmlns:p14="http://schemas.microsoft.com/office/powerpoint/2010/main" val="39651290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6" descr="C:\Users\kolesnikovama\Documents\Схема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866775"/>
            <a:ext cx="842486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288" y="115888"/>
            <a:ext cx="8497887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Практический диагностический алгоритм по диагностике ИП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11638" y="6092825"/>
            <a:ext cx="4572000" cy="415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050" dirty="0">
                <a:solidFill>
                  <a:schemeClr val="bg1">
                    <a:lumMod val="75000"/>
                  </a:schemeClr>
                </a:solidFill>
              </a:rPr>
              <a:t>ЭПО – </a:t>
            </a:r>
            <a:r>
              <a:rPr lang="ru-RU" sz="1050" dirty="0" err="1">
                <a:solidFill>
                  <a:schemeClr val="bg1">
                    <a:lumMod val="75000"/>
                  </a:schemeClr>
                </a:solidFill>
              </a:rPr>
              <a:t>эритропоэтин</a:t>
            </a:r>
            <a:r>
              <a:rPr lang="ru-RU" sz="1050" dirty="0">
                <a:solidFill>
                  <a:schemeClr val="bg1">
                    <a:lumMod val="75000"/>
                  </a:schemeClr>
                </a:solidFill>
              </a:rPr>
              <a:t> сыворотки</a:t>
            </a:r>
          </a:p>
          <a:p>
            <a:pPr>
              <a:defRPr/>
            </a:pPr>
            <a:r>
              <a:rPr lang="ru-RU" sz="1050" dirty="0">
                <a:solidFill>
                  <a:schemeClr val="bg1">
                    <a:lumMod val="75000"/>
                  </a:schemeClr>
                </a:solidFill>
              </a:rPr>
              <a:t>Р50 – показатель сродства гемоглобина больного к кислороду</a:t>
            </a:r>
          </a:p>
        </p:txBody>
      </p:sp>
    </p:spTree>
    <p:extLst>
      <p:ext uri="{BB962C8B-B14F-4D97-AF65-F5344CB8AC3E}">
        <p14:creationId xmlns:p14="http://schemas.microsoft.com/office/powerpoint/2010/main" val="277778312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694141"/>
              </p:ext>
            </p:extLst>
          </p:nvPr>
        </p:nvGraphicFramePr>
        <p:xfrm>
          <a:off x="395288" y="1052736"/>
          <a:ext cx="8424862" cy="53876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00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6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80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983"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Признаки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Вторичный эритроцитоз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Истинная полицитемия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Эритромелалгия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Спленомегалия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нет/есть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Гепатомегалия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нет/есть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Эритроцитоз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Тромбоцитоз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Увеличение гистамина в крови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 в крови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повышен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 или понижен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Железо в сыворотке крови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понижено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В12 в сыворотке крови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повышен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Лейкоцитоз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Базофилия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может быть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47669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Активность щелочной фосфатазы в нейтрофилах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 или повышена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Миелограмма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эритроидная гиперплазия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панмиелоз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Хромосомные аномалии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могут выявляться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53436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Эндогенное образование колоний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педшественников</a:t>
                      </a: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эритробластов</a:t>
                      </a: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in vitro</a:t>
                      </a: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без добавления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эритропоэтина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3400" y="0"/>
            <a:ext cx="8353425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Отличительные особенности вторичного эритроцитоза и ИП </a:t>
            </a:r>
          </a:p>
        </p:txBody>
      </p:sp>
    </p:spTree>
    <p:extLst>
      <p:ext uri="{BB962C8B-B14F-4D97-AF65-F5344CB8AC3E}">
        <p14:creationId xmlns:p14="http://schemas.microsoft.com/office/powerpoint/2010/main" val="26662100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09392" y="146939"/>
            <a:ext cx="6757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Алгоритм терапии истинной полицитемии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8811" y="608604"/>
            <a:ext cx="7567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err="1">
                <a:solidFill>
                  <a:schemeClr val="bg2"/>
                </a:solidFill>
                <a:latin typeface="+mj-lt"/>
              </a:rPr>
              <a:t>Гемоэксфузии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для поддержания гематокрита менее 45% у мужчин и женщин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+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1 раз в день аспирин (40-100 мг)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2374" y="1577410"/>
            <a:ext cx="15431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Низкий риск</a:t>
            </a:r>
          </a:p>
          <a:p>
            <a:pPr algn="ctr"/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algn="ctr"/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algn="ctr"/>
            <a:r>
              <a:rPr lang="ru-RU" sz="1600" dirty="0" err="1">
                <a:solidFill>
                  <a:schemeClr val="bg2"/>
                </a:solidFill>
                <a:latin typeface="+mj-lt"/>
              </a:rPr>
              <a:t>Гемоэксфузии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7088" y="1577410"/>
            <a:ext cx="2220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Промежуточный риск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Высокий риск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527" y="3564597"/>
            <a:ext cx="2811620" cy="181588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bg2"/>
                </a:solidFill>
                <a:latin typeface="+mj-lt"/>
              </a:rPr>
              <a:t>Недостаточный контроль микроваскулярных симптомов</a:t>
            </a:r>
          </a:p>
          <a:p>
            <a:pPr algn="ctr"/>
            <a:r>
              <a:rPr lang="ru-RU" sz="1400" b="1" u="sng" dirty="0">
                <a:solidFill>
                  <a:schemeClr val="bg2"/>
                </a:solidFill>
                <a:latin typeface="+mj-lt"/>
              </a:rPr>
              <a:t>Или</a:t>
            </a:r>
          </a:p>
          <a:p>
            <a:pPr algn="ctr"/>
            <a:r>
              <a:rPr lang="ru-RU" sz="1400" dirty="0">
                <a:solidFill>
                  <a:schemeClr val="bg2"/>
                </a:solidFill>
                <a:latin typeface="+mj-lt"/>
              </a:rPr>
              <a:t>Наличие кардиоваскулярных симптомов, особенно гипертензии</a:t>
            </a:r>
          </a:p>
          <a:p>
            <a:pPr algn="ctr"/>
            <a:r>
              <a:rPr lang="ru-RU" sz="1400" b="1" u="sng" dirty="0">
                <a:solidFill>
                  <a:schemeClr val="bg2"/>
                </a:solidFill>
                <a:latin typeface="+mj-lt"/>
              </a:rPr>
              <a:t>Или</a:t>
            </a:r>
          </a:p>
          <a:p>
            <a:pPr algn="ctr"/>
            <a:r>
              <a:rPr lang="ru-RU" sz="1400" dirty="0">
                <a:solidFill>
                  <a:schemeClr val="bg2"/>
                </a:solidFill>
                <a:latin typeface="+mj-lt"/>
              </a:rPr>
              <a:t>Наличие лейкоцитоза</a:t>
            </a:r>
            <a:r>
              <a:rPr lang="ru-RU" sz="1400" dirty="0">
                <a:solidFill>
                  <a:srgbClr val="000099"/>
                </a:solidFill>
                <a:latin typeface="+mj-lt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3636" y="5566473"/>
            <a:ext cx="226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+ Аспирин 2 раза в день </a:t>
            </a:r>
          </a:p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Клопидогрель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75 мг/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сут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80350" y="2856893"/>
            <a:ext cx="3618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Добавить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гидроксимочевину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(30 мг на кг массы тела)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62685" y="3706708"/>
            <a:ext cx="1913372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Артериальный тромбоз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 в анамнезе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61065" y="3712793"/>
            <a:ext cx="197310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Венозный тромбоз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 в анамнезе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915" y="5612640"/>
            <a:ext cx="226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Аспирин 2 раза в день </a:t>
            </a:r>
          </a:p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Клопидогрель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75 мг/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сут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9564" y="5626477"/>
            <a:ext cx="2427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Добавить системные 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антикоагулянтыы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51062" y="2591572"/>
            <a:ext cx="2015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Непереносимость гидроксимочевины или резистентность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91449" y="5518755"/>
            <a:ext cx="15838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>
                <a:solidFill>
                  <a:schemeClr val="bg2"/>
                </a:solidFill>
                <a:latin typeface="+mj-lt"/>
              </a:rPr>
              <a:t>Пегилированный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400" dirty="0">
                <a:solidFill>
                  <a:schemeClr val="bg2"/>
                </a:solidFill>
                <a:latin typeface="+mj-lt"/>
              </a:rPr>
              <a:t>IFN-</a:t>
            </a:r>
            <a:r>
              <a:rPr lang="el-GR" sz="1400" dirty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или 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Бусульфан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 bwMode="auto">
          <a:xfrm flipV="1">
            <a:off x="323528" y="1556792"/>
            <a:ext cx="8568952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Прямая со стрелкой 21"/>
          <p:cNvCxnSpPr/>
          <p:nvPr/>
        </p:nvCxnSpPr>
        <p:spPr bwMode="auto">
          <a:xfrm>
            <a:off x="6247617" y="3137756"/>
            <a:ext cx="628350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Прямая со стрелкой 26"/>
          <p:cNvCxnSpPr/>
          <p:nvPr/>
        </p:nvCxnSpPr>
        <p:spPr bwMode="auto">
          <a:xfrm>
            <a:off x="1443930" y="5224098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Прямая со стрелкой 27"/>
          <p:cNvCxnSpPr/>
          <p:nvPr/>
        </p:nvCxnSpPr>
        <p:spPr bwMode="auto">
          <a:xfrm>
            <a:off x="4119371" y="4653136"/>
            <a:ext cx="10246" cy="8517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1" name="Прямая со стрелкой 30"/>
          <p:cNvCxnSpPr/>
          <p:nvPr/>
        </p:nvCxnSpPr>
        <p:spPr bwMode="auto">
          <a:xfrm>
            <a:off x="6156176" y="4364816"/>
            <a:ext cx="1" cy="10780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3" name="Прямая со стрелкой 32"/>
          <p:cNvCxnSpPr/>
          <p:nvPr/>
        </p:nvCxnSpPr>
        <p:spPr bwMode="auto">
          <a:xfrm flipH="1">
            <a:off x="7962364" y="3594959"/>
            <a:ext cx="21029" cy="194032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Прямая со стрелкой 35"/>
          <p:cNvCxnSpPr/>
          <p:nvPr/>
        </p:nvCxnSpPr>
        <p:spPr bwMode="auto">
          <a:xfrm>
            <a:off x="1443931" y="2654628"/>
            <a:ext cx="0" cy="8309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7" name="Прямая со стрелкой 36"/>
          <p:cNvCxnSpPr/>
          <p:nvPr/>
        </p:nvCxnSpPr>
        <p:spPr bwMode="auto">
          <a:xfrm>
            <a:off x="4499992" y="2625271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8" name="Прямая со стрелкой 37"/>
          <p:cNvCxnSpPr/>
          <p:nvPr/>
        </p:nvCxnSpPr>
        <p:spPr bwMode="auto">
          <a:xfrm>
            <a:off x="3955755" y="3398686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9" name="Прямая со стрелкой 38"/>
          <p:cNvCxnSpPr/>
          <p:nvPr/>
        </p:nvCxnSpPr>
        <p:spPr bwMode="auto">
          <a:xfrm>
            <a:off x="5724128" y="3398685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027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474" y="1860088"/>
            <a:ext cx="98042" cy="560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386167" y="2309725"/>
            <a:ext cx="19219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>
                <a:solidFill>
                  <a:schemeClr val="bg2"/>
                </a:solidFill>
                <a:latin typeface="+mj-lt"/>
              </a:rPr>
              <a:t>Эритроцитаферез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30" name="Прямая со стрелкой 29"/>
          <p:cNvCxnSpPr/>
          <p:nvPr/>
        </p:nvCxnSpPr>
        <p:spPr bwMode="auto">
          <a:xfrm>
            <a:off x="4494926" y="2118617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25543091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57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0639" y="733899"/>
            <a:ext cx="80870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Первичный миелофиброз (ПМФ) — редкое заболевание</a:t>
            </a:r>
          </a:p>
          <a:p>
            <a:pPr algn="ctr"/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Заболеваемость 1 : 100 000 населения.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Соотношение женщины: мужчины - 2 : 1; 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медиана возраста на момент заболевания 61,8 лет.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В США заболеваемость 1,46 : 100 000 населения с пиком заболеваемости в возрасте 60–70 лет, соотношение по полу (женщины/мужчины) составляет 1,63.</a:t>
            </a:r>
          </a:p>
        </p:txBody>
      </p:sp>
    </p:spTree>
    <p:extLst>
      <p:ext uri="{BB962C8B-B14F-4D97-AF65-F5344CB8AC3E}">
        <p14:creationId xmlns:p14="http://schemas.microsoft.com/office/powerpoint/2010/main" val="17502261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4"/>
          <p:cNvSpPr txBox="1">
            <a:spLocks noChangeArrowheads="1"/>
          </p:cNvSpPr>
          <p:nvPr/>
        </p:nvSpPr>
        <p:spPr bwMode="auto">
          <a:xfrm flipH="1">
            <a:off x="5651500" y="6237288"/>
            <a:ext cx="2952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400">
                <a:latin typeface="Calibri" pitchFamily="34" charset="0"/>
              </a:rPr>
              <a:t>Lataillade et al., 2008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35032" y="320565"/>
            <a:ext cx="429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Процессы в костном мозге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9606" y="974309"/>
            <a:ext cx="855023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Клональная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миелопролиферация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- вторичное воспаление с изменениями стромы костного мозга и патологической выработкой цитокинов: 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трансформирующего фактора роста-бета миелоидных предшественников (</a:t>
            </a:r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TGF-</a:t>
            </a:r>
            <a:r>
              <a:rPr lang="el-GR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β),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ростового фактора, вырабатываемого тромбоцитами (PDGFR),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эндотелиального сосудистого фактора роста (VEGF). </a:t>
            </a:r>
          </a:p>
          <a:p>
            <a:pPr algn="just"/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Патологическая выработка цитокинов, хемокинов и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металлопротеиназ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может участвовать в патологическом межклеточном взаимодействии нейтрофилов, моноцитов и мегакариоцитов, приводя к выходу CD34+ миелоидных предшественников и эндотелиальных клеток в периферическую кровь</a:t>
            </a:r>
          </a:p>
        </p:txBody>
      </p:sp>
    </p:spTree>
    <p:extLst>
      <p:ext uri="{BB962C8B-B14F-4D97-AF65-F5344CB8AC3E}">
        <p14:creationId xmlns:p14="http://schemas.microsoft.com/office/powerpoint/2010/main" val="3111412964"/>
      </p:ext>
    </p:extLst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2880" y="262350"/>
            <a:ext cx="88020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2"/>
                </a:solidFill>
                <a:latin typeface="+mj-lt"/>
              </a:rPr>
              <a:t>Хромосомные аберрации при первичном </a:t>
            </a:r>
            <a:r>
              <a:rPr lang="ru-RU" sz="2000" b="1" dirty="0" err="1">
                <a:solidFill>
                  <a:schemeClr val="bg2"/>
                </a:solidFill>
                <a:latin typeface="+mj-lt"/>
              </a:rPr>
              <a:t>миелофиброзе</a:t>
            </a:r>
            <a:endParaRPr lang="ru-RU" sz="20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7544" y="939019"/>
            <a:ext cx="76133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Аномалии кариотипа выявляют у 35-60% больных при постановке диагноза ПМФ и до 90% – в процессе трансформации в МДС или ОМЛ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1235" y="2348880"/>
            <a:ext cx="81659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Наиболее частыми цитогенетическими находками при ПМФ являются: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 err="1">
                <a:solidFill>
                  <a:schemeClr val="bg2"/>
                </a:solidFill>
                <a:latin typeface="+mj-lt"/>
              </a:rPr>
              <a:t>del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(20q) (10–36%),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 err="1">
                <a:solidFill>
                  <a:schemeClr val="bg2"/>
                </a:solidFill>
                <a:latin typeface="+mj-lt"/>
              </a:rPr>
              <a:t>del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(13q) (14–25%),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+8 (8–16%),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+9 (3–14%),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дупликация 1q (3–22%), </a:t>
            </a:r>
          </a:p>
          <a:p>
            <a:r>
              <a:rPr lang="ru-RU" dirty="0">
                <a:solidFill>
                  <a:schemeClr val="bg2"/>
                </a:solidFill>
                <a:latin typeface="+mj-lt"/>
              </a:rPr>
              <a:t>которые могут быть представлены как отдельно, так 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сочетанно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с другими хромосомными перестройками</a:t>
            </a:r>
          </a:p>
        </p:txBody>
      </p:sp>
    </p:spTree>
    <p:extLst>
      <p:ext uri="{BB962C8B-B14F-4D97-AF65-F5344CB8AC3E}">
        <p14:creationId xmlns:p14="http://schemas.microsoft.com/office/powerpoint/2010/main" val="35598484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1176" y="365718"/>
            <a:ext cx="82534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+mj-lt"/>
              </a:rPr>
              <a:t>Кариограмма пациента с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бластной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фазой ПМФ</a:t>
            </a:r>
          </a:p>
        </p:txBody>
      </p:sp>
      <p:pic>
        <p:nvPicPr>
          <p:cNvPr id="36866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7522"/>
            <a:ext cx="6013939" cy="4736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56592" y="5930652"/>
            <a:ext cx="78876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100" dirty="0">
                <a:solidFill>
                  <a:schemeClr val="bg2"/>
                </a:solidFill>
                <a:latin typeface="+mj-lt"/>
              </a:rPr>
              <a:t>Рисунок заимствован из публикации:	 Полушкина Л.Б.,  и соавт. Молекулярно-генетические и цитогенетические особенности первичного миелофиброза, 2016</a:t>
            </a:r>
          </a:p>
        </p:txBody>
      </p:sp>
    </p:spTree>
    <p:extLst>
      <p:ext uri="{BB962C8B-B14F-4D97-AF65-F5344CB8AC3E}">
        <p14:creationId xmlns:p14="http://schemas.microsoft.com/office/powerpoint/2010/main" val="275577243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07475"/>
            <a:ext cx="3657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861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931225"/>
            <a:ext cx="3657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68612" name="Rectangle 2"/>
          <p:cNvSpPr>
            <a:spLocks noChangeArrowheads="1"/>
          </p:cNvSpPr>
          <p:nvPr/>
        </p:nvSpPr>
        <p:spPr bwMode="auto">
          <a:xfrm>
            <a:off x="-415636" y="152400"/>
            <a:ext cx="9407236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/>
          <a:p>
            <a:pPr algn="ctr" eaLnBrk="1" hangingPunct="1">
              <a:lnSpc>
                <a:spcPct val="90000"/>
              </a:lnSpc>
            </a:pPr>
            <a:r>
              <a:rPr lang="ru-RU" b="1" dirty="0">
                <a:latin typeface="Arial" pitchFamily="34" charset="0"/>
                <a:ea typeface="MS PGothic" pitchFamily="34" charset="-128"/>
              </a:rPr>
              <a:t>МИЕЛОФИБРОЗ </a:t>
            </a:r>
            <a:endParaRPr lang="en-US" b="1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29000" y="6477000"/>
            <a:ext cx="5562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+mj-lt"/>
              </a:rPr>
              <a:t>Пациент из 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Comfort-1; c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лайд любезно предоставлен 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S. </a:t>
            </a:r>
            <a:r>
              <a:rPr lang="en-US" sz="1200" dirty="0" err="1">
                <a:solidFill>
                  <a:schemeClr val="bg2"/>
                </a:solidFill>
                <a:latin typeface="+mj-lt"/>
              </a:rPr>
              <a:t>Verstovsek</a:t>
            </a:r>
            <a:endParaRPr lang="en-US" sz="12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07764"/>
      </p:ext>
    </p:extLst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27199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>
                <a:solidFill>
                  <a:schemeClr val="bg2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Патогенез ПМФ </a:t>
            </a:r>
            <a:br>
              <a:rPr lang="ru-RU" dirty="0">
                <a:solidFill>
                  <a:schemeClr val="bg2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</a:br>
            <a:endParaRPr lang="ru-RU" dirty="0"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324036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Миелопролиферация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Гиперплазия мегакариоцитов и выделение ими цитокинов 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Мутация гена </a:t>
            </a:r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янус-киназы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 (</a:t>
            </a:r>
            <a:r>
              <a:rPr lang="en-US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JAK2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)</a:t>
            </a:r>
            <a:r>
              <a:rPr lang="en-US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V617F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 или других генов;</a:t>
            </a:r>
          </a:p>
          <a:p>
            <a:endParaRPr lang="ru-RU" sz="28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29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395" y="83807"/>
            <a:ext cx="8229600" cy="74664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Клинические проявления ПМФ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9381" y="776182"/>
            <a:ext cx="870461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синдром опухолевой интоксикации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прогрессирующая слабость, снижение аппетита, потеря веса, потливость, субфебрильная температура, боли в костях, суставах, зуд кожи, ухудшение течения сопутствующих заболеваний. </a:t>
            </a:r>
          </a:p>
          <a:p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синдром опухолевой пролиферации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боли и чувство тяжести в левом боку, связанное с увеличением селезенки. Часто увеличение печени, при длительном течении заболевании у больных могут также развиваться очаги экстрамедуллярного кроветворения и в других органах — лимфатические узлы, легкие, плевра, брюшина, спинной и головной мозг, кожа, мягкие ткани конечностей и пр., обусловливая клинические проявления, связанные с поражением этих органов;</a:t>
            </a:r>
          </a:p>
          <a:p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анемический синдром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общая слабость, одышка, снижение толерантности к физической нагрузке, бледность кожи и слизистых, выраженная тахикардия, гипотония, ухудшение течения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сердечно-сосудистых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заболеваний;</a:t>
            </a:r>
          </a:p>
        </p:txBody>
      </p:sp>
    </p:spTree>
    <p:extLst>
      <p:ext uri="{BB962C8B-B14F-4D97-AF65-F5344CB8AC3E}">
        <p14:creationId xmlns:p14="http://schemas.microsoft.com/office/powerpoint/2010/main" val="30467441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64</a:t>
            </a:fld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7187" y="119839"/>
            <a:ext cx="8229600" cy="74664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Клинические проявления ПМФ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9945" y="802694"/>
            <a:ext cx="84433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тромботические осложнения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тромбозы и тромбоэмболии сосудов различных органов и тканей даже при бессимптомном течении ПМФ;</a:t>
            </a:r>
          </a:p>
          <a:p>
            <a:pPr algn="l"/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синдром инфекционных осложнений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развитие оппортунистических или более тяжелое течение обычных инфекционных заболеваний;</a:t>
            </a:r>
          </a:p>
          <a:p>
            <a:pPr algn="l"/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геморрагический синдром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кровоточивость при минимальных травмах или спонтанные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петехиальные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или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синячковые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высыпания.</a:t>
            </a:r>
          </a:p>
          <a:p>
            <a:pPr algn="l"/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Этот синдром может проявляться не только при тромбоцитопении на фоне фиброза костного мозга, но и в ≪клеточную≫ фазу ПМФ (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гипертромбоцитоз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и вторичный дефицит фактора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Виллебранда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на фоне постоянной диссеминированной агрегации большого количества тромбоцитов;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коагулопатия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вследствие нарушения функции печени и развития портальной гипертензии).</a:t>
            </a:r>
          </a:p>
        </p:txBody>
      </p:sp>
    </p:spTree>
    <p:extLst>
      <p:ext uri="{BB962C8B-B14F-4D97-AF65-F5344CB8AC3E}">
        <p14:creationId xmlns:p14="http://schemas.microsoft.com/office/powerpoint/2010/main" val="8529219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5533" y="157560"/>
            <a:ext cx="8871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Обязательные исследования для диагностики ПМФ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4842" y="908800"/>
            <a:ext cx="850255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сбор анамнеза и жалоб, оценка факторов риска сердечно-сосудистых заболеваний;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физикальный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осмотр (оценка окраски кожи, видимых слизистых оболочек, осмотр кожи нижних конечностей (пигментация, трофические расстройства, отеки, геморрагии), пальпация печени и селезенки, оценка состояния легких, сердца пищеварительного тракта, почек);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клинический анализ крови с дифференциальным подсчетом клеток крови с помощью автоматического анализатора; исследование морфологии эритроцитов, тромбоцитов, нейтрофилов; СОЭ;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молекулярно-генетическое исследование периферической крови (качественная ПЦР на наличие мутации V617F гена JAK2, а при ее отсутствии - определение мутации генов CALR, MPL);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УЗИ брюшной полости с определением размера печени, селезенки;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трепанобиопсия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костного мозга с гистологической оценкой и гистохимическим исследованием для выявления ретикулиновых и коллагеновых волокон;</a:t>
            </a:r>
          </a:p>
        </p:txBody>
      </p:sp>
    </p:spTree>
    <p:extLst>
      <p:ext uri="{BB962C8B-B14F-4D97-AF65-F5344CB8AC3E}">
        <p14:creationId xmlns:p14="http://schemas.microsoft.com/office/powerpoint/2010/main" val="311477183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448" y="317809"/>
            <a:ext cx="7772400" cy="1143000"/>
          </a:xfrm>
        </p:spPr>
        <p:txBody>
          <a:bodyPr/>
          <a:lstStyle/>
          <a:p>
            <a:r>
              <a:rPr lang="ru-RU" dirty="0">
                <a:solidFill>
                  <a:schemeClr val="bg2"/>
                </a:solidFill>
                <a:effectLst/>
              </a:rPr>
              <a:t>Фазы ПМФ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66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484784"/>
            <a:ext cx="81340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2"/>
                </a:solidFill>
                <a:latin typeface="+mj-lt"/>
              </a:rPr>
              <a:t>2 фазы, отражающие степень прогрессирования заболевания: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хроническая фаза (ХФ)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терминальная фаза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бластной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трансформации (БФ,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бластная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фаза)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2824413"/>
            <a:ext cx="87140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+mj-lt"/>
              </a:rPr>
              <a:t>ХФ - у большинства (более 90%) впервые выявленных больных:</a:t>
            </a:r>
          </a:p>
          <a:p>
            <a:pPr marL="342900" indent="-342900">
              <a:buAutoNum type="arabicParenR"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изменения клинического анализа крови (</a:t>
            </a:r>
            <a:r>
              <a:rPr lang="ru-RU" sz="1800" dirty="0" err="1">
                <a:solidFill>
                  <a:srgbClr val="002060"/>
                </a:solidFill>
                <a:latin typeface="+mj-lt"/>
              </a:rPr>
              <a:t>лейкоэритробластоз</a:t>
            </a:r>
            <a:r>
              <a:rPr lang="ru-RU" sz="1800" dirty="0">
                <a:solidFill>
                  <a:srgbClr val="002060"/>
                </a:solidFill>
                <a:latin typeface="+mj-lt"/>
              </a:rPr>
              <a:t>, постепенный сдвиг в </a:t>
            </a:r>
            <a:r>
              <a:rPr lang="ru-RU" sz="1800" dirty="0" err="1">
                <a:solidFill>
                  <a:srgbClr val="002060"/>
                </a:solidFill>
                <a:latin typeface="+mj-lt"/>
              </a:rPr>
              <a:t>нейтрофильном</a:t>
            </a:r>
            <a:r>
              <a:rPr lang="ru-RU" sz="1800" dirty="0">
                <a:solidFill>
                  <a:srgbClr val="002060"/>
                </a:solidFill>
                <a:latin typeface="+mj-lt"/>
              </a:rPr>
              <a:t> и </a:t>
            </a:r>
            <a:r>
              <a:rPr lang="ru-RU" sz="1800" dirty="0" err="1">
                <a:solidFill>
                  <a:srgbClr val="002060"/>
                </a:solidFill>
                <a:latin typeface="+mj-lt"/>
              </a:rPr>
              <a:t>эритроидном</a:t>
            </a:r>
            <a:r>
              <a:rPr lang="ru-RU" sz="1800" dirty="0">
                <a:solidFill>
                  <a:srgbClr val="002060"/>
                </a:solidFill>
                <a:latin typeface="+mj-lt"/>
              </a:rPr>
              <a:t> ряду до молодых форм с наличием промежуточных форм созревания), </a:t>
            </a:r>
          </a:p>
          <a:p>
            <a:pPr marL="342900" indent="-342900">
              <a:buAutoNum type="arabicParenR"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увеличение размеров печени и селезенки, </a:t>
            </a:r>
          </a:p>
          <a:p>
            <a:pPr marL="342900" indent="-342900">
              <a:buAutoNum type="arabicParenR"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наличие симптомов опухолевой интоксикации (лихорадка, потеря массы тела, профузные ночные поты)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3899" y="5244190"/>
            <a:ext cx="85434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БФ - терминальная стадия развития патологического процесса при ПМФ.</a:t>
            </a:r>
          </a:p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Диагностическим критерием БФ ПМФ является наличие в периферической крови или в костном мозге не менее 20%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бластных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клеток.</a:t>
            </a:r>
          </a:p>
        </p:txBody>
      </p:sp>
    </p:spTree>
    <p:extLst>
      <p:ext uri="{BB962C8B-B14F-4D97-AF65-F5344CB8AC3E}">
        <p14:creationId xmlns:p14="http://schemas.microsoft.com/office/powerpoint/2010/main" val="386942227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Выраженность степени фиброза КМ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67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2737" y="1782518"/>
            <a:ext cx="798186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MF-0 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редкие волокна ретикулина без пересечений, соответствующие нормальному костному мозгу;</a:t>
            </a:r>
          </a:p>
          <a:p>
            <a:pPr algn="just"/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MF-1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неплотная сеть ретикулина с множеством пересечений особенно в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периваскулярных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зонах;</a:t>
            </a:r>
          </a:p>
          <a:p>
            <a:pPr algn="just"/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en-GB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MF-2</a:t>
            </a:r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диффузное увеличение плотности ретикулина с избыточными пересечениями изредка с фокальными образованиями коллагена и/или фокальным остеосклерозом;</a:t>
            </a:r>
          </a:p>
          <a:p>
            <a:pPr algn="just"/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en-GB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MF-3</a:t>
            </a:r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диффузное увеличение плотности ретикулина с избыточными пересечениями с пучками коллагена, часто связанными со значительным остеосклерозом.</a:t>
            </a:r>
          </a:p>
        </p:txBody>
      </p:sp>
    </p:spTree>
    <p:extLst>
      <p:ext uri="{BB962C8B-B14F-4D97-AF65-F5344CB8AC3E}">
        <p14:creationId xmlns:p14="http://schemas.microsoft.com/office/powerpoint/2010/main" val="288974179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68</a:t>
            </a:fld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22510" y="404664"/>
            <a:ext cx="77724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ПМФ(ВОЗ 2022)</a:t>
            </a:r>
            <a:b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Главные критерии (пре-, </a:t>
            </a:r>
            <a:r>
              <a:rPr lang="ru-RU" sz="32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фибротическая</a:t>
            </a: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стадия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888" y="1759923"/>
            <a:ext cx="82436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Пролиферация и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атипия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мегакариоцитарного ростка без ретикулинового фиброза, более 1 ст./ с фиброзом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Нет критериев, удовлетворяющих ИП, ЭТ,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ph+ХМЛ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, МДС и другим МПЗ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Наличие одной их 3 главных мутаций: JAK2, CALR, MPL. При их отсутствии – поиск других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клональных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маркеров (ASXL1, EZH2, TET2, SRSF2, SF3B1, IDH1/2), исключение реактивного фиброза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07363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954" y="368135"/>
            <a:ext cx="8229600" cy="1429513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ПМФ(ВОЗ 2022)</a:t>
            </a:r>
            <a:b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(пре-, </a:t>
            </a:r>
            <a:r>
              <a:rPr lang="ru-RU" sz="32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фибротическая</a:t>
            </a: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стадия</a:t>
            </a:r>
            <a:br>
              <a:rPr lang="ru-RU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Малые критерии</a:t>
            </a:r>
            <a:b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3200" dirty="0"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69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1519" y="2208810"/>
            <a:ext cx="856895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Анемия, не связанная с </a:t>
            </a:r>
            <a:r>
              <a:rPr lang="ru-RU" sz="3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коморбидностью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Пальпируемая селезенка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Повышение ЛДГ выше нормы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Лейкоциты более 11.000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Лейкоэритробластоз</a:t>
            </a: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3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прифибротической</a:t>
            </a: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стадии)</a:t>
            </a:r>
          </a:p>
          <a:p>
            <a:pPr algn="l"/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06286" y="5201392"/>
            <a:ext cx="7325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Диагноз: 3 главных критерия + 1 малый</a:t>
            </a:r>
          </a:p>
        </p:txBody>
      </p:sp>
    </p:spTree>
    <p:extLst>
      <p:ext uri="{BB962C8B-B14F-4D97-AF65-F5344CB8AC3E}">
        <p14:creationId xmlns:p14="http://schemas.microsoft.com/office/powerpoint/2010/main" val="97005565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894" y="0"/>
            <a:ext cx="8601896" cy="665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6472925" y="5143639"/>
            <a:ext cx="1915499" cy="150222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l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Количество факторов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Низкий риск: 0 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Средний риск 1: 1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Средний риск 2: 2-3     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Высокий риск: ≥4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algn="l"/>
            <a:endParaRPr lang="ru-RU" sz="1200" dirty="0">
              <a:solidFill>
                <a:schemeClr val="bg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134774" y="620688"/>
            <a:ext cx="2034250" cy="1217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Количество факторов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Низкий риск:            0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1:     1-2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2:     3-4    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Высокий риск:        ≥5   </a:t>
            </a:r>
          </a:p>
          <a:p>
            <a:endParaRPr lang="ru-RU" sz="1100" dirty="0">
              <a:solidFill>
                <a:schemeClr val="bg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990314" y="877243"/>
            <a:ext cx="1921758" cy="11281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Количество факторов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Низкий риск:    0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1: 1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2:  2    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Высокий риск:  ≥3  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44903" y="620688"/>
            <a:ext cx="2657935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bg2"/>
                </a:solidFill>
                <a:latin typeface="+mj-lt"/>
              </a:rPr>
              <a:t>Возраст</a:t>
            </a:r>
            <a:r>
              <a:rPr lang="ru-RU" sz="1600" b="1" dirty="0">
                <a:solidFill>
                  <a:schemeClr val="tx1"/>
                </a:solidFill>
                <a:latin typeface="+mj-lt"/>
              </a:rPr>
              <a:t> ≥ 65 лет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51520" y="1229411"/>
            <a:ext cx="3024336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bg2"/>
                </a:solidFill>
                <a:latin typeface="+mj-lt"/>
              </a:rPr>
              <a:t>Конституциональные симптомы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1844824"/>
            <a:ext cx="3024336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bg2"/>
                </a:solidFill>
                <a:latin typeface="+mj-lt"/>
              </a:rPr>
              <a:t>Гемоглобин &lt;100 г/л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286000" y="301350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2420888"/>
            <a:ext cx="3600400" cy="5040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bg2"/>
                </a:solidFill>
                <a:latin typeface="+mj-lt"/>
              </a:rPr>
              <a:t>Уровень лейкоцитов более 25 х10</a:t>
            </a:r>
            <a:r>
              <a:rPr lang="ru-RU" sz="1600" b="1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/л.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51520" y="2924944"/>
            <a:ext cx="3600400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err="1">
                <a:latin typeface="+mj-lt"/>
              </a:rPr>
              <a:t>Бласты</a:t>
            </a:r>
            <a:r>
              <a:rPr lang="ru-RU" sz="1600" b="1" dirty="0">
                <a:latin typeface="+mj-lt"/>
              </a:rPr>
              <a:t> ПК ≥1%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51520" y="3501008"/>
            <a:ext cx="3600400" cy="5040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latin typeface="+mj-lt"/>
              </a:rPr>
              <a:t>Тромбоциты ПК &lt; 100х10</a:t>
            </a:r>
            <a:r>
              <a:rPr lang="ru-RU" sz="1600" b="1" baseline="30000" dirty="0">
                <a:latin typeface="+mj-lt"/>
              </a:rPr>
              <a:t>9</a:t>
            </a:r>
            <a:r>
              <a:rPr lang="ru-RU" sz="1600" b="1" dirty="0">
                <a:latin typeface="+mj-lt"/>
              </a:rPr>
              <a:t>/л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51520" y="4005064"/>
            <a:ext cx="3600400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b="1" dirty="0">
              <a:latin typeface="+mj-lt"/>
            </a:endParaRPr>
          </a:p>
          <a:p>
            <a:r>
              <a:rPr lang="ru-RU" sz="1400" b="1" dirty="0">
                <a:latin typeface="+mj-lt"/>
              </a:rPr>
              <a:t>Зависимость от трансфузий Эр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52055" y="4581128"/>
            <a:ext cx="4103921" cy="215098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ru-RU" sz="1600" dirty="0">
                <a:latin typeface="+mj-lt"/>
              </a:rPr>
              <a:t> </a:t>
            </a:r>
            <a:r>
              <a:rPr lang="ru-RU" sz="1800" b="1" dirty="0">
                <a:latin typeface="+mj-lt"/>
              </a:rPr>
              <a:t>Неблагоприятный кариотип</a:t>
            </a:r>
          </a:p>
          <a:p>
            <a:pPr algn="l"/>
            <a:r>
              <a:rPr lang="ru-RU" sz="1800" dirty="0">
                <a:latin typeface="+mj-lt"/>
              </a:rPr>
              <a:t>+8</a:t>
            </a:r>
            <a:r>
              <a:rPr lang="en-US" sz="1800" dirty="0">
                <a:latin typeface="+mj-lt"/>
              </a:rPr>
              <a:t>, -7</a:t>
            </a:r>
            <a:r>
              <a:rPr lang="ru-RU" sz="1800" dirty="0">
                <a:latin typeface="+mj-lt"/>
              </a:rPr>
              <a:t>/7</a:t>
            </a:r>
            <a:r>
              <a:rPr lang="en-US" sz="1800" dirty="0">
                <a:latin typeface="+mj-lt"/>
              </a:rPr>
              <a:t>q</a:t>
            </a:r>
            <a:r>
              <a:rPr lang="ru-RU" sz="1800" dirty="0">
                <a:latin typeface="+mj-lt"/>
              </a:rPr>
              <a:t>, </a:t>
            </a:r>
            <a:r>
              <a:rPr lang="ru-RU" sz="1800" dirty="0" err="1">
                <a:latin typeface="+mj-lt"/>
              </a:rPr>
              <a:t>изохромосома</a:t>
            </a:r>
            <a:r>
              <a:rPr lang="ru-RU" sz="1800" dirty="0">
                <a:latin typeface="+mj-lt"/>
              </a:rPr>
              <a:t> (7</a:t>
            </a:r>
            <a:r>
              <a:rPr lang="en-US" sz="1800" dirty="0">
                <a:latin typeface="+mj-lt"/>
              </a:rPr>
              <a:t>q),</a:t>
            </a:r>
          </a:p>
          <a:p>
            <a:pPr algn="l"/>
            <a:r>
              <a:rPr lang="ru-RU" sz="1800" dirty="0">
                <a:latin typeface="+mj-lt"/>
              </a:rPr>
              <a:t>инверсия (3), </a:t>
            </a:r>
            <a:r>
              <a:rPr lang="ru-RU" sz="1800" dirty="0" err="1">
                <a:latin typeface="+mj-lt"/>
              </a:rPr>
              <a:t>делеция</a:t>
            </a:r>
            <a:r>
              <a:rPr lang="ru-RU" sz="1800" dirty="0">
                <a:latin typeface="+mj-lt"/>
              </a:rPr>
              <a:t> -5/</a:t>
            </a:r>
            <a:r>
              <a:rPr lang="en-US" sz="1800" dirty="0">
                <a:latin typeface="+mj-lt"/>
              </a:rPr>
              <a:t> </a:t>
            </a:r>
            <a:r>
              <a:rPr lang="ru-RU" sz="1800" dirty="0">
                <a:latin typeface="+mj-lt"/>
              </a:rPr>
              <a:t>5</a:t>
            </a:r>
            <a:r>
              <a:rPr lang="en-US" sz="1800" dirty="0">
                <a:latin typeface="+mj-lt"/>
              </a:rPr>
              <a:t>q</a:t>
            </a:r>
          </a:p>
          <a:p>
            <a:pPr algn="l"/>
            <a:r>
              <a:rPr lang="en-US" sz="1800" dirty="0">
                <a:latin typeface="+mj-lt"/>
              </a:rPr>
              <a:t>12p-, </a:t>
            </a:r>
            <a:r>
              <a:rPr lang="ru-RU" sz="1800" dirty="0" err="1">
                <a:latin typeface="+mj-lt"/>
              </a:rPr>
              <a:t>реанжировка</a:t>
            </a:r>
            <a:r>
              <a:rPr lang="ru-RU" sz="1800" dirty="0">
                <a:latin typeface="+mj-lt"/>
              </a:rPr>
              <a:t> 11</a:t>
            </a:r>
            <a:r>
              <a:rPr lang="en-US" sz="1800" dirty="0">
                <a:latin typeface="+mj-lt"/>
              </a:rPr>
              <a:t>q23</a:t>
            </a:r>
            <a:endParaRPr lang="ru-RU" sz="1800" dirty="0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336646" y="4677543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/>
              <a:t>Момент ДЗ: выживаемость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4557554" y="4723065"/>
            <a:ext cx="3476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Любой момент: выживаемость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5803654" y="3546146"/>
            <a:ext cx="6002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Любой момент: выживаемость + риск трансформации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7" y="18320"/>
            <a:ext cx="2180533" cy="461665"/>
          </a:xfrm>
          <a:prstGeom prst="rect">
            <a:avLst/>
          </a:prstGeom>
          <a:solidFill>
            <a:schemeClr val="lt1"/>
          </a:solidFill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Обязательны!</a:t>
            </a:r>
          </a:p>
        </p:txBody>
      </p:sp>
    </p:spTree>
    <p:extLst>
      <p:ext uri="{BB962C8B-B14F-4D97-AF65-F5344CB8AC3E}">
        <p14:creationId xmlns:p14="http://schemas.microsoft.com/office/powerpoint/2010/main" val="2363782782"/>
      </p:ext>
    </p:extLst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65411" y="1248391"/>
            <a:ext cx="84237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bg2"/>
                </a:solidFill>
                <a:latin typeface="+mj-lt"/>
              </a:rPr>
              <a:t>Начало терапии: </a:t>
            </a:r>
            <a:r>
              <a:rPr lang="ru-RU" sz="2000" u="sng" dirty="0">
                <a:solidFill>
                  <a:schemeClr val="bg2"/>
                </a:solidFill>
                <a:latin typeface="+mj-lt"/>
              </a:rPr>
              <a:t>при появлении симптомов, ограничивающих</a:t>
            </a:r>
          </a:p>
          <a:p>
            <a:r>
              <a:rPr lang="ru-RU" sz="2000" u="sng" dirty="0">
                <a:solidFill>
                  <a:schemeClr val="bg2"/>
                </a:solidFill>
                <a:latin typeface="+mj-lt"/>
              </a:rPr>
              <a:t>жизнедеятельность больного: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коррекция анемии (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дарбопоэтин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-α,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эпоэтин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-α,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эпоэтин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-β), андрогенами (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даназол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);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купирование симптомов опухолевой интоксикации (преднизолон). </a:t>
            </a:r>
          </a:p>
          <a:p>
            <a:endParaRPr lang="ru-RU" sz="2000" dirty="0">
              <a:solidFill>
                <a:schemeClr val="bg2"/>
              </a:solidFill>
              <a:latin typeface="+mj-lt"/>
            </a:endParaRPr>
          </a:p>
          <a:p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Показания для проведения </a:t>
            </a:r>
            <a:r>
              <a:rPr lang="ru-RU" sz="2000" b="1" i="1" u="sng" dirty="0" err="1">
                <a:solidFill>
                  <a:schemeClr val="bg2"/>
                </a:solidFill>
                <a:latin typeface="+mj-lt"/>
              </a:rPr>
              <a:t>циторедуктивной</a:t>
            </a:r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 терапии (</a:t>
            </a:r>
            <a:r>
              <a:rPr lang="ru-RU" sz="2000" b="1" i="1" u="sng" dirty="0" err="1">
                <a:solidFill>
                  <a:schemeClr val="bg2"/>
                </a:solidFill>
                <a:latin typeface="+mj-lt"/>
              </a:rPr>
              <a:t>гидроксикарбамид</a:t>
            </a:r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, ИНФ</a:t>
            </a:r>
            <a:r>
              <a:rPr lang="el-GR" sz="2000" b="1" i="1" u="sng" dirty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):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Быстро прогрессирующая симптоматическая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спленомегалия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(с угрозой разрыва),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наличие конституциональных симптомов,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неэффективность проводимой симптоматической терапии 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Ингибиторы 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JAK2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при непереносимости или неэффективности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гидроксикарбамида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, ИНФ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в течение 3-6 месяцев при прогрессирующей и/или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симптомной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спленомегалии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или при наличии симптомов опухолевой интоксикации.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19872" y="548680"/>
            <a:ext cx="1517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кариотип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79348"/>
            <a:ext cx="84656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Характеристика и принципы выбора метода лечения</a:t>
            </a:r>
          </a:p>
          <a:p>
            <a:r>
              <a:rPr lang="ru-RU" b="1" dirty="0">
                <a:solidFill>
                  <a:schemeClr val="bg2"/>
                </a:solidFill>
                <a:latin typeface="+mj-lt"/>
              </a:rPr>
              <a:t>Низкий и промежуточный-1 риск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(IPSS, DIPSS, DIPSS+)</a:t>
            </a:r>
          </a:p>
        </p:txBody>
      </p:sp>
    </p:spTree>
    <p:extLst>
      <p:ext uri="{BB962C8B-B14F-4D97-AF65-F5344CB8AC3E}">
        <p14:creationId xmlns:p14="http://schemas.microsoft.com/office/powerpoint/2010/main" val="36095135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72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2357" y="476672"/>
            <a:ext cx="87823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2"/>
                </a:solidFill>
                <a:latin typeface="+mj-lt"/>
              </a:rPr>
              <a:t>Характеристика и принципы выбора метода лечения</a:t>
            </a:r>
          </a:p>
          <a:p>
            <a:pPr algn="ctr"/>
            <a:r>
              <a:rPr lang="ru-RU" b="1" dirty="0">
                <a:solidFill>
                  <a:schemeClr val="bg2"/>
                </a:solidFill>
                <a:latin typeface="+mj-lt"/>
              </a:rPr>
              <a:t>Промежуточный-2 и высокий риск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(IPSS, DIPSS, DIPSS+)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8724" y="1600202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Больные с клинически значимой анемией, высоким лейкоцитозом со сдвигом до бластных клеток, иногда с тромбоцитопенией, выраженным фиброзом костного мозга, нередко со специфическими для ПМФ поломками кариотипа.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У данной категории больных в ближайшие годы может произойти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бластная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трансформация.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При выборе тактики лечения больных моложе 60 лет без выраженной сопутствующей патологии должна быть обсуждена возможность проведения алло-ТГСК.</a:t>
            </a:r>
          </a:p>
        </p:txBody>
      </p:sp>
    </p:spTree>
    <p:extLst>
      <p:ext uri="{BB962C8B-B14F-4D97-AF65-F5344CB8AC3E}">
        <p14:creationId xmlns:p14="http://schemas.microsoft.com/office/powerpoint/2010/main" val="200194552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73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961202"/>
            <a:ext cx="87072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dirty="0">
                <a:solidFill>
                  <a:srgbClr val="002060"/>
                </a:solidFill>
                <a:latin typeface="+mj-lt"/>
              </a:rPr>
              <a:t>При невозможности проведения алло-ТГСК назначают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циторедуктивную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и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симптоматичекую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терапию. </a:t>
            </a:r>
          </a:p>
          <a:p>
            <a:pPr algn="l"/>
            <a:r>
              <a:rPr lang="ru-RU" b="1" u="sng" dirty="0">
                <a:solidFill>
                  <a:srgbClr val="002060"/>
                </a:solidFill>
                <a:latin typeface="+mj-lt"/>
              </a:rPr>
              <a:t>Цель терапии</a:t>
            </a:r>
            <a:r>
              <a:rPr lang="ru-RU" u="sng" dirty="0">
                <a:solidFill>
                  <a:srgbClr val="002060"/>
                </a:solidFill>
                <a:latin typeface="+mj-lt"/>
              </a:rPr>
              <a:t>: 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улучшение качества жизни, увеличение продолжительности жизни.</a:t>
            </a:r>
          </a:p>
          <a:p>
            <a:pPr algn="l"/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Лекарственная терапия с выбором препаратов в соответствии с клиническими проявлениям заболевания.  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Основная перспектива - применение </a:t>
            </a:r>
            <a:r>
              <a:rPr lang="ru-RU" sz="2000" b="1" dirty="0">
                <a:solidFill>
                  <a:srgbClr val="002060"/>
                </a:solidFill>
                <a:latin typeface="+mj-lt"/>
              </a:rPr>
              <a:t>ингибиторов JAK2.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Назначение </a:t>
            </a:r>
            <a:r>
              <a:rPr lang="ru-RU" sz="2000" b="1" dirty="0">
                <a:solidFill>
                  <a:srgbClr val="002060"/>
                </a:solidFill>
                <a:latin typeface="+mj-lt"/>
              </a:rPr>
              <a:t>ингибиторов JAK2 </a:t>
            </a:r>
            <a:r>
              <a:rPr lang="ru-RU" sz="2000" dirty="0">
                <a:solidFill>
                  <a:srgbClr val="002060"/>
                </a:solidFill>
                <a:latin typeface="+mj-lt"/>
              </a:rPr>
              <a:t>показано при 1-й линии терапии при наличии симптоматической спленомегалии и/или конституциональных симптомов в сочетании со значительной </a:t>
            </a:r>
            <a:r>
              <a:rPr lang="ru-RU" sz="2000" dirty="0" err="1">
                <a:solidFill>
                  <a:srgbClr val="002060"/>
                </a:solidFill>
                <a:latin typeface="+mj-lt"/>
              </a:rPr>
              <a:t>спленомегалией</a:t>
            </a:r>
            <a:r>
              <a:rPr lang="ru-RU" sz="2000" dirty="0">
                <a:solidFill>
                  <a:srgbClr val="002060"/>
                </a:solidFill>
                <a:latin typeface="+mj-lt"/>
              </a:rPr>
              <a:t>. Для больных из этих групп риска нет других альтернативных лекарственных средств для быстрого сокращения размера селезенки и улучшения качества жизни.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12947" y="130205"/>
            <a:ext cx="87863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Характеристика и принципы выбора метода лечения</a:t>
            </a:r>
          </a:p>
          <a:p>
            <a:r>
              <a:rPr lang="ru-RU" b="1" dirty="0">
                <a:solidFill>
                  <a:schemeClr val="bg2"/>
                </a:solidFill>
                <a:latin typeface="+mj-lt"/>
              </a:rPr>
              <a:t>Промежуточный-2 и высокий риск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(IPSS, DIPSS, DIPSS+)</a:t>
            </a:r>
          </a:p>
        </p:txBody>
      </p:sp>
    </p:spTree>
    <p:extLst>
      <p:ext uri="{BB962C8B-B14F-4D97-AF65-F5344CB8AC3E}">
        <p14:creationId xmlns:p14="http://schemas.microsoft.com/office/powerpoint/2010/main" val="206444024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71896" y="612845"/>
            <a:ext cx="76714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МЕТОДЫ ТЕРАПИИ ПМФ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лекарственные препараты;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</a:t>
            </a:r>
            <a:r>
              <a:rPr lang="ru-RU" sz="3600" dirty="0" err="1">
                <a:solidFill>
                  <a:schemeClr val="bg2"/>
                </a:solidFill>
                <a:latin typeface="+mj-lt"/>
                <a:cs typeface="Times New Roman" pitchFamily="18" charset="0"/>
              </a:rPr>
              <a:t>алло-ТКМ</a:t>
            </a:r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хирургическое лечение (спленэктомия, коррекция портальной гипертензии);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лучевая терапия;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</a:t>
            </a:r>
            <a:r>
              <a:rPr lang="ru-RU" sz="3600" dirty="0" err="1">
                <a:solidFill>
                  <a:schemeClr val="bg2"/>
                </a:solidFill>
                <a:latin typeface="+mj-lt"/>
                <a:cs typeface="Times New Roman" pitchFamily="18" charset="0"/>
              </a:rPr>
              <a:t>гемокомпонентная</a:t>
            </a:r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 терапия.</a:t>
            </a:r>
          </a:p>
        </p:txBody>
      </p:sp>
    </p:spTree>
    <p:extLst>
      <p:ext uri="{BB962C8B-B14F-4D97-AF65-F5344CB8AC3E}">
        <p14:creationId xmlns:p14="http://schemas.microsoft.com/office/powerpoint/2010/main" val="143750057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90601"/>
          </a:xfrm>
        </p:spPr>
        <p:txBody>
          <a:bodyPr/>
          <a:lstStyle/>
          <a:p>
            <a:r>
              <a:rPr lang="ru-RU" sz="2800" b="1" dirty="0">
                <a:solidFill>
                  <a:schemeClr val="bg2"/>
                </a:solidFill>
                <a:effectLst/>
                <a:ea typeface="MS PGothic" pitchFamily="34" charset="-128"/>
                <a:cs typeface="Times New Roman" pitchFamily="18" charset="0"/>
              </a:rPr>
              <a:t>Традиционные подходы к лечению ПМФ</a:t>
            </a:r>
            <a:r>
              <a:rPr lang="en-US" sz="2800" b="1" dirty="0">
                <a:solidFill>
                  <a:schemeClr val="bg2"/>
                </a:solidFill>
                <a:effectLst/>
                <a:ea typeface="MS PGothic" pitchFamily="34" charset="-128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bg2"/>
                </a:solidFill>
                <a:effectLst/>
                <a:ea typeface="MS PGothic" pitchFamily="34" charset="-128"/>
                <a:cs typeface="Times New Roman" pitchFamily="18" charset="0"/>
              </a:rPr>
              <a:t>в мире </a:t>
            </a:r>
            <a:endParaRPr lang="en-US" sz="2800" b="1" dirty="0">
              <a:solidFill>
                <a:schemeClr val="bg2"/>
              </a:solidFill>
              <a:effectLst/>
              <a:ea typeface="MS PGothic" pitchFamily="34" charset="-128"/>
              <a:cs typeface="Times New Roman" pitchFamily="18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28600" y="1295400"/>
            <a:ext cx="2476500" cy="3324101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b="1" dirty="0">
                <a:solidFill>
                  <a:srgbClr val="FFFF00"/>
                </a:solidFill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анемия</a:t>
            </a: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Преднизолон 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Андрогены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( </a:t>
            </a:r>
            <a:r>
              <a:rPr lang="ru-RU" sz="2000" b="1" i="1" dirty="0" err="1">
                <a:solidFill>
                  <a:srgbClr val="002060"/>
                </a:solidFill>
                <a:latin typeface="+mj-lt"/>
              </a:rPr>
              <a:t>Даназол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)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Эритропоэтин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Талидомид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r>
              <a:rPr lang="en-US" sz="1800" b="1" i="1" dirty="0">
                <a:solidFill>
                  <a:srgbClr val="002060"/>
                </a:solidFill>
                <a:latin typeface="+mj-lt"/>
              </a:rPr>
              <a:t>+/- </a:t>
            </a:r>
            <a:r>
              <a:rPr lang="ru-RU" sz="1800" b="1" i="1" dirty="0" err="1">
                <a:solidFill>
                  <a:srgbClr val="002060"/>
                </a:solidFill>
                <a:latin typeface="+mj-lt"/>
              </a:rPr>
              <a:t>преднизолон</a:t>
            </a:r>
            <a:r>
              <a:rPr lang="ru-RU" sz="1800" b="1" i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>
              <a:buFontTx/>
              <a:buChar char="•"/>
              <a:defRPr/>
            </a:pPr>
            <a:endParaRPr lang="en-US" sz="2000" b="1" i="1" dirty="0">
              <a:solidFill>
                <a:srgbClr val="6D6FC7"/>
              </a:solidFill>
            </a:endParaRPr>
          </a:p>
          <a:p>
            <a:pPr>
              <a:defRPr/>
            </a:pPr>
            <a:endParaRPr lang="en-US" sz="2000" b="1" i="1" dirty="0">
              <a:solidFill>
                <a:srgbClr val="6D6FC7"/>
              </a:solidFill>
            </a:endParaRPr>
          </a:p>
          <a:p>
            <a:pPr>
              <a:defRPr/>
            </a:pP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6019800" y="1295400"/>
            <a:ext cx="2921000" cy="369570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Препараты,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воздействующие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как на анемию,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так и на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спленомегалию </a:t>
            </a: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Леналидомид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r>
              <a:rPr lang="en-US" sz="2000" b="1" i="1" dirty="0">
                <a:solidFill>
                  <a:srgbClr val="002060"/>
                </a:solidFill>
                <a:latin typeface="+mj-lt"/>
              </a:rPr>
              <a:t>+/-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преднизолон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endParaRPr lang="en-US" sz="2000" b="1" i="1" dirty="0">
              <a:solidFill>
                <a:srgbClr val="6D6FC7"/>
              </a:solidFill>
              <a:latin typeface="+mj-lt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3002478" y="1318160"/>
            <a:ext cx="2895600" cy="402573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 b="1" dirty="0">
              <a:solidFill>
                <a:srgbClr val="FFFF00"/>
              </a:solidFill>
              <a:latin typeface="+mj-lt"/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спленомегалия 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лейкоцитоз,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Тромбоцитоз</a:t>
            </a: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Гидроксимочевина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Интерферон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 err="1">
                <a:solidFill>
                  <a:srgbClr val="002060"/>
                </a:solidFill>
                <a:latin typeface="+mj-lt"/>
              </a:rPr>
              <a:t>Кладрибин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Другие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 err="1">
                <a:solidFill>
                  <a:srgbClr val="002060"/>
                </a:solidFill>
                <a:latin typeface="+mj-lt"/>
              </a:rPr>
              <a:t>Спленэктомия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Облучение 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селезенки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endParaRPr lang="en-US" sz="2000" b="1" i="1" dirty="0">
              <a:solidFill>
                <a:srgbClr val="6D6FC7"/>
              </a:solidFill>
              <a:latin typeface="+mj-lt"/>
            </a:endParaRPr>
          </a:p>
        </p:txBody>
      </p:sp>
      <p:cxnSp>
        <p:nvCxnSpPr>
          <p:cNvPr id="60422" name="Straight Connector 2"/>
          <p:cNvCxnSpPr>
            <a:cxnSpLocks noChangeShapeType="1"/>
          </p:cNvCxnSpPr>
          <p:nvPr/>
        </p:nvCxnSpPr>
        <p:spPr bwMode="auto">
          <a:xfrm>
            <a:off x="381000" y="2036618"/>
            <a:ext cx="20574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423" name="Straight Connector 9"/>
          <p:cNvCxnSpPr>
            <a:cxnSpLocks noChangeShapeType="1"/>
          </p:cNvCxnSpPr>
          <p:nvPr/>
        </p:nvCxnSpPr>
        <p:spPr bwMode="auto">
          <a:xfrm>
            <a:off x="3136075" y="2677885"/>
            <a:ext cx="22860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424" name="Straight Connector 11"/>
          <p:cNvCxnSpPr>
            <a:cxnSpLocks noChangeShapeType="1"/>
          </p:cNvCxnSpPr>
          <p:nvPr/>
        </p:nvCxnSpPr>
        <p:spPr bwMode="auto">
          <a:xfrm>
            <a:off x="6324600" y="3267694"/>
            <a:ext cx="2351856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3498" name="AutoShape 3"/>
          <p:cNvSpPr>
            <a:spLocks noChangeArrowheads="1"/>
          </p:cNvSpPr>
          <p:nvPr/>
        </p:nvSpPr>
        <p:spPr bwMode="auto">
          <a:xfrm>
            <a:off x="107505" y="5164963"/>
            <a:ext cx="3028570" cy="1528762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Симптоматическая </a:t>
            </a: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терапия </a:t>
            </a: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(интоксикация)</a:t>
            </a: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Преднизолон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60426" name="Straight Connector 12"/>
          <p:cNvCxnSpPr>
            <a:cxnSpLocks noChangeShapeType="1"/>
          </p:cNvCxnSpPr>
          <p:nvPr/>
        </p:nvCxnSpPr>
        <p:spPr bwMode="auto">
          <a:xfrm>
            <a:off x="411678" y="6328559"/>
            <a:ext cx="20574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1341912" y="748146"/>
            <a:ext cx="71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b="1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“</a:t>
            </a:r>
            <a:r>
              <a:rPr lang="ru-RU" b="1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Наилучшая  доступная   терапия</a:t>
            </a:r>
            <a:r>
              <a:rPr lang="en-US" b="1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1159853"/>
      </p:ext>
    </p:extLst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48700" cy="796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  <a:effectLst/>
                <a:ea typeface="MS PGothic" pitchFamily="34" charset="-128"/>
                <a:cs typeface="Times New Roman" pitchFamily="18" charset="0"/>
              </a:rPr>
              <a:t>Современные способы лечения ПМФ и их общее влияние на болезнь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54379" y="1301750"/>
            <a:ext cx="8799616" cy="4861543"/>
          </a:xfrm>
          <a:prstGeom prst="triangle">
            <a:avLst>
              <a:gd name="adj" fmla="val 49774"/>
            </a:avLst>
          </a:prstGeom>
          <a:noFill/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spcCol="0" rtlCol="0" fromWordArt="0" anchor="ctr" forceAA="0">
            <a:noAutofit/>
          </a:bodyPr>
          <a:lstStyle/>
          <a:p>
            <a:pPr marL="0" indent="0">
              <a:buFont typeface="Arial" charset="0"/>
              <a:buNone/>
              <a:defRPr/>
            </a:pP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                  </a:t>
            </a:r>
          </a:p>
          <a:p>
            <a:pPr>
              <a:defRPr/>
            </a:pPr>
            <a:endParaRPr lang="ru-RU" sz="14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544603" y="2495550"/>
            <a:ext cx="2013235" cy="2063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041650" y="3186113"/>
            <a:ext cx="304251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568575" y="3798888"/>
            <a:ext cx="4163665" cy="11112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259632" y="5127288"/>
            <a:ext cx="6624736" cy="14625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8377" idx="1"/>
          </p:cNvCxnSpPr>
          <p:nvPr/>
        </p:nvCxnSpPr>
        <p:spPr>
          <a:xfrm flipV="1">
            <a:off x="1508765" y="2106616"/>
            <a:ext cx="1936110" cy="2006406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377" name="TextBox 16"/>
          <p:cNvSpPr txBox="1">
            <a:spLocks noChangeArrowheads="1"/>
          </p:cNvSpPr>
          <p:nvPr/>
        </p:nvSpPr>
        <p:spPr bwMode="auto">
          <a:xfrm rot="18633055">
            <a:off x="1157294" y="2934232"/>
            <a:ext cx="20091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bg2"/>
                </a:solidFill>
              </a:rPr>
              <a:t> </a:t>
            </a:r>
            <a:r>
              <a:rPr lang="ru-RU" dirty="0">
                <a:solidFill>
                  <a:schemeClr val="bg2"/>
                </a:solidFill>
              </a:rPr>
              <a:t>Ингибиторы </a:t>
            </a:r>
            <a:r>
              <a:rPr lang="en-US" dirty="0">
                <a:solidFill>
                  <a:schemeClr val="bg2"/>
                </a:solidFill>
              </a:rPr>
              <a:t>Jak2 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6969" y="1705377"/>
            <a:ext cx="166528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   </a:t>
            </a:r>
            <a:r>
              <a:rPr lang="ru-RU" sz="1200" b="1" dirty="0">
                <a:solidFill>
                  <a:srgbClr val="7030A0"/>
                </a:solidFill>
                <a:latin typeface="+mj-lt"/>
              </a:rPr>
              <a:t>ЛЕЧЕНИЕ</a:t>
            </a:r>
          </a:p>
          <a:p>
            <a:pPr algn="l">
              <a:defRPr/>
            </a:pPr>
            <a:r>
              <a:rPr lang="ru-RU" sz="1200" dirty="0">
                <a:latin typeface="+mj-lt"/>
              </a:rPr>
              <a:t>      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- Аллогенная          </a:t>
            </a:r>
          </a:p>
          <a:p>
            <a:pPr algn="l"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   трансплантация   </a:t>
            </a:r>
          </a:p>
          <a:p>
            <a:pPr algn="l"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    стволовых кл</a:t>
            </a:r>
            <a:r>
              <a:rPr lang="ru-RU" sz="1200" dirty="0">
                <a:latin typeface="+mj-lt"/>
              </a:rPr>
              <a:t>еток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28329" y="2535639"/>
            <a:ext cx="14367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  <a:cs typeface="Aharoni" pitchFamily="2" charset="-79"/>
              </a:rPr>
              <a:t>    </a:t>
            </a:r>
            <a:r>
              <a:rPr lang="ru-RU" sz="1200" b="1" dirty="0">
                <a:solidFill>
                  <a:schemeClr val="bg2"/>
                </a:solidFill>
                <a:latin typeface="+mj-lt"/>
                <a:cs typeface="Aharoni" pitchFamily="2" charset="-79"/>
              </a:rPr>
              <a:t>Повышение</a:t>
            </a:r>
          </a:p>
          <a:p>
            <a:pPr>
              <a:defRPr/>
            </a:pPr>
            <a:r>
              <a:rPr lang="ru-RU" sz="1200" b="1" dirty="0">
                <a:solidFill>
                  <a:schemeClr val="bg2"/>
                </a:solidFill>
                <a:latin typeface="+mj-lt"/>
                <a:cs typeface="Aharoni" pitchFamily="2" charset="-79"/>
              </a:rPr>
              <a:t> выживаемости </a:t>
            </a:r>
          </a:p>
          <a:p>
            <a:pPr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  <a:cs typeface="Aharoni" pitchFamily="2" charset="-79"/>
              </a:rPr>
              <a:t>        - </a:t>
            </a:r>
            <a:r>
              <a:rPr lang="ru-RU" sz="1200" dirty="0" err="1">
                <a:solidFill>
                  <a:schemeClr val="bg2"/>
                </a:solidFill>
                <a:latin typeface="+mj-lt"/>
                <a:cs typeface="Aharoni" pitchFamily="2" charset="-79"/>
              </a:rPr>
              <a:t>АллоТКМ</a:t>
            </a:r>
            <a:r>
              <a:rPr lang="ru-RU" sz="1200" dirty="0">
                <a:solidFill>
                  <a:schemeClr val="bg2"/>
                </a:solidFill>
                <a:latin typeface="+mj-lt"/>
                <a:cs typeface="Aharoni" pitchFamily="2" charset="-79"/>
              </a:rPr>
              <a:t> 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33810" y="3318165"/>
            <a:ext cx="30257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chemeClr val="bg2"/>
                </a:solidFill>
                <a:latin typeface="+mj-lt"/>
              </a:rPr>
              <a:t>Отсрочка прогрессии болезни</a:t>
            </a:r>
          </a:p>
          <a:p>
            <a:pPr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    - 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АутоТКМ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?</a:t>
            </a:r>
            <a:endParaRPr lang="ru-RU" sz="12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65338" y="4059406"/>
            <a:ext cx="2062162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lnSpc>
                <a:spcPts val="1800"/>
              </a:lnSpc>
              <a:buFontTx/>
              <a:buChar char="-"/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Зуд (антигистаминные)</a:t>
            </a:r>
          </a:p>
          <a:p>
            <a:pPr>
              <a:lnSpc>
                <a:spcPts val="1800"/>
              </a:lnSpc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- Анемия (андрогены, стероиды, ЭПО, иммуномодуляторы)</a:t>
            </a:r>
          </a:p>
        </p:txBody>
      </p:sp>
      <p:sp>
        <p:nvSpPr>
          <p:cNvPr id="58382" name="TextBox 22"/>
          <p:cNvSpPr txBox="1">
            <a:spLocks noChangeArrowheads="1"/>
          </p:cNvSpPr>
          <p:nvPr/>
        </p:nvSpPr>
        <p:spPr bwMode="auto">
          <a:xfrm>
            <a:off x="4424363" y="3976688"/>
            <a:ext cx="20145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00"/>
              </a:lnSpc>
            </a:pPr>
            <a:r>
              <a:rPr lang="ru-RU" sz="1200" b="1" dirty="0">
                <a:solidFill>
                  <a:schemeClr val="bg2"/>
                </a:solidFill>
              </a:rPr>
              <a:t>- </a:t>
            </a:r>
            <a:r>
              <a:rPr lang="ru-RU" sz="1200" dirty="0" err="1">
                <a:solidFill>
                  <a:schemeClr val="bg2"/>
                </a:solidFill>
              </a:rPr>
              <a:t>Органомегалия</a:t>
            </a:r>
            <a:endParaRPr lang="ru-RU" sz="1200" dirty="0">
              <a:solidFill>
                <a:schemeClr val="bg2"/>
              </a:solidFill>
            </a:endParaRP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(</a:t>
            </a:r>
            <a:r>
              <a:rPr lang="ru-RU" sz="1200" dirty="0" err="1">
                <a:solidFill>
                  <a:schemeClr val="bg2"/>
                </a:solidFill>
              </a:rPr>
              <a:t>гидреа</a:t>
            </a:r>
            <a:r>
              <a:rPr lang="ru-RU" sz="1200" dirty="0">
                <a:solidFill>
                  <a:schemeClr val="bg2"/>
                </a:solidFill>
              </a:rPr>
              <a:t>, ИФН-альфа, </a:t>
            </a: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</a:t>
            </a:r>
            <a:r>
              <a:rPr lang="ru-RU" sz="1200" dirty="0" err="1">
                <a:solidFill>
                  <a:schemeClr val="bg2"/>
                </a:solidFill>
              </a:rPr>
              <a:t>цитозар</a:t>
            </a:r>
            <a:r>
              <a:rPr lang="ru-RU" sz="1200" dirty="0">
                <a:solidFill>
                  <a:schemeClr val="bg2"/>
                </a:solidFill>
              </a:rPr>
              <a:t>, </a:t>
            </a:r>
            <a:r>
              <a:rPr lang="ru-RU" sz="1200" dirty="0" err="1">
                <a:solidFill>
                  <a:schemeClr val="bg2"/>
                </a:solidFill>
              </a:rPr>
              <a:t>алкилаторы</a:t>
            </a:r>
            <a:r>
              <a:rPr lang="en-US" sz="1200" dirty="0">
                <a:solidFill>
                  <a:schemeClr val="bg2"/>
                </a:solidFill>
              </a:rPr>
              <a:t>;</a:t>
            </a:r>
            <a:endParaRPr lang="ru-RU" sz="1200" dirty="0">
              <a:solidFill>
                <a:schemeClr val="bg2"/>
              </a:solidFill>
            </a:endParaRP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</a:t>
            </a:r>
            <a:r>
              <a:rPr lang="ru-RU" sz="1200" dirty="0" err="1">
                <a:solidFill>
                  <a:schemeClr val="bg2"/>
                </a:solidFill>
              </a:rPr>
              <a:t>спленэктомия</a:t>
            </a:r>
            <a:endParaRPr lang="ru-RU" sz="1200" dirty="0">
              <a:solidFill>
                <a:schemeClr val="bg2"/>
              </a:solidFill>
            </a:endParaRP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облучение селезенки)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49625" y="3810000"/>
            <a:ext cx="2137060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300" b="1" dirty="0">
                <a:solidFill>
                  <a:schemeClr val="bg2"/>
                </a:solidFill>
                <a:latin typeface="+mj-lt"/>
              </a:rPr>
              <a:t>Облегчение симптомов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82888" y="5141913"/>
            <a:ext cx="3712683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300" b="1" dirty="0">
                <a:solidFill>
                  <a:schemeClr val="bg2"/>
                </a:solidFill>
                <a:latin typeface="+mj-lt"/>
              </a:rPr>
              <a:t>Предупреждение сосудистых осложнений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086225" y="5445125"/>
            <a:ext cx="3457357" cy="60529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1450" indent="-171450">
              <a:lnSpc>
                <a:spcPts val="2000"/>
              </a:lnSpc>
              <a:buFontTx/>
              <a:buChar char="-"/>
              <a:defRPr/>
            </a:pPr>
            <a:r>
              <a:rPr lang="ru-RU" sz="1200" dirty="0" err="1">
                <a:solidFill>
                  <a:schemeClr val="bg2"/>
                </a:solidFill>
                <a:latin typeface="+mj-lt"/>
              </a:rPr>
              <a:t>Циторедукция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гидреа,ИФН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-а, 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алкилаторы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>
              <a:lnSpc>
                <a:spcPts val="2000"/>
              </a:lnSpc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-    Снижение числа тромбоцитов (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анагрелид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)</a:t>
            </a:r>
          </a:p>
        </p:txBody>
      </p:sp>
      <p:sp>
        <p:nvSpPr>
          <p:cNvPr id="58386" name="TextBox 28"/>
          <p:cNvSpPr txBox="1">
            <a:spLocks noChangeArrowheads="1"/>
          </p:cNvSpPr>
          <p:nvPr/>
        </p:nvSpPr>
        <p:spPr bwMode="auto">
          <a:xfrm>
            <a:off x="1490663" y="5389563"/>
            <a:ext cx="2518382" cy="7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171450" indent="-1714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00"/>
              </a:lnSpc>
              <a:buFontTx/>
              <a:buChar char="-"/>
            </a:pPr>
            <a:r>
              <a:rPr lang="ru-RU" sz="1200" dirty="0">
                <a:solidFill>
                  <a:schemeClr val="bg2"/>
                </a:solidFill>
              </a:rPr>
              <a:t>Кровопускания при ИП</a:t>
            </a:r>
          </a:p>
          <a:p>
            <a:pPr eaLnBrk="1" hangingPunct="1">
              <a:lnSpc>
                <a:spcPts val="1700"/>
              </a:lnSpc>
              <a:buFontTx/>
              <a:buChar char="-"/>
            </a:pPr>
            <a:r>
              <a:rPr lang="ru-RU" sz="1200" dirty="0" err="1">
                <a:solidFill>
                  <a:schemeClr val="bg2"/>
                </a:solidFill>
              </a:rPr>
              <a:t>Антитромботическая</a:t>
            </a:r>
            <a:r>
              <a:rPr lang="ru-RU" sz="1200" dirty="0">
                <a:solidFill>
                  <a:schemeClr val="bg2"/>
                </a:solidFill>
              </a:rPr>
              <a:t> терапия </a:t>
            </a:r>
          </a:p>
          <a:p>
            <a:pPr eaLnBrk="1" hangingPunct="1">
              <a:lnSpc>
                <a:spcPts val="1700"/>
              </a:lnSpc>
              <a:buFontTx/>
              <a:buChar char="-"/>
            </a:pPr>
            <a:r>
              <a:rPr lang="ru-RU" sz="1200" dirty="0">
                <a:solidFill>
                  <a:schemeClr val="bg2"/>
                </a:solidFill>
              </a:rPr>
              <a:t>(аспирин, </a:t>
            </a:r>
            <a:r>
              <a:rPr lang="ru-RU" sz="1200" dirty="0" err="1">
                <a:solidFill>
                  <a:schemeClr val="bg2"/>
                </a:solidFill>
              </a:rPr>
              <a:t>клопидогрель</a:t>
            </a:r>
            <a:r>
              <a:rPr lang="ru-RU" sz="1200" dirty="0">
                <a:solidFill>
                  <a:schemeClr val="bg2"/>
                </a:solidFill>
              </a:rPr>
              <a:t>)</a:t>
            </a:r>
          </a:p>
        </p:txBody>
      </p:sp>
      <p:sp>
        <p:nvSpPr>
          <p:cNvPr id="58387" name="Прямоугольник 37"/>
          <p:cNvSpPr>
            <a:spLocks noChangeArrowheads="1"/>
          </p:cNvSpPr>
          <p:nvPr/>
        </p:nvSpPr>
        <p:spPr bwMode="auto">
          <a:xfrm>
            <a:off x="709613" y="6208713"/>
            <a:ext cx="6834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1200" dirty="0"/>
              <a:t>Dingli D, Schwager SM, Mesa RA, Li CY, Tefferi A</a:t>
            </a:r>
            <a:r>
              <a:rPr lang="ru-RU" sz="1200" dirty="0"/>
              <a:t>, </a:t>
            </a:r>
            <a:r>
              <a:rPr lang="en-US" sz="1200" dirty="0"/>
              <a:t>Cancer</a:t>
            </a:r>
            <a:r>
              <a:rPr lang="ru-RU" sz="1200" dirty="0"/>
              <a:t>, 2006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95129472"/>
      </p:ext>
    </p:extLst>
  </p:cSld>
  <p:clrMapOvr>
    <a:masterClrMapping/>
  </p:clrMapOvr>
  <p:transition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59989" y="138596"/>
            <a:ext cx="8824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>
                <a:solidFill>
                  <a:schemeClr val="bg2"/>
                </a:solidFill>
                <a:latin typeface="+mj-lt"/>
              </a:rPr>
              <a:t>Аллогенная трансплантация стволовых кроветворных клеток (Алло-ТГСК)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4841" y="535675"/>
            <a:ext cx="843431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единственный метод лечения больных ПМФ, позволяющий добиться полного излечения у части больных, включая нормализацию размера селезенки, исчезновению симптомов опухолевой интоксикации, регресс </a:t>
            </a:r>
            <a:r>
              <a:rPr lang="ru-RU" sz="2000" dirty="0" err="1">
                <a:solidFill>
                  <a:srgbClr val="002060"/>
                </a:solidFill>
                <a:latin typeface="+mj-lt"/>
              </a:rPr>
              <a:t>миелофиброза</a:t>
            </a:r>
            <a:r>
              <a:rPr lang="ru-RU" sz="2000" dirty="0">
                <a:solidFill>
                  <a:srgbClr val="002060"/>
                </a:solidFill>
                <a:latin typeface="+mj-lt"/>
              </a:rPr>
              <a:t>, достижение полной цитогенетической и молекулярной ремиссии.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04716" y="2166891"/>
            <a:ext cx="85844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промежуточный-2 или высокий риск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(DIPSS и DIPSS+), без серьезных сопутствующих заболеваний, с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cоматическим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статусом 0-2 балла (ECOG), при наличии HLA-идентичного родственного или неродственного донора. С учетом </a:t>
            </a:r>
            <a:r>
              <a:rPr lang="ru-RU" sz="1600" u="sng" dirty="0">
                <a:solidFill>
                  <a:schemeClr val="bg2"/>
                </a:solidFill>
                <a:latin typeface="+mj-lt"/>
              </a:rPr>
              <a:t>крайне неблагоприятного прогноза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в этой группе больных могут рассматриваться также альтернативные источники донорских гемопоэтических стволовых клеток (ГСК) (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гаплоидентичный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или частично совместимый донор).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низкий и промежуточный-1 риск -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потенциальные кандидаты для алло-ТГСК  (при появлении первых признаках прогрессии заболевания должны быть направлены для решения вопроса о возможности проведения алло-ТГСК).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больные в фазе трансформации в ОМЛ  -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кандидаты для алло-ТГСК после проведения индукционной терапии по программе ОЛ.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у больных со значительной </a:t>
            </a:r>
            <a:r>
              <a:rPr lang="ru-RU" sz="1600" b="1" dirty="0" err="1">
                <a:solidFill>
                  <a:schemeClr val="bg2"/>
                </a:solidFill>
                <a:latin typeface="+mj-lt"/>
              </a:rPr>
              <a:t>спленомегалией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 необходимо добиться редукции спленомегалии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перед проведением алло-ТГСК (проведение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циторедуктивной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терапии, терапии ингибиторами JAK2, проведение спленэктомии). Влияние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спленэктомии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на исход алло-ТГСК в настоящий момент не вполне ясно и требует дополнительного изучения.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больным с длительным </a:t>
            </a:r>
            <a:r>
              <a:rPr lang="ru-RU" sz="1600" b="1" dirty="0" err="1">
                <a:solidFill>
                  <a:schemeClr val="bg2"/>
                </a:solidFill>
                <a:latin typeface="+mj-lt"/>
              </a:rPr>
              <a:t>трансфузионным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 анамнезом и признаками перегрузки железом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рекомендовано проведение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хелаторной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терапии перед алло-ТГСК.</a:t>
            </a:r>
          </a:p>
        </p:txBody>
      </p:sp>
    </p:spTree>
    <p:extLst>
      <p:ext uri="{BB962C8B-B14F-4D97-AF65-F5344CB8AC3E}">
        <p14:creationId xmlns:p14="http://schemas.microsoft.com/office/powerpoint/2010/main" val="393041183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85171"/>
          </a:xfrm>
        </p:spPr>
        <p:txBody>
          <a:bodyPr>
            <a:noAutofit/>
          </a:bodyPr>
          <a:lstStyle/>
          <a:p>
            <a:r>
              <a:rPr lang="ru-RU" sz="3600" b="1" dirty="0" err="1">
                <a:solidFill>
                  <a:schemeClr val="bg2"/>
                </a:solidFill>
                <a:effectLst/>
              </a:rPr>
              <a:t>Цитостатики</a:t>
            </a:r>
            <a:endParaRPr lang="ru-RU" sz="3600" b="1" dirty="0">
              <a:solidFill>
                <a:schemeClr val="bg2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гидроксикарбамид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10-30 мг/кг в сутки;</a:t>
            </a:r>
          </a:p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меркаптопурин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1-2 мг/кг в сутки;</a:t>
            </a:r>
          </a:p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цитарабин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10-20 мг/м2 в сутки курсом 10-14 дней каждый месяц;</a:t>
            </a:r>
          </a:p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бусульфан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0,5-4 мг/сут до суммарной дозы 200 мг.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50776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79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16339" y="116632"/>
            <a:ext cx="29474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Ингибиторы </a:t>
            </a:r>
            <a:r>
              <a:rPr lang="en-US" b="1" dirty="0">
                <a:solidFill>
                  <a:schemeClr val="bg2"/>
                </a:solidFill>
                <a:latin typeface="+mj-lt"/>
              </a:rPr>
              <a:t>JAK2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1" y="548674"/>
            <a:ext cx="86409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>
                <a:solidFill>
                  <a:schemeClr val="bg2"/>
                </a:solidFill>
                <a:latin typeface="+mj-lt"/>
              </a:rPr>
              <a:t>блокируют активность JAK2-киназ, направленные на ключевое звено патогенеза ПМФ - сигнальный путь JAK-STAT.</a:t>
            </a:r>
          </a:p>
          <a:p>
            <a:pPr algn="l"/>
            <a:r>
              <a:rPr lang="ru-RU" sz="1900" dirty="0">
                <a:solidFill>
                  <a:schemeClr val="bg2"/>
                </a:solidFill>
                <a:latin typeface="+mj-lt"/>
              </a:rPr>
              <a:t>Рекомендуемая начальная доза составляет: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 err="1">
                <a:solidFill>
                  <a:schemeClr val="bg2"/>
                </a:solidFill>
                <a:latin typeface="+mj-lt"/>
              </a:rPr>
              <a:t>Тр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более 200 тыс. -  20 мг 2 раза в день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Тр 100 - 200 тыс. - 15 мг 2 раза в день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Тр 50 -100 тыс.  - максимальная рекомендуемая начальная доза 5мг 2 раза в день внутрь, с последующей титрацией дозы.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В первые 4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нед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. терапии дозировку не следует менять.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При коррекции дозировки препарата ориентироваться следует не только на количество тромбоцитов, но и на наличие и выраженность геморрагического синдрома.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1900" dirty="0">
              <a:solidFill>
                <a:schemeClr val="bg2"/>
              </a:solidFill>
              <a:latin typeface="+mj-lt"/>
            </a:endParaRPr>
          </a:p>
          <a:p>
            <a:r>
              <a:rPr lang="ru-RU" sz="1900" b="1" dirty="0">
                <a:solidFill>
                  <a:schemeClr val="bg2"/>
                </a:solidFill>
                <a:latin typeface="+mj-lt"/>
              </a:rPr>
              <a:t>Максимальная переносимая доза препарата  - 25 мг дважды в день (50 мг в сутки).</a:t>
            </a:r>
          </a:p>
          <a:p>
            <a:pPr algn="l"/>
            <a:r>
              <a:rPr lang="ru-RU" sz="1900" dirty="0">
                <a:solidFill>
                  <a:schemeClr val="bg2"/>
                </a:solidFill>
                <a:latin typeface="+mj-lt"/>
              </a:rPr>
              <a:t>Лечение пациентов с ПМФ должно быть приостановлено при Тр менее 50 тыс. и появлении геморрагического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Сд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или при снижении АЧН менее 0,5 тыс. </a:t>
            </a:r>
          </a:p>
          <a:p>
            <a:pPr algn="l"/>
            <a:r>
              <a:rPr lang="ru-RU" sz="1900" dirty="0">
                <a:solidFill>
                  <a:schemeClr val="bg2"/>
                </a:solidFill>
                <a:latin typeface="+mj-lt"/>
              </a:rPr>
              <a:t>После восстановления числа Тр и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Нф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терапия может быть возобновлена в дозе по 5 мг 2 раза в сутки. Рекомендуется осуществлять коррекцию дозы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руксолитиниба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при снижении числа тромбоцитов менее 125 тыс.</a:t>
            </a:r>
          </a:p>
        </p:txBody>
      </p:sp>
    </p:spTree>
    <p:extLst>
      <p:ext uri="{BB962C8B-B14F-4D97-AF65-F5344CB8AC3E}">
        <p14:creationId xmlns:p14="http://schemas.microsoft.com/office/powerpoint/2010/main" val="186845882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1981200"/>
            <a:ext cx="8642350" cy="4114800"/>
          </a:xfrm>
        </p:spPr>
        <p:txBody>
          <a:bodyPr/>
          <a:lstStyle/>
          <a:p>
            <a:pPr algn="just" eaLnBrk="1" hangingPunct="1">
              <a:lnSpc>
                <a:spcPct val="130000"/>
              </a:lnSpc>
              <a:buFontTx/>
              <a:buNone/>
              <a:defRPr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  - 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клональная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миелопролиферативная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опухоль, которая характеризуется костномозговой гиперплазией мегакариоцитарного ростка и сопутствующим увеличением числа тромбоцитов </a:t>
            </a:r>
            <a:r>
              <a:rPr lang="ru-RU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&gt;</a:t>
            </a:r>
            <a:r>
              <a:rPr lang="ru-RU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450х10</a:t>
            </a:r>
            <a:r>
              <a:rPr lang="ru-RU" sz="3400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/л)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458200" cy="1143000"/>
          </a:xfrm>
          <a:noFill/>
        </p:spPr>
        <p:txBody>
          <a:bodyPr/>
          <a:lstStyle/>
          <a:p>
            <a:pPr eaLnBrk="1" hangingPunct="1"/>
            <a:r>
              <a:rPr lang="ru-RU" altLang="ru-RU" b="1" dirty="0">
                <a:solidFill>
                  <a:schemeClr val="bg2"/>
                </a:solidFill>
                <a:effectLst/>
                <a:latin typeface="Arial" charset="0"/>
                <a:cs typeface="Arial" charset="0"/>
              </a:rPr>
              <a:t>Эссенциальная тромбоцитемия </a:t>
            </a:r>
          </a:p>
        </p:txBody>
      </p:sp>
    </p:spTree>
    <p:extLst>
      <p:ext uri="{BB962C8B-B14F-4D97-AF65-F5344CB8AC3E}">
        <p14:creationId xmlns:p14="http://schemas.microsoft.com/office/powerpoint/2010/main" val="223851712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56662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641797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56662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834212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56662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934618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>
          <a:xfrm>
            <a:off x="685800" y="1268413"/>
            <a:ext cx="7772400" cy="4321175"/>
          </a:xfrm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50813"/>
            <a:ext cx="87852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9725" y="5157788"/>
            <a:ext cx="858837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Тромбоэмболия</a:t>
            </a:r>
            <a:r>
              <a:rPr lang="ru-RU" sz="16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- наиболее распространенное и опасное осложнение при ЭТ, выражающееся в тромбозах венозной и артериальной систем, в частности, крупных сосудов брюшной полости (воротной вены и ее ветвей, селезеночной и брыжеечных вен), вен нижних конечностей, коронарных артерий, артерий головного мозга. </a:t>
            </a:r>
          </a:p>
        </p:txBody>
      </p:sp>
    </p:spTree>
    <p:extLst>
      <p:ext uri="{BB962C8B-B14F-4D97-AF65-F5344CB8AC3E}">
        <p14:creationId xmlns:p14="http://schemas.microsoft.com/office/powerpoint/2010/main" val="115034166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497888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6225" y="5661025"/>
            <a:ext cx="871378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Во время беременности </a:t>
            </a:r>
            <a:r>
              <a:rPr lang="ru-RU" sz="16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отмечается повышенный уровень спонтанных </a:t>
            </a:r>
            <a:r>
              <a:rPr lang="ru-RU" sz="16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невынашиваний</a:t>
            </a:r>
            <a:r>
              <a:rPr lang="ru-RU" sz="16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беременности, плацентарных инфарктов с последующим нарушением роста и гибелью плода</a:t>
            </a:r>
          </a:p>
        </p:txBody>
      </p:sp>
    </p:spTree>
    <p:extLst>
      <p:ext uri="{BB962C8B-B14F-4D97-AF65-F5344CB8AC3E}">
        <p14:creationId xmlns:p14="http://schemas.microsoft.com/office/powerpoint/2010/main" val="61885801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280400" cy="5688012"/>
          </a:xfrm>
        </p:spPr>
        <p:txBody>
          <a:bodyPr/>
          <a:lstStyle/>
          <a:p>
            <a:pPr marL="576263" indent="-576263" algn="just" eaLnBrk="1" hangingPunct="1">
              <a:spcBef>
                <a:spcPct val="0"/>
              </a:spcBef>
              <a:buFont typeface="Symbol" pitchFamily="18" charset="2"/>
              <a:buNone/>
              <a:defRPr/>
            </a:pPr>
            <a:endParaRPr lang="ru-RU" sz="28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576263" indent="-576263" algn="just" eaLnBrk="1" hangingPunct="1">
              <a:spcBef>
                <a:spcPct val="60000"/>
              </a:spcBef>
              <a:buFont typeface="Symbol" pitchFamily="18" charset="2"/>
              <a:buNone/>
              <a:defRPr/>
            </a:pPr>
            <a:r>
              <a:rPr lang="ru-RU" sz="30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Картина периферической крови:</a:t>
            </a:r>
          </a:p>
          <a:p>
            <a:pPr algn="just" eaLnBrk="1" hangingPunct="1">
              <a:spcBef>
                <a:spcPct val="3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тромбоцитоз обычно более </a:t>
            </a:r>
            <a:r>
              <a:rPr lang="en-US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00х10</a:t>
            </a:r>
            <a:r>
              <a:rPr lang="ru-RU" sz="2800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 крупные размеры, агрегаты</a:t>
            </a:r>
          </a:p>
          <a:p>
            <a:pPr algn="just" eaLnBrk="1" hangingPunct="1">
              <a:spcBef>
                <a:spcPct val="3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нейтрофильный лейкоцитоз  (менее 20х10</a:t>
            </a:r>
            <a:r>
              <a:rPr lang="ru-RU" sz="2800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/л)</a:t>
            </a:r>
          </a:p>
          <a:p>
            <a:pPr algn="just" eaLnBrk="1" hangingPunct="1">
              <a:spcBef>
                <a:spcPct val="3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м.б. повышение эозинофилов  и базофилов.</a:t>
            </a:r>
          </a:p>
          <a:p>
            <a:pPr algn="just" eaLnBrk="1" hangingPunct="1">
              <a:spcBef>
                <a:spcPct val="6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Исход ЭТ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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вторичный миелофиброз с миелоидной метаплазией селезенки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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миелодисплазия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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ОЛ.</a:t>
            </a:r>
          </a:p>
        </p:txBody>
      </p:sp>
    </p:spTree>
    <p:extLst>
      <p:ext uri="{BB962C8B-B14F-4D97-AF65-F5344CB8AC3E}">
        <p14:creationId xmlns:p14="http://schemas.microsoft.com/office/powerpoint/2010/main" val="102545606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2"/>
          <p:cNvSpPr txBox="1">
            <a:spLocks noChangeArrowheads="1"/>
          </p:cNvSpPr>
          <p:nvPr/>
        </p:nvSpPr>
        <p:spPr bwMode="auto">
          <a:xfrm>
            <a:off x="331788" y="180975"/>
            <a:ext cx="8431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altLang="ru-RU" sz="2800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Диагностические  критерии ВОЗ от 2022 года </a:t>
            </a:r>
            <a:endParaRPr lang="en-US" altLang="ru-RU" sz="2800" dirty="0">
              <a:solidFill>
                <a:schemeClr val="bg2"/>
              </a:solidFill>
              <a:latin typeface="+mj-lt"/>
              <a:ea typeface="MS PGothic" pitchFamily="34" charset="-128"/>
              <a:cs typeface="Times New Roman" pitchFamily="18" charset="0"/>
            </a:endParaRPr>
          </a:p>
        </p:txBody>
      </p:sp>
      <p:pic>
        <p:nvPicPr>
          <p:cNvPr id="1229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836613"/>
            <a:ext cx="8543925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5541703"/>
      </p:ext>
    </p:extLst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1901" y="783868"/>
            <a:ext cx="828092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Миелоидные опухоли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ЭТ, ИП, ПМФ, ХМЛ и др.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Реактивный (вторичный) тромбоцитоз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Кровопотеря или дефицит железа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Инфекция или воспаление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 err="1">
                <a:solidFill>
                  <a:schemeClr val="bg2"/>
                </a:solidFill>
                <a:latin typeface="+mj-lt"/>
              </a:rPr>
              <a:t>Диссеменация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злокачественных опухолей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Эффекты препаратов (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винкристин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, адреналин, АРТРА, витамин В12,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фолаты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 err="1">
                <a:solidFill>
                  <a:schemeClr val="bg2"/>
                </a:solidFill>
                <a:latin typeface="+mj-lt"/>
              </a:rPr>
              <a:t>Гипоспленизм</a:t>
            </a:r>
            <a:endParaRPr lang="ru-RU" sz="1800" dirty="0">
              <a:solidFill>
                <a:schemeClr val="bg2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Гемолитическая анемия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Ревматоидный артрит, первичный амилоидоз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Алкоголизм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Семейный тромбоцитоз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Мутации в генах ТРО (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тромбопоэтина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),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 MPL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или других неизвестных генах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Ложный тромбоцитоз 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600" dirty="0" err="1">
                <a:solidFill>
                  <a:schemeClr val="bg2"/>
                </a:solidFill>
                <a:latin typeface="+mj-lt"/>
              </a:rPr>
              <a:t>Криоглобулинемия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Цитоплазматическая фрагментация, сопровождающая миелоидные и лимфоидные неоплазии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Фрагментация эритроцитов</a:t>
            </a:r>
            <a:endParaRPr lang="ru-RU" sz="16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60648"/>
            <a:ext cx="75095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2"/>
                </a:solidFill>
                <a:latin typeface="+mj-lt"/>
              </a:rPr>
              <a:t>ОСНОВНЫЕ ПРИЧИНЫ ТРОМБОЦИТОЗА</a:t>
            </a:r>
          </a:p>
        </p:txBody>
      </p:sp>
    </p:spTree>
    <p:extLst>
      <p:ext uri="{BB962C8B-B14F-4D97-AF65-F5344CB8AC3E}">
        <p14:creationId xmlns:p14="http://schemas.microsoft.com/office/powerpoint/2010/main" val="291262397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07" y="764704"/>
            <a:ext cx="8978900" cy="545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683568" y="6309320"/>
            <a:ext cx="68040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sz="1000" dirty="0" err="1">
                <a:solidFill>
                  <a:schemeClr val="bg2"/>
                </a:solidFill>
                <a:latin typeface="+mj-lt"/>
              </a:rPr>
              <a:t>Nanna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H.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Sulaj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,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Ayalew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Tefferi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.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Hematol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Oncol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Clin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North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Am.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,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2012 Apr;26(2):285-301, viii. </a:t>
            </a:r>
            <a:endParaRPr lang="ru-RU" sz="10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7609" y="908720"/>
            <a:ext cx="8640960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Случаи тромбоцитоза (Тр </a:t>
            </a:r>
            <a:r>
              <a:rPr lang="en-US" sz="1600" dirty="0">
                <a:solidFill>
                  <a:schemeClr val="bg2"/>
                </a:solidFill>
                <a:latin typeface="+mj-lt"/>
              </a:rPr>
              <a:t>&gt;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500 тыс./мкл или более) в выбранных когортах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 последовательных пациентов (значения в приблизительных процентах)</a:t>
            </a:r>
          </a:p>
          <a:p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958" y="2381380"/>
            <a:ext cx="2984933" cy="36984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Состояние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Инфекции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Реактивный тромбоцитоз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Повреждение тканей 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Хроническое воспаление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ЗНО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Патология почек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Гемолитическая анемия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После спленэктомии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Потеря крови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Первичная Тр-цитопения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36356" y="1873628"/>
            <a:ext cx="2239899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Тр 1 млн.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 или более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47811" y="2374585"/>
            <a:ext cx="1440160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Взрослые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44208" y="2311679"/>
            <a:ext cx="1382348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Дети</a:t>
            </a:r>
          </a:p>
        </p:txBody>
      </p:sp>
    </p:spTree>
    <p:extLst>
      <p:ext uri="{BB962C8B-B14F-4D97-AF65-F5344CB8AC3E}">
        <p14:creationId xmlns:p14="http://schemas.microsoft.com/office/powerpoint/2010/main" val="356147743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207963" y="195263"/>
            <a:ext cx="8805862" cy="1252537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Дифференциально-диагностические критерии </a:t>
            </a:r>
            <a:r>
              <a:rPr lang="ru-RU" sz="28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эссенциальной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тромбоцитемии (ЭТ) и реактивных тромбоцитозов (РТ)</a:t>
            </a:r>
          </a:p>
        </p:txBody>
      </p:sp>
      <p:graphicFrame>
        <p:nvGraphicFramePr>
          <p:cNvPr id="607235" name="Group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530512305"/>
              </p:ext>
            </p:extLst>
          </p:nvPr>
        </p:nvGraphicFramePr>
        <p:xfrm>
          <a:off x="255588" y="1557338"/>
          <a:ext cx="8751887" cy="4967285"/>
        </p:xfrm>
        <a:graphic>
          <a:graphicData uri="http://schemas.openxmlformats.org/drawingml/2006/table">
            <a:tbl>
              <a:tblPr/>
              <a:tblGrid>
                <a:gridCol w="6602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6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5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Симптомы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ЭТ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РТ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Тромбозы и/или геморрагии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Увеличение 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lien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острофазовых белков</a:t>
                      </a:r>
                      <a:endParaRPr kumimoji="0" lang="ru-RU" sz="24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ИЛ-6</a:t>
                      </a:r>
                      <a:endParaRPr kumimoji="0" lang="ru-RU" sz="24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+ 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 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Ретикулиновый фиброз костного мозга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Мегакариоцитарные кластеры в к/м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Клональный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гемопоэз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Спонтанное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тромбообразование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Цитогенетические отклонения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6696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539750" y="476250"/>
            <a:ext cx="79930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3200" b="1" dirty="0">
                <a:solidFill>
                  <a:schemeClr val="bg2"/>
                </a:solidFill>
                <a:latin typeface="Arial" charset="0"/>
                <a:cs typeface="Arial" charset="0"/>
              </a:rPr>
              <a:t>Чаще всего дифференциальный диагноз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19138" y="1676400"/>
            <a:ext cx="7632700" cy="40322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Реактивный тромбоцитоз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Первичный </a:t>
            </a:r>
            <a:r>
              <a:rPr lang="ru-RU" sz="3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миелофиброз</a:t>
            </a: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(ранние стадии: ПМФ 0/1)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Истинная полицитемия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Хронический миелолейкоз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3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Миелодиспластический</a:t>
            </a: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синдром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Иногда – семейная </a:t>
            </a:r>
            <a:r>
              <a:rPr lang="ru-RU" sz="3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эссенциальная</a:t>
            </a:r>
            <a:endParaRPr lang="ru-RU" sz="32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тромбоцитемия</a:t>
            </a:r>
          </a:p>
        </p:txBody>
      </p:sp>
    </p:spTree>
    <p:extLst>
      <p:ext uri="{BB962C8B-B14F-4D97-AF65-F5344CB8AC3E}">
        <p14:creationId xmlns:p14="http://schemas.microsoft.com/office/powerpoint/2010/main" val="327974026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5161" y="332656"/>
            <a:ext cx="8497887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1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План обследования больного при диагностике ЭТ</a:t>
            </a:r>
          </a:p>
          <a:p>
            <a:pPr algn="l">
              <a:defRPr/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сбор анамнеза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(стойкий тромбоцитоз в анализах крови в течение нескольких лет, перенесенные тромбозы, особенно необычных локализаций и особенно у лиц молодого возраста) и жалоб (жалобы на жжение, парестезии и боли в пальцах кистей и стоп, нарушение зрения, перемежающуюся хромоту, </a:t>
            </a:r>
            <a:r>
              <a:rPr lang="ru-RU" sz="1800" b="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приапизм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, кровотечения при минимальных травмах, экстракции зубов), оценка факторов риска сердечно-сосудистых заболеваний;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физикальный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осмотр --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окраска кожи лица, ладоней, стоп, видимых слизистых оболочек, осмотр кожи нижних конечностей (пигментация, трофические расстройства, отеки, геморрагии), пальпация печени и селезенки, оценка состояния легких, сердца, пищеварительного тракта, почек;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ОАК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(анализатор, мазок)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молекулярно-генетическое исследование периферической крови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(качественная ПЦР на наличие мутации V617F гена JAK2, а при ее отсутствии определение мутаций генов CALR, MPL);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УЗИ брюшной полости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 определением размера печени и селезенки;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трепанобиопсия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КМ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 гистологической оценкой </a:t>
            </a:r>
            <a:r>
              <a:rPr lang="ru-RU" sz="1800" u="sng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 гистохимическим исследованием для выявления ретикулиновых и коллагеновых волокон</a:t>
            </a:r>
          </a:p>
        </p:txBody>
      </p:sp>
    </p:spTree>
    <p:extLst>
      <p:ext uri="{BB962C8B-B14F-4D97-AF65-F5344CB8AC3E}">
        <p14:creationId xmlns:p14="http://schemas.microsoft.com/office/powerpoint/2010/main" val="53241630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468313" y="333375"/>
            <a:ext cx="828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IPSET-</a:t>
            </a:r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выживаемость, </a:t>
            </a:r>
            <a:r>
              <a:rPr lang="en-US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n=867; 2012 </a:t>
            </a:r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г</a:t>
            </a: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8756650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29197" y="6441217"/>
            <a:ext cx="3330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>
                <a:solidFill>
                  <a:schemeClr val="bg2"/>
                </a:solidFill>
                <a:latin typeface="+mj-lt"/>
              </a:rPr>
              <a:t>Barbui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 T., et al. Blood, 2012; 120(26), 5128-33</a:t>
            </a:r>
            <a:endParaRPr lang="ru-RU" sz="12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24438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250825" y="188913"/>
            <a:ext cx="87137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IPSET – определение риска</a:t>
            </a:r>
          </a:p>
          <a:p>
            <a:pPr algn="ctr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развития тромбоза, n=891; 2012 г.</a:t>
            </a: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7325"/>
            <a:ext cx="9147175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30092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316140" y="332656"/>
            <a:ext cx="86423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800" b="1" dirty="0">
                <a:solidFill>
                  <a:schemeClr val="bg2"/>
                </a:solidFill>
                <a:latin typeface="Arial" charset="0"/>
                <a:cs typeface="Arial" charset="0"/>
              </a:rPr>
              <a:t>ОПРЕДЕЛЕНИЕ ТАКТИКИ ТЕРАПИИ ПРИ ЭТ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850" y="1124744"/>
            <a:ext cx="8569325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u="sng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Цели терапии ЭТ :</a:t>
            </a:r>
          </a:p>
          <a:p>
            <a:pPr>
              <a:defRPr/>
            </a:pPr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предупредить возникновение тромботических или геморрагических осложнений;</a:t>
            </a: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минимизировать риск прогрессирования заболевания с исходом в пост-ЭТ МФ или ОМЛ;</a:t>
            </a: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контроль симптомов интоксикации;</a:t>
            </a:r>
            <a:endParaRPr lang="en-US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предупреждение осложнений в случае беременности, хирургических манипуляций.</a:t>
            </a:r>
          </a:p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Целевой уровень тромбоцитов 150- 400 х 10</a:t>
            </a:r>
            <a:r>
              <a:rPr lang="ru-RU" sz="2800" b="1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903654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141288" y="188913"/>
            <a:ext cx="88566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800" b="1" dirty="0">
                <a:solidFill>
                  <a:schemeClr val="bg2"/>
                </a:solidFill>
                <a:latin typeface="Arial" charset="0"/>
                <a:cs typeface="Arial" charset="0"/>
              </a:rPr>
              <a:t>Методы терапевтического воздействия при ЭТ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1288" y="712788"/>
            <a:ext cx="8856662" cy="5454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Профилактика тромботических осложнений: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ацетилсалициловая кислота (40-325 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клопидогрель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(75 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тиклопидин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(500-750мг/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Циторедуктивная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терапия: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Цитостатики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Гидроксимочевина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10-30 мг/кг/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Интерферон-альфа 1,5-5 млн МЕ 3 раза в неделю;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Анагрелид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2-10 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Лечение осложнений заболевания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(тромбозы, тромбоэмболии)</a:t>
            </a:r>
          </a:p>
        </p:txBody>
      </p:sp>
    </p:spTree>
    <p:extLst>
      <p:ext uri="{BB962C8B-B14F-4D97-AF65-F5344CB8AC3E}">
        <p14:creationId xmlns:p14="http://schemas.microsoft.com/office/powerpoint/2010/main" val="61366395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78246" y="620688"/>
            <a:ext cx="7920880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just" eaLnBrk="1" hangingPunct="1"/>
            <a:r>
              <a:rPr lang="ru-R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Выводы: </a:t>
            </a:r>
          </a:p>
          <a:p>
            <a:pPr algn="just" eaLnBrk="1" hangingPunct="1"/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Лейкемоидные</a:t>
            </a:r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реакции миелоидного типа часто встречаются в практике врачей различных специальностей. </a:t>
            </a:r>
          </a:p>
          <a:p>
            <a:pPr algn="just" eaLnBrk="1" hangingPunct="1"/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Правильный дифференциально-диагностический поиск и определение группы миелопролиферативного состояния (</a:t>
            </a:r>
            <a:r>
              <a:rPr lang="ru-RU" sz="2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лейкемоидная</a:t>
            </a:r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реакция или миелопролиферативное заболевание)  является необходимым условием ранней диагностики и успешной терапии миелопролиферативных гемобластозов.</a:t>
            </a:r>
          </a:p>
        </p:txBody>
      </p:sp>
    </p:spTree>
    <p:extLst>
      <p:ext uri="{BB962C8B-B14F-4D97-AF65-F5344CB8AC3E}">
        <p14:creationId xmlns:p14="http://schemas.microsoft.com/office/powerpoint/2010/main" val="4166639620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049272" y="149579"/>
            <a:ext cx="6913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Вопросы для самостоятельного контроля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5571" y="611244"/>
            <a:ext cx="864095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основные патогенетические механизмы лежат в основе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лейкемоидных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реакций нейтрофильного типа? Перечислите 3–4 типичные клинические ситуации, при которых они развиваются.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принципиальное отличие вторичных эритроцитозов от истинной полицитемии по механизму повышения уровня эритроцитов? Назовите 2–3 причины вторичных эритроцитозов.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лабораторные показатели позволяют дифференцировать реактивный тромбоцитоз от эссенциальной тромбоцитемии? Укажите по 2–3 критерия для каждого состояния.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Опишите характерную морфологию лейкоцитов при хроническом миелолейкозе (ХМЛ). Какие цитохимические особенности отличают нейтрофилы при ХМЛ от нейтрофилов при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лейкемоидных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реакциях?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Какой генетический маркер является патогномоничным для ХМЛ? Как его выявляют, и какова его диагностическая значимость?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Перечислите 4 основных клинических критерия истинной полицитемии согласно рекомендациям ВОЗ. Какой лабораторный показатель является ключевым для подтверждения диагноза?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заключаются отличия первичного миелофиброза от вторичного миелофиброза, развивающегося на фоне других миелопролиферативных неоплазий? Назовите 2–3 дифференциально диагностических признака.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изменения в миелограмме характерны для эссенциальной тромбоцитемии? Опишите клеточный состав костного мозга при этом заболевании.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симптомы и лабораторные данные позволяют заподозрить трансформацию ХМЛ в бластный криз? Перечислите 3–4 признака.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состоит дифференциальная диагностика вторичного эритроцитоза и относительного эритроцитоза (например, при дегидратации)? Укажите 2–3 ключевых различия.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биохимические маркеры могут быть повышены при истинной полицитемии и почему? Назовите 2–3 показателя и объясните их патогенетическую связь с заболеванием.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Опишите типичную картину периферической крови при первичном миелофиброзе. Какие клеточные элементы и в каком соотношении обычно выявляются?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инструментальные методы исследования помогают в диагностике первичного миелофиброза? Перечислите 2–3 метода и их диагностические признаки.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заключается дифференциальная диагностика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лейкемоидной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реакции нейтрофильного типа и острого миелоидного лейкоза? Укажите 3–4 отличительных критерия.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клинические проявления характерны для эссенциальной тромбоцитемии? Перечислите 3–4 симптома, обусловленных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гипертромбоцитозом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Какой уровень гемоглобина и гематокрита считается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диагностически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значимым для истинной полицитемии согласно критериям ВОЗ? Приведите конкретные числовые пороги.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сопутствующие заболевания или состояния могут имитировать картину вторичного тромбоцитоза? Назовите 3–4 примера и кратко объясните механизм повышения тромбоцитов.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состоит роль исследования JAK2 V617F мутации в дифференциальной диагностике миелопролиферативных заболеваний? Для каких нозологий она характерна?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изменения в лейкоцитарной формуле типичны для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лейкемоидных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реакций нейтрофильного типа? Опишите сдвиг формулы и наличие незрелых форм.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Перечислите 3–4 осложнения, характерные для хронического миелолейкоза на разных стадиях заболевания. Как они влияют на тактику ведения пациента?</a:t>
            </a:r>
          </a:p>
        </p:txBody>
      </p:sp>
    </p:spTree>
    <p:extLst>
      <p:ext uri="{BB962C8B-B14F-4D97-AF65-F5344CB8AC3E}">
        <p14:creationId xmlns:p14="http://schemas.microsoft.com/office/powerpoint/2010/main" val="284623269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461863"/>
            <a:ext cx="361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СПИСОК ЛИТЕРАТУРЫ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4363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1. Рубрикатор клинических рекомендаций : официальный сайт /Министерство здравоохранения Российской Федерации. – 2021. –URL : https://cr.minzdrav.gov.ru/?ysclid=lc8uv2fbsg216477660 – Текст : электронный.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2. Гематология : национальное руководство / под ред. О. А. Рукавицына. - 2-е изд.,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перераб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. и доп. - Москва : ГЭОТАР-Медиа, 2024. - 916 с. –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2"/>
              </a:rPr>
              <a:t>https://mbasegeotar.ru/book/ISBN9785970481882.html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3. Анемии. Краткое руководство для практических врачей всех специальностей / под ред. О. А. Рукавицына. - 2-е изд.,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перераб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. и доп. - Москва : ГЭОТАР-Медиа, 2021. – 362 с. -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3"/>
              </a:rPr>
              <a:t>https://mbasegeotar.ru/book/ISBN9785970462935.html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4. Рациональная фармакотерапия в гематологии / под ред. Рукавицына О.А. - М. :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Литтерра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, 2021. - 784 с. –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4"/>
              </a:rPr>
              <a:t>https://medbase.ru/book/ISBN9785423503536.html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5. Болезни крови в амбулаторной практике / И. Л. Давыдкин, И. В.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Куртов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, Р. К.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Хайретдинов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 [и др.] ; под ред. И. Л. Давыдкина. - 3-е изд.,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испр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. и доп. - М. : ГЭОТАР-Медиа, 2020. -272 с. –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5"/>
              </a:rPr>
              <a:t>https://medbase.ru/book/ISBN9785970459164.html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6. Рукавицын, А. А. Справочник врача-гематолога / А. А. Рукавицын, О. А. Рукавицын. - Москва : ГЭОТАР-Медиа, 2020. - 208 с. - Текст : электронный // URL : https://medbase.ru/book/ISBN9785970458075.html</a:t>
            </a:r>
          </a:p>
        </p:txBody>
      </p:sp>
    </p:spTree>
    <p:extLst>
      <p:ext uri="{BB962C8B-B14F-4D97-AF65-F5344CB8AC3E}">
        <p14:creationId xmlns:p14="http://schemas.microsoft.com/office/powerpoint/2010/main" val="14857940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Синий обелиск">
  <a:themeElements>
    <a:clrScheme name="Синий обелиск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Синий обелиск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иний обелиск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Files\MOffice2000\Templates\Presentation Designs\Синий обелиск.pot</Template>
  <TotalTime>2681</TotalTime>
  <Words>7386</Words>
  <Application>Microsoft Office PowerPoint</Application>
  <PresentationFormat>Экран (4:3)</PresentationFormat>
  <Paragraphs>1031</Paragraphs>
  <Slides>99</Slides>
  <Notes>11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99</vt:i4>
      </vt:variant>
    </vt:vector>
  </HeadingPairs>
  <TitlesOfParts>
    <vt:vector size="107" baseType="lpstr">
      <vt:lpstr>Arial</vt:lpstr>
      <vt:lpstr>Calibri</vt:lpstr>
      <vt:lpstr>Georgia</vt:lpstr>
      <vt:lpstr>Symbol</vt:lpstr>
      <vt:lpstr>Times New Roman</vt:lpstr>
      <vt:lpstr>Wingdings</vt:lpstr>
      <vt:lpstr>Синий обелиск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Клинико-лабораторные проявления ХМПЗ</vt:lpstr>
      <vt:lpstr>Хронический миелолейкоз – клональное миелопролиферативное заболевание, затрагивающее полипотентные стволовые клетки-предшественники миелоидных, эритроидных, лимфоидных клеток и мегакариоцитов, с поражением преимущественно зрелых и созревающих клеток гранулоцитарного ряда. </vt:lpstr>
      <vt:lpstr>Презентация PowerPoint</vt:lpstr>
      <vt:lpstr>Распространенность ХМЛ</vt:lpstr>
      <vt:lpstr>Презентация PowerPoint</vt:lpstr>
      <vt:lpstr>Презентация PowerPoint</vt:lpstr>
      <vt:lpstr>Патогенез ХМЛ</vt:lpstr>
      <vt:lpstr>Презентация PowerPoint</vt:lpstr>
      <vt:lpstr>Методы диагностики ХМЛ</vt:lpstr>
      <vt:lpstr>КРИТЕРИИ ДИАГНОСТИКИ ХМЛ (2024г.)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Стадии (фазы) ХМЛ</vt:lpstr>
      <vt:lpstr>Хроническая фаза</vt:lpstr>
      <vt:lpstr>Критерии  фазы акселерации:</vt:lpstr>
      <vt:lpstr>Критерии  фазы бластного криза:</vt:lpstr>
      <vt:lpstr>Презентация PowerPoint</vt:lpstr>
      <vt:lpstr>Лечение ХМЛ</vt:lpstr>
      <vt:lpstr>Презентация PowerPoint</vt:lpstr>
      <vt:lpstr>Презентация PowerPoint</vt:lpstr>
      <vt:lpstr>Презентация PowerPoint</vt:lpstr>
      <vt:lpstr>Мутация JAK2 V617F  при миелопролиферативных заболеваниях (истинная полицитемия (ИП), первичный миелофиброз (ПМФ), эссенциальная тромбоцитемия (ЭТ)) </vt:lpstr>
      <vt:lpstr>Презентация PowerPoint</vt:lpstr>
      <vt:lpstr>Мутация MPL W515L – трансмембранный домен тромбопоэтинового рецептора (ПМФ, ЭТ) </vt:lpstr>
      <vt:lpstr> Соматическая  мутация CALR (Кальретикулин) при ПМФ, ЭТ </vt:lpstr>
      <vt:lpstr>Рецепторы, использующие  Jak2/STAT систему</vt:lpstr>
      <vt:lpstr>Распределение JAK2, MPL и CALR мутаций среди Ph- миелопролиферативных неоплазиях (МПН)</vt:lpstr>
      <vt:lpstr>Презентация PowerPoint</vt:lpstr>
      <vt:lpstr>Стадии ИП</vt:lpstr>
      <vt:lpstr>Клиническая картина:</vt:lpstr>
      <vt:lpstr>Клиническая картина:</vt:lpstr>
      <vt:lpstr>Сосудистые осложнения при  ИП:</vt:lpstr>
      <vt:lpstr>Сосудистые осложнения при ИП:</vt:lpstr>
      <vt:lpstr>Истинная полицитемия </vt:lpstr>
      <vt:lpstr>Критерии диагноза истинной полицитемии ВОЗ-2024</vt:lpstr>
      <vt:lpstr>ИП – болезнь с множеством «лиц»</vt:lpstr>
      <vt:lpstr>Риск развития тромбозов при ИП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Патогенез ПМФ  </vt:lpstr>
      <vt:lpstr>Клинические проявления ПМФ</vt:lpstr>
      <vt:lpstr>Клинические проявления ПМФ</vt:lpstr>
      <vt:lpstr>Презентация PowerPoint</vt:lpstr>
      <vt:lpstr>Фазы ПМФ</vt:lpstr>
      <vt:lpstr>Выраженность степени фиброза КМ</vt:lpstr>
      <vt:lpstr>ПМФ(ВОЗ 2022) Главные критерии (пре-, фибротическая стадия</vt:lpstr>
      <vt:lpstr>ПМФ(ВОЗ 2022) (пре-, фибротическая стадия Малые критерии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Традиционные подходы к лечению ПМФ в мире </vt:lpstr>
      <vt:lpstr>Современные способы лечения ПМФ и их общее влияние на болезнь </vt:lpstr>
      <vt:lpstr>Презентация PowerPoint</vt:lpstr>
      <vt:lpstr>Цитостатики</vt:lpstr>
      <vt:lpstr>Презентация PowerPoint</vt:lpstr>
      <vt:lpstr>Эссенциальная тромбоцитемия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Дифференциально-диагностические критерии эссенциальной тромбоцитемии (ЭТ) и реактивных тромбоцитозов (РТ)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SibZNIIEP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066-2</dc:creator>
  <cp:lastModifiedBy>Mariya Voytko</cp:lastModifiedBy>
  <cp:revision>259</cp:revision>
  <cp:lastPrinted>2003-05-18T17:14:44Z</cp:lastPrinted>
  <dcterms:created xsi:type="dcterms:W3CDTF">2003-05-16T19:39:03Z</dcterms:created>
  <dcterms:modified xsi:type="dcterms:W3CDTF">2025-11-18T14:17:13Z</dcterms:modified>
</cp:coreProperties>
</file>