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98"/>
  </p:notesMasterIdLst>
  <p:sldIdLst>
    <p:sldId id="256" r:id="rId2"/>
    <p:sldId id="382" r:id="rId3"/>
    <p:sldId id="383" r:id="rId4"/>
    <p:sldId id="258" r:id="rId5"/>
    <p:sldId id="260" r:id="rId6"/>
    <p:sldId id="261" r:id="rId7"/>
    <p:sldId id="339" r:id="rId8"/>
    <p:sldId id="327" r:id="rId9"/>
    <p:sldId id="343" r:id="rId10"/>
    <p:sldId id="342" r:id="rId11"/>
    <p:sldId id="401" r:id="rId12"/>
    <p:sldId id="402" r:id="rId13"/>
    <p:sldId id="344" r:id="rId14"/>
    <p:sldId id="403" r:id="rId15"/>
    <p:sldId id="404" r:id="rId16"/>
    <p:sldId id="405" r:id="rId17"/>
    <p:sldId id="406" r:id="rId18"/>
    <p:sldId id="407" r:id="rId19"/>
    <p:sldId id="408" r:id="rId20"/>
    <p:sldId id="409" r:id="rId21"/>
    <p:sldId id="410" r:id="rId22"/>
    <p:sldId id="411" r:id="rId23"/>
    <p:sldId id="412" r:id="rId24"/>
    <p:sldId id="413" r:id="rId25"/>
    <p:sldId id="473" r:id="rId26"/>
    <p:sldId id="474" r:id="rId27"/>
    <p:sldId id="475" r:id="rId28"/>
    <p:sldId id="476" r:id="rId29"/>
    <p:sldId id="477" r:id="rId30"/>
    <p:sldId id="478" r:id="rId31"/>
    <p:sldId id="479" r:id="rId32"/>
    <p:sldId id="480" r:id="rId33"/>
    <p:sldId id="485" r:id="rId34"/>
    <p:sldId id="486" r:id="rId35"/>
    <p:sldId id="481" r:id="rId36"/>
    <p:sldId id="482" r:id="rId37"/>
    <p:sldId id="483" r:id="rId38"/>
    <p:sldId id="484" r:id="rId39"/>
    <p:sldId id="496" r:id="rId40"/>
    <p:sldId id="500" r:id="rId41"/>
    <p:sldId id="501" r:id="rId42"/>
    <p:sldId id="502" r:id="rId43"/>
    <p:sldId id="487" r:id="rId44"/>
    <p:sldId id="490" r:id="rId45"/>
    <p:sldId id="492" r:id="rId46"/>
    <p:sldId id="493" r:id="rId47"/>
    <p:sldId id="494" r:id="rId48"/>
    <p:sldId id="495" r:id="rId49"/>
    <p:sldId id="503" r:id="rId50"/>
    <p:sldId id="506" r:id="rId51"/>
    <p:sldId id="507" r:id="rId52"/>
    <p:sldId id="510" r:id="rId53"/>
    <p:sldId id="414" r:id="rId54"/>
    <p:sldId id="415" r:id="rId55"/>
    <p:sldId id="416" r:id="rId56"/>
    <p:sldId id="417" r:id="rId57"/>
    <p:sldId id="418" r:id="rId58"/>
    <p:sldId id="419" r:id="rId59"/>
    <p:sldId id="420" r:id="rId60"/>
    <p:sldId id="421" r:id="rId61"/>
    <p:sldId id="422" r:id="rId62"/>
    <p:sldId id="423" r:id="rId63"/>
    <p:sldId id="424" r:id="rId64"/>
    <p:sldId id="425" r:id="rId65"/>
    <p:sldId id="427" r:id="rId66"/>
    <p:sldId id="428" r:id="rId67"/>
    <p:sldId id="429" r:id="rId68"/>
    <p:sldId id="430" r:id="rId69"/>
    <p:sldId id="431" r:id="rId70"/>
    <p:sldId id="432" r:id="rId71"/>
    <p:sldId id="433" r:id="rId72"/>
    <p:sldId id="434" r:id="rId73"/>
    <p:sldId id="435" r:id="rId74"/>
    <p:sldId id="436" r:id="rId75"/>
    <p:sldId id="437" r:id="rId76"/>
    <p:sldId id="438" r:id="rId77"/>
    <p:sldId id="439" r:id="rId78"/>
    <p:sldId id="440" r:id="rId79"/>
    <p:sldId id="441" r:id="rId80"/>
    <p:sldId id="442" r:id="rId81"/>
    <p:sldId id="443" r:id="rId82"/>
    <p:sldId id="444" r:id="rId83"/>
    <p:sldId id="446" r:id="rId84"/>
    <p:sldId id="448" r:id="rId85"/>
    <p:sldId id="453" r:id="rId86"/>
    <p:sldId id="454" r:id="rId87"/>
    <p:sldId id="456" r:id="rId88"/>
    <p:sldId id="457" r:id="rId89"/>
    <p:sldId id="458" r:id="rId90"/>
    <p:sldId id="459" r:id="rId91"/>
    <p:sldId id="463" r:id="rId92"/>
    <p:sldId id="464" r:id="rId93"/>
    <p:sldId id="472" r:id="rId94"/>
    <p:sldId id="384" r:id="rId95"/>
    <p:sldId id="511" r:id="rId96"/>
    <p:sldId id="399" r:id="rId9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41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82"/>
    </p:cViewPr>
  </p:sorterViewPr>
  <p:notesViewPr>
    <p:cSldViewPr>
      <p:cViewPr varScale="1">
        <p:scale>
          <a:sx n="79" d="100"/>
          <a:sy n="79" d="100"/>
        </p:scale>
        <p:origin x="-178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microsoft.com/office/2016/11/relationships/changesInfo" Target="changesInfos/changesInfo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ya Voytko" userId="fab3c66619b857c4" providerId="LiveId" clId="{92354FE5-7C06-4918-9EC0-E173B28F75F5}"/>
    <pc:docChg chg="modSld">
      <pc:chgData name="Mariya Voytko" userId="fab3c66619b857c4" providerId="LiveId" clId="{92354FE5-7C06-4918-9EC0-E173B28F75F5}" dt="2025-11-13T16:16:52.110" v="35" actId="404"/>
      <pc:docMkLst>
        <pc:docMk/>
      </pc:docMkLst>
      <pc:sldChg chg="modSp mod">
        <pc:chgData name="Mariya Voytko" userId="fab3c66619b857c4" providerId="LiveId" clId="{92354FE5-7C06-4918-9EC0-E173B28F75F5}" dt="2025-11-13T16:16:52.110" v="35" actId="404"/>
        <pc:sldMkLst>
          <pc:docMk/>
          <pc:sldMk cId="0" sldId="256"/>
        </pc:sldMkLst>
        <pc:spChg chg="mod">
          <ac:chgData name="Mariya Voytko" userId="fab3c66619b857c4" providerId="LiveId" clId="{92354FE5-7C06-4918-9EC0-E173B28F75F5}" dt="2025-11-13T16:16:52.110" v="35" actId="404"/>
          <ac:spMkLst>
            <pc:docMk/>
            <pc:sldMk cId="0" sldId="256"/>
            <ac:spMk id="2" creationId="{00000000-0000-0000-0000-000000000000}"/>
          </ac:spMkLst>
        </pc:spChg>
        <pc:spChg chg="mod">
          <ac:chgData name="Mariya Voytko" userId="fab3c66619b857c4" providerId="LiveId" clId="{92354FE5-7C06-4918-9EC0-E173B28F75F5}" dt="2025-11-13T16:15:42.205" v="31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Mariya Voytko" userId="fab3c66619b857c4" providerId="LiveId" clId="{92354FE5-7C06-4918-9EC0-E173B28F75F5}" dt="2025-11-13T16:15:43.570" v="32" actId="1076"/>
          <ac:spMkLst>
            <pc:docMk/>
            <pc:sldMk cId="0" sldId="256"/>
            <ac:spMk id="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633460-2A32-4786-B0A3-85C9C3333853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61580-3AE0-41DD-9109-C1D3470179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235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384248-C75E-4D28-803C-880F468F9038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BC1276-AE7B-4445-ACC4-968B1D9640C0}" type="slidenum">
              <a:rPr lang="de-CH" smtClean="0">
                <a:latin typeface="Arial" pitchFamily="34" charset="0"/>
                <a:ea typeface="MS PGothic" pitchFamily="34" charset="-128"/>
              </a:rPr>
              <a:pPr/>
              <a:t>10</a:t>
            </a:fld>
            <a:endParaRPr lang="de-CH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kumimoji="0" lang="en-GB">
              <a:solidFill>
                <a:srgbClr val="000000"/>
              </a:solidFill>
              <a:latin typeface="Arial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7A940CF-8CD1-4293-B9E5-528CBC33208C}" type="slidenum">
              <a:rPr lang="ru-RU" altLang="ru-RU" sz="1200" smtClean="0"/>
              <a:pPr eaLnBrk="1" hangingPunct="1"/>
              <a:t>11</a:t>
            </a:fld>
            <a:endParaRPr lang="ru-RU" altLang="ru-RU" sz="120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42CFEAD-FE1B-450D-A2A0-E2E1A3AD2A52}" type="slidenum">
              <a:rPr lang="ru-RU" altLang="ru-RU" sz="1200" smtClean="0"/>
              <a:pPr eaLnBrk="1" hangingPunct="1"/>
              <a:t>12</a:t>
            </a:fld>
            <a:endParaRPr lang="ru-RU" altLang="ru-RU" sz="120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C364DB-180A-4C49-BFA7-D62F26C8980E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4D4DF7E-8316-4C5C-82C4-55BBFDBA88BA}" type="slidenum">
              <a:rPr lang="ru-RU" altLang="ru-RU" sz="1200" smtClean="0"/>
              <a:pPr eaLnBrk="1" hangingPunct="1"/>
              <a:t>14</a:t>
            </a:fld>
            <a:endParaRPr lang="ru-RU" altLang="ru-RU" sz="120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553FC94-1424-453E-96B4-BA38A259968F}" type="slidenum">
              <a:rPr lang="ru-RU" altLang="ru-RU" sz="1200" smtClean="0"/>
              <a:pPr eaLnBrk="1" hangingPunct="1"/>
              <a:t>19</a:t>
            </a:fld>
            <a:endParaRPr lang="ru-RU" altLang="ru-RU" sz="120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674D531-82BD-4EC0-82D3-269FABF33D67}" type="slidenum">
              <a:rPr lang="ru-RU" sz="1200" smtClean="0"/>
              <a:pPr eaLnBrk="1" hangingPunct="1"/>
              <a:t>20</a:t>
            </a:fld>
            <a:endParaRPr lang="ru-RU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6627336-9119-4218-8510-0443576CAAA2}" type="slidenum">
              <a:rPr lang="ru-RU" altLang="ru-RU" sz="1200" smtClean="0"/>
              <a:pPr eaLnBrk="1" hangingPunct="1"/>
              <a:t>22</a:t>
            </a:fld>
            <a:endParaRPr lang="ru-RU" altLang="ru-RU" sz="120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/>
          </a:p>
        </p:txBody>
      </p:sp>
      <p:sp>
        <p:nvSpPr>
          <p:cNvPr id="88068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FB5AA48-C47A-4FE1-9346-92B100E7930A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40C3CF-9AA3-4785-9F93-6D8E684EBDC1}" type="slidenum">
              <a:rPr lang="ru-RU" smtClean="0"/>
              <a:pPr>
                <a:defRPr/>
              </a:pPr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4961A2-7C5E-41E5-B89A-8AD042B6C945}" type="slidenum">
              <a:rPr lang="ru-RU" smtClean="0">
                <a:latin typeface="Arial" pitchFamily="34" charset="0"/>
              </a:rPr>
              <a:pPr/>
              <a:t>67</a:t>
            </a:fld>
            <a:endParaRPr lang="ru-RU">
              <a:latin typeface="Arial" pitchFamily="34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r>
              <a:rPr lang="ru-RU" sz="1600" b="1">
                <a:latin typeface="Arial" pitchFamily="34" charset="0"/>
              </a:rPr>
              <a:t>Последние достижения в онкогематологии, связанные с использованием интенсивной полихимиотерапии, позволили значительно улучшить прогноз при гемобластозах.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7AE7E33-8021-45A9-B408-2EB4AF02BDD6}" type="slidenum">
              <a:rPr lang="ru-RU" smtClean="0">
                <a:latin typeface="Arial" pitchFamily="34" charset="0"/>
              </a:rPr>
              <a:pPr/>
              <a:t>68</a:t>
            </a:fld>
            <a:endParaRPr lang="ru-RU">
              <a:latin typeface="Arial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algn="just" eaLnBrk="1" hangingPunct="1">
              <a:spcBef>
                <a:spcPct val="0"/>
              </a:spcBef>
            </a:pPr>
            <a:r>
              <a:rPr lang="ru-RU" sz="1400" b="1">
                <a:latin typeface="Arial" pitchFamily="34" charset="0"/>
              </a:rPr>
              <a:t>Однако попытки повысить эффективность терапии за счет ее интенсификации не увеличивают частоту полных ремиссий, но могут увеличивать токсичность проводимой терапии и повышать показатели ранней летальности. Известны побочные влияния цитостатических препаратов на многие органы и системы, что приводит к углублению иммунодепрессии, развитию анемического синдрома и множественных осложнений, нередко являющихся причиной смертельных, исходов.</a:t>
            </a:r>
          </a:p>
          <a:p>
            <a:pPr eaLnBrk="1" hangingPunct="1"/>
            <a:endParaRPr lang="ru-RU" sz="140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B536D9-4A5F-4C4D-A28C-E02CE720A081}" type="slidenum">
              <a:rPr lang="ru-RU" smtClean="0">
                <a:latin typeface="Arial" pitchFamily="34" charset="0"/>
              </a:rPr>
              <a:pPr/>
              <a:t>74</a:t>
            </a:fld>
            <a:endParaRPr lang="ru-RU">
              <a:latin typeface="Arial" pitchFamily="34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>
            <a:normAutofit fontScale="77500" lnSpcReduction="20000"/>
          </a:bodyPr>
          <a:lstStyle/>
          <a:p>
            <a:pPr algn="just" eaLnBrk="1" hangingPunct="1">
              <a:lnSpc>
                <a:spcPct val="115000"/>
              </a:lnSpc>
              <a:spcBef>
                <a:spcPct val="0"/>
              </a:spcBef>
            </a:pPr>
            <a:r>
              <a:rPr lang="ru-RU" sz="1400" b="1">
                <a:latin typeface="Arial" pitchFamily="34" charset="0"/>
              </a:rPr>
              <a:t>Патофизиология анемии при злокачественных новообразованиях включает взаимодействие между популяцией опухолевых клеток и иммунной системой, что приводит к активации макрофагов и повышенной экспрессии различных цитокинов, таких, как интерфероны, фактор некроза опухолей-альфа и интерлейкин – 1бета, которые приводят к уменьшению периода жизни эритроцитов, уменьшению реутилизации железа костным мозгом, к неадекватной продукции эритропоэтина, супрессии эритроидных предшественников и вызывают развитие анемии злокачественных новообразований. 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</a:pPr>
            <a:r>
              <a:rPr lang="ru-RU" sz="1400" b="1">
                <a:latin typeface="Arial" pitchFamily="34" charset="0"/>
              </a:rPr>
              <a:t>В частности, ФНО способен тормозить утилизацию железа и разрушать мембрану эритроцитов, укорачивая срок их жизни. В ряде исследований было показано, что средняя продолжительность жизни эритроцитов у пациентов с опухолевыми заболеваниями снижается со 120 дней (нормальный показатель) до 90-60 дней. ФНО способен также взаимодействовать с рецепторами предшественников эритроцитов костного мозга, склоняя их к апоптозу и уменьшая продукцию эритроцитов костным мозгом.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</a:pPr>
            <a:r>
              <a:rPr lang="ru-RU" sz="1400" b="1">
                <a:latin typeface="Arial" pitchFamily="34" charset="0"/>
              </a:rPr>
              <a:t>Показано, что под воздействием интерферона-</a:t>
            </a:r>
            <a:r>
              <a:rPr lang="ru-RU" sz="1400" b="1">
                <a:latin typeface="Arial" pitchFamily="34" charset="0"/>
                <a:sym typeface="Symbol" pitchFamily="18" charset="2"/>
              </a:rPr>
              <a:t></a:t>
            </a:r>
            <a:r>
              <a:rPr lang="ru-RU" sz="1400" b="1">
                <a:latin typeface="Arial" pitchFamily="34" charset="0"/>
              </a:rPr>
              <a:t> (ИФН-</a:t>
            </a:r>
            <a:r>
              <a:rPr lang="ru-RU" sz="1400" b="1">
                <a:latin typeface="Arial" pitchFamily="34" charset="0"/>
                <a:sym typeface="Symbol" pitchFamily="18" charset="2"/>
              </a:rPr>
              <a:t></a:t>
            </a:r>
            <a:r>
              <a:rPr lang="ru-RU" sz="1400" b="1">
                <a:latin typeface="Arial" pitchFamily="34" charset="0"/>
              </a:rPr>
              <a:t>) человеческие мононуклеарные фагоциты уменьшают экспрессию своих трансферриновых рецепторов и содержание ферритина количественные и качественные изменения метаболизма железа в активированных макрофагах могут уменьшать доступность железа для клеток эритрона и способствовать развитию анемии.</a:t>
            </a:r>
          </a:p>
          <a:p>
            <a:pPr eaLnBrk="1" hangingPunct="1"/>
            <a:endParaRPr lang="ru-RU" sz="140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47ACB0-B6E0-4A85-B3D2-B8111E8DB52F}" type="slidenum">
              <a:rPr lang="ru-RU" smtClean="0">
                <a:latin typeface="Arial" pitchFamily="34" charset="0"/>
              </a:rPr>
              <a:pPr/>
              <a:t>75</a:t>
            </a:fld>
            <a:endParaRPr lang="ru-RU">
              <a:latin typeface="Arial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algn="just" eaLnBrk="1" hangingPunct="1">
              <a:lnSpc>
                <a:spcPct val="115000"/>
              </a:lnSpc>
              <a:spcBef>
                <a:spcPct val="0"/>
              </a:spcBef>
            </a:pPr>
            <a:r>
              <a:rPr lang="ru-RU" sz="1400" b="1">
                <a:latin typeface="Arial" pitchFamily="34" charset="0"/>
              </a:rPr>
              <a:t>Влияние анемического синдрома на течение опухолевого процесса может быть более значимым, чем это представлялось ранее. Анемия является неблагоприятным прогностическим фактором. Снижение уровня гемоглобина приводит к развитию гипоксии, которая оказывает влияние на жизненно-важные органы и течение основного заболевания, значительно ухудшает качество жизни пациента и способна негативно влиять на переносимость и эффективность проводимой противоопухолевой терапии.</a:t>
            </a:r>
            <a:endParaRPr lang="ru-RU" sz="140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26E3F-C07C-46FE-80D0-7EE35F1B2F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770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E2D5-D6D2-4E26-98C5-A0308AD19A48}" type="datetimeFigureOut">
              <a:rPr lang="ru-RU" smtClean="0"/>
              <a:pPr/>
              <a:t>18.11.2025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2523B-A494-466D-A440-BB1C0B2AB77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mkb-10.com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://mkb-10.com/index.php?pid=2066" TargetMode="External"/><Relationship Id="rId4" Type="http://schemas.openxmlformats.org/officeDocument/2006/relationships/hyperlink" Target="http://mkb-10.com/index.php?pid=2001" TargetMode="Externa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hyperlink" Target="https://mbasegeotar.ru/book/ISBN9785970462935.html" TargetMode="External"/><Relationship Id="rId2" Type="http://schemas.openxmlformats.org/officeDocument/2006/relationships/hyperlink" Target="https://mbasegeotar.ru/book/ISBN9785970481882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edbase.ru/book/ISBN9785970459164.html" TargetMode="External"/><Relationship Id="rId4" Type="http://schemas.openxmlformats.org/officeDocument/2006/relationships/hyperlink" Target="https://medbase.ru/book/ISBN9785423503536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059" y="548680"/>
            <a:ext cx="735353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Дифференциальный диагноз анемических состояний (гипохромные, </a:t>
            </a:r>
            <a:r>
              <a:rPr lang="ru-RU" sz="3200" b="1" dirty="0" err="1"/>
              <a:t>эритропоэтинзависимые</a:t>
            </a:r>
            <a:r>
              <a:rPr lang="ru-RU" sz="3200" b="1" dirty="0"/>
              <a:t>, анемии хронических заболеваний, </a:t>
            </a:r>
            <a:r>
              <a:rPr lang="ru-RU" sz="3200" b="1" dirty="0" err="1"/>
              <a:t>мегалобластные</a:t>
            </a:r>
            <a:r>
              <a:rPr lang="ru-RU" sz="3200" b="1" dirty="0"/>
              <a:t>, гемолитические). Наследственные гемолитические анемии.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47564" y="5085184"/>
            <a:ext cx="78488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spcBef>
                <a:spcPct val="20000"/>
              </a:spcBef>
              <a:buClr>
                <a:schemeClr val="tx1"/>
              </a:buClr>
              <a:buSzPct val="90000"/>
              <a:defRPr/>
            </a:pPr>
            <a:r>
              <a:rPr lang="ru-RU" sz="1200" dirty="0">
                <a:solidFill>
                  <a:srgbClr val="000000"/>
                </a:solidFill>
              </a:rPr>
              <a:t>Доцент кафедры терапии, гематологии и трансфузиологии НГМУ,</a:t>
            </a:r>
          </a:p>
          <a:p>
            <a:pPr lvl="1" algn="ctr">
              <a:spcBef>
                <a:spcPct val="20000"/>
              </a:spcBef>
              <a:buClr>
                <a:schemeClr val="tx1"/>
              </a:buClr>
              <a:buSzPct val="90000"/>
              <a:defRPr/>
            </a:pPr>
            <a:r>
              <a:rPr lang="ru-RU" sz="1200" dirty="0">
                <a:solidFill>
                  <a:srgbClr val="000000"/>
                </a:solidFill>
              </a:rPr>
              <a:t> к.м.н. Лямкина А.С.</a:t>
            </a:r>
          </a:p>
          <a:p>
            <a:pPr algn="ctr">
              <a:spcBef>
                <a:spcPct val="8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ru-RU" sz="1200" dirty="0">
                <a:solidFill>
                  <a:srgbClr val="000000"/>
                </a:solidFill>
              </a:rPr>
              <a:t>Новосибирский Государственный</a:t>
            </a:r>
          </a:p>
          <a:p>
            <a:pPr algn="ctr"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ru-RU" sz="1200" dirty="0">
                <a:solidFill>
                  <a:srgbClr val="000000"/>
                </a:solidFill>
              </a:rPr>
              <a:t>медицинский университет</a:t>
            </a:r>
          </a:p>
          <a:p>
            <a:pPr algn="ctr"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endParaRPr lang="ru-RU" sz="1200" dirty="0">
              <a:solidFill>
                <a:srgbClr val="000000"/>
              </a:solidFill>
            </a:endParaRPr>
          </a:p>
          <a:p>
            <a:pPr algn="ctr"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endParaRPr lang="ru-RU" sz="1200" dirty="0">
              <a:solidFill>
                <a:srgbClr val="000000"/>
              </a:solidFill>
            </a:endParaRPr>
          </a:p>
          <a:p>
            <a:pPr algn="ctr"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ru-RU" sz="1200" dirty="0">
                <a:solidFill>
                  <a:srgbClr val="000000"/>
                </a:solidFill>
              </a:rPr>
              <a:t>2025 г.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10376" y="4139965"/>
            <a:ext cx="60169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Лекция для студентов 6 курса педиатрического факультета </a:t>
            </a:r>
          </a:p>
          <a:p>
            <a:pPr algn="ctr"/>
            <a:r>
              <a:rPr lang="ru-RU" dirty="0"/>
              <a:t>Актуальные вопросы гематологии и трансфузиологии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1268760"/>
            <a:ext cx="835292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dirty="0">
                <a:latin typeface="+mj-lt"/>
              </a:rPr>
              <a:t>Цель лекции:</a:t>
            </a:r>
          </a:p>
          <a:p>
            <a:pPr>
              <a:defRPr/>
            </a:pPr>
            <a:r>
              <a:rPr lang="ru-RU" sz="3200" dirty="0">
                <a:latin typeface="+mj-lt"/>
              </a:rPr>
              <a:t>ознакомление студентов 6 курса педиатрического факультета с д</a:t>
            </a:r>
            <a:r>
              <a:rPr lang="ru-RU" sz="3200" dirty="0"/>
              <a:t>ифференциальным диагнозом анемических состояний </a:t>
            </a:r>
            <a:endParaRPr lang="ru-RU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31713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6013" y="1052513"/>
            <a:ext cx="322716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dirty="0">
                <a:latin typeface="+mj-lt"/>
              </a:rPr>
              <a:t>Задачи лекции: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0626" y="2060848"/>
            <a:ext cx="79928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Задачи лекции:</a:t>
            </a:r>
          </a:p>
          <a:p>
            <a:r>
              <a:rPr lang="ru-RU" sz="2400" dirty="0"/>
              <a:t>  1) описать понятие анемии, дать понятие о различных </a:t>
            </a:r>
            <a:r>
              <a:rPr lang="ru-RU" sz="2400" dirty="0" err="1"/>
              <a:t>этио</a:t>
            </a:r>
            <a:r>
              <a:rPr lang="ru-RU" sz="2400" dirty="0"/>
              <a:t>-патогенетических группах анемического синдрома;</a:t>
            </a:r>
          </a:p>
          <a:p>
            <a:r>
              <a:rPr lang="ru-RU" sz="2400" dirty="0"/>
              <a:t>  2) дать понятие об основных дифференциально-диагностических особенностях различных видов  анемических состояний (гипохромные, эритропоэтин-зависимые, анемии хронических заболеваний, </a:t>
            </a:r>
            <a:r>
              <a:rPr lang="ru-RU" sz="2400" dirty="0" err="1"/>
              <a:t>мегалобластные</a:t>
            </a:r>
            <a:r>
              <a:rPr lang="ru-RU" sz="2400" dirty="0"/>
              <a:t>, гемолитические);</a:t>
            </a:r>
          </a:p>
          <a:p>
            <a:r>
              <a:rPr lang="ru-RU" sz="2400" dirty="0"/>
              <a:t>3) дать понятие о терапевтических подходах различных видов  анемических состояний в зависимости от этиологии и патогенетических особенностей.</a:t>
            </a:r>
          </a:p>
        </p:txBody>
      </p:sp>
    </p:spTree>
    <p:extLst>
      <p:ext uri="{BB962C8B-B14F-4D97-AF65-F5344CB8AC3E}">
        <p14:creationId xmlns:p14="http://schemas.microsoft.com/office/powerpoint/2010/main" val="3675822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8640960" cy="6335985"/>
          </a:xfrm>
        </p:spPr>
        <p:txBody>
          <a:bodyPr>
            <a:normAutofit/>
          </a:bodyPr>
          <a:lstStyle/>
          <a:p>
            <a:pPr eaLnBrk="1" hangingPunct="1"/>
            <a:r>
              <a:rPr lang="ru-RU" sz="4000" b="1" dirty="0">
                <a:latin typeface="Arial" pitchFamily="34" charset="0"/>
                <a:cs typeface="Arial" pitchFamily="34" charset="0"/>
              </a:rPr>
              <a:t>АНЕМИЯ</a:t>
            </a:r>
            <a:br>
              <a:rPr lang="ru-RU" sz="4000" dirty="0">
                <a:latin typeface="Arial" pitchFamily="34" charset="0"/>
                <a:cs typeface="Arial" pitchFamily="34" charset="0"/>
              </a:rPr>
            </a:br>
            <a:r>
              <a:rPr lang="ru-RU" sz="4000" dirty="0">
                <a:latin typeface="Arial" pitchFamily="34" charset="0"/>
                <a:cs typeface="Arial" pitchFamily="34" charset="0"/>
              </a:rPr>
              <a:t>Патологическое состояние, характеризующееся</a:t>
            </a:r>
            <a:br>
              <a:rPr lang="ru-RU" sz="4000" dirty="0">
                <a:latin typeface="Arial" pitchFamily="34" charset="0"/>
                <a:cs typeface="Arial" pitchFamily="34" charset="0"/>
              </a:rPr>
            </a:br>
            <a:r>
              <a:rPr lang="ru-RU" sz="4000" dirty="0">
                <a:latin typeface="Arial" pitchFamily="34" charset="0"/>
                <a:cs typeface="Arial" pitchFamily="34" charset="0"/>
              </a:rPr>
              <a:t>  снижением содержания гемоглобина,</a:t>
            </a:r>
            <a:br>
              <a:rPr lang="ru-RU" sz="4000" dirty="0">
                <a:latin typeface="Arial" pitchFamily="34" charset="0"/>
                <a:cs typeface="Arial" pitchFamily="34" charset="0"/>
              </a:rPr>
            </a:br>
            <a:r>
              <a:rPr lang="ru-RU" sz="4000" dirty="0">
                <a:latin typeface="Arial" pitchFamily="34" charset="0"/>
                <a:cs typeface="Arial" pitchFamily="34" charset="0"/>
              </a:rPr>
              <a:t>часто в сочетании</a:t>
            </a:r>
            <a:br>
              <a:rPr lang="ru-RU" sz="4000" dirty="0">
                <a:latin typeface="Arial" pitchFamily="34" charset="0"/>
                <a:cs typeface="Arial" pitchFamily="34" charset="0"/>
              </a:rPr>
            </a:br>
            <a:r>
              <a:rPr lang="ru-RU" sz="4000" dirty="0">
                <a:latin typeface="Arial" pitchFamily="34" charset="0"/>
                <a:cs typeface="Arial" pitchFamily="34" charset="0"/>
              </a:rPr>
              <a:t>  с уменьшением количества эритроцитов в единице объема крови</a:t>
            </a:r>
            <a:br>
              <a:rPr lang="ru-RU" sz="4000" dirty="0">
                <a:latin typeface="Arial" pitchFamily="34" charset="0"/>
                <a:cs typeface="Arial" pitchFamily="34" charset="0"/>
              </a:rPr>
            </a:b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dirty="0">
                <a:latin typeface="Arial" pitchFamily="34" charset="0"/>
                <a:cs typeface="Arial" pitchFamily="34" charset="0"/>
              </a:rPr>
              <a:t>	АНЕМИЧЕСКИЙ СИНДРОМ							          		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кровопотеря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ru-RU" sz="3200" dirty="0">
                <a:latin typeface="Arial" pitchFamily="34" charset="0"/>
                <a:cs typeface="Arial" pitchFamily="34" charset="0"/>
              </a:rPr>
              <a:t>	</a:t>
            </a:r>
            <a:r>
              <a:rPr lang="en-GB" sz="3200" dirty="0">
                <a:latin typeface="Arial" pitchFamily="34" charset="0"/>
                <a:cs typeface="Arial" pitchFamily="34" charset="0"/>
              </a:rPr>
              <a:t>I)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Постгеморрагическая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		острая								хроническая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ru-RU" sz="3200" dirty="0">
                <a:latin typeface="Arial" pitchFamily="34" charset="0"/>
                <a:cs typeface="Arial" pitchFamily="34" charset="0"/>
              </a:rPr>
              <a:t>	</a:t>
            </a:r>
            <a:r>
              <a:rPr lang="en-GB" sz="3200" dirty="0">
                <a:latin typeface="Arial" pitchFamily="34" charset="0"/>
                <a:cs typeface="Arial" pitchFamily="34" charset="0"/>
              </a:rPr>
              <a:t>II)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Гемолитические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ru-RU" sz="3200" dirty="0">
                <a:latin typeface="Arial" pitchFamily="34" charset="0"/>
                <a:cs typeface="Arial" pitchFamily="34" charset="0"/>
              </a:rPr>
              <a:t>		- в/сосудистый гемолиз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ru-RU" sz="3200" dirty="0">
                <a:latin typeface="Arial" pitchFamily="34" charset="0"/>
                <a:cs typeface="Arial" pitchFamily="34" charset="0"/>
              </a:rPr>
              <a:t>		- в/клеточный гемолиз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ru-RU" sz="3200" dirty="0">
                <a:latin typeface="Arial" pitchFamily="34" charset="0"/>
                <a:cs typeface="Arial" pitchFamily="34" charset="0"/>
              </a:rPr>
              <a:t>	</a:t>
            </a:r>
            <a:r>
              <a:rPr lang="en-GB" sz="3200" dirty="0">
                <a:latin typeface="Arial" pitchFamily="34" charset="0"/>
                <a:cs typeface="Arial" pitchFamily="34" charset="0"/>
              </a:rPr>
              <a:t>III)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Дизэритропоэтические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ru-RU" sz="3200" dirty="0">
                <a:latin typeface="Arial" pitchFamily="34" charset="0"/>
                <a:cs typeface="Arial" pitchFamily="34" charset="0"/>
              </a:rPr>
              <a:t>		- дефицит В</a:t>
            </a:r>
            <a:r>
              <a:rPr lang="ru-RU" sz="3200" baseline="-20000" dirty="0">
                <a:latin typeface="Arial" pitchFamily="34" charset="0"/>
                <a:cs typeface="Arial" pitchFamily="34" charset="0"/>
              </a:rPr>
              <a:t>12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, </a:t>
            </a:r>
            <a:r>
              <a:rPr lang="ru-RU" sz="3200" dirty="0" err="1">
                <a:latin typeface="Arial" pitchFamily="34" charset="0"/>
                <a:cs typeface="Arial" pitchFamily="34" charset="0"/>
              </a:rPr>
              <a:t>фолиевой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>
                <a:latin typeface="Arial" pitchFamily="34" charset="0"/>
                <a:cs typeface="Arial" pitchFamily="34" charset="0"/>
              </a:rPr>
              <a:t>к-ты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ru-RU" sz="3200" dirty="0">
                <a:latin typeface="Arial" pitchFamily="34" charset="0"/>
                <a:cs typeface="Arial" pitchFamily="34" charset="0"/>
              </a:rPr>
              <a:t>		- дефицит ЭПО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ru-RU" sz="3200" dirty="0">
                <a:latin typeface="Arial" pitchFamily="34" charset="0"/>
                <a:cs typeface="Arial" pitchFamily="34" charset="0"/>
              </a:rPr>
              <a:t>		- дефицит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Fe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(перераспределение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Fe)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ru-RU" sz="3200" dirty="0">
                <a:latin typeface="Arial" pitchFamily="34" charset="0"/>
                <a:cs typeface="Arial" pitchFamily="34" charset="0"/>
              </a:rPr>
              <a:t>		- аплазия к/м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ru-RU" sz="3200" dirty="0">
                <a:latin typeface="Arial" pitchFamily="34" charset="0"/>
                <a:cs typeface="Arial" pitchFamily="34" charset="0"/>
              </a:rPr>
              <a:t>		- анемии </a:t>
            </a:r>
            <a:r>
              <a:rPr lang="ru-RU" sz="3200" dirty="0" err="1">
                <a:latin typeface="Arial" pitchFamily="34" charset="0"/>
                <a:cs typeface="Arial" pitchFamily="34" charset="0"/>
              </a:rPr>
              <a:t>полидефицитные</a:t>
            </a:r>
            <a:br>
              <a:rPr lang="ru-RU" sz="3200" dirty="0">
                <a:latin typeface="Arial" pitchFamily="34" charset="0"/>
                <a:cs typeface="Arial" pitchFamily="34" charset="0"/>
              </a:rPr>
            </a:br>
            <a:r>
              <a:rPr lang="ru-RU" sz="3200" dirty="0">
                <a:latin typeface="Arial" pitchFamily="34" charset="0"/>
                <a:cs typeface="Arial" pitchFamily="34" charset="0"/>
              </a:rPr>
              <a:t>		- МДС</a:t>
            </a:r>
          </a:p>
        </p:txBody>
      </p:sp>
      <p:sp>
        <p:nvSpPr>
          <p:cNvPr id="5123" name="Line 3"/>
          <p:cNvSpPr>
            <a:spLocks noChangeShapeType="1"/>
          </p:cNvSpPr>
          <p:nvPr/>
        </p:nvSpPr>
        <p:spPr bwMode="auto">
          <a:xfrm>
            <a:off x="5364088" y="1484536"/>
            <a:ext cx="1080119" cy="24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5124" name="Line 4"/>
          <p:cNvSpPr>
            <a:spLocks noChangeShapeType="1"/>
          </p:cNvSpPr>
          <p:nvPr/>
        </p:nvSpPr>
        <p:spPr bwMode="auto">
          <a:xfrm>
            <a:off x="5364088" y="1484784"/>
            <a:ext cx="1080119" cy="43204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188640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Arial" pitchFamily="34" charset="0"/>
                <a:cs typeface="Arial" pitchFamily="34" charset="0"/>
              </a:rPr>
              <a:t>АНЕМИЧЕСКИЙ СИНДРОМ В КЛИНИКЕ ВНУТРЕННИХ БОЛЕЗНЕЙ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5576" y="1052736"/>
            <a:ext cx="77768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Пожилой возраст</a:t>
            </a:r>
          </a:p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Хронические заболевания почек</a:t>
            </a:r>
          </a:p>
          <a:p>
            <a:pPr algn="ctr"/>
            <a:r>
              <a:rPr lang="ru-RU" sz="2400" dirty="0" err="1">
                <a:latin typeface="Arial" pitchFamily="34" charset="0"/>
                <a:cs typeface="Arial" pitchFamily="34" charset="0"/>
              </a:rPr>
              <a:t>Сердечно-сосудистые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заболевания</a:t>
            </a:r>
          </a:p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Сахарный диабет, гипотиреоз</a:t>
            </a:r>
          </a:p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Злокачественные новообразования</a:t>
            </a:r>
          </a:p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Системные заболевания соединительной ткани (СКВ, РА)</a:t>
            </a:r>
          </a:p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Воспалительные заболевания кишечника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7584" y="4293096"/>
            <a:ext cx="79208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Arial" pitchFamily="34" charset="0"/>
                <a:cs typeface="Arial" pitchFamily="34" charset="0"/>
              </a:rPr>
              <a:t>ПРИЧИНЫ АНЕМИИ</a:t>
            </a:r>
          </a:p>
          <a:p>
            <a:pPr algn="ctr"/>
            <a:r>
              <a:rPr lang="ru-RU" sz="1400" b="1" dirty="0">
                <a:latin typeface="Arial" pitchFamily="34" charset="0"/>
                <a:cs typeface="Arial" pitchFamily="34" charset="0"/>
              </a:rPr>
              <a:t>Дефицит железа</a:t>
            </a:r>
          </a:p>
          <a:p>
            <a:pPr algn="ctr"/>
            <a:r>
              <a:rPr lang="ru-RU" sz="1400" b="1" dirty="0">
                <a:latin typeface="Arial" pitchFamily="34" charset="0"/>
                <a:cs typeface="Arial" pitchFamily="34" charset="0"/>
              </a:rPr>
              <a:t>Нарушение метаболизма железа</a:t>
            </a:r>
          </a:p>
          <a:p>
            <a:pPr algn="ctr"/>
            <a:r>
              <a:rPr lang="ru-RU" sz="1400" b="1" dirty="0">
                <a:latin typeface="Arial" pitchFamily="34" charset="0"/>
                <a:cs typeface="Arial" pitchFamily="34" charset="0"/>
              </a:rPr>
              <a:t>Дефицит </a:t>
            </a:r>
            <a:r>
              <a:rPr lang="ru-RU" sz="1400" b="1" dirty="0" err="1">
                <a:latin typeface="Arial" pitchFamily="34" charset="0"/>
                <a:cs typeface="Arial" pitchFamily="34" charset="0"/>
              </a:rPr>
              <a:t>эритропоэтина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400" b="1" dirty="0">
                <a:latin typeface="Arial" pitchFamily="34" charset="0"/>
                <a:cs typeface="Arial" pitchFamily="34" charset="0"/>
              </a:rPr>
              <a:t>Дефицит витамина В12 и </a:t>
            </a:r>
            <a:r>
              <a:rPr lang="ru-RU" sz="1400" b="1" dirty="0" err="1">
                <a:latin typeface="Arial" pitchFamily="34" charset="0"/>
                <a:cs typeface="Arial" pitchFamily="34" charset="0"/>
              </a:rPr>
              <a:t>фолиевой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 кислоты</a:t>
            </a:r>
          </a:p>
          <a:p>
            <a:pPr algn="ctr"/>
            <a:r>
              <a:rPr lang="ru-RU" sz="1400" b="1" dirty="0" err="1">
                <a:latin typeface="Arial" pitchFamily="34" charset="0"/>
                <a:cs typeface="Arial" pitchFamily="34" charset="0"/>
              </a:rPr>
              <a:t>Миелодиспластический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 синдром (первичный и вторичный)</a:t>
            </a:r>
          </a:p>
        </p:txBody>
      </p:sp>
      <p:sp>
        <p:nvSpPr>
          <p:cNvPr id="7" name="Левая фигурная скобка 6"/>
          <p:cNvSpPr/>
          <p:nvPr/>
        </p:nvSpPr>
        <p:spPr>
          <a:xfrm>
            <a:off x="4499992" y="2708920"/>
            <a:ext cx="504056" cy="6309320"/>
          </a:xfrm>
          <a:prstGeom prst="leftBrace">
            <a:avLst>
              <a:gd name="adj1" fmla="val 104172"/>
              <a:gd name="adj2" fmla="val 53829"/>
            </a:avLst>
          </a:prstGeom>
          <a:ln w="31750">
            <a:solidFill>
              <a:schemeClr val="tx1"/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403648" y="6093296"/>
            <a:ext cx="659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АНЕМИЯ ХРОНИЧЕСКИХ ЗАБОЛЕВАНИЙ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47864" y="332656"/>
            <a:ext cx="2592288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tx1"/>
                </a:solidFill>
                <a:cs typeface="Times New Roman" pitchFamily="18" charset="0"/>
              </a:rPr>
              <a:t>Hb</a:t>
            </a:r>
            <a:r>
              <a:rPr lang="ru-RU" dirty="0">
                <a:solidFill>
                  <a:schemeClr val="tx1"/>
                </a:solidFill>
                <a:cs typeface="Times New Roman" pitchFamily="18" charset="0"/>
              </a:rPr>
              <a:t> менее 120 г/л</a:t>
            </a:r>
            <a:r>
              <a:rPr lang="en-GB" dirty="0">
                <a:solidFill>
                  <a:schemeClr val="tx1"/>
                </a:solidFill>
                <a:cs typeface="Times New Roman" pitchFamily="18" charset="0"/>
              </a:rPr>
              <a:t> (</a:t>
            </a:r>
            <a:r>
              <a:rPr lang="ru-RU" dirty="0">
                <a:solidFill>
                  <a:schemeClr val="tx1"/>
                </a:solidFill>
                <a:cs typeface="Times New Roman" pitchFamily="18" charset="0"/>
              </a:rPr>
              <a:t>Ж)</a:t>
            </a:r>
          </a:p>
          <a:p>
            <a:pPr algn="ctr"/>
            <a:r>
              <a:rPr lang="en-GB" dirty="0" err="1">
                <a:solidFill>
                  <a:schemeClr val="tx1"/>
                </a:solidFill>
                <a:cs typeface="Times New Roman" pitchFamily="18" charset="0"/>
              </a:rPr>
              <a:t>Hb</a:t>
            </a:r>
            <a:r>
              <a:rPr lang="ru-RU" dirty="0">
                <a:solidFill>
                  <a:schemeClr val="tx1"/>
                </a:solidFill>
                <a:cs typeface="Times New Roman" pitchFamily="18" charset="0"/>
              </a:rPr>
              <a:t> менее 130 г/л (М)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772816"/>
            <a:ext cx="2736304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MCV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менее 80 </a:t>
            </a:r>
            <a:r>
              <a:rPr lang="ru-RU" sz="1600" dirty="0" err="1">
                <a:solidFill>
                  <a:schemeClr val="tx1"/>
                </a:solidFill>
                <a:cs typeface="Times New Roman" pitchFamily="18" charset="0"/>
              </a:rPr>
              <a:t>фл</a:t>
            </a:r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 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MCH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менее 27 </a:t>
            </a:r>
            <a:r>
              <a:rPr lang="ru-RU" sz="1600" dirty="0" err="1">
                <a:solidFill>
                  <a:schemeClr val="tx1"/>
                </a:solidFill>
                <a:cs typeface="Times New Roman" pitchFamily="18" charset="0"/>
              </a:rPr>
              <a:t>пг</a:t>
            </a:r>
            <a:endParaRPr lang="en-GB" sz="1600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MCHC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менее 320 г/л</a:t>
            </a:r>
            <a:endParaRPr lang="en-GB" sz="1600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RDW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норма или увеличен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3212976"/>
            <a:ext cx="2736304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tx1"/>
                </a:solidFill>
                <a:cs typeface="Times New Roman" pitchFamily="18" charset="0"/>
              </a:rPr>
              <a:t>Микроцитарные</a:t>
            </a:r>
            <a:r>
              <a:rPr lang="ru-RU" b="1" dirty="0">
                <a:solidFill>
                  <a:schemeClr val="tx1"/>
                </a:solidFill>
                <a:cs typeface="Times New Roman" pitchFamily="18" charset="0"/>
              </a:rPr>
              <a:t> гипохромные анемии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4581128"/>
            <a:ext cx="2664296" cy="15841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ЖДА (более 90%),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Нарушение синтеза и утилизации </a:t>
            </a:r>
            <a:r>
              <a:rPr lang="ru-RU" sz="1600" dirty="0" err="1">
                <a:solidFill>
                  <a:schemeClr val="tx1"/>
                </a:solidFill>
                <a:cs typeface="Times New Roman" pitchFamily="18" charset="0"/>
              </a:rPr>
              <a:t>порфиринов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, талассемия, АХЗ и др.</a:t>
            </a:r>
          </a:p>
          <a:p>
            <a:pPr algn="ctr"/>
            <a:endParaRPr lang="ru-RU" sz="1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47864" y="1772816"/>
            <a:ext cx="2664296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MCV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норма</a:t>
            </a:r>
            <a:endParaRPr lang="en-GB" sz="1600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MCH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норма</a:t>
            </a:r>
            <a:endParaRPr lang="en-GB" sz="1600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MCHC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норма</a:t>
            </a:r>
            <a:endParaRPr lang="en-GB" sz="1600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RDW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обычно в пределах нормы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347864" y="3212976"/>
            <a:ext cx="2664296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tx1"/>
                </a:solidFill>
                <a:cs typeface="Times New Roman" pitchFamily="18" charset="0"/>
              </a:rPr>
              <a:t>Нормоцитарные</a:t>
            </a:r>
            <a:r>
              <a:rPr lang="ru-RU" b="1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cs typeface="Times New Roman" pitchFamily="18" charset="0"/>
              </a:rPr>
              <a:t>нормохромные</a:t>
            </a:r>
            <a:r>
              <a:rPr lang="ru-RU" b="1" dirty="0">
                <a:solidFill>
                  <a:schemeClr val="tx1"/>
                </a:solidFill>
                <a:cs typeface="Times New Roman" pitchFamily="18" charset="0"/>
              </a:rPr>
              <a:t> анемии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347864" y="4581128"/>
            <a:ext cx="2592288" cy="15841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Анемия при заболеваниях почек, гипопластические анемии, острая постгеморрагическая анемия, АХЗ, АЗН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156176" y="1772816"/>
            <a:ext cx="2592288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MCV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более 100 </a:t>
            </a:r>
            <a:r>
              <a:rPr lang="ru-RU" sz="1600" dirty="0" err="1">
                <a:solidFill>
                  <a:schemeClr val="tx1"/>
                </a:solidFill>
                <a:cs typeface="Times New Roman" pitchFamily="18" charset="0"/>
              </a:rPr>
              <a:t>фл</a:t>
            </a:r>
            <a:endParaRPr lang="en-GB" sz="1600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MCH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более 32 </a:t>
            </a:r>
            <a:r>
              <a:rPr lang="ru-RU" sz="1600" dirty="0" err="1">
                <a:solidFill>
                  <a:schemeClr val="tx1"/>
                </a:solidFill>
                <a:cs typeface="Times New Roman" pitchFamily="18" charset="0"/>
              </a:rPr>
              <a:t>пг</a:t>
            </a:r>
            <a:endParaRPr lang="en-GB" sz="1600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MCHC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в пределах нормы</a:t>
            </a:r>
            <a:endParaRPr lang="en-GB" sz="1600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cs typeface="Times New Roman" pitchFamily="18" charset="0"/>
              </a:rPr>
              <a:t>RDW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увеличен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156176" y="3212976"/>
            <a:ext cx="2592288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tx1"/>
                </a:solidFill>
                <a:cs typeface="Times New Roman" pitchFamily="18" charset="0"/>
              </a:rPr>
              <a:t>Макроцитарные</a:t>
            </a:r>
            <a:r>
              <a:rPr lang="ru-RU" b="1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cs typeface="Times New Roman" pitchFamily="18" charset="0"/>
              </a:rPr>
              <a:t>нормо</a:t>
            </a:r>
            <a:r>
              <a:rPr lang="ru-RU" b="1" dirty="0">
                <a:solidFill>
                  <a:schemeClr val="tx1"/>
                </a:solidFill>
                <a:cs typeface="Times New Roman" pitchFamily="18" charset="0"/>
              </a:rPr>
              <a:t>- или </a:t>
            </a:r>
            <a:r>
              <a:rPr lang="ru-RU" b="1" dirty="0" err="1">
                <a:solidFill>
                  <a:schemeClr val="tx1"/>
                </a:solidFill>
                <a:cs typeface="Times New Roman" pitchFamily="18" charset="0"/>
              </a:rPr>
              <a:t>гиперхромные</a:t>
            </a:r>
            <a:r>
              <a:rPr lang="ru-RU" b="1" dirty="0">
                <a:solidFill>
                  <a:schemeClr val="tx1"/>
                </a:solidFill>
                <a:cs typeface="Times New Roman" pitchFamily="18" charset="0"/>
              </a:rPr>
              <a:t> анемии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228184" y="4581128"/>
            <a:ext cx="2592288" cy="158417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В12-дефицитная, </a:t>
            </a:r>
            <a:r>
              <a:rPr lang="ru-RU" sz="1600" dirty="0" err="1">
                <a:solidFill>
                  <a:schemeClr val="tx1"/>
                </a:solidFill>
                <a:cs typeface="Times New Roman" pitchFamily="18" charset="0"/>
              </a:rPr>
              <a:t>фолиеводефицитная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анемия, </a:t>
            </a:r>
            <a:r>
              <a:rPr lang="ru-RU" sz="1600" dirty="0" err="1">
                <a:solidFill>
                  <a:schemeClr val="tx1"/>
                </a:solidFill>
                <a:cs typeface="Times New Roman" pitchFamily="18" charset="0"/>
              </a:rPr>
              <a:t>апластические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анемии, АИГА, хронические заболевания печени, ХТ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 flipH="1">
            <a:off x="2339752" y="1340768"/>
            <a:ext cx="2304256" cy="36004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644008" y="1340768"/>
            <a:ext cx="0" cy="36004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4644008" y="1340768"/>
            <a:ext cx="2592288" cy="36004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Блок-схема: объединение 14"/>
          <p:cNvSpPr/>
          <p:nvPr/>
        </p:nvSpPr>
        <p:spPr>
          <a:xfrm>
            <a:off x="1763688" y="2996952"/>
            <a:ext cx="216024" cy="216024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объединение 15"/>
          <p:cNvSpPr/>
          <p:nvPr/>
        </p:nvSpPr>
        <p:spPr>
          <a:xfrm>
            <a:off x="1691680" y="4221088"/>
            <a:ext cx="288032" cy="360040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объединение 19"/>
          <p:cNvSpPr/>
          <p:nvPr/>
        </p:nvSpPr>
        <p:spPr>
          <a:xfrm>
            <a:off x="4716016" y="2996952"/>
            <a:ext cx="216024" cy="216024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объединение 20"/>
          <p:cNvSpPr/>
          <p:nvPr/>
        </p:nvSpPr>
        <p:spPr>
          <a:xfrm>
            <a:off x="4716016" y="4221088"/>
            <a:ext cx="288032" cy="360040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объединение 21"/>
          <p:cNvSpPr/>
          <p:nvPr/>
        </p:nvSpPr>
        <p:spPr>
          <a:xfrm>
            <a:off x="7452320" y="2996952"/>
            <a:ext cx="216024" cy="216024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объединение 22"/>
          <p:cNvSpPr/>
          <p:nvPr/>
        </p:nvSpPr>
        <p:spPr>
          <a:xfrm>
            <a:off x="7524328" y="4221088"/>
            <a:ext cx="288032" cy="360040"/>
          </a:xfrm>
          <a:prstGeom prst="flowChartMer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115888"/>
            <a:ext cx="7451725" cy="4254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u="sng" dirty="0"/>
              <a:t>ЖДА:   Причины дефицита железа</a:t>
            </a:r>
          </a:p>
        </p:txBody>
      </p:sp>
      <p:pic>
        <p:nvPicPr>
          <p:cNvPr id="22531" name="Picture 6" descr="http://www.medlinks.ru/images/art/onk/Image33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92150"/>
            <a:ext cx="8785225" cy="5977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1" y="1628775"/>
            <a:ext cx="7920879" cy="446405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200" dirty="0">
                <a:cs typeface="Times New Roman" pitchFamily="18" charset="0"/>
              </a:rPr>
              <a:t>Выделяют последовательно развивающиеся стадии железодефицитного состояния</a:t>
            </a:r>
            <a:r>
              <a:rPr lang="ru-RU" sz="3200" b="1" dirty="0">
                <a:cs typeface="Times New Roman" pitchFamily="18" charset="0"/>
              </a:rPr>
              <a:t>:</a:t>
            </a:r>
            <a:br>
              <a:rPr lang="ru-RU" sz="3200" b="1" dirty="0">
                <a:cs typeface="Times New Roman" pitchFamily="18" charset="0"/>
              </a:rPr>
            </a:br>
            <a:br>
              <a:rPr lang="ru-RU" sz="3200" b="1" dirty="0">
                <a:cs typeface="Times New Roman" pitchFamily="18" charset="0"/>
              </a:rPr>
            </a:br>
            <a:r>
              <a:rPr lang="ru-RU" sz="3200" b="1" dirty="0">
                <a:cs typeface="Times New Roman" pitchFamily="18" charset="0"/>
              </a:rPr>
              <a:t>- </a:t>
            </a:r>
            <a:r>
              <a:rPr lang="ru-RU" sz="3200" b="1" dirty="0" err="1">
                <a:cs typeface="Times New Roman" pitchFamily="18" charset="0"/>
              </a:rPr>
              <a:t>прелатентный</a:t>
            </a:r>
            <a:r>
              <a:rPr lang="ru-RU" sz="3200" b="1" dirty="0">
                <a:cs typeface="Times New Roman" pitchFamily="18" charset="0"/>
              </a:rPr>
              <a:t> дефицит железа;</a:t>
            </a:r>
            <a:br>
              <a:rPr lang="ru-RU" sz="3200" b="1" dirty="0">
                <a:cs typeface="Times New Roman" pitchFamily="18" charset="0"/>
              </a:rPr>
            </a:br>
            <a:r>
              <a:rPr lang="ru-RU" sz="3200" b="1" dirty="0">
                <a:cs typeface="Times New Roman" pitchFamily="18" charset="0"/>
              </a:rPr>
              <a:t>- латентный дефицит железа;</a:t>
            </a:r>
            <a:br>
              <a:rPr lang="ru-RU" sz="3200" b="1" dirty="0">
                <a:cs typeface="Times New Roman" pitchFamily="18" charset="0"/>
              </a:rPr>
            </a:br>
            <a:r>
              <a:rPr lang="ru-RU" sz="3200" b="1" dirty="0">
                <a:cs typeface="Times New Roman" pitchFamily="18" charset="0"/>
              </a:rPr>
              <a:t>- железодефицитная анемия</a:t>
            </a:r>
            <a:r>
              <a:rPr lang="ru-RU" sz="3200" b="1" dirty="0"/>
              <a:t> </a:t>
            </a:r>
          </a:p>
        </p:txBody>
      </p:sp>
      <p:sp>
        <p:nvSpPr>
          <p:cNvPr id="36869" name="Text Box 6"/>
          <p:cNvSpPr txBox="1">
            <a:spLocks noChangeArrowheads="1"/>
          </p:cNvSpPr>
          <p:nvPr/>
        </p:nvSpPr>
        <p:spPr bwMode="auto">
          <a:xfrm>
            <a:off x="971600" y="404664"/>
            <a:ext cx="734536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/>
              <a:t>СТАДИИ ЖЕЛЕЗОДЕФИЦИТНОГО СОСТОЯНИЯ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0163"/>
            <a:ext cx="8135937" cy="95408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600" b="1" dirty="0">
                <a:latin typeface="+mn-lt"/>
                <a:cs typeface="Arial" pitchFamily="34" charset="0"/>
              </a:rPr>
              <a:t>Железо – жизненно необходимый элемент</a:t>
            </a:r>
            <a:endParaRPr lang="de-CH" sz="3600" b="1" dirty="0">
              <a:latin typeface="+mn-lt"/>
              <a:cs typeface="Arial" pitchFamily="34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052513"/>
            <a:ext cx="8568630" cy="5616575"/>
          </a:xfrm>
        </p:spPr>
        <p:txBody>
          <a:bodyPr/>
          <a:lstStyle/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>
                <a:cs typeface="Arial" pitchFamily="34" charset="0"/>
              </a:rPr>
              <a:t>Железо входит в состав гемоглобина (</a:t>
            </a:r>
            <a:r>
              <a:rPr lang="ru-RU" sz="2000" dirty="0" err="1">
                <a:cs typeface="Arial" pitchFamily="34" charset="0"/>
              </a:rPr>
              <a:t>гем</a:t>
            </a:r>
            <a:r>
              <a:rPr lang="ru-RU" sz="2000" dirty="0">
                <a:cs typeface="Arial" pitchFamily="34" charset="0"/>
              </a:rPr>
              <a:t>), важнейшего элемента обеспечения тканей кислородом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>
                <a:cs typeface="Arial" pitchFamily="34" charset="0"/>
              </a:rPr>
              <a:t>Внутриклеточным ферментам необходимо железо (каталазы, </a:t>
            </a:r>
            <a:r>
              <a:rPr lang="ru-RU" sz="2000" dirty="0" err="1">
                <a:cs typeface="Arial" pitchFamily="34" charset="0"/>
              </a:rPr>
              <a:t>пероксидазы</a:t>
            </a:r>
            <a:r>
              <a:rPr lang="ru-RU" sz="2000" dirty="0">
                <a:cs typeface="Arial" pitchFamily="34" charset="0"/>
              </a:rPr>
              <a:t>)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>
                <a:cs typeface="Arial" pitchFamily="34" charset="0"/>
              </a:rPr>
              <a:t>Железо участвует  в  синтезе ДНК и регуляции клеточного цикла (</a:t>
            </a:r>
            <a:r>
              <a:rPr lang="ru-RU" sz="2000" dirty="0" err="1">
                <a:cs typeface="Arial" pitchFamily="34" charset="0"/>
              </a:rPr>
              <a:t>рибонуклеотидредуктаза</a:t>
            </a:r>
            <a:r>
              <a:rPr lang="ru-RU" sz="2000" dirty="0">
                <a:cs typeface="Arial" pitchFamily="34" charset="0"/>
              </a:rPr>
              <a:t>)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en-US" sz="2000" dirty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>
                <a:cs typeface="Arial" pitchFamily="34" charset="0"/>
              </a:rPr>
              <a:t>Миоглобин (содержит </a:t>
            </a:r>
            <a:r>
              <a:rPr lang="ru-RU" sz="2000" dirty="0" err="1">
                <a:cs typeface="Arial" pitchFamily="34" charset="0"/>
              </a:rPr>
              <a:t>гем</a:t>
            </a:r>
            <a:r>
              <a:rPr lang="ru-RU" sz="2000" dirty="0">
                <a:cs typeface="Arial" pitchFamily="34" charset="0"/>
              </a:rPr>
              <a:t>) необходимый компонент поперечнополосатых мышц 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>
                <a:cs typeface="Arial" pitchFamily="34" charset="0"/>
              </a:rPr>
              <a:t>Железо, как компонент </a:t>
            </a:r>
            <a:r>
              <a:rPr lang="ru-RU" sz="2000" dirty="0" err="1">
                <a:cs typeface="Arial" pitchFamily="34" charset="0"/>
              </a:rPr>
              <a:t>цитохрома</a:t>
            </a:r>
            <a:r>
              <a:rPr lang="en-US" sz="2000" dirty="0">
                <a:cs typeface="Arial" pitchFamily="34" charset="0"/>
              </a:rPr>
              <a:t> (</a:t>
            </a:r>
            <a:r>
              <a:rPr lang="ru-RU" sz="2000" dirty="0" err="1">
                <a:cs typeface="Arial" pitchFamily="34" charset="0"/>
              </a:rPr>
              <a:t>гем</a:t>
            </a:r>
            <a:r>
              <a:rPr lang="en-US" sz="2000" dirty="0">
                <a:cs typeface="Arial" pitchFamily="34" charset="0"/>
              </a:rPr>
              <a:t>; </a:t>
            </a:r>
            <a:r>
              <a:rPr lang="ru-RU" sz="2000" dirty="0">
                <a:cs typeface="Arial" pitchFamily="34" charset="0"/>
              </a:rPr>
              <a:t>в том числе </a:t>
            </a:r>
            <a:r>
              <a:rPr lang="ru-RU" sz="2000" dirty="0" err="1">
                <a:cs typeface="Arial" pitchFamily="34" charset="0"/>
              </a:rPr>
              <a:t>цитохром</a:t>
            </a:r>
            <a:r>
              <a:rPr lang="ru-RU" sz="2000" dirty="0">
                <a:cs typeface="Arial" pitchFamily="34" charset="0"/>
              </a:rPr>
              <a:t> Р450), ответственно за электронный транспорт в дыхательной цепи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>
                <a:cs typeface="Arial" pitchFamily="34" charset="0"/>
              </a:rPr>
              <a:t>ЦНС: железо увеличивает чувствительность </a:t>
            </a:r>
            <a:r>
              <a:rPr lang="ru-RU" sz="2000" dirty="0" err="1">
                <a:cs typeface="Arial" pitchFamily="34" charset="0"/>
              </a:rPr>
              <a:t>дофаминовых</a:t>
            </a:r>
            <a:r>
              <a:rPr lang="ru-RU" sz="2000" dirty="0">
                <a:cs typeface="Arial" pitchFamily="34" charset="0"/>
              </a:rPr>
              <a:t> рецепторов</a:t>
            </a:r>
            <a:r>
              <a:rPr lang="en-US" sz="2000" dirty="0">
                <a:cs typeface="Arial" pitchFamily="34" charset="0"/>
              </a:rPr>
              <a:t> </a:t>
            </a:r>
            <a:r>
              <a:rPr lang="ru-RU" sz="2000" dirty="0">
                <a:cs typeface="Arial" pitchFamily="34" charset="0"/>
              </a:rPr>
              <a:t>возможно влияет на </a:t>
            </a:r>
            <a:r>
              <a:rPr lang="ru-RU" sz="2000" dirty="0" err="1">
                <a:cs typeface="Arial" pitchFamily="34" charset="0"/>
              </a:rPr>
              <a:t>миелинизацию</a:t>
            </a:r>
            <a:r>
              <a:rPr lang="ru-RU" sz="2000" dirty="0">
                <a:cs typeface="Arial" pitchFamily="34" charset="0"/>
              </a:rPr>
              <a:t> нервных волокон</a:t>
            </a:r>
            <a:endParaRPr lang="en-US" sz="2000" dirty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>
                <a:cs typeface="Arial" pitchFamily="34" charset="0"/>
              </a:rPr>
              <a:t>Железо влияет на иммунитет: участвует в пролиферации Т лимфоцитов</a:t>
            </a: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endParaRPr lang="ru-RU" sz="2000" dirty="0">
              <a:cs typeface="Arial" pitchFamily="34" charset="0"/>
            </a:endParaRPr>
          </a:p>
          <a:p>
            <a:pPr eaLnBrk="1" hangingPunct="1">
              <a:lnSpc>
                <a:spcPct val="60000"/>
              </a:lnSpc>
              <a:tabLst>
                <a:tab pos="177800" algn="l"/>
              </a:tabLst>
            </a:pPr>
            <a:r>
              <a:rPr lang="ru-RU" sz="2000" dirty="0">
                <a:cs typeface="Arial" pitchFamily="34" charset="0"/>
              </a:rPr>
              <a:t>Считается, что железо модулирует эффекты инсулина</a:t>
            </a:r>
          </a:p>
        </p:txBody>
      </p:sp>
    </p:spTree>
  </p:cSld>
  <p:clrMapOvr>
    <a:masterClrMapping/>
  </p:clrMapOvr>
  <p:transition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0"/>
            <a:ext cx="8424936" cy="6858000"/>
          </a:xfrm>
        </p:spPr>
        <p:txBody>
          <a:bodyPr/>
          <a:lstStyle/>
          <a:p>
            <a:pPr eaLnBrk="1" hangingPunct="1"/>
            <a: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  <a:t>ЖЕЛЕЗОДЕФИЦИТНАЯ АНЕМИЯ</a:t>
            </a:r>
            <a:br>
              <a:rPr lang="ru-RU" altLang="ru-RU" sz="4000" dirty="0">
                <a:solidFill>
                  <a:srgbClr val="FF9966"/>
                </a:solidFill>
                <a:latin typeface="Arial" charset="0"/>
                <a:cs typeface="Arial" charset="0"/>
              </a:rPr>
            </a:br>
            <a:r>
              <a:rPr lang="ru-RU" altLang="ru-RU" sz="3700" dirty="0">
                <a:solidFill>
                  <a:schemeClr val="tx1"/>
                </a:solidFill>
                <a:latin typeface="Arial" charset="0"/>
                <a:cs typeface="Arial" charset="0"/>
              </a:rPr>
              <a:t>- </a:t>
            </a:r>
            <a: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  <a:t>Гипохромия Эр, </a:t>
            </a:r>
            <a:b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  <a:t>-микроцитоз, </a:t>
            </a:r>
            <a:b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  <a:t>-железодефицитная </a:t>
            </a:r>
            <a:r>
              <a:rPr lang="ru-RU" altLang="ru-RU" sz="4000" dirty="0" err="1">
                <a:solidFill>
                  <a:schemeClr val="tx1"/>
                </a:solidFill>
                <a:latin typeface="Arial" charset="0"/>
                <a:cs typeface="Arial" charset="0"/>
              </a:rPr>
              <a:t>феррокинетика</a:t>
            </a:r>
            <a: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  <a:t> (снижение </a:t>
            </a:r>
            <a:r>
              <a:rPr lang="en-US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  <a:t>Fe</a:t>
            </a:r>
            <a: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  <a:t>,</a:t>
            </a:r>
            <a:r>
              <a:rPr lang="en-US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4000" dirty="0" err="1">
                <a:solidFill>
                  <a:schemeClr val="tx1"/>
                </a:solidFill>
                <a:latin typeface="Arial" charset="0"/>
                <a:cs typeface="Arial" charset="0"/>
              </a:rPr>
              <a:t>Ферритина</a:t>
            </a:r>
            <a: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  <a:t>, КНТ, повышение ОЖСС).</a:t>
            </a:r>
            <a:b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600" dirty="0">
                <a:solidFill>
                  <a:schemeClr val="tx1"/>
                </a:solidFill>
                <a:latin typeface="Arial" charset="0"/>
                <a:cs typeface="Arial" charset="0"/>
              </a:rPr>
              <a:t>СИДЕРОПЕНИЧЕСКИЙ СИНДРОМ +++</a:t>
            </a:r>
            <a:b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4000" dirty="0">
                <a:solidFill>
                  <a:schemeClr val="tx1"/>
                </a:solidFill>
                <a:latin typeface="Arial" charset="0"/>
                <a:cs typeface="Arial" charset="0"/>
              </a:rPr>
              <a:t>АНЕМИЯ !</a:t>
            </a:r>
          </a:p>
        </p:txBody>
      </p:sp>
    </p:spTree>
    <p:extLst>
      <p:ext uri="{BB962C8B-B14F-4D97-AF65-F5344CB8AC3E}">
        <p14:creationId xmlns:p14="http://schemas.microsoft.com/office/powerpoint/2010/main" val="2576599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60350"/>
            <a:ext cx="8785225" cy="5418138"/>
          </a:xfrm>
        </p:spPr>
        <p:txBody>
          <a:bodyPr>
            <a:normAutofit fontScale="90000"/>
          </a:bodyPr>
          <a:lstStyle/>
          <a:p>
            <a:pPr algn="l" eaLnBrk="1" hangingPunct="1"/>
            <a:br>
              <a:rPr lang="ru-RU" altLang="ru-RU" sz="3200" b="1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200" b="1">
                <a:solidFill>
                  <a:schemeClr val="tx1"/>
                </a:solidFill>
                <a:latin typeface="Arial" charset="0"/>
                <a:cs typeface="Arial" charset="0"/>
              </a:rPr>
              <a:t>КЛИНИЧЕСКИЕ ПРОЯВЛЕНИЯ ЖДА</a:t>
            </a:r>
            <a:br>
              <a:rPr lang="ru-RU" altLang="ru-RU" sz="32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20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3600">
                <a:solidFill>
                  <a:schemeClr val="tx1"/>
                </a:solidFill>
                <a:latin typeface="Arial" charset="0"/>
                <a:cs typeface="Arial" charset="0"/>
              </a:rPr>
              <a:t>АНЕМИЧЕСКИЙ СИНДРОМ:</a:t>
            </a:r>
            <a:br>
              <a:rPr lang="ru-RU" altLang="ru-RU" sz="3600">
                <a:solidFill>
                  <a:schemeClr val="tx1"/>
                </a:solidFill>
                <a:latin typeface="Arial" charset="0"/>
                <a:cs typeface="Arial" charset="0"/>
              </a:rPr>
            </a:br>
            <a:br>
              <a:rPr lang="ru-RU" altLang="ru-RU" sz="36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600">
                <a:solidFill>
                  <a:schemeClr val="tx1"/>
                </a:solidFill>
                <a:latin typeface="Arial" charset="0"/>
                <a:cs typeface="Arial" charset="0"/>
              </a:rPr>
              <a:t>* </a:t>
            </a:r>
            <a:r>
              <a:rPr lang="ru-RU" altLang="ru-RU" sz="3200">
                <a:solidFill>
                  <a:schemeClr val="tx1"/>
                </a:solidFill>
                <a:latin typeface="Arial" charset="0"/>
                <a:cs typeface="Arial" charset="0"/>
              </a:rPr>
              <a:t>бледность кожи и слизистых оболочек;</a:t>
            </a:r>
            <a:br>
              <a:rPr lang="ru-RU" altLang="ru-RU" sz="32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200">
                <a:solidFill>
                  <a:schemeClr val="tx1"/>
                </a:solidFill>
                <a:latin typeface="Arial" charset="0"/>
                <a:cs typeface="Arial" charset="0"/>
              </a:rPr>
              <a:t>* снижение аппетита;</a:t>
            </a:r>
            <a:br>
              <a:rPr lang="ru-RU" altLang="ru-RU" sz="32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200">
                <a:solidFill>
                  <a:schemeClr val="tx1"/>
                </a:solidFill>
                <a:latin typeface="Arial" charset="0"/>
                <a:cs typeface="Arial" charset="0"/>
              </a:rPr>
              <a:t>* повышенная физическая и умственная утомляемость, снижение работоспособности;</a:t>
            </a:r>
            <a:br>
              <a:rPr lang="ru-RU" altLang="ru-RU" sz="32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200">
                <a:solidFill>
                  <a:schemeClr val="tx1"/>
                </a:solidFill>
                <a:latin typeface="Arial" charset="0"/>
                <a:cs typeface="Arial" charset="0"/>
              </a:rPr>
              <a:t>* сердечно-сосудистые нарушения (головокружение, шум в ушах, приглушенность тонов, систолический шум при аускультации сердца) </a:t>
            </a:r>
          </a:p>
        </p:txBody>
      </p:sp>
    </p:spTree>
    <p:extLst>
      <p:ext uri="{BB962C8B-B14F-4D97-AF65-F5344CB8AC3E}">
        <p14:creationId xmlns:p14="http://schemas.microsoft.com/office/powerpoint/2010/main" val="4280233766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497192" cy="6408737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600" u="sng" dirty="0"/>
              <a:t>ГИПОСИДЕРОЗ - тканевой</a:t>
            </a:r>
            <a:r>
              <a:rPr lang="ru-RU" sz="3600" u="sng" dirty="0">
                <a:cs typeface="Times New Roman" pitchFamily="18" charset="0"/>
              </a:rPr>
              <a:t> ДЖ</a:t>
            </a:r>
            <a:r>
              <a:rPr lang="ru-RU" sz="3600" dirty="0">
                <a:cs typeface="Times New Roman" pitchFamily="18" charset="0"/>
              </a:rPr>
              <a:t> (недостаток синтеза АТФ)</a:t>
            </a:r>
            <a:br>
              <a:rPr lang="ru-RU" sz="3600" dirty="0"/>
            </a:br>
            <a:r>
              <a:rPr lang="ru-RU" dirty="0"/>
              <a:t>	</a:t>
            </a:r>
            <a:r>
              <a:rPr lang="ru-RU" sz="4000" dirty="0"/>
              <a:t>  		Поражение:</a:t>
            </a:r>
            <a:br>
              <a:rPr lang="ru-RU" sz="4000" dirty="0">
                <a:cs typeface="Times New Roman" pitchFamily="18" charset="0"/>
              </a:rPr>
            </a:br>
            <a:r>
              <a:rPr lang="ru-RU" sz="3200" dirty="0">
                <a:cs typeface="Times New Roman" pitchFamily="18" charset="0"/>
              </a:rPr>
              <a:t>1. </a:t>
            </a:r>
            <a:r>
              <a:rPr lang="ru-RU" sz="3200" dirty="0"/>
              <a:t>кожи, ее придатков (волосы, ногти) и слизистых</a:t>
            </a:r>
            <a:r>
              <a:rPr lang="ru-RU" sz="3200" dirty="0">
                <a:cs typeface="Times New Roman" pitchFamily="18" charset="0"/>
              </a:rPr>
              <a:t>. </a:t>
            </a:r>
            <a:r>
              <a:rPr lang="ru-RU" sz="3200" dirty="0"/>
              <a:t> </a:t>
            </a:r>
            <a:br>
              <a:rPr lang="ru-RU" sz="3200" dirty="0"/>
            </a:br>
            <a:r>
              <a:rPr lang="ru-RU" sz="3200" dirty="0"/>
              <a:t>2. Желудочно-кишечного тракта - снижение аппетита и извращение вкуса, жжение языка, атрофический гастрит, эзофагит, диарея </a:t>
            </a:r>
            <a:br>
              <a:rPr lang="ru-RU" sz="3200" dirty="0">
                <a:cs typeface="Times New Roman" pitchFamily="18" charset="0"/>
              </a:rPr>
            </a:br>
            <a:r>
              <a:rPr lang="ru-RU" sz="3200" dirty="0">
                <a:cs typeface="Times New Roman" pitchFamily="18" charset="0"/>
              </a:rPr>
              <a:t>3. </a:t>
            </a:r>
            <a:r>
              <a:rPr lang="ru-RU" sz="3200" dirty="0"/>
              <a:t>Нервной системы</a:t>
            </a:r>
            <a:r>
              <a:rPr lang="ru-RU" sz="3200" dirty="0">
                <a:cs typeface="Times New Roman" pitchFamily="18" charset="0"/>
              </a:rPr>
              <a:t> </a:t>
            </a:r>
            <a:br>
              <a:rPr lang="ru-RU" sz="3200" dirty="0">
                <a:cs typeface="Times New Roman" pitchFamily="18" charset="0"/>
              </a:rPr>
            </a:br>
            <a:r>
              <a:rPr lang="ru-RU" sz="3200" dirty="0">
                <a:cs typeface="Times New Roman" pitchFamily="18" charset="0"/>
              </a:rPr>
              <a:t>4. </a:t>
            </a:r>
            <a:r>
              <a:rPr lang="ru-RU" sz="3200" dirty="0" err="1"/>
              <a:t>Сердечно-сосудистой</a:t>
            </a:r>
            <a:r>
              <a:rPr lang="ru-RU" sz="3200" dirty="0"/>
              <a:t> системы</a:t>
            </a:r>
            <a:br>
              <a:rPr lang="ru-RU" sz="3200" dirty="0"/>
            </a:br>
            <a:endParaRPr lang="ru-RU" sz="3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692150"/>
            <a:ext cx="8713787" cy="5949950"/>
          </a:xfrm>
        </p:spPr>
        <p:txBody>
          <a:bodyPr/>
          <a:lstStyle/>
          <a:p>
            <a:pPr algn="l" eaLnBrk="1" hangingPunct="1">
              <a:lnSpc>
                <a:spcPct val="114000"/>
              </a:lnSpc>
            </a:pPr>
            <a:r>
              <a:rPr lang="ru-RU" altLang="ru-RU" sz="2400" b="1" u="sng">
                <a:solidFill>
                  <a:schemeClr val="tx1"/>
                </a:solidFill>
                <a:latin typeface="Arial" charset="0"/>
                <a:cs typeface="Arial" charset="0"/>
              </a:rPr>
              <a:t>СИДЕРОПЕНИЧЕСКИЙ СИНДРОМ:</a:t>
            </a:r>
            <a:br>
              <a:rPr lang="ru-RU" altLang="ru-RU" sz="2400" b="1" u="sng">
                <a:solidFill>
                  <a:schemeClr val="tx1"/>
                </a:solidFill>
                <a:latin typeface="Arial" charset="0"/>
                <a:cs typeface="Arial" charset="0"/>
              </a:rPr>
            </a:br>
            <a:br>
              <a:rPr lang="ru-RU" altLang="ru-RU" sz="2400" b="1" u="sng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b="1">
                <a:solidFill>
                  <a:schemeClr val="tx1"/>
                </a:solidFill>
                <a:latin typeface="Arial" charset="0"/>
                <a:cs typeface="Arial" charset="0"/>
              </a:rPr>
              <a:t>*</a:t>
            </a:r>
            <a: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2000">
                <a:solidFill>
                  <a:schemeClr val="tx1"/>
                </a:solidFill>
                <a:latin typeface="Arial" charset="0"/>
                <a:cs typeface="Arial" charset="0"/>
              </a:rPr>
              <a:t>дистрофические изменения кожи и слизистых, придатков кожи (сухость кожи, ломкость и слоистость ногтей, поперечная исчерченность ногтей, койлонихии, выпадение волос, атрофия слизистой оболочки носа, желудка, пищевода, сопровождающаяся нарушением всасывания и диспептическими расстройствами; глоссит, гингивит, стоматит, дисфагия);</a:t>
            </a:r>
            <a:br>
              <a:rPr lang="ru-RU" altLang="ru-RU" sz="2000">
                <a:solidFill>
                  <a:schemeClr val="tx1"/>
                </a:solidFill>
                <a:latin typeface="Arial" charset="0"/>
                <a:cs typeface="Arial" charset="0"/>
              </a:rPr>
            </a:br>
            <a:br>
              <a:rPr lang="ru-RU" altLang="ru-RU" sz="20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000" b="1">
                <a:solidFill>
                  <a:schemeClr val="tx1"/>
                </a:solidFill>
                <a:latin typeface="Arial" charset="0"/>
                <a:cs typeface="Arial" charset="0"/>
              </a:rPr>
              <a:t>*</a:t>
            </a:r>
            <a:r>
              <a:rPr lang="ru-RU" altLang="ru-RU" sz="2000">
                <a:solidFill>
                  <a:schemeClr val="tx1"/>
                </a:solidFill>
                <a:latin typeface="Arial" charset="0"/>
                <a:cs typeface="Arial" charset="0"/>
              </a:rPr>
              <a:t> извращение вкуса и обоняния;</a:t>
            </a:r>
            <a:br>
              <a:rPr lang="ru-RU" altLang="ru-RU" sz="2000">
                <a:solidFill>
                  <a:schemeClr val="tx1"/>
                </a:solidFill>
                <a:latin typeface="Arial" charset="0"/>
                <a:cs typeface="Arial" charset="0"/>
              </a:rPr>
            </a:br>
            <a:br>
              <a:rPr lang="ru-RU" altLang="ru-RU" sz="20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000">
                <a:solidFill>
                  <a:schemeClr val="tx1"/>
                </a:solidFill>
                <a:latin typeface="Arial" charset="0"/>
                <a:cs typeface="Arial" charset="0"/>
              </a:rPr>
              <a:t>* мышечные боли вследствие дефицита миоглобина;</a:t>
            </a:r>
            <a:br>
              <a:rPr lang="ru-RU" altLang="ru-RU" sz="2000">
                <a:solidFill>
                  <a:schemeClr val="tx1"/>
                </a:solidFill>
                <a:latin typeface="Arial" charset="0"/>
                <a:cs typeface="Arial" charset="0"/>
              </a:rPr>
            </a:br>
            <a:br>
              <a:rPr lang="ru-RU" altLang="ru-RU" sz="20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000">
                <a:solidFill>
                  <a:schemeClr val="tx1"/>
                </a:solidFill>
                <a:latin typeface="Arial" charset="0"/>
                <a:cs typeface="Arial" charset="0"/>
              </a:rPr>
              <a:t>* мышечная гипотония (дизурия и недержание мочи при кашле, смехе, ночной энурез).</a:t>
            </a:r>
          </a:p>
        </p:txBody>
      </p:sp>
    </p:spTree>
    <p:extLst>
      <p:ext uri="{BB962C8B-B14F-4D97-AF65-F5344CB8AC3E}">
        <p14:creationId xmlns:p14="http://schemas.microsoft.com/office/powerpoint/2010/main" val="3705023468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1"/>
          <p:cNvSpPr txBox="1">
            <a:spLocks noChangeArrowheads="1"/>
          </p:cNvSpPr>
          <p:nvPr/>
        </p:nvSpPr>
        <p:spPr bwMode="auto">
          <a:xfrm>
            <a:off x="2700338" y="119063"/>
            <a:ext cx="2905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altLang="ru-RU" b="1">
                <a:latin typeface="Arial" charset="0"/>
                <a:cs typeface="Arial" charset="0"/>
              </a:rPr>
              <a:t>Диагностика ЖДА</a:t>
            </a:r>
          </a:p>
        </p:txBody>
      </p:sp>
      <p:sp>
        <p:nvSpPr>
          <p:cNvPr id="48131" name="TextBox 2"/>
          <p:cNvSpPr txBox="1">
            <a:spLocks noChangeArrowheads="1"/>
          </p:cNvSpPr>
          <p:nvPr/>
        </p:nvSpPr>
        <p:spPr bwMode="auto">
          <a:xfrm>
            <a:off x="250825" y="485775"/>
            <a:ext cx="8713788" cy="618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altLang="ru-RU" sz="3200">
                <a:latin typeface="Arial" charset="0"/>
                <a:cs typeface="Arial" charset="0"/>
              </a:rPr>
              <a:t>1. Жалобы: слабость, головокружение, извращение вкуса и др.</a:t>
            </a:r>
          </a:p>
          <a:p>
            <a:pPr eaLnBrk="1" hangingPunct="1"/>
            <a:r>
              <a:rPr lang="ru-RU" altLang="ru-RU" sz="3200">
                <a:latin typeface="Arial" charset="0"/>
                <a:cs typeface="Arial" charset="0"/>
              </a:rPr>
              <a:t>2. Анамнез: диета, хронические кровопотери, сопутствующие заболевания</a:t>
            </a:r>
          </a:p>
          <a:p>
            <a:pPr eaLnBrk="1" hangingPunct="1"/>
            <a:r>
              <a:rPr lang="ru-RU" altLang="ru-RU" sz="3200">
                <a:latin typeface="Arial" charset="0"/>
                <a:cs typeface="Arial" charset="0"/>
              </a:rPr>
              <a:t>3. Осмотр: анемический, сидеропенический синдром</a:t>
            </a:r>
          </a:p>
          <a:p>
            <a:pPr eaLnBrk="1" hangingPunct="1"/>
            <a:r>
              <a:rPr lang="ru-RU" altLang="ru-RU" sz="3200">
                <a:latin typeface="Arial" charset="0"/>
                <a:cs typeface="Arial" charset="0"/>
              </a:rPr>
              <a:t>4. Общий анализ крови</a:t>
            </a:r>
          </a:p>
          <a:p>
            <a:pPr eaLnBrk="1" hangingPunct="1"/>
            <a:r>
              <a:rPr lang="ru-RU" altLang="ru-RU" sz="3200">
                <a:latin typeface="Arial" charset="0"/>
                <a:cs typeface="Arial" charset="0"/>
              </a:rPr>
              <a:t>5. </a:t>
            </a:r>
            <a:r>
              <a:rPr lang="ru-RU" altLang="ru-RU" sz="2800" b="1">
                <a:latin typeface="Arial" charset="0"/>
                <a:cs typeface="Arial" charset="0"/>
              </a:rPr>
              <a:t>Обмен железа (железо сыворотки (ЖС), общая железосвязывающая способность сыворотки (ОЖСС), латентная и насыщенная железосвязывающая способность сыворотки (ЛЖСС и НЖСС), коэффициент насыщения трансферрина (КНТ), ФЕРРИТИН)</a:t>
            </a:r>
            <a:endParaRPr lang="ru-RU" altLang="ru-RU" sz="32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07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1963" y="80963"/>
            <a:ext cx="8208962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latin typeface="Arial" pitchFamily="34" charset="0"/>
                <a:cs typeface="Arial" pitchFamily="34" charset="0"/>
              </a:rPr>
              <a:t>Обследование при ЖДА</a:t>
            </a:r>
          </a:p>
          <a:p>
            <a:pPr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выполнение общего (клинического) анализа крови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Ht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, Эр,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MCV, MCH, MCHC, RDW)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r>
              <a:rPr lang="ru-RU" sz="2000" dirty="0"/>
              <a:t>сывороточные показатели обмена железа </a:t>
            </a:r>
            <a:r>
              <a:rPr lang="en-US" sz="2000" dirty="0"/>
              <a:t>(</a:t>
            </a:r>
            <a:r>
              <a:rPr lang="ru-RU" sz="2000" dirty="0" err="1"/>
              <a:t>ферритин</a:t>
            </a:r>
            <a:r>
              <a:rPr lang="en-US" sz="2000" dirty="0"/>
              <a:t>,</a:t>
            </a:r>
            <a:r>
              <a:rPr lang="ru-RU" sz="2000" dirty="0"/>
              <a:t> </a:t>
            </a:r>
            <a:r>
              <a:rPr lang="ru-RU" sz="2000" dirty="0" err="1"/>
              <a:t>трансферрин</a:t>
            </a:r>
            <a:r>
              <a:rPr lang="en-US" sz="2000" dirty="0"/>
              <a:t>, </a:t>
            </a:r>
            <a:r>
              <a:rPr lang="ru-RU" sz="2000" dirty="0"/>
              <a:t>ОЖСС, железа сыворотки</a:t>
            </a:r>
            <a:r>
              <a:rPr lang="en-US" sz="2000" dirty="0"/>
              <a:t>,</a:t>
            </a:r>
            <a:r>
              <a:rPr lang="ru-RU" sz="2000" dirty="0"/>
              <a:t> насыщения </a:t>
            </a:r>
            <a:r>
              <a:rPr lang="ru-RU" sz="2000" dirty="0" err="1"/>
              <a:t>трансферрина</a:t>
            </a:r>
            <a:r>
              <a:rPr lang="ru-RU" sz="2000" dirty="0"/>
              <a:t> железом (НТЖ)</a:t>
            </a:r>
          </a:p>
          <a:p>
            <a:pPr marL="342900" indent="-342900">
              <a:buFont typeface="Wingdings" pitchFamily="2" charset="2"/>
              <a:buChar char="v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Биохимический анализ крови (белок, альбумин, билирубин, ЛДГ,  АЛТ, АСТ, мочевина)</a:t>
            </a:r>
          </a:p>
          <a:p>
            <a:pPr marL="342900" indent="-342900">
              <a:buFont typeface="Wingdings" pitchFamily="2" charset="2"/>
              <a:buChar char="v"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Общий анализ мочи</a:t>
            </a:r>
          </a:p>
        </p:txBody>
      </p:sp>
      <p:sp>
        <p:nvSpPr>
          <p:cNvPr id="49155" name="Прямоугольник 3"/>
          <p:cNvSpPr>
            <a:spLocks noChangeArrowheads="1"/>
          </p:cNvSpPr>
          <p:nvPr/>
        </p:nvSpPr>
        <p:spPr bwMode="auto">
          <a:xfrm>
            <a:off x="596900" y="5532438"/>
            <a:ext cx="8112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/>
              <a:t>Не рекомендуется проводить исследования костного мозга для подтверждения диагноза ЖДА за исключением отдельных случаев</a:t>
            </a:r>
          </a:p>
        </p:txBody>
      </p:sp>
      <p:sp>
        <p:nvSpPr>
          <p:cNvPr id="49156" name="Прямоугольник 4"/>
          <p:cNvSpPr>
            <a:spLocks noChangeArrowheads="1"/>
          </p:cNvSpPr>
          <p:nvPr/>
        </p:nvSpPr>
        <p:spPr bwMode="auto">
          <a:xfrm>
            <a:off x="384175" y="2781300"/>
            <a:ext cx="828675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ru-RU" sz="2000"/>
              <a:t>Рентгенография легких или КТ органов грудной полости;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/>
              <a:t>Ультразвуковое исследование органов брюшной полости (комплексное),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/>
              <a:t>Ультразвуковое исследование органов забрюшинного пространства, малого таза (комплексное);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/>
              <a:t>Ультразвуковое исследование щитовидной железы и паращитовидных желез;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000"/>
              <a:t>Регистрация электрокардиограммы ЭГФДС, ФКС, интестиноскопия</a:t>
            </a:r>
          </a:p>
        </p:txBody>
      </p:sp>
    </p:spTree>
    <p:extLst>
      <p:ext uri="{BB962C8B-B14F-4D97-AF65-F5344CB8AC3E}">
        <p14:creationId xmlns:p14="http://schemas.microsoft.com/office/powerpoint/2010/main" val="327091292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642350" cy="6408738"/>
          </a:xfrm>
        </p:spPr>
        <p:txBody>
          <a:bodyPr/>
          <a:lstStyle/>
          <a:p>
            <a:pPr algn="l" eaLnBrk="1" hangingPunct="1"/>
            <a:r>
              <a:rPr lang="ru-RU" altLang="ru-RU" sz="2800" b="1">
                <a:solidFill>
                  <a:schemeClr val="tx1"/>
                </a:solidFill>
                <a:latin typeface="Arial" charset="0"/>
                <a:cs typeface="Arial" charset="0"/>
              </a:rPr>
              <a:t>	</a:t>
            </a:r>
            <a:r>
              <a:rPr lang="ru-RU" altLang="ru-RU" sz="2800" b="1" u="sng">
                <a:solidFill>
                  <a:schemeClr val="tx1"/>
                </a:solidFill>
                <a:latin typeface="Arial" charset="0"/>
                <a:cs typeface="Arial" charset="0"/>
              </a:rPr>
              <a:t>Основные критерии ЖДА</a:t>
            </a:r>
            <a:br>
              <a:rPr lang="ru-RU" altLang="ru-RU" sz="2800" b="1" u="sng">
                <a:solidFill>
                  <a:schemeClr val="tx1"/>
                </a:solidFill>
                <a:latin typeface="Arial" charset="0"/>
                <a:cs typeface="Arial" charset="0"/>
              </a:rPr>
            </a:br>
            <a:br>
              <a:rPr lang="ru-RU" altLang="ru-RU" sz="2800" b="1" u="sng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 u="sng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1. Низкий цветовой показатель (</a:t>
            </a:r>
            <a:r>
              <a:rPr lang="en-US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&lt;</a:t>
            </a: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0,85;</a:t>
            </a:r>
            <a:b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MCH &lt;27</a:t>
            </a: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 пг).</a:t>
            </a:r>
            <a:b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2. Гипохромия эритроцитов, микроцитоз,</a:t>
            </a:r>
            <a:b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MCV &lt;80fl</a:t>
            </a: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  <a:b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3. Снижение уровня сывороточного железа </a:t>
            </a:r>
            <a:b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(&lt;11,5 мкг/л, </a:t>
            </a:r>
            <a:r>
              <a:rPr lang="en-US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N</a:t>
            </a: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 11</a:t>
            </a:r>
            <a:r>
              <a:rPr lang="en-US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,5</a:t>
            </a: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-25 мкг/л).</a:t>
            </a:r>
            <a:br>
              <a:rPr lang="en-US" altLang="ru-RU" sz="28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en-US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4</a:t>
            </a: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. Снижение уровня коэффициента насыщения трансферрина (&lt; 20 %, N 20-50 %).</a:t>
            </a:r>
            <a:r>
              <a:rPr lang="ru-RU" altLang="ru-RU" sz="2800" i="1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b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4. Повышение общей железосвязывающей способности сыворотки.</a:t>
            </a:r>
            <a:b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5. Снижение содержания ферритина в крови </a:t>
            </a:r>
            <a:b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800">
                <a:solidFill>
                  <a:schemeClr val="tx1"/>
                </a:solidFill>
                <a:latin typeface="Arial" charset="0"/>
                <a:cs typeface="Arial" charset="0"/>
              </a:rPr>
              <a:t>(&lt; 30-40 мкг/л). </a:t>
            </a:r>
          </a:p>
        </p:txBody>
      </p:sp>
    </p:spTree>
    <p:extLst>
      <p:ext uri="{BB962C8B-B14F-4D97-AF65-F5344CB8AC3E}">
        <p14:creationId xmlns:p14="http://schemas.microsoft.com/office/powerpoint/2010/main" val="23977577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Прямоугольник 1"/>
          <p:cNvSpPr>
            <a:spLocks noChangeArrowheads="1"/>
          </p:cNvSpPr>
          <p:nvPr/>
        </p:nvSpPr>
        <p:spPr bwMode="auto">
          <a:xfrm>
            <a:off x="468313" y="1981200"/>
            <a:ext cx="8351837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3200">
                <a:latin typeface="Arial" charset="0"/>
                <a:cs typeface="Arial" charset="0"/>
              </a:rPr>
              <a:t>Целью лечения ЖДА и латентного дефицита железа является нормализация концентрации тканевых запасов железа (повышение ферритина более 40-60 нг/мл) и регресс проявлений сидеропенического синдрома, а не просто нормализация уровня Нв (при ЖДА)</a:t>
            </a:r>
          </a:p>
        </p:txBody>
      </p:sp>
      <p:sp>
        <p:nvSpPr>
          <p:cNvPr id="51203" name="TextBox 2"/>
          <p:cNvSpPr txBox="1">
            <a:spLocks noChangeArrowheads="1"/>
          </p:cNvSpPr>
          <p:nvPr/>
        </p:nvSpPr>
        <p:spPr bwMode="auto">
          <a:xfrm>
            <a:off x="2536825" y="549275"/>
            <a:ext cx="428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4000" b="1">
                <a:latin typeface="Arial" charset="0"/>
                <a:cs typeface="Arial" charset="0"/>
              </a:rPr>
              <a:t>ЦЕЛЬ ЛЕЧЕНИЯ</a:t>
            </a:r>
          </a:p>
        </p:txBody>
      </p:sp>
    </p:spTree>
    <p:extLst>
      <p:ext uri="{BB962C8B-B14F-4D97-AF65-F5344CB8AC3E}">
        <p14:creationId xmlns:p14="http://schemas.microsoft.com/office/powerpoint/2010/main" val="980154568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196975"/>
            <a:ext cx="8640763" cy="4464050"/>
          </a:xfrm>
        </p:spPr>
        <p:txBody>
          <a:bodyPr>
            <a:normAutofit fontScale="90000"/>
          </a:bodyPr>
          <a:lstStyle/>
          <a:p>
            <a:pPr algn="l">
              <a:spcAft>
                <a:spcPts val="600"/>
              </a:spcAft>
            </a:pPr>
            <a:r>
              <a:rPr lang="ru-RU" altLang="ru-RU" sz="2400" b="1">
                <a:solidFill>
                  <a:schemeClr val="tx1"/>
                </a:solidFill>
                <a:latin typeface="Arial" charset="0"/>
                <a:cs typeface="Arial" charset="0"/>
              </a:rPr>
              <a:t>             	Принципы терапии ЖДА</a:t>
            </a:r>
            <a:br>
              <a:rPr lang="ru-RU" altLang="ru-RU" sz="2400" b="1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b="1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  <a:t>1.</a:t>
            </a:r>
            <a:r>
              <a:rPr lang="ru-RU" altLang="ru-RU" sz="2400" b="1">
                <a:solidFill>
                  <a:schemeClr val="tx1"/>
                </a:solidFill>
                <a:latin typeface="Arial" charset="0"/>
                <a:cs typeface="Arial" charset="0"/>
              </a:rPr>
              <a:t> Коррекция причин</a:t>
            </a:r>
            <a: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  <a:t>, лежащих в основе ДЖ.</a:t>
            </a:r>
            <a:b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  <a:t>2. </a:t>
            </a:r>
            <a:r>
              <a:rPr lang="ru-RU" altLang="ru-RU" sz="2400" b="1">
                <a:solidFill>
                  <a:schemeClr val="tx1"/>
                </a:solidFill>
                <a:latin typeface="Arial" charset="0"/>
                <a:cs typeface="Arial" charset="0"/>
              </a:rPr>
              <a:t>Диетотерапия </a:t>
            </a:r>
            <a: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  <a:t>(продукты с высоким содержанием железа).</a:t>
            </a:r>
            <a:b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  <a:t>  </a:t>
            </a:r>
            <a:b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 b="1">
                <a:solidFill>
                  <a:schemeClr val="tx1"/>
                </a:solidFill>
                <a:latin typeface="Arial" charset="0"/>
                <a:cs typeface="Arial" charset="0"/>
              </a:rPr>
              <a:t>Но!</a:t>
            </a:r>
            <a: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sz="2400">
                <a:solidFill>
                  <a:schemeClr val="tx1"/>
                </a:solidFill>
                <a:latin typeface="Arial" charset="0"/>
                <a:cs typeface="Arial" charset="0"/>
              </a:rPr>
              <a:t>Добиться поступления достаточного количества железа с пищей невозможно!</a:t>
            </a:r>
            <a:br>
              <a:rPr lang="ru-RU" sz="24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  <a:t>3. Назначать </a:t>
            </a:r>
            <a:r>
              <a:rPr lang="ru-RU" altLang="ru-RU" sz="2400" b="1">
                <a:solidFill>
                  <a:schemeClr val="tx1"/>
                </a:solidFill>
                <a:latin typeface="Arial" charset="0"/>
                <a:cs typeface="Arial" charset="0"/>
              </a:rPr>
              <a:t>достаточные дозы </a:t>
            </a:r>
            <a:r>
              <a:rPr lang="en-US" altLang="ru-RU" sz="2400" b="1">
                <a:solidFill>
                  <a:schemeClr val="tx1"/>
                </a:solidFill>
                <a:latin typeface="Arial" charset="0"/>
                <a:cs typeface="Arial" charset="0"/>
              </a:rPr>
              <a:t>F</a:t>
            </a:r>
            <a:r>
              <a:rPr lang="ru-RU" altLang="ru-RU" sz="2400" b="1">
                <a:solidFill>
                  <a:schemeClr val="tx1"/>
                </a:solidFill>
                <a:latin typeface="Arial" charset="0"/>
                <a:cs typeface="Arial" charset="0"/>
              </a:rPr>
              <a:t>е</a:t>
            </a:r>
            <a: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  <a:t> (100-300 мг в сутки или 80-160мг чистого железа) и на длительный срок, устранять не только анемию, но и ДЖ в тканях!</a:t>
            </a:r>
            <a:b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  <a:t>4. </a:t>
            </a:r>
            <a:r>
              <a:rPr lang="ru-RU" sz="2400">
                <a:solidFill>
                  <a:schemeClr val="tx1"/>
                </a:solidFill>
                <a:latin typeface="Arial" charset="0"/>
                <a:cs typeface="Arial" charset="0"/>
              </a:rPr>
              <a:t>При анемии средней и тяжелой степени наиболее эффективен </a:t>
            </a:r>
            <a:r>
              <a:rPr lang="ru-RU" sz="2400" b="1">
                <a:solidFill>
                  <a:schemeClr val="tx1"/>
                </a:solidFill>
                <a:latin typeface="Arial" charset="0"/>
                <a:cs typeface="Arial" charset="0"/>
              </a:rPr>
              <a:t>внутривенный путь </a:t>
            </a:r>
            <a:r>
              <a:rPr lang="ru-RU" sz="2400">
                <a:solidFill>
                  <a:schemeClr val="tx1"/>
                </a:solidFill>
                <a:latin typeface="Arial" charset="0"/>
                <a:cs typeface="Arial" charset="0"/>
              </a:rPr>
              <a:t>введения препаратов железа. </a:t>
            </a:r>
            <a:br>
              <a:rPr lang="ru-RU" sz="240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2400">
                <a:solidFill>
                  <a:schemeClr val="tx1"/>
                </a:solidFill>
                <a:latin typeface="Arial" charset="0"/>
                <a:cs typeface="Arial" charset="0"/>
              </a:rPr>
              <a:t>5. </a:t>
            </a:r>
            <a:r>
              <a:rPr lang="ru-RU" altLang="ru-RU" sz="2400" b="1">
                <a:solidFill>
                  <a:schemeClr val="tx1"/>
                </a:solidFill>
                <a:latin typeface="Arial" charset="0"/>
                <a:cs typeface="Arial" charset="0"/>
              </a:rPr>
              <a:t>Не прибегать к гемотрансфузии без жизненных показаний!</a:t>
            </a:r>
            <a:endParaRPr lang="ru-RU" altLang="ru-RU" sz="24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690318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533400" y="2041525"/>
            <a:ext cx="3751263" cy="1154113"/>
          </a:xfrm>
          <a:custGeom>
            <a:avLst/>
            <a:gdLst/>
            <a:ahLst/>
            <a:cxnLst/>
            <a:rect l="l" t="t" r="r" b="b"/>
            <a:pathLst>
              <a:path w="3528695" h="1409064">
                <a:moveTo>
                  <a:pt x="0" y="1408811"/>
                </a:moveTo>
                <a:lnTo>
                  <a:pt x="3528441" y="1408811"/>
                </a:lnTo>
                <a:lnTo>
                  <a:pt x="3528441" y="0"/>
                </a:lnTo>
                <a:lnTo>
                  <a:pt x="0" y="0"/>
                </a:lnTo>
                <a:lnTo>
                  <a:pt x="0" y="1408811"/>
                </a:lnTo>
                <a:close/>
              </a:path>
            </a:pathLst>
          </a:custGeom>
          <a:ln w="19050">
            <a:solidFill>
              <a:schemeClr val="tx1"/>
            </a:solidFill>
          </a:ln>
        </p:spPr>
        <p:txBody>
          <a:bodyPr lIns="0" tIns="0" rIns="0" bIns="0">
            <a:spAutoFit/>
          </a:bodyPr>
          <a:lstStyle/>
          <a:p>
            <a:pPr marL="299064" indent="-286364">
              <a:spcBef>
                <a:spcPts val="1200"/>
              </a:spcBef>
              <a:buClr>
                <a:srgbClr val="F97C00"/>
              </a:buClr>
              <a:buFont typeface="Arial"/>
              <a:buChar char="•"/>
              <a:tabLst>
                <a:tab pos="299699" algn="l"/>
              </a:tabLst>
              <a:defRPr/>
            </a:pPr>
            <a:r>
              <a:rPr lang="ru-RU" sz="1200" i="1" spc="-10" dirty="0">
                <a:solidFill>
                  <a:schemeClr val="tx2"/>
                </a:solidFill>
                <a:latin typeface="Arial"/>
                <a:cs typeface="Arial"/>
              </a:rPr>
              <a:t>Нет </a:t>
            </a:r>
            <a:r>
              <a:rPr lang="ru-RU" sz="1200" dirty="0">
                <a:solidFill>
                  <a:schemeClr val="tx2"/>
                </a:solidFill>
                <a:latin typeface="Arial"/>
                <a:cs typeface="Arial"/>
              </a:rPr>
              <a:t>фоновых хронических болезней</a:t>
            </a:r>
          </a:p>
          <a:p>
            <a:pPr marL="299064" indent="-286364">
              <a:spcBef>
                <a:spcPts val="600"/>
              </a:spcBef>
              <a:buClr>
                <a:srgbClr val="F97C00"/>
              </a:buClr>
              <a:buFont typeface="Arial"/>
              <a:buChar char="•"/>
              <a:tabLst>
                <a:tab pos="299699" algn="l"/>
              </a:tabLst>
              <a:defRPr/>
            </a:pPr>
            <a:r>
              <a:rPr lang="ru-RU" sz="1200" i="1" spc="-10" dirty="0">
                <a:solidFill>
                  <a:schemeClr val="tx2"/>
                </a:solidFill>
                <a:latin typeface="Arial"/>
                <a:cs typeface="Arial"/>
              </a:rPr>
              <a:t>Нет </a:t>
            </a:r>
            <a:r>
              <a:rPr lang="ru-RU" sz="1200" spc="-10" dirty="0" err="1">
                <a:solidFill>
                  <a:schemeClr val="tx2"/>
                </a:solidFill>
                <a:latin typeface="Arial"/>
                <a:cs typeface="Arial"/>
              </a:rPr>
              <a:t>мальабсорбции</a:t>
            </a:r>
            <a:endParaRPr lang="ru-RU" sz="12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299064" indent="-286364">
              <a:spcBef>
                <a:spcPts val="600"/>
              </a:spcBef>
              <a:buClr>
                <a:srgbClr val="F97C00"/>
              </a:buClr>
              <a:buFont typeface="Arial"/>
              <a:buChar char="•"/>
              <a:tabLst>
                <a:tab pos="299699" algn="l"/>
              </a:tabLst>
              <a:defRPr/>
            </a:pPr>
            <a:r>
              <a:rPr lang="ru-RU" sz="1200" dirty="0">
                <a:solidFill>
                  <a:schemeClr val="tx2"/>
                </a:solidFill>
                <a:latin typeface="Arial"/>
                <a:cs typeface="Arial"/>
              </a:rPr>
              <a:t>Требуются </a:t>
            </a:r>
            <a:r>
              <a:rPr lang="ru-RU" sz="1200" i="1" dirty="0">
                <a:solidFill>
                  <a:schemeClr val="tx2"/>
                </a:solidFill>
                <a:latin typeface="Arial"/>
                <a:cs typeface="Arial"/>
              </a:rPr>
              <a:t>малые</a:t>
            </a:r>
            <a:r>
              <a:rPr lang="ru-RU" sz="1200" dirty="0">
                <a:solidFill>
                  <a:schemeClr val="tx2"/>
                </a:solidFill>
                <a:latin typeface="Arial"/>
                <a:cs typeface="Arial"/>
              </a:rPr>
              <a:t> количества железа</a:t>
            </a:r>
          </a:p>
          <a:p>
            <a:pPr marL="299064" indent="-286364">
              <a:spcBef>
                <a:spcPts val="600"/>
              </a:spcBef>
              <a:buClr>
                <a:srgbClr val="F97C00"/>
              </a:buClr>
              <a:buFont typeface="Arial"/>
              <a:buChar char="•"/>
              <a:tabLst>
                <a:tab pos="299699" algn="l"/>
              </a:tabLst>
              <a:defRPr/>
            </a:pPr>
            <a:r>
              <a:rPr lang="ru-RU" sz="1200" spc="-10" dirty="0">
                <a:solidFill>
                  <a:schemeClr val="tx2"/>
                </a:solidFill>
                <a:latin typeface="Arial"/>
                <a:cs typeface="Arial"/>
              </a:rPr>
              <a:t>Восстановление запасов не критично </a:t>
            </a:r>
            <a:br>
              <a:rPr lang="ru-RU" sz="1200" spc="-10" dirty="0">
                <a:solidFill>
                  <a:schemeClr val="tx2"/>
                </a:solidFill>
                <a:latin typeface="Arial"/>
                <a:cs typeface="Arial"/>
              </a:rPr>
            </a:br>
            <a:r>
              <a:rPr lang="ru-RU" sz="1200" spc="-10" dirty="0">
                <a:solidFill>
                  <a:schemeClr val="tx2"/>
                </a:solidFill>
                <a:latin typeface="Arial"/>
                <a:cs typeface="Arial"/>
              </a:rPr>
              <a:t>по времени</a:t>
            </a:r>
            <a:endParaRPr sz="1200" dirty="0">
              <a:solidFill>
                <a:schemeClr val="tx2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33400" y="4419600"/>
            <a:ext cx="3751263" cy="584200"/>
          </a:xfrm>
          <a:custGeom>
            <a:avLst/>
            <a:gdLst/>
            <a:ahLst/>
            <a:cxnLst/>
            <a:rect l="l" t="t" r="r" b="b"/>
            <a:pathLst>
              <a:path w="3528695" h="1409064">
                <a:moveTo>
                  <a:pt x="0" y="1408810"/>
                </a:moveTo>
                <a:lnTo>
                  <a:pt x="3528441" y="1408810"/>
                </a:lnTo>
                <a:lnTo>
                  <a:pt x="3528441" y="0"/>
                </a:lnTo>
                <a:lnTo>
                  <a:pt x="0" y="0"/>
                </a:lnTo>
                <a:lnTo>
                  <a:pt x="0" y="1408810"/>
                </a:lnTo>
                <a:close/>
              </a:path>
            </a:pathLst>
          </a:custGeom>
          <a:ln w="19050">
            <a:solidFill>
              <a:srgbClr val="4F81BC"/>
            </a:solidFill>
          </a:ln>
        </p:spPr>
        <p:txBody>
          <a:bodyPr lIns="0" tIns="0" rIns="0" bIns="0">
            <a:spAutoFit/>
          </a:bodyPr>
          <a:lstStyle/>
          <a:p>
            <a:pPr marL="285729" indent="-285729">
              <a:buClr>
                <a:srgbClr val="E2001A"/>
              </a:buClr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tx2"/>
                </a:solidFill>
                <a:latin typeface="Arial"/>
                <a:cs typeface="Arial"/>
              </a:rPr>
              <a:t>Как крайняя мера у пациентов в нестабильном состоянии с кровотечением</a:t>
            </a:r>
          </a:p>
          <a:p>
            <a:pPr>
              <a:defRPr/>
            </a:pPr>
            <a:endParaRPr sz="1400" dirty="0">
              <a:solidFill>
                <a:schemeClr val="tx2"/>
              </a:solidFill>
            </a:endParaRPr>
          </a:p>
        </p:txBody>
      </p:sp>
      <p:sp>
        <p:nvSpPr>
          <p:cNvPr id="53252" name="object 7"/>
          <p:cNvSpPr>
            <a:spLocks/>
          </p:cNvSpPr>
          <p:nvPr/>
        </p:nvSpPr>
        <p:spPr bwMode="auto">
          <a:xfrm>
            <a:off x="4495800" y="2057400"/>
            <a:ext cx="4124325" cy="1154113"/>
          </a:xfrm>
          <a:custGeom>
            <a:avLst/>
            <a:gdLst>
              <a:gd name="T0" fmla="*/ 0 w 3528695"/>
              <a:gd name="T1" fmla="*/ 0 h 1409064"/>
              <a:gd name="T2" fmla="*/ 3528695 w 3528695"/>
              <a:gd name="T3" fmla="*/ 1409064 h 1409064"/>
            </a:gdLst>
            <a:ahLst/>
            <a:cxnLst/>
            <a:rect l="T0" t="T1" r="T2" b="T3"/>
            <a:pathLst>
              <a:path w="3528695" h="1409064">
                <a:moveTo>
                  <a:pt x="0" y="1408811"/>
                </a:moveTo>
                <a:lnTo>
                  <a:pt x="3528441" y="1408811"/>
                </a:lnTo>
                <a:lnTo>
                  <a:pt x="3528441" y="0"/>
                </a:lnTo>
                <a:lnTo>
                  <a:pt x="0" y="0"/>
                </a:lnTo>
                <a:lnTo>
                  <a:pt x="0" y="1408811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>
            <a:spAutoFit/>
          </a:bodyPr>
          <a:lstStyle/>
          <a:p>
            <a:pPr marL="298450" indent="-285750">
              <a:spcBef>
                <a:spcPts val="1200"/>
              </a:spcBef>
              <a:buClr>
                <a:srgbClr val="E2000E"/>
              </a:buClr>
              <a:buFont typeface="Arial" charset="0"/>
              <a:buChar char="•"/>
              <a:tabLst>
                <a:tab pos="298450" algn="l"/>
              </a:tabLst>
            </a:pPr>
            <a:r>
              <a:rPr lang="ru-RU" sz="1200">
                <a:solidFill>
                  <a:schemeClr val="tx2"/>
                </a:solidFill>
                <a:latin typeface="Arial" charset="0"/>
                <a:cs typeface="Arial" charset="0"/>
              </a:rPr>
              <a:t>Имеется фоновое </a:t>
            </a:r>
            <a:r>
              <a:rPr lang="ru-RU" sz="1200" i="1">
                <a:solidFill>
                  <a:schemeClr val="tx2"/>
                </a:solidFill>
                <a:latin typeface="Arial" charset="0"/>
                <a:cs typeface="Arial" charset="0"/>
              </a:rPr>
              <a:t>хроническое воспаление</a:t>
            </a:r>
            <a:endParaRPr lang="ru-RU" sz="120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marL="298450" indent="-285750">
              <a:spcBef>
                <a:spcPts val="600"/>
              </a:spcBef>
              <a:buClr>
                <a:srgbClr val="E2000E"/>
              </a:buClr>
              <a:buFont typeface="Arial" charset="0"/>
              <a:buChar char="•"/>
              <a:tabLst>
                <a:tab pos="298450" algn="l"/>
              </a:tabLst>
            </a:pPr>
            <a:r>
              <a:rPr lang="ru-RU" sz="1200">
                <a:solidFill>
                  <a:schemeClr val="tx2"/>
                </a:solidFill>
                <a:latin typeface="Arial" charset="0"/>
                <a:cs typeface="Arial" charset="0"/>
              </a:rPr>
              <a:t>Имеется фоновая </a:t>
            </a:r>
            <a:r>
              <a:rPr lang="ru-RU" sz="1200" i="1">
                <a:solidFill>
                  <a:schemeClr val="tx2"/>
                </a:solidFill>
                <a:latin typeface="Arial" charset="0"/>
                <a:cs typeface="Arial" charset="0"/>
              </a:rPr>
              <a:t>мальабсорбция</a:t>
            </a:r>
            <a:endParaRPr lang="ru-RU" sz="120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pPr marL="298450" indent="-285750">
              <a:spcBef>
                <a:spcPts val="600"/>
              </a:spcBef>
              <a:buClr>
                <a:srgbClr val="E2000E"/>
              </a:buClr>
              <a:buFont typeface="Arial" charset="0"/>
              <a:buChar char="•"/>
              <a:tabLst>
                <a:tab pos="298450" algn="l"/>
              </a:tabLst>
            </a:pPr>
            <a:r>
              <a:rPr lang="ru-RU" sz="1200">
                <a:solidFill>
                  <a:schemeClr val="tx2"/>
                </a:solidFill>
                <a:latin typeface="Arial" charset="0"/>
                <a:cs typeface="Arial" charset="0"/>
              </a:rPr>
              <a:t>Требуются </a:t>
            </a:r>
            <a:r>
              <a:rPr lang="ru-RU" sz="1200" i="1">
                <a:solidFill>
                  <a:schemeClr val="tx2"/>
                </a:solidFill>
                <a:latin typeface="Arial" charset="0"/>
                <a:cs typeface="Arial" charset="0"/>
              </a:rPr>
              <a:t>умеренные или большие количества </a:t>
            </a:r>
            <a:r>
              <a:rPr lang="ru-RU" sz="1200">
                <a:solidFill>
                  <a:schemeClr val="tx2"/>
                </a:solidFill>
                <a:latin typeface="Arial" charset="0"/>
                <a:cs typeface="Arial" charset="0"/>
              </a:rPr>
              <a:t>железа</a:t>
            </a:r>
          </a:p>
          <a:p>
            <a:pPr marL="298450" indent="-285750">
              <a:spcBef>
                <a:spcPts val="600"/>
              </a:spcBef>
              <a:buClr>
                <a:srgbClr val="E2000E"/>
              </a:buClr>
              <a:buFont typeface="Arial" charset="0"/>
              <a:buChar char="•"/>
              <a:tabLst>
                <a:tab pos="298450" algn="l"/>
              </a:tabLst>
            </a:pPr>
            <a:r>
              <a:rPr lang="ru-RU" sz="1200">
                <a:solidFill>
                  <a:schemeClr val="tx2"/>
                </a:solidFill>
                <a:latin typeface="Arial" charset="0"/>
                <a:cs typeface="Arial" charset="0"/>
              </a:rPr>
              <a:t>Требуется </a:t>
            </a:r>
            <a:r>
              <a:rPr lang="ru-RU" sz="1200" i="1">
                <a:solidFill>
                  <a:schemeClr val="tx2"/>
                </a:solidFill>
                <a:latin typeface="Arial" charset="0"/>
                <a:cs typeface="Arial" charset="0"/>
              </a:rPr>
              <a:t>быстрое восстановление</a:t>
            </a:r>
            <a:endParaRPr lang="ru-RU" sz="1200">
              <a:solidFill>
                <a:schemeClr val="tx2"/>
              </a:solidFill>
            </a:endParaRPr>
          </a:p>
        </p:txBody>
      </p:sp>
      <p:sp>
        <p:nvSpPr>
          <p:cNvPr id="53253" name="object 8"/>
          <p:cNvSpPr>
            <a:spLocks/>
          </p:cNvSpPr>
          <p:nvPr/>
        </p:nvSpPr>
        <p:spPr bwMode="auto">
          <a:xfrm>
            <a:off x="533400" y="1579563"/>
            <a:ext cx="3765550" cy="276225"/>
          </a:xfrm>
          <a:custGeom>
            <a:avLst/>
            <a:gdLst>
              <a:gd name="T0" fmla="*/ 0 w 3528695"/>
              <a:gd name="T1" fmla="*/ 0 h 504189"/>
              <a:gd name="T2" fmla="*/ 3528695 w 3528695"/>
              <a:gd name="T3" fmla="*/ 504189 h 504189"/>
            </a:gdLst>
            <a:ahLst/>
            <a:cxnLst/>
            <a:rect l="T0" t="T1" r="T2" b="T3"/>
            <a:pathLst>
              <a:path w="3528695" h="504189">
                <a:moveTo>
                  <a:pt x="0" y="504050"/>
                </a:moveTo>
                <a:lnTo>
                  <a:pt x="3528441" y="504050"/>
                </a:lnTo>
                <a:lnTo>
                  <a:pt x="3528441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ru-RU" sz="1800" b="1">
                <a:latin typeface="Arial" charset="0"/>
                <a:cs typeface="Arial" charset="0"/>
              </a:rPr>
              <a:t>Препараты железа внутрь</a:t>
            </a:r>
            <a:endParaRPr lang="ru-RU" sz="1800">
              <a:latin typeface="Arial" charset="0"/>
              <a:cs typeface="Arial" charset="0"/>
            </a:endParaRPr>
          </a:p>
        </p:txBody>
      </p:sp>
      <p:sp>
        <p:nvSpPr>
          <p:cNvPr id="53254" name="object 11"/>
          <p:cNvSpPr>
            <a:spLocks/>
          </p:cNvSpPr>
          <p:nvPr/>
        </p:nvSpPr>
        <p:spPr bwMode="auto">
          <a:xfrm>
            <a:off x="547688" y="3941763"/>
            <a:ext cx="3751262" cy="276225"/>
          </a:xfrm>
          <a:custGeom>
            <a:avLst/>
            <a:gdLst>
              <a:gd name="T0" fmla="*/ 0 w 3528695"/>
              <a:gd name="T1" fmla="*/ 0 h 504189"/>
              <a:gd name="T2" fmla="*/ 3528695 w 3528695"/>
              <a:gd name="T3" fmla="*/ 504189 h 504189"/>
            </a:gdLst>
            <a:ahLst/>
            <a:cxnLst/>
            <a:rect l="T0" t="T1" r="T2" b="T3"/>
            <a:pathLst>
              <a:path w="3528695" h="504189">
                <a:moveTo>
                  <a:pt x="0" y="504050"/>
                </a:moveTo>
                <a:lnTo>
                  <a:pt x="3528441" y="504050"/>
                </a:lnTo>
                <a:lnTo>
                  <a:pt x="3528441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ru-RU" sz="1800" b="1">
                <a:latin typeface="Arial" charset="0"/>
                <a:cs typeface="Arial" charset="0"/>
              </a:rPr>
              <a:t>Трансфузия эритромассы</a:t>
            </a:r>
          </a:p>
        </p:txBody>
      </p:sp>
      <p:sp>
        <p:nvSpPr>
          <p:cNvPr id="53255" name="object 14"/>
          <p:cNvSpPr>
            <a:spLocks/>
          </p:cNvSpPr>
          <p:nvPr/>
        </p:nvSpPr>
        <p:spPr bwMode="auto">
          <a:xfrm>
            <a:off x="4495800" y="1579563"/>
            <a:ext cx="4124325" cy="276225"/>
          </a:xfrm>
          <a:custGeom>
            <a:avLst/>
            <a:gdLst>
              <a:gd name="T0" fmla="*/ 0 w 3528695"/>
              <a:gd name="T1" fmla="*/ 0 h 504189"/>
              <a:gd name="T2" fmla="*/ 3528695 w 3528695"/>
              <a:gd name="T3" fmla="*/ 504189 h 504189"/>
            </a:gdLst>
            <a:ahLst/>
            <a:cxnLst/>
            <a:rect l="T0" t="T1" r="T2" b="T3"/>
            <a:pathLst>
              <a:path w="3528695" h="504189">
                <a:moveTo>
                  <a:pt x="0" y="504050"/>
                </a:moveTo>
                <a:lnTo>
                  <a:pt x="3528441" y="504050"/>
                </a:lnTo>
                <a:lnTo>
                  <a:pt x="3528441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ru-RU" sz="1800" b="1">
                <a:latin typeface="Arial" charset="0"/>
                <a:cs typeface="Arial" charset="0"/>
              </a:rPr>
              <a:t>Внутривенные препараты</a:t>
            </a:r>
            <a:endParaRPr lang="ru-RU" sz="1800">
              <a:latin typeface="Arial" charset="0"/>
              <a:cs typeface="Arial" charset="0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330200" y="269875"/>
            <a:ext cx="8483600" cy="536575"/>
          </a:xfrm>
        </p:spPr>
        <p:txBody>
          <a:bodyPr lIns="0" tIns="166105" rIns="0" bIns="0" rtlCol="0">
            <a:spAutoFit/>
          </a:bodyPr>
          <a:lstStyle/>
          <a:p>
            <a:pPr marL="12700">
              <a:defRPr/>
            </a:pPr>
            <a:r>
              <a:rPr lang="ru-RU" sz="2400" b="1" spc="-135" dirty="0">
                <a:latin typeface="Arial" panose="020B0604020202020204" pitchFamily="34" charset="0"/>
                <a:cs typeface="Arial" panose="020B0604020202020204" pitchFamily="34" charset="0"/>
              </a:rPr>
              <a:t>Возможности коррекции ДЖ / ЖДА</a:t>
            </a:r>
            <a:endParaRPr sz="2400" b="1" spc="-1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257" name="object 20"/>
          <p:cNvSpPr>
            <a:spLocks/>
          </p:cNvSpPr>
          <p:nvPr/>
        </p:nvSpPr>
        <p:spPr bwMode="auto">
          <a:xfrm>
            <a:off x="4546600" y="4419600"/>
            <a:ext cx="4125913" cy="1077913"/>
          </a:xfrm>
          <a:custGeom>
            <a:avLst/>
            <a:gdLst>
              <a:gd name="T0" fmla="*/ 0 w 3618229"/>
              <a:gd name="T1" fmla="*/ 0 h 1409064"/>
              <a:gd name="T2" fmla="*/ 3618229 w 3618229"/>
              <a:gd name="T3" fmla="*/ 1409064 h 1409064"/>
            </a:gdLst>
            <a:ahLst/>
            <a:cxnLst/>
            <a:rect l="T0" t="T1" r="T2" b="T3"/>
            <a:pathLst>
              <a:path w="3618229" h="1409064">
                <a:moveTo>
                  <a:pt x="0" y="1408811"/>
                </a:moveTo>
                <a:lnTo>
                  <a:pt x="3617848" y="1408811"/>
                </a:lnTo>
                <a:lnTo>
                  <a:pt x="3617848" y="0"/>
                </a:lnTo>
                <a:lnTo>
                  <a:pt x="0" y="0"/>
                </a:lnTo>
                <a:lnTo>
                  <a:pt x="0" y="1408811"/>
                </a:lnTo>
                <a:close/>
              </a:path>
            </a:pathLst>
          </a:custGeom>
          <a:noFill/>
          <a:ln w="19049">
            <a:solidFill>
              <a:srgbClr val="9BBA5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>
            <a:spAutoFit/>
          </a:bodyPr>
          <a:lstStyle/>
          <a:p>
            <a:pPr marL="176213" indent="-163513">
              <a:spcBef>
                <a:spcPts val="1200"/>
              </a:spcBef>
              <a:buClr>
                <a:srgbClr val="9BBA58"/>
              </a:buClr>
              <a:buFont typeface="Arial" charset="0"/>
              <a:buChar char="•"/>
              <a:tabLst>
                <a:tab pos="176213" algn="l"/>
                <a:tab pos="354013" algn="l"/>
              </a:tabLst>
            </a:pPr>
            <a:r>
              <a:rPr lang="ru-RU" sz="1200">
                <a:solidFill>
                  <a:schemeClr val="tx2"/>
                </a:solidFill>
                <a:latin typeface="Arial" charset="0"/>
                <a:cs typeface="Arial" charset="0"/>
              </a:rPr>
              <a:t>Низкие эндогенные уровни эритропоэтина </a:t>
            </a:r>
            <a:br>
              <a:rPr lang="ru-RU" sz="1200">
                <a:solidFill>
                  <a:schemeClr val="tx2"/>
                </a:solidFill>
                <a:latin typeface="Arial" charset="0"/>
                <a:cs typeface="Arial" charset="0"/>
              </a:rPr>
            </a:br>
            <a:r>
              <a:rPr lang="ru-RU" sz="1200">
                <a:solidFill>
                  <a:schemeClr val="tx2"/>
                </a:solidFill>
                <a:latin typeface="Arial" charset="0"/>
                <a:cs typeface="Arial" charset="0"/>
              </a:rPr>
              <a:t>(напр. при хронической болезни почек)</a:t>
            </a:r>
          </a:p>
          <a:p>
            <a:pPr marL="176213" indent="-163513">
              <a:spcBef>
                <a:spcPts val="600"/>
              </a:spcBef>
              <a:buClr>
                <a:srgbClr val="9BBA58"/>
              </a:buClr>
              <a:buFont typeface="Arial" charset="0"/>
              <a:buChar char="•"/>
              <a:tabLst>
                <a:tab pos="176213" algn="l"/>
                <a:tab pos="354013" algn="l"/>
              </a:tabLst>
            </a:pPr>
            <a:r>
              <a:rPr lang="ru-RU" sz="1200">
                <a:solidFill>
                  <a:schemeClr val="tx2"/>
                </a:solidFill>
                <a:latin typeface="Arial" charset="0"/>
                <a:cs typeface="Arial" charset="0"/>
              </a:rPr>
              <a:t>Ослабленный эритропоэз (воспаление, блокада белком гепсидином)</a:t>
            </a:r>
          </a:p>
          <a:p>
            <a:pPr marL="176213" indent="-163513">
              <a:spcBef>
                <a:spcPts val="600"/>
              </a:spcBef>
              <a:buClr>
                <a:srgbClr val="9BBA58"/>
              </a:buClr>
              <a:buFont typeface="Arial" charset="0"/>
              <a:buChar char="•"/>
              <a:tabLst>
                <a:tab pos="176213" algn="l"/>
                <a:tab pos="354013" algn="l"/>
              </a:tabLst>
            </a:pPr>
            <a:r>
              <a:rPr lang="ru-RU" sz="1200">
                <a:solidFill>
                  <a:schemeClr val="tx2"/>
                </a:solidFill>
                <a:latin typeface="Arial" charset="0"/>
                <a:cs typeface="Arial" charset="0"/>
              </a:rPr>
              <a:t>Только если запасы железа восстановлены</a:t>
            </a:r>
            <a:endParaRPr lang="ru-RU" sz="1200">
              <a:solidFill>
                <a:schemeClr val="tx2"/>
              </a:solidFill>
            </a:endParaRPr>
          </a:p>
        </p:txBody>
      </p:sp>
      <p:sp>
        <p:nvSpPr>
          <p:cNvPr id="53258" name="object 21"/>
          <p:cNvSpPr>
            <a:spLocks/>
          </p:cNvSpPr>
          <p:nvPr/>
        </p:nvSpPr>
        <p:spPr bwMode="auto">
          <a:xfrm>
            <a:off x="4546600" y="3919538"/>
            <a:ext cx="4125913" cy="307975"/>
          </a:xfrm>
          <a:custGeom>
            <a:avLst/>
            <a:gdLst>
              <a:gd name="T0" fmla="*/ 0 w 3618229"/>
              <a:gd name="T1" fmla="*/ 0 h 504189"/>
              <a:gd name="T2" fmla="*/ 3618229 w 3618229"/>
              <a:gd name="T3" fmla="*/ 504189 h 504189"/>
            </a:gdLst>
            <a:ahLst/>
            <a:cxnLst/>
            <a:rect l="T0" t="T1" r="T2" b="T3"/>
            <a:pathLst>
              <a:path w="3618229" h="504189">
                <a:moveTo>
                  <a:pt x="0" y="504050"/>
                </a:moveTo>
                <a:lnTo>
                  <a:pt x="3617848" y="504050"/>
                </a:lnTo>
                <a:lnTo>
                  <a:pt x="3617848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ru-RU" sz="2000" b="1">
                <a:latin typeface="Arial" charset="0"/>
                <a:cs typeface="Arial" charset="0"/>
              </a:rPr>
              <a:t>Эритропоэтин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611188" y="6049963"/>
            <a:ext cx="2914650" cy="646112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sz="700" spc="-20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r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spc="-40" dirty="0">
                <a:solidFill>
                  <a:prstClr val="black"/>
                </a:solidFill>
                <a:latin typeface="Arial"/>
                <a:cs typeface="Arial"/>
              </a:rPr>
              <a:t>y</a:t>
            </a:r>
            <a:r>
              <a:rPr sz="700" dirty="0">
                <a:solidFill>
                  <a:prstClr val="black"/>
                </a:solidFill>
                <a:latin typeface="Arial"/>
                <a:cs typeface="Arial"/>
              </a:rPr>
              <a:t>m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an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spc="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al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. </a:t>
            </a:r>
            <a:r>
              <a:rPr sz="700" i="1" spc="-20" dirty="0">
                <a:solidFill>
                  <a:prstClr val="black"/>
                </a:solidFill>
                <a:latin typeface="Arial"/>
                <a:cs typeface="Arial"/>
              </a:rPr>
              <a:t>A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rch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G</a:t>
            </a:r>
            <a:r>
              <a:rPr sz="700" i="1" dirty="0">
                <a:solidFill>
                  <a:prstClr val="black"/>
                </a:solidFill>
                <a:latin typeface="Arial"/>
                <a:cs typeface="Arial"/>
              </a:rPr>
              <a:t>y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ne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c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o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sz="700" i="1" spc="-2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O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st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2010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;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282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: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577–80</a:t>
            </a:r>
            <a:endParaRPr sz="7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eris</a:t>
            </a:r>
            <a:r>
              <a:rPr sz="70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al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.</a:t>
            </a:r>
            <a:r>
              <a:rPr sz="700" spc="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T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A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TM</a:t>
            </a:r>
            <a:r>
              <a:rPr sz="700" i="1" spc="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2007;9:29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–30</a:t>
            </a:r>
            <a:endParaRPr sz="7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erg</a:t>
            </a:r>
            <a:r>
              <a:rPr sz="700" spc="5" dirty="0">
                <a:solidFill>
                  <a:prstClr val="black"/>
                </a:solidFill>
                <a:latin typeface="Arial"/>
                <a:cs typeface="Arial"/>
              </a:rPr>
              <a:t>m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a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spc="-3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al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.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Ge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urt</a:t>
            </a:r>
            <a:r>
              <a:rPr sz="700" i="1" dirty="0">
                <a:solidFill>
                  <a:prstClr val="black"/>
                </a:solidFill>
                <a:latin typeface="Arial"/>
                <a:cs typeface="Arial"/>
              </a:rPr>
              <a:t>s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h</a:t>
            </a:r>
            <a:r>
              <a:rPr sz="700" i="1" spc="-2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Fra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u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h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i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k</a:t>
            </a:r>
            <a:r>
              <a:rPr sz="700" i="1" spc="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2009;69:682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–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6</a:t>
            </a:r>
            <a:endParaRPr sz="7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P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a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v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ord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al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.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r</a:t>
            </a:r>
            <a:r>
              <a:rPr sz="700" i="1" spc="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J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 Hae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m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at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o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sz="700" i="1" spc="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2012;156:588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–600</a:t>
            </a:r>
            <a:endParaRPr sz="7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B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re</a:t>
            </a:r>
            <a:r>
              <a:rPr sz="700" spc="-40" dirty="0">
                <a:solidFill>
                  <a:prstClr val="black"/>
                </a:solidFill>
                <a:latin typeface="Arial"/>
                <a:cs typeface="Arial"/>
              </a:rPr>
              <a:t>y</a:t>
            </a:r>
            <a:r>
              <a:rPr sz="700" spc="5" dirty="0">
                <a:solidFill>
                  <a:prstClr val="black"/>
                </a:solidFill>
                <a:latin typeface="Arial"/>
                <a:cs typeface="Arial"/>
              </a:rPr>
              <a:t>m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a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spc="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e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t 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al</a:t>
            </a:r>
            <a:r>
              <a:rPr sz="700" spc="-5" dirty="0">
                <a:solidFill>
                  <a:prstClr val="black"/>
                </a:solidFill>
                <a:latin typeface="Arial"/>
                <a:cs typeface="Arial"/>
              </a:rPr>
              <a:t>. 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J</a:t>
            </a:r>
            <a:r>
              <a:rPr sz="700" i="1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P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eri</a:t>
            </a:r>
            <a:r>
              <a:rPr sz="700" i="1" spc="-15" dirty="0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700" i="1" spc="-5" dirty="0">
                <a:solidFill>
                  <a:prstClr val="black"/>
                </a:solidFill>
                <a:latin typeface="Arial"/>
                <a:cs typeface="Arial"/>
              </a:rPr>
              <a:t>at </a:t>
            </a:r>
            <a:r>
              <a:rPr sz="700" i="1" spc="-25" dirty="0">
                <a:solidFill>
                  <a:prstClr val="black"/>
                </a:solidFill>
                <a:latin typeface="Arial"/>
                <a:cs typeface="Arial"/>
              </a:rPr>
              <a:t>M</a:t>
            </a:r>
            <a:r>
              <a:rPr sz="700" i="1" spc="-10" dirty="0">
                <a:solidFill>
                  <a:prstClr val="black"/>
                </a:solidFill>
                <a:latin typeface="Arial"/>
                <a:cs typeface="Arial"/>
              </a:rPr>
              <a:t>ed</a:t>
            </a:r>
            <a:r>
              <a:rPr sz="700" i="1" spc="1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prstClr val="black"/>
                </a:solidFill>
                <a:latin typeface="Arial"/>
                <a:cs typeface="Arial"/>
              </a:rPr>
              <a:t>2011;39:113</a:t>
            </a:r>
            <a:r>
              <a:rPr sz="700" spc="-15" dirty="0">
                <a:solidFill>
                  <a:prstClr val="black"/>
                </a:solidFill>
                <a:latin typeface="Arial"/>
                <a:cs typeface="Arial"/>
              </a:rPr>
              <a:t>–21</a:t>
            </a:r>
            <a:endParaRPr lang="ru-RU" sz="700" spc="-15" dirty="0">
              <a:solidFill>
                <a:prstClr val="black"/>
              </a:solidFill>
              <a:latin typeface="Arial"/>
              <a:cs typeface="Arial"/>
            </a:endParaRPr>
          </a:p>
          <a:p>
            <a:pPr marL="241284" indent="-228584">
              <a:buFont typeface="Arial"/>
              <a:buAutoNum type="arabicPeriod"/>
              <a:tabLst>
                <a:tab pos="241920" algn="l"/>
              </a:tabLst>
              <a:defRPr/>
            </a:pP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lang="it-IT" sz="700" spc="-15" dirty="0">
                <a:solidFill>
                  <a:prstClr val="black"/>
                </a:solidFill>
                <a:latin typeface="Arial"/>
                <a:cs typeface="Arial"/>
              </a:rPr>
              <a:t>o</a:t>
            </a:r>
            <a:r>
              <a:rPr lang="it-IT" sz="700" dirty="0">
                <a:solidFill>
                  <a:prstClr val="black"/>
                </a:solidFill>
                <a:latin typeface="Arial"/>
                <a:cs typeface="Arial"/>
              </a:rPr>
              <a:t>c</a:t>
            </a:r>
            <a:r>
              <a:rPr lang="it-IT" sz="700" spc="-5" dirty="0">
                <a:solidFill>
                  <a:prstClr val="black"/>
                </a:solidFill>
                <a:latin typeface="Arial"/>
                <a:cs typeface="Arial"/>
              </a:rPr>
              <a:t>at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ell</a:t>
            </a:r>
            <a:r>
              <a:rPr lang="it-IT" sz="700" spc="-5" dirty="0">
                <a:solidFill>
                  <a:prstClr val="black"/>
                </a:solidFill>
                <a:latin typeface="Arial"/>
                <a:cs typeface="Arial"/>
              </a:rPr>
              <a:t>i</a:t>
            </a:r>
            <a:r>
              <a:rPr lang="it-IT" sz="700" spc="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&amp;</a:t>
            </a:r>
            <a:r>
              <a:rPr lang="it-IT" sz="70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it-IT" sz="700" spc="-5" dirty="0">
                <a:solidFill>
                  <a:prstClr val="black"/>
                </a:solidFill>
                <a:latin typeface="Arial"/>
                <a:cs typeface="Arial"/>
              </a:rPr>
              <a:t>Del</a:t>
            </a:r>
            <a:r>
              <a:rPr lang="it-IT" sz="70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it-IT" sz="700" spc="-15" dirty="0">
                <a:solidFill>
                  <a:prstClr val="black"/>
                </a:solidFill>
                <a:latin typeface="Arial"/>
                <a:cs typeface="Arial"/>
              </a:rPr>
              <a:t>V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ec</a:t>
            </a:r>
            <a:r>
              <a:rPr lang="it-IT" sz="700" dirty="0">
                <a:solidFill>
                  <a:prstClr val="black"/>
                </a:solidFill>
                <a:latin typeface="Arial"/>
                <a:cs typeface="Arial"/>
              </a:rPr>
              <a:t>c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h</a:t>
            </a:r>
            <a:r>
              <a:rPr lang="it-IT" sz="700" spc="-15" dirty="0">
                <a:solidFill>
                  <a:prstClr val="black"/>
                </a:solidFill>
                <a:latin typeface="Arial"/>
                <a:cs typeface="Arial"/>
              </a:rPr>
              <a:t>i</a:t>
            </a:r>
            <a:r>
              <a:rPr lang="it-IT" sz="700" spc="-5" dirty="0">
                <a:solidFill>
                  <a:prstClr val="black"/>
                </a:solidFill>
                <a:latin typeface="Arial"/>
                <a:cs typeface="Arial"/>
              </a:rPr>
              <a:t>o. </a:t>
            </a:r>
            <a:r>
              <a:rPr lang="it-IT" sz="700" i="1" spc="-10" dirty="0">
                <a:solidFill>
                  <a:prstClr val="black"/>
                </a:solidFill>
                <a:latin typeface="Arial"/>
                <a:cs typeface="Arial"/>
              </a:rPr>
              <a:t>Onco</a:t>
            </a:r>
            <a:r>
              <a:rPr lang="it-IT" sz="700" i="1" spc="-15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lang="it-IT" sz="700" i="1" spc="-10" dirty="0">
                <a:solidFill>
                  <a:prstClr val="black"/>
                </a:solidFill>
                <a:latin typeface="Arial"/>
                <a:cs typeface="Arial"/>
              </a:rPr>
              <a:t>ogi</a:t>
            </a:r>
            <a:r>
              <a:rPr lang="it-IT" sz="700" i="1" dirty="0">
                <a:solidFill>
                  <a:prstClr val="black"/>
                </a:solidFill>
                <a:latin typeface="Arial"/>
                <a:cs typeface="Arial"/>
              </a:rPr>
              <a:t>s</a:t>
            </a:r>
            <a:r>
              <a:rPr lang="it-IT" sz="700" i="1" spc="-5" dirty="0">
                <a:solidFill>
                  <a:prstClr val="black"/>
                </a:solidFill>
                <a:latin typeface="Arial"/>
                <a:cs typeface="Arial"/>
              </a:rPr>
              <a:t>t</a:t>
            </a:r>
            <a:r>
              <a:rPr lang="it-IT" sz="700" i="1" spc="-1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it-IT" sz="700" spc="-10" dirty="0">
                <a:solidFill>
                  <a:prstClr val="black"/>
                </a:solidFill>
                <a:latin typeface="Arial"/>
                <a:cs typeface="Arial"/>
              </a:rPr>
              <a:t>2011;16:19</a:t>
            </a:r>
            <a:r>
              <a:rPr lang="it-IT" sz="700" spc="-15" dirty="0">
                <a:solidFill>
                  <a:prstClr val="black"/>
                </a:solidFill>
                <a:latin typeface="Arial"/>
                <a:cs typeface="Arial"/>
              </a:rPr>
              <a:t>–24</a:t>
            </a:r>
            <a:endParaRPr lang="it-IT" sz="700" dirty="0">
              <a:solidFill>
                <a:prstClr val="black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33063041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5"/>
          <p:cNvSpPr>
            <a:spLocks noChangeArrowheads="1"/>
          </p:cNvSpPr>
          <p:nvPr/>
        </p:nvSpPr>
        <p:spPr bwMode="auto">
          <a:xfrm>
            <a:off x="2484438" y="185738"/>
            <a:ext cx="3727450" cy="51276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>
                <a:latin typeface="Arial" charset="0"/>
                <a:cs typeface="Arial" charset="0"/>
              </a:rPr>
              <a:t>Препараты железа</a:t>
            </a:r>
          </a:p>
        </p:txBody>
      </p:sp>
      <p:sp>
        <p:nvSpPr>
          <p:cNvPr id="54275" name="AutoShape 6"/>
          <p:cNvSpPr>
            <a:spLocks noChangeArrowheads="1"/>
          </p:cNvSpPr>
          <p:nvPr/>
        </p:nvSpPr>
        <p:spPr bwMode="auto">
          <a:xfrm>
            <a:off x="3205163" y="936625"/>
            <a:ext cx="2197100" cy="512763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 algn="ctr"/>
            <a:r>
              <a:rPr lang="ru-RU" altLang="en-US">
                <a:latin typeface="Arial" charset="0"/>
                <a:cs typeface="Arial" charset="0"/>
              </a:rPr>
              <a:t>Пероральные</a:t>
            </a:r>
          </a:p>
        </p:txBody>
      </p:sp>
      <p:sp>
        <p:nvSpPr>
          <p:cNvPr id="54276" name="AutoShape 8"/>
          <p:cNvSpPr>
            <a:spLocks noChangeArrowheads="1"/>
          </p:cNvSpPr>
          <p:nvPr/>
        </p:nvSpPr>
        <p:spPr bwMode="auto">
          <a:xfrm>
            <a:off x="1403350" y="1609725"/>
            <a:ext cx="1073150" cy="446088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en-US" altLang="en-US" sz="2000">
                <a:latin typeface="Georgia" pitchFamily="18" charset="0"/>
              </a:rPr>
              <a:t>FeII</a:t>
            </a:r>
            <a:endParaRPr lang="ru-RU" altLang="en-US" sz="2000">
              <a:latin typeface="Georgia" pitchFamily="18" charset="0"/>
            </a:endParaRPr>
          </a:p>
        </p:txBody>
      </p:sp>
      <p:sp>
        <p:nvSpPr>
          <p:cNvPr id="54277" name="AutoShape 9"/>
          <p:cNvSpPr>
            <a:spLocks noChangeArrowheads="1"/>
          </p:cNvSpPr>
          <p:nvPr/>
        </p:nvSpPr>
        <p:spPr bwMode="auto">
          <a:xfrm>
            <a:off x="6227763" y="1554163"/>
            <a:ext cx="1073150" cy="446087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en-US" altLang="en-US" sz="2000">
                <a:latin typeface="Georgia" pitchFamily="18" charset="0"/>
              </a:rPr>
              <a:t>FIII</a:t>
            </a:r>
            <a:endParaRPr lang="ru-RU" altLang="en-US" sz="2000">
              <a:latin typeface="Georgia" pitchFamily="18" charset="0"/>
            </a:endParaRPr>
          </a:p>
        </p:txBody>
      </p:sp>
      <p:sp>
        <p:nvSpPr>
          <p:cNvPr id="54278" name="AutoShape 13"/>
          <p:cNvSpPr>
            <a:spLocks noChangeArrowheads="1"/>
          </p:cNvSpPr>
          <p:nvPr/>
        </p:nvSpPr>
        <p:spPr bwMode="auto">
          <a:xfrm>
            <a:off x="250825" y="2128838"/>
            <a:ext cx="1871663" cy="58261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Органические </a:t>
            </a:r>
          </a:p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соли</a:t>
            </a:r>
          </a:p>
        </p:txBody>
      </p:sp>
      <p:sp>
        <p:nvSpPr>
          <p:cNvPr id="54279" name="AutoShape 14"/>
          <p:cNvSpPr>
            <a:spLocks noChangeArrowheads="1"/>
          </p:cNvSpPr>
          <p:nvPr/>
        </p:nvSpPr>
        <p:spPr bwMode="auto">
          <a:xfrm>
            <a:off x="2268538" y="2128838"/>
            <a:ext cx="1873250" cy="58261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Неорганические</a:t>
            </a:r>
          </a:p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 соли</a:t>
            </a:r>
          </a:p>
        </p:txBody>
      </p:sp>
      <p:sp>
        <p:nvSpPr>
          <p:cNvPr id="54280" name="AutoShape 15"/>
          <p:cNvSpPr>
            <a:spLocks noChangeArrowheads="1"/>
          </p:cNvSpPr>
          <p:nvPr/>
        </p:nvSpPr>
        <p:spPr bwMode="auto">
          <a:xfrm>
            <a:off x="4859338" y="2128838"/>
            <a:ext cx="1871662" cy="58261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Органические </a:t>
            </a:r>
          </a:p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соли</a:t>
            </a:r>
          </a:p>
        </p:txBody>
      </p:sp>
      <p:sp>
        <p:nvSpPr>
          <p:cNvPr id="54281" name="AutoShape 16"/>
          <p:cNvSpPr>
            <a:spLocks noChangeArrowheads="1"/>
          </p:cNvSpPr>
          <p:nvPr/>
        </p:nvSpPr>
        <p:spPr bwMode="auto">
          <a:xfrm>
            <a:off x="6948488" y="2128838"/>
            <a:ext cx="1873250" cy="58261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Неорганические</a:t>
            </a:r>
          </a:p>
          <a:p>
            <a:pPr algn="ctr"/>
            <a:r>
              <a:rPr lang="ru-RU" altLang="en-US" sz="1400">
                <a:solidFill>
                  <a:schemeClr val="tx2"/>
                </a:solidFill>
                <a:latin typeface="Arial" charset="0"/>
                <a:cs typeface="Arial" charset="0"/>
              </a:rPr>
              <a:t> соединения</a:t>
            </a:r>
          </a:p>
        </p:txBody>
      </p:sp>
      <p:sp>
        <p:nvSpPr>
          <p:cNvPr id="54282" name="AutoShape 17"/>
          <p:cNvSpPr>
            <a:spLocks noChangeArrowheads="1"/>
          </p:cNvSpPr>
          <p:nvPr/>
        </p:nvSpPr>
        <p:spPr bwMode="auto">
          <a:xfrm>
            <a:off x="179388" y="2779713"/>
            <a:ext cx="1957387" cy="1465262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Глюконат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(Тотема)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Фумарат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(Ферретаб)</a:t>
            </a:r>
          </a:p>
        </p:txBody>
      </p:sp>
      <p:sp>
        <p:nvSpPr>
          <p:cNvPr id="54283" name="AutoShape 18"/>
          <p:cNvSpPr>
            <a:spLocks noChangeArrowheads="1"/>
          </p:cNvSpPr>
          <p:nvPr/>
        </p:nvSpPr>
        <p:spPr bwMode="auto">
          <a:xfrm>
            <a:off x="2136775" y="2947988"/>
            <a:ext cx="2449513" cy="2466975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Сульфат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(Сорбифер,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Ферро-фольгамма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Тардиферон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Хлорид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(Гемофер)</a:t>
            </a:r>
          </a:p>
        </p:txBody>
      </p:sp>
      <p:sp>
        <p:nvSpPr>
          <p:cNvPr id="54284" name="AutoShape 19"/>
          <p:cNvSpPr>
            <a:spLocks noChangeArrowheads="1"/>
          </p:cNvSpPr>
          <p:nvPr/>
        </p:nvSpPr>
        <p:spPr bwMode="auto">
          <a:xfrm>
            <a:off x="4643438" y="2844800"/>
            <a:ext cx="1944687" cy="784225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Сукцинилат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(Ферлатум)</a:t>
            </a:r>
          </a:p>
        </p:txBody>
      </p:sp>
      <p:sp>
        <p:nvSpPr>
          <p:cNvPr id="54285" name="AutoShape 20"/>
          <p:cNvSpPr>
            <a:spLocks noChangeArrowheads="1"/>
          </p:cNvSpPr>
          <p:nvPr/>
        </p:nvSpPr>
        <p:spPr bwMode="auto">
          <a:xfrm>
            <a:off x="6588125" y="2792413"/>
            <a:ext cx="2409825" cy="2778125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Гидроксид железа в комплексе с полимальтозой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(Феррум лек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Мальтофер</a:t>
            </a:r>
          </a:p>
          <a:p>
            <a:pPr algn="ctr"/>
            <a:r>
              <a:rPr lang="ru-RU" altLang="en-US" sz="2000">
                <a:latin typeface="Arial" charset="0"/>
                <a:cs typeface="Arial" charset="0"/>
              </a:rPr>
              <a:t>Биофер)</a:t>
            </a:r>
          </a:p>
          <a:p>
            <a:pPr algn="ctr"/>
            <a:endParaRPr lang="ru-RU" altLang="en-US" sz="2000">
              <a:latin typeface="Arial" charset="0"/>
              <a:cs typeface="Arial" charset="0"/>
            </a:endParaRPr>
          </a:p>
        </p:txBody>
      </p:sp>
      <p:sp>
        <p:nvSpPr>
          <p:cNvPr id="54286" name="Text Box 23"/>
          <p:cNvSpPr txBox="1">
            <a:spLocks noChangeArrowheads="1"/>
          </p:cNvSpPr>
          <p:nvPr/>
        </p:nvSpPr>
        <p:spPr bwMode="auto">
          <a:xfrm>
            <a:off x="2516188" y="1598613"/>
            <a:ext cx="360045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altLang="en-US" sz="2000">
                <a:latin typeface="Arial" charset="0"/>
                <a:cs typeface="Arial" charset="0"/>
              </a:rPr>
              <a:t>По механизму всасывания</a:t>
            </a:r>
          </a:p>
        </p:txBody>
      </p:sp>
      <p:sp>
        <p:nvSpPr>
          <p:cNvPr id="54287" name="Line 24"/>
          <p:cNvSpPr>
            <a:spLocks noChangeShapeType="1"/>
          </p:cNvSpPr>
          <p:nvPr/>
        </p:nvSpPr>
        <p:spPr bwMode="auto">
          <a:xfrm>
            <a:off x="4284663" y="692150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88" name="Line 26"/>
          <p:cNvSpPr>
            <a:spLocks noChangeShapeType="1"/>
          </p:cNvSpPr>
          <p:nvPr/>
        </p:nvSpPr>
        <p:spPr bwMode="auto">
          <a:xfrm flipH="1">
            <a:off x="2555875" y="1412875"/>
            <a:ext cx="576263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89" name="Line 27"/>
          <p:cNvSpPr>
            <a:spLocks noChangeShapeType="1"/>
          </p:cNvSpPr>
          <p:nvPr/>
        </p:nvSpPr>
        <p:spPr bwMode="auto">
          <a:xfrm>
            <a:off x="5508625" y="1412875"/>
            <a:ext cx="64770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0" name="Line 28"/>
          <p:cNvSpPr>
            <a:spLocks noChangeShapeType="1"/>
          </p:cNvSpPr>
          <p:nvPr/>
        </p:nvSpPr>
        <p:spPr bwMode="auto">
          <a:xfrm flipH="1">
            <a:off x="1908175" y="2060575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1" name="Line 29"/>
          <p:cNvSpPr>
            <a:spLocks noChangeShapeType="1"/>
          </p:cNvSpPr>
          <p:nvPr/>
        </p:nvSpPr>
        <p:spPr bwMode="auto">
          <a:xfrm>
            <a:off x="2411413" y="2060575"/>
            <a:ext cx="0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2" name="Line 30"/>
          <p:cNvSpPr>
            <a:spLocks noChangeShapeType="1"/>
          </p:cNvSpPr>
          <p:nvPr/>
        </p:nvSpPr>
        <p:spPr bwMode="auto">
          <a:xfrm flipH="1">
            <a:off x="6516688" y="2060575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3" name="Line 31"/>
          <p:cNvSpPr>
            <a:spLocks noChangeShapeType="1"/>
          </p:cNvSpPr>
          <p:nvPr/>
        </p:nvSpPr>
        <p:spPr bwMode="auto">
          <a:xfrm flipH="1">
            <a:off x="7164388" y="2060575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4" name="Line 32"/>
          <p:cNvSpPr>
            <a:spLocks noChangeShapeType="1"/>
          </p:cNvSpPr>
          <p:nvPr/>
        </p:nvSpPr>
        <p:spPr bwMode="auto">
          <a:xfrm>
            <a:off x="1403350" y="270827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5" name="Line 33"/>
          <p:cNvSpPr>
            <a:spLocks noChangeShapeType="1"/>
          </p:cNvSpPr>
          <p:nvPr/>
        </p:nvSpPr>
        <p:spPr bwMode="auto">
          <a:xfrm>
            <a:off x="3276600" y="270827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6" name="Line 34"/>
          <p:cNvSpPr>
            <a:spLocks noChangeShapeType="1"/>
          </p:cNvSpPr>
          <p:nvPr/>
        </p:nvSpPr>
        <p:spPr bwMode="auto">
          <a:xfrm>
            <a:off x="5580063" y="270827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7" name="Line 35"/>
          <p:cNvSpPr>
            <a:spLocks noChangeShapeType="1"/>
          </p:cNvSpPr>
          <p:nvPr/>
        </p:nvSpPr>
        <p:spPr bwMode="auto">
          <a:xfrm>
            <a:off x="7885113" y="270827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ru-RU"/>
          </a:p>
        </p:txBody>
      </p:sp>
      <p:sp>
        <p:nvSpPr>
          <p:cNvPr id="54298" name="Прямоугольник 1"/>
          <p:cNvSpPr>
            <a:spLocks noChangeArrowheads="1"/>
          </p:cNvSpPr>
          <p:nvPr/>
        </p:nvSpPr>
        <p:spPr bwMode="auto">
          <a:xfrm>
            <a:off x="161925" y="5732463"/>
            <a:ext cx="87471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>
                <a:latin typeface="Arial" charset="0"/>
                <a:cs typeface="Arial" charset="0"/>
              </a:rPr>
              <a:t>Эффективность пероральных препаратов двухвалентного и трехвалентного железа одинакова</a:t>
            </a:r>
          </a:p>
        </p:txBody>
      </p:sp>
    </p:spTree>
    <p:extLst>
      <p:ext uri="{BB962C8B-B14F-4D97-AF65-F5344CB8AC3E}">
        <p14:creationId xmlns:p14="http://schemas.microsoft.com/office/powerpoint/2010/main" val="111312546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424862" cy="6192837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altLang="ru-RU" sz="3300" b="1">
                <a:latin typeface="Arial" charset="0"/>
                <a:cs typeface="Arial" charset="0"/>
              </a:rPr>
              <a:t>			</a:t>
            </a:r>
            <a:r>
              <a:rPr lang="ru-RU" altLang="ru-RU" sz="3000" b="1">
                <a:solidFill>
                  <a:schemeClr val="tx1"/>
                </a:solidFill>
                <a:latin typeface="Arial" charset="0"/>
                <a:cs typeface="Arial" charset="0"/>
              </a:rPr>
              <a:t>Лечение ЖДА</a:t>
            </a:r>
            <a:br>
              <a:rPr lang="ru-RU" altLang="ru-RU" sz="3000" b="1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ru-RU" altLang="ru-RU" sz="3000" b="1">
                <a:solidFill>
                  <a:schemeClr val="tx1"/>
                </a:solidFill>
                <a:latin typeface="Arial" charset="0"/>
                <a:cs typeface="Arial" charset="0"/>
              </a:rPr>
              <a:t>1. Препарат железа</a:t>
            </a:r>
            <a:br>
              <a:rPr lang="ru-RU" altLang="ru-RU" sz="3000" b="1">
                <a:latin typeface="Arial" charset="0"/>
                <a:cs typeface="Arial" charset="0"/>
              </a:rPr>
            </a:br>
            <a:r>
              <a:rPr lang="ru-RU" altLang="ru-RU" sz="3000" b="1">
                <a:latin typeface="Arial" charset="0"/>
                <a:cs typeface="Arial" charset="0"/>
              </a:rPr>
              <a:t>  доза в зависимости от тяжести анемии и ДЖ</a:t>
            </a:r>
            <a:br>
              <a:rPr lang="ru-RU" altLang="ru-RU" sz="3000" b="1">
                <a:latin typeface="Arial" charset="0"/>
                <a:cs typeface="Arial" charset="0"/>
              </a:rPr>
            </a:br>
            <a:br>
              <a:rPr lang="ru-RU" altLang="ru-RU" sz="3000" b="1">
                <a:latin typeface="Arial" charset="0"/>
                <a:cs typeface="Arial" charset="0"/>
              </a:rPr>
            </a:br>
            <a:r>
              <a:rPr lang="ru-RU" altLang="ru-RU" sz="3000" b="1">
                <a:solidFill>
                  <a:schemeClr val="tx1"/>
                </a:solidFill>
                <a:latin typeface="Arial" charset="0"/>
                <a:cs typeface="Arial" charset="0"/>
              </a:rPr>
              <a:t>2. Антиоксиданты</a:t>
            </a:r>
            <a:br>
              <a:rPr lang="ru-RU" altLang="ru-RU" sz="3000" b="1">
                <a:latin typeface="Arial" charset="0"/>
                <a:cs typeface="Arial" charset="0"/>
              </a:rPr>
            </a:br>
            <a:r>
              <a:rPr lang="ru-RU" altLang="ru-RU" sz="3000" b="1">
                <a:latin typeface="Arial" charset="0"/>
                <a:cs typeface="Arial" charset="0"/>
              </a:rPr>
              <a:t>    аскорбиновая кислота</a:t>
            </a:r>
            <a:br>
              <a:rPr lang="ru-RU" altLang="ru-RU" sz="3000" b="1">
                <a:latin typeface="Arial" charset="0"/>
                <a:cs typeface="Arial" charset="0"/>
              </a:rPr>
            </a:br>
            <a:r>
              <a:rPr lang="ru-RU" altLang="ru-RU" sz="3000" b="1">
                <a:latin typeface="Arial" charset="0"/>
                <a:cs typeface="Arial" charset="0"/>
              </a:rPr>
              <a:t>    метионин</a:t>
            </a:r>
            <a:br>
              <a:rPr lang="ru-RU" altLang="ru-RU" sz="3000" b="1">
                <a:latin typeface="Arial" charset="0"/>
                <a:cs typeface="Arial" charset="0"/>
              </a:rPr>
            </a:br>
            <a:r>
              <a:rPr lang="ru-RU" altLang="ru-RU" sz="3000" b="1">
                <a:latin typeface="Arial" charset="0"/>
                <a:cs typeface="Arial" charset="0"/>
              </a:rPr>
              <a:t>    альфа-токоферол</a:t>
            </a:r>
            <a:br>
              <a:rPr lang="ru-RU" altLang="ru-RU" sz="3000" b="1">
                <a:latin typeface="Arial" charset="0"/>
                <a:cs typeface="Arial" charset="0"/>
              </a:rPr>
            </a:br>
            <a:r>
              <a:rPr lang="ru-RU" altLang="ru-RU" sz="3000" b="1">
                <a:latin typeface="Arial" charset="0"/>
                <a:cs typeface="Arial" charset="0"/>
              </a:rPr>
              <a:t>    </a:t>
            </a:r>
            <a:br>
              <a:rPr lang="ru-RU" altLang="ru-RU" sz="3000" b="1">
                <a:latin typeface="Arial" charset="0"/>
                <a:cs typeface="Arial" charset="0"/>
              </a:rPr>
            </a:br>
            <a:r>
              <a:rPr lang="ru-RU" altLang="ru-RU" sz="3000" b="1">
                <a:solidFill>
                  <a:schemeClr val="tx1"/>
                </a:solidFill>
                <a:latin typeface="Arial" charset="0"/>
                <a:cs typeface="Arial" charset="0"/>
              </a:rPr>
              <a:t>3. Метаболические средства</a:t>
            </a:r>
            <a:br>
              <a:rPr lang="ru-RU" altLang="ru-RU" sz="3000" b="1">
                <a:latin typeface="Arial" charset="0"/>
                <a:cs typeface="Arial" charset="0"/>
              </a:rPr>
            </a:br>
            <a:r>
              <a:rPr lang="ru-RU" altLang="ru-RU" sz="3000" b="1">
                <a:latin typeface="Arial" charset="0"/>
                <a:cs typeface="Arial" charset="0"/>
              </a:rPr>
              <a:t>    препараты К</a:t>
            </a:r>
            <a:r>
              <a:rPr lang="ru-RU" altLang="ru-RU" sz="3000" b="1" baseline="30000">
                <a:latin typeface="Arial" charset="0"/>
                <a:cs typeface="Arial" charset="0"/>
              </a:rPr>
              <a:t>0</a:t>
            </a:r>
            <a:r>
              <a:rPr lang="ru-RU" altLang="ru-RU" sz="3000" b="1">
                <a:latin typeface="Arial" charset="0"/>
                <a:cs typeface="Arial" charset="0"/>
              </a:rPr>
              <a:t> </a:t>
            </a:r>
            <a:br>
              <a:rPr lang="ru-RU" altLang="ru-RU" sz="3000" b="1">
                <a:latin typeface="Arial" charset="0"/>
                <a:cs typeface="Arial" charset="0"/>
              </a:rPr>
            </a:br>
            <a:r>
              <a:rPr lang="ru-RU" altLang="ru-RU" sz="3000" b="1">
                <a:latin typeface="Arial" charset="0"/>
                <a:cs typeface="Arial" charset="0"/>
              </a:rPr>
              <a:t>    витамины В</a:t>
            </a:r>
            <a:r>
              <a:rPr lang="ru-RU" altLang="ru-RU" sz="3000" b="1" baseline="-25000">
                <a:latin typeface="Arial" charset="0"/>
                <a:cs typeface="Arial" charset="0"/>
              </a:rPr>
              <a:t>1</a:t>
            </a:r>
            <a:r>
              <a:rPr lang="ru-RU" altLang="ru-RU" sz="3000" b="1">
                <a:latin typeface="Arial" charset="0"/>
                <a:cs typeface="Arial" charset="0"/>
              </a:rPr>
              <a:t>, В</a:t>
            </a:r>
            <a:r>
              <a:rPr lang="ru-RU" altLang="ru-RU" sz="3000" b="1" baseline="-25000">
                <a:latin typeface="Arial" charset="0"/>
                <a:cs typeface="Arial" charset="0"/>
              </a:rPr>
              <a:t>2</a:t>
            </a:r>
            <a:r>
              <a:rPr lang="ru-RU" altLang="ru-RU" sz="3000" b="1">
                <a:latin typeface="Arial" charset="0"/>
                <a:cs typeface="Arial" charset="0"/>
              </a:rPr>
              <a:t>, В</a:t>
            </a:r>
            <a:r>
              <a:rPr lang="ru-RU" altLang="ru-RU" sz="3000" b="1" baseline="-25000">
                <a:latin typeface="Arial" charset="0"/>
                <a:cs typeface="Arial" charset="0"/>
              </a:rPr>
              <a:t>5</a:t>
            </a:r>
            <a:r>
              <a:rPr lang="ru-RU" altLang="ru-RU" sz="3000" b="1">
                <a:latin typeface="Arial" charset="0"/>
                <a:cs typeface="Arial" charset="0"/>
              </a:rPr>
              <a:t>, В</a:t>
            </a:r>
            <a:r>
              <a:rPr lang="ru-RU" altLang="ru-RU" sz="3000" b="1" baseline="-25000">
                <a:latin typeface="Arial" charset="0"/>
                <a:cs typeface="Arial" charset="0"/>
              </a:rPr>
              <a:t>6</a:t>
            </a:r>
            <a:br>
              <a:rPr lang="ru-RU" altLang="ru-RU" sz="3000" b="1">
                <a:latin typeface="Arial" charset="0"/>
                <a:cs typeface="Arial" charset="0"/>
              </a:rPr>
            </a:br>
            <a:r>
              <a:rPr lang="ru-RU" altLang="ru-RU" sz="3000" b="1">
                <a:latin typeface="Arial" charset="0"/>
                <a:cs typeface="Arial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9016232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ChangeArrowheads="1"/>
          </p:cNvSpPr>
          <p:nvPr/>
        </p:nvSpPr>
        <p:spPr bwMode="auto">
          <a:xfrm>
            <a:off x="395536" y="1772816"/>
            <a:ext cx="8424863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69900" indent="-469900" algn="ctr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None/>
            </a:pPr>
            <a:r>
              <a:rPr lang="ru-RU" altLang="en-US" sz="3200" dirty="0">
                <a:latin typeface="Arial" charset="0"/>
                <a:cs typeface="Arial" charset="0"/>
              </a:rPr>
              <a:t>Показания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None/>
            </a:pPr>
            <a:r>
              <a:rPr lang="ru-RU" altLang="en-US" sz="1700" dirty="0">
                <a:latin typeface="Arial" charset="0"/>
                <a:cs typeface="Arial" charset="0"/>
              </a:rPr>
              <a:t> 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ü"/>
            </a:pPr>
            <a:r>
              <a:rPr lang="ru-RU" altLang="en-US" dirty="0">
                <a:latin typeface="Arial" charset="0"/>
                <a:cs typeface="Arial" charset="0"/>
              </a:rPr>
              <a:t>необходимость </a:t>
            </a:r>
            <a:r>
              <a:rPr lang="ru-RU" altLang="en-US" b="1" u="sng" dirty="0">
                <a:latin typeface="Arial" charset="0"/>
                <a:cs typeface="Arial" charset="0"/>
              </a:rPr>
              <a:t>быстрого восстановления </a:t>
            </a:r>
            <a:r>
              <a:rPr lang="ru-RU" altLang="en-US" dirty="0">
                <a:latin typeface="Arial" charset="0"/>
                <a:cs typeface="Arial" charset="0"/>
              </a:rPr>
              <a:t>уровня железа в сыворотке крови и запасов железа (при ЖДА с Нв менее 100 г/л) 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ü"/>
            </a:pPr>
            <a:r>
              <a:rPr lang="ru-RU" altLang="en-US" dirty="0">
                <a:latin typeface="Arial" charset="0"/>
                <a:cs typeface="Arial" charset="0"/>
              </a:rPr>
              <a:t>хроническая кровопотеря, не компенсируемая приемом пероральных препаратов железа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ü"/>
            </a:pPr>
            <a:r>
              <a:rPr lang="ru-RU" altLang="en-US" dirty="0">
                <a:latin typeface="Arial" charset="0"/>
                <a:cs typeface="Arial" charset="0"/>
              </a:rPr>
              <a:t>синдром нарушения всасывания железа в кишечнике (острые и хронические энтериты, обширные резекции тонкой кишки)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ü"/>
            </a:pPr>
            <a:r>
              <a:rPr lang="ru-RU" altLang="en-US" dirty="0">
                <a:latin typeface="Arial" charset="0"/>
                <a:cs typeface="Arial" charset="0"/>
              </a:rPr>
              <a:t>непереносимость препаратов железа для приема внутрь (тошнота, рвота, запоры, поносы)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ü"/>
            </a:pPr>
            <a:r>
              <a:rPr lang="ru-RU" altLang="en-US" dirty="0">
                <a:latin typeface="Arial" charset="0"/>
                <a:cs typeface="Arial" charset="0"/>
              </a:rPr>
              <a:t> эрозивные процессы в желудке и 12-перстной кишке</a:t>
            </a:r>
          </a:p>
          <a:p>
            <a:pPr marL="469900" indent="-469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</a:pPr>
            <a:endParaRPr lang="ru-RU" altLang="en-US" dirty="0">
              <a:latin typeface="Arial" charset="0"/>
              <a:cs typeface="Arial" charset="0"/>
            </a:endParaRPr>
          </a:p>
        </p:txBody>
      </p:sp>
      <p:sp>
        <p:nvSpPr>
          <p:cNvPr id="58371" name="Заголовок 1"/>
          <p:cNvSpPr>
            <a:spLocks/>
          </p:cNvSpPr>
          <p:nvPr/>
        </p:nvSpPr>
        <p:spPr bwMode="auto">
          <a:xfrm>
            <a:off x="535781" y="404664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en-US" sz="3200" dirty="0">
                <a:latin typeface="Arial" charset="0"/>
                <a:cs typeface="Arial" charset="0"/>
              </a:rPr>
              <a:t>Лечение ЖДА </a:t>
            </a:r>
            <a:br>
              <a:rPr lang="ru-RU" altLang="en-US" sz="3200" dirty="0">
                <a:latin typeface="Arial" charset="0"/>
                <a:cs typeface="Arial" charset="0"/>
              </a:rPr>
            </a:br>
            <a:r>
              <a:rPr lang="ru-RU" altLang="en-US" sz="3200" dirty="0">
                <a:latin typeface="Arial" charset="0"/>
                <a:cs typeface="Arial" charset="0"/>
              </a:rPr>
              <a:t>внутривенными препаратами железа </a:t>
            </a:r>
            <a:br>
              <a:rPr lang="ru-RU" altLang="en-US" sz="3200" dirty="0">
                <a:latin typeface="Arial" charset="0"/>
                <a:cs typeface="Arial" charset="0"/>
              </a:rPr>
            </a:br>
            <a:endParaRPr lang="ru-RU" altLang="en-US" sz="32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780304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36563" y="477838"/>
            <a:ext cx="8135937" cy="717550"/>
          </a:xfrm>
          <a:prstGeom prst="rect">
            <a:avLst/>
          </a:prstGeom>
        </p:spPr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b="1" dirty="0">
                <a:latin typeface="Arial" pitchFamily="34" charset="0"/>
                <a:ea typeface="+mj-ea"/>
                <a:cs typeface="Arial" pitchFamily="34" charset="0"/>
              </a:rPr>
              <a:t>Противопоказания</a:t>
            </a:r>
          </a:p>
        </p:txBody>
      </p:sp>
      <p:sp>
        <p:nvSpPr>
          <p:cNvPr id="59395" name="Содержимое 2"/>
          <p:cNvSpPr txBox="1">
            <a:spLocks/>
          </p:cNvSpPr>
          <p:nvPr/>
        </p:nvSpPr>
        <p:spPr bwMode="auto">
          <a:xfrm>
            <a:off x="465138" y="1484313"/>
            <a:ext cx="8353425" cy="388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800" dirty="0">
                <a:latin typeface="Arial" charset="0"/>
                <a:cs typeface="Arial" charset="0"/>
              </a:rPr>
              <a:t>Анемия не связана с дефицитом железа</a:t>
            </a:r>
          </a:p>
          <a:p>
            <a:pPr eaLnBrk="1" hangingPunct="1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800" dirty="0">
                <a:latin typeface="Arial" charset="0"/>
                <a:cs typeface="Arial" charset="0"/>
              </a:rPr>
              <a:t>Имеются признаки перегрузки железом (</a:t>
            </a:r>
            <a:r>
              <a:rPr lang="ru-RU" altLang="ru-RU" sz="2800" dirty="0" err="1">
                <a:latin typeface="Arial" charset="0"/>
                <a:cs typeface="Arial" charset="0"/>
              </a:rPr>
              <a:t>гемосидероз</a:t>
            </a:r>
            <a:r>
              <a:rPr lang="ru-RU" altLang="ru-RU" sz="2800" dirty="0">
                <a:latin typeface="Arial" charset="0"/>
                <a:cs typeface="Arial" charset="0"/>
              </a:rPr>
              <a:t>, </a:t>
            </a:r>
            <a:r>
              <a:rPr lang="ru-RU" altLang="ru-RU" sz="2800" dirty="0" err="1">
                <a:latin typeface="Arial" charset="0"/>
                <a:cs typeface="Arial" charset="0"/>
              </a:rPr>
              <a:t>гемохроматоз</a:t>
            </a:r>
            <a:r>
              <a:rPr lang="ru-RU" altLang="ru-RU" sz="2800" dirty="0">
                <a:latin typeface="Arial" charset="0"/>
                <a:cs typeface="Arial" charset="0"/>
              </a:rPr>
              <a:t>) или нарушения процессов его утилизации</a:t>
            </a:r>
          </a:p>
          <a:p>
            <a:pPr eaLnBrk="1" hangingPunct="1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800" dirty="0">
                <a:latin typeface="Arial" charset="0"/>
                <a:cs typeface="Arial" charset="0"/>
              </a:rPr>
              <a:t>Имеется повышенная чувствительность к препарату или его компонентам</a:t>
            </a:r>
          </a:p>
          <a:p>
            <a:pPr eaLnBrk="1" hangingPunct="1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800" dirty="0">
                <a:latin typeface="Arial" charset="0"/>
                <a:cs typeface="Arial" charset="0"/>
              </a:rPr>
              <a:t>1 триместр беременности</a:t>
            </a:r>
            <a:endParaRPr lang="en-GB" altLang="ru-RU" sz="2800" dirty="0">
              <a:latin typeface="Arial" charset="0"/>
              <a:cs typeface="Arial" charset="0"/>
            </a:endParaRPr>
          </a:p>
          <a:p>
            <a:pPr eaLnBrk="1" hangingPunct="1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800" dirty="0">
                <a:latin typeface="Arial" charset="0"/>
                <a:cs typeface="Arial" charset="0"/>
              </a:rPr>
              <a:t>Дети до 14 лет</a:t>
            </a:r>
          </a:p>
        </p:txBody>
      </p:sp>
    </p:spTree>
    <p:extLst>
      <p:ext uri="{BB962C8B-B14F-4D97-AF65-F5344CB8AC3E}">
        <p14:creationId xmlns:p14="http://schemas.microsoft.com/office/powerpoint/2010/main" val="204382439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765175"/>
            <a:ext cx="8642350" cy="5759450"/>
          </a:xfrm>
        </p:spPr>
        <p:txBody>
          <a:bodyPr/>
          <a:lstStyle/>
          <a:p>
            <a:pPr algn="just" eaLnBrk="1" hangingPunct="1"/>
            <a:r>
              <a:rPr lang="ru-RU" altLang="ru-RU" sz="4000" dirty="0">
                <a:latin typeface="Times New Roman" pitchFamily="18" charset="0"/>
              </a:rPr>
              <a:t>	</a:t>
            </a:r>
          </a:p>
        </p:txBody>
      </p:sp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539750" y="332656"/>
            <a:ext cx="8353425" cy="588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b="1" dirty="0">
                <a:solidFill>
                  <a:srgbClr val="000000"/>
                </a:solidFill>
                <a:latin typeface="+mn-lt"/>
                <a:cs typeface="Times New Roman" pitchFamily="18" charset="0"/>
              </a:rPr>
              <a:t>Наследственные гемолитические анемии</a:t>
            </a:r>
          </a:p>
        </p:txBody>
      </p:sp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285751" y="1853766"/>
            <a:ext cx="4286250" cy="440120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tabLst>
                <a:tab pos="457200" algn="l"/>
              </a:tabLst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tabLst>
                <a:tab pos="457200" algn="l"/>
              </a:tabLst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tabLst>
                <a:tab pos="457200" algn="l"/>
              </a:tabLst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ru-RU" altLang="ru-RU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Мембранопатии</a:t>
            </a:r>
            <a:r>
              <a:rPr lang="ru-RU" alt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из-за нарушения структуры белка мембраны эритроцита:</a:t>
            </a:r>
          </a:p>
          <a:p>
            <a:pPr eaLnBrk="0" hangingPunct="0">
              <a:buFontTx/>
              <a:buChar char="•"/>
            </a:pPr>
            <a:r>
              <a:rPr lang="ru-RU" altLang="ru-RU" sz="2000" b="1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Микросфероцитоз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эллиптоцитоз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стоматоцитоз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пиропойкилоцитоз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eaLnBrk="0" hangingPunct="0"/>
            <a:r>
              <a:rPr lang="ru-RU" alt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Нарушение липидов мембраны эритроцитов: 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акантоцитоз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дефицит активности лецитин-холестерин-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ацилтрансферазы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увеличение содержания лецитина в мембране эритроцитов, детский инфантильный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пикноцитоз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50" name="Text Box 7"/>
          <p:cNvSpPr txBox="1">
            <a:spLocks noChangeArrowheads="1"/>
          </p:cNvSpPr>
          <p:nvPr/>
        </p:nvSpPr>
        <p:spPr bwMode="auto">
          <a:xfrm>
            <a:off x="4683124" y="1853766"/>
            <a:ext cx="4210051" cy="4708981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tabLst>
                <a:tab pos="457200" algn="l"/>
              </a:tabLst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tabLst>
                <a:tab pos="457200" algn="l"/>
              </a:tabLst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tabLst>
                <a:tab pos="457200" algn="l"/>
              </a:tabLst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ru-RU" alt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Ферментопатии: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Дефицит ферментов пентозофосфатного цикла 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Дефицит активности ферментов гликолиза 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Дефицит активности ферментов обмена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глутатиона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Дефицит активности ферментов, участвующих в использовании АТФ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Дефицит активности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рибофосфатпирофосфаткиназы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Нарушение активности ферментов, участвующих в синтезе </a:t>
            </a:r>
            <a:r>
              <a:rPr lang="ru-RU" altLang="ru-RU" sz="2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порфиринов</a:t>
            </a: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51" name="AutoShape 8"/>
          <p:cNvSpPr>
            <a:spLocks noChangeArrowheads="1"/>
          </p:cNvSpPr>
          <p:nvPr/>
        </p:nvSpPr>
        <p:spPr bwMode="auto">
          <a:xfrm>
            <a:off x="2339752" y="972088"/>
            <a:ext cx="1296988" cy="846137"/>
          </a:xfrm>
          <a:prstGeom prst="curvedRightArrow">
            <a:avLst>
              <a:gd name="adj1" fmla="val 20000"/>
              <a:gd name="adj2" fmla="val 40000"/>
              <a:gd name="adj3" fmla="val 59986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6152" name="AutoShape 9"/>
          <p:cNvSpPr>
            <a:spLocks noChangeArrowheads="1"/>
          </p:cNvSpPr>
          <p:nvPr/>
        </p:nvSpPr>
        <p:spPr bwMode="auto">
          <a:xfrm>
            <a:off x="5434802" y="979054"/>
            <a:ext cx="998537" cy="874712"/>
          </a:xfrm>
          <a:prstGeom prst="curvedLeftArrow">
            <a:avLst>
              <a:gd name="adj1" fmla="val 20000"/>
              <a:gd name="adj2" fmla="val 40000"/>
              <a:gd name="adj3" fmla="val 3811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88740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250825" y="765175"/>
            <a:ext cx="864235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/>
            <a:r>
              <a:rPr lang="ru-RU" altLang="ru-RU" sz="4000" b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521277" y="470693"/>
            <a:ext cx="8353425" cy="588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b="1" dirty="0">
                <a:solidFill>
                  <a:srgbClr val="000000"/>
                </a:solidFill>
                <a:latin typeface="+mn-lt"/>
                <a:cs typeface="Times New Roman" pitchFamily="18" charset="0"/>
              </a:rPr>
              <a:t>Наследственные гемолитические анемии</a:t>
            </a:r>
          </a:p>
        </p:txBody>
      </p:sp>
      <p:sp>
        <p:nvSpPr>
          <p:cNvPr id="7173" name="Text Box 7"/>
          <p:cNvSpPr txBox="1">
            <a:spLocks noChangeArrowheads="1"/>
          </p:cNvSpPr>
          <p:nvPr/>
        </p:nvSpPr>
        <p:spPr bwMode="auto">
          <a:xfrm>
            <a:off x="1571625" y="1956336"/>
            <a:ext cx="6000750" cy="40941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tabLst>
                <a:tab pos="457200" algn="l"/>
              </a:tabLst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tabLst>
                <a:tab pos="457200" algn="l"/>
              </a:tabLst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tabLst>
                <a:tab pos="457200" algn="l"/>
              </a:tabLst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tabLst>
                <a:tab pos="457200" algn="l"/>
              </a:tabLst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ru-RU" altLang="ru-RU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Гемоглобинопатии</a:t>
            </a:r>
            <a:r>
              <a:rPr lang="ru-RU" alt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Обусловленные аномалией первичной структуры гемоглобина (талассемия)</a:t>
            </a:r>
          </a:p>
          <a:p>
            <a:pPr eaLnBrk="0" hangingPunct="0"/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Вызванные снижением синтеза полипептидных цепей, входящих в состав нормального гемоглобина </a:t>
            </a:r>
          </a:p>
          <a:p>
            <a:pPr eaLnBrk="0" hangingPunct="0"/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Обусловленные двойным гетерозиготным состоянием </a:t>
            </a:r>
          </a:p>
          <a:p>
            <a:pPr eaLnBrk="0" hangingPunct="0"/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buFontTx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Аномалии гемоглобина, не сопровождающиеся развитием заболевания</a:t>
            </a:r>
          </a:p>
        </p:txBody>
      </p:sp>
      <p:sp>
        <p:nvSpPr>
          <p:cNvPr id="7174" name="AutoShape 9"/>
          <p:cNvSpPr>
            <a:spLocks noChangeArrowheads="1"/>
          </p:cNvSpPr>
          <p:nvPr/>
        </p:nvSpPr>
        <p:spPr bwMode="auto">
          <a:xfrm>
            <a:off x="3571875" y="1073975"/>
            <a:ext cx="1296988" cy="863600"/>
          </a:xfrm>
          <a:prstGeom prst="curvedRightArrow">
            <a:avLst>
              <a:gd name="adj1" fmla="val 20000"/>
              <a:gd name="adj2" fmla="val 40000"/>
              <a:gd name="adj3" fmla="val 59983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altLang="ru-RU" b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1925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ChangeArrowheads="1"/>
          </p:cNvSpPr>
          <p:nvPr/>
        </p:nvSpPr>
        <p:spPr bwMode="auto">
          <a:xfrm>
            <a:off x="857250" y="116632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ru-RU" sz="3600" b="1" dirty="0">
                <a:latin typeface="Arial" pitchFamily="34" charset="0"/>
                <a:cs typeface="Arial" pitchFamily="34" charset="0"/>
              </a:rPr>
              <a:t>Классическая триада гемолитических симптомов:</a:t>
            </a:r>
          </a:p>
        </p:txBody>
      </p:sp>
      <p:sp>
        <p:nvSpPr>
          <p:cNvPr id="13316" name="Text Box 11"/>
          <p:cNvSpPr txBox="1">
            <a:spLocks noChangeArrowheads="1"/>
          </p:cNvSpPr>
          <p:nvPr/>
        </p:nvSpPr>
        <p:spPr bwMode="auto">
          <a:xfrm>
            <a:off x="1767250" y="1844824"/>
            <a:ext cx="1871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solidFill>
                  <a:srgbClr val="051507"/>
                </a:solidFill>
                <a:latin typeface="Arial" pitchFamily="34" charset="0"/>
                <a:cs typeface="Arial" pitchFamily="34" charset="0"/>
              </a:rPr>
              <a:t>АНЕМИЯ</a:t>
            </a:r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3708400" y="6092825"/>
            <a:ext cx="215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8" name="Text Box 13"/>
          <p:cNvSpPr txBox="1">
            <a:spLocks noChangeArrowheads="1"/>
          </p:cNvSpPr>
          <p:nvPr/>
        </p:nvSpPr>
        <p:spPr bwMode="auto">
          <a:xfrm>
            <a:off x="1667237" y="3140968"/>
            <a:ext cx="20716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solidFill>
                  <a:srgbClr val="051507"/>
                </a:solidFill>
                <a:latin typeface="Arial" pitchFamily="34" charset="0"/>
                <a:cs typeface="Arial" pitchFamily="34" charset="0"/>
              </a:rPr>
              <a:t>ЖЕЛТУХА</a:t>
            </a: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1547664" y="4509120"/>
            <a:ext cx="3419475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051507"/>
                </a:solidFill>
                <a:latin typeface="Arial" pitchFamily="34" charset="0"/>
                <a:cs typeface="Arial" pitchFamily="34" charset="0"/>
              </a:rPr>
              <a:t>СПЛЕНОМЕГАЛИЯ</a:t>
            </a:r>
          </a:p>
          <a:p>
            <a:pPr>
              <a:defRPr/>
            </a:pPr>
            <a:endParaRPr lang="ru-RU" sz="2800" b="1" dirty="0">
              <a:solidFill>
                <a:srgbClr val="05150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2839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>
          <a:xfrm>
            <a:off x="291306" y="188640"/>
            <a:ext cx="8329613" cy="1431925"/>
          </a:xfrm>
          <a:prstGeom prst="rect">
            <a:avLst/>
          </a:prstGeom>
          <a:noFill/>
          <a:ln/>
        </p:spPr>
        <p:txBody>
          <a:bodyPr/>
          <a:lstStyle/>
          <a:p>
            <a:pPr algn="ctr">
              <a:defRPr/>
            </a:pPr>
            <a:r>
              <a:rPr lang="ru-RU" sz="2800" b="1" kern="0" dirty="0">
                <a:latin typeface="Arial" pitchFamily="34" charset="0"/>
                <a:ea typeface="+mj-ea"/>
                <a:cs typeface="Arial" pitchFamily="34" charset="0"/>
              </a:rPr>
              <a:t>ОБЩИЕ ЛАБОРАТОРНЫЕ </a:t>
            </a:r>
            <a:br>
              <a:rPr lang="ru-RU" sz="2800" b="1" kern="0" dirty="0">
                <a:latin typeface="Arial" pitchFamily="34" charset="0"/>
                <a:ea typeface="+mj-ea"/>
                <a:cs typeface="Arial" pitchFamily="34" charset="0"/>
              </a:rPr>
            </a:br>
            <a:r>
              <a:rPr lang="ru-RU" sz="2800" b="1" kern="0" dirty="0">
                <a:latin typeface="Arial" pitchFamily="34" charset="0"/>
                <a:ea typeface="+mj-ea"/>
                <a:cs typeface="Arial" pitchFamily="34" charset="0"/>
              </a:rPr>
              <a:t>ДИАГНОСТИЧЕСКИЕ КРИТЕРИИ</a:t>
            </a:r>
          </a:p>
        </p:txBody>
      </p:sp>
      <p:pic>
        <p:nvPicPr>
          <p:cNvPr id="21507" name="Picture 5" descr="images[20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1714500"/>
            <a:ext cx="4664075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 Box 6"/>
          <p:cNvSpPr txBox="1">
            <a:spLocks noChangeArrowheads="1"/>
          </p:cNvSpPr>
          <p:nvPr/>
        </p:nvSpPr>
        <p:spPr bwMode="auto">
          <a:xfrm>
            <a:off x="2786063" y="5572125"/>
            <a:ext cx="36136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ru-RU" altLang="ru-RU" sz="2800" b="1" dirty="0" err="1">
                <a:solidFill>
                  <a:srgbClr val="051507"/>
                </a:solidFill>
                <a:latin typeface="Arial" pitchFamily="34" charset="0"/>
                <a:cs typeface="Arial" pitchFamily="34" charset="0"/>
              </a:rPr>
              <a:t>Эритроцитометрия</a:t>
            </a:r>
            <a:endParaRPr lang="ru-RU" altLang="ru-RU" sz="2800" b="1" dirty="0">
              <a:solidFill>
                <a:srgbClr val="051507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3478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322263" y="213302"/>
            <a:ext cx="83343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ОБЩИЕ ЛАБОРАТОРНЫЕ </a:t>
            </a:r>
          </a:p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ДИАГНОСТИЧЕСКИЕ КРИТЕРИИ ГЕМОЛИЗА</a:t>
            </a:r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>
          <a:xfrm>
            <a:off x="468313" y="1196975"/>
            <a:ext cx="8188325" cy="5400675"/>
          </a:xfrm>
          <a:prstGeom prst="rect">
            <a:avLst/>
          </a:prstGeom>
        </p:spPr>
        <p:txBody>
          <a:bodyPr/>
          <a:lstStyle/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 err="1">
                <a:latin typeface="Arial" pitchFamily="34" charset="0"/>
                <a:cs typeface="Arial" pitchFamily="34" charset="0"/>
              </a:rPr>
              <a:t>Гипербилирубинемия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за счет непрямой фракции </a:t>
            </a:r>
            <a:endParaRPr lang="en-US" sz="2400" kern="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en-US" sz="2400" kern="0" dirty="0">
                <a:latin typeface="Arial" pitchFamily="34" charset="0"/>
                <a:cs typeface="Arial" pitchFamily="34" charset="0"/>
              </a:rPr>
              <a:t>	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kern="0" dirty="0">
                <a:latin typeface="Arial" pitchFamily="34" charset="0"/>
                <a:cs typeface="Arial" pitchFamily="34" charset="0"/>
              </a:rPr>
              <a:t>N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5-18мммоль/л)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>
                <a:latin typeface="Arial" pitchFamily="34" charset="0"/>
                <a:cs typeface="Arial" pitchFamily="34" charset="0"/>
              </a:rPr>
              <a:t>Уробилин в моче (</a:t>
            </a:r>
            <a:r>
              <a:rPr lang="en-US" sz="2400" kern="0" dirty="0">
                <a:latin typeface="Arial" pitchFamily="34" charset="0"/>
                <a:cs typeface="Arial" pitchFamily="34" charset="0"/>
              </a:rPr>
              <a:t>N 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в суточной моче не более 6мг</a:t>
            </a:r>
            <a:r>
              <a:rPr lang="en-US" sz="2400" kern="0" dirty="0">
                <a:latin typeface="Arial" pitchFamily="34" charset="0"/>
                <a:cs typeface="Arial" pitchFamily="34" charset="0"/>
              </a:rPr>
              <a:t>)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>
                <a:latin typeface="Arial" pitchFamily="34" charset="0"/>
                <a:cs typeface="Arial" pitchFamily="34" charset="0"/>
              </a:rPr>
              <a:t>Свободный гемоглобин в моче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 err="1">
                <a:latin typeface="Arial" pitchFamily="34" charset="0"/>
                <a:cs typeface="Arial" pitchFamily="34" charset="0"/>
              </a:rPr>
              <a:t>Гемосидерин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в моче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>
                <a:latin typeface="Arial" pitchFamily="34" charset="0"/>
                <a:cs typeface="Arial" pitchFamily="34" charset="0"/>
              </a:rPr>
              <a:t>Повышенное содержание </a:t>
            </a:r>
            <a:r>
              <a:rPr lang="ru-RU" sz="2400" kern="0" dirty="0" err="1">
                <a:latin typeface="Arial" pitchFamily="34" charset="0"/>
                <a:cs typeface="Arial" pitchFamily="34" charset="0"/>
              </a:rPr>
              <a:t>стеркобилина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в кале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en-US" sz="2400" kern="0" dirty="0">
                <a:latin typeface="Arial" pitchFamily="34" charset="0"/>
                <a:cs typeface="Arial" pitchFamily="34" charset="0"/>
              </a:rPr>
              <a:t>	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400" kern="0" dirty="0">
                <a:latin typeface="Arial" pitchFamily="34" charset="0"/>
                <a:cs typeface="Arial" pitchFamily="34" charset="0"/>
              </a:rPr>
              <a:t>N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суточное количество 75-350мг в 100г кала)</a:t>
            </a: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>
                <a:latin typeface="Arial" pitchFamily="34" charset="0"/>
                <a:cs typeface="Arial" pitchFamily="34" charset="0"/>
              </a:rPr>
              <a:t>Повышенный уровень свободного гемоглобина в плазме более 5мг% (</a:t>
            </a:r>
            <a:r>
              <a:rPr lang="en-US" sz="2400" kern="0" dirty="0">
                <a:latin typeface="Arial" pitchFamily="34" charset="0"/>
                <a:cs typeface="Arial" pitchFamily="34" charset="0"/>
              </a:rPr>
              <a:t>N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4-5мг%), снижение </a:t>
            </a:r>
            <a:r>
              <a:rPr lang="ru-RU" sz="2400" kern="0" dirty="0" err="1">
                <a:latin typeface="Arial" pitchFamily="34" charset="0"/>
                <a:cs typeface="Arial" pitchFamily="34" charset="0"/>
              </a:rPr>
              <a:t>гаптоглобина</a:t>
            </a:r>
            <a:endParaRPr lang="ru-RU" sz="2400" kern="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  <a:defRPr/>
            </a:pPr>
            <a:r>
              <a:rPr lang="ru-RU" sz="2400" kern="0" dirty="0">
                <a:latin typeface="Arial" pitchFamily="34" charset="0"/>
                <a:cs typeface="Arial" pitchFamily="34" charset="0"/>
              </a:rPr>
              <a:t>Повышенный уровень </a:t>
            </a:r>
            <a:r>
              <a:rPr lang="ru-RU" sz="2400" kern="0" dirty="0" err="1">
                <a:latin typeface="Arial" pitchFamily="34" charset="0"/>
                <a:cs typeface="Arial" pitchFamily="34" charset="0"/>
              </a:rPr>
              <a:t>ферритина</a:t>
            </a:r>
            <a:r>
              <a:rPr lang="ru-RU" sz="2400" kern="0" dirty="0">
                <a:latin typeface="Arial" pitchFamily="34" charset="0"/>
                <a:cs typeface="Arial" pitchFamily="34" charset="0"/>
              </a:rPr>
              <a:t> сыворотки и сывороточного железа</a:t>
            </a:r>
          </a:p>
        </p:txBody>
      </p:sp>
    </p:spTree>
    <p:extLst>
      <p:ext uri="{BB962C8B-B14F-4D97-AF65-F5344CB8AC3E}">
        <p14:creationId xmlns:p14="http://schemas.microsoft.com/office/powerpoint/2010/main" val="24409180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 txBox="1">
            <a:spLocks noChangeArrowheads="1"/>
          </p:cNvSpPr>
          <p:nvPr/>
        </p:nvSpPr>
        <p:spPr bwMode="auto">
          <a:xfrm>
            <a:off x="323850" y="71338"/>
            <a:ext cx="8604250" cy="8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Второй этап.  РАСПОЗНОВАНИЕ МЕХАНИЗМА ГЕМОЛИЗА </a:t>
            </a:r>
            <a:r>
              <a:rPr lang="en-US" alt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alt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Наследственные ГА)</a:t>
            </a:r>
          </a:p>
        </p:txBody>
      </p:sp>
      <p:sp>
        <p:nvSpPr>
          <p:cNvPr id="23555" name="Rectangle 3"/>
          <p:cNvSpPr txBox="1">
            <a:spLocks noChangeArrowheads="1"/>
          </p:cNvSpPr>
          <p:nvPr/>
        </p:nvSpPr>
        <p:spPr bwMode="auto">
          <a:xfrm>
            <a:off x="323850" y="908050"/>
            <a:ext cx="8569325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09600" indent="-609600"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just">
              <a:lnSpc>
                <a:spcPct val="125000"/>
              </a:lnSpc>
              <a:spcBef>
                <a:spcPct val="20000"/>
              </a:spcBef>
              <a:buFont typeface="Wingdings" pitchFamily="2" charset="2"/>
              <a:buAutoNum type="arabicPeriod"/>
            </a:pP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Собрать тщательный семейный анамнез</a:t>
            </a:r>
          </a:p>
          <a:p>
            <a:pPr algn="just">
              <a:lnSpc>
                <a:spcPct val="125000"/>
              </a:lnSpc>
              <a:spcBef>
                <a:spcPct val="20000"/>
              </a:spcBef>
              <a:buFont typeface="Wingdings" pitchFamily="2" charset="2"/>
              <a:buAutoNum type="arabicPeriod"/>
            </a:pP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Изучение морфологии эритроцитов (размер, форма)</a:t>
            </a:r>
          </a:p>
          <a:p>
            <a:pPr algn="just">
              <a:lnSpc>
                <a:spcPct val="125000"/>
              </a:lnSpc>
              <a:spcBef>
                <a:spcPct val="20000"/>
              </a:spcBef>
              <a:buFont typeface="Wingdings" pitchFamily="2" charset="2"/>
              <a:buAutoNum type="arabicPeriod"/>
            </a:pP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Исследование осмотической стойкости эритроцитов</a:t>
            </a:r>
          </a:p>
          <a:p>
            <a:pPr algn="just">
              <a:lnSpc>
                <a:spcPct val="125000"/>
              </a:lnSpc>
              <a:spcBef>
                <a:spcPct val="20000"/>
              </a:spcBef>
              <a:buFont typeface="Wingdings" pitchFamily="2" charset="2"/>
              <a:buAutoNum type="arabicPeriod"/>
            </a:pP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Биохимическое (цитохимическое) исследование уровня </a:t>
            </a:r>
            <a:r>
              <a:rPr lang="ru-RU" altLang="ru-RU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внутриэритроцитарных</a:t>
            </a: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ферментов: глюкозо-6-фосфат-дегидрогеназы, </a:t>
            </a:r>
            <a:r>
              <a:rPr lang="ru-RU" altLang="ru-RU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пируваткиназы</a:t>
            </a:r>
            <a:r>
              <a:rPr lang="ru-RU" alt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и др.</a:t>
            </a:r>
          </a:p>
        </p:txBody>
      </p:sp>
    </p:spTree>
    <p:extLst>
      <p:ext uri="{BB962C8B-B14F-4D97-AF65-F5344CB8AC3E}">
        <p14:creationId xmlns:p14="http://schemas.microsoft.com/office/powerpoint/2010/main" val="23237454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285750" y="0"/>
            <a:ext cx="860425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ru-RU" sz="2800" b="1" dirty="0">
                <a:latin typeface="Arial" pitchFamily="34" charset="0"/>
                <a:cs typeface="Arial" pitchFamily="34" charset="0"/>
              </a:rPr>
              <a:t>РАСПОЗНОВАНИЕ </a:t>
            </a:r>
          </a:p>
          <a:p>
            <a:pPr algn="ctr"/>
            <a:r>
              <a:rPr lang="ru-RU" altLang="ru-RU" sz="2800" b="1" dirty="0">
                <a:latin typeface="Arial" pitchFamily="34" charset="0"/>
                <a:cs typeface="Arial" pitchFamily="34" charset="0"/>
              </a:rPr>
              <a:t>МЕХАНИЗМА ГЕМОЛИЗА</a:t>
            </a:r>
            <a:br>
              <a:rPr lang="en-US" altLang="ru-RU" sz="2800" b="1" dirty="0">
                <a:latin typeface="Arial" pitchFamily="34" charset="0"/>
                <a:cs typeface="Arial" pitchFamily="34" charset="0"/>
              </a:rPr>
            </a:br>
            <a:r>
              <a:rPr lang="en-US" altLang="ru-RU" sz="2800" b="1" dirty="0">
                <a:latin typeface="Arial" pitchFamily="34" charset="0"/>
                <a:cs typeface="Arial" pitchFamily="34" charset="0"/>
              </a:rPr>
              <a:t>(</a:t>
            </a:r>
            <a:r>
              <a:rPr lang="ru-RU" altLang="ru-RU" sz="2800" b="1" dirty="0">
                <a:latin typeface="Arial" pitchFamily="34" charset="0"/>
                <a:cs typeface="Arial" pitchFamily="34" charset="0"/>
              </a:rPr>
              <a:t>Наследственные ГА)</a:t>
            </a:r>
          </a:p>
        </p:txBody>
      </p:sp>
      <p:sp>
        <p:nvSpPr>
          <p:cNvPr id="24579" name="Rectangle 6"/>
          <p:cNvSpPr>
            <a:spLocks noChangeArrowheads="1"/>
          </p:cNvSpPr>
          <p:nvPr/>
        </p:nvSpPr>
        <p:spPr bwMode="auto">
          <a:xfrm>
            <a:off x="357188" y="1357313"/>
            <a:ext cx="8569325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 startAt="6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Биохимическое исследование уровня фетального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Hb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 algn="just">
              <a:buFontTx/>
              <a:buAutoNum type="arabicPeriod" startAt="6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Элетрофорез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Hb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С, Д, Е</a:t>
            </a:r>
          </a:p>
          <a:p>
            <a:pPr marL="342900" indent="-342900" algn="just">
              <a:buFontTx/>
              <a:buAutoNum type="arabicPeriod" startAt="6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Биохимическое исследование уровня холестерина, жирных кислот в мембране эритроцитов</a:t>
            </a:r>
          </a:p>
          <a:p>
            <a:pPr marL="342900" indent="-342900" algn="just">
              <a:buFontTx/>
              <a:buAutoNum type="arabicPeriod" startAt="6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Цитогенетическое исследование при талассемии нарушения в 11 паре хромосом</a:t>
            </a:r>
          </a:p>
        </p:txBody>
      </p:sp>
    </p:spTree>
    <p:extLst>
      <p:ext uri="{BB962C8B-B14F-4D97-AF65-F5344CB8AC3E}">
        <p14:creationId xmlns:p14="http://schemas.microsoft.com/office/powerpoint/2010/main" val="26999415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95288" y="0"/>
            <a:ext cx="8748712" cy="14319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800" b="1" kern="0" dirty="0">
                <a:latin typeface="Arial" pitchFamily="34" charset="0"/>
                <a:ea typeface="+mj-ea"/>
                <a:cs typeface="Arial" pitchFamily="34" charset="0"/>
              </a:rPr>
              <a:t>Критерии диагноза микросфероцитарной гемолитической анемии </a:t>
            </a:r>
            <a:r>
              <a:rPr lang="ru-RU" sz="2800" b="1" kern="0" dirty="0" err="1">
                <a:latin typeface="Arial" pitchFamily="34" charset="0"/>
                <a:ea typeface="+mj-ea"/>
                <a:cs typeface="Arial" pitchFamily="34" charset="0"/>
              </a:rPr>
              <a:t>Минковского-Шоффара</a:t>
            </a:r>
            <a:endParaRPr lang="ru-RU" sz="2800" b="1" kern="0" dirty="0"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68313" y="1241425"/>
            <a:ext cx="8568183" cy="5616575"/>
          </a:xfrm>
          <a:prstGeom prst="rect">
            <a:avLst/>
          </a:prstGeo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Анемия </a:t>
            </a:r>
            <a:r>
              <a:rPr lang="ru-RU" sz="2600" kern="0" dirty="0" err="1">
                <a:latin typeface="Arial" pitchFamily="34" charset="0"/>
                <a:cs typeface="Arial" pitchFamily="34" charset="0"/>
              </a:rPr>
              <a:t>нормохромная</a:t>
            </a:r>
            <a:r>
              <a:rPr lang="ru-RU" sz="2600" kern="0" dirty="0">
                <a:latin typeface="Arial" pitchFamily="34" charset="0"/>
                <a:cs typeface="Arial" pitchFamily="34" charset="0"/>
              </a:rPr>
              <a:t> микросфероцитарная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 err="1">
                <a:latin typeface="Arial" pitchFamily="34" charset="0"/>
                <a:cs typeface="Arial" pitchFamily="34" charset="0"/>
              </a:rPr>
              <a:t>Ретикулоцитоз</a:t>
            </a:r>
            <a:endParaRPr lang="ru-RU" sz="2600" kern="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Желтуха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Непрямая </a:t>
            </a:r>
            <a:r>
              <a:rPr lang="ru-RU" sz="2600" kern="0" dirty="0" err="1">
                <a:latin typeface="Arial" pitchFamily="34" charset="0"/>
                <a:cs typeface="Arial" pitchFamily="34" charset="0"/>
              </a:rPr>
              <a:t>гипербилирубинемия</a:t>
            </a:r>
            <a:endParaRPr lang="ru-RU" sz="2600" kern="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Заболевание с детского возраста (наследование аутосомно-доминантное)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 err="1">
                <a:latin typeface="Arial" pitchFamily="34" charset="0"/>
                <a:cs typeface="Arial" pitchFamily="34" charset="0"/>
              </a:rPr>
              <a:t>Спленомегалия</a:t>
            </a:r>
            <a:endParaRPr lang="ru-RU" sz="2600" kern="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Понижение осмотической и кислотной стойкости эритроцитов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Спонтанный лизис эритроцитов после двухсуточной инкубации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G"/>
              <a:defRPr/>
            </a:pPr>
            <a:r>
              <a:rPr lang="ru-RU" sz="2600" kern="0" dirty="0">
                <a:latin typeface="Arial" pitchFamily="34" charset="0"/>
                <a:cs typeface="Arial" pitchFamily="34" charset="0"/>
              </a:rPr>
              <a:t>Сочетание гемолитической анемии с желчнокаменной болезнью </a:t>
            </a:r>
          </a:p>
        </p:txBody>
      </p:sp>
    </p:spTree>
    <p:extLst>
      <p:ext uri="{BB962C8B-B14F-4D97-AF65-F5344CB8AC3E}">
        <p14:creationId xmlns:p14="http://schemas.microsoft.com/office/powerpoint/2010/main" val="39878210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 txBox="1">
            <a:spLocks noChangeArrowheads="1"/>
          </p:cNvSpPr>
          <p:nvPr/>
        </p:nvSpPr>
        <p:spPr>
          <a:xfrm>
            <a:off x="697393" y="188640"/>
            <a:ext cx="7926387" cy="14319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800" b="1" kern="0" dirty="0">
                <a:ea typeface="+mj-ea"/>
                <a:cs typeface="+mj-cs"/>
              </a:rPr>
              <a:t>ЛЕЧЕНИЕ МИКРОСФЕРОЦИТАРНОЙ ГЕМОЛИТИЧЕСКОЙ АНЕМИИ</a:t>
            </a:r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>
          <a:xfrm>
            <a:off x="4427984" y="1412875"/>
            <a:ext cx="4367212" cy="41148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2400" b="1" kern="0" dirty="0">
                <a:solidFill>
                  <a:srgbClr val="580854"/>
                </a:solidFill>
                <a:cs typeface="+mn-cs"/>
              </a:rPr>
              <a:t>КОНСЕРВАТИВНОЕ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b="1" kern="0" dirty="0">
                <a:solidFill>
                  <a:srgbClr val="284C6A"/>
                </a:solidFill>
                <a:cs typeface="+mn-cs"/>
              </a:rPr>
              <a:t>	</a:t>
            </a:r>
            <a:r>
              <a:rPr lang="ru-RU" sz="2400" kern="0" dirty="0">
                <a:cs typeface="+mn-cs"/>
              </a:rPr>
              <a:t>1. Режим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kern="0" dirty="0">
                <a:cs typeface="+mn-cs"/>
              </a:rPr>
              <a:t>	2. Диета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kern="0" dirty="0">
                <a:cs typeface="+mn-cs"/>
              </a:rPr>
              <a:t>	3. Профилактика криза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kern="0" dirty="0">
                <a:cs typeface="+mn-cs"/>
              </a:rPr>
              <a:t>	4. Купирование гемолитического криза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kern="0" dirty="0">
                <a:cs typeface="+mn-cs"/>
              </a:rPr>
              <a:t>	5. Лечение </a:t>
            </a:r>
            <a:r>
              <a:rPr lang="ru-RU" sz="2400" kern="0" dirty="0" err="1">
                <a:cs typeface="+mn-cs"/>
              </a:rPr>
              <a:t>гемосидероза</a:t>
            </a:r>
            <a:endParaRPr lang="ru-RU" sz="2400" kern="0" dirty="0">
              <a:cs typeface="+mn-cs"/>
            </a:endParaRPr>
          </a:p>
        </p:txBody>
      </p:sp>
      <p:sp>
        <p:nvSpPr>
          <p:cNvPr id="4" name="Rectangle 7"/>
          <p:cNvSpPr txBox="1">
            <a:spLocks noChangeArrowheads="1"/>
          </p:cNvSpPr>
          <p:nvPr/>
        </p:nvSpPr>
        <p:spPr>
          <a:xfrm>
            <a:off x="357188" y="1428750"/>
            <a:ext cx="4229100" cy="41148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2400" b="1" kern="0" dirty="0">
                <a:solidFill>
                  <a:srgbClr val="580854"/>
                </a:solidFill>
                <a:cs typeface="+mn-cs"/>
              </a:rPr>
              <a:t>ХИРУРГИЧЕСКОЕ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Font typeface="Wingdings" pitchFamily="2" charset="2"/>
              <a:buNone/>
              <a:defRPr/>
            </a:pPr>
            <a:r>
              <a:rPr lang="ru-RU" sz="2400" b="1" kern="0" dirty="0">
                <a:solidFill>
                  <a:srgbClr val="284C6A"/>
                </a:solidFill>
                <a:cs typeface="+mn-cs"/>
              </a:rPr>
              <a:t>	</a:t>
            </a:r>
            <a:r>
              <a:rPr lang="ru-RU" sz="2400" kern="0" dirty="0">
                <a:cs typeface="+mn-cs"/>
              </a:rPr>
              <a:t>1. </a:t>
            </a:r>
            <a:r>
              <a:rPr lang="ru-RU" sz="2400" kern="0" dirty="0" err="1">
                <a:cs typeface="+mn-cs"/>
              </a:rPr>
              <a:t>Спленэктомия</a:t>
            </a:r>
            <a:endParaRPr lang="ru-RU" sz="2400" kern="0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97592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5"/>
          <p:cNvSpPr>
            <a:spLocks noChangeArrowheads="1"/>
          </p:cNvSpPr>
          <p:nvPr/>
        </p:nvSpPr>
        <p:spPr bwMode="auto">
          <a:xfrm>
            <a:off x="395536" y="404664"/>
            <a:ext cx="8280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</a:pPr>
            <a:r>
              <a:rPr lang="ru-RU" altLang="ru-RU" sz="3200" b="1" dirty="0">
                <a:cs typeface="Times New Roman" pitchFamily="18" charset="0"/>
              </a:rPr>
              <a:t>Показания к спленэктомии:</a:t>
            </a:r>
          </a:p>
          <a:p>
            <a:pPr marL="609600" indent="-609600" algn="just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</a:pPr>
            <a:r>
              <a:rPr lang="ru-RU" altLang="ru-RU" dirty="0">
                <a:cs typeface="Times New Roman" pitchFamily="18" charset="0"/>
              </a:rPr>
              <a:t>-    </a:t>
            </a:r>
            <a:r>
              <a:rPr lang="ru-RU" altLang="ru-RU" sz="2800" dirty="0">
                <a:cs typeface="Times New Roman" pitchFamily="18" charset="0"/>
              </a:rPr>
              <a:t>Частые и тяжелые гемолитические кризы;</a:t>
            </a:r>
          </a:p>
          <a:p>
            <a:pPr marL="609600" indent="-609600" algn="just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</a:pPr>
            <a:r>
              <a:rPr lang="ru-RU" altLang="ru-RU" sz="2800" dirty="0">
                <a:cs typeface="Times New Roman" pitchFamily="18" charset="0"/>
              </a:rPr>
              <a:t>-  	Отставание в физическом развитии детей, </a:t>
            </a:r>
          </a:p>
          <a:p>
            <a:pPr marL="609600" indent="-609600"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altLang="ru-RU" sz="2800" dirty="0">
                <a:cs typeface="Times New Roman" pitchFamily="18" charset="0"/>
              </a:rPr>
              <a:t>	- Спленомегалия, осложненная явлениями   гиперспленизма</a:t>
            </a:r>
          </a:p>
          <a:p>
            <a:pPr marL="609600" indent="-609600"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altLang="ru-RU" sz="2800" dirty="0">
                <a:cs typeface="Times New Roman" pitchFamily="18" charset="0"/>
              </a:rPr>
              <a:t>	-  Возраст больного старше 5-6 лет</a:t>
            </a:r>
            <a:r>
              <a:rPr lang="ru-RU" altLang="ru-RU" dirty="0">
                <a:cs typeface="Times New Roman" pitchFamily="18" charset="0"/>
              </a:rPr>
              <a:t>.</a:t>
            </a:r>
          </a:p>
          <a:p>
            <a:pPr marL="609600" indent="-609600"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endParaRPr lang="ru-RU" altLang="ru-RU" dirty="0">
              <a:cs typeface="Times New Roman" pitchFamily="18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649536" y="3789040"/>
            <a:ext cx="7772400" cy="1800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</a:pPr>
            <a:r>
              <a:rPr lang="ru-RU" altLang="ru-RU" sz="3600" dirty="0">
                <a:solidFill>
                  <a:srgbClr val="580854"/>
                </a:solidFill>
                <a:cs typeface="Times New Roman" pitchFamily="18" charset="0"/>
              </a:rPr>
              <a:t>Это единственное заболевание крови со  100% эффективностью спленэктомии !</a:t>
            </a:r>
          </a:p>
        </p:txBody>
      </p:sp>
    </p:spTree>
    <p:extLst>
      <p:ext uri="{BB962C8B-B14F-4D97-AF65-F5344CB8AC3E}">
        <p14:creationId xmlns:p14="http://schemas.microsoft.com/office/powerpoint/2010/main" val="29303349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Прямоугольник 1"/>
          <p:cNvSpPr>
            <a:spLocks noChangeArrowheads="1"/>
          </p:cNvSpPr>
          <p:nvPr/>
        </p:nvSpPr>
        <p:spPr bwMode="auto">
          <a:xfrm>
            <a:off x="785813" y="214313"/>
            <a:ext cx="7715250" cy="643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ru-RU" altLang="ru-RU" sz="2400" dirty="0">
                <a:latin typeface="Arial" pitchFamily="34" charset="0"/>
                <a:cs typeface="Arial" pitchFamily="34" charset="0"/>
              </a:rPr>
              <a:t> Талассемии</a:t>
            </a:r>
            <a:r>
              <a:rPr lang="ru-RU" altLang="ru-RU" sz="2800" dirty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buFontTx/>
              <a:buChar char="-"/>
            </a:pP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Большая </a:t>
            </a:r>
            <a:r>
              <a:rPr lang="el-GR" altLang="ru-RU" sz="2400" b="1" dirty="0">
                <a:latin typeface="Arial" pitchFamily="34" charset="0"/>
                <a:cs typeface="Arial" pitchFamily="34" charset="0"/>
              </a:rPr>
              <a:t>β</a:t>
            </a: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-талассемия 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(ГА Кули) – нарушение синтеза </a:t>
            </a:r>
            <a:r>
              <a:rPr lang="el-GR" altLang="ru-RU" sz="2400" dirty="0">
                <a:latin typeface="Arial" pitchFamily="34" charset="0"/>
                <a:cs typeface="Arial" pitchFamily="34" charset="0"/>
              </a:rPr>
              <a:t>β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-цепей и избытка </a:t>
            </a:r>
            <a:r>
              <a:rPr lang="el-GR" altLang="ru-RU" sz="2400" dirty="0">
                <a:latin typeface="Arial" pitchFamily="34" charset="0"/>
                <a:cs typeface="Arial" pitchFamily="34" charset="0"/>
              </a:rPr>
              <a:t>α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-цепей, характеризуется тяжелым течением, </a:t>
            </a:r>
            <a:r>
              <a:rPr lang="ru-RU" altLang="ru-RU" sz="2400" dirty="0" err="1">
                <a:latin typeface="Arial" pitchFamily="34" charset="0"/>
                <a:cs typeface="Arial" pitchFamily="34" charset="0"/>
              </a:rPr>
              <a:t>гепатоспленомегалией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, изменениями костей черепа</a:t>
            </a:r>
          </a:p>
          <a:p>
            <a:pPr algn="just"/>
            <a:endParaRPr lang="ru-RU" altLang="ru-RU" sz="2400" dirty="0"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Промежуточная </a:t>
            </a:r>
            <a:r>
              <a:rPr lang="el-GR" altLang="ru-RU" sz="2400" b="1" dirty="0">
                <a:latin typeface="Arial" pitchFamily="34" charset="0"/>
                <a:cs typeface="Arial" pitchFamily="34" charset="0"/>
              </a:rPr>
              <a:t>β</a:t>
            </a: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-талассемия 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– с менее тяжелым течением</a:t>
            </a:r>
          </a:p>
          <a:p>
            <a:pPr algn="just"/>
            <a:endParaRPr lang="ru-RU" altLang="ru-RU" sz="2400" dirty="0"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Малая </a:t>
            </a:r>
            <a:r>
              <a:rPr lang="el-GR" altLang="ru-RU" sz="2400" b="1" dirty="0">
                <a:latin typeface="Arial" pitchFamily="34" charset="0"/>
                <a:cs typeface="Arial" pitchFamily="34" charset="0"/>
              </a:rPr>
              <a:t>β</a:t>
            </a: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-талассемия и минимальная </a:t>
            </a:r>
            <a:r>
              <a:rPr lang="el-GR" altLang="ru-RU" sz="2400" b="1" dirty="0">
                <a:latin typeface="Arial" pitchFamily="34" charset="0"/>
                <a:cs typeface="Arial" pitchFamily="34" charset="0"/>
              </a:rPr>
              <a:t>β</a:t>
            </a: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-талассемия 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с бессимптомным течением и выявляется случайно. Эритроциты гипохромные, </a:t>
            </a:r>
            <a:r>
              <a:rPr lang="ru-RU" altLang="ru-RU" sz="2400" dirty="0" err="1">
                <a:latin typeface="Arial" pitchFamily="34" charset="0"/>
                <a:cs typeface="Arial" pitchFamily="34" charset="0"/>
              </a:rPr>
              <a:t>микроцитарные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altLang="ru-RU" sz="2400" dirty="0" err="1">
                <a:latin typeface="Arial" pitchFamily="34" charset="0"/>
                <a:cs typeface="Arial" pitchFamily="34" charset="0"/>
              </a:rPr>
              <a:t>овалоцитарные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altLang="ru-RU" sz="2400" dirty="0" err="1">
                <a:latin typeface="Arial" pitchFamily="34" charset="0"/>
                <a:cs typeface="Arial" pitchFamily="34" charset="0"/>
              </a:rPr>
              <a:t>мишеневидные</a:t>
            </a:r>
            <a:endParaRPr lang="ru-RU" altLang="ru-RU" sz="2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ru-RU" altLang="ru-RU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altLang="ru-RU" sz="2400" dirty="0">
                <a:latin typeface="Arial" pitchFamily="34" charset="0"/>
                <a:cs typeface="Arial" pitchFamily="34" charset="0"/>
              </a:rPr>
              <a:t>-  </a:t>
            </a:r>
            <a:r>
              <a:rPr lang="el-GR" altLang="ru-RU" sz="2400" b="1" dirty="0">
                <a:latin typeface="Arial" pitchFamily="34" charset="0"/>
                <a:cs typeface="Arial" pitchFamily="34" charset="0"/>
              </a:rPr>
              <a:t>α</a:t>
            </a:r>
            <a:r>
              <a:rPr lang="ru-RU" altLang="ru-RU" sz="2400" b="1" dirty="0">
                <a:latin typeface="Arial" pitchFamily="34" charset="0"/>
                <a:cs typeface="Arial" pitchFamily="34" charset="0"/>
              </a:rPr>
              <a:t>- талассемия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, обусловленная нарушением синтеза </a:t>
            </a:r>
            <a:r>
              <a:rPr lang="el-GR" altLang="ru-RU" sz="2400" dirty="0">
                <a:latin typeface="Arial" pitchFamily="34" charset="0"/>
                <a:cs typeface="Arial" pitchFamily="34" charset="0"/>
              </a:rPr>
              <a:t>α</a:t>
            </a:r>
            <a:r>
              <a:rPr lang="ru-RU" altLang="ru-RU" sz="2400" dirty="0">
                <a:latin typeface="Arial" pitchFamily="34" charset="0"/>
                <a:cs typeface="Arial" pitchFamily="34" charset="0"/>
              </a:rPr>
              <a:t>-цепей, которые входят в состав всех видов гемоглобина</a:t>
            </a:r>
          </a:p>
        </p:txBody>
      </p:sp>
    </p:spTree>
    <p:extLst>
      <p:ext uri="{BB962C8B-B14F-4D97-AF65-F5344CB8AC3E}">
        <p14:creationId xmlns:p14="http://schemas.microsoft.com/office/powerpoint/2010/main" val="3904249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4"/>
          <p:cNvSpPr>
            <a:spLocks noChangeArrowheads="1"/>
          </p:cNvSpPr>
          <p:nvPr/>
        </p:nvSpPr>
        <p:spPr bwMode="auto">
          <a:xfrm>
            <a:off x="75565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ru-RU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785813" y="0"/>
            <a:ext cx="7772400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4400" dirty="0">
                <a:latin typeface="Arial" pitchFamily="34" charset="0"/>
                <a:cs typeface="Arial" pitchFamily="34" charset="0"/>
              </a:rPr>
              <a:t>Патогенез:</a:t>
            </a:r>
          </a:p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endParaRPr lang="ru-RU" sz="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нарушение синтеза одной из цепей глобина</a:t>
            </a: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нарушение баланса между цепями</a:t>
            </a: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цепь, которая синтезируется в повышенном количестве агрегирует и откладывается в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эритрокариоцитах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гибель эритрокариоцитов в костном мозге</a:t>
            </a: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неэффективный эритропоэз</a:t>
            </a:r>
          </a:p>
          <a:p>
            <a:pPr marL="342900" indent="-342900" algn="ctr">
              <a:spcAft>
                <a:spcPts val="2400"/>
              </a:spcAft>
              <a:buClr>
                <a:schemeClr val="tx1"/>
              </a:buClr>
              <a:buSzPct val="70000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анемия</a:t>
            </a:r>
          </a:p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4036" name="AutoShape 6"/>
          <p:cNvSpPr>
            <a:spLocks noChangeArrowheads="1"/>
          </p:cNvSpPr>
          <p:nvPr/>
        </p:nvSpPr>
        <p:spPr bwMode="auto">
          <a:xfrm>
            <a:off x="4641850" y="4797152"/>
            <a:ext cx="183155" cy="360040"/>
          </a:xfrm>
          <a:prstGeom prst="downArrow">
            <a:avLst>
              <a:gd name="adj1" fmla="val 50000"/>
              <a:gd name="adj2" fmla="val 7025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7" name="AutoShape 7"/>
          <p:cNvSpPr>
            <a:spLocks noChangeArrowheads="1"/>
          </p:cNvSpPr>
          <p:nvPr/>
        </p:nvSpPr>
        <p:spPr bwMode="auto">
          <a:xfrm>
            <a:off x="4643438" y="1700809"/>
            <a:ext cx="91083" cy="432048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8" name="AutoShape 8"/>
          <p:cNvSpPr>
            <a:spLocks noChangeArrowheads="1"/>
          </p:cNvSpPr>
          <p:nvPr/>
        </p:nvSpPr>
        <p:spPr bwMode="auto">
          <a:xfrm>
            <a:off x="4652367" y="2492896"/>
            <a:ext cx="125016" cy="360040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9" name="AutoShape 9"/>
          <p:cNvSpPr>
            <a:spLocks noChangeArrowheads="1"/>
          </p:cNvSpPr>
          <p:nvPr/>
        </p:nvSpPr>
        <p:spPr bwMode="auto">
          <a:xfrm>
            <a:off x="4626394" y="4005064"/>
            <a:ext cx="145157" cy="432048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40" name="AutoShape 10"/>
          <p:cNvSpPr>
            <a:spLocks noChangeArrowheads="1"/>
          </p:cNvSpPr>
          <p:nvPr/>
        </p:nvSpPr>
        <p:spPr bwMode="auto">
          <a:xfrm>
            <a:off x="4661296" y="5517232"/>
            <a:ext cx="163709" cy="360040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1402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/>
          <p:cNvSpPr>
            <a:spLocks noChangeArrowheads="1"/>
          </p:cNvSpPr>
          <p:nvPr/>
        </p:nvSpPr>
        <p:spPr bwMode="auto">
          <a:xfrm>
            <a:off x="0" y="285750"/>
            <a:ext cx="9036496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ru-RU" sz="2800" b="1" dirty="0">
                <a:latin typeface="Arial" pitchFamily="34" charset="0"/>
                <a:cs typeface="Arial" pitchFamily="34" charset="0"/>
              </a:rPr>
              <a:t>ЛАБОРАТОРНЫЕ КРИТЕРИИ ТАЛАССЕМИИ :</a:t>
            </a:r>
          </a:p>
        </p:txBody>
      </p:sp>
      <p:sp>
        <p:nvSpPr>
          <p:cNvPr id="48131" name="Text Box 5"/>
          <p:cNvSpPr txBox="1">
            <a:spLocks noChangeArrowheads="1"/>
          </p:cNvSpPr>
          <p:nvPr/>
        </p:nvSpPr>
        <p:spPr bwMode="auto">
          <a:xfrm>
            <a:off x="395536" y="1595021"/>
            <a:ext cx="838835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Анемия гипохромная,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гиперрегенераторная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. Носит постоянный характер и усиливается при кризах.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Мишеневидная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форма эритроцитов или другая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анаплазия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морфологии эритроцитов.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Непрямая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гипербилирубинемия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(может быть незначительной),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уробилинурия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, повышенный уровень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стеркобилина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в кале).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Базофильная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пунктуация эритроцитов.</a:t>
            </a:r>
          </a:p>
          <a:p>
            <a:pPr marL="342900" indent="-342900" algn="just">
              <a:buFontTx/>
              <a:buAutoNum type="arabicPeriod"/>
              <a:defRPr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4279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>
            <a:spLocks noChangeArrowheads="1"/>
          </p:cNvSpPr>
          <p:nvPr/>
        </p:nvSpPr>
        <p:spPr bwMode="auto">
          <a:xfrm>
            <a:off x="107504" y="0"/>
            <a:ext cx="8712448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ru-RU" sz="2800" b="1" dirty="0">
                <a:latin typeface="Arial" pitchFamily="34" charset="0"/>
                <a:cs typeface="Arial" pitchFamily="34" charset="0"/>
              </a:rPr>
              <a:t>ЛАБОРАТОРНЫЕ КРИТЕРИИ ТАЛАССЕМИИ :</a:t>
            </a:r>
          </a:p>
        </p:txBody>
      </p:sp>
      <p:sp>
        <p:nvSpPr>
          <p:cNvPr id="51203" name="Rectangle 5"/>
          <p:cNvSpPr>
            <a:spLocks noChangeArrowheads="1"/>
          </p:cNvSpPr>
          <p:nvPr/>
        </p:nvSpPr>
        <p:spPr bwMode="auto">
          <a:xfrm>
            <a:off x="539552" y="1347644"/>
            <a:ext cx="82804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 startAt="5"/>
            </a:pPr>
            <a:r>
              <a:rPr lang="ru-RU" altLang="ru-RU" sz="2800" dirty="0">
                <a:latin typeface="Arial" pitchFamily="34" charset="0"/>
                <a:cs typeface="Arial" pitchFamily="34" charset="0"/>
              </a:rPr>
              <a:t> Повышенный уровень </a:t>
            </a:r>
            <a:r>
              <a:rPr lang="ru-RU" altLang="ru-RU" sz="2800" dirty="0" err="1">
                <a:latin typeface="Arial" pitchFamily="34" charset="0"/>
                <a:cs typeface="Arial" pitchFamily="34" charset="0"/>
              </a:rPr>
              <a:t>ферритина</a:t>
            </a:r>
            <a:r>
              <a:rPr lang="ru-RU" altLang="ru-RU" sz="2800" dirty="0">
                <a:latin typeface="Arial" pitchFamily="34" charset="0"/>
                <a:cs typeface="Arial" pitchFamily="34" charset="0"/>
              </a:rPr>
              <a:t>, сывороточного железа при сниженном или нормальном уровне общей </a:t>
            </a:r>
            <a:r>
              <a:rPr lang="ru-RU" altLang="ru-RU" sz="2800" dirty="0" err="1">
                <a:latin typeface="Arial" pitchFamily="34" charset="0"/>
                <a:cs typeface="Arial" pitchFamily="34" charset="0"/>
              </a:rPr>
              <a:t>железосвязывающей</a:t>
            </a:r>
            <a:r>
              <a:rPr lang="ru-RU" altLang="ru-RU" sz="2800" dirty="0">
                <a:latin typeface="Arial" pitchFamily="34" charset="0"/>
                <a:cs typeface="Arial" pitchFamily="34" charset="0"/>
              </a:rPr>
              <a:t> способности.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800" dirty="0">
                <a:latin typeface="Arial" pitchFamily="34" charset="0"/>
                <a:cs typeface="Arial" pitchFamily="34" charset="0"/>
              </a:rPr>
              <a:t> Повышенная осмотическая стойкость эритроцитов.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800" dirty="0">
                <a:latin typeface="Arial" pitchFamily="34" charset="0"/>
                <a:cs typeface="Arial" pitchFamily="34" charset="0"/>
              </a:rPr>
              <a:t> Возможен лейкоцитоз с </a:t>
            </a:r>
            <a:r>
              <a:rPr lang="ru-RU" altLang="ru-RU" sz="2800" dirty="0" err="1">
                <a:latin typeface="Arial" pitchFamily="34" charset="0"/>
                <a:cs typeface="Arial" pitchFamily="34" charset="0"/>
              </a:rPr>
              <a:t>нейтрофилезом</a:t>
            </a:r>
            <a:r>
              <a:rPr lang="ru-RU" altLang="ru-RU" sz="2800" dirty="0">
                <a:latin typeface="Arial" pitchFamily="34" charset="0"/>
                <a:cs typeface="Arial" pitchFamily="34" charset="0"/>
              </a:rPr>
              <a:t> и сдвигом влево.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800" dirty="0">
                <a:latin typeface="Arial" pitchFamily="34" charset="0"/>
                <a:cs typeface="Arial" pitchFamily="34" charset="0"/>
              </a:rPr>
              <a:t> Повышенное содержание </a:t>
            </a:r>
            <a:r>
              <a:rPr lang="en-US" altLang="ru-RU" sz="2800" dirty="0" err="1">
                <a:latin typeface="Arial" pitchFamily="34" charset="0"/>
                <a:cs typeface="Arial" pitchFamily="34" charset="0"/>
              </a:rPr>
              <a:t>Hb</a:t>
            </a:r>
            <a:r>
              <a:rPr lang="en-US" altLang="ru-RU" sz="2800" dirty="0">
                <a:latin typeface="Arial" pitchFamily="34" charset="0"/>
                <a:cs typeface="Arial" pitchFamily="34" charset="0"/>
              </a:rPr>
              <a:t> F</a:t>
            </a:r>
            <a:r>
              <a:rPr lang="ru-RU" altLang="ru-RU" sz="2800" dirty="0">
                <a:latin typeface="Arial" pitchFamily="34" charset="0"/>
                <a:cs typeface="Arial" pitchFamily="34" charset="0"/>
              </a:rPr>
              <a:t> до 50-90% (норма до 1,5%).</a:t>
            </a:r>
          </a:p>
        </p:txBody>
      </p:sp>
    </p:spTree>
    <p:extLst>
      <p:ext uri="{BB962C8B-B14F-4D97-AF65-F5344CB8AC3E}">
        <p14:creationId xmlns:p14="http://schemas.microsoft.com/office/powerpoint/2010/main" val="2385611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/>
          <p:cNvSpPr>
            <a:spLocks noChangeArrowheads="1"/>
          </p:cNvSpPr>
          <p:nvPr/>
        </p:nvSpPr>
        <p:spPr bwMode="auto">
          <a:xfrm>
            <a:off x="922338" y="188641"/>
            <a:ext cx="754380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ru-RU" sz="2800" b="1" dirty="0">
                <a:cs typeface="Times New Roman" pitchFamily="18" charset="0"/>
              </a:rPr>
              <a:t>ЛАБОРАТОРНЫЕ КРИТЕРИИ ТАЛАССЕМИИ :</a:t>
            </a:r>
          </a:p>
        </p:txBody>
      </p:sp>
      <p:sp>
        <p:nvSpPr>
          <p:cNvPr id="48131" name="Text Box 5"/>
          <p:cNvSpPr txBox="1">
            <a:spLocks noChangeArrowheads="1"/>
          </p:cNvSpPr>
          <p:nvPr/>
        </p:nvSpPr>
        <p:spPr bwMode="auto">
          <a:xfrm>
            <a:off x="518358" y="764705"/>
            <a:ext cx="838835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/>
              <a:defRPr/>
            </a:pPr>
            <a:r>
              <a:rPr lang="ru-RU" sz="2400" dirty="0">
                <a:cs typeface="Times New Roman" pitchFamily="18" charset="0"/>
              </a:rPr>
              <a:t> Анемия гипохромная, </a:t>
            </a:r>
            <a:r>
              <a:rPr lang="ru-RU" sz="2400" dirty="0" err="1">
                <a:cs typeface="Times New Roman" pitchFamily="18" charset="0"/>
              </a:rPr>
              <a:t>гиперрегенераторная</a:t>
            </a:r>
            <a:r>
              <a:rPr lang="ru-RU" sz="2400" dirty="0">
                <a:cs typeface="Times New Roman" pitchFamily="18" charset="0"/>
              </a:rPr>
              <a:t>. Носит постоянный характер и усиливается при кризах.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sz="2400" dirty="0">
                <a:cs typeface="Times New Roman" pitchFamily="18" charset="0"/>
              </a:rPr>
              <a:t> </a:t>
            </a:r>
            <a:r>
              <a:rPr lang="ru-RU" sz="2400" dirty="0" err="1">
                <a:cs typeface="Times New Roman" pitchFamily="18" charset="0"/>
              </a:rPr>
              <a:t>Мишеневидная</a:t>
            </a:r>
            <a:r>
              <a:rPr lang="ru-RU" sz="2400" dirty="0">
                <a:cs typeface="Times New Roman" pitchFamily="18" charset="0"/>
              </a:rPr>
              <a:t> форма эритроцитов или другая </a:t>
            </a:r>
            <a:r>
              <a:rPr lang="ru-RU" sz="2400" dirty="0" err="1">
                <a:cs typeface="Times New Roman" pitchFamily="18" charset="0"/>
              </a:rPr>
              <a:t>анаплазия</a:t>
            </a:r>
            <a:r>
              <a:rPr lang="ru-RU" sz="2400" dirty="0">
                <a:cs typeface="Times New Roman" pitchFamily="18" charset="0"/>
              </a:rPr>
              <a:t> морфологии эритроцитов.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sz="2400" dirty="0">
                <a:cs typeface="Times New Roman" pitchFamily="18" charset="0"/>
              </a:rPr>
              <a:t> Непрямая </a:t>
            </a:r>
            <a:r>
              <a:rPr lang="ru-RU" sz="2400" dirty="0" err="1">
                <a:cs typeface="Times New Roman" pitchFamily="18" charset="0"/>
              </a:rPr>
              <a:t>гипербилирубинемия</a:t>
            </a:r>
            <a:r>
              <a:rPr lang="ru-RU" sz="2400" dirty="0">
                <a:cs typeface="Times New Roman" pitchFamily="18" charset="0"/>
              </a:rPr>
              <a:t> (может быть незначительной), </a:t>
            </a:r>
            <a:r>
              <a:rPr lang="ru-RU" sz="2400" dirty="0" err="1">
                <a:cs typeface="Times New Roman" pitchFamily="18" charset="0"/>
              </a:rPr>
              <a:t>уробилинурия</a:t>
            </a:r>
            <a:r>
              <a:rPr lang="ru-RU" sz="2400" dirty="0">
                <a:cs typeface="Times New Roman" pitchFamily="18" charset="0"/>
              </a:rPr>
              <a:t>, повышенный уровень </a:t>
            </a:r>
            <a:r>
              <a:rPr lang="ru-RU" sz="2400" dirty="0" err="1">
                <a:cs typeface="Times New Roman" pitchFamily="18" charset="0"/>
              </a:rPr>
              <a:t>стеркобилина</a:t>
            </a:r>
            <a:r>
              <a:rPr lang="ru-RU" sz="2400" dirty="0">
                <a:cs typeface="Times New Roman" pitchFamily="18" charset="0"/>
              </a:rPr>
              <a:t> в кале).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sz="2400" dirty="0">
                <a:cs typeface="Times New Roman" pitchFamily="18" charset="0"/>
              </a:rPr>
              <a:t> </a:t>
            </a:r>
            <a:r>
              <a:rPr lang="ru-RU" sz="2400" dirty="0" err="1">
                <a:cs typeface="Times New Roman" pitchFamily="18" charset="0"/>
              </a:rPr>
              <a:t>Базофильная</a:t>
            </a:r>
            <a:r>
              <a:rPr lang="ru-RU" sz="2400" dirty="0">
                <a:cs typeface="Times New Roman" pitchFamily="18" charset="0"/>
              </a:rPr>
              <a:t> пунктуация эритроцитов.</a:t>
            </a:r>
          </a:p>
          <a:p>
            <a:pPr marL="342900" indent="-342900" algn="just">
              <a:buFontTx/>
              <a:buAutoNum type="arabicPeriod"/>
              <a:defRPr/>
            </a:pPr>
            <a:endParaRPr lang="ru-RU" sz="2400" dirty="0">
              <a:cs typeface="Times New Roman" pitchFamily="18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18358" y="3933056"/>
            <a:ext cx="82804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 startAt="5"/>
            </a:pPr>
            <a:r>
              <a:rPr lang="ru-RU" altLang="ru-RU" sz="2400" dirty="0">
                <a:cs typeface="Times New Roman" pitchFamily="18" charset="0"/>
              </a:rPr>
              <a:t> Повышенный уровень </a:t>
            </a:r>
            <a:r>
              <a:rPr lang="ru-RU" altLang="ru-RU" sz="2400" dirty="0" err="1">
                <a:cs typeface="Times New Roman" pitchFamily="18" charset="0"/>
              </a:rPr>
              <a:t>ферритина</a:t>
            </a:r>
            <a:r>
              <a:rPr lang="ru-RU" altLang="ru-RU" sz="2400" dirty="0">
                <a:cs typeface="Times New Roman" pitchFamily="18" charset="0"/>
              </a:rPr>
              <a:t>, сывороточного железа при сниженном или нормальном уровне общей </a:t>
            </a:r>
            <a:r>
              <a:rPr lang="ru-RU" altLang="ru-RU" sz="2400" dirty="0" err="1">
                <a:cs typeface="Times New Roman" pitchFamily="18" charset="0"/>
              </a:rPr>
              <a:t>железосвязывающей</a:t>
            </a:r>
            <a:r>
              <a:rPr lang="ru-RU" altLang="ru-RU" sz="2400" dirty="0">
                <a:cs typeface="Times New Roman" pitchFamily="18" charset="0"/>
              </a:rPr>
              <a:t> способности.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400" dirty="0">
                <a:cs typeface="Times New Roman" pitchFamily="18" charset="0"/>
              </a:rPr>
              <a:t> Повышенная осмотическая стойкость эритроцитов.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400" dirty="0">
                <a:cs typeface="Times New Roman" pitchFamily="18" charset="0"/>
              </a:rPr>
              <a:t> Возможен лейкоцитоз с </a:t>
            </a:r>
            <a:r>
              <a:rPr lang="ru-RU" altLang="ru-RU" sz="2400" dirty="0" err="1">
                <a:cs typeface="Times New Roman" pitchFamily="18" charset="0"/>
              </a:rPr>
              <a:t>нейтрофилезом</a:t>
            </a:r>
            <a:r>
              <a:rPr lang="ru-RU" altLang="ru-RU" sz="2400" dirty="0">
                <a:cs typeface="Times New Roman" pitchFamily="18" charset="0"/>
              </a:rPr>
              <a:t> и сдвигом влево.</a:t>
            </a:r>
          </a:p>
          <a:p>
            <a:pPr marL="342900" indent="-342900" algn="just">
              <a:buFontTx/>
              <a:buAutoNum type="arabicPeriod" startAt="5"/>
            </a:pPr>
            <a:r>
              <a:rPr lang="ru-RU" altLang="ru-RU" sz="2400" dirty="0">
                <a:cs typeface="Times New Roman" pitchFamily="18" charset="0"/>
              </a:rPr>
              <a:t> Повышенное содержание </a:t>
            </a:r>
            <a:r>
              <a:rPr lang="en-US" altLang="ru-RU" sz="2400" dirty="0" err="1">
                <a:cs typeface="Times New Roman" pitchFamily="18" charset="0"/>
              </a:rPr>
              <a:t>Hb</a:t>
            </a:r>
            <a:r>
              <a:rPr lang="en-US" altLang="ru-RU" sz="2400" dirty="0">
                <a:cs typeface="Times New Roman" pitchFamily="18" charset="0"/>
              </a:rPr>
              <a:t> F</a:t>
            </a:r>
            <a:r>
              <a:rPr lang="ru-RU" altLang="ru-RU" sz="2400" dirty="0">
                <a:cs typeface="Times New Roman" pitchFamily="18" charset="0"/>
              </a:rPr>
              <a:t> до 50-90% (норма до 1,5%).</a:t>
            </a:r>
          </a:p>
        </p:txBody>
      </p:sp>
    </p:spTree>
    <p:extLst>
      <p:ext uri="{BB962C8B-B14F-4D97-AF65-F5344CB8AC3E}">
        <p14:creationId xmlns:p14="http://schemas.microsoft.com/office/powerpoint/2010/main" val="36599853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81" name="Rectangle 5"/>
          <p:cNvSpPr>
            <a:spLocks noChangeArrowheads="1"/>
          </p:cNvSpPr>
          <p:nvPr/>
        </p:nvSpPr>
        <p:spPr bwMode="auto">
          <a:xfrm>
            <a:off x="714375" y="54868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endParaRPr lang="ru-RU" sz="3200" b="1" dirty="0"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4000" b="1" dirty="0">
                <a:cs typeface="Times New Roman" pitchFamily="18" charset="0"/>
              </a:rPr>
              <a:t>Лечение:</a:t>
            </a: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- </a:t>
            </a:r>
            <a:r>
              <a:rPr lang="ru-RU" sz="3200" dirty="0">
                <a:cs typeface="Times New Roman" pitchFamily="18" charset="0"/>
              </a:rPr>
              <a:t>Пожизненная заместительная терапия отмытыми эритроцитами подобранными по фенотипу.</a:t>
            </a: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3200" dirty="0">
                <a:cs typeface="Times New Roman" pitchFamily="18" charset="0"/>
              </a:rPr>
              <a:t>- Борьба с перегрузкой железом (</a:t>
            </a:r>
            <a:r>
              <a:rPr lang="ru-RU" sz="3200" dirty="0" err="1">
                <a:cs typeface="Times New Roman" pitchFamily="18" charset="0"/>
              </a:rPr>
              <a:t>Джадену</a:t>
            </a:r>
            <a:r>
              <a:rPr lang="ru-RU" sz="3200" dirty="0">
                <a:cs typeface="Times New Roman" pitchFamily="18" charset="0"/>
              </a:rPr>
              <a:t>, </a:t>
            </a:r>
            <a:r>
              <a:rPr lang="ru-RU" sz="3200" dirty="0" err="1">
                <a:cs typeface="Times New Roman" pitchFamily="18" charset="0"/>
              </a:rPr>
              <a:t>Эксиджад</a:t>
            </a:r>
            <a:r>
              <a:rPr lang="ru-RU" sz="3200" dirty="0">
                <a:cs typeface="Times New Roman" pitchFamily="18" charset="0"/>
              </a:rPr>
              <a:t> 20 мг/кг).</a:t>
            </a:r>
          </a:p>
          <a:p>
            <a:pPr marL="342900" indent="-342900" algn="just">
              <a:spcBef>
                <a:spcPct val="20000"/>
              </a:spcBef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3200" dirty="0">
                <a:cs typeface="Times New Roman" pitchFamily="18" charset="0"/>
              </a:rPr>
              <a:t>- Трансплантация костного мозга (</a:t>
            </a:r>
            <a:r>
              <a:rPr lang="ru-RU" sz="3200" dirty="0" err="1">
                <a:cs typeface="Times New Roman" pitchFamily="18" charset="0"/>
              </a:rPr>
              <a:t>аллогенная</a:t>
            </a:r>
            <a:r>
              <a:rPr lang="ru-RU" sz="3200" dirty="0">
                <a:cs typeface="Times New Roman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786193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5"/>
          <p:cNvSpPr txBox="1">
            <a:spLocks noChangeArrowheads="1"/>
          </p:cNvSpPr>
          <p:nvPr/>
        </p:nvSpPr>
        <p:spPr bwMode="auto">
          <a:xfrm>
            <a:off x="467544" y="404664"/>
            <a:ext cx="8208963" cy="5109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ТРАНСФУЗИИ </a:t>
            </a:r>
            <a:endParaRPr lang="en-US" altLang="ru-RU" sz="2800" b="1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ОТМЫТЫХ ЭРИТРОЦИТОВ</a:t>
            </a:r>
          </a:p>
          <a:p>
            <a:pPr algn="ctr"/>
            <a:endParaRPr lang="ru-RU" altLang="ru-RU" sz="2800" b="1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ПОКАЗАНИЯ: стабильное снижение </a:t>
            </a:r>
            <a:r>
              <a:rPr lang="en-US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уровня </a:t>
            </a:r>
            <a:r>
              <a:rPr lang="en-US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Hb</a:t>
            </a:r>
            <a:r>
              <a:rPr lang="en-US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&lt;70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г/л или изменение костей </a:t>
            </a:r>
            <a:r>
              <a:rPr lang="en-US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скелета</a:t>
            </a:r>
            <a:endParaRPr lang="en-US" altLang="ru-RU" sz="2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endParaRPr lang="ru-RU" altLang="ru-RU" sz="9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ТАКТИКА ВЕДЕНИЯ: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предтрансфузионный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уровень </a:t>
            </a:r>
            <a:r>
              <a:rPr lang="en-US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Hb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около 100 </a:t>
            </a:r>
            <a:r>
              <a:rPr lang="en-US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г/л, периодичность трансфузий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эритромассы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3-5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нед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.</a:t>
            </a:r>
            <a:endParaRPr lang="en-US" altLang="ru-RU" sz="2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endParaRPr lang="ru-RU" altLang="ru-RU" sz="9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ОСЛОЖНЕНИЯ И ПОСЛЕДСТВИЯ: острые и поздние гемолитические реакции, анафилактический шок, инфекционные осложнения,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гемохроматоз</a:t>
            </a:r>
            <a:endParaRPr lang="ru-RU" altLang="ru-RU" sz="2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0167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3"/>
          <p:cNvSpPr txBox="1">
            <a:spLocks noChangeArrowheads="1"/>
          </p:cNvSpPr>
          <p:nvPr/>
        </p:nvSpPr>
        <p:spPr bwMode="auto">
          <a:xfrm>
            <a:off x="683568" y="836613"/>
            <a:ext cx="7992888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ХЕЛАТОРНАЯ ТЕРАПИЯ</a:t>
            </a:r>
          </a:p>
          <a:p>
            <a:pPr algn="just"/>
            <a:r>
              <a:rPr lang="ru-RU" alt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ПОКАЗАНИЯ: хроническая посттрансфузионная перегрузка железом у взрослых и детей в возрасте 2 лет и старше</a:t>
            </a:r>
          </a:p>
          <a:p>
            <a:pPr algn="just"/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ТАКТИКА ВЕДЕНИЯ: поддержание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ферритина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сыворотки не более 1500 мкг/мл, при снижении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ферритина</a:t>
            </a:r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сыворотки ниже 500мкг/л отмена препарата.</a:t>
            </a:r>
          </a:p>
          <a:p>
            <a:pPr algn="just"/>
            <a:r>
              <a:rPr lang="ru-RU" altLang="ru-RU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	ОСЛОЖНЕНИЯ И ПОСЛЕДСТВИЯ: тошнота, рвота, диарея, сыпь, вздутие живота и др. </a:t>
            </a:r>
          </a:p>
        </p:txBody>
      </p:sp>
    </p:spTree>
    <p:extLst>
      <p:ext uri="{BB962C8B-B14F-4D97-AF65-F5344CB8AC3E}">
        <p14:creationId xmlns:p14="http://schemas.microsoft.com/office/powerpoint/2010/main" val="41308071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179512" y="9524"/>
            <a:ext cx="8784976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ru-RU" sz="2400" b="1" dirty="0">
                <a:cs typeface="Times New Roman" pitchFamily="18" charset="0"/>
              </a:rPr>
              <a:t>ЭНЗИМОПАТИИ</a:t>
            </a:r>
            <a:br>
              <a:rPr lang="ru-RU" altLang="ru-RU" sz="2400" b="1" dirty="0">
                <a:cs typeface="Times New Roman" pitchFamily="18" charset="0"/>
              </a:rPr>
            </a:br>
            <a:r>
              <a:rPr lang="ru-RU" altLang="ru-RU" sz="2400" b="1" dirty="0">
                <a:cs typeface="Times New Roman" pitchFamily="18" charset="0"/>
              </a:rPr>
              <a:t>Гемолитическая анемия при дефиците глюкозо-6-фосфатдегидрогеназы в эритроцитах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23528" y="1268760"/>
            <a:ext cx="8496944" cy="5004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b="1" dirty="0">
                <a:latin typeface="+mj-lt"/>
                <a:cs typeface="Times New Roman" pitchFamily="18" charset="0"/>
              </a:rPr>
              <a:t>Патогенез: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генетически обусловленный дефицит активности Г-6-ФД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нарушение синтеза АТФ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нарушение ионного состава эритроцитов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укорочение продолжительности жизни эритроцитов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снижение устойчивости эритроцитов к воздействию окислителей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гемолиз эритроцитов внутри сосудов</a:t>
            </a:r>
          </a:p>
          <a:p>
            <a:pPr marL="36000" indent="-342900" algn="ctr">
              <a:lnSpc>
                <a:spcPct val="150000"/>
              </a:lnSpc>
              <a:buClr>
                <a:schemeClr val="tx1"/>
              </a:buClr>
              <a:buSzPct val="70000"/>
              <a:buFontTx/>
              <a:buChar char=" "/>
              <a:defRPr/>
            </a:pPr>
            <a:r>
              <a:rPr lang="ru-RU" sz="2400" dirty="0">
                <a:latin typeface="+mj-lt"/>
                <a:cs typeface="Times New Roman" pitchFamily="18" charset="0"/>
              </a:rPr>
              <a:t>анемия</a:t>
            </a:r>
          </a:p>
        </p:txBody>
      </p:sp>
      <p:cxnSp>
        <p:nvCxnSpPr>
          <p:cNvPr id="3" name="Скругленная соединительная линия 2"/>
          <p:cNvCxnSpPr/>
          <p:nvPr/>
        </p:nvCxnSpPr>
        <p:spPr>
          <a:xfrm>
            <a:off x="3419872" y="2348880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Скругленная соединительная линия 6"/>
          <p:cNvCxnSpPr/>
          <p:nvPr/>
        </p:nvCxnSpPr>
        <p:spPr>
          <a:xfrm>
            <a:off x="3419872" y="2909404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Скругленная соединительная линия 7"/>
          <p:cNvCxnSpPr/>
          <p:nvPr/>
        </p:nvCxnSpPr>
        <p:spPr>
          <a:xfrm>
            <a:off x="3491880" y="3501008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Скругленная соединительная линия 8"/>
          <p:cNvCxnSpPr/>
          <p:nvPr/>
        </p:nvCxnSpPr>
        <p:spPr>
          <a:xfrm>
            <a:off x="3645896" y="4005064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Скругленная соединительная линия 9"/>
          <p:cNvCxnSpPr/>
          <p:nvPr/>
        </p:nvCxnSpPr>
        <p:spPr>
          <a:xfrm>
            <a:off x="3897924" y="4525601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Скругленная соединительная линия 10"/>
          <p:cNvCxnSpPr/>
          <p:nvPr/>
        </p:nvCxnSpPr>
        <p:spPr>
          <a:xfrm>
            <a:off x="4026203" y="5085184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Скругленная соединительная линия 11"/>
          <p:cNvCxnSpPr/>
          <p:nvPr/>
        </p:nvCxnSpPr>
        <p:spPr>
          <a:xfrm>
            <a:off x="4070768" y="5661248"/>
            <a:ext cx="504056" cy="216024"/>
          </a:xfrm>
          <a:prstGeom prst="curved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48762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5"/>
          <p:cNvSpPr>
            <a:spLocks noChangeArrowheads="1"/>
          </p:cNvSpPr>
          <p:nvPr/>
        </p:nvSpPr>
        <p:spPr bwMode="auto">
          <a:xfrm>
            <a:off x="539552" y="836712"/>
            <a:ext cx="8175823" cy="487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SzPct val="70000"/>
            </a:pPr>
            <a:r>
              <a:rPr lang="ru-RU" altLang="ru-RU" sz="2400" dirty="0">
                <a:cs typeface="Times New Roman" pitchFamily="18" charset="0"/>
              </a:rPr>
              <a:t>Анамнез: развитие гемолитического криза на 1-3 сутки после дачи препаратов: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Противомалярийные препараты.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Сульфаниламидные препараты.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 err="1">
                <a:cs typeface="Times New Roman" pitchFamily="18" charset="0"/>
              </a:rPr>
              <a:t>Нитрофураны</a:t>
            </a:r>
            <a:r>
              <a:rPr lang="ru-RU" altLang="ru-RU" sz="2400" dirty="0">
                <a:cs typeface="Times New Roman" pitchFamily="18" charset="0"/>
              </a:rPr>
              <a:t>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Жаропонижающие и анальгетики (высокие дозы аспирина).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Противотуберкулезные препараты.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Большие дозы водорастворимых витаминов. 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 err="1">
                <a:cs typeface="Times New Roman" pitchFamily="18" charset="0"/>
              </a:rPr>
              <a:t>Хлорамфеникол</a:t>
            </a:r>
            <a:r>
              <a:rPr lang="ru-RU" altLang="ru-RU" sz="2400" dirty="0">
                <a:cs typeface="Times New Roman" pitchFamily="18" charset="0"/>
              </a:rPr>
              <a:t>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Метиленовый синий.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Бобы.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Инфекции (ОРВИ, гепатит, мононуклеоз, бакт. пневмонии).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r>
              <a:rPr lang="ru-RU" altLang="ru-RU" sz="2400" dirty="0">
                <a:cs typeface="Times New Roman" pitchFamily="18" charset="0"/>
              </a:rPr>
              <a:t>Диабетический ацидоз.</a:t>
            </a:r>
          </a:p>
          <a:p>
            <a:pPr marL="36000" indent="-342900">
              <a:buSzPct val="70000"/>
              <a:buFont typeface="Wingdings" pitchFamily="2" charset="2"/>
              <a:buChar char="Ø"/>
            </a:pPr>
            <a:endParaRPr lang="ru-RU" altLang="ru-RU" sz="24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46452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 txBox="1">
            <a:spLocks noChangeArrowheads="1"/>
          </p:cNvSpPr>
          <p:nvPr/>
        </p:nvSpPr>
        <p:spPr bwMode="auto">
          <a:xfrm>
            <a:off x="500063" y="260648"/>
            <a:ext cx="807085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400" b="1" dirty="0">
                <a:solidFill>
                  <a:schemeClr val="tx1"/>
                </a:solidFill>
                <a:latin typeface="+mn-lt"/>
              </a:rPr>
              <a:t>	Клиническая картина наиболее ярко выражена при наличии </a:t>
            </a:r>
            <a:r>
              <a:rPr lang="ru-RU" altLang="ru-RU" sz="2400" b="1" u="sng" dirty="0">
                <a:solidFill>
                  <a:schemeClr val="tx1"/>
                </a:solidFill>
                <a:latin typeface="+mn-lt"/>
              </a:rPr>
              <a:t>гемолитического криза</a:t>
            </a:r>
            <a:r>
              <a:rPr lang="ru-RU" altLang="ru-RU" sz="2400" b="1" dirty="0">
                <a:solidFill>
                  <a:schemeClr val="tx1"/>
                </a:solidFill>
                <a:latin typeface="+mn-lt"/>
              </a:rPr>
              <a:t>, который провоцируют:</a:t>
            </a:r>
          </a:p>
        </p:txBody>
      </p:sp>
      <p:sp>
        <p:nvSpPr>
          <p:cNvPr id="39939" name="Rectangle 3"/>
          <p:cNvSpPr txBox="1">
            <a:spLocks noChangeArrowheads="1"/>
          </p:cNvSpPr>
          <p:nvPr/>
        </p:nvSpPr>
        <p:spPr bwMode="auto">
          <a:xfrm>
            <a:off x="644525" y="1431925"/>
            <a:ext cx="7783513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09600" indent="-609600"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Инфекция.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Медикаменты (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</a:rPr>
              <a:t>антималярийные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, сульфаниламиды,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</a:rPr>
              <a:t>нитрофураны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, аспирин, амидопирин, метиленовый синий, бриллиантовая зелень, витамин К,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</a:rPr>
              <a:t>невиграмон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).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Бобы конские (</a:t>
            </a:r>
            <a:r>
              <a:rPr lang="en-US" altLang="ru-RU" sz="2800" dirty="0">
                <a:solidFill>
                  <a:schemeClr val="tx1"/>
                </a:solidFill>
                <a:latin typeface="+mn-lt"/>
              </a:rPr>
              <a:t>fava)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.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v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		</a:t>
            </a:r>
            <a:r>
              <a:rPr lang="en-US" altLang="ru-RU" sz="2800" dirty="0">
                <a:solidFill>
                  <a:srgbClr val="002060"/>
                </a:solidFill>
                <a:latin typeface="+mn-lt"/>
              </a:rPr>
              <a:t>N.B.!</a:t>
            </a:r>
            <a:r>
              <a:rPr lang="ru-RU" altLang="ru-RU" sz="2800" dirty="0">
                <a:solidFill>
                  <a:srgbClr val="002060"/>
                </a:solidFill>
                <a:latin typeface="+mn-lt"/>
              </a:rPr>
              <a:t> Лекарственный гемолиз чаще наблюдается у негров, а </a:t>
            </a:r>
            <a:r>
              <a:rPr lang="ru-RU" altLang="ru-RU" sz="2800" dirty="0" err="1">
                <a:solidFill>
                  <a:srgbClr val="002060"/>
                </a:solidFill>
                <a:latin typeface="+mn-lt"/>
              </a:rPr>
              <a:t>фавизм</a:t>
            </a:r>
            <a:r>
              <a:rPr lang="ru-RU" altLang="ru-RU" sz="2800" dirty="0">
                <a:solidFill>
                  <a:srgbClr val="002060"/>
                </a:solidFill>
                <a:latin typeface="+mn-lt"/>
              </a:rPr>
              <a:t> – при средиземноморском и монгольском вариантах болезни.</a:t>
            </a:r>
          </a:p>
        </p:txBody>
      </p:sp>
    </p:spTree>
    <p:extLst>
      <p:ext uri="{BB962C8B-B14F-4D97-AF65-F5344CB8AC3E}">
        <p14:creationId xmlns:p14="http://schemas.microsoft.com/office/powerpoint/2010/main" val="1055199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 txBox="1">
            <a:spLocks noChangeArrowheads="1"/>
          </p:cNvSpPr>
          <p:nvPr/>
        </p:nvSpPr>
        <p:spPr bwMode="auto">
          <a:xfrm>
            <a:off x="683568" y="188640"/>
            <a:ext cx="7543800" cy="52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800" b="1" dirty="0">
                <a:solidFill>
                  <a:schemeClr val="tx1"/>
                </a:solidFill>
                <a:latin typeface="+mn-lt"/>
              </a:rPr>
              <a:t>КЛИНИКА:</a:t>
            </a:r>
          </a:p>
        </p:txBody>
      </p:sp>
      <p:sp>
        <p:nvSpPr>
          <p:cNvPr id="40963" name="Rectangle 3"/>
          <p:cNvSpPr txBox="1">
            <a:spLocks noChangeArrowheads="1"/>
          </p:cNvSpPr>
          <p:nvPr/>
        </p:nvSpPr>
        <p:spPr bwMode="auto">
          <a:xfrm>
            <a:off x="683568" y="620688"/>
            <a:ext cx="75438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Лихорадка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Боли в животе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Анемия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Желтуха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Появление черной мочи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ОПН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Через 4-5 дней появляется </a:t>
            </a:r>
            <a:r>
              <a:rPr lang="ru-RU" altLang="ru-RU" sz="2800" dirty="0" err="1">
                <a:solidFill>
                  <a:schemeClr val="tx1"/>
                </a:solidFill>
                <a:latin typeface="+mn-lt"/>
              </a:rPr>
              <a:t>ретикулоцитоз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, достигающий максимума на 10-11 сутки</a:t>
            </a:r>
          </a:p>
          <a:p>
            <a:pPr marL="457200" indent="-457200" algn="just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		</a:t>
            </a:r>
            <a:r>
              <a:rPr lang="en-US" altLang="ru-RU" sz="2800" dirty="0">
                <a:solidFill>
                  <a:schemeClr val="tx1"/>
                </a:solidFill>
                <a:latin typeface="+mn-lt"/>
              </a:rPr>
              <a:t>N.B.!</a:t>
            </a:r>
            <a:r>
              <a:rPr lang="ru-RU" altLang="ru-RU" sz="2800" dirty="0">
                <a:solidFill>
                  <a:schemeClr val="tx1"/>
                </a:solidFill>
                <a:latin typeface="+mn-lt"/>
              </a:rPr>
              <a:t> Между приступами гемолиза у больных нет симптомов заболевания, хотя продолжительность жизни эритроцитов хронически уменьшена примерно в 1,5 раза.</a:t>
            </a:r>
          </a:p>
        </p:txBody>
      </p:sp>
    </p:spTree>
    <p:extLst>
      <p:ext uri="{BB962C8B-B14F-4D97-AF65-F5344CB8AC3E}">
        <p14:creationId xmlns:p14="http://schemas.microsoft.com/office/powerpoint/2010/main" val="529239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 txBox="1">
            <a:spLocks noChangeArrowheads="1"/>
          </p:cNvSpPr>
          <p:nvPr/>
        </p:nvSpPr>
        <p:spPr bwMode="auto">
          <a:xfrm>
            <a:off x="611560" y="404813"/>
            <a:ext cx="7543800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altLang="ru-RU" sz="2400" b="1" dirty="0">
                <a:solidFill>
                  <a:schemeClr val="tx1"/>
                </a:solidFill>
                <a:latin typeface="+mn-lt"/>
              </a:rPr>
              <a:t>Лабораторная диагностика дефицита Г-6-ФД:</a:t>
            </a:r>
          </a:p>
        </p:txBody>
      </p:sp>
      <p:sp>
        <p:nvSpPr>
          <p:cNvPr id="41987" name="Rectangle 3"/>
          <p:cNvSpPr txBox="1">
            <a:spLocks noChangeArrowheads="1"/>
          </p:cNvSpPr>
          <p:nvPr/>
        </p:nvSpPr>
        <p:spPr bwMode="auto">
          <a:xfrm>
            <a:off x="285750" y="1500188"/>
            <a:ext cx="828675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09600" indent="-609600"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Диаметр и форма эритроцитов в норме. ЦП в норме.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Осмотическая стойкость не изменена.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Кривая Прайс-Джонса нормальная.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 err="1">
                <a:solidFill>
                  <a:schemeClr val="tx1"/>
                </a:solidFill>
                <a:latin typeface="+mn-lt"/>
              </a:rPr>
              <a:t>Аутогемолиз</a:t>
            </a: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 при инкубации в стерильных условиях в течение 48 часов повышен.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Дефицит Г-6-ФД.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Реакция </a:t>
            </a:r>
            <a:r>
              <a:rPr lang="ru-RU" altLang="ru-RU" sz="2400" dirty="0" err="1">
                <a:solidFill>
                  <a:schemeClr val="tx1"/>
                </a:solidFill>
                <a:latin typeface="+mn-lt"/>
              </a:rPr>
              <a:t>Кумбса</a:t>
            </a: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 отрицательная.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 err="1">
                <a:solidFill>
                  <a:schemeClr val="tx1"/>
                </a:solidFill>
                <a:latin typeface="+mn-lt"/>
              </a:rPr>
              <a:t>Ретикулоцитоз</a:t>
            </a: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 только в период гемолитических кризов.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r>
              <a:rPr lang="ru-RU" altLang="ru-RU" sz="2400" dirty="0">
                <a:solidFill>
                  <a:schemeClr val="tx1"/>
                </a:solidFill>
                <a:latin typeface="+mn-lt"/>
              </a:rPr>
              <a:t>Раздражение красного ростка кроветворения, особенно в период криза.</a:t>
            </a:r>
          </a:p>
          <a:p>
            <a:pPr marL="457200" indent="-457200" algn="just">
              <a:lnSpc>
                <a:spcPct val="80000"/>
              </a:lnSpc>
              <a:spcBef>
                <a:spcPct val="20000"/>
              </a:spcBef>
              <a:buFont typeface="+mj-lt"/>
              <a:buAutoNum type="arabicPeriod"/>
            </a:pPr>
            <a:endParaRPr lang="ru-RU" altLang="ru-RU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918086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539750" y="1196975"/>
            <a:ext cx="820896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/>
            </a:pPr>
            <a:r>
              <a:rPr lang="ru-RU" altLang="ru-RU" sz="3200" dirty="0">
                <a:cs typeface="Times New Roman" pitchFamily="18" charset="0"/>
              </a:rPr>
              <a:t>Трансфузии </a:t>
            </a:r>
            <a:r>
              <a:rPr lang="ru-RU" altLang="ru-RU" sz="3200" dirty="0" err="1">
                <a:cs typeface="Times New Roman" pitchFamily="18" charset="0"/>
              </a:rPr>
              <a:t>Отм.эр</a:t>
            </a:r>
            <a:r>
              <a:rPr lang="ru-RU" altLang="ru-RU" sz="3200" dirty="0">
                <a:cs typeface="Times New Roman" pitchFamily="18" charset="0"/>
              </a:rPr>
              <a:t>. подобранных по фенотипу проводить при гематокрите (</a:t>
            </a:r>
            <a:r>
              <a:rPr lang="en-US" altLang="ru-RU" sz="3200" dirty="0" err="1">
                <a:cs typeface="Times New Roman" pitchFamily="18" charset="0"/>
              </a:rPr>
              <a:t>Ht</a:t>
            </a:r>
            <a:r>
              <a:rPr lang="en-US" altLang="ru-RU" sz="3200" dirty="0">
                <a:cs typeface="Times New Roman" pitchFamily="18" charset="0"/>
              </a:rPr>
              <a:t> </a:t>
            </a:r>
            <a:r>
              <a:rPr lang="en-US" altLang="ru-RU" sz="3200" u="sng" dirty="0">
                <a:cs typeface="Times New Roman" pitchFamily="18" charset="0"/>
              </a:rPr>
              <a:t>&lt;</a:t>
            </a:r>
            <a:r>
              <a:rPr lang="en-US" altLang="ru-RU" sz="3200" dirty="0">
                <a:cs typeface="Times New Roman" pitchFamily="18" charset="0"/>
              </a:rPr>
              <a:t>25)</a:t>
            </a:r>
            <a:endParaRPr lang="ru-RU" altLang="ru-RU" sz="3200" dirty="0">
              <a:cs typeface="Times New Roman" pitchFamily="18" charset="0"/>
            </a:endParaRPr>
          </a:p>
          <a:p>
            <a:pPr marL="342900" indent="-342900" algn="just"/>
            <a:endParaRPr lang="en-US" altLang="ru-RU" sz="3200" dirty="0">
              <a:solidFill>
                <a:srgbClr val="FF0000"/>
              </a:solidFill>
              <a:cs typeface="Times New Roman" pitchFamily="18" charset="0"/>
            </a:endParaRPr>
          </a:p>
          <a:p>
            <a:pPr marL="342900" indent="-342900" algn="just"/>
            <a:r>
              <a:rPr lang="ru-RU" altLang="ru-RU" sz="3200" dirty="0">
                <a:solidFill>
                  <a:srgbClr val="002060"/>
                </a:solidFill>
                <a:cs typeface="Times New Roman" pitchFamily="18" charset="0"/>
              </a:rPr>
              <a:t>2. Показана заместительная терапия:</a:t>
            </a:r>
          </a:p>
          <a:p>
            <a:pPr marL="342900" indent="-342900" algn="just">
              <a:buFontTx/>
              <a:buChar char="•"/>
            </a:pPr>
            <a:r>
              <a:rPr lang="ru-RU" altLang="ru-RU" sz="3200" dirty="0" err="1">
                <a:cs typeface="Times New Roman" pitchFamily="18" charset="0"/>
              </a:rPr>
              <a:t>флавинат</a:t>
            </a:r>
            <a:r>
              <a:rPr lang="ru-RU" altLang="ru-RU" sz="3200" dirty="0">
                <a:cs typeface="Times New Roman" pitchFamily="18" charset="0"/>
              </a:rPr>
              <a:t> 2мг в/м – 2-3 раза в день,</a:t>
            </a:r>
          </a:p>
          <a:p>
            <a:pPr marL="342900" indent="-342900" algn="just">
              <a:buFontTx/>
              <a:buChar char="•"/>
            </a:pPr>
            <a:r>
              <a:rPr lang="ru-RU" altLang="ru-RU" sz="3200" dirty="0">
                <a:cs typeface="Times New Roman" pitchFamily="18" charset="0"/>
              </a:rPr>
              <a:t>рибофлавин 0,015х3 раза в день,</a:t>
            </a:r>
          </a:p>
          <a:p>
            <a:pPr marL="342900" indent="-342900" algn="just">
              <a:buFontTx/>
              <a:buChar char="•"/>
            </a:pPr>
            <a:r>
              <a:rPr lang="ru-RU" altLang="ru-RU" sz="3200" dirty="0">
                <a:cs typeface="Times New Roman" pitchFamily="18" charset="0"/>
              </a:rPr>
              <a:t>вит. Е 150мг/сутки, ксилит 5-10г х 3 раза в день.</a:t>
            </a:r>
          </a:p>
        </p:txBody>
      </p:sp>
      <p:sp>
        <p:nvSpPr>
          <p:cNvPr id="43011" name="Text Box 5"/>
          <p:cNvSpPr txBox="1">
            <a:spLocks noChangeArrowheads="1"/>
          </p:cNvSpPr>
          <p:nvPr/>
        </p:nvSpPr>
        <p:spPr bwMode="auto">
          <a:xfrm>
            <a:off x="3250839" y="400844"/>
            <a:ext cx="18003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rgbClr val="284C6A"/>
                </a:solidFill>
                <a:latin typeface="Trebuchet MS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ru-RU" altLang="ru-RU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ЛЕЧЕНИЕ</a:t>
            </a:r>
          </a:p>
        </p:txBody>
      </p:sp>
    </p:spTree>
    <p:extLst>
      <p:ext uri="{BB962C8B-B14F-4D97-AF65-F5344CB8AC3E}">
        <p14:creationId xmlns:p14="http://schemas.microsoft.com/office/powerpoint/2010/main" val="8727574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332656"/>
            <a:ext cx="8359775" cy="881062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altLang="ru-RU" sz="3200" b="1" dirty="0">
                <a:latin typeface="+mn-lt"/>
              </a:rPr>
              <a:t>Приобретенные гемолитические анемии</a:t>
            </a:r>
            <a:br>
              <a:rPr lang="ru-RU" altLang="ru-RU" sz="3200" b="1" dirty="0">
                <a:latin typeface="+mn-lt"/>
              </a:rPr>
            </a:br>
            <a:endParaRPr lang="ru-RU" altLang="ru-RU" sz="3200" b="1" dirty="0">
              <a:latin typeface="+mn-lt"/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052736"/>
            <a:ext cx="8280400" cy="48768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400" dirty="0"/>
              <a:t>		</a:t>
            </a:r>
            <a:r>
              <a:rPr lang="ru-RU" u="sng" dirty="0"/>
              <a:t>Иммунные гемолитические анемии </a:t>
            </a:r>
            <a:r>
              <a:rPr lang="ru-RU" dirty="0"/>
              <a:t>–гетерогенная группа заболеваний, объединенных возникновением антител или сенсибилизированных лимфоцитов против собственных </a:t>
            </a:r>
            <a:r>
              <a:rPr lang="ru-RU" u="sng" dirty="0"/>
              <a:t>неизмененных </a:t>
            </a:r>
            <a:r>
              <a:rPr lang="ru-RU" dirty="0"/>
              <a:t>эритроцитов или </a:t>
            </a:r>
            <a:r>
              <a:rPr lang="ru-RU" dirty="0" err="1"/>
              <a:t>эритрокариоцитов</a:t>
            </a:r>
            <a:r>
              <a:rPr lang="ru-RU" dirty="0"/>
              <a:t>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dirty="0"/>
              <a:t>		Все аутоиммунные ГА разделяются на симптоматические и </a:t>
            </a:r>
            <a:r>
              <a:rPr lang="ru-RU" dirty="0" err="1"/>
              <a:t>идиопатические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7418311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116633"/>
            <a:ext cx="8856984" cy="1224136"/>
          </a:xfrm>
        </p:spPr>
        <p:txBody>
          <a:bodyPr/>
          <a:lstStyle/>
          <a:p>
            <a:pPr algn="ctr" eaLnBrk="1" hangingPunct="1"/>
            <a:r>
              <a:rPr lang="ru-RU" altLang="ru-RU" sz="2800" b="1" dirty="0">
                <a:latin typeface="+mn-lt"/>
                <a:cs typeface="Times New Roman" pitchFamily="18" charset="0"/>
              </a:rPr>
              <a:t>ЛЕЧЕНИЕ</a:t>
            </a:r>
            <a:br>
              <a:rPr lang="ru-RU" altLang="ru-RU" sz="2800" b="1" dirty="0">
                <a:latin typeface="+mn-lt"/>
                <a:cs typeface="Times New Roman" pitchFamily="18" charset="0"/>
              </a:rPr>
            </a:br>
            <a:r>
              <a:rPr lang="ru-RU" altLang="ru-RU" sz="2800" b="1" dirty="0">
                <a:latin typeface="+mn-lt"/>
                <a:cs typeface="Times New Roman" pitchFamily="18" charset="0"/>
              </a:rPr>
              <a:t>приобретенных гемолитических анемий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124744"/>
            <a:ext cx="8137525" cy="5301208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buFont typeface="+mj-lt"/>
              <a:buAutoNum type="arabicPeriod"/>
            </a:pPr>
            <a:r>
              <a:rPr lang="ru-RU" altLang="ru-RU" sz="2400" dirty="0">
                <a:cs typeface="Times New Roman" pitchFamily="18" charset="0"/>
              </a:rPr>
              <a:t>ГКС. Доза зависит от тяжести гемолиза: при тяжелой ГА – высокие дозы преднизолона 1-2 мг/1 кг массы тела (или других стероидов в пересчете на дозу </a:t>
            </a:r>
            <a:r>
              <a:rPr lang="en-US" altLang="ru-RU" sz="2400" dirty="0">
                <a:cs typeface="Times New Roman" pitchFamily="18" charset="0"/>
              </a:rPr>
              <a:t>Ps</a:t>
            </a:r>
            <a:r>
              <a:rPr lang="ru-RU" altLang="ru-RU" sz="2400" dirty="0">
                <a:cs typeface="Times New Roman" pitchFamily="18" charset="0"/>
              </a:rPr>
              <a:t>). Возможна пульс-терапия: до 1гр. преднизолона в течение 2-3 дней. </a:t>
            </a:r>
          </a:p>
          <a:p>
            <a:pPr marL="514350" indent="-514350" algn="just" eaLnBrk="1" hangingPunct="1">
              <a:buFont typeface="+mj-lt"/>
              <a:buAutoNum type="arabicPeriod"/>
            </a:pPr>
            <a:r>
              <a:rPr lang="ru-RU" altLang="ru-RU" sz="2400" dirty="0">
                <a:cs typeface="Times New Roman" pitchFamily="18" charset="0"/>
              </a:rPr>
              <a:t>Внутривенные иммуноглобулины (</a:t>
            </a:r>
            <a:r>
              <a:rPr lang="ru-RU" altLang="ru-RU" sz="2400" dirty="0" err="1">
                <a:cs typeface="Times New Roman" pitchFamily="18" charset="0"/>
              </a:rPr>
              <a:t>интраглобин</a:t>
            </a:r>
            <a:r>
              <a:rPr lang="ru-RU" altLang="ru-RU" sz="2400" dirty="0">
                <a:cs typeface="Times New Roman" pitchFamily="18" charset="0"/>
              </a:rPr>
              <a:t>, </a:t>
            </a:r>
            <a:r>
              <a:rPr lang="ru-RU" altLang="ru-RU" sz="2400" dirty="0" err="1">
                <a:cs typeface="Times New Roman" pitchFamily="18" charset="0"/>
              </a:rPr>
              <a:t>октагам</a:t>
            </a:r>
            <a:r>
              <a:rPr lang="ru-RU" altLang="ru-RU" sz="2400" dirty="0">
                <a:cs typeface="Times New Roman" pitchFamily="18" charset="0"/>
              </a:rPr>
              <a:t>). </a:t>
            </a:r>
            <a:endParaRPr lang="en-US" altLang="ru-RU" sz="2400" dirty="0">
              <a:cs typeface="Times New Roman" pitchFamily="18" charset="0"/>
            </a:endParaRPr>
          </a:p>
          <a:p>
            <a:pPr marL="514350" indent="-514350" algn="just" eaLnBrk="1" hangingPunct="1">
              <a:buFont typeface="+mj-lt"/>
              <a:buAutoNum type="arabicPeriod"/>
            </a:pPr>
            <a:r>
              <a:rPr lang="ru-RU" altLang="ru-RU" sz="2400" dirty="0">
                <a:cs typeface="Times New Roman" pitchFamily="18" charset="0"/>
              </a:rPr>
              <a:t>Только при снижении гематокрита </a:t>
            </a:r>
            <a:r>
              <a:rPr lang="en-US" altLang="ru-RU" sz="2400" u="sng" dirty="0">
                <a:cs typeface="Times New Roman" pitchFamily="18" charset="0"/>
              </a:rPr>
              <a:t>&lt;</a:t>
            </a:r>
            <a:r>
              <a:rPr lang="ru-RU" altLang="ru-RU" sz="2400" dirty="0">
                <a:cs typeface="Times New Roman" pitchFamily="18" charset="0"/>
              </a:rPr>
              <a:t>25! – трансфузия трижды отмытых эритроцитов, подобранных с помощью </a:t>
            </a:r>
            <a:r>
              <a:rPr lang="ru-RU" altLang="ru-RU" sz="2400" u="sng" dirty="0">
                <a:cs typeface="Times New Roman" pitchFamily="18" charset="0"/>
              </a:rPr>
              <a:t>непрямой пробы </a:t>
            </a:r>
            <a:r>
              <a:rPr lang="ru-RU" altLang="ru-RU" sz="2400" u="sng" dirty="0" err="1">
                <a:cs typeface="Times New Roman" pitchFamily="18" charset="0"/>
              </a:rPr>
              <a:t>Кумбса</a:t>
            </a:r>
            <a:r>
              <a:rPr lang="en-US" altLang="ru-RU" sz="2400" u="sng" dirty="0">
                <a:cs typeface="Times New Roman" pitchFamily="18" charset="0"/>
              </a:rPr>
              <a:t>!</a:t>
            </a:r>
            <a:r>
              <a:rPr lang="ru-RU" altLang="ru-RU" sz="2400" dirty="0">
                <a:cs typeface="Times New Roman" pitchFamily="18" charset="0"/>
              </a:rPr>
              <a:t>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altLang="ru-RU" sz="2400" dirty="0"/>
              <a:t>Биотерапия (</a:t>
            </a:r>
            <a:r>
              <a:rPr lang="ru-RU" altLang="ru-RU" sz="2400" dirty="0" err="1"/>
              <a:t>моноклональные</a:t>
            </a:r>
            <a:r>
              <a:rPr lang="ru-RU" altLang="ru-RU" sz="2400" dirty="0"/>
              <a:t> антитела – </a:t>
            </a:r>
            <a:r>
              <a:rPr lang="ru-RU" altLang="ru-RU" sz="2400" dirty="0" err="1"/>
              <a:t>Мабтера</a:t>
            </a:r>
            <a:r>
              <a:rPr lang="ru-RU" altLang="ru-RU" sz="2400" dirty="0"/>
              <a:t>, </a:t>
            </a:r>
            <a:r>
              <a:rPr lang="ru-RU" altLang="ru-RU" sz="2400" dirty="0" err="1"/>
              <a:t>Экулюзумаб</a:t>
            </a:r>
            <a:r>
              <a:rPr lang="ru-RU" altLang="ru-RU" sz="2400" dirty="0"/>
              <a:t>).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altLang="ru-RU" sz="2400" dirty="0"/>
              <a:t>Цитостатическая терапия (</a:t>
            </a:r>
            <a:r>
              <a:rPr lang="ru-RU" altLang="ru-RU" sz="2400" dirty="0" err="1"/>
              <a:t>лейкеран</a:t>
            </a:r>
            <a:r>
              <a:rPr lang="ru-RU" altLang="ru-RU" sz="2400" dirty="0"/>
              <a:t>, </a:t>
            </a:r>
            <a:r>
              <a:rPr lang="ru-RU" altLang="ru-RU" sz="2400" dirty="0" err="1"/>
              <a:t>циклофосфан</a:t>
            </a:r>
            <a:r>
              <a:rPr lang="ru-RU" altLang="ru-RU" sz="2400" dirty="0"/>
              <a:t>, </a:t>
            </a:r>
            <a:r>
              <a:rPr lang="ru-RU" altLang="ru-RU" sz="2400" dirty="0" err="1"/>
              <a:t>метотрексат</a:t>
            </a:r>
            <a:r>
              <a:rPr lang="ru-RU" altLang="ru-RU" sz="2400" dirty="0"/>
              <a:t>, </a:t>
            </a:r>
            <a:r>
              <a:rPr lang="ru-RU" altLang="ru-RU" sz="2400" dirty="0" err="1"/>
              <a:t>винкристин</a:t>
            </a:r>
            <a:r>
              <a:rPr lang="ru-RU" altLang="ru-RU" sz="2400" dirty="0"/>
              <a:t>, 6-МР) в терапевтических дозах.</a:t>
            </a:r>
          </a:p>
          <a:p>
            <a:pPr marL="0" indent="0" algn="just" eaLnBrk="1" hangingPunct="1">
              <a:buNone/>
            </a:pPr>
            <a:endParaRPr lang="ru-RU" altLang="ru-RU" sz="24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89423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16632"/>
            <a:ext cx="8070850" cy="1431925"/>
          </a:xfrm>
        </p:spPr>
        <p:txBody>
          <a:bodyPr/>
          <a:lstStyle/>
          <a:p>
            <a:pPr algn="ctr" eaLnBrk="1" hangingPunct="1"/>
            <a:r>
              <a:rPr lang="ru-RU" altLang="ru-RU" sz="3200" b="1" dirty="0">
                <a:latin typeface="+mn-lt"/>
              </a:rPr>
              <a:t>ЛЕЧЕНИЕ</a:t>
            </a:r>
            <a:br>
              <a:rPr lang="ru-RU" altLang="ru-RU" sz="3200" b="1" dirty="0">
                <a:latin typeface="+mn-lt"/>
              </a:rPr>
            </a:br>
            <a:r>
              <a:rPr lang="ru-RU" altLang="ru-RU" sz="3200" b="1" dirty="0">
                <a:latin typeface="+mn-lt"/>
              </a:rPr>
              <a:t>приобретенных гемолитических анемий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67544" y="1628800"/>
            <a:ext cx="7926387" cy="46805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 algn="just">
              <a:buFont typeface="Wingdings" pitchFamily="2" charset="2"/>
              <a:buNone/>
              <a:defRPr/>
            </a:pPr>
            <a:r>
              <a:rPr lang="ru-RU" sz="2400" dirty="0"/>
              <a:t>6. Курсы прерывистого </a:t>
            </a:r>
            <a:r>
              <a:rPr lang="ru-RU" sz="2400" dirty="0" err="1"/>
              <a:t>плазмафереза</a:t>
            </a:r>
            <a:r>
              <a:rPr lang="ru-RU" sz="2400" dirty="0"/>
              <a:t> при рецидивирующем течение аутоиммунных ГА с высоким уровнем ЦИК.</a:t>
            </a:r>
          </a:p>
          <a:p>
            <a:pPr marL="609600" indent="-609600" algn="just">
              <a:buFont typeface="Wingdings" pitchFamily="2" charset="2"/>
              <a:buAutoNum type="arabicPeriod" startAt="7"/>
              <a:defRPr/>
            </a:pPr>
            <a:r>
              <a:rPr lang="ru-RU" sz="2400" dirty="0" err="1"/>
              <a:t>Лейкоцитоферез</a:t>
            </a:r>
            <a:r>
              <a:rPr lang="ru-RU" sz="2400" dirty="0"/>
              <a:t>.</a:t>
            </a:r>
          </a:p>
          <a:p>
            <a:pPr marL="609600" indent="-609600" algn="just">
              <a:buFont typeface="Wingdings" pitchFamily="2" charset="2"/>
              <a:buAutoNum type="arabicPeriod" startAt="7"/>
              <a:defRPr/>
            </a:pPr>
            <a:r>
              <a:rPr lang="ru-RU" altLang="ru-RU" sz="2400" dirty="0"/>
              <a:t>Спленэктомия – при рецидивирующем течении ГА, малом эффекте проводимой (№ 1, 2, 3) терапии в течение 4-6-12 месяцев. </a:t>
            </a:r>
          </a:p>
          <a:p>
            <a:pPr marL="609600" indent="-609600" algn="just">
              <a:buFont typeface="Wingdings" pitchFamily="2" charset="2"/>
              <a:buAutoNum type="arabicPeriod" startAt="7"/>
              <a:defRPr/>
            </a:pPr>
            <a:r>
              <a:rPr lang="ru-RU" altLang="ru-RU" sz="2400" dirty="0"/>
              <a:t>Лечение осложнений ГА (холецистит, холангит, хронический гепатит, ДВС-синдром, ОПН и др.)</a:t>
            </a:r>
          </a:p>
          <a:p>
            <a:pPr algn="just">
              <a:buNone/>
            </a:pPr>
            <a:r>
              <a:rPr lang="ru-RU" altLang="ru-RU" sz="2400" dirty="0"/>
              <a:t>10. Лечение основного заболевания.</a:t>
            </a:r>
          </a:p>
          <a:p>
            <a:pPr marL="609600" indent="-609600" algn="just">
              <a:buFont typeface="Wingdings" pitchFamily="2" charset="2"/>
              <a:buAutoNum type="arabicPeriod" startAt="7"/>
              <a:defRPr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7601793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4"/>
          <p:cNvSpPr>
            <a:spLocks noChangeArrowheads="1"/>
          </p:cNvSpPr>
          <p:nvPr/>
        </p:nvSpPr>
        <p:spPr bwMode="auto">
          <a:xfrm>
            <a:off x="431800" y="167754"/>
            <a:ext cx="8351837" cy="1027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altLang="ru-RU" sz="3200" b="1" dirty="0"/>
              <a:t>Дифференциальный диагноз </a:t>
            </a:r>
            <a:br>
              <a:rPr lang="ru-RU" altLang="ru-RU" sz="3200" b="1" dirty="0"/>
            </a:br>
            <a:r>
              <a:rPr lang="ru-RU" altLang="ru-RU" sz="3200" b="1" dirty="0"/>
              <a:t>гемолитических анемий</a:t>
            </a:r>
          </a:p>
        </p:txBody>
      </p:sp>
      <p:sp>
        <p:nvSpPr>
          <p:cNvPr id="68611" name="Rectangle 5"/>
          <p:cNvSpPr>
            <a:spLocks noChangeArrowheads="1"/>
          </p:cNvSpPr>
          <p:nvPr/>
        </p:nvSpPr>
        <p:spPr bwMode="auto">
          <a:xfrm>
            <a:off x="323849" y="1052736"/>
            <a:ext cx="8567738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eriod"/>
            </a:pPr>
            <a:r>
              <a:rPr lang="ru-RU" altLang="ru-RU" sz="2400" dirty="0"/>
              <a:t> По анемическому синдрому – дифференцировать с другими анемиями</a:t>
            </a:r>
          </a:p>
          <a:p>
            <a:pPr marL="342900" indent="-342900" algn="just"/>
            <a:r>
              <a:rPr lang="ru-RU" altLang="ru-RU" sz="2400" dirty="0"/>
              <a:t>2. По желтушному синдрому – </a:t>
            </a:r>
            <a:r>
              <a:rPr lang="ru-RU" altLang="ru-RU" sz="2400" dirty="0" err="1"/>
              <a:t>диф</a:t>
            </a:r>
            <a:r>
              <a:rPr lang="ru-RU" altLang="ru-RU" sz="2400" dirty="0"/>
              <a:t>. диагноз проводится с паренхиматозной, механической желтухой и функциональными непрямыми </a:t>
            </a:r>
            <a:r>
              <a:rPr lang="ru-RU" altLang="ru-RU" sz="2400" dirty="0" err="1"/>
              <a:t>гипербилирубинемиями</a:t>
            </a:r>
            <a:r>
              <a:rPr lang="ru-RU" altLang="ru-RU" sz="2400" dirty="0"/>
              <a:t>, а также с заболеваниями, при которых может быть желтушный синдром (хронические и острые гепатиты, циррозы печени)</a:t>
            </a:r>
          </a:p>
          <a:p>
            <a:pPr marL="342900" indent="-342900" algn="just">
              <a:buFontTx/>
              <a:buAutoNum type="arabicPeriod"/>
            </a:pPr>
            <a:endParaRPr lang="ru-RU" altLang="ru-RU" sz="2400" dirty="0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50825" y="3645024"/>
            <a:ext cx="8532812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FontTx/>
              <a:buAutoNum type="arabicPeriod" startAt="3"/>
            </a:pPr>
            <a:r>
              <a:rPr lang="ru-RU" altLang="ru-RU" sz="2400" dirty="0"/>
              <a:t> Дифференциальный диагноз между наследственными и приобретенными ГА строится на основании анамнеза (давность, семейность гемолитического синдрома при врожденных ГА) и выше перечисленных клинических и лабораторных критериев</a:t>
            </a:r>
          </a:p>
          <a:p>
            <a:pPr marL="342900" indent="-342900" algn="just">
              <a:buFontTx/>
              <a:buAutoNum type="arabicPeriod" startAt="3"/>
            </a:pPr>
            <a:r>
              <a:rPr lang="ru-RU" altLang="ru-RU" sz="2400" dirty="0"/>
              <a:t> В случаях приобретенной ГА необходим </a:t>
            </a:r>
            <a:r>
              <a:rPr lang="ru-RU" altLang="ru-RU" sz="2400" dirty="0" err="1"/>
              <a:t>диф</a:t>
            </a:r>
            <a:r>
              <a:rPr lang="ru-RU" altLang="ru-RU" sz="2400" dirty="0"/>
              <a:t>. диагноз между заболеваниями, являющимися этиологическими факторами гемолиза. </a:t>
            </a:r>
          </a:p>
        </p:txBody>
      </p:sp>
    </p:spTree>
    <p:extLst>
      <p:ext uri="{BB962C8B-B14F-4D97-AF65-F5344CB8AC3E}">
        <p14:creationId xmlns:p14="http://schemas.microsoft.com/office/powerpoint/2010/main" val="4450854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10525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b="1">
                <a:solidFill>
                  <a:schemeClr val="tx1"/>
                </a:solidFill>
                <a:latin typeface="Arial" charset="0"/>
                <a:cs typeface="Arial" charset="0"/>
              </a:rPr>
              <a:t>Мегалобластные анемии (гиперхромные)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600200"/>
            <a:ext cx="8280400" cy="4876800"/>
          </a:xfrm>
        </p:spPr>
        <p:txBody>
          <a:bodyPr>
            <a:normAutofit/>
          </a:bodyPr>
          <a:lstStyle/>
          <a:p>
            <a:pPr marL="0" indent="292100" algn="just"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charset="0"/>
                <a:cs typeface="Arial" charset="0"/>
              </a:rPr>
              <a:t>Анемии, связанные с нарушением синтеза ДНК и РНК.</a:t>
            </a:r>
          </a:p>
          <a:p>
            <a:pPr marL="0" indent="292100" algn="just"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charset="0"/>
                <a:cs typeface="Arial" charset="0"/>
              </a:rPr>
              <a:t>Эти анемии объединяет присутствие в костном мозге </a:t>
            </a:r>
            <a:r>
              <a:rPr lang="ru-RU" altLang="ru-RU" dirty="0" err="1">
                <a:latin typeface="Arial" charset="0"/>
                <a:cs typeface="Arial" charset="0"/>
              </a:rPr>
              <a:t>мегалобластов</a:t>
            </a:r>
            <a:r>
              <a:rPr lang="ru-RU" altLang="ru-RU" dirty="0">
                <a:latin typeface="Arial" charset="0"/>
                <a:cs typeface="Arial" charset="0"/>
              </a:rPr>
              <a:t> – своеобразных больших клеток красного ряда с нежной структурой ядра и необычным расположением хроматина в ядре, асинхронной дифференцировкой ядра и цитоплазмы.</a:t>
            </a:r>
          </a:p>
        </p:txBody>
      </p:sp>
    </p:spTree>
    <p:extLst>
      <p:ext uri="{BB962C8B-B14F-4D97-AF65-F5344CB8AC3E}">
        <p14:creationId xmlns:p14="http://schemas.microsoft.com/office/powerpoint/2010/main" val="39008552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>
                <a:latin typeface="Arial" charset="0"/>
                <a:cs typeface="Arial" charset="0"/>
              </a:rPr>
              <a:t>Значение вит. В12 и фолиевой кислоты</a:t>
            </a:r>
          </a:p>
        </p:txBody>
      </p:sp>
      <p:sp>
        <p:nvSpPr>
          <p:cNvPr id="6246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524875" cy="4343400"/>
          </a:xfrm>
        </p:spPr>
        <p:txBody>
          <a:bodyPr/>
          <a:lstStyle/>
          <a:p>
            <a:pPr marL="0" indent="277813" algn="just" eaLnBrk="1" hangingPunct="1">
              <a:buFontTx/>
              <a:buNone/>
            </a:pPr>
            <a:r>
              <a:rPr lang="ru-RU" altLang="ru-RU" dirty="0">
                <a:latin typeface="Arial" charset="0"/>
                <a:cs typeface="Arial" charset="0"/>
              </a:rPr>
              <a:t>Вит. В12 и фолиевая кислота являются важными ко-факторами синтеза ДНК. Поэтому их дефицит сказывается на клетках, имеющих быстрый кругооборот: на клетках костного мозга и эпителия кишечника.</a:t>
            </a:r>
          </a:p>
          <a:p>
            <a:pPr marL="0" indent="277813" algn="just" eaLnBrk="1" hangingPunct="1">
              <a:buFontTx/>
              <a:buNone/>
            </a:pPr>
            <a:r>
              <a:rPr lang="ru-RU" altLang="ru-RU" dirty="0">
                <a:latin typeface="Arial" charset="0"/>
                <a:cs typeface="Arial" charset="0"/>
              </a:rPr>
              <a:t>Фолиевая кислота необходима для пуринов, нужных для синтеза ДНК.</a:t>
            </a:r>
          </a:p>
        </p:txBody>
      </p:sp>
    </p:spTree>
    <p:extLst>
      <p:ext uri="{BB962C8B-B14F-4D97-AF65-F5344CB8AC3E}">
        <p14:creationId xmlns:p14="http://schemas.microsoft.com/office/powerpoint/2010/main" val="314941735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338138" y="-6350"/>
            <a:ext cx="8458200" cy="679450"/>
          </a:xfrm>
        </p:spPr>
        <p:txBody>
          <a:bodyPr/>
          <a:lstStyle/>
          <a:p>
            <a:pPr eaLnBrk="1" hangingPunct="1"/>
            <a:r>
              <a:rPr lang="ru-RU" altLang="ru-RU" sz="3600" b="1">
                <a:solidFill>
                  <a:schemeClr val="tx1"/>
                </a:solidFill>
                <a:latin typeface="Arial" charset="0"/>
                <a:cs typeface="Arial" charset="0"/>
              </a:rPr>
              <a:t>Причины дефицита витамина В12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620713"/>
            <a:ext cx="8604250" cy="5800725"/>
          </a:xfrm>
        </p:spPr>
        <p:txBody>
          <a:bodyPr>
            <a:normAutofit lnSpcReduction="10000"/>
          </a:bodyPr>
          <a:lstStyle/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>
                <a:latin typeface="Arial" charset="0"/>
                <a:cs typeface="Arial" charset="0"/>
              </a:rPr>
              <a:t>1. Низкое содержание в рационе (вегетарианство)</a:t>
            </a:r>
          </a:p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>
                <a:latin typeface="Arial" charset="0"/>
                <a:cs typeface="Arial" charset="0"/>
              </a:rPr>
              <a:t>2. Дефицит внутреннего фактора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>
                <a:latin typeface="Arial" charset="0"/>
                <a:cs typeface="Arial" charset="0"/>
              </a:rPr>
              <a:t>Пернициозная анемия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 err="1">
                <a:latin typeface="Arial" charset="0"/>
                <a:cs typeface="Arial" charset="0"/>
              </a:rPr>
              <a:t>Гастрэктомия</a:t>
            </a:r>
            <a:endParaRPr lang="ru-RU" altLang="ru-RU" sz="2000" dirty="0">
              <a:latin typeface="Arial" charset="0"/>
              <a:cs typeface="Arial" charset="0"/>
            </a:endParaRP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>
                <a:latin typeface="Arial" charset="0"/>
                <a:cs typeface="Arial" charset="0"/>
              </a:rPr>
              <a:t>Повреждение эпителия ЖКТ химическими веществами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>
                <a:latin typeface="Arial" charset="0"/>
                <a:cs typeface="Arial" charset="0"/>
              </a:rPr>
              <a:t>Инфильтративные изменения желудка</a:t>
            </a:r>
          </a:p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>
                <a:latin typeface="Arial" charset="0"/>
                <a:cs typeface="Arial" charset="0"/>
              </a:rPr>
              <a:t>3. Патология абсорбирующего участка тонкого кишечника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>
                <a:latin typeface="Arial" charset="0"/>
                <a:cs typeface="Arial" charset="0"/>
              </a:rPr>
              <a:t>Резекция тощей кишки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>
                <a:latin typeface="Arial" charset="0"/>
                <a:cs typeface="Arial" charset="0"/>
              </a:rPr>
              <a:t>Хронический энтерит</a:t>
            </a:r>
          </a:p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>
                <a:latin typeface="Arial" charset="0"/>
                <a:cs typeface="Arial" charset="0"/>
              </a:rPr>
              <a:t>4. Глистная инвазия (лентец широкий – дифиллоботриоз)</a:t>
            </a:r>
          </a:p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>
                <a:latin typeface="Arial" charset="0"/>
                <a:cs typeface="Arial" charset="0"/>
              </a:rPr>
              <a:t>5. Повышенная утилизация вит. В12 бактериями при их избыточном росте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>
                <a:latin typeface="Arial" charset="0"/>
                <a:cs typeface="Arial" charset="0"/>
              </a:rPr>
              <a:t>Состояние после наложения желудочно-кишечного анастомоза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>
                <a:latin typeface="Arial" charset="0"/>
                <a:cs typeface="Arial" charset="0"/>
              </a:rPr>
              <a:t>Дивертикулы тощей кишки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>
                <a:latin typeface="Arial" charset="0"/>
                <a:cs typeface="Arial" charset="0"/>
              </a:rPr>
              <a:t>Кишечный стаз или обструкция, обусловленная стриктурами</a:t>
            </a:r>
          </a:p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ru-RU" altLang="ru-RU" sz="2000" dirty="0">
                <a:latin typeface="Arial" charset="0"/>
                <a:cs typeface="Arial" charset="0"/>
              </a:rPr>
              <a:t>6. Другие причины</a:t>
            </a:r>
          </a:p>
          <a:p>
            <a:pPr marL="1009650" lvl="1" indent="-342900" eaLnBrk="1" hangingPunct="1">
              <a:lnSpc>
                <a:spcPct val="90000"/>
              </a:lnSpc>
            </a:pPr>
            <a:r>
              <a:rPr lang="ru-RU" altLang="ru-RU" sz="2000" dirty="0">
                <a:latin typeface="Arial" charset="0"/>
                <a:cs typeface="Arial" charset="0"/>
              </a:rPr>
              <a:t>Врожденное отсутствие </a:t>
            </a:r>
            <a:r>
              <a:rPr lang="ru-RU" altLang="ru-RU" sz="2000" dirty="0" err="1">
                <a:latin typeface="Arial" charset="0"/>
                <a:cs typeface="Arial" charset="0"/>
              </a:rPr>
              <a:t>транскобаламина</a:t>
            </a:r>
            <a:r>
              <a:rPr lang="ru-RU" altLang="ru-RU" sz="2000" dirty="0">
                <a:latin typeface="Arial" charset="0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552012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79450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ru-RU" altLang="ru-RU" sz="3400" b="1">
                <a:solidFill>
                  <a:schemeClr val="tx1"/>
                </a:solidFill>
                <a:latin typeface="Arial" charset="0"/>
                <a:cs typeface="Arial" charset="0"/>
              </a:rPr>
              <a:t>Причины дефицита фолиевой кислоты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5900" y="685800"/>
            <a:ext cx="8604250" cy="6172200"/>
          </a:xfrm>
        </p:spPr>
        <p:txBody>
          <a:bodyPr/>
          <a:lstStyle/>
          <a:p>
            <a:pPr marL="277813" indent="-277813" eaLnBrk="1" hangingPunct="1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 dirty="0">
                <a:latin typeface="Arial" charset="0"/>
                <a:cs typeface="Arial" charset="0"/>
              </a:rPr>
              <a:t>Недостаточное поступление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Скудный рацион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Алкоголизм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Нервно-психическая анорексия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Парентеральное питание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Несбалансированное питание у пожилых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err="1">
                <a:latin typeface="Arial" charset="0"/>
                <a:cs typeface="Arial" charset="0"/>
              </a:rPr>
              <a:t>Мальабсорбция</a:t>
            </a:r>
            <a:endParaRPr lang="ru-RU" altLang="ru-RU" sz="2400" dirty="0">
              <a:latin typeface="Arial" charset="0"/>
              <a:cs typeface="Arial" charset="0"/>
            </a:endParaRP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Болезнь Крона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Резекция тощей кишки</a:t>
            </a:r>
          </a:p>
          <a:p>
            <a:pPr marL="277813" indent="-277813" eaLnBrk="1" hangingPunct="1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AutoNum type="arabicPeriod" startAt="2"/>
            </a:pPr>
            <a:r>
              <a:rPr lang="ru-RU" altLang="ru-RU" sz="2400" dirty="0">
                <a:latin typeface="Arial" charset="0"/>
                <a:cs typeface="Arial" charset="0"/>
              </a:rPr>
              <a:t>Увеличение потребности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Беременность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Гемолитическая анемия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 err="1">
                <a:latin typeface="Arial" charset="0"/>
                <a:cs typeface="Arial" charset="0"/>
              </a:rPr>
              <a:t>Эксфолиативный</a:t>
            </a:r>
            <a:r>
              <a:rPr lang="ru-RU" altLang="ru-RU" sz="2400" dirty="0">
                <a:latin typeface="Arial" charset="0"/>
                <a:cs typeface="Arial" charset="0"/>
              </a:rPr>
              <a:t> дерматит и псориаз</a:t>
            </a:r>
          </a:p>
          <a:p>
            <a:pPr marL="277813" indent="-277813" eaLnBrk="1" hangingPunct="1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AutoNum type="arabicPeriod" startAt="3"/>
            </a:pPr>
            <a:r>
              <a:rPr lang="ru-RU" altLang="ru-RU" sz="2400" dirty="0">
                <a:latin typeface="Arial" charset="0"/>
                <a:cs typeface="Arial" charset="0"/>
              </a:rPr>
              <a:t>Нарушения утилизации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Алкоголизм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Антагонисты </a:t>
            </a:r>
            <a:r>
              <a:rPr lang="ru-RU" altLang="ru-RU" sz="2400" dirty="0" err="1">
                <a:latin typeface="Arial" charset="0"/>
                <a:cs typeface="Arial" charset="0"/>
              </a:rPr>
              <a:t>фолатов</a:t>
            </a:r>
            <a:r>
              <a:rPr lang="ru-RU" altLang="ru-RU" sz="2400" dirty="0">
                <a:latin typeface="Arial" charset="0"/>
                <a:cs typeface="Arial" charset="0"/>
              </a:rPr>
              <a:t> (</a:t>
            </a:r>
            <a:r>
              <a:rPr lang="ru-RU" altLang="ru-RU" sz="2400" dirty="0" err="1">
                <a:latin typeface="Arial" charset="0"/>
                <a:cs typeface="Arial" charset="0"/>
              </a:rPr>
              <a:t>триметоприм</a:t>
            </a:r>
            <a:r>
              <a:rPr lang="ru-RU" altLang="ru-RU" sz="2400" dirty="0">
                <a:latin typeface="Arial" charset="0"/>
                <a:cs typeface="Arial" charset="0"/>
              </a:rPr>
              <a:t> и </a:t>
            </a:r>
            <a:r>
              <a:rPr lang="ru-RU" altLang="ru-RU" sz="2400" dirty="0" err="1">
                <a:latin typeface="Arial" charset="0"/>
                <a:cs typeface="Arial" charset="0"/>
              </a:rPr>
              <a:t>метотрексат</a:t>
            </a:r>
            <a:r>
              <a:rPr lang="ru-RU" altLang="ru-RU" sz="2400" dirty="0">
                <a:latin typeface="Arial" charset="0"/>
                <a:cs typeface="Arial" charset="0"/>
              </a:rPr>
              <a:t>)</a:t>
            </a:r>
          </a:p>
          <a:p>
            <a:pPr marL="666750" lvl="1" indent="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400" dirty="0">
                <a:latin typeface="Arial" charset="0"/>
                <a:cs typeface="Arial" charset="0"/>
              </a:rPr>
              <a:t>Врожденные нарушения метаболизма </a:t>
            </a:r>
            <a:r>
              <a:rPr lang="ru-RU" altLang="ru-RU" sz="2400" dirty="0" err="1">
                <a:latin typeface="Arial" charset="0"/>
                <a:cs typeface="Arial" charset="0"/>
              </a:rPr>
              <a:t>фолатов</a:t>
            </a:r>
            <a:endParaRPr lang="ru-RU" altLang="ru-RU" sz="24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47266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b="1">
                <a:latin typeface="Arial" charset="0"/>
                <a:cs typeface="Arial" charset="0"/>
              </a:rPr>
              <a:t>Витамин В12 состоит из двух коферментов: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438400"/>
            <a:ext cx="8062913" cy="3657600"/>
          </a:xfrm>
        </p:spPr>
        <p:txBody>
          <a:bodyPr>
            <a:normAutofit/>
          </a:bodyPr>
          <a:lstStyle/>
          <a:p>
            <a:pPr marL="609600" indent="-609600" eaLnBrk="1" hangingPunct="1"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4000" dirty="0" err="1">
                <a:latin typeface="Arial" charset="0"/>
                <a:cs typeface="Arial" charset="0"/>
              </a:rPr>
              <a:t>Метилкобаламин</a:t>
            </a:r>
            <a:endParaRPr lang="ru-RU" altLang="ru-RU" sz="4000" dirty="0">
              <a:latin typeface="Arial" charset="0"/>
              <a:cs typeface="Arial" charset="0"/>
            </a:endParaRPr>
          </a:p>
          <a:p>
            <a:pPr marL="609600" indent="-609600" eaLnBrk="1" hangingPunct="1"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4000" dirty="0" err="1">
                <a:latin typeface="Arial" charset="0"/>
                <a:cs typeface="Arial" charset="0"/>
              </a:rPr>
              <a:t>Дезоксиаденозилкобаламин</a:t>
            </a:r>
            <a:endParaRPr lang="ru-RU" altLang="ru-RU" sz="40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74732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15888"/>
            <a:ext cx="7772400" cy="1143000"/>
          </a:xfrm>
        </p:spPr>
        <p:txBody>
          <a:bodyPr/>
          <a:lstStyle/>
          <a:p>
            <a:pPr eaLnBrk="1" hangingPunct="1"/>
            <a:r>
              <a:rPr lang="ru-RU" altLang="ru-RU" b="1">
                <a:latin typeface="Arial" charset="0"/>
                <a:cs typeface="Arial" charset="0"/>
              </a:rPr>
              <a:t>Клинические проявления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052513"/>
            <a:ext cx="8435975" cy="4114800"/>
          </a:xfrm>
        </p:spPr>
        <p:txBody>
          <a:bodyPr>
            <a:normAutofit lnSpcReduction="10000"/>
          </a:bodyPr>
          <a:lstStyle/>
          <a:p>
            <a:pPr marL="476250" indent="-476250" eaLnBrk="1" hangingPunct="1"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altLang="ru-RU" sz="3600">
                <a:latin typeface="Arial" charset="0"/>
                <a:cs typeface="Arial" charset="0"/>
              </a:rPr>
              <a:t>Поражение ЖКТ</a:t>
            </a:r>
          </a:p>
          <a:p>
            <a:pPr marL="476250" indent="-476250" eaLnBrk="1" hangingPunct="1"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altLang="ru-RU" sz="3600">
                <a:latin typeface="Arial" charset="0"/>
                <a:cs typeface="Arial" charset="0"/>
              </a:rPr>
              <a:t>Поражение кроветворной системы</a:t>
            </a:r>
          </a:p>
          <a:p>
            <a:pPr marL="476250" indent="-476250" eaLnBrk="1" hangingPunct="1">
              <a:spcBef>
                <a:spcPct val="50000"/>
              </a:spcBef>
              <a:buClr>
                <a:schemeClr val="tx1"/>
              </a:buClr>
              <a:buSzTx/>
              <a:buFont typeface="Wingdings" pitchFamily="2" charset="2"/>
              <a:buChar char="Ø"/>
            </a:pPr>
            <a:r>
              <a:rPr lang="ru-RU" altLang="ru-RU" sz="3600">
                <a:latin typeface="Arial" charset="0"/>
                <a:cs typeface="Arial" charset="0"/>
              </a:rPr>
              <a:t>Поражение нервной системы</a:t>
            </a:r>
          </a:p>
          <a:p>
            <a:pPr marL="476250" indent="-476250" eaLnBrk="1" hangingPunct="1">
              <a:spcBef>
                <a:spcPct val="0"/>
              </a:spcBef>
              <a:buFontTx/>
              <a:buNone/>
            </a:pPr>
            <a:r>
              <a:rPr lang="ru-RU" altLang="ru-RU" sz="3600">
                <a:latin typeface="Arial" charset="0"/>
                <a:cs typeface="Arial" charset="0"/>
              </a:rPr>
              <a:t>	(фуникулярный миелоз) – развивается при В12-дефицитной анемии, при дефиците фолатов – не развивается</a:t>
            </a:r>
          </a:p>
        </p:txBody>
      </p:sp>
    </p:spTree>
    <p:extLst>
      <p:ext uri="{BB962C8B-B14F-4D97-AF65-F5344CB8AC3E}">
        <p14:creationId xmlns:p14="http://schemas.microsoft.com/office/powerpoint/2010/main" val="21491717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/>
          <a:lstStyle/>
          <a:p>
            <a:pPr eaLnBrk="1" hangingPunct="1"/>
            <a:r>
              <a:rPr lang="ru-RU" altLang="ru-RU" sz="3200" b="1">
                <a:latin typeface="Arial" charset="0"/>
                <a:cs typeface="Arial" charset="0"/>
              </a:rPr>
              <a:t>Клинические проявления дефицита В12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5588" y="609600"/>
            <a:ext cx="8583612" cy="5943600"/>
          </a:xfrm>
        </p:spPr>
        <p:txBody>
          <a:bodyPr/>
          <a:lstStyle/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>
                <a:latin typeface="Arial" charset="0"/>
                <a:cs typeface="Arial" charset="0"/>
              </a:rPr>
              <a:t>общеанемические симптомы (Нарушение синтеза ДНК и РНК, мегалобластное кроветворение: анемия, гиперхромная, макроцитарная, гипо- или норморегенераторная; тромбоцитопения, геморрагический синдром; лейкопения, иммунодефицит; диспепсические расстройства: поражение слизистых ЖКТ (глоссит, гингивит, стоматит, диарея, гастрит, энтерит, колит)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>
                <a:latin typeface="Arial" charset="0"/>
                <a:cs typeface="Arial" charset="0"/>
              </a:rPr>
              <a:t>«лакированный» язык – Гюнтеровский глоссит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>
                <a:latin typeface="Arial" charset="0"/>
                <a:cs typeface="Arial" charset="0"/>
              </a:rPr>
              <a:t>Мегалобласты, макроциты – внутриклеточный гемолиз: гипербилирубинемия (непрямая фракция), желтуха, незначительная спленомегалия)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>
                <a:latin typeface="Arial" charset="0"/>
                <a:cs typeface="Arial" charset="0"/>
              </a:rPr>
              <a:t>атрофия слизистой пищевода, желудка (гистаминоустойчива)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>
                <a:latin typeface="Arial" charset="0"/>
                <a:cs typeface="Arial" charset="0"/>
              </a:rPr>
              <a:t>диарея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>
                <a:latin typeface="Arial" charset="0"/>
                <a:cs typeface="Arial" charset="0"/>
              </a:rPr>
              <a:t>Поражение нервной системы:</a:t>
            </a:r>
          </a:p>
          <a:p>
            <a:pPr marL="854075" lvl="1" indent="-277813" algn="just" eaLnBrk="1" hangingPunct="1">
              <a:spcBef>
                <a:spcPct val="0"/>
              </a:spcBef>
              <a:buFont typeface="Wingdings" pitchFamily="2" charset="2"/>
              <a:buAutoNum type="arabicPeriod"/>
            </a:pPr>
            <a:r>
              <a:rPr lang="ru-RU" altLang="ru-RU" sz="1800">
                <a:latin typeface="Arial" charset="0"/>
                <a:cs typeface="Arial" charset="0"/>
              </a:rPr>
              <a:t>парестезии, периферические нейропатии (нарушение чувствительности, ползание мурашек, мышечная слабость)</a:t>
            </a:r>
          </a:p>
          <a:p>
            <a:pPr marL="854075" lvl="1" indent="-277813" algn="just" eaLnBrk="1" hangingPunct="1">
              <a:spcBef>
                <a:spcPct val="0"/>
              </a:spcBef>
              <a:buFont typeface="Wingdings" pitchFamily="2" charset="2"/>
              <a:buAutoNum type="arabicPeriod"/>
            </a:pPr>
            <a:r>
              <a:rPr lang="ru-RU" altLang="ru-RU" sz="1800">
                <a:latin typeface="Arial" charset="0"/>
                <a:cs typeface="Arial" charset="0"/>
              </a:rPr>
              <a:t>поражение задних и боковых столбов спинного мозга (атаксия – падают в темноте, нарушение поверхностной и глубокой чувствительности, снижение болевой, трофические нарушения, нарушении функции тазовых органов, психические расстройства, галлюцинации, параличи нижних конечностей)</a:t>
            </a:r>
          </a:p>
          <a:p>
            <a:pPr marL="277813" indent="-277813" algn="just" eaLnBrk="1" hangingPunct="1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altLang="ru-RU" sz="1800">
                <a:latin typeface="Arial" charset="0"/>
                <a:cs typeface="Arial" charset="0"/>
              </a:rPr>
              <a:t>миокардиодистрофия.</a:t>
            </a:r>
          </a:p>
        </p:txBody>
      </p:sp>
    </p:spTree>
    <p:extLst>
      <p:ext uri="{BB962C8B-B14F-4D97-AF65-F5344CB8AC3E}">
        <p14:creationId xmlns:p14="http://schemas.microsoft.com/office/powerpoint/2010/main" val="17259786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Box 1"/>
          <p:cNvSpPr txBox="1">
            <a:spLocks noChangeArrowheads="1"/>
          </p:cNvSpPr>
          <p:nvPr/>
        </p:nvSpPr>
        <p:spPr bwMode="auto">
          <a:xfrm>
            <a:off x="3132138" y="476250"/>
            <a:ext cx="3054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altLang="ru-RU" sz="3600" b="1">
                <a:latin typeface="Arial" charset="0"/>
                <a:cs typeface="Arial" charset="0"/>
              </a:rPr>
              <a:t>Диагностика</a:t>
            </a:r>
          </a:p>
        </p:txBody>
      </p:sp>
      <p:sp>
        <p:nvSpPr>
          <p:cNvPr id="68611" name="TextBox 2"/>
          <p:cNvSpPr txBox="1">
            <a:spLocks noChangeArrowheads="1"/>
          </p:cNvSpPr>
          <p:nvPr/>
        </p:nvSpPr>
        <p:spPr bwMode="auto">
          <a:xfrm>
            <a:off x="611188" y="1292225"/>
            <a:ext cx="751205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ru-RU" altLang="ru-RU" sz="3200">
                <a:latin typeface="Arial" charset="0"/>
                <a:cs typeface="Arial" charset="0"/>
              </a:rPr>
              <a:t>ОАК</a:t>
            </a:r>
          </a:p>
          <a:p>
            <a:pPr eaLnBrk="1" hangingPunct="1">
              <a:buFontTx/>
              <a:buAutoNum type="arabicPeriod"/>
            </a:pPr>
            <a:r>
              <a:rPr lang="ru-RU" altLang="ru-RU" sz="3200">
                <a:latin typeface="Arial" charset="0"/>
                <a:cs typeface="Arial" charset="0"/>
              </a:rPr>
              <a:t>Миелограмма</a:t>
            </a:r>
          </a:p>
          <a:p>
            <a:pPr eaLnBrk="1" hangingPunct="1">
              <a:buFontTx/>
              <a:buAutoNum type="arabicPeriod"/>
            </a:pPr>
            <a:r>
              <a:rPr lang="ru-RU" altLang="ru-RU" sz="3200">
                <a:latin typeface="Arial" charset="0"/>
                <a:cs typeface="Arial" charset="0"/>
              </a:rPr>
              <a:t>Витамин В12, фолиевая кислота в сыворотке крови</a:t>
            </a:r>
          </a:p>
          <a:p>
            <a:pPr eaLnBrk="1" hangingPunct="1">
              <a:buFontTx/>
              <a:buAutoNum type="arabicPeriod"/>
            </a:pPr>
            <a:r>
              <a:rPr lang="ru-RU" altLang="ru-RU" sz="3200">
                <a:latin typeface="Arial" charset="0"/>
                <a:cs typeface="Arial" charset="0"/>
              </a:rPr>
              <a:t>Обследование для выявления причины  мегалобластной анемии (ЭГФДС, ФКС (ирригоскопия), иссключение злокачественного новообразования</a:t>
            </a:r>
          </a:p>
          <a:p>
            <a:pPr eaLnBrk="1" hangingPunct="1">
              <a:buFontTx/>
              <a:buAutoNum type="arabicPeriod"/>
            </a:pPr>
            <a:endParaRPr lang="ru-RU" altLang="ru-RU" sz="32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3956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-100013"/>
            <a:ext cx="7772400" cy="1143001"/>
          </a:xfrm>
        </p:spPr>
        <p:txBody>
          <a:bodyPr/>
          <a:lstStyle/>
          <a:p>
            <a:pPr eaLnBrk="1" hangingPunct="1"/>
            <a:r>
              <a:rPr lang="ru-RU" altLang="ru-RU" b="1">
                <a:latin typeface="Arial" charset="0"/>
                <a:cs typeface="Arial" charset="0"/>
              </a:rPr>
              <a:t>Картина крови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569325" cy="525462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>
                <a:latin typeface="Arial" charset="0"/>
                <a:cs typeface="Arial" charset="0"/>
              </a:rPr>
              <a:t>Гиперхромная анемия</a:t>
            </a:r>
            <a:r>
              <a:rPr lang="en-US" altLang="ru-RU" sz="3600">
                <a:latin typeface="Arial" charset="0"/>
                <a:cs typeface="Arial" charset="0"/>
              </a:rPr>
              <a:t>, MCH&gt;33</a:t>
            </a:r>
            <a:r>
              <a:rPr lang="ru-RU" altLang="ru-RU" sz="3600">
                <a:latin typeface="Arial" charset="0"/>
                <a:cs typeface="Arial" charset="0"/>
              </a:rPr>
              <a:t>пг</a:t>
            </a:r>
            <a:endParaRPr lang="en-US" altLang="ru-RU" sz="3600">
              <a:latin typeface="Arial" charset="0"/>
              <a:cs typeface="Arial" charset="0"/>
            </a:endParaRP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>
                <a:latin typeface="Arial" charset="0"/>
                <a:cs typeface="Arial" charset="0"/>
              </a:rPr>
              <a:t>Макроцитоз (</a:t>
            </a:r>
            <a:r>
              <a:rPr lang="en-US" altLang="ru-RU" sz="3600">
                <a:latin typeface="Arial" charset="0"/>
                <a:cs typeface="Arial" charset="0"/>
              </a:rPr>
              <a:t>d</a:t>
            </a:r>
            <a:r>
              <a:rPr lang="ru-RU" altLang="ru-RU" sz="3600">
                <a:latin typeface="Arial" charset="0"/>
                <a:cs typeface="Arial" charset="0"/>
              </a:rPr>
              <a:t> 9-10 мкм), </a:t>
            </a:r>
            <a:r>
              <a:rPr lang="en-US" altLang="ru-RU" sz="3600">
                <a:latin typeface="Arial" charset="0"/>
                <a:cs typeface="Arial" charset="0"/>
              </a:rPr>
              <a:t>MCV </a:t>
            </a:r>
            <a:r>
              <a:rPr lang="ru-RU" altLang="ru-RU" sz="3600">
                <a:latin typeface="Arial" charset="0"/>
                <a:cs typeface="Arial" charset="0"/>
              </a:rPr>
              <a:t>больше 100 </a:t>
            </a:r>
            <a:r>
              <a:rPr lang="en-US" altLang="ru-RU" sz="3600">
                <a:latin typeface="Arial" charset="0"/>
                <a:cs typeface="Arial" charset="0"/>
              </a:rPr>
              <a:t>fl</a:t>
            </a:r>
            <a:r>
              <a:rPr lang="ru-RU" altLang="ru-RU" sz="3600">
                <a:latin typeface="Arial" charset="0"/>
                <a:cs typeface="Arial" charset="0"/>
              </a:rPr>
              <a:t>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>
                <a:latin typeface="Arial" charset="0"/>
                <a:cs typeface="Arial" charset="0"/>
              </a:rPr>
              <a:t>Анизо, пойкилоцитоз.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>
                <a:latin typeface="Arial" charset="0"/>
                <a:cs typeface="Arial" charset="0"/>
              </a:rPr>
              <a:t>Тельца Жолли, кольца Кебота (в КМ).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>
                <a:latin typeface="Arial" charset="0"/>
                <a:cs typeface="Arial" charset="0"/>
              </a:rPr>
              <a:t>Гиперсегментация нейтрофилов.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>
                <a:latin typeface="Arial" charset="0"/>
                <a:cs typeface="Arial" charset="0"/>
              </a:rPr>
              <a:t>Лейкопения, тромбоцитопения.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3600">
                <a:latin typeface="Arial" charset="0"/>
                <a:cs typeface="Arial" charset="0"/>
              </a:rPr>
              <a:t>Ретикулоциты – </a:t>
            </a:r>
            <a:r>
              <a:rPr lang="en-US" altLang="ru-RU" sz="3600">
                <a:latin typeface="Arial" charset="0"/>
                <a:cs typeface="Arial" charset="0"/>
              </a:rPr>
              <a:t>N</a:t>
            </a:r>
            <a:r>
              <a:rPr lang="ru-RU" altLang="ru-RU" sz="3600">
                <a:latin typeface="Arial" charset="0"/>
                <a:cs typeface="Arial" charset="0"/>
              </a:rPr>
              <a:t> или снижены.</a:t>
            </a:r>
          </a:p>
        </p:txBody>
      </p:sp>
    </p:spTree>
    <p:extLst>
      <p:ext uri="{BB962C8B-B14F-4D97-AF65-F5344CB8AC3E}">
        <p14:creationId xmlns:p14="http://schemas.microsoft.com/office/powerpoint/2010/main" val="382169646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36525"/>
            <a:ext cx="7772400" cy="9302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>
                <a:latin typeface="Arial" charset="0"/>
                <a:cs typeface="Arial" charset="0"/>
              </a:rPr>
              <a:t>Диагностика В12 – дефицитной анемии: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8763" y="1557338"/>
            <a:ext cx="8580437" cy="5072062"/>
          </a:xfrm>
        </p:spPr>
        <p:txBody>
          <a:bodyPr/>
          <a:lstStyle/>
          <a:p>
            <a:pPr marL="533400" indent="-533400" algn="just" eaLnBrk="1" hangingPunct="1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>
                <a:latin typeface="Arial" charset="0"/>
                <a:cs typeface="Arial" charset="0"/>
              </a:rPr>
              <a:t>Общий анализ крови</a:t>
            </a:r>
          </a:p>
          <a:p>
            <a:pPr marL="533400" indent="-533400" algn="just" eaLnBrk="1" hangingPunct="1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>
                <a:latin typeface="Arial" charset="0"/>
                <a:cs typeface="Arial" charset="0"/>
              </a:rPr>
              <a:t>Миелограмма</a:t>
            </a:r>
          </a:p>
          <a:p>
            <a:pPr marL="533400" indent="-533400" algn="just" eaLnBrk="1" hangingPunct="1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>
                <a:latin typeface="Arial" charset="0"/>
                <a:cs typeface="Arial" charset="0"/>
              </a:rPr>
              <a:t>Гипербилирубинемия непрямая (внутрикостномозговой гемолиз, укорочение продолжительности жизни Эр. – субиктеричность склер, увеличение селезенки)</a:t>
            </a:r>
          </a:p>
          <a:p>
            <a:pPr marL="533400" indent="-533400" algn="just" eaLnBrk="1" hangingPunct="1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>
                <a:latin typeface="Arial" charset="0"/>
                <a:cs typeface="Arial" charset="0"/>
              </a:rPr>
              <a:t>Определение в сыворотке витамина В12 (радиоиммунный метод). Норма – 200-1000 пг/мл</a:t>
            </a:r>
          </a:p>
          <a:p>
            <a:pPr marL="533400" indent="-533400" algn="just" eaLnBrk="1" hangingPunct="1"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>
                <a:latin typeface="Arial" charset="0"/>
                <a:cs typeface="Arial" charset="0"/>
                <a:sym typeface="Symbol" pitchFamily="18" charset="2"/>
              </a:rPr>
              <a:t>Исследования на предмет исключения опухолевого процесса, полипоза, сифиломы.</a:t>
            </a:r>
            <a:endParaRPr lang="ru-RU" altLang="ru-RU" sz="24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60820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/>
          <a:lstStyle/>
          <a:p>
            <a:pPr eaLnBrk="1" hangingPunct="1"/>
            <a:r>
              <a:rPr lang="ru-RU" altLang="ru-RU" sz="2400" b="1">
                <a:latin typeface="Arial" charset="0"/>
                <a:cs typeface="Arial" charset="0"/>
              </a:rPr>
              <a:t>Изменения в миелограмме при дефиците витамина В12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09600"/>
            <a:ext cx="8716963" cy="5943600"/>
          </a:xfrm>
        </p:spPr>
        <p:txBody>
          <a:bodyPr/>
          <a:lstStyle/>
          <a:p>
            <a:pPr marL="277813" indent="-277813" algn="ctr" eaLnBrk="1" hangingPunct="1">
              <a:lnSpc>
                <a:spcPct val="90000"/>
              </a:lnSpc>
              <a:buFontTx/>
              <a:buNone/>
            </a:pPr>
            <a:r>
              <a:rPr lang="ru-RU" altLang="ru-RU" sz="2800" u="sng">
                <a:latin typeface="Arial" charset="0"/>
                <a:cs typeface="Arial" charset="0"/>
              </a:rPr>
              <a:t>Мегалобластическое кроветворение</a:t>
            </a:r>
          </a:p>
          <a:p>
            <a:pPr marL="277813" indent="-277813" algn="just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>
                <a:latin typeface="Arial" charset="0"/>
                <a:cs typeface="Arial" charset="0"/>
              </a:rPr>
              <a:t>Эритроидный росток гиперплазирован.</a:t>
            </a:r>
          </a:p>
          <a:p>
            <a:pPr marL="277813" indent="-277813" algn="just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>
                <a:latin typeface="Arial" charset="0"/>
                <a:cs typeface="Arial" charset="0"/>
              </a:rPr>
              <a:t>Дисгармония в развитии ядра и цитоплазмы: даже полностью гемоглобинизированные клетки содержат большое, зернистой структуры ядро, а не колесовидное, как это бывает при нормобластическом кроветворении.</a:t>
            </a:r>
          </a:p>
          <a:p>
            <a:pPr marL="277813" indent="-277813" algn="just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>
                <a:latin typeface="Arial" charset="0"/>
                <a:cs typeface="Arial" charset="0"/>
              </a:rPr>
              <a:t>У некоторых больных почти отсутствуют оксифильные формы мегалобластов («синий костный мозг»).</a:t>
            </a:r>
          </a:p>
          <a:p>
            <a:pPr marL="277813" indent="-277813" algn="just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>
                <a:latin typeface="Arial" charset="0"/>
                <a:cs typeface="Arial" charset="0"/>
              </a:rPr>
              <a:t>М.б. Дегенеративные изменения в ядре, напоминающие «тутовую ягоду», «трефовый туз».</a:t>
            </a:r>
          </a:p>
          <a:p>
            <a:pPr marL="277813" indent="-277813" algn="just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ru-RU" altLang="ru-RU" sz="2400">
                <a:latin typeface="Arial" charset="0"/>
                <a:cs typeface="Arial" charset="0"/>
              </a:rPr>
              <a:t>Характерно наличие крупных гранулоцитарных предшественников – результат нарушения синтеза ДНК не только в клетках эритроидного, но и гранулоцитарного (и мегакариоцитарного) ряда. Потомство этих клеток – нейтрофилы имеют гиперсегментированные ядра.</a:t>
            </a:r>
          </a:p>
        </p:txBody>
      </p:sp>
    </p:spTree>
    <p:extLst>
      <p:ext uri="{BB962C8B-B14F-4D97-AF65-F5344CB8AC3E}">
        <p14:creationId xmlns:p14="http://schemas.microsoft.com/office/powerpoint/2010/main" val="222333107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20650" y="271463"/>
            <a:ext cx="9144000" cy="41751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altLang="ru-RU" sz="2000" b="1" dirty="0">
                <a:latin typeface="Arial" pitchFamily="34" charset="0"/>
                <a:cs typeface="Arial" pitchFamily="34" charset="0"/>
              </a:rPr>
              <a:t>Лечение пернициозной (вит. В12-дефицитной) анемии </a:t>
            </a:r>
          </a:p>
        </p:txBody>
      </p:sp>
      <p:sp>
        <p:nvSpPr>
          <p:cNvPr id="72707" name="Прямоугольник 2"/>
          <p:cNvSpPr>
            <a:spLocks noChangeArrowheads="1"/>
          </p:cNvSpPr>
          <p:nvPr/>
        </p:nvSpPr>
        <p:spPr bwMode="auto">
          <a:xfrm>
            <a:off x="1084263" y="633413"/>
            <a:ext cx="70564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000" b="1">
                <a:latin typeface="Arial" charset="0"/>
                <a:cs typeface="Arial" charset="0"/>
              </a:rPr>
              <a:t>Суточная потребность в витамине В12 составляет 2,4 мкг </a:t>
            </a:r>
          </a:p>
        </p:txBody>
      </p:sp>
      <p:sp>
        <p:nvSpPr>
          <p:cNvPr id="72708" name="Прямоугольник 3"/>
          <p:cNvSpPr>
            <a:spLocks noChangeArrowheads="1"/>
          </p:cNvSpPr>
          <p:nvPr/>
        </p:nvSpPr>
        <p:spPr bwMode="auto">
          <a:xfrm>
            <a:off x="139700" y="1341438"/>
            <a:ext cx="8836025" cy="5062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ru-RU" sz="1900" dirty="0">
                <a:latin typeface="Arial" charset="0"/>
                <a:cs typeface="Arial" charset="0"/>
              </a:rPr>
              <a:t>При подозрении на В12-дефицитную анемию не начинать лечение до взятия крови для проведения лабораторных исследований, необходимых для верификации дефицита витамина В12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1900" dirty="0">
                <a:latin typeface="Arial" charset="0"/>
                <a:cs typeface="Arial" charset="0"/>
              </a:rPr>
              <a:t>При установленном диагнозе </a:t>
            </a:r>
            <a:r>
              <a:rPr lang="ru-RU" sz="1900" b="1" dirty="0">
                <a:latin typeface="Arial" charset="0"/>
                <a:cs typeface="Arial" charset="0"/>
              </a:rPr>
              <a:t>при отсутствии признаков нарушения функции НС</a:t>
            </a:r>
            <a:r>
              <a:rPr lang="ru-RU" sz="1900" dirty="0">
                <a:latin typeface="Arial" charset="0"/>
                <a:cs typeface="Arial" charset="0"/>
              </a:rPr>
              <a:t>  - </a:t>
            </a:r>
            <a:r>
              <a:rPr lang="ru-RU" sz="1900" dirty="0" err="1">
                <a:latin typeface="Arial" charset="0"/>
                <a:cs typeface="Arial" charset="0"/>
              </a:rPr>
              <a:t>цианокобаламин</a:t>
            </a:r>
            <a:r>
              <a:rPr lang="ru-RU" sz="1900" dirty="0">
                <a:latin typeface="Arial" charset="0"/>
                <a:cs typeface="Arial" charset="0"/>
              </a:rPr>
              <a:t> в/в, п/к или в/м в дозе от 100-200 до 1000 мкг/сут ч/з день до коррекции анемии, либо  пероральным </a:t>
            </a:r>
            <a:r>
              <a:rPr lang="ru-RU" sz="1900" dirty="0" err="1">
                <a:latin typeface="Arial" charset="0"/>
                <a:cs typeface="Arial" charset="0"/>
              </a:rPr>
              <a:t>цианокобаламином</a:t>
            </a:r>
            <a:r>
              <a:rPr lang="ru-RU" sz="1900" dirty="0">
                <a:latin typeface="Arial" charset="0"/>
                <a:cs typeface="Arial" charset="0"/>
              </a:rPr>
              <a:t> в дозе 1000 мкг/сутки, ежедневно до коррекции анемии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1900" b="1" dirty="0">
                <a:latin typeface="Arial" charset="0"/>
                <a:cs typeface="Arial" charset="0"/>
              </a:rPr>
              <a:t>при наличии признаков нарушения функции нервной системы  </a:t>
            </a:r>
            <a:r>
              <a:rPr lang="ru-RU" sz="1900" dirty="0">
                <a:latin typeface="Arial" charset="0"/>
                <a:cs typeface="Arial" charset="0"/>
              </a:rPr>
              <a:t>- </a:t>
            </a:r>
            <a:r>
              <a:rPr lang="ru-RU" sz="1900" dirty="0" err="1">
                <a:latin typeface="Arial" charset="0"/>
                <a:cs typeface="Arial" charset="0"/>
              </a:rPr>
              <a:t>цианокобаламин</a:t>
            </a:r>
            <a:r>
              <a:rPr lang="ru-RU" sz="1900" dirty="0">
                <a:latin typeface="Arial" charset="0"/>
                <a:cs typeface="Arial" charset="0"/>
              </a:rPr>
              <a:t> путем в/в, п/к или в/м  - в дозе от 400-500 до 1000 мкг/сут в первую неделю ежедневно, далее – с интервалами между введениями до 7 дней до коррекции анемии и регресса/уменьшения выраженности неврологических нарушений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1900" dirty="0">
                <a:latin typeface="Arial" charset="0"/>
                <a:cs typeface="Arial" charset="0"/>
              </a:rPr>
              <a:t>проведение поддерживающей терапии </a:t>
            </a:r>
            <a:r>
              <a:rPr lang="ru-RU" sz="1900" dirty="0" err="1">
                <a:latin typeface="Arial" charset="0"/>
                <a:cs typeface="Arial" charset="0"/>
              </a:rPr>
              <a:t>цианокобаламином</a:t>
            </a:r>
            <a:r>
              <a:rPr lang="ru-RU" sz="1900" dirty="0">
                <a:latin typeface="Arial" charset="0"/>
                <a:cs typeface="Arial" charset="0"/>
              </a:rPr>
              <a:t> в/в, п/к или в/м, частота инъекций от 1 раза в неделю до 1 раза в месяц, либо </a:t>
            </a:r>
            <a:r>
              <a:rPr lang="ru-RU" sz="1900" dirty="0" err="1">
                <a:latin typeface="Arial" charset="0"/>
                <a:cs typeface="Arial" charset="0"/>
              </a:rPr>
              <a:t>цианокобаламином</a:t>
            </a:r>
            <a:r>
              <a:rPr lang="ru-RU" sz="1900" dirty="0">
                <a:latin typeface="Arial" charset="0"/>
                <a:cs typeface="Arial" charset="0"/>
              </a:rPr>
              <a:t> (таблетки, покрытые оболочкой) в дозе 1000-2000 мкг/сутки</a:t>
            </a:r>
          </a:p>
        </p:txBody>
      </p:sp>
    </p:spTree>
    <p:extLst>
      <p:ext uri="{BB962C8B-B14F-4D97-AF65-F5344CB8AC3E}">
        <p14:creationId xmlns:p14="http://schemas.microsoft.com/office/powerpoint/2010/main" val="403813227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Лечение пернициозной</a:t>
            </a:r>
            <a:br>
              <a:rPr lang="ru-RU" altLang="ru-R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alt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(вит. В12-дефицитной)</a:t>
            </a:r>
            <a:r>
              <a:rPr lang="ru-RU" altLang="ru-R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анемии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8610600" cy="5230813"/>
          </a:xfrm>
        </p:spPr>
        <p:txBody>
          <a:bodyPr>
            <a:normAutofit lnSpcReduction="10000"/>
          </a:bodyPr>
          <a:lstStyle/>
          <a:p>
            <a:pPr marL="377825" indent="-377825" algn="just" eaLnBrk="1" hangingPunct="1">
              <a:lnSpc>
                <a:spcPct val="90000"/>
              </a:lnSpc>
              <a:buFontTx/>
              <a:buNone/>
            </a:pPr>
            <a:r>
              <a:rPr lang="ru-RU" altLang="ru-RU" sz="2600">
                <a:latin typeface="Arial" charset="0"/>
                <a:cs typeface="Arial" charset="0"/>
              </a:rPr>
              <a:t>		Оценка результатов лечения</a:t>
            </a:r>
          </a:p>
          <a:p>
            <a:pPr marL="377825" indent="-377825" algn="just" eaLnBrk="1" hangingPunct="1">
              <a:lnSpc>
                <a:spcPct val="90000"/>
              </a:lnSpc>
              <a:buFontTx/>
              <a:buNone/>
            </a:pPr>
            <a:endParaRPr lang="ru-RU" altLang="ru-RU" sz="2600">
              <a:latin typeface="Arial" charset="0"/>
              <a:cs typeface="Arial" charset="0"/>
            </a:endParaRPr>
          </a:p>
          <a:p>
            <a:pPr marL="377825" indent="-377825" algn="just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2600">
                <a:latin typeface="Arial" charset="0"/>
                <a:cs typeface="Arial" charset="0"/>
              </a:rPr>
              <a:t>Субъективное улучшение в первые же дни лечения.</a:t>
            </a:r>
          </a:p>
          <a:p>
            <a:pPr marL="377825" indent="-377825" algn="just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2800" u="sng">
                <a:latin typeface="Arial" charset="0"/>
                <a:cs typeface="Arial" charset="0"/>
              </a:rPr>
              <a:t>Ретикулоцитоз</a:t>
            </a:r>
            <a:r>
              <a:rPr lang="ru-RU" altLang="ru-RU" sz="2600">
                <a:latin typeface="Arial" charset="0"/>
                <a:cs typeface="Arial" charset="0"/>
              </a:rPr>
              <a:t>, максимально выраженный (до 20%) на 5-7 день лечения.</a:t>
            </a:r>
          </a:p>
          <a:p>
            <a:pPr marL="377825" indent="-377825" algn="just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2600">
                <a:latin typeface="Arial" charset="0"/>
                <a:cs typeface="Arial" charset="0"/>
              </a:rPr>
              <a:t>Прирост гемоглобина и числа эритроцитов со второй недели лечения.</a:t>
            </a:r>
          </a:p>
          <a:p>
            <a:pPr marL="377825" indent="-377825" algn="just" eaLnBrk="1" hangingPunct="1">
              <a:lnSpc>
                <a:spcPct val="90000"/>
              </a:lnSpc>
              <a:buClr>
                <a:schemeClr val="tx1"/>
              </a:buClr>
              <a:buSzTx/>
              <a:buFont typeface="Wingdings" pitchFamily="2" charset="2"/>
              <a:buAutoNum type="arabicPeriod"/>
            </a:pPr>
            <a:r>
              <a:rPr lang="ru-RU" altLang="ru-RU" sz="2600">
                <a:latin typeface="Arial" charset="0"/>
                <a:cs typeface="Arial" charset="0"/>
              </a:rPr>
              <a:t>Нормализация показателей красной крови, числа лейкоцитов и тромбоцитов через 3-7 недель лечения.</a:t>
            </a:r>
          </a:p>
          <a:p>
            <a:pPr marL="377825" indent="-377825" algn="just" eaLnBrk="1" hangingPunct="1">
              <a:lnSpc>
                <a:spcPct val="90000"/>
              </a:lnSpc>
              <a:buFontTx/>
              <a:buNone/>
            </a:pPr>
            <a:r>
              <a:rPr lang="ru-RU" altLang="ru-RU" sz="2600">
                <a:latin typeface="Arial" charset="0"/>
                <a:cs typeface="Arial" charset="0"/>
              </a:rPr>
              <a:t>	В процессе лечения возможно появление кратковременного высокого тромбоцитоза!</a:t>
            </a:r>
          </a:p>
        </p:txBody>
      </p:sp>
    </p:spTree>
    <p:extLst>
      <p:ext uri="{BB962C8B-B14F-4D97-AF65-F5344CB8AC3E}">
        <p14:creationId xmlns:p14="http://schemas.microsoft.com/office/powerpoint/2010/main" val="261483044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Заголовок 1"/>
          <p:cNvSpPr>
            <a:spLocks noGrp="1"/>
          </p:cNvSpPr>
          <p:nvPr>
            <p:ph type="title"/>
          </p:nvPr>
        </p:nvSpPr>
        <p:spPr>
          <a:xfrm>
            <a:off x="755650" y="333375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>
                <a:latin typeface="Arial" charset="0"/>
                <a:cs typeface="Arial" charset="0"/>
              </a:rPr>
              <a:t>Лечение дефицита фолиевой кислоты</a:t>
            </a:r>
          </a:p>
        </p:txBody>
      </p:sp>
      <p:sp>
        <p:nvSpPr>
          <p:cNvPr id="7577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ru-RU" sz="4000">
                <a:latin typeface="Arial" charset="0"/>
                <a:cs typeface="Arial" charset="0"/>
              </a:rPr>
              <a:t>Фолиевая кислота 5-30 мг в сутки</a:t>
            </a:r>
          </a:p>
          <a:p>
            <a:pPr eaLnBrk="1" hangingPunct="1"/>
            <a:r>
              <a:rPr lang="ru-RU" altLang="ru-RU" sz="4000">
                <a:latin typeface="Arial" charset="0"/>
                <a:cs typeface="Arial" charset="0"/>
              </a:rPr>
              <a:t>Поддерживающая терапия – 1-5 мг в сутки</a:t>
            </a:r>
          </a:p>
        </p:txBody>
      </p:sp>
    </p:spTree>
    <p:extLst>
      <p:ext uri="{BB962C8B-B14F-4D97-AF65-F5344CB8AC3E}">
        <p14:creationId xmlns:p14="http://schemas.microsoft.com/office/powerpoint/2010/main" val="39755719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9"/>
          <p:cNvSpPr txBox="1">
            <a:spLocks noChangeArrowheads="1"/>
          </p:cNvSpPr>
          <p:nvPr/>
        </p:nvSpPr>
        <p:spPr bwMode="auto">
          <a:xfrm>
            <a:off x="467544" y="2348880"/>
            <a:ext cx="813593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u="sng" dirty="0">
                <a:latin typeface="Arial" pitchFamily="34" charset="0"/>
                <a:cs typeface="Arial" pitchFamily="34" charset="0"/>
              </a:rPr>
              <a:t>Анемия хронических заболеваний (АХЗ)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– </a:t>
            </a:r>
          </a:p>
          <a:p>
            <a:pPr algn="ctr"/>
            <a:r>
              <a:rPr lang="ru-RU" sz="2800" dirty="0">
                <a:latin typeface="Arial" pitchFamily="34" charset="0"/>
                <a:cs typeface="Arial" pitchFamily="34" charset="0"/>
              </a:rPr>
              <a:t>часть гематологического </a:t>
            </a:r>
          </a:p>
          <a:p>
            <a:pPr algn="ctr"/>
            <a:r>
              <a:rPr lang="ru-RU" sz="2800" dirty="0" err="1">
                <a:latin typeface="Arial" pitchFamily="34" charset="0"/>
                <a:cs typeface="Arial" pitchFamily="34" charset="0"/>
              </a:rPr>
              <a:t>стресс-синдрома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8676" name="Text Box 11"/>
          <p:cNvSpPr txBox="1">
            <a:spLocks noChangeArrowheads="1"/>
          </p:cNvSpPr>
          <p:nvPr/>
        </p:nvSpPr>
        <p:spPr bwMode="auto">
          <a:xfrm>
            <a:off x="827088" y="3933825"/>
            <a:ext cx="7653337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u="sng" dirty="0">
                <a:latin typeface="Arial" pitchFamily="34" charset="0"/>
                <a:cs typeface="Arial" pitchFamily="34" charset="0"/>
              </a:rPr>
              <a:t>Гематологический стресс-синдром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–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гематологические реакции на повреждение тканей, вызванное инфекцией, воспалением, новообразованиями или травмой.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620688"/>
            <a:ext cx="669674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u="sng" dirty="0">
                <a:latin typeface="Arial" pitchFamily="34" charset="0"/>
                <a:cs typeface="Arial" pitchFamily="34" charset="0"/>
                <a:hlinkClick r:id="rId3" tooltip="Классы МКБ-10"/>
              </a:rPr>
              <a:t>Классы МКБ-10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 / </a:t>
            </a:r>
            <a:r>
              <a:rPr lang="ru-RU" sz="1100" u="sng" dirty="0">
                <a:latin typeface="Arial" pitchFamily="34" charset="0"/>
                <a:cs typeface="Arial" pitchFamily="34" charset="0"/>
                <a:hlinkClick r:id="rId4" tooltip="БОЛЕЗНИ КРОВИ, КРОВЕТВОРНЫХ ОРГАНОВ И ОТДЕЛЬНЫЕ НАРУШЕНИЯ, ВОВЛЕКАЮЩИЕ ИММУННЫЙ МЕХАНИЗМ"/>
              </a:rPr>
              <a:t>D50-D89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 / </a:t>
            </a:r>
            <a:r>
              <a:rPr lang="ru-RU" sz="1100" u="sng" dirty="0">
                <a:latin typeface="Arial" pitchFamily="34" charset="0"/>
                <a:cs typeface="Arial" pitchFamily="34" charset="0"/>
                <a:hlinkClick r:id="rId5" tooltip="АПЛАСТИЧЕСКИЕ И ДРУГИЕ АНЕМИИ"/>
              </a:rPr>
              <a:t>D60-D64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 / </a:t>
            </a:r>
          </a:p>
          <a:p>
            <a:r>
              <a:rPr lang="ru-RU" sz="1100" b="1" dirty="0">
                <a:latin typeface="Arial" pitchFamily="34" charset="0"/>
                <a:cs typeface="Arial" pitchFamily="34" charset="0"/>
              </a:rPr>
              <a:t>D63* Анемия при хронических болезнях, классифицированных в других рубриках (D63*)</a:t>
            </a:r>
          </a:p>
          <a:p>
            <a:r>
              <a:rPr lang="ru-RU" sz="1100" b="1" dirty="0">
                <a:latin typeface="Arial" pitchFamily="34" charset="0"/>
                <a:cs typeface="Arial" pitchFamily="34" charset="0"/>
              </a:rPr>
              <a:t>D63.0* Анемия при новообразованиях (C00-D48+)</a:t>
            </a:r>
            <a:endParaRPr lang="ru-RU" sz="1100" dirty="0">
              <a:latin typeface="Arial" pitchFamily="34" charset="0"/>
              <a:cs typeface="Arial" pitchFamily="34" charset="0"/>
            </a:endParaRPr>
          </a:p>
          <a:p>
            <a:r>
              <a:rPr lang="ru-RU" sz="1100" b="1" dirty="0">
                <a:latin typeface="Arial" pitchFamily="34" charset="0"/>
                <a:cs typeface="Arial" pitchFamily="34" charset="0"/>
              </a:rPr>
              <a:t>D63.8* Анемия при других хронических болезнях, классифицированных в других рубрика</a:t>
            </a:r>
          </a:p>
          <a:p>
            <a:endParaRPr lang="ru-RU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95555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Line 3"/>
          <p:cNvSpPr>
            <a:spLocks noChangeShapeType="1"/>
          </p:cNvSpPr>
          <p:nvPr/>
        </p:nvSpPr>
        <p:spPr bwMode="auto">
          <a:xfrm>
            <a:off x="4427538" y="1989138"/>
            <a:ext cx="2881312" cy="1368425"/>
          </a:xfrm>
          <a:prstGeom prst="line">
            <a:avLst/>
          </a:prstGeom>
          <a:noFill/>
          <a:ln w="44450" cap="sq">
            <a:solidFill>
              <a:schemeClr val="tx1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9699" name="Line 7"/>
          <p:cNvSpPr>
            <a:spLocks noChangeShapeType="1"/>
          </p:cNvSpPr>
          <p:nvPr/>
        </p:nvSpPr>
        <p:spPr bwMode="auto">
          <a:xfrm>
            <a:off x="4427538" y="1989138"/>
            <a:ext cx="0" cy="151130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med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9701" name="Line 9"/>
          <p:cNvSpPr>
            <a:spLocks noChangeShapeType="1"/>
          </p:cNvSpPr>
          <p:nvPr/>
        </p:nvSpPr>
        <p:spPr bwMode="auto">
          <a:xfrm flipH="1">
            <a:off x="2051050" y="1989138"/>
            <a:ext cx="2376488" cy="1368425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med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9702" name="Text Box 10"/>
          <p:cNvSpPr txBox="1">
            <a:spLocks noChangeArrowheads="1"/>
          </p:cNvSpPr>
          <p:nvPr/>
        </p:nvSpPr>
        <p:spPr bwMode="auto">
          <a:xfrm>
            <a:off x="539750" y="549275"/>
            <a:ext cx="72009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>
                <a:latin typeface="Arial" pitchFamily="34" charset="0"/>
                <a:cs typeface="Arial" pitchFamily="34" charset="0"/>
              </a:rPr>
              <a:t>ГЕМАТОЛОГИЧЕСКИЕ РЕАКЦИИ ГЕМАТОЛОГИЧЕСКОГО СТРЕСС-СИНДРОМА</a:t>
            </a:r>
          </a:p>
        </p:txBody>
      </p:sp>
      <p:sp>
        <p:nvSpPr>
          <p:cNvPr id="29703" name="Text Box 11"/>
          <p:cNvSpPr txBox="1">
            <a:spLocks noChangeArrowheads="1"/>
          </p:cNvSpPr>
          <p:nvPr/>
        </p:nvSpPr>
        <p:spPr bwMode="auto">
          <a:xfrm>
            <a:off x="950913" y="3449638"/>
            <a:ext cx="158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АНЕМИЯ</a:t>
            </a:r>
          </a:p>
        </p:txBody>
      </p:sp>
      <p:sp>
        <p:nvSpPr>
          <p:cNvPr id="29704" name="Text Box 12"/>
          <p:cNvSpPr txBox="1">
            <a:spLocks noChangeArrowheads="1"/>
          </p:cNvSpPr>
          <p:nvPr/>
        </p:nvSpPr>
        <p:spPr bwMode="auto">
          <a:xfrm>
            <a:off x="3327400" y="3449638"/>
            <a:ext cx="23914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ЛЕЙКОЦИТОЗ</a:t>
            </a:r>
          </a:p>
        </p:txBody>
      </p:sp>
      <p:sp>
        <p:nvSpPr>
          <p:cNvPr id="29705" name="Text Box 13"/>
          <p:cNvSpPr txBox="1">
            <a:spLocks noChangeArrowheads="1"/>
          </p:cNvSpPr>
          <p:nvPr/>
        </p:nvSpPr>
        <p:spPr bwMode="auto">
          <a:xfrm>
            <a:off x="5940425" y="3429000"/>
            <a:ext cx="26245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ТРОМБОЦИТОЗ</a:t>
            </a:r>
          </a:p>
        </p:txBody>
      </p:sp>
      <p:sp>
        <p:nvSpPr>
          <p:cNvPr id="29706" name="Text Box 14"/>
          <p:cNvSpPr txBox="1">
            <a:spLocks noChangeArrowheads="1"/>
          </p:cNvSpPr>
          <p:nvPr/>
        </p:nvSpPr>
        <p:spPr bwMode="auto">
          <a:xfrm>
            <a:off x="592138" y="4170363"/>
            <a:ext cx="78676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dirty="0">
                <a:latin typeface="Arial" pitchFamily="34" charset="0"/>
                <a:cs typeface="Arial" pitchFamily="34" charset="0"/>
              </a:rPr>
              <a:t>	На фоне повышения уровней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провоспалительных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цитокинов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и нарушения метаболизма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железа,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трансферрина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фолатов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, холестерина и факторов свертывания.</a:t>
            </a:r>
          </a:p>
        </p:txBody>
      </p:sp>
    </p:spTree>
    <p:extLst>
      <p:ext uri="{BB962C8B-B14F-4D97-AF65-F5344CB8AC3E}">
        <p14:creationId xmlns:p14="http://schemas.microsoft.com/office/powerpoint/2010/main" val="233193085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611560" y="476672"/>
            <a:ext cx="7869237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Анемия хронических заболеваний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dirty="0">
                <a:latin typeface="Arial" pitchFamily="34" charset="0"/>
                <a:cs typeface="Arial" pitchFamily="34" charset="0"/>
              </a:rPr>
              <a:t>на втором месте по частоте после ЖДА, обусловленной хроническими кровопотерями.</a:t>
            </a:r>
          </a:p>
          <a:p>
            <a:r>
              <a:rPr lang="ru-RU" sz="2400" dirty="0">
                <a:latin typeface="Arial" pitchFamily="34" charset="0"/>
                <a:cs typeface="Arial" pitchFamily="34" charset="0"/>
              </a:rPr>
              <a:t>Наиболее часто встречается при: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Системные заболевания соединительной ткани (РА, СКВ)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Аутоиммунные заболевания органов ЖКТ, эндокринной системы и пр.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Туберкулезе легких;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Остеомиелите;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Системных грибковых инфекциях;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Злокачественных новообразованиях;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ВИЧ-инфекции;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Тяжелой травме;</a:t>
            </a:r>
          </a:p>
          <a:p>
            <a:pPr>
              <a:buFontTx/>
              <a:buChar char="-"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Ожогах. </a:t>
            </a:r>
          </a:p>
          <a:p>
            <a:pPr>
              <a:buFontTx/>
              <a:buChar char="-"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6692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764704"/>
            <a:ext cx="734481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>АНЕМИЯ ХРОНИЧЕСКИХ ЗАБОЛЕВАНИЙ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Нормохромная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нормоцитарная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, </a:t>
            </a:r>
            <a:r>
              <a:rPr lang="en-GB" sz="2800" dirty="0" err="1">
                <a:latin typeface="Arial" pitchFamily="34" charset="0"/>
                <a:cs typeface="Arial" pitchFamily="34" charset="0"/>
              </a:rPr>
              <a:t>Rt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–норма или снижены,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пойкилоцитоз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Нормальное или сниженное содержание железа в сыворотке,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ферритин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в норме или повышен,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трансферрин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снижен (нарушение метаболизма железа)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Повышен СРБ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Растворимые рецепторы к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трансферрину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– в норме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Гепсидин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- повышен</a:t>
            </a:r>
          </a:p>
        </p:txBody>
      </p:sp>
    </p:spTree>
    <p:extLst>
      <p:ext uri="{BB962C8B-B14F-4D97-AF65-F5344CB8AC3E}">
        <p14:creationId xmlns:p14="http://schemas.microsoft.com/office/powerpoint/2010/main" val="326527560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755576" y="548680"/>
            <a:ext cx="8064500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b="1" u="sng" dirty="0">
                <a:latin typeface="Arial" pitchFamily="34" charset="0"/>
                <a:cs typeface="Arial" pitchFamily="34" charset="0"/>
              </a:rPr>
              <a:t>Особенности </a:t>
            </a:r>
            <a:r>
              <a:rPr lang="ru-RU" sz="2800" b="1" u="sng" dirty="0" err="1">
                <a:latin typeface="Arial" pitchFamily="34" charset="0"/>
                <a:cs typeface="Arial" pitchFamily="34" charset="0"/>
              </a:rPr>
              <a:t>феррокинетики</a:t>
            </a:r>
            <a:r>
              <a:rPr lang="ru-RU" sz="2800" b="1" u="sng" dirty="0">
                <a:latin typeface="Arial" pitchFamily="34" charset="0"/>
                <a:cs typeface="Arial" pitchFamily="34" charset="0"/>
              </a:rPr>
              <a:t> при АХЗ:</a:t>
            </a:r>
          </a:p>
          <a:p>
            <a:pPr algn="just"/>
            <a:r>
              <a:rPr lang="ru-RU" sz="2400" b="1" i="1" dirty="0">
                <a:latin typeface="Arial" pitchFamily="34" charset="0"/>
                <a:cs typeface="Arial" pitchFamily="34" charset="0"/>
              </a:rPr>
              <a:t> Дефект мобилизации железа из клеток макрофагальной системы:</a:t>
            </a:r>
          </a:p>
          <a:p>
            <a:pPr algn="just">
              <a:buFontTx/>
              <a:buChar char="-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Уменьшение уровней сывороточного железа, насыщения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трансферрина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железом и ОЖСС</a:t>
            </a:r>
          </a:p>
          <a:p>
            <a:pPr algn="just">
              <a:buFontTx/>
              <a:buChar char="-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Нормальные или повышенные уровни сывороточного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ферритина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Достаточные запасы железа в макрофагах костного мозга</a:t>
            </a:r>
          </a:p>
          <a:p>
            <a:pPr algn="just">
              <a:buFontTx/>
              <a:buChar char="-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Нормальный или сниженный уровень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трансферриновых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рецепторов</a:t>
            </a:r>
          </a:p>
          <a:p>
            <a:pPr algn="just">
              <a:buFontTx/>
              <a:buChar char="-"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Снижение всасывания железа в кишечнике</a:t>
            </a:r>
          </a:p>
        </p:txBody>
      </p:sp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468313" y="5876925"/>
            <a:ext cx="80851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Анемия часто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нормохромная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и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нормоцитарная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2400" dirty="0">
                <a:latin typeface="Arial" pitchFamily="34" charset="0"/>
                <a:cs typeface="Arial" pitchFamily="34" charset="0"/>
              </a:rPr>
              <a:t>легкой степени тяжести (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Нв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90-110 г/л)</a:t>
            </a:r>
          </a:p>
        </p:txBody>
      </p:sp>
    </p:spTree>
    <p:extLst>
      <p:ext uri="{BB962C8B-B14F-4D97-AF65-F5344CB8AC3E}">
        <p14:creationId xmlns:p14="http://schemas.microsoft.com/office/powerpoint/2010/main" val="210200255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734458" y="188640"/>
            <a:ext cx="72009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dirty="0">
                <a:latin typeface="Arial" pitchFamily="34" charset="0"/>
                <a:cs typeface="Arial" pitchFamily="34" charset="0"/>
              </a:rPr>
              <a:t>	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Повышение уровня сывороточного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ферритина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и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гепсидина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при воспалении происходит наряду с повышением уровней плазменных белков острой фазы,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гаптоглобина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и СРБ.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2772" name="Text Box 8"/>
          <p:cNvSpPr txBox="1">
            <a:spLocks noChangeArrowheads="1"/>
          </p:cNvSpPr>
          <p:nvPr/>
        </p:nvSpPr>
        <p:spPr bwMode="auto">
          <a:xfrm>
            <a:off x="971600" y="3789040"/>
            <a:ext cx="70567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latin typeface="Arial" pitchFamily="34" charset="0"/>
                <a:cs typeface="Arial" pitchFamily="34" charset="0"/>
              </a:rPr>
              <a:t>Ферритин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и </a:t>
            </a:r>
            <a:r>
              <a:rPr lang="ru-RU" sz="2800" b="1" dirty="0" err="1">
                <a:latin typeface="Arial" pitchFamily="34" charset="0"/>
                <a:cs typeface="Arial" pitchFamily="34" charset="0"/>
              </a:rPr>
              <a:t>гепсидин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ведет себя как белок острой фазы воспаления</a:t>
            </a:r>
          </a:p>
        </p:txBody>
      </p:sp>
      <p:sp>
        <p:nvSpPr>
          <p:cNvPr id="32773" name="AutoShape 9"/>
          <p:cNvSpPr>
            <a:spLocks noChangeArrowheads="1"/>
          </p:cNvSpPr>
          <p:nvPr/>
        </p:nvSpPr>
        <p:spPr bwMode="auto">
          <a:xfrm>
            <a:off x="4361625" y="2852015"/>
            <a:ext cx="215900" cy="1008112"/>
          </a:xfrm>
          <a:prstGeom prst="downArrow">
            <a:avLst>
              <a:gd name="adj1" fmla="val 50000"/>
              <a:gd name="adj2" fmla="val 20018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238028" y="5750860"/>
            <a:ext cx="496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Arial" pitchFamily="34" charset="0"/>
                <a:cs typeface="Arial" pitchFamily="34" charset="0"/>
              </a:rPr>
              <a:t>Нарушение обмена железа</a:t>
            </a: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4420631" y="4743147"/>
            <a:ext cx="215900" cy="1008112"/>
          </a:xfrm>
          <a:prstGeom prst="downArrow">
            <a:avLst>
              <a:gd name="adj1" fmla="val 50000"/>
              <a:gd name="adj2" fmla="val 20018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11743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8"/>
          <p:cNvSpPr txBox="1">
            <a:spLocks noChangeArrowheads="1"/>
          </p:cNvSpPr>
          <p:nvPr/>
        </p:nvSpPr>
        <p:spPr bwMode="auto">
          <a:xfrm>
            <a:off x="108534" y="140545"/>
            <a:ext cx="89269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dirty="0">
                <a:latin typeface="Arial" pitchFamily="34" charset="0"/>
                <a:cs typeface="Arial" pitchFamily="34" charset="0"/>
              </a:rPr>
              <a:t>Основные белки метаболизма железа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35696" y="1196752"/>
            <a:ext cx="417646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Трансферрин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Рецепторы трансферрина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Ферритин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ДМТ-1 и другие транспортеры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800" dirty="0" err="1">
                <a:latin typeface="Arial" pitchFamily="34" charset="0"/>
                <a:cs typeface="Arial" pitchFamily="34" charset="0"/>
              </a:rPr>
              <a:t>Феррооксидазы</a:t>
            </a:r>
            <a:endParaRPr lang="ru-RU" sz="2800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Ферропортин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Гепсидин</a:t>
            </a:r>
          </a:p>
        </p:txBody>
      </p:sp>
    </p:spTree>
    <p:extLst>
      <p:ext uri="{BB962C8B-B14F-4D97-AF65-F5344CB8AC3E}">
        <p14:creationId xmlns:p14="http://schemas.microsoft.com/office/powerpoint/2010/main" val="6543990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60960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u="sng" dirty="0"/>
              <a:t>ВОСПАЛЕНИЕ</a:t>
            </a:r>
          </a:p>
          <a:p>
            <a:pPr>
              <a:defRPr/>
            </a:pPr>
            <a:endParaRPr lang="ru-RU" sz="2400" b="1" u="sng" dirty="0"/>
          </a:p>
          <a:p>
            <a:pPr>
              <a:defRPr/>
            </a:pPr>
            <a:r>
              <a:rPr lang="ru-RU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ЭРИТРОЦИТЫ</a:t>
            </a:r>
            <a:r>
              <a:rPr lang="ru-RU" dirty="0"/>
              <a:t>		</a:t>
            </a:r>
            <a:r>
              <a:rPr lang="ru-RU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АКТИВАЦИЯ ИММУННОЙ СИСТЕМЫ</a:t>
            </a:r>
          </a:p>
          <a:p>
            <a:pPr>
              <a:defRPr/>
            </a:pPr>
            <a:r>
              <a:rPr lang="ru-RU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			</a:t>
            </a:r>
            <a:r>
              <a:rPr lang="ru-RU" sz="12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ru-RU" sz="16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МАКРОФАГИ, МОНОЦИТЫ</a:t>
            </a:r>
          </a:p>
          <a:p>
            <a:pPr>
              <a:defRPr/>
            </a:pPr>
            <a:r>
              <a:rPr lang="ru-RU" sz="1000" dirty="0"/>
              <a:t>		</a:t>
            </a:r>
            <a:endParaRPr lang="ru-RU" b="1" dirty="0"/>
          </a:p>
          <a:p>
            <a:pPr>
              <a:defRPr/>
            </a:pPr>
            <a:endParaRPr lang="ru-RU" dirty="0"/>
          </a:p>
          <a:p>
            <a:pPr>
              <a:defRPr/>
            </a:pPr>
            <a:endParaRPr lang="ru-RU" dirty="0"/>
          </a:p>
          <a:p>
            <a:pPr>
              <a:defRPr/>
            </a:pPr>
            <a:r>
              <a:rPr lang="ru-RU" dirty="0"/>
              <a:t>		</a:t>
            </a:r>
          </a:p>
          <a:p>
            <a:pPr>
              <a:defRPr/>
            </a:pPr>
            <a:r>
              <a:rPr lang="ru-RU" dirty="0"/>
              <a:t>	</a:t>
            </a:r>
            <a:r>
              <a:rPr lang="ru-RU" sz="1600" b="1" dirty="0"/>
              <a:t>ИЛ-1</a:t>
            </a:r>
            <a:r>
              <a:rPr lang="el-GR" sz="1600" b="1" dirty="0">
                <a:cs typeface="Times New Roman" pitchFamily="18" charset="0"/>
              </a:rPr>
              <a:t>β</a:t>
            </a:r>
            <a:r>
              <a:rPr lang="ru-RU" sz="1600" b="1" dirty="0"/>
              <a:t>		ИФ-</a:t>
            </a:r>
            <a:r>
              <a:rPr lang="el-GR" sz="1600" b="1" dirty="0">
                <a:cs typeface="Times New Roman" pitchFamily="18" charset="0"/>
              </a:rPr>
              <a:t>γ</a:t>
            </a:r>
            <a:r>
              <a:rPr lang="ru-RU" sz="1600" b="1" dirty="0"/>
              <a:t>, ИЛ-1</a:t>
            </a:r>
            <a:r>
              <a:rPr lang="el-GR" sz="1600" b="1" dirty="0"/>
              <a:t>β</a:t>
            </a:r>
            <a:r>
              <a:rPr lang="ru-RU" sz="1600" b="1" dirty="0"/>
              <a:t>, 	            ИФ-</a:t>
            </a:r>
            <a:r>
              <a:rPr lang="el-GR" sz="1600" b="1" dirty="0"/>
              <a:t>γ</a:t>
            </a:r>
            <a:r>
              <a:rPr lang="ru-RU" sz="1600" b="1" dirty="0"/>
              <a:t>,</a:t>
            </a:r>
          </a:p>
          <a:p>
            <a:pPr>
              <a:defRPr/>
            </a:pPr>
            <a:r>
              <a:rPr lang="ru-RU" sz="1600" b="1" dirty="0"/>
              <a:t>	ФНО</a:t>
            </a:r>
            <a:r>
              <a:rPr lang="el-GR" sz="1600" b="1" dirty="0">
                <a:cs typeface="Times New Roman" pitchFamily="18" charset="0"/>
              </a:rPr>
              <a:t>α</a:t>
            </a:r>
            <a:r>
              <a:rPr lang="ru-RU" sz="1600" b="1" dirty="0"/>
              <a:t>		     ФНО</a:t>
            </a:r>
            <a:r>
              <a:rPr lang="el-GR" sz="1600" b="1" dirty="0"/>
              <a:t>α</a:t>
            </a:r>
            <a:r>
              <a:rPr lang="ru-RU" sz="1600" b="1" dirty="0"/>
              <a:t> 		     ИЛ-1</a:t>
            </a:r>
            <a:r>
              <a:rPr lang="el-GR" sz="1600" b="1" dirty="0"/>
              <a:t>β</a:t>
            </a:r>
            <a:r>
              <a:rPr lang="ru-RU" sz="1600" b="1" dirty="0"/>
              <a:t>, ФНО</a:t>
            </a:r>
            <a:r>
              <a:rPr lang="el-GR" sz="1600" b="1" dirty="0"/>
              <a:t>α</a:t>
            </a:r>
            <a:endParaRPr lang="ru-RU" sz="1600" b="1" dirty="0"/>
          </a:p>
          <a:p>
            <a:pPr>
              <a:defRPr/>
            </a:pPr>
            <a:endParaRPr lang="ru-RU" sz="1600" b="1" dirty="0"/>
          </a:p>
          <a:p>
            <a:pPr>
              <a:defRPr/>
            </a:pPr>
            <a:endParaRPr lang="ru-RU" sz="1600" dirty="0"/>
          </a:p>
          <a:p>
            <a:pPr>
              <a:defRPr/>
            </a:pPr>
            <a:endParaRPr lang="ru-RU" sz="1200" dirty="0"/>
          </a:p>
          <a:p>
            <a:pPr>
              <a:defRPr/>
            </a:pPr>
            <a:r>
              <a:rPr lang="ru-RU" sz="1200" dirty="0"/>
              <a:t>	</a:t>
            </a:r>
            <a:r>
              <a:rPr lang="ru-RU" sz="2000" b="1" u="sng" dirty="0"/>
              <a:t>уменьшение</a:t>
            </a:r>
            <a:r>
              <a:rPr lang="ru-RU" sz="2000" b="1" dirty="0"/>
              <a:t>	    </a:t>
            </a:r>
            <a:r>
              <a:rPr lang="ru-RU" sz="2000" b="1" u="sng" dirty="0"/>
              <a:t>нарушение</a:t>
            </a:r>
            <a:r>
              <a:rPr lang="ru-RU" sz="2000" b="1" dirty="0"/>
              <a:t>	    угнетение</a:t>
            </a:r>
          </a:p>
          <a:p>
            <a:pPr>
              <a:defRPr/>
            </a:pPr>
            <a:r>
              <a:rPr lang="ru-RU" sz="2000" b="1" dirty="0"/>
              <a:t>	</a:t>
            </a:r>
            <a:r>
              <a:rPr lang="ru-RU" sz="2000" b="1" u="sng" dirty="0"/>
              <a:t>продукции</a:t>
            </a:r>
            <a:r>
              <a:rPr lang="ru-RU" sz="2000" b="1" dirty="0"/>
              <a:t>	   </a:t>
            </a:r>
            <a:r>
              <a:rPr lang="ru-RU" sz="2000" b="1" u="sng" dirty="0"/>
              <a:t>утилизации</a:t>
            </a:r>
            <a:r>
              <a:rPr lang="ru-RU" sz="2000" b="1" dirty="0"/>
              <a:t>	    БОЕ-Э</a:t>
            </a:r>
          </a:p>
          <a:p>
            <a:pPr>
              <a:defRPr/>
            </a:pPr>
            <a:r>
              <a:rPr lang="ru-RU" sz="2000" b="1" dirty="0"/>
              <a:t>	</a:t>
            </a:r>
            <a:r>
              <a:rPr lang="ru-RU" sz="2000" b="1" u="sng" dirty="0" err="1"/>
              <a:t>эритропоэтина</a:t>
            </a:r>
            <a:r>
              <a:rPr lang="ru-RU" sz="2000" b="1" dirty="0"/>
              <a:t>	       </a:t>
            </a:r>
            <a:r>
              <a:rPr lang="ru-RU" sz="2000" b="1" u="sng" dirty="0"/>
              <a:t>железа</a:t>
            </a:r>
            <a:r>
              <a:rPr lang="ru-RU" sz="2000" b="1" dirty="0"/>
              <a:t>	    КОЕ-Э</a:t>
            </a:r>
          </a:p>
          <a:p>
            <a:pPr>
              <a:defRPr/>
            </a:pPr>
            <a:endParaRPr lang="ru-RU" sz="2000" b="1" dirty="0"/>
          </a:p>
          <a:p>
            <a:pPr>
              <a:defRPr/>
            </a:pPr>
            <a:r>
              <a:rPr lang="ru-RU" sz="2000" b="1" dirty="0"/>
              <a:t>  Укорочение </a:t>
            </a:r>
          </a:p>
          <a:p>
            <a:pPr>
              <a:defRPr/>
            </a:pPr>
            <a:r>
              <a:rPr lang="ru-RU" sz="2000" b="1" dirty="0"/>
              <a:t>  периода жизни Эр</a:t>
            </a:r>
          </a:p>
          <a:p>
            <a:pPr>
              <a:defRPr/>
            </a:pPr>
            <a:r>
              <a:rPr lang="ru-RU" sz="2000" b="1" dirty="0"/>
              <a:t>  (120-60)</a:t>
            </a:r>
            <a:r>
              <a:rPr lang="ru-RU" dirty="0"/>
              <a:t> </a:t>
            </a:r>
          </a:p>
          <a:p>
            <a:pPr algn="ctr">
              <a:defRPr/>
            </a:pPr>
            <a:r>
              <a:rPr lang="ru-RU" sz="2800" b="1" u="sng" dirty="0"/>
              <a:t>АНЕМИЯ</a:t>
            </a:r>
            <a:endParaRPr lang="ru-RU" sz="2800" dirty="0"/>
          </a:p>
        </p:txBody>
      </p:sp>
      <p:sp>
        <p:nvSpPr>
          <p:cNvPr id="34819" name="Line 3"/>
          <p:cNvSpPr>
            <a:spLocks noChangeShapeType="1"/>
          </p:cNvSpPr>
          <p:nvPr/>
        </p:nvSpPr>
        <p:spPr bwMode="auto">
          <a:xfrm flipH="1">
            <a:off x="1752600" y="990600"/>
            <a:ext cx="2971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0" name="Line 4"/>
          <p:cNvSpPr>
            <a:spLocks noChangeShapeType="1"/>
          </p:cNvSpPr>
          <p:nvPr/>
        </p:nvSpPr>
        <p:spPr bwMode="auto">
          <a:xfrm>
            <a:off x="4724400" y="990600"/>
            <a:ext cx="16002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504825" y="1658938"/>
            <a:ext cx="0" cy="3733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2" name="Line 6"/>
          <p:cNvSpPr>
            <a:spLocks noChangeShapeType="1"/>
          </p:cNvSpPr>
          <p:nvPr/>
        </p:nvSpPr>
        <p:spPr bwMode="auto">
          <a:xfrm flipH="1" flipV="1">
            <a:off x="1733550" y="1557338"/>
            <a:ext cx="3559175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 flipH="1">
            <a:off x="1284288" y="1916113"/>
            <a:ext cx="4008437" cy="993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4" name="Line 8"/>
          <p:cNvSpPr>
            <a:spLocks noChangeShapeType="1"/>
          </p:cNvSpPr>
          <p:nvPr/>
        </p:nvSpPr>
        <p:spPr bwMode="auto">
          <a:xfrm flipH="1">
            <a:off x="3348038" y="1916113"/>
            <a:ext cx="1944687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5" name="Line 9"/>
          <p:cNvSpPr>
            <a:spLocks noChangeShapeType="1"/>
          </p:cNvSpPr>
          <p:nvPr/>
        </p:nvSpPr>
        <p:spPr bwMode="auto">
          <a:xfrm>
            <a:off x="5292725" y="1916113"/>
            <a:ext cx="21590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6" name="Line 10"/>
          <p:cNvSpPr>
            <a:spLocks noChangeShapeType="1"/>
          </p:cNvSpPr>
          <p:nvPr/>
        </p:nvSpPr>
        <p:spPr bwMode="auto">
          <a:xfrm>
            <a:off x="1336675" y="3471863"/>
            <a:ext cx="357188" cy="706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7" name="Line 11"/>
          <p:cNvSpPr>
            <a:spLocks noChangeShapeType="1"/>
          </p:cNvSpPr>
          <p:nvPr/>
        </p:nvSpPr>
        <p:spPr bwMode="auto">
          <a:xfrm>
            <a:off x="3419475" y="3500438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28" name="Line 12"/>
          <p:cNvSpPr>
            <a:spLocks noChangeShapeType="1"/>
          </p:cNvSpPr>
          <p:nvPr/>
        </p:nvSpPr>
        <p:spPr bwMode="auto">
          <a:xfrm>
            <a:off x="5532438" y="3443288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504825" y="198892"/>
            <a:ext cx="7380288" cy="40011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/>
              <a:t>ПАТОФИЗИОЛОГИЯ АНЕМИИ ХРОНИЧЕСКИХ ЗАБОЛЕВАНИЙ</a:t>
            </a:r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2251075" y="1643063"/>
            <a:ext cx="863600" cy="366712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/>
            <a:r>
              <a:rPr lang="ru-RU" b="1"/>
              <a:t>ФНО</a:t>
            </a:r>
            <a:r>
              <a:rPr lang="ru-RU" b="1">
                <a:cs typeface="Times New Roman" pitchFamily="18" charset="0"/>
              </a:rPr>
              <a:t>α</a:t>
            </a:r>
            <a:endParaRPr lang="ru-RU" b="1"/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6588125" y="2060575"/>
            <a:ext cx="2555875" cy="915988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ym typeface="Symbol" pitchFamily="18" charset="2"/>
              </a:rPr>
              <a:t> </a:t>
            </a:r>
            <a:r>
              <a:rPr lang="ru-RU" b="1"/>
              <a:t>экспрессии трансферриновых рецепторов</a:t>
            </a:r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6300788" y="4062413"/>
            <a:ext cx="2771775" cy="1311275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/>
              <a:t>взаимодействие с предшественниками Эр к/м </a:t>
            </a:r>
            <a:r>
              <a:rPr lang="ru-RU" sz="2000" b="1" dirty="0">
                <a:sym typeface="Symbol" pitchFamily="18" charset="2"/>
              </a:rPr>
              <a:t>  </a:t>
            </a:r>
            <a:r>
              <a:rPr lang="ru-RU" sz="2000" b="1" dirty="0" err="1">
                <a:sym typeface="Symbol" pitchFamily="18" charset="2"/>
              </a:rPr>
              <a:t>апоптоз</a:t>
            </a:r>
            <a:r>
              <a:rPr lang="ru-RU" sz="2000" b="1" dirty="0">
                <a:sym typeface="Symbol" pitchFamily="18" charset="2"/>
              </a:rPr>
              <a:t>   продукция Эр</a:t>
            </a:r>
          </a:p>
        </p:txBody>
      </p:sp>
      <p:sp>
        <p:nvSpPr>
          <p:cNvPr id="34834" name="Line 18"/>
          <p:cNvSpPr>
            <a:spLocks noChangeShapeType="1"/>
          </p:cNvSpPr>
          <p:nvPr/>
        </p:nvSpPr>
        <p:spPr bwMode="auto">
          <a:xfrm>
            <a:off x="5956300" y="3440113"/>
            <a:ext cx="1423988" cy="7096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35" name="Line 19"/>
          <p:cNvSpPr>
            <a:spLocks noChangeShapeType="1"/>
          </p:cNvSpPr>
          <p:nvPr/>
        </p:nvSpPr>
        <p:spPr bwMode="auto">
          <a:xfrm flipH="1">
            <a:off x="5521325" y="2349500"/>
            <a:ext cx="1066800" cy="55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36" name="Line 20"/>
          <p:cNvSpPr>
            <a:spLocks noChangeShapeType="1"/>
          </p:cNvSpPr>
          <p:nvPr/>
        </p:nvSpPr>
        <p:spPr bwMode="auto">
          <a:xfrm>
            <a:off x="1187624" y="5949280"/>
            <a:ext cx="3466926" cy="28642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37" name="Line 21"/>
          <p:cNvSpPr>
            <a:spLocks noChangeShapeType="1"/>
          </p:cNvSpPr>
          <p:nvPr/>
        </p:nvSpPr>
        <p:spPr bwMode="auto">
          <a:xfrm>
            <a:off x="3419475" y="5013325"/>
            <a:ext cx="1152525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38" name="Line 22"/>
          <p:cNvSpPr>
            <a:spLocks noChangeShapeType="1"/>
          </p:cNvSpPr>
          <p:nvPr/>
        </p:nvSpPr>
        <p:spPr bwMode="auto">
          <a:xfrm flipH="1">
            <a:off x="4572000" y="5013325"/>
            <a:ext cx="1008063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39" name="Line 23"/>
          <p:cNvSpPr>
            <a:spLocks noChangeShapeType="1"/>
          </p:cNvSpPr>
          <p:nvPr/>
        </p:nvSpPr>
        <p:spPr bwMode="auto">
          <a:xfrm flipH="1">
            <a:off x="4572000" y="5341938"/>
            <a:ext cx="2879725" cy="895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4840" name="Text Box 24"/>
          <p:cNvSpPr txBox="1">
            <a:spLocks noChangeArrowheads="1"/>
          </p:cNvSpPr>
          <p:nvPr/>
        </p:nvSpPr>
        <p:spPr bwMode="auto">
          <a:xfrm>
            <a:off x="6029325" y="6351588"/>
            <a:ext cx="3024188" cy="366712"/>
          </a:xfrm>
          <a:prstGeom prst="rect">
            <a:avLst/>
          </a:prstGeom>
          <a:noFill/>
          <a:ln w="12700" cap="sq" algn="ctr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b="1" i="1" dirty="0">
                <a:latin typeface="Arial" pitchFamily="34" charset="0"/>
              </a:rPr>
              <a:t>(</a:t>
            </a:r>
            <a:r>
              <a:rPr lang="en-US" b="1" i="1" dirty="0" err="1">
                <a:latin typeface="Arial" pitchFamily="34" charset="0"/>
              </a:rPr>
              <a:t>Nowrousian</a:t>
            </a:r>
            <a:r>
              <a:rPr lang="en-US" b="1" i="1" dirty="0">
                <a:latin typeface="Arial" pitchFamily="34" charset="0"/>
              </a:rPr>
              <a:t> M.R.</a:t>
            </a:r>
            <a:r>
              <a:rPr lang="ru-RU" b="1" i="1" dirty="0">
                <a:latin typeface="Arial" pitchFamily="34" charset="0"/>
              </a:rPr>
              <a:t>, 1996)</a:t>
            </a:r>
          </a:p>
        </p:txBody>
      </p:sp>
      <p:sp>
        <p:nvSpPr>
          <p:cNvPr id="34841" name="Line 25"/>
          <p:cNvSpPr>
            <a:spLocks noChangeShapeType="1"/>
          </p:cNvSpPr>
          <p:nvPr/>
        </p:nvSpPr>
        <p:spPr bwMode="auto">
          <a:xfrm>
            <a:off x="2700338" y="5013325"/>
            <a:ext cx="1871662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43408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50825" y="549275"/>
            <a:ext cx="8642350" cy="61610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u="sng" dirty="0"/>
              <a:t>АНЕМИЯ </a:t>
            </a:r>
            <a:r>
              <a:rPr lang="ru-RU" sz="2800" b="1" u="sng" dirty="0">
                <a:latin typeface="Arial" charset="0"/>
              </a:rPr>
              <a:t>–  </a:t>
            </a:r>
          </a:p>
          <a:p>
            <a:pPr algn="ctr">
              <a:defRPr/>
            </a:pPr>
            <a:r>
              <a:rPr lang="ru-RU" sz="2800" b="1" u="sng" dirty="0">
                <a:latin typeface="Arial" charset="0"/>
              </a:rPr>
              <a:t>НЕБЛАГОПРИЯТНЫЙ ПРОГНОСТИЧЕСКИЙ ФАКТОР</a:t>
            </a:r>
            <a:endParaRPr lang="ru-RU" sz="2800" b="1" u="sng" dirty="0"/>
          </a:p>
          <a:p>
            <a:pPr algn="ctr">
              <a:defRPr/>
            </a:pPr>
            <a:endParaRPr lang="ru-RU" sz="2800" dirty="0">
              <a:latin typeface="Arial" charset="0"/>
            </a:endParaRPr>
          </a:p>
          <a:p>
            <a:pPr algn="ctr">
              <a:defRPr/>
            </a:pPr>
            <a:endParaRPr lang="ru-RU" sz="2800" dirty="0">
              <a:latin typeface="Arial" charset="0"/>
            </a:endParaRPr>
          </a:p>
          <a:p>
            <a:pPr algn="ctr">
              <a:defRPr/>
            </a:pPr>
            <a:r>
              <a:rPr lang="ru-RU" sz="3200" b="1" dirty="0">
                <a:latin typeface="Arial" charset="0"/>
              </a:rPr>
              <a:t>ГИПОКСИЯ</a:t>
            </a:r>
          </a:p>
          <a:p>
            <a:pPr>
              <a:defRPr/>
            </a:pPr>
            <a:endParaRPr lang="ru-RU" sz="3200" b="1" dirty="0">
              <a:latin typeface="Arial" charset="0"/>
            </a:endParaRPr>
          </a:p>
          <a:p>
            <a:pPr>
              <a:defRPr/>
            </a:pPr>
            <a:endParaRPr lang="ru-RU" dirty="0">
              <a:latin typeface="Arial" charset="0"/>
            </a:endParaRPr>
          </a:p>
          <a:p>
            <a:pPr>
              <a:defRPr/>
            </a:pPr>
            <a:r>
              <a:rPr lang="ru-RU" sz="2800" dirty="0">
                <a:latin typeface="Arial" charset="0"/>
              </a:rPr>
              <a:t>Жизненно- 	                           Эффективность и</a:t>
            </a:r>
          </a:p>
          <a:p>
            <a:pPr>
              <a:defRPr/>
            </a:pPr>
            <a:r>
              <a:rPr lang="ru-RU" sz="2800" dirty="0">
                <a:latin typeface="Arial" charset="0"/>
              </a:rPr>
              <a:t>важные органы 	                            переносимость </a:t>
            </a:r>
          </a:p>
          <a:p>
            <a:pPr>
              <a:defRPr/>
            </a:pPr>
            <a:r>
              <a:rPr lang="ru-RU" sz="2800" dirty="0">
                <a:latin typeface="Arial" charset="0"/>
              </a:rPr>
              <a:t>					                 терапии </a:t>
            </a:r>
          </a:p>
          <a:p>
            <a:pPr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	</a:t>
            </a:r>
          </a:p>
          <a:p>
            <a:pPr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      </a:t>
            </a:r>
            <a:r>
              <a:rPr lang="ru-RU" sz="2800" dirty="0">
                <a:latin typeface="Arial" charset="0"/>
              </a:rPr>
              <a:t>Течение  основного        Качество жизни</a:t>
            </a:r>
          </a:p>
          <a:p>
            <a:pPr>
              <a:defRPr/>
            </a:pPr>
            <a:r>
              <a:rPr lang="ru-RU" sz="2800" dirty="0">
                <a:latin typeface="Arial" charset="0"/>
              </a:rPr>
              <a:t>         заболевания 	                пациента</a:t>
            </a:r>
            <a:endParaRPr lang="ru-RU" sz="2000" b="1" dirty="0">
              <a:latin typeface="Arial" charset="0"/>
            </a:endParaRPr>
          </a:p>
        </p:txBody>
      </p:sp>
      <p:sp>
        <p:nvSpPr>
          <p:cNvPr id="35843" name="Line 3"/>
          <p:cNvSpPr>
            <a:spLocks noChangeShapeType="1"/>
          </p:cNvSpPr>
          <p:nvPr/>
        </p:nvSpPr>
        <p:spPr bwMode="auto">
          <a:xfrm>
            <a:off x="4427984" y="2060848"/>
            <a:ext cx="0" cy="792163"/>
          </a:xfrm>
          <a:prstGeom prst="line">
            <a:avLst/>
          </a:prstGeom>
          <a:noFill/>
          <a:ln w="38100" cap="sq">
            <a:solidFill>
              <a:schemeClr val="tx1"/>
            </a:solidFill>
            <a:miter lim="800000"/>
            <a:headEnd type="none" w="sm" len="sm"/>
            <a:tailEnd type="triangle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5844" name="Line 4"/>
          <p:cNvSpPr>
            <a:spLocks noChangeShapeType="1"/>
          </p:cNvSpPr>
          <p:nvPr/>
        </p:nvSpPr>
        <p:spPr bwMode="auto">
          <a:xfrm flipH="1">
            <a:off x="1547813" y="3284538"/>
            <a:ext cx="2879725" cy="936625"/>
          </a:xfrm>
          <a:prstGeom prst="line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triangle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5845" name="Line 5"/>
          <p:cNvSpPr>
            <a:spLocks noChangeShapeType="1"/>
          </p:cNvSpPr>
          <p:nvPr/>
        </p:nvSpPr>
        <p:spPr bwMode="auto">
          <a:xfrm>
            <a:off x="4427538" y="3284538"/>
            <a:ext cx="2736850" cy="936625"/>
          </a:xfrm>
          <a:prstGeom prst="line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triangle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5846" name="Line 6"/>
          <p:cNvSpPr>
            <a:spLocks noChangeShapeType="1"/>
          </p:cNvSpPr>
          <p:nvPr/>
        </p:nvSpPr>
        <p:spPr bwMode="auto">
          <a:xfrm flipH="1">
            <a:off x="2987674" y="3356992"/>
            <a:ext cx="1440309" cy="2519933"/>
          </a:xfrm>
          <a:prstGeom prst="line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triangle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5847" name="Line 7"/>
          <p:cNvSpPr>
            <a:spLocks noChangeShapeType="1"/>
          </p:cNvSpPr>
          <p:nvPr/>
        </p:nvSpPr>
        <p:spPr bwMode="auto">
          <a:xfrm>
            <a:off x="4427984" y="3356992"/>
            <a:ext cx="1223516" cy="2519933"/>
          </a:xfrm>
          <a:prstGeom prst="line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triangle" w="lg" len="lg"/>
          </a:ln>
        </p:spPr>
        <p:txBody>
          <a:bodyPr wrap="none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82107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4"/>
          <p:cNvSpPr txBox="1">
            <a:spLocks noChangeArrowheads="1"/>
          </p:cNvSpPr>
          <p:nvPr/>
        </p:nvSpPr>
        <p:spPr bwMode="auto">
          <a:xfrm>
            <a:off x="395537" y="188913"/>
            <a:ext cx="820891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355600" algn="just"/>
            <a:r>
              <a:rPr lang="ru-RU" sz="3200" b="1" dirty="0" err="1">
                <a:latin typeface="Arial" pitchFamily="34" charset="0"/>
                <a:cs typeface="Arial" pitchFamily="34" charset="0"/>
              </a:rPr>
              <a:t>Рекомбинантный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человеческий  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эритропоэтин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ru-RU" sz="3200" b="1" dirty="0" err="1">
                <a:latin typeface="Arial" pitchFamily="34" charset="0"/>
                <a:cs typeface="Arial" pitchFamily="34" charset="0"/>
              </a:rPr>
              <a:t>рч-ЭПО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)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- </a:t>
            </a:r>
            <a:r>
              <a:rPr lang="ru-RU" sz="3200" b="1" i="1" dirty="0">
                <a:latin typeface="Arial" pitchFamily="34" charset="0"/>
                <a:cs typeface="Arial" pitchFamily="34" charset="0"/>
              </a:rPr>
              <a:t>эффективное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средство коррекции анемии ХЗ и ЗН, позволяет отказаться или уменьшить потребность в гемотрансфузиях .</a:t>
            </a:r>
          </a:p>
          <a:p>
            <a:pPr indent="355600" algn="just"/>
            <a:r>
              <a:rPr lang="ru-RU" sz="3200" dirty="0">
                <a:latin typeface="Arial" pitchFamily="34" charset="0"/>
                <a:cs typeface="Arial" pitchFamily="34" charset="0"/>
              </a:rPr>
              <a:t>Значительные преимущества перед традиционными гемотрансфузиями: </a:t>
            </a:r>
          </a:p>
          <a:p>
            <a:pPr indent="355600" algn="just">
              <a:buFontTx/>
              <a:buChar char="•"/>
            </a:pPr>
            <a:r>
              <a:rPr lang="ru-RU" sz="3200" dirty="0" err="1">
                <a:latin typeface="Arial" pitchFamily="34" charset="0"/>
                <a:cs typeface="Arial" pitchFamily="34" charset="0"/>
              </a:rPr>
              <a:t>физиологичность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воздействия, </a:t>
            </a:r>
          </a:p>
          <a:p>
            <a:pPr indent="355600" algn="just">
              <a:buFontTx/>
              <a:buChar char="•"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возможность амбулаторного лечения, </a:t>
            </a:r>
          </a:p>
          <a:p>
            <a:pPr indent="355600" algn="just">
              <a:buFontTx/>
              <a:buChar char="•"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отсутствие факторов риска терапии, </a:t>
            </a:r>
          </a:p>
          <a:p>
            <a:pPr indent="355600" algn="just">
              <a:buFontTx/>
              <a:buChar char="•"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значительное улучшение качества жизни пациента. </a:t>
            </a:r>
          </a:p>
        </p:txBody>
      </p:sp>
    </p:spTree>
    <p:extLst>
      <p:ext uri="{BB962C8B-B14F-4D97-AF65-F5344CB8AC3E}">
        <p14:creationId xmlns:p14="http://schemas.microsoft.com/office/powerpoint/2010/main" val="143453510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468313" y="260351"/>
            <a:ext cx="8208962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u="sng" dirty="0">
                <a:latin typeface="Arial" pitchFamily="34" charset="0"/>
                <a:cs typeface="Arial" pitchFamily="34" charset="0"/>
              </a:rPr>
              <a:t>ПОКАЗАНИЯ К ТЕРАПИИ </a:t>
            </a:r>
            <a:r>
              <a:rPr lang="ru-RU" sz="2400" u="sng" dirty="0" err="1">
                <a:latin typeface="Arial" pitchFamily="34" charset="0"/>
                <a:cs typeface="Arial" pitchFamily="34" charset="0"/>
              </a:rPr>
              <a:t>рч-ЭПО</a:t>
            </a:r>
            <a:r>
              <a:rPr lang="ru-RU" sz="2400" u="sng" dirty="0">
                <a:latin typeface="Arial" pitchFamily="34" charset="0"/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ru-RU" sz="2400" u="sng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•"/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НЕАДЕКВАТНЫЙ ТЯЖЕСТИ АНЕМИИ УРОВЕНЬ СЫВОРОТОЧНОГО ЭПО</a:t>
            </a:r>
          </a:p>
          <a:p>
            <a:pPr>
              <a:buFontTx/>
              <a:buChar char="•"/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СОХРАНЕННАЯ ФУНКЦИЯ КОСТНОГО МОЗГА (уровень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Тр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в гемограмме более 150 тыс.,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эритрон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костного мозга более 5%)</a:t>
            </a:r>
          </a:p>
          <a:p>
            <a:pPr>
              <a:defRPr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800" i="1" u="sng" dirty="0">
                <a:latin typeface="Arial" pitchFamily="34" charset="0"/>
                <a:cs typeface="Arial" pitchFamily="34" charset="0"/>
              </a:rPr>
              <a:t>ПРЕПАРАТЫ </a:t>
            </a:r>
            <a:r>
              <a:rPr lang="ru-RU" sz="2800" i="1" u="sng" dirty="0" err="1">
                <a:latin typeface="Arial" pitchFamily="34" charset="0"/>
                <a:cs typeface="Arial" pitchFamily="34" charset="0"/>
              </a:rPr>
              <a:t>рч-ЭПО</a:t>
            </a:r>
            <a:endParaRPr lang="ru-RU" sz="2800" i="1" u="sng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ru-RU" sz="2800" i="1" u="sng" dirty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800" u="sng" dirty="0">
                <a:latin typeface="Arial" pitchFamily="34" charset="0"/>
                <a:cs typeface="Arial" pitchFamily="34" charset="0"/>
              </a:rPr>
              <a:t>РЕКОРМОН</a:t>
            </a:r>
          </a:p>
          <a:p>
            <a:pPr algn="ctr">
              <a:defRPr/>
            </a:pPr>
            <a:r>
              <a:rPr lang="ru-RU" sz="2800" u="sng" dirty="0">
                <a:latin typeface="Arial" pitchFamily="34" charset="0"/>
                <a:cs typeface="Arial" pitchFamily="34" charset="0"/>
              </a:rPr>
              <a:t>ЭПОСТИМ</a:t>
            </a:r>
          </a:p>
          <a:p>
            <a:pPr algn="ctr">
              <a:defRPr/>
            </a:pPr>
            <a:r>
              <a:rPr lang="ru-RU" sz="2800" u="sng" dirty="0">
                <a:latin typeface="Arial" pitchFamily="34" charset="0"/>
                <a:cs typeface="Arial" pitchFamily="34" charset="0"/>
              </a:rPr>
              <a:t>ЭПОКРИН</a:t>
            </a:r>
          </a:p>
          <a:p>
            <a:pPr algn="ctr">
              <a:defRPr/>
            </a:pPr>
            <a:r>
              <a:rPr lang="ru-RU" sz="2800" u="sng" dirty="0">
                <a:latin typeface="Arial" pitchFamily="34" charset="0"/>
                <a:cs typeface="Arial" pitchFamily="34" charset="0"/>
              </a:rPr>
              <a:t>ЭПРЕКС</a:t>
            </a:r>
          </a:p>
          <a:p>
            <a:pPr algn="ctr">
              <a:defRPr/>
            </a:pPr>
            <a:r>
              <a:rPr lang="ru-RU" sz="2800" u="sng" dirty="0">
                <a:latin typeface="Arial" pitchFamily="34" charset="0"/>
                <a:cs typeface="Arial" pitchFamily="34" charset="0"/>
              </a:rPr>
              <a:t>АРАНЕСП</a:t>
            </a:r>
            <a:endParaRPr lang="ru-RU" sz="2400" u="sng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035" name="AutoShape 10"/>
          <p:cNvSpPr>
            <a:spLocks/>
          </p:cNvSpPr>
          <p:nvPr/>
        </p:nvSpPr>
        <p:spPr bwMode="auto">
          <a:xfrm>
            <a:off x="5652120" y="4221088"/>
            <a:ext cx="142875" cy="576262"/>
          </a:xfrm>
          <a:prstGeom prst="rightBrace">
            <a:avLst>
              <a:gd name="adj1" fmla="val 3361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36" name="AutoShape 11"/>
          <p:cNvSpPr>
            <a:spLocks/>
          </p:cNvSpPr>
          <p:nvPr/>
        </p:nvSpPr>
        <p:spPr bwMode="auto">
          <a:xfrm>
            <a:off x="5652120" y="5013176"/>
            <a:ext cx="144462" cy="649288"/>
          </a:xfrm>
          <a:prstGeom prst="rightBrace">
            <a:avLst>
              <a:gd name="adj1" fmla="val 3745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37" name="Text Box 12"/>
          <p:cNvSpPr txBox="1">
            <a:spLocks noChangeArrowheads="1"/>
          </p:cNvSpPr>
          <p:nvPr/>
        </p:nvSpPr>
        <p:spPr bwMode="auto">
          <a:xfrm>
            <a:off x="5868144" y="4293096"/>
            <a:ext cx="160717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 err="1"/>
              <a:t>Эпоэтин</a:t>
            </a:r>
            <a:r>
              <a:rPr lang="ru-RU" dirty="0"/>
              <a:t> - бета</a:t>
            </a:r>
          </a:p>
        </p:txBody>
      </p:sp>
      <p:sp>
        <p:nvSpPr>
          <p:cNvPr id="44038" name="Text Box 13"/>
          <p:cNvSpPr txBox="1">
            <a:spLocks noChangeArrowheads="1"/>
          </p:cNvSpPr>
          <p:nvPr/>
        </p:nvSpPr>
        <p:spPr bwMode="auto">
          <a:xfrm>
            <a:off x="5868144" y="5157192"/>
            <a:ext cx="17603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 err="1"/>
              <a:t>Эпоэтин</a:t>
            </a:r>
            <a:r>
              <a:rPr lang="ru-RU" dirty="0"/>
              <a:t> - альфа</a:t>
            </a:r>
          </a:p>
        </p:txBody>
      </p:sp>
      <p:sp>
        <p:nvSpPr>
          <p:cNvPr id="44039" name="Text Box 14"/>
          <p:cNvSpPr txBox="1">
            <a:spLocks noChangeArrowheads="1"/>
          </p:cNvSpPr>
          <p:nvPr/>
        </p:nvSpPr>
        <p:spPr bwMode="auto">
          <a:xfrm>
            <a:off x="5724128" y="5805264"/>
            <a:ext cx="22412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 err="1"/>
              <a:t>Дарбэпоэтин</a:t>
            </a:r>
            <a:r>
              <a:rPr lang="ru-RU" dirty="0"/>
              <a:t> - альфа</a:t>
            </a:r>
          </a:p>
        </p:txBody>
      </p:sp>
    </p:spTree>
    <p:extLst>
      <p:ext uri="{BB962C8B-B14F-4D97-AF65-F5344CB8AC3E}">
        <p14:creationId xmlns:p14="http://schemas.microsoft.com/office/powerpoint/2010/main" val="231360265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4"/>
          <p:cNvSpPr>
            <a:spLocks noChangeArrowheads="1"/>
          </p:cNvSpPr>
          <p:nvPr/>
        </p:nvSpPr>
        <p:spPr bwMode="auto">
          <a:xfrm>
            <a:off x="323850" y="836168"/>
            <a:ext cx="82804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 algn="ctr"/>
            <a:endParaRPr lang="ru-RU" altLang="en-US" sz="2400" dirty="0"/>
          </a:p>
          <a:p>
            <a:pPr marL="342900" indent="-342900" algn="ctr"/>
            <a:endParaRPr lang="ru-RU" altLang="en-US" sz="2400" dirty="0"/>
          </a:p>
          <a:p>
            <a:pPr marL="342900" indent="-342900" algn="just">
              <a:buAutoNum type="arabicPeriod"/>
            </a:pPr>
            <a:r>
              <a:rPr lang="ru-RU" altLang="en-US" sz="2400" dirty="0"/>
              <a:t>Медицинским показанием к трансфузии (переливанию) донорской крови и </a:t>
            </a:r>
            <a:r>
              <a:rPr lang="ru-RU" altLang="en-US" sz="2400" dirty="0" err="1"/>
              <a:t>эритроцит-содержащих</a:t>
            </a:r>
            <a:r>
              <a:rPr lang="ru-RU" altLang="en-US" sz="2400" dirty="0"/>
              <a:t> компонентов при острой анемии вследствие массивной кровопотери является потеря 25-30% объема циркулирующей крови, сопровождающаяся снижением уровня гемоглобина ниже 70-80 г/л и гематокрита ниже 25% и возникновением </a:t>
            </a:r>
            <a:r>
              <a:rPr lang="ru-RU" altLang="en-US" sz="2400" dirty="0" err="1"/>
              <a:t>циркуляторных</a:t>
            </a:r>
            <a:r>
              <a:rPr lang="ru-RU" altLang="en-US" sz="2400" dirty="0"/>
              <a:t> нарушений.</a:t>
            </a:r>
          </a:p>
          <a:p>
            <a:pPr marL="342900" indent="-342900" algn="just"/>
            <a:endParaRPr lang="ru-RU" altLang="en-US" sz="2400" dirty="0"/>
          </a:p>
          <a:p>
            <a:pPr marL="342900" indent="-342900" algn="just"/>
            <a:r>
              <a:rPr lang="ru-RU" altLang="en-US" sz="2400" dirty="0"/>
              <a:t>2. При хронической анемии трансфузия (переливание) донорской крови или </a:t>
            </a:r>
            <a:r>
              <a:rPr lang="ru-RU" altLang="en-US" sz="2400" dirty="0" err="1"/>
              <a:t>эритроцитсодержащих</a:t>
            </a:r>
            <a:r>
              <a:rPr lang="ru-RU" altLang="en-US" sz="2400" dirty="0"/>
              <a:t> компонентов назначаются только для коррекции важнейших симптомов, обусловленных анемией и не поддающихся основной патогенетической терапии.</a:t>
            </a:r>
          </a:p>
          <a:p>
            <a:pPr marL="342900" indent="-342900" algn="ctr" eaLnBrk="0" hangingPunct="0"/>
            <a:endParaRPr lang="ru-RU" altLang="en-US" sz="2400" dirty="0"/>
          </a:p>
        </p:txBody>
      </p:sp>
      <p:sp>
        <p:nvSpPr>
          <p:cNvPr id="126979" name="Заголовок 1"/>
          <p:cNvSpPr>
            <a:spLocks/>
          </p:cNvSpPr>
          <p:nvPr/>
        </p:nvSpPr>
        <p:spPr bwMode="auto">
          <a:xfrm>
            <a:off x="611188" y="260350"/>
            <a:ext cx="7772400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altLang="en-US" sz="1600" dirty="0">
                <a:latin typeface="Verdana" pitchFamily="34" charset="0"/>
              </a:rPr>
              <a:t>Приказ Министерства здравоохранения Российской Федерации (Минздрав России) от 2 апреля 2013 г. N 183н г. Москва "Об утверждении правил клинического использования донорской крови и (или) ее компонентов"</a:t>
            </a:r>
            <a:br>
              <a:rPr lang="ru-RU" altLang="en-US" sz="1600" dirty="0">
                <a:latin typeface="Verdana" pitchFamily="34" charset="0"/>
              </a:rPr>
            </a:br>
            <a:endParaRPr lang="ru-RU" altLang="en-US" sz="16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952985"/>
      </p:ext>
    </p:extLst>
  </p:cSld>
  <p:clrMapOvr>
    <a:masterClrMapping/>
  </p:clrMapOvr>
  <p:transition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1150938" y="214313"/>
            <a:ext cx="6492875" cy="1500187"/>
          </a:xfrm>
        </p:spPr>
        <p:txBody>
          <a:bodyPr/>
          <a:lstStyle/>
          <a:p>
            <a:pPr eaLnBrk="1" hangingPunct="1"/>
            <a:r>
              <a:rPr lang="ru-RU" altLang="en-US" sz="3400" b="1" dirty="0">
                <a:latin typeface="Arial" pitchFamily="34" charset="0"/>
                <a:cs typeface="Arial" pitchFamily="34" charset="0"/>
              </a:rPr>
              <a:t>Коррекция дефицита железа</a:t>
            </a:r>
          </a:p>
        </p:txBody>
      </p:sp>
      <p:pic>
        <p:nvPicPr>
          <p:cNvPr id="128003" name="Picture 14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4138613" y="5913438"/>
            <a:ext cx="5005387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395288" y="2133600"/>
            <a:ext cx="8499475" cy="387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ct val="40000"/>
              </a:spcBef>
              <a:buFont typeface="Wingdings" pitchFamily="2" charset="2"/>
              <a:buChar char="Ш"/>
            </a:pPr>
            <a:r>
              <a:rPr lang="ru-RU" altLang="en-US" sz="2800" dirty="0">
                <a:latin typeface="Arial" pitchFamily="34" charset="0"/>
                <a:cs typeface="Arial" pitchFamily="34" charset="0"/>
              </a:rPr>
              <a:t>В соответствии с рекомендациями Европейской организации по изучению и лечению рака (</a:t>
            </a:r>
            <a:r>
              <a:rPr lang="en-US" altLang="en-US" sz="2800" dirty="0">
                <a:latin typeface="Arial" pitchFamily="34" charset="0"/>
                <a:cs typeface="Arial" pitchFamily="34" charset="0"/>
              </a:rPr>
              <a:t>EORTC)</a:t>
            </a:r>
            <a:r>
              <a:rPr lang="ru-RU" altLang="en-US" sz="2800" baseline="30000" dirty="0">
                <a:latin typeface="Arial" pitchFamily="34" charset="0"/>
                <a:cs typeface="Arial" pitchFamily="34" charset="0"/>
              </a:rPr>
              <a:t>1</a:t>
            </a:r>
            <a:r>
              <a:rPr lang="ru-RU" altLang="en-US" sz="2800" dirty="0">
                <a:latin typeface="Arial" pitchFamily="34" charset="0"/>
                <a:cs typeface="Arial" pitchFamily="34" charset="0"/>
              </a:rPr>
              <a:t>, перед проведением терапии </a:t>
            </a:r>
            <a:r>
              <a:rPr lang="ru-RU" altLang="en-US" sz="2800" dirty="0" err="1">
                <a:latin typeface="Arial" pitchFamily="34" charset="0"/>
                <a:cs typeface="Arial" pitchFamily="34" charset="0"/>
              </a:rPr>
              <a:t>эритропоэтинами</a:t>
            </a:r>
            <a:r>
              <a:rPr lang="ru-RU" altLang="en-US" sz="2800" dirty="0">
                <a:latin typeface="Arial" pitchFamily="34" charset="0"/>
                <a:cs typeface="Arial" pitchFamily="34" charset="0"/>
              </a:rPr>
              <a:t> (ЭПО), необходимо устранить дефицит железа в организме</a:t>
            </a:r>
            <a:r>
              <a:rPr lang="ru-RU" altLang="en-US" sz="28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altLang="en-US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spcBef>
                <a:spcPct val="40000"/>
              </a:spcBef>
              <a:buFont typeface="Wingdings" pitchFamily="2" charset="2"/>
              <a:buChar char="Ш"/>
            </a:pPr>
            <a:r>
              <a:rPr lang="ru-RU" altLang="en-US" sz="2800" dirty="0">
                <a:latin typeface="Arial" pitchFamily="34" charset="0"/>
                <a:cs typeface="Arial" pitchFamily="34" charset="0"/>
              </a:rPr>
              <a:t>При функциональном дефиците железа необходимо применять внутривенные препараты железа</a:t>
            </a:r>
            <a:r>
              <a:rPr lang="ru-RU" altLang="en-US" sz="28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altLang="en-US" sz="28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6061353"/>
      </p:ext>
    </p:extLst>
  </p:cSld>
  <p:clrMapOvr>
    <a:masterClrMapping/>
  </p:clrMapOvr>
  <p:transition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itel 1"/>
          <p:cNvSpPr>
            <a:spLocks noGrp="1"/>
          </p:cNvSpPr>
          <p:nvPr>
            <p:ph type="title" idx="4294967295"/>
          </p:nvPr>
        </p:nvSpPr>
        <p:spPr>
          <a:xfrm>
            <a:off x="211138" y="-3175"/>
            <a:ext cx="8932862" cy="1143000"/>
          </a:xfrm>
        </p:spPr>
        <p:txBody>
          <a:bodyPr/>
          <a:lstStyle/>
          <a:p>
            <a:r>
              <a:rPr lang="ru-RU" altLang="en-US" sz="2800" dirty="0"/>
              <a:t>Внутривенные препараты железа для лечения абсолютного и функционального ДЖ при АХЗ:</a:t>
            </a:r>
            <a:endParaRPr lang="en-US" altLang="en-US" sz="2800" dirty="0"/>
          </a:p>
        </p:txBody>
      </p:sp>
      <p:sp>
        <p:nvSpPr>
          <p:cNvPr id="1720323" name="Textplatzhalter 3"/>
          <p:cNvSpPr>
            <a:spLocks noGrp="1"/>
          </p:cNvSpPr>
          <p:nvPr>
            <p:ph type="body" sz="quarter" idx="4294967295"/>
          </p:nvPr>
        </p:nvSpPr>
        <p:spPr>
          <a:xfrm>
            <a:off x="552450" y="6089650"/>
            <a:ext cx="8501063" cy="692150"/>
          </a:xfrm>
        </p:spPr>
        <p:txBody>
          <a:bodyPr anchor="b">
            <a:normAutofit lnSpcReduction="10000"/>
          </a:bodyPr>
          <a:lstStyle/>
          <a:p>
            <a:pPr>
              <a:defRPr/>
            </a:pPr>
            <a:endParaRPr lang="ru-RU" sz="1000" dirty="0"/>
          </a:p>
          <a:p>
            <a:pPr marL="0" indent="0">
              <a:buFont typeface="Arial" pitchFamily="34" charset="0"/>
              <a:buNone/>
              <a:defRPr/>
            </a:pPr>
            <a:r>
              <a:rPr lang="en-US" sz="1000" dirty="0"/>
              <a:t>NCCN practice guidelines in oncology V.2.2011; </a:t>
            </a:r>
            <a:r>
              <a:rPr lang="ru-RU" sz="1000" dirty="0"/>
              <a:t>Снеговой А. В. и </a:t>
            </a:r>
            <a:r>
              <a:rPr lang="ru-RU" sz="1000" dirty="0" err="1"/>
              <a:t>соавт</a:t>
            </a:r>
            <a:r>
              <a:rPr lang="ru-RU" sz="1000" dirty="0"/>
              <a:t>. Злокачественные опухоли, 2015 (4); </a:t>
            </a:r>
            <a:r>
              <a:rPr lang="de-CH" sz="1000" dirty="0" err="1"/>
              <a:t>Gafter-Gvili</a:t>
            </a:r>
            <a:r>
              <a:rPr lang="de-CH" sz="1000" dirty="0"/>
              <a:t> A. Blood 116:21, 2010;abstr 4249; </a:t>
            </a:r>
            <a:r>
              <a:rPr lang="en-US" sz="1000" dirty="0" err="1"/>
              <a:t>Hedenus</a:t>
            </a:r>
            <a:r>
              <a:rPr lang="en-US" sz="1000" dirty="0"/>
              <a:t> M. Leukemia 2007;21:627; </a:t>
            </a:r>
            <a:r>
              <a:rPr lang="en-US" sz="1000" dirty="0" err="1"/>
              <a:t>Auerbach</a:t>
            </a:r>
            <a:r>
              <a:rPr lang="en-US" sz="1000" dirty="0"/>
              <a:t> M. JCO 2004;22:1301; </a:t>
            </a:r>
            <a:r>
              <a:rPr lang="en-GB" sz="1000" dirty="0"/>
              <a:t>Henry DH. </a:t>
            </a:r>
            <a:r>
              <a:rPr lang="en-US" sz="1000" dirty="0"/>
              <a:t>Oncologist 2007;12:231; </a:t>
            </a:r>
            <a:r>
              <a:rPr lang="en-GB" sz="1000" dirty="0"/>
              <a:t>Kim YT. </a:t>
            </a:r>
            <a:r>
              <a:rPr lang="en-GB" sz="1000" dirty="0" err="1"/>
              <a:t>Gynecol</a:t>
            </a:r>
            <a:r>
              <a:rPr lang="en-GB" sz="1000" dirty="0"/>
              <a:t> </a:t>
            </a:r>
            <a:r>
              <a:rPr lang="en-GB" sz="1000" dirty="0" err="1"/>
              <a:t>Oncol</a:t>
            </a:r>
            <a:r>
              <a:rPr lang="en-GB" sz="1000" dirty="0"/>
              <a:t> 2007;105:199; </a:t>
            </a:r>
            <a:r>
              <a:rPr lang="en-GB" sz="1000" dirty="0" err="1"/>
              <a:t>Dangsuwan</a:t>
            </a:r>
            <a:r>
              <a:rPr lang="en-GB" sz="1000" dirty="0"/>
              <a:t> P. </a:t>
            </a:r>
            <a:r>
              <a:rPr lang="en-GB" sz="1000" dirty="0" err="1"/>
              <a:t>Gynecol</a:t>
            </a:r>
            <a:r>
              <a:rPr lang="en-GB" sz="1000" dirty="0"/>
              <a:t> </a:t>
            </a:r>
            <a:r>
              <a:rPr lang="en-GB" sz="1000" dirty="0" err="1"/>
              <a:t>Oncol</a:t>
            </a:r>
            <a:r>
              <a:rPr lang="en-GB" sz="1000" dirty="0"/>
              <a:t> 2010;116:522; </a:t>
            </a:r>
            <a:r>
              <a:rPr lang="de-CH" sz="1000" dirty="0"/>
              <a:t>Auerbach M. JCO 2008;26:1579</a:t>
            </a:r>
            <a:r>
              <a:rPr lang="en-US" sz="1000" dirty="0"/>
              <a:t>/</a:t>
            </a:r>
            <a:endParaRPr lang="en-GB" sz="1000" dirty="0"/>
          </a:p>
        </p:txBody>
      </p:sp>
      <p:sp>
        <p:nvSpPr>
          <p:cNvPr id="131075" name="Rectangle 3"/>
          <p:cNvSpPr txBox="1">
            <a:spLocks noChangeArrowheads="1"/>
          </p:cNvSpPr>
          <p:nvPr/>
        </p:nvSpPr>
        <p:spPr bwMode="auto">
          <a:xfrm>
            <a:off x="250825" y="1125538"/>
            <a:ext cx="8586788" cy="431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Aft>
                <a:spcPts val="1200"/>
              </a:spcAft>
              <a:buClr>
                <a:srgbClr val="800080"/>
              </a:buClr>
              <a:buFont typeface="Wingdings" pitchFamily="2" charset="2"/>
              <a:buChar char="Ø"/>
              <a:defRPr/>
            </a:pPr>
            <a:r>
              <a:rPr lang="ru-RU" sz="2000" dirty="0">
                <a:solidFill>
                  <a:srgbClr val="000000"/>
                </a:solidFill>
              </a:rPr>
              <a:t>Целесообразно избегать переливания крови и использовать минимальные дозы ЭСП</a:t>
            </a:r>
          </a:p>
          <a:p>
            <a:pPr marL="342900" indent="-342900" eaLnBrk="0" hangingPunct="0">
              <a:spcAft>
                <a:spcPts val="1200"/>
              </a:spcAft>
              <a:buClr>
                <a:srgbClr val="800080"/>
              </a:buClr>
              <a:buFont typeface="Wingdings" pitchFamily="2" charset="2"/>
              <a:buChar char="Ø"/>
              <a:defRPr/>
            </a:pPr>
            <a:r>
              <a:rPr lang="ru-RU" sz="2000" dirty="0">
                <a:solidFill>
                  <a:srgbClr val="000000"/>
                </a:solidFill>
              </a:rPr>
              <a:t>Дополнение терапии ЭСП внутривенными препаратами железа нацелено на</a:t>
            </a:r>
            <a:r>
              <a:rPr lang="ru-RU" sz="2000" dirty="0">
                <a:solidFill>
                  <a:srgbClr val="000000"/>
                </a:solidFill>
                <a:latin typeface="+mn-lt"/>
              </a:rPr>
              <a:t>:</a:t>
            </a:r>
            <a:endParaRPr lang="de-CH" sz="2000" dirty="0">
              <a:solidFill>
                <a:srgbClr val="000000"/>
              </a:solidFill>
              <a:latin typeface="+mn-lt"/>
            </a:endParaRPr>
          </a:p>
          <a:p>
            <a:pPr marL="625475" lvl="1" indent="-261938" eaLnBrk="0" hangingPunct="0">
              <a:spcAft>
                <a:spcPts val="1200"/>
              </a:spcAft>
              <a:buClr>
                <a:srgbClr val="800080"/>
              </a:buClr>
              <a:buFont typeface="Arial" pitchFamily="34" charset="0"/>
              <a:buChar char="–"/>
              <a:defRPr/>
            </a:pPr>
            <a:r>
              <a:rPr lang="ru-RU" dirty="0">
                <a:solidFill>
                  <a:srgbClr val="000000"/>
                </a:solidFill>
              </a:rPr>
              <a:t>Уменьшение числа </a:t>
            </a:r>
            <a:r>
              <a:rPr lang="ru-RU" dirty="0">
                <a:solidFill>
                  <a:srgbClr val="000000"/>
                </a:solidFill>
                <a:latin typeface="+mn-lt"/>
              </a:rPr>
              <a:t>гемотрансфузий и дозы ЭСП</a:t>
            </a:r>
            <a:endParaRPr lang="de-CH" dirty="0">
              <a:solidFill>
                <a:srgbClr val="000000"/>
              </a:solidFill>
              <a:latin typeface="+mn-lt"/>
            </a:endParaRPr>
          </a:p>
          <a:p>
            <a:pPr marL="625475" lvl="1" indent="-261938" eaLnBrk="0" hangingPunct="0">
              <a:spcAft>
                <a:spcPts val="1200"/>
              </a:spcAft>
              <a:buClr>
                <a:srgbClr val="800080"/>
              </a:buClr>
              <a:buFont typeface="Arial" pitchFamily="34" charset="0"/>
              <a:buChar char="–"/>
              <a:defRPr/>
            </a:pPr>
            <a:r>
              <a:rPr lang="ru-RU" dirty="0">
                <a:solidFill>
                  <a:srgbClr val="000000"/>
                </a:solidFill>
                <a:latin typeface="+mn-lt"/>
              </a:rPr>
              <a:t>Улучшение качества жизни</a:t>
            </a:r>
            <a:endParaRPr lang="en-US" dirty="0">
              <a:solidFill>
                <a:srgbClr val="000000"/>
              </a:solidFill>
              <a:latin typeface="+mn-lt"/>
            </a:endParaRPr>
          </a:p>
          <a:p>
            <a:pPr marL="625475" lvl="1" indent="-261938" eaLnBrk="0" hangingPunct="0">
              <a:spcAft>
                <a:spcPts val="1200"/>
              </a:spcAft>
              <a:buClr>
                <a:srgbClr val="800080"/>
              </a:buClr>
              <a:buFont typeface="Arial" pitchFamily="34" charset="0"/>
              <a:buChar char="–"/>
              <a:defRPr/>
            </a:pPr>
            <a:r>
              <a:rPr lang="ru-RU" dirty="0">
                <a:solidFill>
                  <a:srgbClr val="000000"/>
                </a:solidFill>
              </a:rPr>
              <a:t>Более быструю коррекцию анемии по сравнению с терапией только СЭ</a:t>
            </a:r>
            <a:endParaRPr lang="en-US" dirty="0">
              <a:solidFill>
                <a:srgbClr val="000000"/>
              </a:solidFill>
              <a:latin typeface="+mn-lt"/>
            </a:endParaRPr>
          </a:p>
          <a:p>
            <a:pPr marL="342900" indent="-342900" eaLnBrk="0" hangingPunct="0">
              <a:spcAft>
                <a:spcPts val="1200"/>
              </a:spcAft>
              <a:buClr>
                <a:srgbClr val="800080"/>
              </a:buClr>
              <a:buFont typeface="Wingdings" pitchFamily="2" charset="2"/>
              <a:buChar char="Ø"/>
              <a:defRPr/>
            </a:pPr>
            <a:r>
              <a:rPr lang="ru-RU" sz="2000" dirty="0">
                <a:solidFill>
                  <a:srgbClr val="000000"/>
                </a:solidFill>
                <a:latin typeface="+mn-lt"/>
              </a:rPr>
              <a:t>Первые результаты использования внутривенных препаратов железа в качестве </a:t>
            </a:r>
            <a:r>
              <a:rPr lang="ru-RU" sz="2000" dirty="0" err="1">
                <a:solidFill>
                  <a:srgbClr val="000000"/>
                </a:solidFill>
                <a:latin typeface="+mn-lt"/>
              </a:rPr>
              <a:t>монотерапии</a:t>
            </a:r>
            <a:r>
              <a:rPr lang="ru-RU" sz="2000" dirty="0">
                <a:solidFill>
                  <a:srgbClr val="000000"/>
                </a:solidFill>
                <a:latin typeface="+mn-lt"/>
              </a:rPr>
              <a:t> ЖДА положительные </a:t>
            </a:r>
          </a:p>
          <a:p>
            <a:pPr marL="342900" indent="-342900" eaLnBrk="0" hangingPunct="0">
              <a:spcAft>
                <a:spcPts val="1200"/>
              </a:spcAft>
              <a:buClr>
                <a:srgbClr val="800080"/>
              </a:buClr>
              <a:buFont typeface="Wingdings" pitchFamily="2" charset="2"/>
              <a:buChar char="Ø"/>
              <a:defRPr/>
            </a:pPr>
            <a:r>
              <a:rPr lang="ru-RU" sz="2000" dirty="0">
                <a:solidFill>
                  <a:srgbClr val="000000"/>
                </a:solidFill>
              </a:rPr>
              <a:t>Внутривенные препараты железа хорошо переносятся при использовании в соответствии с инструкцией</a:t>
            </a:r>
            <a:endParaRPr 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138284"/>
      </p:ext>
    </p:extLst>
  </p:cSld>
  <p:clrMapOvr>
    <a:masterClrMapping/>
  </p:clrMapOvr>
  <p:transition spd="slow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1"/>
            <a:ext cx="7929618" cy="1074242"/>
          </a:xfrm>
        </p:spPr>
        <p:txBody>
          <a:bodyPr anchor="ctr"/>
          <a:lstStyle/>
          <a:p>
            <a:pPr algn="ctr"/>
            <a:r>
              <a:rPr lang="ru-RU" sz="3600" b="1" dirty="0" err="1">
                <a:latin typeface="Calibri" pitchFamily="34" charset="0"/>
                <a:cs typeface="Calibri" pitchFamily="34" charset="0"/>
              </a:rPr>
              <a:t>Апластическая</a:t>
            </a:r>
            <a:r>
              <a:rPr lang="ru-RU" sz="3600" b="1" dirty="0">
                <a:latin typeface="Calibri" pitchFamily="34" charset="0"/>
                <a:cs typeface="Calibri" pitchFamily="34" charset="0"/>
              </a:rPr>
              <a:t> анемия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484784"/>
            <a:ext cx="7929618" cy="4840287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 err="1">
                <a:solidFill>
                  <a:srgbClr val="002060"/>
                </a:solidFill>
                <a:latin typeface="Calibri" pitchFamily="34" charset="0"/>
              </a:rPr>
              <a:t>Апластическая</a:t>
            </a:r>
            <a:r>
              <a:rPr lang="ru-RU" sz="2800" dirty="0">
                <a:solidFill>
                  <a:srgbClr val="002060"/>
                </a:solidFill>
                <a:latin typeface="Calibri" pitchFamily="34" charset="0"/>
              </a:rPr>
              <a:t> анемия (АА) </a:t>
            </a:r>
            <a:r>
              <a:rPr lang="ru-RU" sz="2800" dirty="0">
                <a:latin typeface="Calibri" pitchFamily="34" charset="0"/>
              </a:rPr>
              <a:t>– редкое заболевание системы крови, характеризующееся </a:t>
            </a:r>
            <a:r>
              <a:rPr lang="ru-RU" sz="2800" dirty="0" err="1">
                <a:latin typeface="Calibri" pitchFamily="34" charset="0"/>
              </a:rPr>
              <a:t>панцитопенией</a:t>
            </a:r>
            <a:r>
              <a:rPr lang="ru-RU" sz="2800" dirty="0">
                <a:latin typeface="Calibri" pitchFamily="34" charset="0"/>
              </a:rPr>
              <a:t> в периферической крови и </a:t>
            </a:r>
            <a:r>
              <a:rPr lang="ru-RU" sz="2800" dirty="0" err="1">
                <a:latin typeface="Calibri" pitchFamily="34" charset="0"/>
              </a:rPr>
              <a:t>гипоклеточным</a:t>
            </a:r>
            <a:r>
              <a:rPr lang="ru-RU" sz="2800" dirty="0">
                <a:latin typeface="Calibri" pitchFamily="34" charset="0"/>
              </a:rPr>
              <a:t> (вплоть до полной аплазии) костным мозгом с замещением деятельной кроветворной ткани жировой тканью. </a:t>
            </a:r>
          </a:p>
        </p:txBody>
      </p:sp>
    </p:spTree>
    <p:extLst>
      <p:ext uri="{BB962C8B-B14F-4D97-AF65-F5344CB8AC3E}">
        <p14:creationId xmlns:p14="http://schemas.microsoft.com/office/powerpoint/2010/main" val="142171572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1"/>
            <a:ext cx="7929618" cy="1074242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Этиология и патогенез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052736"/>
            <a:ext cx="7929618" cy="4840287"/>
          </a:xfrm>
        </p:spPr>
        <p:txBody>
          <a:bodyPr>
            <a:normAutofit/>
          </a:bodyPr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latin typeface="Calibri" pitchFamily="34" charset="0"/>
              </a:rPr>
              <a:t>Основным патогенетическим механизмом развития аплазии кроветворения при АА является </a:t>
            </a:r>
            <a:r>
              <a:rPr lang="ru-RU" sz="2400" dirty="0" err="1">
                <a:latin typeface="Calibri" pitchFamily="34" charset="0"/>
              </a:rPr>
              <a:t>иммуноопосредованное</a:t>
            </a:r>
            <a:r>
              <a:rPr lang="ru-RU" sz="2400" dirty="0">
                <a:latin typeface="Calibri" pitchFamily="34" charset="0"/>
              </a:rPr>
              <a:t> повреждение кроветворной стволовой клетки. Одновременно не исключаются функциональный дефект стволовых кроветворных клеток и патология кроветворного микроокружения.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71472" y="3789040"/>
            <a:ext cx="7929618" cy="23473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400">
                <a:latin typeface="Calibri" pitchFamily="34" charset="0"/>
              </a:rPr>
              <a:t>Свидетельством активных иммунных процессов в костном мозге больных АА является повышение содержания зрелых и активированных Т-лимфоцитов, клеток с фенотипом супрессоров-киллеров, инверсия хелперно-супрессорного соотношения, закономерно выявляемые у данной группы больных.</a:t>
            </a:r>
            <a:endParaRPr lang="ru-RU" sz="2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06809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1"/>
            <a:ext cx="7929618" cy="1074242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Этиология и патогенез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556792"/>
            <a:ext cx="7929618" cy="4840287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Характерно увеличение уровня </a:t>
            </a:r>
            <a:r>
              <a:rPr lang="ru-RU" sz="2800" dirty="0" err="1">
                <a:latin typeface="Calibri" pitchFamily="34" charset="0"/>
              </a:rPr>
              <a:t>цитокинов</a:t>
            </a:r>
            <a:r>
              <a:rPr lang="ru-RU" sz="2800" dirty="0">
                <a:latin typeface="Calibri" pitchFamily="34" charset="0"/>
              </a:rPr>
              <a:t>, негативно влияющих на процессы кроветворения, таких как ИФН</a:t>
            </a:r>
            <a:r>
              <a:rPr lang="ru-RU" sz="2800" dirty="0">
                <a:latin typeface="Calibri" pitchFamily="34" charset="0"/>
                <a:sym typeface="Symbol"/>
              </a:rPr>
              <a:t>, ИЛ-2, фактор некроза опухоли (</a:t>
            </a:r>
            <a:r>
              <a:rPr lang="en-US" sz="2800" dirty="0">
                <a:latin typeface="Calibri" pitchFamily="34" charset="0"/>
                <a:sym typeface="Symbol"/>
              </a:rPr>
              <a:t>TNF</a:t>
            </a:r>
            <a:r>
              <a:rPr lang="ru-RU" sz="2800" dirty="0">
                <a:latin typeface="Calibri" pitchFamily="34" charset="0"/>
                <a:sym typeface="Symbol"/>
              </a:rPr>
              <a:t>).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  <a:sym typeface="Symbol"/>
              </a:rPr>
              <a:t>Существенную роль в развитии заболевания играет и усиленный неконтролируемый </a:t>
            </a:r>
            <a:r>
              <a:rPr lang="ru-RU" sz="2800" dirty="0" err="1">
                <a:latin typeface="Calibri" pitchFamily="34" charset="0"/>
                <a:sym typeface="Symbol"/>
              </a:rPr>
              <a:t>триггерный</a:t>
            </a:r>
            <a:r>
              <a:rPr lang="ru-RU" sz="2800" dirty="0">
                <a:latin typeface="Calibri" pitchFamily="34" charset="0"/>
                <a:sym typeface="Symbol"/>
              </a:rPr>
              <a:t> механизм </a:t>
            </a:r>
            <a:r>
              <a:rPr lang="en-US" sz="2800" dirty="0" err="1">
                <a:latin typeface="Calibri" pitchFamily="34" charset="0"/>
                <a:sym typeface="Symbol"/>
              </a:rPr>
              <a:t>Fas</a:t>
            </a:r>
            <a:r>
              <a:rPr lang="ru-RU" sz="2800" dirty="0">
                <a:latin typeface="Calibri" pitchFamily="34" charset="0"/>
                <a:sym typeface="Symbol"/>
              </a:rPr>
              <a:t>-зависимого </a:t>
            </a:r>
            <a:r>
              <a:rPr lang="ru-RU" sz="2800" dirty="0" err="1">
                <a:latin typeface="Calibri" pitchFamily="34" charset="0"/>
                <a:sym typeface="Symbol"/>
              </a:rPr>
              <a:t>апоптоза</a:t>
            </a:r>
            <a:r>
              <a:rPr lang="ru-RU" sz="2800" dirty="0">
                <a:latin typeface="Calibri" pitchFamily="34" charset="0"/>
                <a:sym typeface="Symbol"/>
              </a:rPr>
              <a:t> гемопоэтических клеток. </a:t>
            </a:r>
          </a:p>
        </p:txBody>
      </p:sp>
    </p:spTree>
    <p:extLst>
      <p:ext uri="{BB962C8B-B14F-4D97-AF65-F5344CB8AC3E}">
        <p14:creationId xmlns:p14="http://schemas.microsoft.com/office/powerpoint/2010/main" val="190843932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188640"/>
            <a:ext cx="7929618" cy="1074242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Клиническое течение заболевания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052737"/>
            <a:ext cx="8286808" cy="4176464"/>
          </a:xfrm>
        </p:spPr>
        <p:txBody>
          <a:bodyPr>
            <a:normAutofit lnSpcReduction="10000"/>
          </a:bodyPr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700" dirty="0">
                <a:latin typeface="Calibri" pitchFamily="34" charset="0"/>
              </a:rPr>
              <a:t>Клинические проявления заболевания обусловлены преимущественно наличием </a:t>
            </a:r>
            <a:r>
              <a:rPr lang="ru-RU" sz="2700" b="1" dirty="0">
                <a:latin typeface="Calibri" pitchFamily="34" charset="0"/>
              </a:rPr>
              <a:t>анемического и геморрагического синдрома.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700" dirty="0">
                <a:latin typeface="Calibri" pitchFamily="34" charset="0"/>
              </a:rPr>
              <a:t>- бледность кожных покровов и видимых слизистых оболочек (анемический синдром).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700" dirty="0">
                <a:latin typeface="Calibri" pitchFamily="34" charset="0"/>
              </a:rPr>
              <a:t>- на коже и слизистых оболочках кровоизлияния различных размеров – от мелкоточечных до сливных. Нередко имеют место кровоизлияния в глазное дно, сетчатку глаза, что сопровождается снижением остроты зрения (геморрагический синдром).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4869160"/>
            <a:ext cx="83529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>
              <a:spcBef>
                <a:spcPct val="0"/>
              </a:spcBef>
            </a:pPr>
            <a:r>
              <a:rPr lang="ru-RU" sz="2800" dirty="0">
                <a:latin typeface="Calibri" pitchFamily="34" charset="0"/>
              </a:rPr>
              <a:t>- Геморрагии на слизистых оболочках ротовой полости могут сопровождаться явлениями стоматита, </a:t>
            </a:r>
            <a:r>
              <a:rPr lang="ru-RU" sz="2800" dirty="0" err="1">
                <a:latin typeface="Calibri" pitchFamily="34" charset="0"/>
              </a:rPr>
              <a:t>некротизированием</a:t>
            </a:r>
            <a:r>
              <a:rPr lang="ru-RU" sz="2800" dirty="0">
                <a:latin typeface="Calibri" pitchFamily="34" charset="0"/>
              </a:rPr>
              <a:t> мягких тканей. </a:t>
            </a:r>
          </a:p>
        </p:txBody>
      </p:sp>
    </p:spTree>
    <p:extLst>
      <p:ext uri="{BB962C8B-B14F-4D97-AF65-F5344CB8AC3E}">
        <p14:creationId xmlns:p14="http://schemas.microsoft.com/office/powerpoint/2010/main" val="572488130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1"/>
            <a:ext cx="7929618" cy="1074242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Лабораторные данные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84784"/>
            <a:ext cx="8072494" cy="4840287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Общий анализ крови: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v"/>
            </a:pPr>
            <a:r>
              <a:rPr lang="ru-RU" sz="2800" dirty="0" err="1">
                <a:latin typeface="Calibri" pitchFamily="34" charset="0"/>
              </a:rPr>
              <a:t>панцитопения</a:t>
            </a:r>
            <a:r>
              <a:rPr lang="ru-RU" sz="2800" dirty="0">
                <a:latin typeface="Calibri" pitchFamily="34" charset="0"/>
              </a:rPr>
              <a:t> при относительной сохранности лимфоцитов.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v"/>
            </a:pPr>
            <a:r>
              <a:rPr lang="ru-RU" sz="2800" dirty="0">
                <a:latin typeface="Calibri" pitchFamily="34" charset="0"/>
              </a:rPr>
              <a:t>Анемия обычно </a:t>
            </a:r>
            <a:r>
              <a:rPr lang="ru-RU" sz="2800" dirty="0" err="1">
                <a:latin typeface="Calibri" pitchFamily="34" charset="0"/>
              </a:rPr>
              <a:t>нормохромная</a:t>
            </a:r>
            <a:r>
              <a:rPr lang="ru-RU" sz="2800" dirty="0">
                <a:latin typeface="Calibri" pitchFamily="34" charset="0"/>
              </a:rPr>
              <a:t> и характеризуется </a:t>
            </a:r>
            <a:r>
              <a:rPr lang="ru-RU" sz="2800" dirty="0" err="1">
                <a:latin typeface="Calibri" pitchFamily="34" charset="0"/>
              </a:rPr>
              <a:t>ретикулоцитопенией</a:t>
            </a:r>
            <a:r>
              <a:rPr lang="ru-RU" sz="2800" dirty="0">
                <a:latin typeface="Calibri" pitchFamily="34" charset="0"/>
              </a:rPr>
              <a:t>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v"/>
            </a:pPr>
            <a:r>
              <a:rPr lang="ru-RU" sz="2800" dirty="0">
                <a:latin typeface="Calibri" pitchFamily="34" charset="0"/>
              </a:rPr>
              <a:t>Может отмечаться </a:t>
            </a:r>
            <a:r>
              <a:rPr lang="ru-RU" sz="2800" dirty="0" err="1">
                <a:latin typeface="Calibri" pitchFamily="34" charset="0"/>
              </a:rPr>
              <a:t>макроцитоз</a:t>
            </a:r>
            <a:r>
              <a:rPr lang="ru-RU" sz="2800" dirty="0">
                <a:latin typeface="Calibri" pitchFamily="34" charset="0"/>
              </a:rPr>
              <a:t>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v"/>
            </a:pPr>
            <a:r>
              <a:rPr lang="ru-RU" sz="2800" dirty="0">
                <a:latin typeface="Calibri" pitchFamily="34" charset="0"/>
              </a:rPr>
              <a:t>Тромбоциты значительно снижены по количеству и обычно малого размера.</a:t>
            </a:r>
          </a:p>
        </p:txBody>
      </p:sp>
    </p:spTree>
    <p:extLst>
      <p:ext uri="{BB962C8B-B14F-4D97-AF65-F5344CB8AC3E}">
        <p14:creationId xmlns:p14="http://schemas.microsoft.com/office/powerpoint/2010/main" val="98468355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764704"/>
            <a:ext cx="7929618" cy="42862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200" b="1" dirty="0">
                <a:latin typeface="Calibri" pitchFamily="34" charset="0"/>
              </a:rPr>
              <a:t>Для картины костного мозга больных АА характерно (</a:t>
            </a:r>
            <a:r>
              <a:rPr lang="ru-RU" sz="3200" b="1" dirty="0" err="1">
                <a:latin typeface="Calibri" pitchFamily="34" charset="0"/>
              </a:rPr>
              <a:t>трепанобиоптат</a:t>
            </a:r>
            <a:r>
              <a:rPr lang="ru-RU" sz="3200" b="1" dirty="0">
                <a:latin typeface="Calibri" pitchFamily="34" charset="0"/>
              </a:rPr>
              <a:t>):</a:t>
            </a:r>
            <a:br>
              <a:rPr lang="ru-RU" sz="3600" b="1" dirty="0">
                <a:latin typeface="Calibri" pitchFamily="34" charset="0"/>
              </a:rPr>
            </a:br>
            <a:endParaRPr lang="ru-RU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285859"/>
            <a:ext cx="8858312" cy="5572141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>
                <a:latin typeface="Calibri" pitchFamily="34" charset="0"/>
              </a:rPr>
              <a:t> сниженное количество гемопоэтических клеток; 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>
                <a:latin typeface="Calibri" pitchFamily="34" charset="0"/>
              </a:rPr>
              <a:t>расширенные жировые пространства; 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 err="1">
                <a:latin typeface="Calibri" pitchFamily="34" charset="0"/>
              </a:rPr>
              <a:t>эритропоэз</a:t>
            </a:r>
            <a:r>
              <a:rPr lang="ru-RU" sz="2700" dirty="0">
                <a:latin typeface="Calibri" pitchFamily="34" charset="0"/>
              </a:rPr>
              <a:t> сужен или отсутствует;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>
                <a:latin typeface="Calibri" pitchFamily="34" charset="0"/>
              </a:rPr>
              <a:t>часто отмечается </a:t>
            </a:r>
            <a:r>
              <a:rPr lang="ru-RU" sz="2700" dirty="0" err="1">
                <a:latin typeface="Calibri" pitchFamily="34" charset="0"/>
              </a:rPr>
              <a:t>дизэритропоэз</a:t>
            </a:r>
            <a:r>
              <a:rPr lang="ru-RU" sz="2700" dirty="0">
                <a:latin typeface="Calibri" pitchFamily="34" charset="0"/>
              </a:rPr>
              <a:t>, не сопровождающийся </a:t>
            </a:r>
            <a:r>
              <a:rPr lang="ru-RU" sz="2700" dirty="0" err="1">
                <a:latin typeface="Calibri" pitchFamily="34" charset="0"/>
              </a:rPr>
              <a:t>диспластическими</a:t>
            </a:r>
            <a:r>
              <a:rPr lang="ru-RU" sz="2700" dirty="0">
                <a:latin typeface="Calibri" pitchFamily="34" charset="0"/>
              </a:rPr>
              <a:t> изменениями в других рядах кроветворения, как при МДС;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>
                <a:latin typeface="Calibri" pitchFamily="34" charset="0"/>
              </a:rPr>
              <a:t>число мегакариоцитов и </a:t>
            </a:r>
            <a:r>
              <a:rPr lang="ru-RU" sz="2700" dirty="0" err="1">
                <a:latin typeface="Calibri" pitchFamily="34" charset="0"/>
              </a:rPr>
              <a:t>гранулоцитарных</a:t>
            </a:r>
            <a:r>
              <a:rPr lang="ru-RU" sz="2700" dirty="0">
                <a:latin typeface="Calibri" pitchFamily="34" charset="0"/>
              </a:rPr>
              <a:t> клеток значительно уменьшено;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sz="2700" dirty="0">
                <a:latin typeface="Calibri" pitchFamily="34" charset="0"/>
              </a:rPr>
              <a:t> поскольку поражение костного мозга бывает неравномерным, может наблюдаться очаговая гиперплазия </a:t>
            </a:r>
            <a:r>
              <a:rPr lang="ru-RU" sz="2700" dirty="0" err="1">
                <a:latin typeface="Calibri" pitchFamily="34" charset="0"/>
              </a:rPr>
              <a:t>эритроидного</a:t>
            </a:r>
            <a:r>
              <a:rPr lang="ru-RU" sz="2700" dirty="0">
                <a:latin typeface="Calibri" pitchFamily="34" charset="0"/>
              </a:rPr>
              <a:t> и </a:t>
            </a:r>
            <a:r>
              <a:rPr lang="ru-RU" sz="2700" dirty="0" err="1">
                <a:latin typeface="Calibri" pitchFamily="34" charset="0"/>
              </a:rPr>
              <a:t>гранулоцитарного</a:t>
            </a:r>
            <a:r>
              <a:rPr lang="ru-RU" sz="2700" dirty="0">
                <a:latin typeface="Calibri" pitchFamily="34" charset="0"/>
              </a:rPr>
              <a:t> ростков.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ru-RU" sz="2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53526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0"/>
            <a:ext cx="7929618" cy="1208603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Диагностика и дифференциальная диагностика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556792"/>
            <a:ext cx="8072494" cy="4840287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dirty="0">
                <a:latin typeface="Calibri" pitchFamily="34" charset="0"/>
              </a:rPr>
              <a:t>Диагноз </a:t>
            </a:r>
            <a:r>
              <a:rPr lang="ru-RU" dirty="0" err="1">
                <a:latin typeface="Calibri" pitchFamily="34" charset="0"/>
              </a:rPr>
              <a:t>апластической</a:t>
            </a:r>
            <a:r>
              <a:rPr lang="ru-RU" dirty="0">
                <a:latin typeface="Calibri" pitchFamily="34" charset="0"/>
              </a:rPr>
              <a:t> анемии ставится на основании определения </a:t>
            </a:r>
            <a:r>
              <a:rPr lang="ru-RU" dirty="0" err="1">
                <a:latin typeface="Calibri" pitchFamily="34" charset="0"/>
              </a:rPr>
              <a:t>панцитопении</a:t>
            </a:r>
            <a:r>
              <a:rPr lang="ru-RU" dirty="0">
                <a:latin typeface="Calibri" pitchFamily="34" charset="0"/>
              </a:rPr>
              <a:t> в периферической крови и сниженной </a:t>
            </a:r>
            <a:r>
              <a:rPr lang="ru-RU" dirty="0" err="1">
                <a:latin typeface="Calibri" pitchFamily="34" charset="0"/>
              </a:rPr>
              <a:t>клеточности</a:t>
            </a:r>
            <a:r>
              <a:rPr lang="ru-RU" dirty="0">
                <a:latin typeface="Calibri" pitchFamily="34" charset="0"/>
              </a:rPr>
              <a:t> костного мозга по данным </a:t>
            </a:r>
            <a:r>
              <a:rPr lang="ru-RU" dirty="0" err="1">
                <a:latin typeface="Calibri" pitchFamily="34" charset="0"/>
              </a:rPr>
              <a:t>трепанобиопсии</a:t>
            </a:r>
            <a:r>
              <a:rPr lang="ru-RU" dirty="0">
                <a:latin typeface="Calibri" pitchFamily="34" charset="0"/>
              </a:rPr>
              <a:t>. </a:t>
            </a:r>
            <a:r>
              <a:rPr lang="ru-RU" sz="2800" dirty="0">
                <a:latin typeface="Calibri" pitchFamily="34" charset="0"/>
              </a:rPr>
              <a:t>Характерно замещение деятельной кроветворной ткани жировой тканью, при отсутствии инфильтрации клетками и признаков фиброза.</a:t>
            </a:r>
          </a:p>
        </p:txBody>
      </p:sp>
    </p:spTree>
    <p:extLst>
      <p:ext uri="{BB962C8B-B14F-4D97-AF65-F5344CB8AC3E}">
        <p14:creationId xmlns:p14="http://schemas.microsoft.com/office/powerpoint/2010/main" val="77572346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0"/>
            <a:ext cx="7929618" cy="1208603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Диагностика и дифференциальная диагностика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8072494" cy="4840287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Международными исследовательскими группами при постановке диагноза АА рекомендовано учитывать наличие по крайней мере двух из следующих показателей крови в сочетании с характерными изменениями картины костного мозга: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q"/>
            </a:pPr>
            <a:r>
              <a:rPr lang="ru-RU" sz="2800" dirty="0">
                <a:latin typeface="Calibri" pitchFamily="34" charset="0"/>
              </a:rPr>
              <a:t>уровень гемоглобина </a:t>
            </a:r>
            <a:r>
              <a:rPr lang="en-US" sz="2800" dirty="0">
                <a:latin typeface="Calibri" pitchFamily="34" charset="0"/>
              </a:rPr>
              <a:t>&lt;</a:t>
            </a:r>
            <a:r>
              <a:rPr lang="ru-RU" sz="2800" dirty="0">
                <a:latin typeface="Calibri" pitchFamily="34" charset="0"/>
              </a:rPr>
              <a:t> 100 г/л;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q"/>
            </a:pPr>
            <a:r>
              <a:rPr lang="ru-RU" sz="2800" dirty="0">
                <a:latin typeface="Calibri" pitchFamily="34" charset="0"/>
              </a:rPr>
              <a:t> число тромбоцитов </a:t>
            </a:r>
            <a:r>
              <a:rPr lang="en-US" sz="2800" dirty="0">
                <a:latin typeface="Calibri" pitchFamily="34" charset="0"/>
              </a:rPr>
              <a:t>&lt;</a:t>
            </a:r>
            <a:r>
              <a:rPr lang="ru-RU" sz="2800" dirty="0">
                <a:latin typeface="Calibri" pitchFamily="34" charset="0"/>
              </a:rPr>
              <a:t> 50</a:t>
            </a:r>
            <a:r>
              <a:rPr lang="ru-RU" sz="2800" dirty="0">
                <a:latin typeface="Calibri" pitchFamily="34" charset="0"/>
                <a:sym typeface="Symbol"/>
              </a:rPr>
              <a:t>10</a:t>
            </a:r>
            <a:r>
              <a:rPr lang="ru-RU" sz="2800" baseline="30000" dirty="0">
                <a:latin typeface="Calibri" pitchFamily="34" charset="0"/>
                <a:sym typeface="Symbol"/>
              </a:rPr>
              <a:t>9</a:t>
            </a:r>
            <a:r>
              <a:rPr lang="ru-RU" sz="2800" dirty="0">
                <a:latin typeface="Calibri" pitchFamily="34" charset="0"/>
                <a:sym typeface="Symbol"/>
              </a:rPr>
              <a:t>/л;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q"/>
            </a:pPr>
            <a:r>
              <a:rPr lang="ru-RU" sz="2800" dirty="0">
                <a:latin typeface="Calibri" pitchFamily="34" charset="0"/>
                <a:sym typeface="Symbol"/>
              </a:rPr>
              <a:t>число нейтрофилов </a:t>
            </a:r>
            <a:r>
              <a:rPr lang="en-US" sz="2800" dirty="0">
                <a:latin typeface="Calibri" pitchFamily="34" charset="0"/>
                <a:sym typeface="Symbol"/>
              </a:rPr>
              <a:t>&lt;</a:t>
            </a:r>
            <a:r>
              <a:rPr lang="ru-RU" sz="2800" dirty="0">
                <a:latin typeface="Calibri" pitchFamily="34" charset="0"/>
                <a:sym typeface="Symbol"/>
              </a:rPr>
              <a:t> 1,510</a:t>
            </a:r>
            <a:r>
              <a:rPr lang="ru-RU" sz="2800" baseline="30000" dirty="0">
                <a:latin typeface="Calibri" pitchFamily="34" charset="0"/>
                <a:sym typeface="Symbol"/>
              </a:rPr>
              <a:t>9</a:t>
            </a:r>
            <a:r>
              <a:rPr lang="ru-RU" sz="2800" dirty="0">
                <a:latin typeface="Calibri" pitchFamily="34" charset="0"/>
                <a:sym typeface="Symbol"/>
              </a:rPr>
              <a:t>/л.</a:t>
            </a:r>
            <a:endParaRPr lang="ru-RU" sz="2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93291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476672"/>
            <a:ext cx="7929618" cy="571479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Диагностика АА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340768"/>
            <a:ext cx="8072494" cy="6357959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None/>
            </a:pPr>
            <a:r>
              <a:rPr lang="ru-RU" sz="2800" dirty="0">
                <a:latin typeface="Calibri" pitchFamily="34" charset="0"/>
              </a:rPr>
              <a:t>В план обследования больных с подозрением на АА входит:</a:t>
            </a:r>
            <a:endParaRPr lang="ru-RU" dirty="0">
              <a:latin typeface="Calibri" pitchFamily="34" charset="0"/>
            </a:endParaRPr>
          </a:p>
          <a:p>
            <a:pPr algn="just"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 полный клинический анализ крови с определением числа тромбоцитов и </a:t>
            </a:r>
            <a:r>
              <a:rPr lang="ru-RU" sz="2800" dirty="0" err="1">
                <a:latin typeface="Calibri" pitchFamily="34" charset="0"/>
              </a:rPr>
              <a:t>ретикулоцитов</a:t>
            </a:r>
            <a:r>
              <a:rPr lang="ru-RU" sz="2800" dirty="0">
                <a:latin typeface="Calibri" pitchFamily="34" charset="0"/>
              </a:rPr>
              <a:t>; </a:t>
            </a:r>
          </a:p>
          <a:p>
            <a:pPr algn="just"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подсчет </a:t>
            </a:r>
            <a:r>
              <a:rPr lang="ru-RU" sz="2800" dirty="0" err="1">
                <a:latin typeface="Calibri" pitchFamily="34" charset="0"/>
              </a:rPr>
              <a:t>миелограммы</a:t>
            </a:r>
            <a:r>
              <a:rPr lang="ru-RU" sz="2800" dirty="0">
                <a:latin typeface="Calibri" pitchFamily="34" charset="0"/>
              </a:rPr>
              <a:t> ;</a:t>
            </a:r>
          </a:p>
          <a:p>
            <a:pPr algn="just"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и гистологическое исследование </a:t>
            </a:r>
            <a:r>
              <a:rPr lang="ru-RU" sz="2800" dirty="0" err="1">
                <a:latin typeface="Calibri" pitchFamily="34" charset="0"/>
              </a:rPr>
              <a:t>трепанобиоптата</a:t>
            </a:r>
            <a:r>
              <a:rPr lang="ru-RU" sz="2800" dirty="0">
                <a:latin typeface="Calibri" pitchFamily="34" charset="0"/>
              </a:rPr>
              <a:t> костного мозга; </a:t>
            </a:r>
          </a:p>
          <a:p>
            <a:pPr algn="just"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потенциальным реципиентам костного мозга проводится </a:t>
            </a:r>
            <a:r>
              <a:rPr lang="en-US" sz="2800" dirty="0">
                <a:latin typeface="Calibri" pitchFamily="34" charset="0"/>
              </a:rPr>
              <a:t>HLA</a:t>
            </a:r>
            <a:r>
              <a:rPr lang="ru-RU" sz="2800" dirty="0">
                <a:latin typeface="Calibri" pitchFamily="34" charset="0"/>
              </a:rPr>
              <a:t>-</a:t>
            </a:r>
            <a:r>
              <a:rPr lang="ru-RU" sz="2800" dirty="0" err="1">
                <a:latin typeface="Calibri" pitchFamily="34" charset="0"/>
              </a:rPr>
              <a:t>типирование</a:t>
            </a:r>
            <a:r>
              <a:rPr lang="ru-RU" sz="2800" dirty="0">
                <a:latin typeface="Calibri" pitchFamily="34" charset="0"/>
              </a:rPr>
              <a:t> клеток крови.</a:t>
            </a:r>
          </a:p>
        </p:txBody>
      </p:sp>
    </p:spTree>
    <p:extLst>
      <p:ext uri="{BB962C8B-B14F-4D97-AF65-F5344CB8AC3E}">
        <p14:creationId xmlns:p14="http://schemas.microsoft.com/office/powerpoint/2010/main" val="181126400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95178" y="291571"/>
            <a:ext cx="7929618" cy="833174"/>
          </a:xfrm>
        </p:spPr>
        <p:txBody>
          <a:bodyPr anchor="ctr"/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Лечение АА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908720"/>
            <a:ext cx="8072494" cy="4840287"/>
          </a:xfrm>
        </p:spPr>
        <p:txBody>
          <a:bodyPr/>
          <a:lstStyle/>
          <a:p>
            <a:pPr marL="0" indent="450850" algn="ctr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Стратегия лечения </a:t>
            </a:r>
            <a:r>
              <a:rPr lang="ru-RU" sz="2800" dirty="0" err="1">
                <a:latin typeface="Calibri" pitchFamily="34" charset="0"/>
              </a:rPr>
              <a:t>апластической</a:t>
            </a:r>
            <a:r>
              <a:rPr lang="ru-RU" sz="2800" dirty="0">
                <a:latin typeface="Calibri" pitchFamily="34" charset="0"/>
              </a:rPr>
              <a:t> анемии должна быть направлена: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q"/>
            </a:pPr>
            <a:r>
              <a:rPr lang="ru-RU" sz="2800" dirty="0">
                <a:latin typeface="Calibri" pitchFamily="34" charset="0"/>
              </a:rPr>
              <a:t> на восстановление дефицита стволовых </a:t>
            </a:r>
            <a:r>
              <a:rPr lang="ru-RU" sz="2800" i="1" dirty="0">
                <a:latin typeface="Calibri" pitchFamily="34" charset="0"/>
              </a:rPr>
              <a:t>гемопоэтических</a:t>
            </a:r>
            <a:r>
              <a:rPr lang="ru-RU" sz="2800" dirty="0">
                <a:latin typeface="Calibri" pitchFamily="34" charset="0"/>
              </a:rPr>
              <a:t> клеток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Char char="q"/>
            </a:pPr>
            <a:r>
              <a:rPr lang="ru-RU" sz="2800" dirty="0">
                <a:latin typeface="Calibri" pitchFamily="34" charset="0"/>
              </a:rPr>
              <a:t>на </a:t>
            </a:r>
            <a:r>
              <a:rPr lang="ru-RU" sz="2800" dirty="0" err="1">
                <a:latin typeface="Calibri" pitchFamily="34" charset="0"/>
              </a:rPr>
              <a:t>супрессию</a:t>
            </a:r>
            <a:r>
              <a:rPr lang="ru-RU" sz="2800" dirty="0">
                <a:latin typeface="Calibri" pitchFamily="34" charset="0"/>
              </a:rPr>
              <a:t> деструктивных иммунологических процессов.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39552" y="3501008"/>
            <a:ext cx="8072494" cy="3168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Полное восстановление костномозгового кроветворения у больных АА может быть достигнуто только при проведении трансплантации гемопоэтических стволовых клеток (ТГСК), которая является методом выбора у молодых больных с тяжелой и сверхтяжелой формой заболевания.</a:t>
            </a:r>
          </a:p>
        </p:txBody>
      </p:sp>
    </p:spTree>
    <p:extLst>
      <p:ext uri="{BB962C8B-B14F-4D97-AF65-F5344CB8AC3E}">
        <p14:creationId xmlns:p14="http://schemas.microsoft.com/office/powerpoint/2010/main" val="1505828689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7929618" cy="63710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Лечение АА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908720"/>
            <a:ext cx="8072494" cy="6000769"/>
          </a:xfrm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Иммуноглобулин </a:t>
            </a:r>
            <a:r>
              <a:rPr lang="ru-RU" sz="2800" dirty="0" err="1">
                <a:latin typeface="Calibri" pitchFamily="34" charset="0"/>
              </a:rPr>
              <a:t>антитимоцитарный</a:t>
            </a:r>
            <a:r>
              <a:rPr lang="ru-RU" sz="2800" dirty="0">
                <a:latin typeface="Calibri" pitchFamily="34" charset="0"/>
              </a:rPr>
              <a:t> – препарат, получаемый путем иммунизации животных лимфоцитами человека (</a:t>
            </a:r>
            <a:r>
              <a:rPr lang="ru-RU" sz="2800" dirty="0" err="1">
                <a:latin typeface="Calibri" pitchFamily="34" charset="0"/>
              </a:rPr>
              <a:t>тимоцитами</a:t>
            </a:r>
            <a:r>
              <a:rPr lang="ru-RU" sz="2800" dirty="0">
                <a:latin typeface="Calibri" pitchFamily="34" charset="0"/>
              </a:rPr>
              <a:t> плода). </a:t>
            </a:r>
          </a:p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u="sng" dirty="0">
                <a:latin typeface="Calibri" pitchFamily="34" charset="0"/>
              </a:rPr>
              <a:t>Препараты данного ряда обладают: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 избирательным </a:t>
            </a:r>
            <a:r>
              <a:rPr lang="ru-RU" sz="2800" dirty="0" err="1">
                <a:latin typeface="Calibri" pitchFamily="34" charset="0"/>
              </a:rPr>
              <a:t>лимфоцитотоксическим</a:t>
            </a:r>
            <a:r>
              <a:rPr lang="ru-RU" sz="2800" dirty="0">
                <a:latin typeface="Calibri" pitchFamily="34" charset="0"/>
              </a:rPr>
              <a:t> действием в отношении активированных </a:t>
            </a:r>
            <a:r>
              <a:rPr lang="ru-RU" sz="2800" dirty="0" err="1">
                <a:latin typeface="Calibri" pitchFamily="34" charset="0"/>
              </a:rPr>
              <a:t>Т-супрессоров</a:t>
            </a:r>
            <a:r>
              <a:rPr lang="ru-RU" sz="2800" dirty="0">
                <a:latin typeface="Calibri" pitchFamily="34" charset="0"/>
              </a:rPr>
              <a:t>; 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ингибируют продукцию Т-клетками </a:t>
            </a:r>
            <a:r>
              <a:rPr lang="ru-RU" sz="2800" dirty="0" err="1">
                <a:latin typeface="Calibri" pitchFamily="34" charset="0"/>
              </a:rPr>
              <a:t>супрессивных</a:t>
            </a:r>
            <a:r>
              <a:rPr lang="ru-RU" sz="2800" dirty="0">
                <a:latin typeface="Calibri" pitchFamily="34" charset="0"/>
              </a:rPr>
              <a:t> цитокинов.  </a:t>
            </a:r>
          </a:p>
        </p:txBody>
      </p:sp>
    </p:spTree>
    <p:extLst>
      <p:ext uri="{BB962C8B-B14F-4D97-AF65-F5344CB8AC3E}">
        <p14:creationId xmlns:p14="http://schemas.microsoft.com/office/powerpoint/2010/main" val="764641269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760634" y="260648"/>
            <a:ext cx="7929618" cy="928670"/>
          </a:xfrm>
        </p:spPr>
        <p:txBody>
          <a:bodyPr anchor="ctr">
            <a:normAutofit fontScale="90000"/>
          </a:bodyPr>
          <a:lstStyle/>
          <a:p>
            <a:pPr algn="ctr"/>
            <a:br>
              <a:rPr lang="ru-RU" sz="3600" b="1" dirty="0">
                <a:latin typeface="Calibri" pitchFamily="34" charset="0"/>
                <a:cs typeface="Calibri" pitchFamily="34" charset="0"/>
              </a:rPr>
            </a:br>
            <a:r>
              <a:rPr lang="ru-RU" sz="2800" b="1" dirty="0" err="1">
                <a:latin typeface="Calibri" pitchFamily="34" charset="0"/>
              </a:rPr>
              <a:t>Циклоспорин</a:t>
            </a:r>
            <a:r>
              <a:rPr lang="ru-RU" sz="2800" b="1" dirty="0">
                <a:latin typeface="Calibri" pitchFamily="34" charset="0"/>
              </a:rPr>
              <a:t> А (</a:t>
            </a:r>
            <a:r>
              <a:rPr lang="ru-RU" sz="2800" b="1" dirty="0" err="1">
                <a:latin typeface="Calibri" pitchFamily="34" charset="0"/>
              </a:rPr>
              <a:t>ЦсА</a:t>
            </a:r>
            <a:r>
              <a:rPr lang="ru-RU" sz="2800" b="1" dirty="0">
                <a:latin typeface="Calibri" pitchFamily="34" charset="0"/>
              </a:rPr>
              <a:t>) – метаболит грибка </a:t>
            </a:r>
            <a:r>
              <a:rPr lang="en-US" sz="2800" b="1" i="1" dirty="0" err="1">
                <a:latin typeface="Calibri" pitchFamily="34" charset="0"/>
              </a:rPr>
              <a:t>Tolipocladium</a:t>
            </a:r>
            <a:r>
              <a:rPr lang="en-US" sz="2800" b="1" i="1" dirty="0">
                <a:latin typeface="Calibri" pitchFamily="34" charset="0"/>
              </a:rPr>
              <a:t> </a:t>
            </a:r>
            <a:r>
              <a:rPr lang="en-US" sz="2800" b="1" i="1" dirty="0" err="1">
                <a:latin typeface="Calibri" pitchFamily="34" charset="0"/>
              </a:rPr>
              <a:t>inflatum</a:t>
            </a:r>
            <a:r>
              <a:rPr lang="ru-RU" sz="2800" b="1" dirty="0">
                <a:latin typeface="Calibri" pitchFamily="34" charset="0"/>
              </a:rPr>
              <a:t>, циклический полипептид</a:t>
            </a:r>
            <a:r>
              <a:rPr lang="ru-RU" sz="3600" b="1" dirty="0">
                <a:latin typeface="Calibri" pitchFamily="34" charset="0"/>
              </a:rPr>
              <a:t>:</a:t>
            </a:r>
            <a:br>
              <a:rPr lang="ru-RU" sz="3600" b="1" dirty="0">
                <a:latin typeface="Calibri" pitchFamily="34" charset="0"/>
              </a:rPr>
            </a:br>
            <a:endParaRPr lang="ru-RU" sz="36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357298"/>
            <a:ext cx="8286808" cy="5500702"/>
          </a:xfrm>
          <a:solidFill>
            <a:schemeClr val="bg1"/>
          </a:solidFill>
        </p:spPr>
        <p:txBody>
          <a:bodyPr/>
          <a:lstStyle/>
          <a:p>
            <a:pPr marL="0" indent="45085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latin typeface="Calibri" pitchFamily="34" charset="0"/>
              </a:rPr>
              <a:t>избирательно и обратимо изменяет функцию лимфоцитов, подавляя продукцию и фиксацию </a:t>
            </a:r>
            <a:r>
              <a:rPr lang="ru-RU" sz="2800" dirty="0" err="1">
                <a:latin typeface="Calibri" pitchFamily="34" charset="0"/>
              </a:rPr>
              <a:t>лимфокинов</a:t>
            </a:r>
            <a:r>
              <a:rPr lang="ru-RU" sz="2800" dirty="0">
                <a:latin typeface="Calibri" pitchFamily="34" charset="0"/>
              </a:rPr>
              <a:t> на специфических рецепторах; 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ингибирует </a:t>
            </a:r>
            <a:r>
              <a:rPr lang="en-US" sz="2800" dirty="0">
                <a:latin typeface="Calibri" pitchFamily="34" charset="0"/>
              </a:rPr>
              <a:t>G</a:t>
            </a:r>
            <a:r>
              <a:rPr lang="ru-RU" sz="2800" dirty="0">
                <a:latin typeface="Calibri" pitchFamily="34" charset="0"/>
              </a:rPr>
              <a:t>0 и </a:t>
            </a:r>
            <a:r>
              <a:rPr lang="en-US" sz="2800" dirty="0">
                <a:latin typeface="Calibri" pitchFamily="34" charset="0"/>
              </a:rPr>
              <a:t>G</a:t>
            </a:r>
            <a:r>
              <a:rPr lang="ru-RU" sz="2800" dirty="0">
                <a:latin typeface="Calibri" pitchFamily="34" charset="0"/>
              </a:rPr>
              <a:t>1 фазы клеточного цикла </a:t>
            </a:r>
            <a:r>
              <a:rPr lang="ru-RU" sz="2800" dirty="0" err="1">
                <a:latin typeface="Calibri" pitchFamily="34" charset="0"/>
              </a:rPr>
              <a:t>иммунокомпетентных</a:t>
            </a:r>
            <a:r>
              <a:rPr lang="ru-RU" sz="2800" dirty="0">
                <a:latin typeface="Calibri" pitchFamily="34" charset="0"/>
              </a:rPr>
              <a:t> клеток,</a:t>
            </a:r>
          </a:p>
          <a:p>
            <a:pPr algn="just">
              <a:spcBef>
                <a:spcPct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 снижает активность генов, отвечающих за синтез ИЛ-2 и ряда других </a:t>
            </a:r>
            <a:r>
              <a:rPr lang="ru-RU" sz="2800" dirty="0" err="1">
                <a:latin typeface="Calibri" pitchFamily="34" charset="0"/>
              </a:rPr>
              <a:t>цитокинов</a:t>
            </a:r>
            <a:r>
              <a:rPr lang="ru-RU" sz="2800" dirty="0">
                <a:latin typeface="Calibri" pitchFamily="34" charset="0"/>
              </a:rPr>
              <a:t>. Достоинством </a:t>
            </a:r>
            <a:r>
              <a:rPr lang="ru-RU" sz="2800" dirty="0" err="1">
                <a:latin typeface="Calibri" pitchFamily="34" charset="0"/>
              </a:rPr>
              <a:t>ЦсА</a:t>
            </a:r>
            <a:r>
              <a:rPr lang="ru-RU" sz="2800" dirty="0">
                <a:latin typeface="Calibri" pitchFamily="34" charset="0"/>
              </a:rPr>
              <a:t> является:</a:t>
            </a:r>
          </a:p>
          <a:p>
            <a:pPr algn="just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обратимое действие при отсутствии подавляющего влияния на </a:t>
            </a:r>
            <a:r>
              <a:rPr lang="ru-RU" sz="2800" dirty="0" err="1">
                <a:latin typeface="Calibri" pitchFamily="34" charset="0"/>
              </a:rPr>
              <a:t>гемопоэз</a:t>
            </a:r>
            <a:r>
              <a:rPr lang="ru-RU" sz="2800" dirty="0">
                <a:latin typeface="Calibri" pitchFamily="34" charset="0"/>
              </a:rPr>
              <a:t>;</a:t>
            </a:r>
          </a:p>
          <a:p>
            <a:pPr algn="just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относительная сохранность </a:t>
            </a:r>
            <a:r>
              <a:rPr lang="ru-RU" sz="2800" dirty="0" err="1">
                <a:latin typeface="Calibri" pitchFamily="34" charset="0"/>
              </a:rPr>
              <a:t>противоинфекционного</a:t>
            </a:r>
            <a:r>
              <a:rPr lang="ru-RU" sz="2800" dirty="0">
                <a:latin typeface="Calibri" pitchFamily="34" charset="0"/>
              </a:rPr>
              <a:t> иммунитета.</a:t>
            </a:r>
          </a:p>
        </p:txBody>
      </p:sp>
    </p:spTree>
    <p:extLst>
      <p:ext uri="{BB962C8B-B14F-4D97-AF65-F5344CB8AC3E}">
        <p14:creationId xmlns:p14="http://schemas.microsoft.com/office/powerpoint/2010/main" val="106626488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76672"/>
            <a:ext cx="7929618" cy="565662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600" b="1" dirty="0">
                <a:latin typeface="Calibri" pitchFamily="34" charset="0"/>
                <a:cs typeface="Calibri" pitchFamily="34" charset="0"/>
              </a:rPr>
              <a:t>Прогноз при АА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412776"/>
            <a:ext cx="8358246" cy="5857892"/>
          </a:xfrm>
        </p:spPr>
        <p:txBody>
          <a:bodyPr/>
          <a:lstStyle/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Прогноз заболевания зависит преимущественно от степени тяжести аплазии и раннего начала               активной терапии. </a:t>
            </a: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endParaRPr lang="ru-RU" sz="2800" dirty="0">
              <a:latin typeface="Calibri" pitchFamily="34" charset="0"/>
            </a:endParaRP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Без лечения при тяжелых формах погибает до 50% больных в первые месяцы.  </a:t>
            </a: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endParaRPr lang="ru-RU" sz="2800" dirty="0">
              <a:latin typeface="Calibri" pitchFamily="34" charset="0"/>
            </a:endParaRP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dirty="0">
                <a:latin typeface="Calibri" pitchFamily="34" charset="0"/>
              </a:rPr>
              <a:t>При современной терапии долговременная выживаемость составляет 70-80%. </a:t>
            </a: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endParaRPr lang="ru-RU" sz="2800" dirty="0">
              <a:latin typeface="Calibri" pitchFamily="34" charset="0"/>
            </a:endParaRPr>
          </a:p>
          <a:p>
            <a:pPr algn="just">
              <a:lnSpc>
                <a:spcPts val="2600"/>
              </a:lnSpc>
              <a:spcBef>
                <a:spcPct val="0"/>
              </a:spcBef>
              <a:buClrTx/>
              <a:buFont typeface="Wingdings" panose="05000000000000000000" pitchFamily="2" charset="2"/>
              <a:buChar char="§"/>
            </a:pPr>
            <a:r>
              <a:rPr lang="ru-RU" sz="2800" u="sng" dirty="0">
                <a:latin typeface="Calibri" pitchFamily="34" charset="0"/>
              </a:rPr>
              <a:t>Результаты лечения лучше у больных с ранним </a:t>
            </a:r>
            <a:r>
              <a:rPr lang="ru-RU" sz="2800" u="sng" dirty="0" err="1">
                <a:latin typeface="Calibri" pitchFamily="34" charset="0"/>
              </a:rPr>
              <a:t>гранулоцитарным</a:t>
            </a:r>
            <a:r>
              <a:rPr lang="ru-RU" sz="2800" u="sng" dirty="0">
                <a:latin typeface="Calibri" pitchFamily="34" charset="0"/>
              </a:rPr>
              <a:t> и </a:t>
            </a:r>
            <a:r>
              <a:rPr lang="ru-RU" sz="2800" u="sng" dirty="0" err="1">
                <a:latin typeface="Calibri" pitchFamily="34" charset="0"/>
              </a:rPr>
              <a:t>ретикулоцитарным</a:t>
            </a:r>
            <a:r>
              <a:rPr lang="ru-RU" sz="2800" u="sng" dirty="0">
                <a:latin typeface="Calibri" pitchFamily="34" charset="0"/>
              </a:rPr>
              <a:t> ответом.</a:t>
            </a:r>
          </a:p>
          <a:p>
            <a:pPr marL="0" indent="0" algn="just">
              <a:lnSpc>
                <a:spcPts val="2600"/>
              </a:lnSpc>
              <a:spcBef>
                <a:spcPct val="0"/>
              </a:spcBef>
              <a:buClrTx/>
              <a:buNone/>
            </a:pPr>
            <a:r>
              <a:rPr lang="ru-RU" sz="2800" dirty="0">
                <a:latin typeface="Calibri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49420476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83569" y="1268760"/>
            <a:ext cx="792088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Выводы: </a:t>
            </a:r>
          </a:p>
          <a:p>
            <a:pPr eaLnBrk="1" hangingPunct="1"/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Анемический синдром часто встречается</a:t>
            </a:r>
          </a:p>
          <a:p>
            <a:pPr eaLnBrk="1" hangingPunct="1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 практике врачей различных специальностей.</a:t>
            </a:r>
          </a:p>
          <a:p>
            <a:pPr eaLnBrk="1" hangingPunct="1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Правильный дифференциально-диагностический поиск и определение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этио-патогенической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группы анемического состояния является необходимым условием успешной терапии анемии.</a:t>
            </a:r>
          </a:p>
        </p:txBody>
      </p:sp>
    </p:spTree>
    <p:extLst>
      <p:ext uri="{BB962C8B-B14F-4D97-AF65-F5344CB8AC3E}">
        <p14:creationId xmlns:p14="http://schemas.microsoft.com/office/powerpoint/2010/main" val="148127877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7" y="185155"/>
            <a:ext cx="390594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latin typeface="+mj-lt"/>
              </a:rPr>
              <a:t>Вопросы для самоконтроля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7" y="548680"/>
            <a:ext cx="85689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Перечислите основные патогенетические группы анемий согласно современной классификации. В чём принципиальное различие между ними?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лабораторные показатели являются обязательными для первичной диагностики анемического синдрома? Укажите их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референсные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интервалы.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Что такое «цветовой показатель» и как он помогает в дифференциальной диагностике анемий? Приведите примеры.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Опишите ключевые лабораторные признаки железодефицитной анемии. Какие тесты подтверждают дефицит железа?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В чём отличия лабораторной картины железодефицитной анемии и анемии хронических заболеваний? Перечислите дифференциально‑диагностические критерии.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морфологические изменения эритроцитов характерны для В₁₂‑дефицитной анемии? Назовите специфические лабораторные маркеры.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 дифференцировать В₁₂‑дефицитную анемию от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фолиеводефицитной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? Укажите сходства и различия в биохимических тестах.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Опишите патогенез гемолитической анемии. Какие лабораторные признаки подтверждают гемолиз?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тесты позволяют отличить наследственный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сфероцитоз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от аутоиммунной гемолитической анемии?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В чём особенности картины периферической крови при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апластической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анемии? Какие дополнительные исследования необходимы для верификации диагноза?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 изменяется уровень эритропоэтина при различных типах анемий (железодефицитная, хроническая,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апластическая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)? Объясните механизмы.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Перечислите ключевые дифференциально‑диагностические признаки талассемии. Какие электрофоретические находки подтверждают диагноз?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изменения в биохимическом анализе крови характерны для гемолитической анемии? Укажите показатели билирубина, ЛДГ,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гаптоглобина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В чём заключается дифференциальная диагностика анемии при хронической болезни почек? Какие факторы влияют на её развитие?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Опишите лабораторные критерии диагностики анемии, связанной с дефицитом витамина В₆. В каких клинических ситуациях она возникает?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 отличить постгеморрагическую анемию острой фазы от хронической? Укажите динамику показателей гемоглобина, эритроцитов и ретикулоцитов.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инструментальные методы исследования помогают установить источник кровопотери при железодефицитной анемии?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В чём особенности дифференциальной диагностики анемии у пожилых пациентов? Перечислите частые причины и «маски» анемического синдрома в гериатрии.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Какие лекарственные препараты могут вызывать медикаментозно‑индуцированную анемию? Опишите механизмы их действия.</a:t>
            </a:r>
          </a:p>
          <a:p>
            <a:pPr marL="228600" lvl="0" indent="-228600">
              <a:buFont typeface="+mj-lt"/>
              <a:buAutoNum type="arabicPeriod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Составьте алгоритм дифференциальной диагностики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нормоцитарной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анемии с нормальным уровнем ретикулоцитов. Перечислите наиболее вероятные диагнозы и подтверждающие тесты.</a:t>
            </a:r>
          </a:p>
        </p:txBody>
      </p:sp>
    </p:spTree>
    <p:extLst>
      <p:ext uri="{BB962C8B-B14F-4D97-AF65-F5344CB8AC3E}">
        <p14:creationId xmlns:p14="http://schemas.microsoft.com/office/powerpoint/2010/main" val="365682185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214498"/>
            <a:ext cx="322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Arial" pitchFamily="34" charset="0"/>
                <a:cs typeface="Arial" pitchFamily="34" charset="0"/>
              </a:rPr>
              <a:t>Список литературы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676163"/>
            <a:ext cx="84969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 Рубрикатор клинических рекомендаций : официальный сайт /Министерство здравоохранения Российской Федерации. – 2021. –URL : https://cr.minzdrav.gov.ru/?ysclid=lc8uv2fbsg216477660 – Текст : электронный.</a:t>
            </a:r>
          </a:p>
          <a:p>
            <a:r>
              <a:rPr lang="ru-RU" dirty="0"/>
              <a:t>2. Гематология : национальное руководство / под ред. О. А. Рукавицына. - 2-е изд., </a:t>
            </a:r>
            <a:r>
              <a:rPr lang="ru-RU" dirty="0" err="1"/>
              <a:t>перераб</a:t>
            </a:r>
            <a:r>
              <a:rPr lang="ru-RU" dirty="0"/>
              <a:t>. и доп. - Москва : ГЭОТАР-Медиа, 2024. - 916 с. – Текст : электронный // URL : </a:t>
            </a:r>
            <a:r>
              <a:rPr lang="ru-RU" dirty="0">
                <a:hlinkClick r:id="rId2"/>
              </a:rPr>
              <a:t>https://mbasegeotar.ru/book/ISBN9785970481882.html</a:t>
            </a:r>
            <a:endParaRPr lang="ru-RU" dirty="0"/>
          </a:p>
          <a:p>
            <a:r>
              <a:rPr lang="ru-RU" dirty="0"/>
              <a:t>3. Анемии. Краткое руководство для практических врачей всех специальностей / под ред. О. А. Рукавицына. - 2-е изд., </a:t>
            </a:r>
            <a:r>
              <a:rPr lang="ru-RU" dirty="0" err="1"/>
              <a:t>перераб</a:t>
            </a:r>
            <a:r>
              <a:rPr lang="ru-RU" dirty="0"/>
              <a:t>. и доп. - Москва : ГЭОТАР-Медиа, 2021. – 362 с. - Текст : электронный // URL : </a:t>
            </a:r>
            <a:r>
              <a:rPr lang="ru-RU" dirty="0">
                <a:hlinkClick r:id="rId3"/>
              </a:rPr>
              <a:t>https://mbasegeotar.ru/book/ISBN9785970462935.html</a:t>
            </a:r>
            <a:endParaRPr lang="ru-RU" dirty="0"/>
          </a:p>
          <a:p>
            <a:r>
              <a:rPr lang="ru-RU" dirty="0"/>
              <a:t>4. Рациональная фармакотерапия в гематологии / под ред. Рукавицына О.А. - М. : </a:t>
            </a:r>
            <a:r>
              <a:rPr lang="ru-RU" dirty="0" err="1"/>
              <a:t>Литтерра</a:t>
            </a:r>
            <a:r>
              <a:rPr lang="ru-RU" dirty="0"/>
              <a:t>, 2021. - 784 с. – Текст : электронный // URL : </a:t>
            </a:r>
            <a:r>
              <a:rPr lang="ru-RU" dirty="0">
                <a:hlinkClick r:id="rId4"/>
              </a:rPr>
              <a:t>https://medbase.ru/book/ISBN9785423503536.html</a:t>
            </a:r>
            <a:endParaRPr lang="ru-RU" dirty="0"/>
          </a:p>
          <a:p>
            <a:r>
              <a:rPr lang="ru-RU" dirty="0"/>
              <a:t>5. Болезни крови в амбулаторной практике / И. Л. Давыдкин, И. В. </a:t>
            </a:r>
            <a:r>
              <a:rPr lang="ru-RU" dirty="0" err="1"/>
              <a:t>Куртов</a:t>
            </a:r>
            <a:r>
              <a:rPr lang="ru-RU" dirty="0"/>
              <a:t>, Р. К. </a:t>
            </a:r>
            <a:r>
              <a:rPr lang="ru-RU" dirty="0" err="1"/>
              <a:t>Хайретдинов</a:t>
            </a:r>
            <a:r>
              <a:rPr lang="ru-RU" dirty="0"/>
              <a:t> [и др.] ; под ред. И. Л. Давыдкина. - 3-е изд., </a:t>
            </a:r>
            <a:r>
              <a:rPr lang="ru-RU" dirty="0" err="1"/>
              <a:t>испр</a:t>
            </a:r>
            <a:r>
              <a:rPr lang="ru-RU" dirty="0"/>
              <a:t>. и доп. - М. : ГЭОТАР-Медиа, 2020. -272 с. – Текст : электронный // URL : </a:t>
            </a:r>
            <a:r>
              <a:rPr lang="ru-RU" dirty="0">
                <a:hlinkClick r:id="rId5"/>
              </a:rPr>
              <a:t>https://medbase.ru/book/ISBN9785970459164.html</a:t>
            </a:r>
            <a:endParaRPr lang="ru-RU" dirty="0"/>
          </a:p>
          <a:p>
            <a:r>
              <a:rPr lang="ru-RU" dirty="0"/>
              <a:t>6. Рукавицын, А. А. Справочник врача-гематолога / А. А. Рукавицын, О. А. Рукавицын. - Москва : ГЭОТАР-Медиа, 2020. - 208 с. - Текст : электронный // URL : https://medbase.ru/book/ISBN9785970458075.html</a:t>
            </a:r>
          </a:p>
        </p:txBody>
      </p:sp>
    </p:spTree>
    <p:extLst>
      <p:ext uri="{BB962C8B-B14F-4D97-AF65-F5344CB8AC3E}">
        <p14:creationId xmlns:p14="http://schemas.microsoft.com/office/powerpoint/2010/main" val="14184454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1015</TotalTime>
  <Words>6594</Words>
  <Application>Microsoft Office PowerPoint</Application>
  <PresentationFormat>Экран (4:3)</PresentationFormat>
  <Paragraphs>717</Paragraphs>
  <Slides>96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96</vt:i4>
      </vt:variant>
    </vt:vector>
  </HeadingPairs>
  <TitlesOfParts>
    <vt:vector size="104" baseType="lpstr">
      <vt:lpstr>Arial</vt:lpstr>
      <vt:lpstr>Calibri</vt:lpstr>
      <vt:lpstr>Georgia</vt:lpstr>
      <vt:lpstr>Times New Roman</vt:lpstr>
      <vt:lpstr>Verdana</vt:lpstr>
      <vt:lpstr>Wingdings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АНЕМИЯ Патологическое состояние, характеризующееся   снижением содержания гемоглобина, часто в сочетании   с уменьшением количества эритроцитов в единице объема крови </vt:lpstr>
      <vt:lpstr> АНЕМИЧЕСКИЙ СИНДРОМ                   кровопотеря  I) Постгеморрагическая  острая        хроническая  II) Гемолитические   - в/сосудистый гемолиз   - в/клеточный гемолиз  III) Дизэритропоэтические   - дефицит В12 , фолиевой к-ты   - дефицит ЭПО   - дефицит Fe (перераспределение Fe)   - аплазия к/м   - анемии полидефицитные   - МДС</vt:lpstr>
      <vt:lpstr>Презентация PowerPoint</vt:lpstr>
      <vt:lpstr>Презентация PowerPoint</vt:lpstr>
      <vt:lpstr>ЖДА:   Причины дефицита железа</vt:lpstr>
      <vt:lpstr>Выделяют последовательно развивающиеся стадии железодефицитного состояния:  - прелатентный дефицит железа; - латентный дефицит железа; - железодефицитная анемия </vt:lpstr>
      <vt:lpstr>Железо – жизненно необходимый элемент</vt:lpstr>
      <vt:lpstr>ЖЕЛЕЗОДЕФИЦИТНАЯ АНЕМИЯ - Гипохромия Эр,  -микроцитоз,  -железодефицитная феррокинетика (снижение Fe, Ферритина, КНТ, повышение ОЖСС). СИДЕРОПЕНИЧЕСКИЙ СИНДРОМ +++ АНЕМИЯ !</vt:lpstr>
      <vt:lpstr> КЛИНИЧЕСКИЕ ПРОЯВЛЕНИЯ ЖДА  АНЕМИЧЕСКИЙ СИНДРОМ:  * бледность кожи и слизистых оболочек; * снижение аппетита; * повышенная физическая и умственная утомляемость, снижение работоспособности; * сердечно-сосудистые нарушения (головокружение, шум в ушах, приглушенность тонов, систолический шум при аускультации сердца) </vt:lpstr>
      <vt:lpstr>ГИПОСИДЕРОЗ - тканевой ДЖ (недостаток синтеза АТФ)      Поражение: 1. кожи, ее придатков (волосы, ногти) и слизистых.   2. Желудочно-кишечного тракта - снижение аппетита и извращение вкуса, жжение языка, атрофический гастрит, эзофагит, диарея  3. Нервной системы  4. Сердечно-сосудистой системы </vt:lpstr>
      <vt:lpstr>СИДЕРОПЕНИЧЕСКИЙ СИНДРОМ:  * дистрофические изменения кожи и слизистых, придатков кожи (сухость кожи, ломкость и слоистость ногтей, поперечная исчерченность ногтей, койлонихии, выпадение волос, атрофия слизистой оболочки носа, желудка, пищевода, сопровождающаяся нарушением всасывания и диспептическими расстройствами; глоссит, гингивит, стоматит, дисфагия);  * извращение вкуса и обоняния;  * мышечные боли вследствие дефицита миоглобина;  * мышечная гипотония (дизурия и недержание мочи при кашле, смехе, ночной энурез).</vt:lpstr>
      <vt:lpstr>Презентация PowerPoint</vt:lpstr>
      <vt:lpstr>Презентация PowerPoint</vt:lpstr>
      <vt:lpstr> Основные критерии ЖДА   1. Низкий цветовой показатель (&lt;0,85;  MCH &lt;27 пг). 2. Гипохромия эритроцитов, микроцитоз,  MCV &lt;80fl. 3. Снижение уровня сывороточного железа  (&lt;11,5 мкг/л, N 11,5-25 мкг/л). 4. Снижение уровня коэффициента насыщения трансферрина (&lt; 20 %, N 20-50 %).  4. Повышение общей железосвязывающей способности сыворотки. 5. Снижение содержания ферритина в крови  (&lt; 30-40 мкг/л). </vt:lpstr>
      <vt:lpstr>Презентация PowerPoint</vt:lpstr>
      <vt:lpstr>              Принципы терапии ЖДА  1. Коррекция причин, лежащих в основе ДЖ. 2. Диетотерапия (продукты с высоким содержанием железа).    Но! Добиться поступления достаточного количества железа с пищей невозможно! 3. Назначать достаточные дозы Fе (100-300 мг в сутки или 80-160мг чистого железа) и на длительный срок, устранять не только анемию, но и ДЖ в тканях! 4. При анемии средней и тяжелой степени наиболее эффективен внутривенный путь введения препаратов железа.  5. Не прибегать к гемотрансфузии без жизненных показаний!</vt:lpstr>
      <vt:lpstr>Возможности коррекции ДЖ / ЖДА</vt:lpstr>
      <vt:lpstr>Презентация PowerPoint</vt:lpstr>
      <vt:lpstr>   Лечение ЖДА 1. Препарат железа   доза в зависимости от тяжести анемии и ДЖ  2. Антиоксиданты     аскорбиновая кислота     метионин     альфа-токоферол      3. Метаболические средства     препараты К0      витамины В1, В2, В5, В6     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Приобретенные гемолитические анемии </vt:lpstr>
      <vt:lpstr>ЛЕЧЕНИЕ приобретенных гемолитических анемий</vt:lpstr>
      <vt:lpstr>ЛЕЧЕНИЕ приобретенных гемолитических анемий</vt:lpstr>
      <vt:lpstr>Презентация PowerPoint</vt:lpstr>
      <vt:lpstr>Мегалобластные анемии (гиперхромные)</vt:lpstr>
      <vt:lpstr>Значение вит. В12 и фолиевой кислоты</vt:lpstr>
      <vt:lpstr>Причины дефицита витамина В12</vt:lpstr>
      <vt:lpstr>Причины дефицита фолиевой кислоты</vt:lpstr>
      <vt:lpstr>Витамин В12 состоит из двух коферментов:</vt:lpstr>
      <vt:lpstr>Клинические проявления</vt:lpstr>
      <vt:lpstr>Клинические проявления дефицита В12</vt:lpstr>
      <vt:lpstr>Презентация PowerPoint</vt:lpstr>
      <vt:lpstr>Картина крови</vt:lpstr>
      <vt:lpstr>Диагностика В12 – дефицитной анемии:</vt:lpstr>
      <vt:lpstr>Изменения в миелограмме при дефиците витамина В12</vt:lpstr>
      <vt:lpstr>Презентация PowerPoint</vt:lpstr>
      <vt:lpstr>Лечение пернициозной (вит. В12-дефицитной) анемии</vt:lpstr>
      <vt:lpstr>Лечение дефицита фолиевой кислоты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Коррекция дефицита железа</vt:lpstr>
      <vt:lpstr>Внутривенные препараты железа для лечения абсолютного и функционального ДЖ при АХЗ:</vt:lpstr>
      <vt:lpstr>Апластическая анемия</vt:lpstr>
      <vt:lpstr>Этиология и патогенез</vt:lpstr>
      <vt:lpstr>Этиология и патогенез</vt:lpstr>
      <vt:lpstr>Клиническое течение заболевания</vt:lpstr>
      <vt:lpstr>Лабораторные данные</vt:lpstr>
      <vt:lpstr>Для картины костного мозга больных АА характерно (трепанобиоптат): </vt:lpstr>
      <vt:lpstr>Диагностика и дифференциальная диагностика</vt:lpstr>
      <vt:lpstr>Диагностика и дифференциальная диагностика</vt:lpstr>
      <vt:lpstr>Диагностика АА</vt:lpstr>
      <vt:lpstr>Лечение АА</vt:lpstr>
      <vt:lpstr>Лечение АА</vt:lpstr>
      <vt:lpstr> Циклоспорин А (ЦсА) – метаболит грибка Tolipocladium inflatum, циклический полипептид: </vt:lpstr>
      <vt:lpstr>Прогноз при АА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lyamkina</dc:creator>
  <cp:lastModifiedBy>Войтко Мария Сергеевна</cp:lastModifiedBy>
  <cp:revision>203</cp:revision>
  <dcterms:created xsi:type="dcterms:W3CDTF">2013-03-20T06:32:03Z</dcterms:created>
  <dcterms:modified xsi:type="dcterms:W3CDTF">2025-11-18T10:44:44Z</dcterms:modified>
</cp:coreProperties>
</file>