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2"/>
  </p:notesMasterIdLst>
  <p:sldIdLst>
    <p:sldId id="257" r:id="rId2"/>
    <p:sldId id="349" r:id="rId3"/>
    <p:sldId id="350" r:id="rId4"/>
    <p:sldId id="268" r:id="rId5"/>
    <p:sldId id="269" r:id="rId6"/>
    <p:sldId id="270" r:id="rId7"/>
    <p:sldId id="271" r:id="rId8"/>
    <p:sldId id="311" r:id="rId9"/>
    <p:sldId id="313" r:id="rId10"/>
    <p:sldId id="317" r:id="rId11"/>
    <p:sldId id="272" r:id="rId12"/>
    <p:sldId id="273" r:id="rId13"/>
    <p:sldId id="274" r:id="rId14"/>
    <p:sldId id="353" r:id="rId15"/>
    <p:sldId id="283" r:id="rId16"/>
    <p:sldId id="320" r:id="rId17"/>
    <p:sldId id="284" r:id="rId18"/>
    <p:sldId id="285" r:id="rId19"/>
    <p:sldId id="321" r:id="rId20"/>
    <p:sldId id="322" r:id="rId21"/>
    <p:sldId id="292" r:id="rId22"/>
    <p:sldId id="323" r:id="rId23"/>
    <p:sldId id="295" r:id="rId24"/>
    <p:sldId id="296" r:id="rId25"/>
    <p:sldId id="299" r:id="rId26"/>
    <p:sldId id="326" r:id="rId27"/>
    <p:sldId id="305" r:id="rId28"/>
    <p:sldId id="348" r:id="rId29"/>
    <p:sldId id="357" r:id="rId30"/>
    <p:sldId id="356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7372" autoAdjust="0"/>
    <p:restoredTop sz="94660"/>
  </p:normalViewPr>
  <p:slideViewPr>
    <p:cSldViewPr>
      <p:cViewPr varScale="1">
        <p:scale>
          <a:sx n="110" d="100"/>
          <a:sy n="110" d="100"/>
        </p:scale>
        <p:origin x="98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ya Voytko" userId="fab3c66619b857c4" providerId="LiveId" clId="{383E9E36-4CA7-44B8-BEFD-F4FAA9BCE747}"/>
    <pc:docChg chg="modSld">
      <pc:chgData name="Mariya Voytko" userId="fab3c66619b857c4" providerId="LiveId" clId="{383E9E36-4CA7-44B8-BEFD-F4FAA9BCE747}" dt="2025-11-13T16:12:21.060" v="0" actId="1076"/>
      <pc:docMkLst>
        <pc:docMk/>
      </pc:docMkLst>
      <pc:sldChg chg="modSp mod">
        <pc:chgData name="Mariya Voytko" userId="fab3c66619b857c4" providerId="LiveId" clId="{383E9E36-4CA7-44B8-BEFD-F4FAA9BCE747}" dt="2025-11-13T16:12:21.060" v="0" actId="1076"/>
        <pc:sldMkLst>
          <pc:docMk/>
          <pc:sldMk cId="0" sldId="257"/>
        </pc:sldMkLst>
        <pc:spChg chg="mod">
          <ac:chgData name="Mariya Voytko" userId="fab3c66619b857c4" providerId="LiveId" clId="{383E9E36-4CA7-44B8-BEFD-F4FAA9BCE747}" dt="2025-11-13T16:12:21.060" v="0" actId="1076"/>
          <ac:spMkLst>
            <pc:docMk/>
            <pc:sldMk cId="0" sldId="257"/>
            <ac:spMk id="307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A098FF3-501A-4E38-8C43-B0AC50DA5CD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101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EE6AC8-4F6C-41E8-B372-687123BAF04F}" type="slidenum">
              <a:rPr lang="ru-RU"/>
              <a:pPr/>
              <a:t>1</a:t>
            </a:fld>
            <a:endParaRPr lang="ru-RU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B2A7B8-3F8B-4113-AAB0-051E6CFF6847}" type="slidenum">
              <a:rPr lang="ru-RU"/>
              <a:pPr/>
              <a:t>4</a:t>
            </a:fld>
            <a:endParaRPr lang="ru-RU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38BB54-5F4E-40A4-9B77-6D73A626C695}" type="slidenum">
              <a:rPr lang="ru-RU"/>
              <a:pPr/>
              <a:t>5</a:t>
            </a:fld>
            <a:endParaRPr lang="ru-RU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D9E6CB-245B-4C9A-ACB1-476A89059108}" type="slidenum">
              <a:rPr lang="ru-RU"/>
              <a:pPr/>
              <a:t>6</a:t>
            </a:fld>
            <a:endParaRPr lang="ru-RU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4B962A-11CD-48DF-B72D-DBD23243D8B4}" type="slidenum">
              <a:rPr lang="ru-RU"/>
              <a:pPr/>
              <a:t>7</a:t>
            </a:fld>
            <a:endParaRPr lang="ru-RU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C21BCC-AA1B-494C-A2AE-209A783E6909}" type="slidenum">
              <a:rPr lang="ru-RU"/>
              <a:pPr/>
              <a:t>9</a:t>
            </a:fld>
            <a:endParaRPr lang="ru-RU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E37DE7-31E6-49E9-8336-F47D88433F9F}" type="slidenum">
              <a:rPr lang="ru-RU"/>
              <a:pPr/>
              <a:t>10</a:t>
            </a:fld>
            <a:endParaRPr lang="ru-RU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AB05E4-44FB-409B-8000-34062C6829DC}" type="slidenum">
              <a:rPr lang="ru-RU"/>
              <a:pPr/>
              <a:t>11</a:t>
            </a:fld>
            <a:endParaRPr lang="ru-RU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F0CDB1-7022-4124-8B40-D9B9E91A6F81}" type="slidenum">
              <a:rPr lang="ru-RU"/>
              <a:pPr/>
              <a:t>12</a:t>
            </a:fld>
            <a:endParaRPr lang="ru-RU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F43A08-790F-4A6C-905E-5428DDBD7B78}" type="slidenum">
              <a:rPr lang="ru-RU"/>
              <a:pPr/>
              <a:t>13</a:t>
            </a:fld>
            <a:endParaRPr lang="ru-RU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1EBF20-47B3-4DB2-AD58-F7FB7ABAF7FC}" type="slidenum">
              <a:rPr lang="ru-RU"/>
              <a:pPr/>
              <a:t>16</a:t>
            </a:fld>
            <a:endParaRPr lang="ru-RU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C7EFC2-63A8-4C52-8833-A9D083900223}" type="slidenum">
              <a:rPr lang="ru-RU"/>
              <a:pPr/>
              <a:t>17</a:t>
            </a:fld>
            <a:endParaRPr lang="ru-RU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E6B146-7DC5-402C-821C-6B06FBAD89AA}" type="slidenum">
              <a:rPr lang="ru-RU"/>
              <a:pPr/>
              <a:t>18</a:t>
            </a:fld>
            <a:endParaRPr lang="ru-RU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098FF3-501A-4E38-8C43-B0AC50DA5CD1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156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939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39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39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39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39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940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0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941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1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2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43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943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5943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943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9434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9435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9436" name="Rectangle 4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9437" name="Rectangle 4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9438" name="Rectangle 4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4432EE0-2DA0-4F03-99C0-D84596F9B15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DE43EA-F647-4964-A138-95830435A7D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49990-6BC8-4939-A728-D5FF55F5AD4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3167CA-2B24-4ADE-B2B3-1AB88C6CACC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0388E-7469-48BA-BFB2-C14791D7265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48895-BBAA-4EEC-842F-43FA774FCA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865E38-6051-4AFA-8500-B0B9172C2F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B6163-3E6B-44CA-B251-36ED2437715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5C726-29EB-4A64-9156-2997133D18F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D829EC-8DBE-43C3-8A55-05B3B5E8B02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2CF6C-A151-4005-8BE3-F7602CD894F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186DF85-7E72-4085-B2BF-6761D0A9B16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10A80F9-7A38-4427-99B5-0369DB6E1A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32D5BE1-8C65-4D80-900C-45CC08F2742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93B6620-1C7F-41BE-8426-3B50FEADCE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48D16AC-4455-431E-B94B-51F9FF6550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tx1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8371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2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3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4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5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8376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7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8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79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0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1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2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3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4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5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6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7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8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89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0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1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8392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3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4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5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6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7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8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399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0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1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2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3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4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5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06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8407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58408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409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841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5841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8412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58413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58414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7B14641-0E20-47B1-B74E-0B45D8952EFF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8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9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20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mbasegeotar.ru/book/ISBN9785970462935.html" TargetMode="External"/><Relationship Id="rId2" Type="http://schemas.openxmlformats.org/officeDocument/2006/relationships/hyperlink" Target="https://cr.minzdrav.gov.ru/preview-cr/669_2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edbase.ru/book/ISBN9785970458075.html" TargetMode="External"/><Relationship Id="rId4" Type="http://schemas.openxmlformats.org/officeDocument/2006/relationships/hyperlink" Target="https://medbase.ru/book/ISBN9785970459164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990600" y="3789040"/>
            <a:ext cx="7162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лекция для студентов </a:t>
            </a:r>
            <a:r>
              <a:rPr lang="en-US" sz="2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III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курса педиатрического факультета</a:t>
            </a:r>
          </a:p>
          <a:p>
            <a:pPr algn="ctr">
              <a:spcBef>
                <a:spcPct val="50000"/>
              </a:spcBef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А.С. Лямкина</a:t>
            </a:r>
          </a:p>
          <a:p>
            <a:pPr algn="ctr">
              <a:spcBef>
                <a:spcPct val="50000"/>
              </a:spcBef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к.м.н, кафедра терапии, гематологии и трансфузиологии , 2025 год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95288" y="908050"/>
            <a:ext cx="8280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5400" dirty="0">
                <a:solidFill>
                  <a:schemeClr val="bg1">
                    <a:lumMod val="50000"/>
                  </a:schemeClr>
                </a:solidFill>
              </a:rPr>
              <a:t> </a:t>
            </a:r>
          </a:p>
          <a:p>
            <a:pPr lvl="0" algn="ctr"/>
            <a:r>
              <a:rPr lang="ru-RU" sz="5400" dirty="0">
                <a:solidFill>
                  <a:schemeClr val="bg1">
                    <a:lumMod val="50000"/>
                  </a:schemeClr>
                </a:solidFill>
              </a:rPr>
              <a:t>Семиотика анемического синдрома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565150" y="1052513"/>
            <a:ext cx="764381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altLang="ru-RU" dirty="0">
                <a:solidFill>
                  <a:schemeClr val="bg2">
                    <a:lumMod val="50000"/>
                  </a:schemeClr>
                </a:solidFill>
                <a:latin typeface="Arial" charset="0"/>
                <a:cs typeface="Arial" charset="0"/>
              </a:rPr>
              <a:t>Цель лекции:</a:t>
            </a:r>
          </a:p>
          <a:p>
            <a:pPr algn="just"/>
            <a:endParaRPr lang="ru-RU" altLang="ru-RU" dirty="0">
              <a:solidFill>
                <a:schemeClr val="bg2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 algn="just"/>
            <a:r>
              <a:rPr lang="ru-RU" altLang="ru-RU" dirty="0">
                <a:solidFill>
                  <a:schemeClr val="bg2">
                    <a:lumMod val="50000"/>
                  </a:schemeClr>
                </a:solidFill>
                <a:latin typeface="Arial" charset="0"/>
                <a:cs typeface="Arial" charset="0"/>
              </a:rPr>
              <a:t>-Ознакомить слушателей с этиологией, патогенезом, клиническими проявлениями различных видов анемического синдрома у детей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1833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042988" y="836613"/>
            <a:ext cx="691356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dirty="0">
                <a:solidFill>
                  <a:schemeClr val="bg2">
                    <a:lumMod val="50000"/>
                  </a:schemeClr>
                </a:solidFill>
                <a:latin typeface="Arial" charset="0"/>
                <a:cs typeface="Arial" charset="0"/>
              </a:rPr>
              <a:t>Задачи лекции:</a:t>
            </a:r>
          </a:p>
          <a:p>
            <a:endParaRPr lang="ru-RU" altLang="ru-RU" dirty="0">
              <a:solidFill>
                <a:schemeClr val="bg2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>
              <a:buFontTx/>
              <a:buChar char="-"/>
            </a:pPr>
            <a:r>
              <a:rPr lang="ru-RU" altLang="ru-RU" dirty="0">
                <a:solidFill>
                  <a:schemeClr val="bg2">
                    <a:lumMod val="50000"/>
                  </a:schemeClr>
                </a:solidFill>
                <a:latin typeface="Arial" charset="0"/>
                <a:cs typeface="Arial" charset="0"/>
              </a:rPr>
              <a:t>  описать понятие анемического синдрома;</a:t>
            </a:r>
          </a:p>
          <a:p>
            <a:pPr>
              <a:buFontTx/>
              <a:buChar char="-"/>
            </a:pPr>
            <a:r>
              <a:rPr lang="ru-RU" altLang="ru-RU" dirty="0">
                <a:solidFill>
                  <a:schemeClr val="bg2">
                    <a:lumMod val="50000"/>
                  </a:schemeClr>
                </a:solidFill>
                <a:latin typeface="Arial" charset="0"/>
                <a:cs typeface="Arial" charset="0"/>
              </a:rPr>
              <a:t>  дать понятие об основных клинических симптомах анемии;</a:t>
            </a:r>
          </a:p>
          <a:p>
            <a:pPr>
              <a:buFontTx/>
              <a:buChar char="-"/>
            </a:pPr>
            <a:r>
              <a:rPr lang="ru-RU" altLang="ru-RU" dirty="0">
                <a:solidFill>
                  <a:schemeClr val="bg2">
                    <a:lumMod val="50000"/>
                  </a:schemeClr>
                </a:solidFill>
                <a:latin typeface="Arial" charset="0"/>
                <a:cs typeface="Arial" charset="0"/>
              </a:rPr>
              <a:t>  особенностях различного типа анемий в зависимости от этиологии и патогенеза синдрома</a:t>
            </a:r>
          </a:p>
        </p:txBody>
      </p:sp>
    </p:spTree>
    <p:extLst>
      <p:ext uri="{BB962C8B-B14F-4D97-AF65-F5344CB8AC3E}">
        <p14:creationId xmlns:p14="http://schemas.microsoft.com/office/powerpoint/2010/main" val="428268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548680"/>
            <a:ext cx="7451725" cy="1268412"/>
          </a:xfrm>
        </p:spPr>
        <p:txBody>
          <a:bodyPr/>
          <a:lstStyle/>
          <a:p>
            <a:r>
              <a:rPr lang="ru-RU" b="1" dirty="0">
                <a:solidFill>
                  <a:schemeClr val="bg1">
                    <a:lumMod val="50000"/>
                  </a:schemeClr>
                </a:solidFill>
                <a:effectLst/>
              </a:rPr>
              <a:t>Анемия</a:t>
            </a:r>
            <a:r>
              <a:rPr lang="ru-RU" sz="4800" b="1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effectLst/>
              </a:rPr>
              <a:t>– «</a:t>
            </a:r>
            <a:r>
              <a:rPr lang="ru-RU" sz="4000" b="1" dirty="0" err="1">
                <a:solidFill>
                  <a:schemeClr val="bg1">
                    <a:lumMod val="50000"/>
                  </a:schemeClr>
                </a:solidFill>
                <a:effectLst/>
              </a:rPr>
              <a:t>бескровие</a:t>
            </a: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effectLst/>
              </a:rPr>
              <a:t>»</a:t>
            </a:r>
            <a:br>
              <a:rPr lang="ru-RU" sz="4000" b="1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effectLst/>
              </a:rPr>
              <a:t>(</a:t>
            </a:r>
            <a:r>
              <a:rPr lang="en-US" sz="3200" b="1" dirty="0">
                <a:solidFill>
                  <a:schemeClr val="bg1">
                    <a:lumMod val="50000"/>
                  </a:schemeClr>
                </a:solidFill>
                <a:effectLst/>
              </a:rPr>
              <a:t>an</a:t>
            </a:r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effectLst/>
              </a:rPr>
              <a:t> – без; </a:t>
            </a:r>
            <a:r>
              <a:rPr lang="en-US" sz="3200" b="1" dirty="0" err="1">
                <a:solidFill>
                  <a:schemeClr val="bg1">
                    <a:lumMod val="50000"/>
                  </a:schemeClr>
                </a:solidFill>
                <a:effectLst/>
              </a:rPr>
              <a:t>haim</a:t>
            </a:r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effectLst/>
              </a:rPr>
              <a:t> – крови)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2420888"/>
            <a:ext cx="8596313" cy="3568700"/>
          </a:xfrm>
        </p:spPr>
        <p:txBody>
          <a:bodyPr/>
          <a:lstStyle/>
          <a:p>
            <a:pPr marL="0" indent="357188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Под термином анемия понимают патологическое состояние, характеризующееся уменьшением содержания гемоглобина или количества эритроцитов в единице объема крови.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7451725" cy="908050"/>
          </a:xfrm>
        </p:spPr>
        <p:txBody>
          <a:bodyPr/>
          <a:lstStyle/>
          <a:p>
            <a:r>
              <a:rPr lang="ru-RU" b="1" dirty="0">
                <a:solidFill>
                  <a:schemeClr val="bg1">
                    <a:lumMod val="50000"/>
                  </a:schemeClr>
                </a:solidFill>
                <a:effectLst/>
              </a:rPr>
              <a:t>Анемия</a:t>
            </a:r>
            <a:r>
              <a:rPr lang="ru-RU" sz="2800" b="1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1" y="2349500"/>
            <a:ext cx="7416824" cy="4216400"/>
          </a:xfrm>
        </p:spPr>
        <p:txBody>
          <a:bodyPr/>
          <a:lstStyle/>
          <a:p>
            <a:pPr marL="0" indent="446088" algn="just">
              <a:spcBef>
                <a:spcPct val="0"/>
              </a:spcBef>
              <a:buFont typeface="Wingdings" pitchFamily="2" charset="2"/>
              <a:buNone/>
            </a:pPr>
            <a:r>
              <a:rPr lang="en-US" sz="3600" dirty="0">
                <a:solidFill>
                  <a:schemeClr val="bg1">
                    <a:lumMod val="50000"/>
                  </a:schemeClr>
                </a:solidFill>
                <a:effectLst/>
              </a:rPr>
              <a:t>I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 группа: </a:t>
            </a:r>
          </a:p>
          <a:p>
            <a:pPr marL="0" indent="446088" algn="just">
              <a:spcBef>
                <a:spcPct val="0"/>
              </a:spcBef>
              <a:buFont typeface="Wingdings" pitchFamily="2" charset="2"/>
              <a:buNone/>
            </a:pPr>
            <a:endParaRPr lang="ru-RU" sz="3600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0" indent="446088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Анемии вследствие острой и хронической кровопотери (постгеморрагические)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259632" y="929005"/>
            <a:ext cx="7740650" cy="112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По 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этиопатогенетическому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признаку анемии делятся (по   И.А. Кассирскому, Г.А. Алексееву, 1970):</a:t>
            </a:r>
          </a:p>
          <a:p>
            <a:pPr algn="ctr"/>
            <a:endParaRPr lang="ru-RU" sz="24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3568" y="980728"/>
            <a:ext cx="7776864" cy="5545038"/>
          </a:xfrm>
        </p:spPr>
        <p:txBody>
          <a:bodyPr/>
          <a:lstStyle/>
          <a:p>
            <a:pPr marL="0" algn="just">
              <a:spcBef>
                <a:spcPct val="0"/>
              </a:spcBef>
              <a:buFont typeface="Wingdings" pitchFamily="2" charset="2"/>
              <a:buNone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effectLst/>
              </a:rPr>
              <a:t>II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группа: Анемии вследствие нарушения кровообразования (эритропоэза)</a:t>
            </a:r>
          </a:p>
          <a:p>
            <a:pPr marL="0" algn="just">
              <a:spcBef>
                <a:spcPct val="0"/>
              </a:spcBef>
              <a:buFont typeface="Wingdings" pitchFamily="2" charset="2"/>
              <a:buNone/>
            </a:pP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</a:rPr>
              <a:t>1. Железодефицитные</a:t>
            </a: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</a:rPr>
              <a:t>2.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effectLst/>
              </a:rPr>
              <a:t>Сидероахрестические</a:t>
            </a:r>
            <a:endParaRPr lang="ru-RU" sz="3200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</a:rPr>
              <a:t>3. В</a:t>
            </a:r>
            <a:r>
              <a:rPr lang="ru-RU" sz="3200" baseline="-25000" dirty="0">
                <a:solidFill>
                  <a:schemeClr val="bg1">
                    <a:lumMod val="50000"/>
                  </a:schemeClr>
                </a:solidFill>
                <a:effectLst/>
              </a:rPr>
              <a:t>12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</a:rPr>
              <a:t> и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effectLst/>
              </a:rPr>
              <a:t>фолиеводефицитные</a:t>
            </a:r>
            <a:endParaRPr lang="ru-RU" sz="3200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</a:rPr>
              <a:t>4.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effectLst/>
              </a:rPr>
              <a:t>Гипо-апластические</a:t>
            </a:r>
            <a:endParaRPr lang="ru-RU" sz="3200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</a:rPr>
              <a:t>5.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effectLst/>
              </a:rPr>
              <a:t>Миелодиспластические</a:t>
            </a:r>
            <a:endParaRPr lang="ru-RU" sz="3200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0"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</a:rPr>
              <a:t>6.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effectLst/>
              </a:rPr>
              <a:t>Метапластические</a:t>
            </a: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0" y="-315913"/>
            <a:ext cx="7772400" cy="1143001"/>
          </a:xfrm>
          <a:noFill/>
          <a:ln/>
        </p:spPr>
        <p:txBody>
          <a:bodyPr/>
          <a:lstStyle/>
          <a:p>
            <a:r>
              <a:rPr lang="ru-RU" b="1" dirty="0">
                <a:solidFill>
                  <a:schemeClr val="bg1">
                    <a:lumMod val="50000"/>
                  </a:schemeClr>
                </a:solidFill>
                <a:effectLst/>
              </a:rPr>
              <a:t>Анемия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552" y="1196752"/>
            <a:ext cx="8208912" cy="5259387"/>
          </a:xfrm>
        </p:spPr>
        <p:txBody>
          <a:bodyPr/>
          <a:lstStyle/>
          <a:p>
            <a:pPr algn="just">
              <a:spcBef>
                <a:spcPct val="0"/>
              </a:spcBef>
              <a:buFont typeface="Wingdings" pitchFamily="2" charset="2"/>
              <a:buNone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effectLst/>
              </a:rPr>
              <a:t>III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группа: Анемии вследствие повышенного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кроворазрушения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(гемолитические)</a:t>
            </a:r>
          </a:p>
          <a:p>
            <a:pPr algn="just">
              <a:spcBef>
                <a:spcPct val="0"/>
              </a:spcBef>
              <a:buFont typeface="Wingdings" pitchFamily="2" charset="2"/>
              <a:buNone/>
            </a:pP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</a:rPr>
              <a:t>1. Наследственные гемолитические анемии</a:t>
            </a:r>
          </a:p>
          <a:p>
            <a:pPr lvl="1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</a:rPr>
              <a:t>2. Приобретенные гемолитические анемии</a:t>
            </a:r>
          </a:p>
          <a:p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7772400" cy="765175"/>
          </a:xfrm>
          <a:noFill/>
          <a:ln/>
        </p:spPr>
        <p:txBody>
          <a:bodyPr/>
          <a:lstStyle/>
          <a:p>
            <a:r>
              <a:rPr lang="ru-RU" b="1" dirty="0">
                <a:solidFill>
                  <a:schemeClr val="bg1">
                    <a:lumMod val="50000"/>
                  </a:schemeClr>
                </a:solidFill>
                <a:effectLst/>
              </a:rPr>
              <a:t>Анемия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692696"/>
            <a:ext cx="7002462" cy="547688"/>
          </a:xfrm>
        </p:spPr>
        <p:txBody>
          <a:bodyPr/>
          <a:lstStyle/>
          <a:p>
            <a:r>
              <a:rPr lang="ru-RU" sz="3600" b="1" dirty="0">
                <a:solidFill>
                  <a:schemeClr val="bg1">
                    <a:lumMod val="50000"/>
                  </a:schemeClr>
                </a:solidFill>
                <a:effectLst/>
              </a:rPr>
              <a:t>Анемии классифицируются:</a:t>
            </a:r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249965" y="1412776"/>
            <a:ext cx="8596313" cy="498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indent="446088" algn="just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</a:pPr>
            <a:r>
              <a:rPr lang="ru-RU" sz="3200">
                <a:solidFill>
                  <a:schemeClr val="bg1">
                    <a:lumMod val="50000"/>
                  </a:schemeClr>
                </a:solidFill>
              </a:rPr>
              <a:t>        </a:t>
            </a:r>
            <a:endParaRPr lang="ru-RU" sz="2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523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28613" y="1665288"/>
            <a:ext cx="8626475" cy="4937125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По цветовому показателю:</a:t>
            </a:r>
          </a:p>
          <a:p>
            <a:pPr marL="0" indent="0" algn="ctr">
              <a:spcBef>
                <a:spcPct val="0"/>
              </a:spcBef>
              <a:buFont typeface="Wingdings" pitchFamily="2" charset="2"/>
              <a:buNone/>
            </a:pPr>
            <a:endParaRPr lang="ru-RU" sz="2800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Нормохромная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0,85 – 1,05 (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  <a:effectLst/>
              </a:rPr>
              <a:t>MCH 27-33 pg)</a:t>
            </a: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Гипохромная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  <a:effectLst/>
              </a:rPr>
              <a:t>&lt;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0,85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  <a:effectLst/>
              </a:rPr>
              <a:t> (MCH 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менее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  <a:effectLst/>
              </a:rPr>
              <a:t>27 pg)</a:t>
            </a: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982663" lvl="1" indent="-525463">
              <a:spcBef>
                <a:spcPct val="0"/>
              </a:spcBef>
              <a:buFont typeface="Wingdings" pitchFamily="2" charset="2"/>
              <a:buChar char="v"/>
            </a:pP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Гиперхромная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  <a:effectLst/>
              </a:rPr>
              <a:t>&gt;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1,05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  <a:effectLst/>
              </a:rPr>
              <a:t> (MCH 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более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  <a:effectLst/>
              </a:rPr>
              <a:t>33 pg)</a:t>
            </a: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241917" y="824518"/>
            <a:ext cx="848521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По уровню </a:t>
            </a:r>
            <a:r>
              <a:rPr lang="ru-RU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ретикулоцитов</a:t>
            </a:r>
            <a:r>
              <a:rPr lang="ru-RU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, свидетельствующему об активности эритропоэза, анемии подразделятся на:</a:t>
            </a:r>
          </a:p>
          <a:p>
            <a:endParaRPr lang="ru-RU" sz="20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Норморегенераторные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Гиперрегенераторные</a:t>
            </a:r>
            <a:endParaRPr lang="ru-RU" sz="20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Гипорегенераторные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1917" y="276351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РИ (</a:t>
            </a:r>
            <a:r>
              <a:rPr lang="ru-RU" b="1" dirty="0" err="1">
                <a:solidFill>
                  <a:schemeClr val="bg1">
                    <a:lumMod val="50000"/>
                  </a:schemeClr>
                </a:solidFill>
              </a:rPr>
              <a:t>ретикулоцитарный</a:t>
            </a:r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 индекс) = </a:t>
            </a:r>
          </a:p>
          <a:p>
            <a:pPr algn="ctr"/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ru-RU" b="1" dirty="0" err="1">
                <a:solidFill>
                  <a:schemeClr val="bg1">
                    <a:lumMod val="50000"/>
                  </a:schemeClr>
                </a:solidFill>
              </a:rPr>
              <a:t>Hct</a:t>
            </a:r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 (гематокрит) / 45) * Ретикулоциты / Индекс созревания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3409841"/>
            <a:ext cx="85689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   Термин индекс созревания означает время созревания эритроцитов (в днях) на разных этапах анемии.</a:t>
            </a:r>
          </a:p>
          <a:p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   Созревание = 1.0 для </a:t>
            </a:r>
            <a:r>
              <a:rPr lang="ru-RU" sz="1600" dirty="0" err="1">
                <a:solidFill>
                  <a:schemeClr val="bg1">
                    <a:lumMod val="50000"/>
                  </a:schemeClr>
                </a:solidFill>
              </a:rPr>
              <a:t>Hct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&gt;= 40 %.</a:t>
            </a:r>
          </a:p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   Созревание = 1.5 для </a:t>
            </a:r>
            <a:r>
              <a:rPr lang="ru-RU" sz="1600" dirty="0" err="1">
                <a:solidFill>
                  <a:schemeClr val="bg1">
                    <a:lumMod val="50000"/>
                  </a:schemeClr>
                </a:solidFill>
              </a:rPr>
              <a:t>Hct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30–39.9 %.</a:t>
            </a:r>
          </a:p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   Созревание = 2.0 для </a:t>
            </a:r>
            <a:r>
              <a:rPr lang="ru-RU" sz="1600" dirty="0" err="1">
                <a:solidFill>
                  <a:schemeClr val="bg1">
                    <a:lumMod val="50000"/>
                  </a:schemeClr>
                </a:solidFill>
              </a:rPr>
              <a:t>Hct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20–29.9 %.</a:t>
            </a:r>
          </a:p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   Созревание = 2.5 для </a:t>
            </a:r>
            <a:r>
              <a:rPr lang="ru-RU" sz="1600" dirty="0" err="1">
                <a:solidFill>
                  <a:schemeClr val="bg1">
                    <a:lumMod val="50000"/>
                  </a:schemeClr>
                </a:solidFill>
              </a:rPr>
              <a:t>Hct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&lt; 20 %.</a:t>
            </a:r>
          </a:p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   	ИПР &gt; 3 свидетельствует о нормальной реакции костного мозга на анемию. </a:t>
            </a:r>
          </a:p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	ИПР &lt; 2 свидетельствует о неадекватной реакции на анемию.</a:t>
            </a:r>
          </a:p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   При нормальном </a:t>
            </a:r>
            <a:r>
              <a:rPr lang="en-US" sz="1600" dirty="0" err="1">
                <a:solidFill>
                  <a:schemeClr val="bg1">
                    <a:lumMod val="50000"/>
                  </a:schemeClr>
                </a:solidFill>
              </a:rPr>
              <a:t>Hct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, ИПР равный 1 является нормой.</a:t>
            </a:r>
          </a:p>
          <a:p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4048" y="1086128"/>
            <a:ext cx="2444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0,5-1% - при </a:t>
            </a:r>
            <a:r>
              <a:rPr lang="en-US" sz="2000" dirty="0"/>
              <a:t>N </a:t>
            </a:r>
            <a:r>
              <a:rPr lang="en-US" sz="2000" dirty="0" err="1"/>
              <a:t>Hb</a:t>
            </a:r>
            <a:endParaRPr lang="en-US" sz="2000" dirty="0"/>
          </a:p>
          <a:p>
            <a:r>
              <a:rPr lang="en-US" sz="2000" dirty="0"/>
              <a:t>1-5% - </a:t>
            </a:r>
            <a:r>
              <a:rPr lang="ru-RU" sz="2000" dirty="0"/>
              <a:t>при анемии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980728"/>
            <a:ext cx="8391079" cy="4696966"/>
          </a:xfrm>
        </p:spPr>
        <p:txBody>
          <a:bodyPr/>
          <a:lstStyle/>
          <a:p>
            <a:pPr marL="708025" indent="-708025" algn="ctr">
              <a:spcBef>
                <a:spcPct val="50000"/>
              </a:spcBef>
              <a:buFont typeface="Wingdings" pitchFamily="2" charset="2"/>
              <a:buNone/>
            </a:pPr>
            <a:r>
              <a:rPr lang="ru-RU" b="1" dirty="0">
                <a:solidFill>
                  <a:schemeClr val="bg1">
                    <a:lumMod val="50000"/>
                  </a:schemeClr>
                </a:solidFill>
                <a:effectLst/>
              </a:rPr>
              <a:t>По среднему диаметру и объему эритроцитов:</a:t>
            </a:r>
          </a:p>
          <a:p>
            <a:pPr marL="708025" indent="-708025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Нормоцитарные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 = 7 – 7,5 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 (80-100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фл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)</a:t>
            </a:r>
          </a:p>
          <a:p>
            <a:pPr marL="708025" indent="-708025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Микроцитарные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 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&lt;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 7  (менее 80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фл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)</a:t>
            </a:r>
          </a:p>
          <a:p>
            <a:pPr marL="708025" indent="-708025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Макроцитарные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&gt;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 8  (более 100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фл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)</a:t>
            </a:r>
          </a:p>
          <a:p>
            <a:pPr marL="708025" indent="-708025">
              <a:spcBef>
                <a:spcPct val="5000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Мегалоцитарные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&gt;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  <a:sym typeface="Symbol" pitchFamily="18" charset="2"/>
              </a:rPr>
              <a:t> 12-20 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228600" y="457200"/>
            <a:ext cx="8591872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ru-RU" sz="3600" b="1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Симптомы анемии</a:t>
            </a:r>
            <a:r>
              <a:rPr lang="en-US" sz="3600" b="1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:</a:t>
            </a:r>
            <a:endParaRPr lang="ru-RU" sz="3600" b="1" i="1" dirty="0">
              <a:solidFill>
                <a:schemeClr val="bg1">
                  <a:lumMod val="50000"/>
                </a:schemeClr>
              </a:solidFill>
              <a:latin typeface="+mj-lt"/>
            </a:endParaRPr>
          </a:p>
          <a:p>
            <a:pPr marL="457200" indent="-457200"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I. </a:t>
            </a:r>
            <a:r>
              <a:rPr lang="ru-RU" sz="36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Анемический синдром - 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н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еспецифические проявления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общеанемического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состояния</a:t>
            </a:r>
          </a:p>
          <a:p>
            <a:pPr marL="457200" indent="-457200">
              <a:spcBef>
                <a:spcPct val="50000"/>
              </a:spcBef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 - бледность кожных  покровов и слизистых</a:t>
            </a:r>
          </a:p>
          <a:p>
            <a:pPr marL="457200" indent="-457200">
              <a:spcBef>
                <a:spcPct val="50000"/>
              </a:spcBef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 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-  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одышка, слабость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 - 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головокружение , мелькание «мушек» перед глазами 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42119" y="548680"/>
            <a:ext cx="8784976" cy="685800"/>
          </a:xfrm>
        </p:spPr>
        <p:txBody>
          <a:bodyPr/>
          <a:lstStyle/>
          <a:p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effectLst/>
              </a:rPr>
              <a:t>Клиника анемического синдрома</a:t>
            </a:r>
            <a:r>
              <a:rPr lang="en-US" sz="3200" b="1" dirty="0">
                <a:solidFill>
                  <a:schemeClr val="bg1">
                    <a:lumMod val="50000"/>
                  </a:schemeClr>
                </a:solidFill>
                <a:effectLst/>
              </a:rPr>
              <a:t>:</a:t>
            </a:r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effectLst/>
              </a:rPr>
              <a:t> возникает при любой анемии, не зависит от </a:t>
            </a:r>
            <a:r>
              <a:rPr lang="ru-RU" sz="3200" b="1" dirty="0" err="1">
                <a:solidFill>
                  <a:schemeClr val="bg1">
                    <a:lumMod val="50000"/>
                  </a:schemeClr>
                </a:solidFill>
                <a:effectLst/>
              </a:rPr>
              <a:t>этиопатогенетических</a:t>
            </a:r>
            <a:r>
              <a:rPr lang="ru-RU" sz="3200" b="1" dirty="0">
                <a:solidFill>
                  <a:schemeClr val="bg1">
                    <a:lumMod val="50000"/>
                  </a:schemeClr>
                </a:solidFill>
                <a:effectLst/>
              </a:rPr>
              <a:t> причин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500984" y="1772816"/>
            <a:ext cx="8267246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Бледность кожи и слизистых.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Снижение толерантности к физической нагрузке – слабость, повышенная утомляемость.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Признаки гипоксии миокарда – одышка, сердцебиение, нарушения сердечной проводимости, болевой синдром и дискомфорт, нестабильность АД.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Признаки гипоксии ЦНС – сонливость, снижение памяти, «мушки» перед газами, снижение когнитивных возможностей.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404664"/>
            <a:ext cx="8352928" cy="6092825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  <a:effectLst/>
              </a:rPr>
              <a:t>II</a:t>
            </a:r>
            <a:r>
              <a:rPr lang="ru-RU" b="1" dirty="0">
                <a:solidFill>
                  <a:schemeClr val="bg1">
                    <a:lumMod val="50000"/>
                  </a:schemeClr>
                </a:solidFill>
                <a:effectLst/>
              </a:rPr>
              <a:t>. Специфические проявления для данного типа анемий (зависят от </a:t>
            </a:r>
            <a:r>
              <a:rPr lang="ru-RU" b="1" dirty="0" err="1">
                <a:solidFill>
                  <a:schemeClr val="bg1">
                    <a:lumMod val="50000"/>
                  </a:schemeClr>
                </a:solidFill>
                <a:effectLst/>
              </a:rPr>
              <a:t>этиопатогенетических</a:t>
            </a:r>
            <a:r>
              <a:rPr lang="ru-RU" b="1" dirty="0">
                <a:solidFill>
                  <a:schemeClr val="bg1">
                    <a:lumMod val="50000"/>
                  </a:schemeClr>
                </a:solidFill>
                <a:effectLst/>
              </a:rPr>
              <a:t> причин анемии)</a:t>
            </a:r>
            <a:endParaRPr lang="en-US" b="1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effectLst/>
              </a:rPr>
              <a:t> -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сидеропения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(ломкость ногтей, сухость кожи ) – при железодефицитной анемии</a:t>
            </a:r>
          </a:p>
          <a:p>
            <a:pPr>
              <a:buNone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-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фуникулярный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миелоз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(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парастезии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, нарушение чувствительности) - при дефиците  витамина B12</a:t>
            </a:r>
          </a:p>
          <a:p>
            <a:pPr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- желтуха при гемолитической анемии</a:t>
            </a:r>
          </a:p>
          <a:p>
            <a:pPr>
              <a:buNone/>
            </a:pP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>
              <a:buFont typeface="Wingdings" pitchFamily="2" charset="2"/>
              <a:buNone/>
            </a:pPr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>
              <a:buFont typeface="Wingdings" pitchFamily="2" charset="2"/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4009" y="854717"/>
            <a:ext cx="825043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>
                    <a:lumMod val="50000"/>
                  </a:schemeClr>
                </a:solidFill>
              </a:rPr>
              <a:t>Основные причины анемического синдрома в детском и подростковом возрасте:</a:t>
            </a:r>
          </a:p>
          <a:p>
            <a:endParaRPr lang="ru-RU" sz="3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sz="3600" dirty="0">
                <a:solidFill>
                  <a:schemeClr val="bg1">
                    <a:lumMod val="50000"/>
                  </a:schemeClr>
                </a:solidFill>
              </a:rPr>
              <a:t> - Дефицит железа</a:t>
            </a:r>
          </a:p>
          <a:p>
            <a:r>
              <a:rPr lang="ru-RU" sz="3600" dirty="0">
                <a:solidFill>
                  <a:schemeClr val="bg1">
                    <a:lumMod val="50000"/>
                  </a:schemeClr>
                </a:solidFill>
              </a:rPr>
              <a:t>- Повышенное разрушение эритроцитов (гемолиз)</a:t>
            </a:r>
          </a:p>
        </p:txBody>
      </p:sp>
    </p:spTree>
    <p:extLst>
      <p:ext uri="{BB962C8B-B14F-4D97-AF65-F5344CB8AC3E}">
        <p14:creationId xmlns:p14="http://schemas.microsoft.com/office/powerpoint/2010/main" val="28798293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052736"/>
            <a:ext cx="8064896" cy="4392488"/>
          </a:xfrm>
        </p:spPr>
        <p:txBody>
          <a:bodyPr/>
          <a:lstStyle/>
          <a:p>
            <a:pPr algn="l"/>
            <a:r>
              <a:rPr lang="ru-RU" sz="2800" b="1" dirty="0">
                <a:solidFill>
                  <a:schemeClr val="bg1">
                    <a:lumMod val="50000"/>
                  </a:schemeClr>
                </a:solidFill>
                <a:effectLst/>
              </a:rPr>
              <a:t>	Основные критерии ЖДА</a:t>
            </a:r>
            <a:br>
              <a:rPr lang="ru-RU" sz="2800" b="1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br>
              <a:rPr lang="ru-RU" sz="2800" b="1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1. Гипохромия эритроцитов, микроцитоз.</a:t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2. Изменение показателей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effectLst/>
              </a:rPr>
              <a:t>феррокинетики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:</a:t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А) Снижение уровня сывороточного железа.</a:t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Б) Снижение коэффициента насыщения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effectLst/>
              </a:rPr>
              <a:t>трансферрина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 (КНТ).</a:t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В) Повышение общей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effectLst/>
              </a:rPr>
              <a:t>железосвязывающей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 способности сыворотки (ОЖСС).</a:t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Г) Снижение содержания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effectLst/>
              </a:rPr>
              <a:t>ферритина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 в крови.</a:t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br>
              <a:rPr lang="ru-RU" sz="2800" b="1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endParaRPr lang="ru-RU" sz="2800" b="1" dirty="0">
              <a:solidFill>
                <a:schemeClr val="bg1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6632"/>
            <a:ext cx="8425631" cy="6552728"/>
          </a:xfrm>
        </p:spPr>
        <p:txBody>
          <a:bodyPr/>
          <a:lstStyle/>
          <a:p>
            <a:pPr algn="l"/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ЗНАЧЕНИЕ ЖЕЛЕЗА</a:t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  - 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Основная функция железа в организме -перенос кислорода и «хранение» его в крови,</a:t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обеспечение кислородом мышц;</a:t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b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- железо связано с ферментами: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цитохромами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 и железо-серными белками - переносчик электронов, катализатор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реакций   ОКСИГЕНАЦИИ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, 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ГИДРОКСИЛИРОВАНИЯ и других жизненно важных метаболических процессов.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332656"/>
            <a:ext cx="8352929" cy="6408737"/>
          </a:xfrm>
        </p:spPr>
        <p:txBody>
          <a:bodyPr/>
          <a:lstStyle/>
          <a:p>
            <a:pPr algn="l"/>
            <a:r>
              <a:rPr lang="ru-RU" sz="4000" u="sng" dirty="0">
                <a:solidFill>
                  <a:schemeClr val="bg1">
                    <a:lumMod val="50000"/>
                  </a:schemeClr>
                </a:solidFill>
                <a:effectLst/>
              </a:rPr>
              <a:t>ГИПОСИДЕРОЗ - тканевой</a:t>
            </a:r>
            <a:r>
              <a:rPr lang="ru-RU" sz="4000" u="sng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 ДЖ</a:t>
            </a:r>
            <a:r>
              <a:rPr lang="ru-RU" sz="40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 </a:t>
            </a:r>
            <a:br>
              <a:rPr lang="ru-RU" sz="40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4800" dirty="0">
                <a:solidFill>
                  <a:schemeClr val="bg1">
                    <a:lumMod val="50000"/>
                  </a:schemeClr>
                </a:solidFill>
                <a:effectLst/>
              </a:rPr>
              <a:t>	  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effectLst/>
              </a:rPr>
              <a:t>поражаются</a:t>
            </a:r>
            <a:br>
              <a:rPr lang="ru-RU" sz="4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r>
              <a:rPr lang="ru-RU" sz="48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1. 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кожа, ее придатки (волосы, ногти) и слизистые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. 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  <a:b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2. Желудочно-кишечный тракт </a:t>
            </a:r>
            <a:b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3. 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Нервная система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 </a:t>
            </a:r>
            <a:b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4. 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Сердечно-сосудистая система</a:t>
            </a:r>
            <a:b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</a:br>
            <a:endParaRPr lang="ru-RU" sz="3600" dirty="0">
              <a:solidFill>
                <a:schemeClr val="bg1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501650" y="0"/>
            <a:ext cx="7742758" cy="6858000"/>
          </a:xfrm>
        </p:spPr>
        <p:txBody>
          <a:bodyPr/>
          <a:lstStyle/>
          <a:p>
            <a:pPr algn="just"/>
            <a:r>
              <a:rPr lang="ru-RU" sz="3200" u="sng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СИДЕРОПЕНИЧЕСКИЙ СИНДРОМ:</a:t>
            </a:r>
            <a:br>
              <a:rPr lang="ru-RU" sz="3200" u="sng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br>
              <a:rPr lang="ru-RU" sz="3200" u="sng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* дистрофические изменения кожи и слизистых,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койлонихии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  <a:t>, атрофия слизистой желудка, пищевода, глоссит, гингивит, стоматит, дисфагия).</a:t>
            </a:r>
            <a:br>
              <a:rPr lang="ru-RU" sz="3200" dirty="0">
                <a:solidFill>
                  <a:schemeClr val="bg1">
                    <a:lumMod val="50000"/>
                  </a:schemeClr>
                </a:solidFill>
                <a:effectLst/>
                <a:cs typeface="Times New Roman" pitchFamily="18" charset="0"/>
              </a:rPr>
            </a:br>
            <a:endParaRPr lang="ru-RU" sz="3200" dirty="0">
              <a:solidFill>
                <a:schemeClr val="bg1">
                  <a:lumMod val="50000"/>
                </a:schemeClr>
              </a:solidFill>
              <a:effectLst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250825" y="260648"/>
            <a:ext cx="8642350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3200" u="sng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СИДЕРОПЕНИЧЕСКИЙ СИНДРОМ:</a:t>
            </a:r>
            <a:br>
              <a:rPr lang="ru-RU" sz="3200" u="sng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</a:br>
            <a:br>
              <a:rPr lang="ru-RU" sz="3200" u="sng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</a:br>
            <a:r>
              <a:rPr lang="ru-RU" sz="3200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* 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из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  <a:cs typeface="Times New Roman" pitchFamily="18" charset="0"/>
              </a:rPr>
              <a:t>в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ращение вкуса и обоняния (мел, известь, земля, глина, сырое мясо, сырое тесто, сырой картофель, запахи – бензина,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лако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-красочных изделий);</a:t>
            </a:r>
            <a:br>
              <a:rPr lang="ru-RU" sz="32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3200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* мышечные боли вследствие дефицита миоглобина;</a:t>
            </a:r>
            <a:br>
              <a:rPr lang="ru-RU" sz="3200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</a:br>
            <a:r>
              <a:rPr lang="ru-RU" sz="3200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* мышечная гипотония (дизурия и недержание мочи при кашле, смехе, ночной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энурез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).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7772400" cy="1143000"/>
          </a:xfrm>
        </p:spPr>
        <p:txBody>
          <a:bodyPr/>
          <a:lstStyle/>
          <a:p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effectLst/>
              </a:rPr>
              <a:t>В12 дефицитная анемия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772816"/>
            <a:ext cx="7772400" cy="2132013"/>
          </a:xfrm>
        </p:spPr>
        <p:txBody>
          <a:bodyPr/>
          <a:lstStyle/>
          <a:p>
            <a:pPr>
              <a:buClrTx/>
              <a:buSzTx/>
              <a:buFont typeface="Courier New" pitchFamily="49" charset="0"/>
              <a:buChar char="o"/>
            </a:pPr>
            <a:r>
              <a:rPr lang="ru-RU" sz="3600" dirty="0" err="1">
                <a:solidFill>
                  <a:schemeClr val="bg1">
                    <a:lumMod val="50000"/>
                  </a:schemeClr>
                </a:solidFill>
                <a:effectLst/>
              </a:rPr>
              <a:t>Гиперхромная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 анемия</a:t>
            </a:r>
          </a:p>
          <a:p>
            <a:pPr>
              <a:buClrTx/>
              <a:buSzTx/>
              <a:buFont typeface="Courier New" pitchFamily="49" charset="0"/>
              <a:buChar char="o"/>
            </a:pPr>
            <a:r>
              <a:rPr lang="ru-RU" sz="3600" dirty="0" err="1">
                <a:solidFill>
                  <a:schemeClr val="bg1">
                    <a:lumMod val="50000"/>
                  </a:schemeClr>
                </a:solidFill>
                <a:effectLst/>
              </a:rPr>
              <a:t>Макроцитоз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 (</a:t>
            </a:r>
            <a:r>
              <a:rPr lang="en-US" sz="3600" dirty="0">
                <a:solidFill>
                  <a:schemeClr val="bg1">
                    <a:lumMod val="50000"/>
                  </a:schemeClr>
                </a:solidFill>
                <a:effectLst/>
              </a:rPr>
              <a:t>d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 9-10 мкм)</a:t>
            </a:r>
          </a:p>
          <a:p>
            <a:pPr>
              <a:buClrTx/>
              <a:buSzTx/>
              <a:buFont typeface="Courier New" pitchFamily="49" charset="0"/>
              <a:buChar char="o"/>
            </a:pPr>
            <a:r>
              <a:rPr lang="ru-RU" sz="3600" dirty="0" err="1">
                <a:solidFill>
                  <a:schemeClr val="bg1">
                    <a:lumMod val="50000"/>
                  </a:schemeClr>
                </a:solidFill>
                <a:effectLst/>
              </a:rPr>
              <a:t>Анизо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, </a:t>
            </a:r>
            <a:r>
              <a:rPr lang="ru-RU" sz="3600" dirty="0" err="1">
                <a:solidFill>
                  <a:schemeClr val="bg1">
                    <a:lumMod val="50000"/>
                  </a:schemeClr>
                </a:solidFill>
                <a:effectLst/>
              </a:rPr>
              <a:t>пойкилоцитоз</a:t>
            </a:r>
            <a:endParaRPr lang="ru-RU" sz="3600" dirty="0">
              <a:solidFill>
                <a:schemeClr val="bg1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88640"/>
            <a:ext cx="7772400" cy="1143000"/>
          </a:xfrm>
        </p:spPr>
        <p:txBody>
          <a:bodyPr/>
          <a:lstStyle/>
          <a:p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effectLst/>
              </a:rPr>
              <a:t>В12 дефицитная анемия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484784"/>
            <a:ext cx="7772400" cy="4005263"/>
          </a:xfrm>
        </p:spPr>
        <p:txBody>
          <a:bodyPr/>
          <a:lstStyle/>
          <a:p>
            <a:pPr>
              <a:buClrTx/>
              <a:buSzTx/>
              <a:buFont typeface="Wingdings" pitchFamily="2" charset="2"/>
              <a:buChar char="§"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Тельца </a:t>
            </a:r>
            <a:r>
              <a:rPr lang="ru-RU" sz="3600" dirty="0" err="1">
                <a:solidFill>
                  <a:schemeClr val="bg1">
                    <a:lumMod val="50000"/>
                  </a:schemeClr>
                </a:solidFill>
                <a:effectLst/>
              </a:rPr>
              <a:t>Жолли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, кольца </a:t>
            </a:r>
            <a:r>
              <a:rPr lang="ru-RU" sz="3600" dirty="0" err="1">
                <a:solidFill>
                  <a:schemeClr val="bg1">
                    <a:lumMod val="50000"/>
                  </a:schemeClr>
                </a:solidFill>
                <a:effectLst/>
              </a:rPr>
              <a:t>Кебота</a:t>
            </a:r>
            <a:endParaRPr lang="ru-RU" sz="3600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>
              <a:buClrTx/>
              <a:buSzTx/>
              <a:buFont typeface="Wingdings" pitchFamily="2" charset="2"/>
              <a:buChar char="§"/>
            </a:pPr>
            <a:r>
              <a:rPr lang="ru-RU" sz="3600" dirty="0" err="1">
                <a:solidFill>
                  <a:schemeClr val="bg1">
                    <a:lumMod val="50000"/>
                  </a:schemeClr>
                </a:solidFill>
                <a:effectLst/>
              </a:rPr>
              <a:t>Гиперсегментация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 нейтрофилов</a:t>
            </a:r>
          </a:p>
          <a:p>
            <a:pPr>
              <a:buClrTx/>
              <a:buSzTx/>
              <a:buFont typeface="Wingdings" pitchFamily="2" charset="2"/>
              <a:buChar char="§"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Лейкопения, тромбоцитопения</a:t>
            </a:r>
          </a:p>
          <a:p>
            <a:pPr>
              <a:buClrTx/>
              <a:buSzTx/>
              <a:buFont typeface="Wingdings" pitchFamily="2" charset="2"/>
              <a:buChar char="§"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Ретикулоциты – </a:t>
            </a:r>
            <a:r>
              <a:rPr lang="en-US" sz="3600" dirty="0">
                <a:solidFill>
                  <a:schemeClr val="bg1">
                    <a:lumMod val="50000"/>
                  </a:schemeClr>
                </a:solidFill>
                <a:effectLst/>
              </a:rPr>
              <a:t>N</a:t>
            </a: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</a:rPr>
              <a:t> или снижены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88640"/>
            <a:ext cx="8229600" cy="728663"/>
          </a:xfrm>
        </p:spPr>
        <p:txBody>
          <a:bodyPr/>
          <a:lstStyle/>
          <a:p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effectLst/>
              </a:rPr>
              <a:t>Клинические проявления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268760"/>
            <a:ext cx="8435975" cy="5472112"/>
          </a:xfrm>
        </p:spPr>
        <p:txBody>
          <a:bodyPr/>
          <a:lstStyle/>
          <a:p>
            <a:pPr marL="476250" indent="-476250" algn="just">
              <a:lnSpc>
                <a:spcPct val="80000"/>
              </a:lnSpc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Поражение ЖКТ</a:t>
            </a:r>
          </a:p>
          <a:p>
            <a:pPr marL="476250" indent="-476250" algn="just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Поражение кроветворной системы</a:t>
            </a:r>
          </a:p>
          <a:p>
            <a:pPr marL="476250" indent="-476250" algn="just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Поражение нервной системы</a:t>
            </a:r>
          </a:p>
          <a:p>
            <a:pPr marL="476250" indent="-476250" algn="just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	(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фуникулярный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  <a:effectLst/>
              </a:rPr>
              <a:t>миелоз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) – парестезии, шаткость походки, атаксия, снижение всех видов чувствительности, трофические расстройства, психические расстройства, нарушение функции тазовых органов, галлюцинации.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188640"/>
            <a:ext cx="6156325" cy="1225550"/>
          </a:xfrm>
        </p:spPr>
        <p:txBody>
          <a:bodyPr/>
          <a:lstStyle/>
          <a:p>
            <a:r>
              <a:rPr lang="ru-RU" sz="3600" b="1" dirty="0">
                <a:solidFill>
                  <a:schemeClr val="bg1">
                    <a:lumMod val="50000"/>
                  </a:schemeClr>
                </a:solidFill>
                <a:effectLst/>
              </a:rPr>
              <a:t> АНЕМИИ ГЕМОЛИТИЧЕСКИЕ</a:t>
            </a:r>
            <a:endParaRPr lang="ru-RU" sz="3600" b="1" dirty="0">
              <a:solidFill>
                <a:schemeClr val="bg1">
                  <a:lumMod val="50000"/>
                </a:schemeClr>
              </a:solidFill>
              <a:effectLst/>
              <a:cs typeface="Times New Roman" pitchFamily="18" charset="0"/>
            </a:endParaRP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79388" y="1628775"/>
            <a:ext cx="871378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уменьшение продолжительности жизни Эр</a:t>
            </a:r>
          </a:p>
          <a:p>
            <a:pPr>
              <a:buFontTx/>
              <a:buChar char="•"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КМ функционирует нормально –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эритрон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КМ расширен</a:t>
            </a:r>
          </a:p>
          <a:p>
            <a:pPr>
              <a:buFontTx/>
              <a:buChar char="•"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увеличено количество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ретикулоцитов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в КМ и в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периферич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 крови </a:t>
            </a:r>
          </a:p>
          <a:p>
            <a:pPr>
              <a:buFontTx/>
              <a:buChar char="•"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  <a:sym typeface="Symbol" pitchFamily="18" charset="2"/>
              </a:rPr>
              <a:t>би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лирубин сыворотки крови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  <a:sym typeface="Symbol" pitchFamily="18" charset="2"/>
              </a:rPr>
              <a:t> </a:t>
            </a:r>
          </a:p>
          <a:p>
            <a:pPr>
              <a:buFontTx/>
              <a:buChar char="•"/>
            </a:pP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положительная прямая и непрямая реакции </a:t>
            </a:r>
            <a:r>
              <a:rPr lang="ru-RU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Кумбса</a:t>
            </a:r>
            <a:r>
              <a:rPr lang="ru-RU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(при аутоиммунном гемолизе)</a:t>
            </a:r>
            <a:endParaRPr lang="ru-RU" sz="3200" dirty="0">
              <a:solidFill>
                <a:schemeClr val="bg1">
                  <a:lumMod val="50000"/>
                </a:schemeClr>
              </a:solidFill>
              <a:latin typeface="+mj-lt"/>
              <a:sym typeface="Symbol" pitchFamily="18" charset="2"/>
            </a:endParaRPr>
          </a:p>
          <a:p>
            <a:pPr>
              <a:buFontTx/>
              <a:buChar char="•"/>
            </a:pPr>
            <a:endParaRPr lang="ru-RU" sz="3200" dirty="0">
              <a:solidFill>
                <a:schemeClr val="bg1">
                  <a:lumMod val="50000"/>
                </a:schemeClr>
              </a:solidFill>
              <a:latin typeface="+mj-lt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chemeClr val="bg1">
                    <a:lumMod val="50000"/>
                  </a:schemeClr>
                </a:solidFill>
                <a:effectLst/>
              </a:rPr>
              <a:t>Классическая триада гемолитических симптомов:</a:t>
            </a:r>
            <a:endParaRPr lang="ru-RU" sz="3600" dirty="0">
              <a:solidFill>
                <a:schemeClr val="bg1">
                  <a:lumMod val="50000"/>
                </a:schemeClr>
              </a:solidFill>
              <a:effectLst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>
              <a:solidFill>
                <a:schemeClr val="bg1">
                  <a:lumMod val="50000"/>
                </a:schemeClr>
              </a:solidFill>
              <a:effectLst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Анемия.</a:t>
            </a:r>
          </a:p>
          <a:p>
            <a:pPr marL="0" indent="0"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Желтушность кожных покровов и склер.</a:t>
            </a:r>
          </a:p>
          <a:p>
            <a:pPr marL="0" indent="0"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Спленомегалия.</a:t>
            </a:r>
          </a:p>
          <a:p>
            <a:pPr>
              <a:buFont typeface="Wingdings" pitchFamily="2" charset="2"/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                                    +</a:t>
            </a:r>
          </a:p>
          <a:p>
            <a:pPr>
              <a:buFont typeface="Wingdings" pitchFamily="2" charset="2"/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effectLst/>
              </a:rPr>
              <a:t>Лихорадка, потемнение мочи (цвет темного пива)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333375"/>
            <a:ext cx="6840537" cy="641350"/>
          </a:xfrm>
          <a:ln/>
        </p:spPr>
        <p:txBody>
          <a:bodyPr/>
          <a:lstStyle/>
          <a:p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effectLst/>
              </a:rPr>
              <a:t>АПЛАСТИЧЕСКАЯ АНЕМИЯ</a:t>
            </a:r>
            <a:r>
              <a:rPr lang="ru-RU" sz="3600" b="1" dirty="0">
                <a:solidFill>
                  <a:schemeClr val="bg1">
                    <a:lumMod val="50000"/>
                  </a:schemeClr>
                </a:solidFill>
                <a:effectLst/>
              </a:rPr>
              <a:t>	</a:t>
            </a: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250825" y="5084763"/>
            <a:ext cx="2303463" cy="711200"/>
          </a:xfrm>
          <a:prstGeom prst="rect">
            <a:avLst/>
          </a:prstGeom>
          <a:solidFill>
            <a:schemeClr val="tx2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Анемия</a:t>
            </a: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2339975" y="3933825"/>
            <a:ext cx="3255963" cy="711200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Лейкопения</a:t>
            </a: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4427538" y="5084763"/>
            <a:ext cx="4518025" cy="646331"/>
          </a:xfrm>
          <a:prstGeom prst="rect">
            <a:avLst/>
          </a:prstGeom>
          <a:solidFill>
            <a:schemeClr val="tx2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Тромбоцитопения</a:t>
            </a: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4953000" y="1773238"/>
            <a:ext cx="419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2124075" y="1484313"/>
            <a:ext cx="48244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ПАНЦИТОПЕНИЯ</a:t>
            </a:r>
          </a:p>
        </p:txBody>
      </p:sp>
      <p:sp>
        <p:nvSpPr>
          <p:cNvPr id="80904" name="Line 8"/>
          <p:cNvSpPr>
            <a:spLocks noChangeShapeType="1"/>
          </p:cNvSpPr>
          <p:nvPr/>
        </p:nvSpPr>
        <p:spPr bwMode="auto">
          <a:xfrm flipH="1">
            <a:off x="1042988" y="2205038"/>
            <a:ext cx="3024187" cy="2663825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80905" name="Line 9"/>
          <p:cNvSpPr>
            <a:spLocks noChangeShapeType="1"/>
          </p:cNvSpPr>
          <p:nvPr/>
        </p:nvSpPr>
        <p:spPr bwMode="auto">
          <a:xfrm flipH="1">
            <a:off x="4067175" y="2205038"/>
            <a:ext cx="0" cy="15843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80906" name="Line 10"/>
          <p:cNvSpPr>
            <a:spLocks noChangeShapeType="1"/>
          </p:cNvSpPr>
          <p:nvPr/>
        </p:nvSpPr>
        <p:spPr bwMode="auto">
          <a:xfrm>
            <a:off x="4067175" y="2205038"/>
            <a:ext cx="3097213" cy="2736850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395288" y="836613"/>
            <a:ext cx="849788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600" b="1" u="sng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Синдром инфекционных осложнений:</a:t>
            </a:r>
          </a:p>
          <a:p>
            <a:endParaRPr lang="ru-RU" sz="3600" b="1" dirty="0">
              <a:solidFill>
                <a:schemeClr val="bg1">
                  <a:lumMod val="50000"/>
                </a:schemeClr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Язвенно-некротический стоматит</a:t>
            </a:r>
          </a:p>
          <a:p>
            <a:pPr>
              <a:buFontTx/>
              <a:buChar char="•"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Язвенно-некротическая ангина</a:t>
            </a:r>
          </a:p>
          <a:p>
            <a:pPr>
              <a:buFontTx/>
              <a:buChar char="•"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Токсическая </a:t>
            </a:r>
            <a:r>
              <a:rPr lang="ru-RU" sz="36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энтеропатия</a:t>
            </a:r>
            <a:endParaRPr lang="ru-RU" sz="36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Бактериальные, грибковые, вирусные инфекции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842963"/>
            <a:ext cx="8569325" cy="4540250"/>
          </a:xfrm>
        </p:spPr>
        <p:txBody>
          <a:bodyPr/>
          <a:lstStyle/>
          <a:p>
            <a:pPr algn="l"/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  <a:t>	</a:t>
            </a:r>
            <a:r>
              <a:rPr lang="ru-RU" sz="3600" b="1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  <a:t>Геморрагический синдром</a:t>
            </a:r>
            <a:br>
              <a:rPr lang="ru-RU" sz="3600" b="1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</a:br>
            <a:b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  <a:t>    	 кровотечения </a:t>
            </a:r>
            <a:b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  <a:t>      - кожные</a:t>
            </a:r>
            <a:b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  <a:t>    	- </a:t>
            </a:r>
            <a:r>
              <a:rPr lang="ru-RU" sz="3600" dirty="0" err="1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  <a:t>десневые</a:t>
            </a:r>
            <a:b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  <a:t>      - маточные и т.д. </a:t>
            </a:r>
            <a:b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3600" dirty="0">
                <a:solidFill>
                  <a:schemeClr val="bg1">
                    <a:lumMod val="50000"/>
                  </a:schemeClr>
                </a:solidFill>
                <a:effectLst/>
                <a:latin typeface="+mn-lt"/>
              </a:rPr>
              <a:t>         (тромбоцитопения + повышенная     	  проницаемость сосудов)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67380"/>
            <a:ext cx="813690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Выводы:</a:t>
            </a:r>
          </a:p>
          <a:p>
            <a:endParaRPr lang="ru-RU" sz="24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Таким образом, анемия представляет собой сложный симптомокомплекс:</a:t>
            </a:r>
          </a:p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1) клинико-лабораторных изменений (снижение уровня Нв,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</a:rPr>
              <a:t>Ht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, изменения среднего Д Эр, 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</a:rPr>
              <a:t>MCV, MCH, MCHC, Lt,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</a:rPr>
              <a:t>Tr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 и пр.;</a:t>
            </a:r>
          </a:p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2) микроциркуляторной гипоксии (бледность слизистых и кожных покровов, микроциркуляторные гипоксические нарушения в органах);</a:t>
            </a:r>
          </a:p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3) 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</a:rPr>
              <a:t>макроциркуляторной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  гипоксии (одышка, тахикардия, снижение толерантности к физической нагрузке и пр.);</a:t>
            </a:r>
          </a:p>
          <a:p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4) сопутствующих клинических и лабораторных симптомов и синдромов (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</a:rPr>
              <a:t>сидеропения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</a:rPr>
              <a:t>фуникулярный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bg1">
                    <a:lumMod val="50000"/>
                  </a:schemeClr>
                </a:solidFill>
              </a:rPr>
              <a:t>миелоз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, желтуха, интоксикация, геморрагический синдром и др.).</a:t>
            </a:r>
          </a:p>
        </p:txBody>
      </p:sp>
    </p:spTree>
    <p:extLst>
      <p:ext uri="{BB962C8B-B14F-4D97-AF65-F5344CB8AC3E}">
        <p14:creationId xmlns:p14="http://schemas.microsoft.com/office/powerpoint/2010/main" val="28994964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Box 1"/>
          <p:cNvSpPr txBox="1">
            <a:spLocks noChangeArrowheads="1"/>
          </p:cNvSpPr>
          <p:nvPr/>
        </p:nvSpPr>
        <p:spPr bwMode="auto">
          <a:xfrm>
            <a:off x="472158" y="193860"/>
            <a:ext cx="4818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800" dirty="0">
                <a:solidFill>
                  <a:srgbClr val="002060"/>
                </a:solidFill>
                <a:latin typeface="Arial" charset="0"/>
                <a:cs typeface="Arial" charset="0"/>
              </a:rPr>
              <a:t>Вопросы для самоконтроля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18914" y="908720"/>
            <a:ext cx="8352928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Определение анемии. 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Классификация анемий (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этиопатогенетическая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 классификация Кассирского И.А., по степени тяжести, по способности костного мозга к регенерации, по цветовому показателю, по размеру эритроцитов)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Классификация анемий по цветовому показателю и насыщению гемоглобином эритроцитов.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Классификация анемий по уровню ретикулоцитов.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 err="1">
                <a:solidFill>
                  <a:srgbClr val="002060"/>
                </a:solidFill>
                <a:latin typeface="+mj-lt"/>
              </a:rPr>
              <a:t>Рассчет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ретикулоцитарного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 индекса.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Классификация анемий по диаметру и объему эритроцитов.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Назовите симптомы анемического синдрома.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Какие существуют специфические синдромы для анемий различной этиологии?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Клиническое значение микроэлементов в организме (железо и витамин В12)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Что такое «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Гипосидероз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»?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Назовите признаки 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сидеропенического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 синдрома.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Назовите признаки 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фуникулярного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миелоза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Что такое «Агранулоцитоз»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Назовите признаки язвенно-некротического синдрома.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Этиология железодефицитной, В12 – дефицитной, гемолитической анемии, 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апластической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 анемии.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Факторы риска развития железодефицитной, В12 – дефицитной анемии, гемолитической анемии, 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апластической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 анемии. 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Основные критерии, клинические признаки и синдромы железодефицитной анемии, выявляемые при расспросе, осмотре, пальпации, перкуссии, аускультации, лабораторных исследованиях.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Основные критерии, клинические признаки и синдромы 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мегалобластной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 анемии,  выявляемые при расспросе, осмотре, пальпации, перкуссии, аускультации, лабораторных исследованиях.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Основные критерии, клинические признаки и синдромы гемолитической анемии, выявляемые при расспросе, осмотре, пальпации, перкуссии, аускультации, лабораторных исследованиях.</a:t>
            </a:r>
          </a:p>
          <a:p>
            <a:pPr marL="342900" lvl="0" indent="-342900">
              <a:spcAft>
                <a:spcPts val="0"/>
              </a:spcAft>
              <a:buClr>
                <a:srgbClr val="002060"/>
              </a:buClr>
              <a:buFont typeface="Arial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+mj-lt"/>
              </a:rPr>
              <a:t>Основные критерии, клинические признаки и синдромы </a:t>
            </a:r>
            <a:r>
              <a:rPr lang="ru-RU" sz="1300" dirty="0" err="1">
                <a:solidFill>
                  <a:srgbClr val="002060"/>
                </a:solidFill>
                <a:latin typeface="+mj-lt"/>
              </a:rPr>
              <a:t>апластической</a:t>
            </a:r>
            <a:r>
              <a:rPr lang="ru-RU" sz="1300" dirty="0">
                <a:solidFill>
                  <a:srgbClr val="002060"/>
                </a:solidFill>
                <a:latin typeface="+mj-lt"/>
              </a:rPr>
              <a:t> анемии, лабораторных исследованиях, выявляемые при расспросе, осмотре, пальпации, перкуссии, аускультации.</a:t>
            </a:r>
            <a:endParaRPr lang="ru-RU" sz="1300" dirty="0">
              <a:solidFill>
                <a:srgbClr val="00206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930932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Прямоугольник 3"/>
          <p:cNvSpPr>
            <a:spLocks noChangeArrowheads="1"/>
          </p:cNvSpPr>
          <p:nvPr/>
        </p:nvSpPr>
        <p:spPr bwMode="auto">
          <a:xfrm>
            <a:off x="164479" y="908720"/>
            <a:ext cx="8713787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Гематология : национальное руководство / под ред. О. А. Рукавицына. - 2-е изд., </a:t>
            </a:r>
            <a:r>
              <a:rPr lang="ru-RU" sz="1400" dirty="0" err="1">
                <a:solidFill>
                  <a:schemeClr val="bg2">
                    <a:lumMod val="50000"/>
                  </a:schemeClr>
                </a:solidFill>
              </a:rPr>
              <a:t>перераб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. и доп. - Москва : ГЭОТАР-Медиа, 2024. - 916 с. 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– 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Текст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 : 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электронный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 // URL : https://mbasegeotar.ru/book/ISBN9785970481882.html</a:t>
            </a:r>
            <a:endParaRPr lang="ru-RU" sz="1400" dirty="0">
              <a:solidFill>
                <a:schemeClr val="bg2">
                  <a:lumMod val="50000"/>
                </a:schemeClr>
              </a:solidFill>
              <a:cs typeface="Arial" charset="0"/>
            </a:endParaRPr>
          </a:p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chemeClr val="bg2">
                    <a:lumMod val="50000"/>
                  </a:schemeClr>
                </a:solidFill>
                <a:cs typeface="Arial" charset="0"/>
              </a:rPr>
              <a:t>Клинические рекомендации Железодефицитная анемия, 2024г., 56 стр. -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cs typeface="Arial" charset="0"/>
                <a:hlinkClick r:id="rId2"/>
              </a:rPr>
              <a:t>https://cr.minzdrav.gov.ru/preview-cr/669_2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cs typeface="Arial" charset="0"/>
              </a:rPr>
              <a:t> (электронный источник, доступно на 22.09.2025 г.)</a:t>
            </a:r>
          </a:p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Анемии. Краткое руководство для практических врачей всех специальностей / под ред. О. А. Рукавицына. - 2-е изд., </a:t>
            </a:r>
            <a:r>
              <a:rPr lang="ru-RU" sz="1400" dirty="0" err="1">
                <a:solidFill>
                  <a:schemeClr val="bg2">
                    <a:lumMod val="50000"/>
                  </a:schemeClr>
                </a:solidFill>
              </a:rPr>
              <a:t>перераб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. и доп. - Москва : ГЭОТАР-Медиа, 2021.  – 362 с. - Текст : электронный //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URL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 :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3"/>
              </a:rPr>
              <a:t>https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3"/>
              </a:rPr>
              <a:t>://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  <a:hlinkClick r:id="rId3"/>
              </a:rPr>
              <a:t>mbasegeotar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3"/>
              </a:rPr>
              <a:t>.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  <a:hlinkClick r:id="rId3"/>
              </a:rPr>
              <a:t>ru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3"/>
              </a:rPr>
              <a:t>/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3"/>
              </a:rPr>
              <a:t>book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3"/>
              </a:rPr>
              <a:t>/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3"/>
              </a:rPr>
              <a:t>ISBN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3"/>
              </a:rPr>
              <a:t>9785970462935.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3"/>
              </a:rPr>
              <a:t>html</a:t>
            </a:r>
            <a:endParaRPr lang="ru-RU" sz="1400" dirty="0">
              <a:solidFill>
                <a:schemeClr val="bg2">
                  <a:lumMod val="50000"/>
                </a:schemeClr>
              </a:solidFill>
            </a:endParaRPr>
          </a:p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Болезни крови в амбулаторной практике / И. Л. Давыдкин, И. В. </a:t>
            </a:r>
            <a:r>
              <a:rPr lang="ru-RU" sz="1400" dirty="0" err="1">
                <a:solidFill>
                  <a:schemeClr val="bg2">
                    <a:lumMod val="50000"/>
                  </a:schemeClr>
                </a:solidFill>
              </a:rPr>
              <a:t>Куртов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, Р. К. </a:t>
            </a:r>
            <a:r>
              <a:rPr lang="ru-RU" sz="1400" dirty="0" err="1">
                <a:solidFill>
                  <a:schemeClr val="bg2">
                    <a:lumMod val="50000"/>
                  </a:schemeClr>
                </a:solidFill>
              </a:rPr>
              <a:t>Хайретдинов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 [и др.] ; под ред. И. Л. Давыдкина. - 3-е изд., </a:t>
            </a:r>
            <a:r>
              <a:rPr lang="ru-RU" sz="1400" dirty="0" err="1">
                <a:solidFill>
                  <a:schemeClr val="bg2">
                    <a:lumMod val="50000"/>
                  </a:schemeClr>
                </a:solidFill>
              </a:rPr>
              <a:t>испр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. и доп. - М. : ГЭОТАР-Медиа, 2020. -272 с. – Текст : электронный //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URL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 :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4"/>
              </a:rPr>
              <a:t>https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4"/>
              </a:rPr>
              <a:t>://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  <a:hlinkClick r:id="rId4"/>
              </a:rPr>
              <a:t>medbase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4"/>
              </a:rPr>
              <a:t>.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  <a:hlinkClick r:id="rId4"/>
              </a:rPr>
              <a:t>ru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4"/>
              </a:rPr>
              <a:t>/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4"/>
              </a:rPr>
              <a:t>book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4"/>
              </a:rPr>
              <a:t>/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4"/>
              </a:rPr>
              <a:t>ISBN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4"/>
              </a:rPr>
              <a:t>9785970459164.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4"/>
              </a:rPr>
              <a:t>html</a:t>
            </a:r>
            <a:endParaRPr lang="ru-RU" sz="1400" dirty="0">
              <a:solidFill>
                <a:schemeClr val="bg2">
                  <a:lumMod val="50000"/>
                </a:schemeClr>
              </a:solidFill>
            </a:endParaRPr>
          </a:p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Рукавицын, А. А. Справочник врача-гематолога / А. А. Рукавицын, О. А. Рукавицын. - Москва : ГЭОТАР-Медиа, 2020. - 208 с. - Текст : электронный //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URL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 :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5"/>
              </a:rPr>
              <a:t>https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5"/>
              </a:rPr>
              <a:t>://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  <a:hlinkClick r:id="rId5"/>
              </a:rPr>
              <a:t>medbase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5"/>
              </a:rPr>
              <a:t>.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  <a:hlinkClick r:id="rId5"/>
              </a:rPr>
              <a:t>ru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5"/>
              </a:rPr>
              <a:t>/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5"/>
              </a:rPr>
              <a:t>book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5"/>
              </a:rPr>
              <a:t>/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5"/>
              </a:rPr>
              <a:t>ISBN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hlinkClick r:id="rId5"/>
              </a:rPr>
              <a:t>9785970458075.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hlinkClick r:id="rId5"/>
              </a:rPr>
              <a:t>html</a:t>
            </a:r>
            <a:endParaRPr lang="ru-RU" sz="1400" dirty="0">
              <a:solidFill>
                <a:schemeClr val="bg2">
                  <a:lumMod val="50000"/>
                </a:schemeClr>
              </a:solidFill>
            </a:endParaRPr>
          </a:p>
          <a:p>
            <a:pPr marL="457200" indent="-457200">
              <a:buFontTx/>
              <a:buAutoNum type="arabicPeriod"/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</a:rPr>
              <a:t>Консультант студента 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[Электронный ресурс] : электронно-библиотечная система (ЭБС) / ООО «Консультант студента» – https://www.studentlibrary.ru/ – </a:t>
            </a:r>
            <a:r>
              <a:rPr lang="ru-RU" sz="1400" i="1" dirty="0">
                <a:solidFill>
                  <a:schemeClr val="bg2">
                    <a:lumMod val="50000"/>
                  </a:schemeClr>
                </a:solidFill>
              </a:rPr>
              <a:t>Доступ к полным текстам с любого компьютера после авторизации.</a:t>
            </a:r>
          </a:p>
          <a:p>
            <a:pPr marL="457200" indent="-457200">
              <a:buFontTx/>
              <a:buAutoNum type="arabicPeriod"/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</a:rPr>
              <a:t>Электронно-библиотечная система НГМУ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 (ЭБС НГМУ) [Электронный ресурс] : электронно-библиотечная система (ЭБС) / НГМУ – URL: http://library.ngmu.ru/ – </a:t>
            </a:r>
            <a:r>
              <a:rPr lang="ru-RU" sz="1400" i="1" dirty="0">
                <a:solidFill>
                  <a:schemeClr val="bg2">
                    <a:lumMod val="50000"/>
                  </a:schemeClr>
                </a:solidFill>
              </a:rPr>
              <a:t>Доступ к полным текстам с любого компьютера после авторизации.</a:t>
            </a:r>
          </a:p>
          <a:p>
            <a:pPr marL="457200" indent="-457200">
              <a:buFontTx/>
              <a:buAutoNum type="arabicPeriod"/>
            </a:pP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Рубрикатор клинических рекомендаций : официальный сайт /Министерство здравоохранения Российской Федерации. – 2021. –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URL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 :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https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://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cr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.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minzdrav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.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gov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.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ru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/?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ysclid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=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lc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8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uv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2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fbsg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</a:rPr>
              <a:t>216477660 – Текст : электронный.</a:t>
            </a:r>
          </a:p>
          <a:p>
            <a:pPr marL="457200" indent="-457200">
              <a:buFontTx/>
              <a:buAutoNum type="arabicPeriod"/>
            </a:pPr>
            <a:endParaRPr lang="ru-RU" sz="1400" dirty="0">
              <a:solidFill>
                <a:schemeClr val="bg2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78851" name="TextBox 1"/>
          <p:cNvSpPr txBox="1">
            <a:spLocks noChangeArrowheads="1"/>
          </p:cNvSpPr>
          <p:nvPr/>
        </p:nvSpPr>
        <p:spPr bwMode="auto">
          <a:xfrm>
            <a:off x="611560" y="373315"/>
            <a:ext cx="32242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Arial" charset="0"/>
                <a:cs typeface="Arial" charset="0"/>
              </a:rPr>
              <a:t>Список литературы</a:t>
            </a:r>
          </a:p>
        </p:txBody>
      </p:sp>
    </p:spTree>
    <p:extLst>
      <p:ext uri="{BB962C8B-B14F-4D97-AF65-F5344CB8AC3E}">
        <p14:creationId xmlns:p14="http://schemas.microsoft.com/office/powerpoint/2010/main" val="298866660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Лучи">
  <a:themeElements>
    <a:clrScheme name="Лучи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Луч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учи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470</TotalTime>
  <Words>1775</Words>
  <Application>Microsoft Office PowerPoint</Application>
  <PresentationFormat>Экран (4:3)</PresentationFormat>
  <Paragraphs>184</Paragraphs>
  <Slides>30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Courier New</vt:lpstr>
      <vt:lpstr>Times New Roman</vt:lpstr>
      <vt:lpstr>Wingdings</vt:lpstr>
      <vt:lpstr>Лучи</vt:lpstr>
      <vt:lpstr>Презентация PowerPoint</vt:lpstr>
      <vt:lpstr>Презентация PowerPoint</vt:lpstr>
      <vt:lpstr>Презентация PowerPoint</vt:lpstr>
      <vt:lpstr>Анемия – «бескровие» (an – без; haim – крови)</vt:lpstr>
      <vt:lpstr>Анемия </vt:lpstr>
      <vt:lpstr>Анемия </vt:lpstr>
      <vt:lpstr>Анемия </vt:lpstr>
      <vt:lpstr>Анемии классифицируются:</vt:lpstr>
      <vt:lpstr>Презентация PowerPoint</vt:lpstr>
      <vt:lpstr>Презентация PowerPoint</vt:lpstr>
      <vt:lpstr>Презентация PowerPoint</vt:lpstr>
      <vt:lpstr>Клиника анемического синдрома: возникает при любой анемии, не зависит от этиопатогенетических причин</vt:lpstr>
      <vt:lpstr>Презентация PowerPoint</vt:lpstr>
      <vt:lpstr>Презентация PowerPoint</vt:lpstr>
      <vt:lpstr> Основные критерии ЖДА  1. Гипохромия эритроцитов, микроцитоз. 2. Изменение показателей феррокинетики: А) Снижение уровня сывороточного железа. Б) Снижение коэффициента насыщения трансферрина (КНТ). В) Повышение общей железосвязывающей способности сыворотки (ОЖСС). Г) Снижение содержания ферритина в крови.  </vt:lpstr>
      <vt:lpstr>ЗНАЧЕНИЕ ЖЕЛЕЗА    - Основная функция железа в организме -перенос кислорода и «хранение» его в крови, обеспечение кислородом мышц;  - железо связано с ферментами: цитохромами и железо-серными белками - переносчик электронов, катализатор реакций   ОКСИГЕНАЦИИ, ГИДРОКСИЛИРОВАНИЯ и других жизненно важных метаболических процессов.</vt:lpstr>
      <vt:lpstr>ГИПОСИДЕРОЗ - тканевой ДЖ     поражаются 1. кожа, ее придатки (волосы, ногти) и слизистые.   2. Желудочно-кишечный тракт  3. Нервная система  4. Сердечно-сосудистая система </vt:lpstr>
      <vt:lpstr>СИДЕРОПЕНИЧЕСКИЙ СИНДРОМ:  * дистрофические изменения кожи и слизистых, койлонихии, атрофия слизистой желудка, пищевода, глоссит, гингивит, стоматит, дисфагия). </vt:lpstr>
      <vt:lpstr>Презентация PowerPoint</vt:lpstr>
      <vt:lpstr>В12 дефицитная анемия</vt:lpstr>
      <vt:lpstr>В12 дефицитная анемия</vt:lpstr>
      <vt:lpstr>Клинические проявления</vt:lpstr>
      <vt:lpstr> АНЕМИИ ГЕМОЛИТИЧЕСКИЕ</vt:lpstr>
      <vt:lpstr>Классическая триада гемолитических симптомов:</vt:lpstr>
      <vt:lpstr>АПЛАСТИЧЕСКАЯ АНЕМИЯ </vt:lpstr>
      <vt:lpstr>Презентация PowerPoint</vt:lpstr>
      <vt:lpstr> Геморрагический синдром        кровотечения        - кожные      - десневые       - маточные и т.д.           (тромбоцитопения + повышенная        проницаемость сосудов)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TI</dc:creator>
  <cp:lastModifiedBy>Войтко Мария Сергеевна</cp:lastModifiedBy>
  <cp:revision>86</cp:revision>
  <dcterms:created xsi:type="dcterms:W3CDTF">2009-09-25T06:10:11Z</dcterms:created>
  <dcterms:modified xsi:type="dcterms:W3CDTF">2025-11-18T11:05:31Z</dcterms:modified>
</cp:coreProperties>
</file>