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86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emf" ContentType="image/x-emf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notesSlides/notesSlide87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Default Extension="sldx" ContentType="application/vnd.openxmlformats-officedocument.presentationml.slide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88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84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notesSlides/notesSlide89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67.xml" ContentType="application/vnd.openxmlformats-officedocument.presentationml.notesSlid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3"/>
  </p:notesMasterIdLst>
  <p:sldIdLst>
    <p:sldId id="256" r:id="rId2"/>
    <p:sldId id="347" r:id="rId3"/>
    <p:sldId id="257" r:id="rId4"/>
    <p:sldId id="338" r:id="rId5"/>
    <p:sldId id="260" r:id="rId6"/>
    <p:sldId id="259" r:id="rId7"/>
    <p:sldId id="261" r:id="rId8"/>
    <p:sldId id="275" r:id="rId9"/>
    <p:sldId id="276" r:id="rId10"/>
    <p:sldId id="258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62" r:id="rId19"/>
    <p:sldId id="263" r:id="rId20"/>
    <p:sldId id="277" r:id="rId21"/>
    <p:sldId id="280" r:id="rId22"/>
    <p:sldId id="336" r:id="rId23"/>
    <p:sldId id="337" r:id="rId24"/>
    <p:sldId id="348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281" r:id="rId35"/>
    <p:sldId id="341" r:id="rId36"/>
    <p:sldId id="342" r:id="rId37"/>
    <p:sldId id="343" r:id="rId38"/>
    <p:sldId id="282" r:id="rId39"/>
    <p:sldId id="340" r:id="rId40"/>
    <p:sldId id="283" r:id="rId41"/>
    <p:sldId id="284" r:id="rId42"/>
    <p:sldId id="279" r:id="rId43"/>
    <p:sldId id="278" r:id="rId44"/>
    <p:sldId id="289" r:id="rId45"/>
    <p:sldId id="285" r:id="rId46"/>
    <p:sldId id="290" r:id="rId47"/>
    <p:sldId id="291" r:id="rId48"/>
    <p:sldId id="292" r:id="rId49"/>
    <p:sldId id="286" r:id="rId50"/>
    <p:sldId id="314" r:id="rId51"/>
    <p:sldId id="350" r:id="rId52"/>
    <p:sldId id="365" r:id="rId53"/>
    <p:sldId id="351" r:id="rId54"/>
    <p:sldId id="352" r:id="rId55"/>
    <p:sldId id="353" r:id="rId56"/>
    <p:sldId id="354" r:id="rId57"/>
    <p:sldId id="355" r:id="rId58"/>
    <p:sldId id="356" r:id="rId59"/>
    <p:sldId id="357" r:id="rId60"/>
    <p:sldId id="358" r:id="rId61"/>
    <p:sldId id="359" r:id="rId62"/>
    <p:sldId id="360" r:id="rId63"/>
    <p:sldId id="302" r:id="rId64"/>
    <p:sldId id="303" r:id="rId65"/>
    <p:sldId id="304" r:id="rId66"/>
    <p:sldId id="305" r:id="rId67"/>
    <p:sldId id="306" r:id="rId68"/>
    <p:sldId id="361" r:id="rId69"/>
    <p:sldId id="362" r:id="rId70"/>
    <p:sldId id="309" r:id="rId71"/>
    <p:sldId id="368" r:id="rId72"/>
    <p:sldId id="311" r:id="rId73"/>
    <p:sldId id="312" r:id="rId74"/>
    <p:sldId id="313" r:id="rId75"/>
    <p:sldId id="363" r:id="rId76"/>
    <p:sldId id="364" r:id="rId77"/>
    <p:sldId id="328" r:id="rId78"/>
    <p:sldId id="329" r:id="rId79"/>
    <p:sldId id="331" r:id="rId80"/>
    <p:sldId id="335" r:id="rId81"/>
    <p:sldId id="367" r:id="rId82"/>
    <p:sldId id="366" r:id="rId83"/>
    <p:sldId id="344" r:id="rId84"/>
    <p:sldId id="327" r:id="rId85"/>
    <p:sldId id="330" r:id="rId86"/>
    <p:sldId id="332" r:id="rId87"/>
    <p:sldId id="333" r:id="rId88"/>
    <p:sldId id="334" r:id="rId89"/>
    <p:sldId id="316" r:id="rId90"/>
    <p:sldId id="349" r:id="rId91"/>
    <p:sldId id="287" r:id="rId9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B41EAE1-DF95-4F43-A5D8-8BAC059BCFF6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31046E-0356-4579-B5F2-AFAC0E11C5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1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20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Силы Старлинга</a:t>
            </a:r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64D3CC-2263-453F-A7AD-671804014ED5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867A01-C0AE-4420-94BC-AD551973EB5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3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0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61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02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227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63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25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66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86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4096827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27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281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486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91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896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B499A-D60D-4B23-89D2-782DDE6F829F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92C89-1338-4891-9C29-793EDF9D5A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D4627-78BF-4F51-8CD7-17F4C5BAA780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5E7B7-25AC-4B4C-B41A-74877FFE92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C09B9-5F0E-422C-BBC7-606EC5F18390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6DB79-7782-49DF-B7FC-2B97C76DC2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E03D0-3760-4B78-AB12-F0DE5C38ECDA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350CA-6550-44D9-824A-DCF54377D3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57854-4F65-4E0B-A419-AB8A4EE492DA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C6D57-8287-4D24-9CBF-8065CCD661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1C3A8-D1D3-4CA4-828F-9D14D160FC52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1F527-61C8-4F80-8A78-771B930E5E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AFCE7-9ED6-4388-9264-0A2E6640FCF7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3D69C-2252-4CF2-8921-9D0862EC7A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6AB54-FE73-4835-88DC-23394B5445B4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C5A54-A225-4D4E-8751-A400E79DD5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02E7B-7E78-46FD-A4D3-867176ED19F1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5CA82-FD79-446F-9BA3-CC89DC7551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E8557-8B15-498C-BBA3-FE6053187A60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F20A2-0551-47F9-840C-A8143F3B46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B7A5A-C30A-4FD6-B7C9-A47E12F6304F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F7DD7-4864-4564-A938-46AC713960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17699-1CEA-42BC-8E8E-BD800B27EE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3779308-9445-4968-98B2-587F886FAEFC}" type="datetimeFigureOut">
              <a:rPr lang="ru-RU"/>
              <a:pPr>
                <a:defRPr/>
              </a:pPr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86BEFC-C2FA-4846-9774-940B4B1BEA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______Microsoft_Office_PowerPoint1.sldx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389" y="620715"/>
            <a:ext cx="8785225" cy="3095625"/>
          </a:xfrm>
          <a:ln w="76200">
            <a:solidFill>
              <a:srgbClr val="FF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ВАЗОПЛЕГИЧЕСКИЙ ШОК</a:t>
            </a:r>
            <a:br>
              <a:rPr lang="ru-RU" sz="3200" b="1" dirty="0" smtClean="0"/>
            </a:br>
            <a:r>
              <a:rPr lang="ru-RU" sz="3200" b="1" dirty="0" smtClean="0"/>
              <a:t>(анафилактический шок; септический шок и тяжёлый сепсис)</a:t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>КАРДИОГЕННЫЙ ШОК</a:t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ОБСТРУКТИВНЫЙ ШОК</a:t>
            </a:r>
            <a:endParaRPr lang="ru-RU" sz="3200" b="1" dirty="0"/>
          </a:p>
        </p:txBody>
      </p:sp>
      <p:sp>
        <p:nvSpPr>
          <p:cNvPr id="1536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450" y="5942015"/>
            <a:ext cx="6400800" cy="915987"/>
          </a:xfrm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chemeClr val="tx1"/>
                </a:solidFill>
              </a:rPr>
              <a:t>Шмаков Алексей Николаевич</a:t>
            </a:r>
          </a:p>
          <a:p>
            <a:pPr eaLnBrk="1" hangingPunct="1"/>
            <a:r>
              <a:rPr lang="ru-RU" sz="2000" b="1" dirty="0" smtClean="0">
                <a:solidFill>
                  <a:schemeClr val="tx1"/>
                </a:solidFill>
              </a:rPr>
              <a:t>2017</a:t>
            </a:r>
          </a:p>
        </p:txBody>
      </p:sp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2195514" y="4292601"/>
            <a:ext cx="4531049" cy="523220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latin typeface="Calibri" pitchFamily="34" charset="0"/>
              </a:rPr>
              <a:t>АБДОМИНАЛЬНЫЙ СЕПСИС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/>
              <a:t>ЦЕЛЬ: усвоить принципы интенсивной и антибактериальной терапии гемодинамической недостаточности, обусловленной периферической </a:t>
            </a:r>
            <a:r>
              <a:rPr lang="ru-RU" sz="2400" b="1" dirty="0" err="1" smtClean="0"/>
              <a:t>вазоплегией</a:t>
            </a:r>
            <a:r>
              <a:rPr lang="ru-RU" sz="2400" b="1" dirty="0" smtClean="0"/>
              <a:t> и нарушениями возврата крови к левому сердцу 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2"/>
            <a:ext cx="9144000" cy="4525963"/>
          </a:xfrm>
        </p:spPr>
        <p:txBody>
          <a:bodyPr rtlCol="0">
            <a:normAutofit fontScale="925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ЗАДАЧИ: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1. Усвоить ключевые понятия: вазоплегия; снижение насосной функции сердца; лёгочная гипертензия; вторичная и скрытая гиповолемия.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2. Иметь представление о механизмах венозного возврата.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3. Владеть методиками расчёта противошоковой инфузионной терапии, инотропной и вазопрессорной поддержки в различных гемодинамических ситуациях.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4. Владеть принципами рациональной антибактериальной терапии.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5. Ориентироваться в особенностях сепсиса при перитоните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6. Знать признаки и количественно определять  наличие и степень «полиорганной недостаточности»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468313" y="2"/>
            <a:ext cx="8229600" cy="836613"/>
          </a:xfrm>
        </p:spPr>
        <p:txBody>
          <a:bodyPr/>
          <a:lstStyle/>
          <a:p>
            <a:pPr eaLnBrk="1" hangingPunct="1"/>
            <a:r>
              <a:rPr lang="ru-RU" sz="2400" b="1" smtClean="0"/>
              <a:t>ПЛАН:</a:t>
            </a:r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0" y="692152"/>
            <a:ext cx="9144000" cy="5878513"/>
          </a:xfrm>
        </p:spPr>
        <p:txBody>
          <a:bodyPr/>
          <a:lstStyle/>
          <a:p>
            <a:pPr eaLnBrk="1" hangingPunct="1"/>
            <a:r>
              <a:rPr lang="ru-RU" sz="2400" b="1" smtClean="0"/>
              <a:t>1. Дефиниции: стресс; шок как гемодинамическое выражение стресса. Понятия: «гиповолемия», «общее периферическое сосудистое сопротивление», «централизация кровообращения», «капиллярная утечка плазмы», «воспалительный каскад».</a:t>
            </a:r>
          </a:p>
          <a:p>
            <a:pPr eaLnBrk="1" hangingPunct="1"/>
            <a:r>
              <a:rPr lang="ru-RU" sz="2400" b="1" smtClean="0"/>
              <a:t>2. Стратегия противошоковой терапии: виды и способы решения терапевтических задач.</a:t>
            </a:r>
          </a:p>
          <a:p>
            <a:pPr eaLnBrk="1" hangingPunct="1"/>
            <a:r>
              <a:rPr lang="ru-RU" sz="2400" b="1" smtClean="0"/>
              <a:t>3. Патогенез и интенсивная терапия  анафилактического шока</a:t>
            </a:r>
          </a:p>
          <a:p>
            <a:pPr eaLnBrk="1" hangingPunct="1"/>
            <a:r>
              <a:rPr lang="ru-RU" sz="2400" b="1" smtClean="0"/>
              <a:t>4. Патогенез и интенсивная терапия кардиогенного шока</a:t>
            </a:r>
          </a:p>
          <a:p>
            <a:pPr eaLnBrk="1" hangingPunct="1"/>
            <a:r>
              <a:rPr lang="ru-RU" sz="2400" b="1" smtClean="0"/>
              <a:t>5. Патогенез и интенсивная терапия тромбоэмболии лёгочной артерии</a:t>
            </a:r>
          </a:p>
          <a:p>
            <a:pPr eaLnBrk="1" hangingPunct="1"/>
            <a:r>
              <a:rPr lang="ru-RU" sz="2400" b="1" smtClean="0"/>
              <a:t>6. Патогенез и интенсивная терапия септического шока</a:t>
            </a:r>
          </a:p>
          <a:p>
            <a:pPr eaLnBrk="1" hangingPunct="1"/>
            <a:r>
              <a:rPr lang="ru-RU" sz="2400" b="1" smtClean="0"/>
              <a:t>7. Абдоминальный сепсис</a:t>
            </a:r>
          </a:p>
          <a:p>
            <a:pPr eaLnBrk="1" hangingPunct="1"/>
            <a:r>
              <a:rPr lang="ru-RU" sz="2400" b="1" smtClean="0"/>
              <a:t>8. Полиорганная недостаточность: патофизиологический смысл</a:t>
            </a:r>
          </a:p>
          <a:p>
            <a:pPr eaLnBrk="1" hangingPunct="1"/>
            <a:endParaRPr lang="ru-RU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РЕКОМЕНДУЕМАЯ ЛИТЕРАТУРА: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0" y="1600202"/>
            <a:ext cx="9144000" cy="4525963"/>
          </a:xfrm>
        </p:spPr>
        <p:txBody>
          <a:bodyPr/>
          <a:lstStyle/>
          <a:p>
            <a:pPr eaLnBrk="1" hangingPunct="1"/>
            <a:r>
              <a:rPr lang="ru-RU" sz="2000" b="1" dirty="0" smtClean="0"/>
              <a:t>Лыткин М.И. Септический шок/М.И.Лыткин, Э.Д.Костин, </a:t>
            </a:r>
            <a:r>
              <a:rPr lang="ru-RU" sz="2000" b="1" dirty="0" err="1" smtClean="0"/>
              <a:t>А.Л.Костюченко</a:t>
            </a:r>
            <a:r>
              <a:rPr lang="ru-RU" sz="2000" b="1" dirty="0" smtClean="0"/>
              <a:t>.- СПб., 1980</a:t>
            </a:r>
          </a:p>
          <a:p>
            <a:pPr eaLnBrk="1" hangingPunct="1"/>
            <a:r>
              <a:rPr lang="ru-RU" sz="2000" b="1" dirty="0" err="1" smtClean="0"/>
              <a:t>Марино</a:t>
            </a:r>
            <a:r>
              <a:rPr lang="ru-RU" sz="2000" b="1" dirty="0" smtClean="0"/>
              <a:t> П. Интенсивная терапия/</a:t>
            </a:r>
            <a:r>
              <a:rPr lang="ru-RU" sz="2000" b="1" dirty="0" err="1" smtClean="0"/>
              <a:t>П.Марино</a:t>
            </a:r>
            <a:r>
              <a:rPr lang="ru-RU" sz="2000" b="1" dirty="0" smtClean="0"/>
              <a:t>. Пер. с англ. .- М., 1998</a:t>
            </a:r>
          </a:p>
          <a:p>
            <a:pPr eaLnBrk="1" hangingPunct="1"/>
            <a:r>
              <a:rPr lang="ru-RU" sz="2000" b="1" dirty="0" smtClean="0"/>
              <a:t>Перитонит/под ред. В.С.Савельева, Б.Р.Гельфанда, М.И.Филимонова.- М., 2006</a:t>
            </a:r>
          </a:p>
          <a:p>
            <a:pPr eaLnBrk="1" hangingPunct="1"/>
            <a:r>
              <a:rPr lang="ru-RU" sz="2000" b="1" dirty="0" smtClean="0"/>
              <a:t>Анестезия, реанимация и интенсивная терапия/под </a:t>
            </a:r>
            <a:r>
              <a:rPr lang="ru-RU" sz="2000" b="1" dirty="0" err="1" smtClean="0"/>
              <a:t>ред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В.Н.Кохно</a:t>
            </a:r>
            <a:r>
              <a:rPr lang="ru-RU" sz="2000" b="1" dirty="0" smtClean="0"/>
              <a:t>.- Новосибирск, 2016</a:t>
            </a:r>
          </a:p>
          <a:p>
            <a:pPr eaLnBrk="1" hangingPunct="1"/>
            <a:r>
              <a:rPr lang="ru-RU" sz="2000" b="1" dirty="0" err="1" smtClean="0"/>
              <a:t>Риккер</a:t>
            </a:r>
            <a:r>
              <a:rPr lang="ru-RU" sz="2000" b="1" dirty="0" smtClean="0"/>
              <a:t> Г. Шок/</a:t>
            </a:r>
            <a:r>
              <a:rPr lang="ru-RU" sz="2000" b="1" dirty="0" err="1" smtClean="0"/>
              <a:t>Г.Риккер</a:t>
            </a:r>
            <a:r>
              <a:rPr lang="ru-RU" sz="2000" b="1" dirty="0" smtClean="0"/>
              <a:t>. Пер. с англ.- М., 1987</a:t>
            </a:r>
          </a:p>
          <a:p>
            <a:pPr eaLnBrk="1" hangingPunct="1"/>
            <a:r>
              <a:rPr lang="ru-RU" sz="2000" b="1" dirty="0" smtClean="0"/>
              <a:t>Шустер Х.П. Шок (возникновение, распознавание, контроль, лечение)/ Х.П.Шустер, </a:t>
            </a:r>
            <a:r>
              <a:rPr lang="ru-RU" sz="2000" b="1" dirty="0" err="1" smtClean="0"/>
              <a:t>Х.Шенборн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Х.М.Лауэр</a:t>
            </a:r>
            <a:r>
              <a:rPr lang="ru-RU" sz="2000" b="1" dirty="0" smtClean="0"/>
              <a:t>. Пер. с англ.- М., 1981</a:t>
            </a:r>
          </a:p>
          <a:p>
            <a:pPr eaLnBrk="1" hangingPunct="1"/>
            <a:r>
              <a:rPr lang="ru-RU" sz="2000" b="1" dirty="0" smtClean="0"/>
              <a:t>Козлов В.К. Сепсис: этиология, </a:t>
            </a:r>
            <a:r>
              <a:rPr lang="ru-RU" sz="2000" b="1" dirty="0" err="1" smtClean="0"/>
              <a:t>иммунопатогенез</a:t>
            </a:r>
            <a:r>
              <a:rPr lang="ru-RU" sz="2000" b="1" dirty="0" smtClean="0"/>
              <a:t>, концепция современной иммунотерапии/В.К.Козлов.- СПб.: Диалект, 2008.- 296с.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ChangeArrowheads="1"/>
          </p:cNvSpPr>
          <p:nvPr/>
        </p:nvSpPr>
        <p:spPr bwMode="auto">
          <a:xfrm>
            <a:off x="304801" y="228600"/>
            <a:ext cx="8234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ahoma" pitchFamily="34" charset="0"/>
              </a:rPr>
              <a:t>ПУСКОВЫЕ МОМЕНТЫ КРИТИЧЕСКИХ СОСТОЯНИЙ</a:t>
            </a:r>
          </a:p>
        </p:txBody>
      </p:sp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3276600" y="966790"/>
            <a:ext cx="23711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гипоксия</a:t>
            </a:r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1" y="2852740"/>
            <a:ext cx="33153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гиповолемия</a:t>
            </a:r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5795964" y="2708275"/>
            <a:ext cx="307968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Ишемия – </a:t>
            </a:r>
          </a:p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реперфузия</a:t>
            </a:r>
          </a:p>
        </p:txBody>
      </p:sp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3276601" y="4675190"/>
            <a:ext cx="29851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воспаление</a:t>
            </a:r>
          </a:p>
        </p:txBody>
      </p:sp>
      <p:sp>
        <p:nvSpPr>
          <p:cNvPr id="24582" name="Line 7"/>
          <p:cNvSpPr>
            <a:spLocks noChangeShapeType="1"/>
          </p:cNvSpPr>
          <p:nvPr/>
        </p:nvSpPr>
        <p:spPr bwMode="auto">
          <a:xfrm flipV="1">
            <a:off x="1981200" y="1447800"/>
            <a:ext cx="1447800" cy="144780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3" name="Line 8"/>
          <p:cNvSpPr>
            <a:spLocks noChangeShapeType="1"/>
          </p:cNvSpPr>
          <p:nvPr/>
        </p:nvSpPr>
        <p:spPr bwMode="auto">
          <a:xfrm>
            <a:off x="5105401" y="1524000"/>
            <a:ext cx="1482725" cy="1112838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4" name="Line 9"/>
          <p:cNvSpPr>
            <a:spLocks noChangeShapeType="1"/>
          </p:cNvSpPr>
          <p:nvPr/>
        </p:nvSpPr>
        <p:spPr bwMode="auto">
          <a:xfrm flipH="1" flipV="1">
            <a:off x="2895600" y="3505200"/>
            <a:ext cx="1600200" cy="1295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5" name="Line 10"/>
          <p:cNvSpPr>
            <a:spLocks noChangeShapeType="1"/>
          </p:cNvSpPr>
          <p:nvPr/>
        </p:nvSpPr>
        <p:spPr bwMode="auto">
          <a:xfrm flipV="1">
            <a:off x="4495800" y="3644900"/>
            <a:ext cx="1371600" cy="11557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6" name="Line 11"/>
          <p:cNvSpPr>
            <a:spLocks noChangeShapeType="1"/>
          </p:cNvSpPr>
          <p:nvPr/>
        </p:nvSpPr>
        <p:spPr bwMode="auto">
          <a:xfrm flipH="1">
            <a:off x="2667000" y="1524000"/>
            <a:ext cx="1676400" cy="1524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7" name="Line 12"/>
          <p:cNvSpPr>
            <a:spLocks noChangeShapeType="1"/>
          </p:cNvSpPr>
          <p:nvPr/>
        </p:nvSpPr>
        <p:spPr bwMode="auto">
          <a:xfrm>
            <a:off x="4343401" y="1524002"/>
            <a:ext cx="1597025" cy="1184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8" name="Line 13"/>
          <p:cNvSpPr>
            <a:spLocks noChangeShapeType="1"/>
          </p:cNvSpPr>
          <p:nvPr/>
        </p:nvSpPr>
        <p:spPr bwMode="auto">
          <a:xfrm>
            <a:off x="1981200" y="3429000"/>
            <a:ext cx="1676400" cy="137160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9" name="Line 14"/>
          <p:cNvSpPr>
            <a:spLocks noChangeShapeType="1"/>
          </p:cNvSpPr>
          <p:nvPr/>
        </p:nvSpPr>
        <p:spPr bwMode="auto">
          <a:xfrm flipH="1">
            <a:off x="5486400" y="3860800"/>
            <a:ext cx="1030288" cy="93980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90" name="Line 15"/>
          <p:cNvSpPr>
            <a:spLocks noChangeShapeType="1"/>
          </p:cNvSpPr>
          <p:nvPr/>
        </p:nvSpPr>
        <p:spPr bwMode="auto">
          <a:xfrm flipV="1">
            <a:off x="3276600" y="3284538"/>
            <a:ext cx="23749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pPr eaLnBrk="1" hangingPunct="1"/>
            <a:r>
              <a:rPr lang="ru-RU" sz="2400" b="1" smtClean="0"/>
              <a:t>ОПРЕДЕЛЕНИЯ:</a:t>
            </a:r>
          </a:p>
        </p:txBody>
      </p:sp>
      <p:sp>
        <p:nvSpPr>
          <p:cNvPr id="26626" name="Прямоугольник 2"/>
          <p:cNvSpPr>
            <a:spLocks noChangeArrowheads="1"/>
          </p:cNvSpPr>
          <p:nvPr/>
        </p:nvSpPr>
        <p:spPr bwMode="auto">
          <a:xfrm>
            <a:off x="0" y="692151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latin typeface="Calibri" pitchFamily="34" charset="0"/>
              </a:rPr>
              <a:t>      Гиповолемия</a:t>
            </a:r>
            <a:r>
              <a:rPr lang="ru-RU" sz="2400" i="1">
                <a:latin typeface="Calibri" pitchFamily="34" charset="0"/>
              </a:rPr>
              <a:t> </a:t>
            </a:r>
            <a:r>
              <a:rPr lang="ru-RU" sz="2400" b="1">
                <a:latin typeface="Calibri" pitchFamily="34" charset="0"/>
              </a:rPr>
              <a:t>– процесс патологического снижения объёма циркулирующей крови или её жидкой части (плазмы), вызывающий компенсаторное повышение сердечного выброса и (или) централизацию кровообращения с целью поддержания эффективного кровотока и газообмена в центральных, жизненно важных органах.</a:t>
            </a:r>
          </a:p>
          <a:p>
            <a:r>
              <a:rPr lang="ru-RU" sz="2400" b="1">
                <a:latin typeface="Calibri" pitchFamily="34" charset="0"/>
              </a:rPr>
              <a:t>      </a:t>
            </a:r>
            <a:r>
              <a:rPr lang="ru-RU" sz="2400" b="1" i="1">
                <a:latin typeface="Calibri" pitchFamily="34" charset="0"/>
              </a:rPr>
              <a:t>Гипоксия</a:t>
            </a:r>
            <a:r>
              <a:rPr lang="ru-RU" sz="2400" b="1">
                <a:latin typeface="Calibri" pitchFamily="34" charset="0"/>
              </a:rPr>
              <a:t> – снижение доставки кислорода органам и тканям вследствие:</a:t>
            </a:r>
          </a:p>
          <a:p>
            <a:r>
              <a:rPr lang="ru-RU" sz="2400" b="1">
                <a:latin typeface="Calibri" pitchFamily="34" charset="0"/>
              </a:rPr>
              <a:t>-нарушения диффузии кислорода на уровне бронхиол, альвеол, альвеолокапиллярной мембраны («</a:t>
            </a:r>
            <a:r>
              <a:rPr lang="ru-RU" sz="2400" b="1" i="1">
                <a:latin typeface="Calibri" pitchFamily="34" charset="0"/>
              </a:rPr>
              <a:t>гипоксическая гипоксия</a:t>
            </a:r>
            <a:r>
              <a:rPr lang="ru-RU" sz="2400" b="1">
                <a:latin typeface="Calibri" pitchFamily="34" charset="0"/>
              </a:rPr>
              <a:t>»);</a:t>
            </a:r>
          </a:p>
          <a:p>
            <a:r>
              <a:rPr lang="ru-RU" sz="2400" b="1">
                <a:latin typeface="Calibri" pitchFamily="34" charset="0"/>
              </a:rPr>
              <a:t>-снижение темпа  объёма или объёмной скорости  магистрального или органного кровотока («</a:t>
            </a:r>
            <a:r>
              <a:rPr lang="ru-RU" sz="2400" b="1" i="1">
                <a:latin typeface="Calibri" pitchFamily="34" charset="0"/>
              </a:rPr>
              <a:t>циркуляторная гипоксия</a:t>
            </a:r>
            <a:r>
              <a:rPr lang="ru-RU" sz="2400" b="1">
                <a:latin typeface="Calibri" pitchFamily="34" charset="0"/>
              </a:rPr>
              <a:t>»);</a:t>
            </a:r>
          </a:p>
          <a:p>
            <a:pPr>
              <a:buFontTx/>
              <a:buChar char="-"/>
            </a:pPr>
            <a:r>
              <a:rPr lang="ru-RU" sz="2400" b="1">
                <a:latin typeface="Calibri" pitchFamily="34" charset="0"/>
              </a:rPr>
              <a:t>дефицит нормального гемоглобина («</a:t>
            </a:r>
            <a:r>
              <a:rPr lang="ru-RU" sz="2400" b="1" i="1">
                <a:latin typeface="Calibri" pitchFamily="34" charset="0"/>
              </a:rPr>
              <a:t>гемическая гипоксия</a:t>
            </a:r>
            <a:r>
              <a:rPr lang="ru-RU" sz="2400" b="1">
                <a:latin typeface="Calibri" pitchFamily="34" charset="0"/>
              </a:rPr>
              <a:t>»);</a:t>
            </a:r>
          </a:p>
          <a:p>
            <a:pPr>
              <a:buFontTx/>
              <a:buChar char="-"/>
            </a:pPr>
            <a:r>
              <a:rPr lang="ru-RU" sz="2400" b="1">
                <a:latin typeface="Calibri" pitchFamily="34" charset="0"/>
              </a:rPr>
              <a:t>извращение  структуры и функций гемоглобина («</a:t>
            </a:r>
            <a:r>
              <a:rPr lang="ru-RU" sz="2400" b="1" i="1">
                <a:latin typeface="Calibri" pitchFamily="34" charset="0"/>
              </a:rPr>
              <a:t>тканевая гипоксия</a:t>
            </a:r>
            <a:r>
              <a:rPr lang="ru-RU" sz="2400" b="1">
                <a:latin typeface="Calibri" pitchFamily="34" charset="0"/>
              </a:rPr>
              <a:t>»).</a:t>
            </a:r>
          </a:p>
          <a:p>
            <a:endParaRPr lang="ru-RU" sz="2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1"/>
          <p:cNvSpPr txBox="1">
            <a:spLocks noChangeArrowheads="1"/>
          </p:cNvSpPr>
          <p:nvPr/>
        </p:nvSpPr>
        <p:spPr bwMode="auto">
          <a:xfrm>
            <a:off x="3059114" y="1989138"/>
            <a:ext cx="2457917" cy="369332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МИНУТНЫЙ ОБЪЁМ</a:t>
            </a:r>
          </a:p>
        </p:txBody>
      </p:sp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3203575" y="1412875"/>
            <a:ext cx="2246834" cy="369332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УДАРНЫЙ ОБЪЁМ</a:t>
            </a:r>
          </a:p>
        </p:txBody>
      </p:sp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3708400" y="2781300"/>
            <a:ext cx="989182" cy="369332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ОПСС</a:t>
            </a:r>
          </a:p>
        </p:txBody>
      </p:sp>
      <p:sp>
        <p:nvSpPr>
          <p:cNvPr id="28676" name="TextBox 5"/>
          <p:cNvSpPr txBox="1">
            <a:spLocks noChangeArrowheads="1"/>
          </p:cNvSpPr>
          <p:nvPr/>
        </p:nvSpPr>
        <p:spPr bwMode="auto">
          <a:xfrm>
            <a:off x="3131704" y="3213102"/>
            <a:ext cx="2355132" cy="646331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↑ПРЕКАПИЛЛЯРНОЕ </a:t>
            </a:r>
          </a:p>
          <a:p>
            <a:pPr algn="ctr"/>
            <a:r>
              <a:rPr lang="ru-RU" b="1">
                <a:latin typeface="Calibri" pitchFamily="34" charset="0"/>
              </a:rPr>
              <a:t>СОПРОТИВЛЕНИЕ</a:t>
            </a:r>
          </a:p>
        </p:txBody>
      </p:sp>
      <p:sp>
        <p:nvSpPr>
          <p:cNvPr id="28677" name="TextBox 6"/>
          <p:cNvSpPr txBox="1">
            <a:spLocks noChangeArrowheads="1"/>
          </p:cNvSpPr>
          <p:nvPr/>
        </p:nvSpPr>
        <p:spPr bwMode="auto">
          <a:xfrm>
            <a:off x="3708400" y="4149725"/>
            <a:ext cx="1531510" cy="369332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ТАХИПНОЭ</a:t>
            </a:r>
          </a:p>
        </p:txBody>
      </p:sp>
      <p:sp>
        <p:nvSpPr>
          <p:cNvPr id="28678" name="TextBox 7"/>
          <p:cNvSpPr txBox="1">
            <a:spLocks noChangeArrowheads="1"/>
          </p:cNvSpPr>
          <p:nvPr/>
        </p:nvSpPr>
        <p:spPr bwMode="auto">
          <a:xfrm>
            <a:off x="3276600" y="692150"/>
            <a:ext cx="2026902" cy="369332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АУТОПЕРФУЗИЯ</a:t>
            </a:r>
          </a:p>
        </p:txBody>
      </p:sp>
      <p:sp>
        <p:nvSpPr>
          <p:cNvPr id="28679" name="TextBox 8"/>
          <p:cNvSpPr txBox="1">
            <a:spLocks noChangeArrowheads="1"/>
          </p:cNvSpPr>
          <p:nvPr/>
        </p:nvSpPr>
        <p:spPr bwMode="auto">
          <a:xfrm>
            <a:off x="3779839" y="5876925"/>
            <a:ext cx="1225015" cy="369332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 ДИУРЕЗ</a:t>
            </a:r>
          </a:p>
        </p:txBody>
      </p:sp>
      <p:sp>
        <p:nvSpPr>
          <p:cNvPr id="28680" name="TextBox 9"/>
          <p:cNvSpPr txBox="1">
            <a:spLocks noChangeArrowheads="1"/>
          </p:cNvSpPr>
          <p:nvPr/>
        </p:nvSpPr>
        <p:spPr bwMode="auto">
          <a:xfrm>
            <a:off x="3924301" y="5373688"/>
            <a:ext cx="780791" cy="369332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↓ЛСС</a:t>
            </a:r>
          </a:p>
        </p:txBody>
      </p:sp>
      <p:sp>
        <p:nvSpPr>
          <p:cNvPr id="28681" name="TextBox 10"/>
          <p:cNvSpPr txBox="1">
            <a:spLocks noChangeArrowheads="1"/>
          </p:cNvSpPr>
          <p:nvPr/>
        </p:nvSpPr>
        <p:spPr bwMode="auto">
          <a:xfrm>
            <a:off x="3276601" y="4797425"/>
            <a:ext cx="2284087" cy="369332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ВЕНОЗНЫЙ ТОНУС</a:t>
            </a:r>
          </a:p>
        </p:txBody>
      </p:sp>
      <p:sp>
        <p:nvSpPr>
          <p:cNvPr id="28682" name="TextBox 11"/>
          <p:cNvSpPr txBox="1">
            <a:spLocks noChangeArrowheads="1"/>
          </p:cNvSpPr>
          <p:nvPr/>
        </p:nvSpPr>
        <p:spPr bwMode="auto">
          <a:xfrm>
            <a:off x="827088" y="765175"/>
            <a:ext cx="188545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ОЦК</a:t>
            </a:r>
          </a:p>
        </p:txBody>
      </p:sp>
      <p:sp>
        <p:nvSpPr>
          <p:cNvPr id="28683" name="TextBox 12"/>
          <p:cNvSpPr txBox="1">
            <a:spLocks noChangeArrowheads="1"/>
          </p:cNvSpPr>
          <p:nvPr/>
        </p:nvSpPr>
        <p:spPr bwMode="auto">
          <a:xfrm>
            <a:off x="323850" y="1341438"/>
            <a:ext cx="263142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газообмена</a:t>
            </a:r>
          </a:p>
        </p:txBody>
      </p:sp>
      <p:sp>
        <p:nvSpPr>
          <p:cNvPr id="28684" name="TextBox 13"/>
          <p:cNvSpPr txBox="1">
            <a:spLocks noChangeArrowheads="1"/>
          </p:cNvSpPr>
          <p:nvPr/>
        </p:nvSpPr>
        <p:spPr bwMode="auto">
          <a:xfrm>
            <a:off x="323850" y="1989138"/>
            <a:ext cx="24824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диффузии</a:t>
            </a:r>
          </a:p>
        </p:txBody>
      </p:sp>
      <p:sp>
        <p:nvSpPr>
          <p:cNvPr id="28685" name="TextBox 14"/>
          <p:cNvSpPr txBox="1">
            <a:spLocks noChangeArrowheads="1"/>
          </p:cNvSpPr>
          <p:nvPr/>
        </p:nvSpPr>
        <p:spPr bwMode="auto">
          <a:xfrm>
            <a:off x="250825" y="2708275"/>
            <a:ext cx="29849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Поддержание постнагрузки</a:t>
            </a:r>
          </a:p>
        </p:txBody>
      </p:sp>
      <p:sp>
        <p:nvSpPr>
          <p:cNvPr id="28686" name="TextBox 15"/>
          <p:cNvSpPr txBox="1">
            <a:spLocks noChangeArrowheads="1"/>
          </p:cNvSpPr>
          <p:nvPr/>
        </p:nvSpPr>
        <p:spPr bwMode="auto">
          <a:xfrm>
            <a:off x="179389" y="3213102"/>
            <a:ext cx="299274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Поддержание оксигенации </a:t>
            </a:r>
          </a:p>
          <a:p>
            <a:r>
              <a:rPr lang="ru-RU" b="1">
                <a:latin typeface="Calibri" pitchFamily="34" charset="0"/>
              </a:rPr>
              <a:t>жизненно важных органов</a:t>
            </a:r>
          </a:p>
        </p:txBody>
      </p:sp>
      <p:sp>
        <p:nvSpPr>
          <p:cNvPr id="28687" name="TextBox 16"/>
          <p:cNvSpPr txBox="1">
            <a:spLocks noChangeArrowheads="1"/>
          </p:cNvSpPr>
          <p:nvPr/>
        </p:nvSpPr>
        <p:spPr bwMode="auto">
          <a:xfrm>
            <a:off x="107951" y="4005264"/>
            <a:ext cx="3591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производительности </a:t>
            </a:r>
          </a:p>
          <a:p>
            <a:r>
              <a:rPr lang="ru-RU" b="1">
                <a:latin typeface="Calibri" pitchFamily="34" charset="0"/>
              </a:rPr>
              <a:t>торакоабдоминального насоса</a:t>
            </a:r>
          </a:p>
        </p:txBody>
      </p:sp>
      <p:sp>
        <p:nvSpPr>
          <p:cNvPr id="28688" name="TextBox 17"/>
          <p:cNvSpPr txBox="1">
            <a:spLocks noChangeArrowheads="1"/>
          </p:cNvSpPr>
          <p:nvPr/>
        </p:nvSpPr>
        <p:spPr bwMode="auto">
          <a:xfrm>
            <a:off x="179388" y="4797425"/>
            <a:ext cx="30457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Поддержание преднагрузки</a:t>
            </a:r>
          </a:p>
        </p:txBody>
      </p:sp>
      <p:sp>
        <p:nvSpPr>
          <p:cNvPr id="28689" name="TextBox 18"/>
          <p:cNvSpPr txBox="1">
            <a:spLocks noChangeArrowheads="1"/>
          </p:cNvSpPr>
          <p:nvPr/>
        </p:nvSpPr>
        <p:spPr bwMode="auto">
          <a:xfrm>
            <a:off x="179388" y="5229227"/>
            <a:ext cx="30457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оксигенации.</a:t>
            </a:r>
          </a:p>
          <a:p>
            <a:r>
              <a:rPr lang="ru-RU" b="1">
                <a:latin typeface="Calibri" pitchFamily="34" charset="0"/>
              </a:rPr>
              <a:t>Поддержание преднагрузки</a:t>
            </a:r>
          </a:p>
        </p:txBody>
      </p:sp>
      <p:sp>
        <p:nvSpPr>
          <p:cNvPr id="28690" name="TextBox 19"/>
          <p:cNvSpPr txBox="1">
            <a:spLocks noChangeArrowheads="1"/>
          </p:cNvSpPr>
          <p:nvPr/>
        </p:nvSpPr>
        <p:spPr bwMode="auto">
          <a:xfrm>
            <a:off x="179389" y="5876925"/>
            <a:ext cx="32469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Экономия внеклеточной воды</a:t>
            </a:r>
          </a:p>
        </p:txBody>
      </p:sp>
      <p:sp>
        <p:nvSpPr>
          <p:cNvPr id="28691" name="TextBox 20"/>
          <p:cNvSpPr txBox="1">
            <a:spLocks noChangeArrowheads="1"/>
          </p:cNvSpPr>
          <p:nvPr/>
        </p:nvSpPr>
        <p:spPr bwMode="auto">
          <a:xfrm>
            <a:off x="5435600" y="692150"/>
            <a:ext cx="2934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Дегидратация интерстиция</a:t>
            </a:r>
          </a:p>
        </p:txBody>
      </p:sp>
      <p:sp>
        <p:nvSpPr>
          <p:cNvPr id="28692" name="TextBox 21"/>
          <p:cNvSpPr txBox="1">
            <a:spLocks noChangeArrowheads="1"/>
          </p:cNvSpPr>
          <p:nvPr/>
        </p:nvSpPr>
        <p:spPr bwMode="auto">
          <a:xfrm>
            <a:off x="5905500" y="1268413"/>
            <a:ext cx="32383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Капиллярная утечка.</a:t>
            </a:r>
          </a:p>
          <a:p>
            <a:r>
              <a:rPr lang="ru-RU" b="1">
                <a:latin typeface="Calibri" pitchFamily="34" charset="0"/>
              </a:rPr>
              <a:t>Функциональное </a:t>
            </a:r>
          </a:p>
          <a:p>
            <a:r>
              <a:rPr lang="ru-RU" b="1">
                <a:latin typeface="Calibri" pitchFamily="34" charset="0"/>
              </a:rPr>
              <a:t>мёртвое пространство.</a:t>
            </a:r>
          </a:p>
          <a:p>
            <a:r>
              <a:rPr lang="ru-RU" b="1">
                <a:latin typeface="Calibri" pitchFamily="34" charset="0"/>
              </a:rPr>
              <a:t>Снижение венозного возврата</a:t>
            </a:r>
          </a:p>
        </p:txBody>
      </p:sp>
      <p:sp>
        <p:nvSpPr>
          <p:cNvPr id="28693" name="TextBox 22"/>
          <p:cNvSpPr txBox="1">
            <a:spLocks noChangeArrowheads="1"/>
          </p:cNvSpPr>
          <p:nvPr/>
        </p:nvSpPr>
        <p:spPr bwMode="auto">
          <a:xfrm>
            <a:off x="5940425" y="3068639"/>
            <a:ext cx="22911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Гипоксия периферии</a:t>
            </a:r>
          </a:p>
        </p:txBody>
      </p:sp>
      <p:sp>
        <p:nvSpPr>
          <p:cNvPr id="28694" name="TextBox 23"/>
          <p:cNvSpPr txBox="1">
            <a:spLocks noChangeArrowheads="1"/>
          </p:cNvSpPr>
          <p:nvPr/>
        </p:nvSpPr>
        <p:spPr bwMode="auto">
          <a:xfrm>
            <a:off x="5580063" y="4149725"/>
            <a:ext cx="31283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работы дыхания</a:t>
            </a:r>
          </a:p>
        </p:txBody>
      </p:sp>
      <p:sp>
        <p:nvSpPr>
          <p:cNvPr id="28695" name="TextBox 24"/>
          <p:cNvSpPr txBox="1">
            <a:spLocks noChangeArrowheads="1"/>
          </p:cNvSpPr>
          <p:nvPr/>
        </p:nvSpPr>
        <p:spPr bwMode="auto">
          <a:xfrm>
            <a:off x="5580064" y="4652964"/>
            <a:ext cx="292881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 диффузионного </a:t>
            </a:r>
          </a:p>
          <a:p>
            <a:r>
              <a:rPr lang="ru-RU" b="1">
                <a:latin typeface="Calibri" pitchFamily="34" charset="0"/>
              </a:rPr>
              <a:t>градиента</a:t>
            </a:r>
          </a:p>
        </p:txBody>
      </p:sp>
      <p:sp>
        <p:nvSpPr>
          <p:cNvPr id="28696" name="TextBox 25"/>
          <p:cNvSpPr txBox="1">
            <a:spLocks noChangeArrowheads="1"/>
          </p:cNvSpPr>
          <p:nvPr/>
        </p:nvSpPr>
        <p:spPr bwMode="auto">
          <a:xfrm>
            <a:off x="5651500" y="5445125"/>
            <a:ext cx="13774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Отёк лёгких</a:t>
            </a:r>
          </a:p>
        </p:txBody>
      </p:sp>
      <p:sp>
        <p:nvSpPr>
          <p:cNvPr id="28697" name="TextBox 26"/>
          <p:cNvSpPr txBox="1">
            <a:spLocks noChangeArrowheads="1"/>
          </p:cNvSpPr>
          <p:nvPr/>
        </p:nvSpPr>
        <p:spPr bwMode="auto">
          <a:xfrm>
            <a:off x="5622926" y="5876925"/>
            <a:ext cx="35206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Кортикальный некроз канальцев</a:t>
            </a:r>
          </a:p>
        </p:txBody>
      </p:sp>
      <p:sp>
        <p:nvSpPr>
          <p:cNvPr id="28" name="Правая фигурная скобка 27"/>
          <p:cNvSpPr/>
          <p:nvPr/>
        </p:nvSpPr>
        <p:spPr>
          <a:xfrm>
            <a:off x="5651500" y="2708275"/>
            <a:ext cx="228600" cy="1130300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Правая фигурная скобка 28"/>
          <p:cNvSpPr/>
          <p:nvPr/>
        </p:nvSpPr>
        <p:spPr>
          <a:xfrm>
            <a:off x="5651500" y="1341438"/>
            <a:ext cx="228600" cy="1130300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700" name="TextBox 29"/>
          <p:cNvSpPr txBox="1">
            <a:spLocks noChangeArrowheads="1"/>
          </p:cNvSpPr>
          <p:nvPr/>
        </p:nvSpPr>
        <p:spPr bwMode="auto">
          <a:xfrm>
            <a:off x="1619251" y="115889"/>
            <a:ext cx="51098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ВОЗМОЖНОСТИ КОМПЕНСАЦИИ ГИПОВОЛЕМИИ</a:t>
            </a:r>
          </a:p>
        </p:txBody>
      </p:sp>
      <p:sp>
        <p:nvSpPr>
          <p:cNvPr id="31" name="Овал 30"/>
          <p:cNvSpPr/>
          <p:nvPr/>
        </p:nvSpPr>
        <p:spPr>
          <a:xfrm>
            <a:off x="0" y="0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32" name="Овал 31"/>
          <p:cNvSpPr/>
          <p:nvPr/>
        </p:nvSpPr>
        <p:spPr>
          <a:xfrm>
            <a:off x="8101013" y="0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tx1"/>
                </a:solidFill>
              </a:rPr>
              <a:t>-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000" b="1" smtClean="0">
                <a:latin typeface="Verdana" pitchFamily="34" charset="0"/>
              </a:rPr>
              <a:t>ШОК: КЛАССИФИКАЦИЯ ПО ПУСКОВОМУ МОМЕНТУ СНИЖЕНИЯ СЕРДЕЧНОГО ВЫБРОСА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052515"/>
            <a:ext cx="9144000" cy="58054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ГИПОВОЛЕМИЧЕСКИЙ</a:t>
            </a:r>
            <a:r>
              <a:rPr lang="ru-RU" sz="2400" b="1" smtClean="0"/>
              <a:t> – травматический, болевой, ожоговый, геморрагический.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ВАЗОПЛЕГИЧЕСКИЙ (ПЕРЕРАСПРЕДЕЛИТЕЛЬНЫЙ, ДИСТРИБУТИВНЫЙ)</a:t>
            </a:r>
            <a:r>
              <a:rPr lang="ru-RU" sz="2400" b="1" smtClean="0"/>
              <a:t> – септический, ожоговый, анафилактический.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КАРДИОГЕННЫЙ</a:t>
            </a:r>
            <a:r>
              <a:rPr lang="ru-RU" sz="2400" b="1" smtClean="0"/>
              <a:t> – следствие острой (энергетической и динамической) сердечной недостаточности.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ОБСТРУКТИВНЫЙ</a:t>
            </a:r>
            <a:r>
              <a:rPr lang="ru-RU" sz="2400" b="1" smtClean="0"/>
              <a:t> – острое препятствие кровотоку (ТЭЛА)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НЕЙРОГЕННЫЙ</a:t>
            </a:r>
            <a:r>
              <a:rPr lang="ru-RU" sz="2400" b="1" smtClean="0"/>
              <a:t> – патологическое депонирование катехоламинов – спинальный шок.</a:t>
            </a:r>
          </a:p>
          <a:p>
            <a:pPr eaLnBrk="1" hangingPunct="1">
              <a:lnSpc>
                <a:spcPct val="90000"/>
              </a:lnSpc>
            </a:pPr>
            <a:endParaRPr lang="ru-RU" sz="2400" b="1" smtClean="0"/>
          </a:p>
          <a:p>
            <a:pPr eaLnBrk="1" hangingPunct="1">
              <a:lnSpc>
                <a:spcPct val="90000"/>
              </a:lnSpc>
            </a:pPr>
            <a:r>
              <a:rPr lang="ru-RU" sz="2400" b="1" i="1" smtClean="0"/>
              <a:t>Все перечисленные моменты присутствуют в механизме снижения сердечного выброса. При равноценности двух и более моментов шок считают СМЕШАННЫМ (например, ожоговый шок).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ОПРЕДЕЛЕНИЕ ШОКА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524000"/>
            <a:ext cx="8964612" cy="495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ШОК </a:t>
            </a: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–</a:t>
            </a: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это острое нарушение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гемодинамики, характеризующееся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критическим расстройством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тканевого кровотока, которое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ведет к дефициту кислорода в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тканях, повреждению клеток и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органов</a:t>
            </a: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i="1" dirty="0" smtClean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1"/>
          <p:cNvSpPr txBox="1">
            <a:spLocks noChangeArrowheads="1"/>
          </p:cNvSpPr>
          <p:nvPr/>
        </p:nvSpPr>
        <p:spPr bwMode="auto">
          <a:xfrm>
            <a:off x="1" y="1"/>
            <a:ext cx="90360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ШОК – СТАДИЙНЫЙ ГЕМОДИНАМИЧЕСКИЙ ОТВЕТ НА СТРЕСС, ПРИ КОТОРОМ СТАДИЯ ЦЕНТРАЛИЗАЦИИ КРОВООБРАЩЕНИЯ И ГИПЕРДИНАМИИ  СМЕНЯЕТСЯ СТАДИЕЙ ГИПОДИНАМИИ И ДЕЦЕНТРАЛИЗАЦИИ ГЕМОДИНАМИКИ.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5013325"/>
            <a:ext cx="91440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</a:rPr>
              <a:t>Тип шока определяется пусковым событием снижения сердечного выброса, а исход – </a:t>
            </a:r>
            <a:r>
              <a:rPr lang="ru-RU" sz="2400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возможностью восстановления венозного возврата к сердцу  и насосной функции сердца</a:t>
            </a:r>
          </a:p>
        </p:txBody>
      </p:sp>
      <p:sp>
        <p:nvSpPr>
          <p:cNvPr id="34819" name="TextBox 3"/>
          <p:cNvSpPr txBox="1">
            <a:spLocks noChangeArrowheads="1"/>
          </p:cNvSpPr>
          <p:nvPr/>
        </p:nvSpPr>
        <p:spPr bwMode="auto">
          <a:xfrm>
            <a:off x="1" y="1844675"/>
            <a:ext cx="90360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latin typeface="Calibri" pitchFamily="34" charset="0"/>
              </a:rPr>
              <a:t>Гиповолемия является или причиной шока, или наиболее важным его следствием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3141663"/>
            <a:ext cx="9144000" cy="18466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Адекватное наполнение артерий достигается регуляцией сосудистого тонуса.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Адекватное наполнение вен требует восполнения дефицита венозного объёма крови.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331914" y="3644900"/>
            <a:ext cx="2592387" cy="230505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ПЕРИФЕРИЧЕСКИЙ ВЕНОЗНЫЙ ПУЛ</a:t>
            </a:r>
          </a:p>
        </p:txBody>
      </p:sp>
      <p:sp>
        <p:nvSpPr>
          <p:cNvPr id="2" name="Выноска со стрелкой вверх 1"/>
          <p:cNvSpPr/>
          <p:nvPr/>
        </p:nvSpPr>
        <p:spPr>
          <a:xfrm>
            <a:off x="107950" y="5661025"/>
            <a:ext cx="5111750" cy="914400"/>
          </a:xfrm>
          <a:prstGeom prst="upArrowCallou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КАПИЛЛЯРЫ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47813" y="2133600"/>
            <a:ext cx="2087562" cy="12954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ЦЕНТРАЛЬНЫЙ ВЕНОЗНЫЙ ПУЛ</a:t>
            </a:r>
          </a:p>
        </p:txBody>
      </p:sp>
      <p:sp>
        <p:nvSpPr>
          <p:cNvPr id="4" name="Стрелка вверх 3"/>
          <p:cNvSpPr/>
          <p:nvPr/>
        </p:nvSpPr>
        <p:spPr>
          <a:xfrm>
            <a:off x="2339975" y="3068640"/>
            <a:ext cx="503238" cy="720725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Выноска 1 (без границы) 6"/>
          <p:cNvSpPr/>
          <p:nvPr/>
        </p:nvSpPr>
        <p:spPr>
          <a:xfrm rot="5400000">
            <a:off x="2145507" y="3694908"/>
            <a:ext cx="720725" cy="763588"/>
          </a:xfrm>
          <a:prstGeom prst="callout1">
            <a:avLst>
              <a:gd name="adj1" fmla="val 23689"/>
              <a:gd name="adj2" fmla="val -4209"/>
              <a:gd name="adj3" fmla="val 40891"/>
              <a:gd name="adj4" fmla="val -40395"/>
            </a:avLst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2555875" y="3644900"/>
            <a:ext cx="0" cy="4318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вал 10"/>
          <p:cNvSpPr/>
          <p:nvPr/>
        </p:nvSpPr>
        <p:spPr>
          <a:xfrm>
            <a:off x="2916239" y="692150"/>
            <a:ext cx="1633537" cy="9144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ПРАВОЕ СЕРДЦЕ</a:t>
            </a:r>
          </a:p>
        </p:txBody>
      </p:sp>
      <p:sp>
        <p:nvSpPr>
          <p:cNvPr id="12" name="Стрелка углом 11"/>
          <p:cNvSpPr/>
          <p:nvPr/>
        </p:nvSpPr>
        <p:spPr>
          <a:xfrm>
            <a:off x="2484438" y="981075"/>
            <a:ext cx="812800" cy="1295400"/>
          </a:xfrm>
          <a:prstGeom prst="ben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6873" name="TextBox 12"/>
          <p:cNvSpPr txBox="1">
            <a:spLocks noChangeArrowheads="1"/>
          </p:cNvSpPr>
          <p:nvPr/>
        </p:nvSpPr>
        <p:spPr bwMode="auto">
          <a:xfrm>
            <a:off x="1" y="765175"/>
            <a:ext cx="1184876" cy="41549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alibri" pitchFamily="34" charset="0"/>
              </a:rPr>
              <a:t>P</a:t>
            </a:r>
            <a:r>
              <a:rPr lang="en-US" sz="2400" b="1" baseline="-25000">
                <a:latin typeface="Calibri" pitchFamily="34" charset="0"/>
              </a:rPr>
              <a:t>cor</a:t>
            </a:r>
            <a:r>
              <a:rPr lang="en-US" sz="2400" b="1">
                <a:latin typeface="Calibri" pitchFamily="34" charset="0"/>
              </a:rPr>
              <a:t>≈0</a:t>
            </a:r>
          </a:p>
          <a:p>
            <a:r>
              <a:rPr lang="en-US" sz="2400" b="1">
                <a:latin typeface="Calibri" pitchFamily="34" charset="0"/>
              </a:rPr>
              <a:t>P</a:t>
            </a:r>
            <a:r>
              <a:rPr lang="en-US" sz="2400" b="1" baseline="-25000">
                <a:latin typeface="Calibri" pitchFamily="34" charset="0"/>
              </a:rPr>
              <a:t>cor</a:t>
            </a:r>
            <a:r>
              <a:rPr lang="en-US" sz="2400" b="1">
                <a:latin typeface="Calibri" pitchFamily="34" charset="0"/>
              </a:rPr>
              <a:t>&lt;P</a:t>
            </a:r>
            <a:r>
              <a:rPr lang="en-US" sz="2400" b="1" baseline="-25000">
                <a:latin typeface="Calibri" pitchFamily="34" charset="0"/>
              </a:rPr>
              <a:t>tor</a:t>
            </a: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r>
              <a:rPr lang="en-US" sz="2400" b="1">
                <a:latin typeface="Calibri" pitchFamily="34" charset="0"/>
              </a:rPr>
              <a:t>P</a:t>
            </a:r>
            <a:r>
              <a:rPr lang="en-US" sz="2400" b="1" baseline="-25000">
                <a:latin typeface="Calibri" pitchFamily="34" charset="0"/>
              </a:rPr>
              <a:t>tor</a:t>
            </a:r>
            <a:r>
              <a:rPr lang="en-US" sz="2400" b="1">
                <a:latin typeface="Calibri" pitchFamily="34" charset="0"/>
              </a:rPr>
              <a:t>&lt;P</a:t>
            </a:r>
            <a:r>
              <a:rPr lang="en-US" sz="2400" b="1" baseline="-25000">
                <a:latin typeface="Calibri" pitchFamily="34" charset="0"/>
              </a:rPr>
              <a:t>cv</a:t>
            </a: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r>
              <a:rPr lang="en-US" sz="2400" b="1">
                <a:latin typeface="Calibri" pitchFamily="34" charset="0"/>
              </a:rPr>
              <a:t>P</a:t>
            </a:r>
            <a:r>
              <a:rPr lang="en-US" sz="2400" b="1" baseline="-25000">
                <a:latin typeface="Calibri" pitchFamily="34" charset="0"/>
              </a:rPr>
              <a:t>cv</a:t>
            </a:r>
            <a:r>
              <a:rPr lang="en-US" sz="2400" b="1">
                <a:latin typeface="Calibri" pitchFamily="34" charset="0"/>
              </a:rPr>
              <a:t>&lt;P</a:t>
            </a:r>
            <a:r>
              <a:rPr lang="en-US" sz="2400" b="1" baseline="-25000">
                <a:latin typeface="Calibri" pitchFamily="34" charset="0"/>
              </a:rPr>
              <a:t>pv</a:t>
            </a:r>
          </a:p>
        </p:txBody>
      </p:sp>
      <p:sp>
        <p:nvSpPr>
          <p:cNvPr id="14" name="Стрелка вверх 13"/>
          <p:cNvSpPr/>
          <p:nvPr/>
        </p:nvSpPr>
        <p:spPr>
          <a:xfrm>
            <a:off x="6300789" y="2060577"/>
            <a:ext cx="484187" cy="1338263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>
            <a:off x="7667626" y="2636838"/>
            <a:ext cx="485775" cy="79216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6300789" y="3429000"/>
            <a:ext cx="484187" cy="72072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7667626" y="3429002"/>
            <a:ext cx="485775" cy="136842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878" name="TextBox 17"/>
          <p:cNvSpPr txBox="1">
            <a:spLocks noChangeArrowheads="1"/>
          </p:cNvSpPr>
          <p:nvPr/>
        </p:nvSpPr>
        <p:spPr bwMode="auto">
          <a:xfrm rot="-5400000">
            <a:off x="4355307" y="4077387"/>
            <a:ext cx="1800225" cy="64633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внутригрудное </a:t>
            </a:r>
          </a:p>
          <a:p>
            <a:pPr algn="ctr"/>
            <a:r>
              <a:rPr lang="ru-RU" b="1">
                <a:latin typeface="Calibri" pitchFamily="34" charset="0"/>
              </a:rPr>
              <a:t>давление</a:t>
            </a:r>
          </a:p>
        </p:txBody>
      </p:sp>
      <p:sp>
        <p:nvSpPr>
          <p:cNvPr id="36879" name="TextBox 18"/>
          <p:cNvSpPr txBox="1">
            <a:spLocks noChangeArrowheads="1"/>
          </p:cNvSpPr>
          <p:nvPr/>
        </p:nvSpPr>
        <p:spPr bwMode="auto">
          <a:xfrm rot="-5400000">
            <a:off x="4310288" y="2106505"/>
            <a:ext cx="1890261" cy="64633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внутрибрюшное </a:t>
            </a:r>
          </a:p>
          <a:p>
            <a:pPr algn="ctr"/>
            <a:r>
              <a:rPr lang="ru-RU" b="1">
                <a:latin typeface="Calibri" pitchFamily="34" charset="0"/>
              </a:rPr>
              <a:t>давление</a:t>
            </a:r>
          </a:p>
        </p:txBody>
      </p:sp>
      <p:sp>
        <p:nvSpPr>
          <p:cNvPr id="22" name="Стрелка углом 21"/>
          <p:cNvSpPr/>
          <p:nvPr/>
        </p:nvSpPr>
        <p:spPr>
          <a:xfrm flipH="1">
            <a:off x="4572001" y="836615"/>
            <a:ext cx="1728788" cy="2592387"/>
          </a:xfrm>
          <a:prstGeom prst="bentArrow">
            <a:avLst>
              <a:gd name="adj1" fmla="val 12679"/>
              <a:gd name="adj2" fmla="val 12733"/>
              <a:gd name="adj3" fmla="val 24080"/>
              <a:gd name="adj4" fmla="val 48435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>
            <a:off x="3708400" y="3429000"/>
            <a:ext cx="511175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82" name="TextBox 38"/>
          <p:cNvSpPr txBox="1">
            <a:spLocks noChangeArrowheads="1"/>
          </p:cNvSpPr>
          <p:nvPr/>
        </p:nvSpPr>
        <p:spPr bwMode="auto">
          <a:xfrm>
            <a:off x="6875464" y="3284539"/>
            <a:ext cx="787908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</a:t>
            </a:r>
            <a:r>
              <a:rPr lang="en-US" b="1" baseline="-25000">
                <a:latin typeface="Calibri" pitchFamily="34" charset="0"/>
              </a:rPr>
              <a:t>atm</a:t>
            </a:r>
            <a:r>
              <a:rPr lang="en-US" b="1">
                <a:latin typeface="Calibri" pitchFamily="34" charset="0"/>
              </a:rPr>
              <a:t>=0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6883" name="TextBox 24"/>
          <p:cNvSpPr txBox="1">
            <a:spLocks noChangeArrowheads="1"/>
          </p:cNvSpPr>
          <p:nvPr/>
        </p:nvSpPr>
        <p:spPr bwMode="auto">
          <a:xfrm>
            <a:off x="6011864" y="3284538"/>
            <a:ext cx="655051" cy="369332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вдох</a:t>
            </a:r>
          </a:p>
        </p:txBody>
      </p:sp>
      <p:sp>
        <p:nvSpPr>
          <p:cNvPr id="36884" name="TextBox 23"/>
          <p:cNvSpPr txBox="1">
            <a:spLocks noChangeArrowheads="1"/>
          </p:cNvSpPr>
          <p:nvPr/>
        </p:nvSpPr>
        <p:spPr bwMode="auto">
          <a:xfrm>
            <a:off x="7667626" y="3284538"/>
            <a:ext cx="1008063" cy="369332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</a:t>
            </a:r>
            <a:r>
              <a:rPr lang="ru-RU" sz="1600" b="1"/>
              <a:t>ы</a:t>
            </a:r>
            <a:r>
              <a:rPr lang="ru-RU" b="1">
                <a:latin typeface="Calibri" pitchFamily="34" charset="0"/>
              </a:rPr>
              <a:t>дох</a:t>
            </a:r>
          </a:p>
        </p:txBody>
      </p:sp>
      <p:sp>
        <p:nvSpPr>
          <p:cNvPr id="36885" name="TextBox 23"/>
          <p:cNvSpPr txBox="1">
            <a:spLocks noChangeArrowheads="1"/>
          </p:cNvSpPr>
          <p:nvPr/>
        </p:nvSpPr>
        <p:spPr bwMode="auto">
          <a:xfrm>
            <a:off x="755650" y="188913"/>
            <a:ext cx="71393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СХЕМА ВЕНОЗНОГО ВОЗВРАТА И ТОРАКОАБДОМИНАЛЬНОГО НАСОСА</a:t>
            </a:r>
          </a:p>
        </p:txBody>
      </p:sp>
      <p:sp>
        <p:nvSpPr>
          <p:cNvPr id="23" name="Стрелка углом 22"/>
          <p:cNvSpPr/>
          <p:nvPr/>
        </p:nvSpPr>
        <p:spPr>
          <a:xfrm rot="5400000" flipH="1">
            <a:off x="5616575" y="3176588"/>
            <a:ext cx="2952750" cy="3600450"/>
          </a:xfrm>
          <a:prstGeom prst="bentArrow">
            <a:avLst>
              <a:gd name="adj1" fmla="val 8266"/>
              <a:gd name="adj2" fmla="val 12228"/>
              <a:gd name="adj3" fmla="val 17975"/>
              <a:gd name="adj4" fmla="val 43750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 стрелкой 2"/>
          <p:cNvCxnSpPr/>
          <p:nvPr/>
        </p:nvCxnSpPr>
        <p:spPr>
          <a:xfrm>
            <a:off x="1908176" y="3933825"/>
            <a:ext cx="5040313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rot="5400000" flipH="1" flipV="1">
            <a:off x="396082" y="2420145"/>
            <a:ext cx="3025775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2916239" y="981077"/>
            <a:ext cx="2879725" cy="1439863"/>
          </a:xfrm>
          <a:prstGeom prst="line">
            <a:avLst/>
          </a:prstGeom>
          <a:ln w="38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187451" y="2924175"/>
            <a:ext cx="5616575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3022600" y="2889250"/>
            <a:ext cx="2089150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0800000">
            <a:off x="1908175" y="1844675"/>
            <a:ext cx="2159000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 flipH="1" flipV="1">
            <a:off x="2159795" y="3177382"/>
            <a:ext cx="1512887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 flipH="1" flipV="1">
            <a:off x="3852070" y="2637632"/>
            <a:ext cx="2592387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0800000" flipV="1">
            <a:off x="1908176" y="2420940"/>
            <a:ext cx="1008063" cy="503237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Дуга 20"/>
          <p:cNvSpPr/>
          <p:nvPr/>
        </p:nvSpPr>
        <p:spPr>
          <a:xfrm rot="1299545">
            <a:off x="2284414" y="2562227"/>
            <a:ext cx="482600" cy="574675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923" name="TextBox 21"/>
          <p:cNvSpPr txBox="1">
            <a:spLocks noChangeArrowheads="1"/>
          </p:cNvSpPr>
          <p:nvPr/>
        </p:nvSpPr>
        <p:spPr bwMode="auto">
          <a:xfrm>
            <a:off x="1763713" y="549275"/>
            <a:ext cx="3209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24" name="TextBox 22"/>
          <p:cNvSpPr txBox="1">
            <a:spLocks noChangeArrowheads="1"/>
          </p:cNvSpPr>
          <p:nvPr/>
        </p:nvSpPr>
        <p:spPr bwMode="auto">
          <a:xfrm>
            <a:off x="6948489" y="3789363"/>
            <a:ext cx="3080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25" name="TextBox 23"/>
          <p:cNvSpPr txBox="1">
            <a:spLocks noChangeArrowheads="1"/>
          </p:cNvSpPr>
          <p:nvPr/>
        </p:nvSpPr>
        <p:spPr bwMode="auto">
          <a:xfrm>
            <a:off x="1042988" y="1628775"/>
            <a:ext cx="3738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r>
              <a:rPr lang="en-US" b="1" baseline="-25000">
                <a:latin typeface="Calibri" pitchFamily="34" charset="0"/>
              </a:rPr>
              <a:t>t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38926" name="TextBox 24"/>
          <p:cNvSpPr txBox="1">
            <a:spLocks noChangeArrowheads="1"/>
          </p:cNvSpPr>
          <p:nvPr/>
        </p:nvSpPr>
        <p:spPr bwMode="auto">
          <a:xfrm>
            <a:off x="1116013" y="3284539"/>
            <a:ext cx="3977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r>
              <a:rPr lang="en-US" b="1" baseline="-25000">
                <a:latin typeface="Calibri" pitchFamily="34" charset="0"/>
              </a:rPr>
              <a:t>u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38927" name="TextBox 25"/>
          <p:cNvSpPr txBox="1">
            <a:spLocks noChangeArrowheads="1"/>
          </p:cNvSpPr>
          <p:nvPr/>
        </p:nvSpPr>
        <p:spPr bwMode="auto">
          <a:xfrm>
            <a:off x="1116014" y="2205039"/>
            <a:ext cx="37215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r>
              <a:rPr lang="en-US" b="1" baseline="-25000">
                <a:latin typeface="Calibri" pitchFamily="34" charset="0"/>
              </a:rPr>
              <a:t>s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38928" name="TextBox 26"/>
          <p:cNvSpPr txBox="1">
            <a:spLocks noChangeArrowheads="1"/>
          </p:cNvSpPr>
          <p:nvPr/>
        </p:nvSpPr>
        <p:spPr bwMode="auto">
          <a:xfrm>
            <a:off x="3851275" y="1484314"/>
            <a:ext cx="4411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A1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29" name="TextBox 27"/>
          <p:cNvSpPr txBox="1">
            <a:spLocks noChangeArrowheads="1"/>
          </p:cNvSpPr>
          <p:nvPr/>
        </p:nvSpPr>
        <p:spPr bwMode="auto">
          <a:xfrm>
            <a:off x="4932364" y="981075"/>
            <a:ext cx="4411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A3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0" name="TextBox 28"/>
          <p:cNvSpPr txBox="1">
            <a:spLocks noChangeArrowheads="1"/>
          </p:cNvSpPr>
          <p:nvPr/>
        </p:nvSpPr>
        <p:spPr bwMode="auto">
          <a:xfrm>
            <a:off x="2700339" y="2060575"/>
            <a:ext cx="4411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A2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1" name="TextBox 29"/>
          <p:cNvSpPr txBox="1">
            <a:spLocks noChangeArrowheads="1"/>
          </p:cNvSpPr>
          <p:nvPr/>
        </p:nvSpPr>
        <p:spPr bwMode="auto">
          <a:xfrm>
            <a:off x="2771775" y="4076700"/>
            <a:ext cx="4251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P2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2" name="TextBox 30"/>
          <p:cNvSpPr txBox="1">
            <a:spLocks noChangeArrowheads="1"/>
          </p:cNvSpPr>
          <p:nvPr/>
        </p:nvSpPr>
        <p:spPr bwMode="auto">
          <a:xfrm>
            <a:off x="3851275" y="4076700"/>
            <a:ext cx="4251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P1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3" name="TextBox 31"/>
          <p:cNvSpPr txBox="1">
            <a:spLocks noChangeArrowheads="1"/>
          </p:cNvSpPr>
          <p:nvPr/>
        </p:nvSpPr>
        <p:spPr bwMode="auto">
          <a:xfrm>
            <a:off x="5003800" y="4076700"/>
            <a:ext cx="4251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P3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4" name="TextBox 32"/>
          <p:cNvSpPr txBox="1">
            <a:spLocks noChangeArrowheads="1"/>
          </p:cNvSpPr>
          <p:nvPr/>
        </p:nvSpPr>
        <p:spPr bwMode="auto">
          <a:xfrm>
            <a:off x="2339975" y="2636839"/>
            <a:ext cx="3209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>
                <a:latin typeface="Calibri" pitchFamily="34" charset="0"/>
              </a:rPr>
              <a:t>α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4" name="Левая фигурная скобка 33"/>
          <p:cNvSpPr/>
          <p:nvPr/>
        </p:nvSpPr>
        <p:spPr>
          <a:xfrm>
            <a:off x="1547813" y="2924175"/>
            <a:ext cx="287337" cy="1009650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Левая фигурная скобка 34"/>
          <p:cNvSpPr/>
          <p:nvPr/>
        </p:nvSpPr>
        <p:spPr>
          <a:xfrm>
            <a:off x="1547813" y="1916113"/>
            <a:ext cx="287337" cy="1008062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7" name="Прямая со стрелкой 36"/>
          <p:cNvCxnSpPr/>
          <p:nvPr/>
        </p:nvCxnSpPr>
        <p:spPr>
          <a:xfrm>
            <a:off x="1476375" y="1844675"/>
            <a:ext cx="43180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38" name="TextBox 39"/>
          <p:cNvSpPr txBox="1">
            <a:spLocks noChangeArrowheads="1"/>
          </p:cNvSpPr>
          <p:nvPr/>
        </p:nvSpPr>
        <p:spPr bwMode="auto">
          <a:xfrm>
            <a:off x="2051050" y="115889"/>
            <a:ext cx="47223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ВЕНОЗНЫЕ ОБЪЕМЫ И ВЕНОЗНОЕ ДАВЛЕНИЕ</a:t>
            </a:r>
          </a:p>
        </p:txBody>
      </p:sp>
      <p:graphicFrame>
        <p:nvGraphicFramePr>
          <p:cNvPr id="41" name="Таблица 40"/>
          <p:cNvGraphicFramePr>
            <a:graphicFrameLocks noGrp="1"/>
          </p:cNvGraphicFramePr>
          <p:nvPr/>
        </p:nvGraphicFramePr>
        <p:xfrm>
          <a:off x="0" y="4437063"/>
          <a:ext cx="91440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424"/>
                <a:gridCol w="84465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en-US" b="1" i="0" baseline="-2500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ru-RU" b="1" i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Общий (тотальный) объем крови в венах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en-US" b="1" i="0" baseline="-2500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ru-RU" b="1" i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Объем «под давлением». Прямо влияет на венозный возврат и сердечный выброс. Определяет значение давления наполнения венозного русла.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en-US" b="1" i="0" baseline="-25000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ru-RU" b="1" i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Объем «не под давлением». Определяет резерв мобилизации крови в циркуляцию.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l-GR" b="1" i="0" baseline="0" dirty="0" smtClean="0">
                          <a:solidFill>
                            <a:schemeClr val="tx1"/>
                          </a:solidFill>
                        </a:rPr>
                        <a:t>α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Венозный комплайнс (</a:t>
                      </a:r>
                      <a:r>
                        <a:rPr lang="en-US" b="1" i="0" baseline="0" dirty="0" err="1" smtClean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en-US" b="1" i="0" baseline="-25000" dirty="0" err="1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 = ∆V / ∆P.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           </a:t>
                      </a:r>
                      <a:r>
                        <a:rPr lang="en-US" sz="2400" b="1" i="0" baseline="0" dirty="0" err="1" smtClean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en-US" sz="2400" b="1" i="0" baseline="-25000" dirty="0" err="1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en-US" sz="2400" b="1" i="0" baseline="0" dirty="0" smtClean="0">
                          <a:solidFill>
                            <a:schemeClr val="tx1"/>
                          </a:solidFill>
                        </a:rPr>
                        <a:t> ≈ 30C</a:t>
                      </a:r>
                      <a:r>
                        <a:rPr lang="en-US" sz="2400" b="1" i="0" baseline="-250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ru-RU" sz="2400" b="1" i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Цилиндр 31"/>
          <p:cNvSpPr/>
          <p:nvPr/>
        </p:nvSpPr>
        <p:spPr>
          <a:xfrm>
            <a:off x="3995738" y="3141663"/>
            <a:ext cx="914400" cy="1295400"/>
          </a:xfrm>
          <a:prstGeom prst="can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Цилиндр 1"/>
          <p:cNvSpPr/>
          <p:nvPr/>
        </p:nvSpPr>
        <p:spPr>
          <a:xfrm>
            <a:off x="6443663" y="1844677"/>
            <a:ext cx="914400" cy="2232025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Цилиндр 2"/>
          <p:cNvSpPr/>
          <p:nvPr/>
        </p:nvSpPr>
        <p:spPr>
          <a:xfrm>
            <a:off x="6443663" y="2852740"/>
            <a:ext cx="914400" cy="1216025"/>
          </a:xfrm>
          <a:prstGeom prst="ca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Цилиндр 3"/>
          <p:cNvSpPr/>
          <p:nvPr/>
        </p:nvSpPr>
        <p:spPr>
          <a:xfrm>
            <a:off x="6443663" y="2781300"/>
            <a:ext cx="914400" cy="279400"/>
          </a:xfrm>
          <a:prstGeom prst="can">
            <a:avLst>
              <a:gd name="adj" fmla="val 500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Стрелка углом 4"/>
          <p:cNvSpPr/>
          <p:nvPr/>
        </p:nvSpPr>
        <p:spPr>
          <a:xfrm rot="5400000">
            <a:off x="6255544" y="1097757"/>
            <a:ext cx="812800" cy="868362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Капля 6"/>
          <p:cNvSpPr/>
          <p:nvPr/>
        </p:nvSpPr>
        <p:spPr>
          <a:xfrm rot="18905137">
            <a:off x="6723064" y="2124075"/>
            <a:ext cx="306387" cy="304800"/>
          </a:xfrm>
          <a:prstGeom prst="teardrop">
            <a:avLst>
              <a:gd name="adj" fmla="val 15913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Капля 7"/>
          <p:cNvSpPr/>
          <p:nvPr/>
        </p:nvSpPr>
        <p:spPr>
          <a:xfrm rot="18905137">
            <a:off x="7670801" y="3937000"/>
            <a:ext cx="714375" cy="711200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Цилиндр 10"/>
          <p:cNvSpPr/>
          <p:nvPr/>
        </p:nvSpPr>
        <p:spPr>
          <a:xfrm>
            <a:off x="1403350" y="2781302"/>
            <a:ext cx="914400" cy="1216025"/>
          </a:xfrm>
          <a:prstGeom prst="ca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Цилиндр 11"/>
          <p:cNvSpPr/>
          <p:nvPr/>
        </p:nvSpPr>
        <p:spPr>
          <a:xfrm>
            <a:off x="3995738" y="2852740"/>
            <a:ext cx="914400" cy="1216025"/>
          </a:xfrm>
          <a:prstGeom prst="ca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Цилиндр 8"/>
          <p:cNvSpPr/>
          <p:nvPr/>
        </p:nvSpPr>
        <p:spPr>
          <a:xfrm>
            <a:off x="3995738" y="2133600"/>
            <a:ext cx="914400" cy="927100"/>
          </a:xfrm>
          <a:prstGeom prst="can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Цилиндр 9"/>
          <p:cNvSpPr/>
          <p:nvPr/>
        </p:nvSpPr>
        <p:spPr>
          <a:xfrm>
            <a:off x="1403350" y="2420940"/>
            <a:ext cx="914400" cy="568325"/>
          </a:xfrm>
          <a:prstGeom prst="can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Цилиндр 12"/>
          <p:cNvSpPr/>
          <p:nvPr/>
        </p:nvSpPr>
        <p:spPr>
          <a:xfrm>
            <a:off x="1403350" y="1773240"/>
            <a:ext cx="914400" cy="2232025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Цилиндр 13"/>
          <p:cNvSpPr/>
          <p:nvPr/>
        </p:nvSpPr>
        <p:spPr>
          <a:xfrm>
            <a:off x="3995738" y="1844677"/>
            <a:ext cx="914400" cy="2232025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углом 15"/>
          <p:cNvSpPr/>
          <p:nvPr/>
        </p:nvSpPr>
        <p:spPr>
          <a:xfrm rot="5400000">
            <a:off x="3807619" y="1097757"/>
            <a:ext cx="812800" cy="868362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Стрелка углом 16"/>
          <p:cNvSpPr/>
          <p:nvPr/>
        </p:nvSpPr>
        <p:spPr>
          <a:xfrm rot="5400000">
            <a:off x="1214439" y="1025527"/>
            <a:ext cx="814387" cy="868363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Капля 18"/>
          <p:cNvSpPr/>
          <p:nvPr/>
        </p:nvSpPr>
        <p:spPr>
          <a:xfrm rot="18905137">
            <a:off x="5489575" y="3841750"/>
            <a:ext cx="254000" cy="254000"/>
          </a:xfrm>
          <a:prstGeom prst="teardrop">
            <a:avLst>
              <a:gd name="adj" fmla="val 19639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Капля 19"/>
          <p:cNvSpPr/>
          <p:nvPr/>
        </p:nvSpPr>
        <p:spPr>
          <a:xfrm rot="18905137">
            <a:off x="4173539" y="2093915"/>
            <a:ext cx="509587" cy="509587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Капля 20"/>
          <p:cNvSpPr/>
          <p:nvPr/>
        </p:nvSpPr>
        <p:spPr>
          <a:xfrm rot="18905137">
            <a:off x="2733675" y="3749675"/>
            <a:ext cx="508000" cy="509588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Капля 21"/>
          <p:cNvSpPr/>
          <p:nvPr/>
        </p:nvSpPr>
        <p:spPr>
          <a:xfrm rot="18905137">
            <a:off x="1581151" y="2022475"/>
            <a:ext cx="509588" cy="509588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395288" y="2924177"/>
            <a:ext cx="8353425" cy="73025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Левая фигурная скобка 24"/>
          <p:cNvSpPr/>
          <p:nvPr/>
        </p:nvSpPr>
        <p:spPr>
          <a:xfrm>
            <a:off x="971550" y="2492375"/>
            <a:ext cx="287338" cy="431800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Левая фигурная скобка 26"/>
          <p:cNvSpPr/>
          <p:nvPr/>
        </p:nvSpPr>
        <p:spPr>
          <a:xfrm>
            <a:off x="971550" y="2924177"/>
            <a:ext cx="287338" cy="936625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Левая фигурная скобка 27"/>
          <p:cNvSpPr/>
          <p:nvPr/>
        </p:nvSpPr>
        <p:spPr>
          <a:xfrm>
            <a:off x="3635376" y="2924177"/>
            <a:ext cx="288925" cy="1368425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Левая фигурная скобка 28"/>
          <p:cNvSpPr/>
          <p:nvPr/>
        </p:nvSpPr>
        <p:spPr>
          <a:xfrm>
            <a:off x="3635376" y="2205040"/>
            <a:ext cx="288925" cy="719137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Левая фигурная скобка 29"/>
          <p:cNvSpPr/>
          <p:nvPr/>
        </p:nvSpPr>
        <p:spPr>
          <a:xfrm>
            <a:off x="6084889" y="2997200"/>
            <a:ext cx="287337" cy="647700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Левая фигурная скобка 30"/>
          <p:cNvSpPr/>
          <p:nvPr/>
        </p:nvSpPr>
        <p:spPr>
          <a:xfrm>
            <a:off x="6084889" y="2852738"/>
            <a:ext cx="287337" cy="144462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Цилиндр 32"/>
          <p:cNvSpPr/>
          <p:nvPr/>
        </p:nvSpPr>
        <p:spPr>
          <a:xfrm>
            <a:off x="3995738" y="2636838"/>
            <a:ext cx="914400" cy="431800"/>
          </a:xfrm>
          <a:prstGeom prst="can">
            <a:avLst/>
          </a:prstGeom>
          <a:solidFill>
            <a:srgbClr val="0070C0"/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 rot="10800000">
            <a:off x="6659564" y="4149725"/>
            <a:ext cx="485775" cy="719138"/>
          </a:xfrm>
          <a:prstGeom prst="down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Цилиндр 34"/>
          <p:cNvSpPr/>
          <p:nvPr/>
        </p:nvSpPr>
        <p:spPr>
          <a:xfrm>
            <a:off x="6443663" y="3573465"/>
            <a:ext cx="914400" cy="503237"/>
          </a:xfrm>
          <a:prstGeom prst="can">
            <a:avLst/>
          </a:prstGeom>
          <a:solidFill>
            <a:schemeClr val="bg1">
              <a:alpha val="34000"/>
            </a:scheme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Цилиндр 35"/>
          <p:cNvSpPr/>
          <p:nvPr/>
        </p:nvSpPr>
        <p:spPr>
          <a:xfrm>
            <a:off x="6443663" y="2420940"/>
            <a:ext cx="914400" cy="503237"/>
          </a:xfrm>
          <a:prstGeom prst="can">
            <a:avLst/>
          </a:prstGeom>
          <a:solidFill>
            <a:srgbClr val="0070C0">
              <a:alpha val="34000"/>
            </a:srgb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967" name="TextBox 36"/>
          <p:cNvSpPr txBox="1">
            <a:spLocks noChangeArrowheads="1"/>
          </p:cNvSpPr>
          <p:nvPr/>
        </p:nvSpPr>
        <p:spPr bwMode="auto">
          <a:xfrm>
            <a:off x="468313" y="2349502"/>
            <a:ext cx="4362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alibri" pitchFamily="34" charset="0"/>
              </a:rPr>
              <a:t>V</a:t>
            </a:r>
            <a:r>
              <a:rPr lang="en-US" sz="2400" b="1" baseline="-25000">
                <a:latin typeface="Calibri" pitchFamily="34" charset="0"/>
              </a:rPr>
              <a:t>s</a:t>
            </a:r>
            <a:endParaRPr lang="ru-RU" sz="2400" b="1" baseline="-25000">
              <a:latin typeface="Calibri" pitchFamily="34" charset="0"/>
            </a:endParaRPr>
          </a:p>
        </p:txBody>
      </p:sp>
      <p:sp>
        <p:nvSpPr>
          <p:cNvPr id="39968" name="TextBox 37"/>
          <p:cNvSpPr txBox="1">
            <a:spLocks noChangeArrowheads="1"/>
          </p:cNvSpPr>
          <p:nvPr/>
        </p:nvSpPr>
        <p:spPr bwMode="auto">
          <a:xfrm>
            <a:off x="468313" y="3068639"/>
            <a:ext cx="4692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alibri" pitchFamily="34" charset="0"/>
              </a:rPr>
              <a:t>V</a:t>
            </a:r>
            <a:r>
              <a:rPr lang="en-US" sz="2400" b="1" baseline="-25000">
                <a:latin typeface="Calibri" pitchFamily="34" charset="0"/>
              </a:rPr>
              <a:t>u</a:t>
            </a:r>
            <a:endParaRPr lang="ru-RU" sz="2400" b="1" baseline="-25000">
              <a:latin typeface="Calibri" pitchFamily="34" charset="0"/>
            </a:endParaRPr>
          </a:p>
        </p:txBody>
      </p:sp>
      <p:sp>
        <p:nvSpPr>
          <p:cNvPr id="39969" name="TextBox 38"/>
          <p:cNvSpPr txBox="1">
            <a:spLocks noChangeArrowheads="1"/>
          </p:cNvSpPr>
          <p:nvPr/>
        </p:nvSpPr>
        <p:spPr bwMode="auto">
          <a:xfrm>
            <a:off x="0" y="2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ВАРИАНТЫ ВЗАИМООТНОШЕНИЙ ВЕНОЗНЫХ ОБЪЕМОВ «ПОД ДАВЛЕНИЕМ» И </a:t>
            </a:r>
          </a:p>
          <a:p>
            <a:pPr algn="ctr"/>
            <a:r>
              <a:rPr lang="ru-RU" b="1">
                <a:latin typeface="Calibri" pitchFamily="34" charset="0"/>
              </a:rPr>
              <a:t>«НЕ ПОД ДАВЛЕНИЕМ»</a:t>
            </a:r>
          </a:p>
        </p:txBody>
      </p:sp>
      <p:sp>
        <p:nvSpPr>
          <p:cNvPr id="40" name="Стрелка углом 39"/>
          <p:cNvSpPr/>
          <p:nvPr/>
        </p:nvSpPr>
        <p:spPr>
          <a:xfrm rot="5400000">
            <a:off x="7407276" y="2825751"/>
            <a:ext cx="814387" cy="868362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9971" name="TextBox 40"/>
          <p:cNvSpPr txBox="1">
            <a:spLocks noChangeArrowheads="1"/>
          </p:cNvSpPr>
          <p:nvPr/>
        </p:nvSpPr>
        <p:spPr bwMode="auto">
          <a:xfrm>
            <a:off x="827088" y="981075"/>
            <a:ext cx="3241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</a:t>
            </a:r>
          </a:p>
        </p:txBody>
      </p:sp>
      <p:sp>
        <p:nvSpPr>
          <p:cNvPr id="39972" name="TextBox 41"/>
          <p:cNvSpPr txBox="1">
            <a:spLocks noChangeArrowheads="1"/>
          </p:cNvSpPr>
          <p:nvPr/>
        </p:nvSpPr>
        <p:spPr bwMode="auto">
          <a:xfrm>
            <a:off x="3419476" y="1052514"/>
            <a:ext cx="31451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B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9973" name="TextBox 42"/>
          <p:cNvSpPr txBox="1">
            <a:spLocks noChangeArrowheads="1"/>
          </p:cNvSpPr>
          <p:nvPr/>
        </p:nvSpPr>
        <p:spPr bwMode="auto">
          <a:xfrm>
            <a:off x="5867401" y="1052514"/>
            <a:ext cx="3064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C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9974" name="TextBox 43"/>
          <p:cNvSpPr txBox="1">
            <a:spLocks noChangeArrowheads="1"/>
          </p:cNvSpPr>
          <p:nvPr/>
        </p:nvSpPr>
        <p:spPr bwMode="auto">
          <a:xfrm>
            <a:off x="0" y="4797425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latin typeface="Calibri" pitchFamily="34" charset="0"/>
              </a:rPr>
              <a:t>А – баланс между венозным объемом и наполнением малого круга.</a:t>
            </a:r>
          </a:p>
          <a:p>
            <a:r>
              <a:rPr lang="ru-RU" sz="1600" b="1">
                <a:latin typeface="Calibri" pitchFamily="34" charset="0"/>
              </a:rPr>
              <a:t>В – венозный объем превышает возможность эвакуации в малый круг. Компенсация за счет снижения венозного тонуса (снижение скорости венозного возврата, повышение </a:t>
            </a:r>
            <a:r>
              <a:rPr lang="en-US" sz="1600" b="1">
                <a:latin typeface="Calibri" pitchFamily="34" charset="0"/>
              </a:rPr>
              <a:t>V</a:t>
            </a:r>
            <a:r>
              <a:rPr lang="en-US" sz="1600" b="1" baseline="-25000">
                <a:latin typeface="Calibri" pitchFamily="34" charset="0"/>
              </a:rPr>
              <a:t>u</a:t>
            </a:r>
            <a:r>
              <a:rPr lang="ru-RU" sz="1600" b="1">
                <a:latin typeface="Calibri" pitchFamily="34" charset="0"/>
              </a:rPr>
              <a:t>), производительности правого желудочка  или  дилатации легочной артерии (повышение скорости оттока в малый круг).</a:t>
            </a:r>
          </a:p>
          <a:p>
            <a:r>
              <a:rPr lang="ru-RU" sz="1600" b="1">
                <a:latin typeface="Calibri" pitchFamily="34" charset="0"/>
              </a:rPr>
              <a:t>С – скорость оттока в малый круг превышает возможности венозного возврата. Компенсация за счет повышения производительности левого желудочка и повышения венозного тонуса.</a:t>
            </a:r>
          </a:p>
        </p:txBody>
      </p:sp>
      <p:sp>
        <p:nvSpPr>
          <p:cNvPr id="15" name="Стрелка углом 14"/>
          <p:cNvSpPr/>
          <p:nvPr/>
        </p:nvSpPr>
        <p:spPr>
          <a:xfrm rot="5400000">
            <a:off x="4960144" y="2753519"/>
            <a:ext cx="812800" cy="868362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Стрелка углом 17"/>
          <p:cNvSpPr/>
          <p:nvPr/>
        </p:nvSpPr>
        <p:spPr>
          <a:xfrm rot="5400000">
            <a:off x="2367757" y="2753520"/>
            <a:ext cx="812800" cy="868363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</a:rPr>
              <a:t>Движущая сила гемодинамики САД – ЦВД.</a:t>
            </a:r>
          </a:p>
          <a:p>
            <a:pPr algn="ctr"/>
            <a:r>
              <a:rPr lang="ru-RU" sz="2000" b="1">
                <a:latin typeface="Calibri" pitchFamily="34" charset="0"/>
              </a:rPr>
              <a:t>САД = (АДс + 2АДд)/3. При АД 120/60мм.рт.ст САД = 80мм.рт.ст</a:t>
            </a:r>
          </a:p>
          <a:p>
            <a:pPr algn="ctr"/>
            <a:r>
              <a:rPr lang="ru-RU" sz="2000" b="1">
                <a:latin typeface="Calibri" pitchFamily="34" charset="0"/>
              </a:rPr>
              <a:t>Если исходить из объема артериальной крови 0,15∙ОЦК, а венозной 0,8∙ОЦК,  равновесие САД∙</a:t>
            </a:r>
            <a:r>
              <a:rPr lang="en-US" sz="2000" b="1">
                <a:latin typeface="Calibri" pitchFamily="34" charset="0"/>
              </a:rPr>
              <a:t>V</a:t>
            </a:r>
            <a:r>
              <a:rPr lang="en-US" sz="2000" b="1" baseline="-25000">
                <a:latin typeface="Calibri" pitchFamily="34" charset="0"/>
              </a:rPr>
              <a:t>art</a:t>
            </a:r>
            <a:r>
              <a:rPr lang="en-US" sz="2000" b="1">
                <a:latin typeface="Calibri" pitchFamily="34" charset="0"/>
              </a:rPr>
              <a:t> = </a:t>
            </a:r>
            <a:r>
              <a:rPr lang="ru-RU" sz="2000" b="1">
                <a:latin typeface="Calibri" pitchFamily="34" charset="0"/>
              </a:rPr>
              <a:t>ЦВД</a:t>
            </a:r>
            <a:r>
              <a:rPr lang="en-US" sz="2000" b="1">
                <a:latin typeface="Calibri" pitchFamily="34" charset="0"/>
              </a:rPr>
              <a:t>∙V</a:t>
            </a:r>
            <a:r>
              <a:rPr lang="en-US" sz="2000" b="1" baseline="-25000">
                <a:latin typeface="Calibri" pitchFamily="34" charset="0"/>
              </a:rPr>
              <a:t>ven</a:t>
            </a:r>
            <a:r>
              <a:rPr lang="ru-RU" sz="2000" b="1">
                <a:latin typeface="Calibri" pitchFamily="34" charset="0"/>
              </a:rPr>
              <a:t> должно приводить к остановке кровообращения </a:t>
            </a:r>
          </a:p>
          <a:p>
            <a:pPr algn="ctr"/>
            <a:r>
              <a:rPr lang="ru-RU" b="1">
                <a:latin typeface="Calibri" pitchFamily="34" charset="0"/>
              </a:rPr>
              <a:t> </a:t>
            </a:r>
          </a:p>
        </p:txBody>
      </p:sp>
      <p:sp>
        <p:nvSpPr>
          <p:cNvPr id="41986" name="TextBox 4"/>
          <p:cNvSpPr txBox="1">
            <a:spLocks noChangeArrowheads="1"/>
          </p:cNvSpPr>
          <p:nvPr/>
        </p:nvSpPr>
        <p:spPr bwMode="auto">
          <a:xfrm>
            <a:off x="684214" y="1773238"/>
            <a:ext cx="84042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Тогда </a:t>
            </a:r>
          </a:p>
        </p:txBody>
      </p:sp>
      <p:sp>
        <p:nvSpPr>
          <p:cNvPr id="41987" name="TextBox 5"/>
          <p:cNvSpPr txBox="1">
            <a:spLocks noChangeArrowheads="1"/>
          </p:cNvSpPr>
          <p:nvPr/>
        </p:nvSpPr>
        <p:spPr bwMode="auto">
          <a:xfrm>
            <a:off x="1908176" y="1700213"/>
            <a:ext cx="6495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u="sng">
                <a:latin typeface="Calibri" pitchFamily="34" charset="0"/>
              </a:rPr>
              <a:t>САД</a:t>
            </a:r>
          </a:p>
        </p:txBody>
      </p:sp>
      <p:sp>
        <p:nvSpPr>
          <p:cNvPr id="41988" name="TextBox 6"/>
          <p:cNvSpPr txBox="1">
            <a:spLocks noChangeArrowheads="1"/>
          </p:cNvSpPr>
          <p:nvPr/>
        </p:nvSpPr>
        <p:spPr bwMode="auto">
          <a:xfrm>
            <a:off x="1908176" y="1916113"/>
            <a:ext cx="6703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ЦВД</a:t>
            </a:r>
          </a:p>
        </p:txBody>
      </p:sp>
      <p:sp>
        <p:nvSpPr>
          <p:cNvPr id="41989" name="TextBox 7"/>
          <p:cNvSpPr txBox="1">
            <a:spLocks noChangeArrowheads="1"/>
          </p:cNvSpPr>
          <p:nvPr/>
        </p:nvSpPr>
        <p:spPr bwMode="auto">
          <a:xfrm>
            <a:off x="2484439" y="1773238"/>
            <a:ext cx="31290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=</a:t>
            </a:r>
          </a:p>
        </p:txBody>
      </p:sp>
      <p:sp>
        <p:nvSpPr>
          <p:cNvPr id="41990" name="TextBox 8"/>
          <p:cNvSpPr txBox="1">
            <a:spLocks noChangeArrowheads="1"/>
          </p:cNvSpPr>
          <p:nvPr/>
        </p:nvSpPr>
        <p:spPr bwMode="auto">
          <a:xfrm>
            <a:off x="2700339" y="1916114"/>
            <a:ext cx="4909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r>
              <a:rPr lang="en-US" b="1" baseline="-25000">
                <a:latin typeface="Calibri" pitchFamily="34" charset="0"/>
              </a:rPr>
              <a:t>art</a:t>
            </a:r>
            <a:endParaRPr lang="ru-RU">
              <a:latin typeface="Calibri" pitchFamily="34" charset="0"/>
            </a:endParaRPr>
          </a:p>
        </p:txBody>
      </p:sp>
      <p:sp>
        <p:nvSpPr>
          <p:cNvPr id="41991" name="TextBox 9"/>
          <p:cNvSpPr txBox="1">
            <a:spLocks noChangeArrowheads="1"/>
          </p:cNvSpPr>
          <p:nvPr/>
        </p:nvSpPr>
        <p:spPr bwMode="auto">
          <a:xfrm>
            <a:off x="2700338" y="1700213"/>
            <a:ext cx="5519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u="sng">
                <a:latin typeface="Calibri" pitchFamily="34" charset="0"/>
              </a:rPr>
              <a:t>V</a:t>
            </a:r>
            <a:r>
              <a:rPr lang="en-US" b="1" u="sng" baseline="-25000">
                <a:latin typeface="Calibri" pitchFamily="34" charset="0"/>
              </a:rPr>
              <a:t>ven</a:t>
            </a:r>
            <a:endParaRPr lang="ru-RU" u="sng">
              <a:latin typeface="Calibri" pitchFamily="34" charset="0"/>
            </a:endParaRPr>
          </a:p>
        </p:txBody>
      </p:sp>
      <p:sp>
        <p:nvSpPr>
          <p:cNvPr id="41992" name="TextBox 10"/>
          <p:cNvSpPr txBox="1">
            <a:spLocks noChangeArrowheads="1"/>
          </p:cNvSpPr>
          <p:nvPr/>
        </p:nvSpPr>
        <p:spPr bwMode="auto">
          <a:xfrm>
            <a:off x="4211639" y="1773238"/>
            <a:ext cx="25923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ЦВД = САД∙</a:t>
            </a:r>
            <a:r>
              <a:rPr lang="en-US" sz="2000" b="1">
                <a:latin typeface="Calibri" pitchFamily="34" charset="0"/>
              </a:rPr>
              <a:t>V</a:t>
            </a:r>
            <a:r>
              <a:rPr lang="en-US" sz="2000" b="1" baseline="-25000">
                <a:latin typeface="Calibri" pitchFamily="34" charset="0"/>
              </a:rPr>
              <a:t>art</a:t>
            </a:r>
            <a:r>
              <a:rPr lang="ru-RU" sz="2000" b="1">
                <a:latin typeface="Calibri" pitchFamily="34" charset="0"/>
              </a:rPr>
              <a:t>/</a:t>
            </a:r>
            <a:r>
              <a:rPr lang="en-US" sz="2000" b="1">
                <a:latin typeface="Calibri" pitchFamily="34" charset="0"/>
              </a:rPr>
              <a:t> V</a:t>
            </a:r>
            <a:r>
              <a:rPr lang="en-US" sz="2000" b="1" baseline="-25000">
                <a:latin typeface="Calibri" pitchFamily="34" charset="0"/>
              </a:rPr>
              <a:t>ven</a:t>
            </a:r>
            <a:endParaRPr lang="ru-RU" sz="2000" b="1">
              <a:latin typeface="Calibri" pitchFamily="34" charset="0"/>
            </a:endParaRPr>
          </a:p>
        </p:txBody>
      </p:sp>
      <p:sp>
        <p:nvSpPr>
          <p:cNvPr id="41993" name="TextBox 11"/>
          <p:cNvSpPr txBox="1">
            <a:spLocks noChangeArrowheads="1"/>
          </p:cNvSpPr>
          <p:nvPr/>
        </p:nvSpPr>
        <p:spPr bwMode="auto">
          <a:xfrm>
            <a:off x="0" y="2276477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При САД=80мм.рт.ст ЦВД «остановки» = 80∙0,15/0,8 = 15мм.рт.ст (20мБар).</a:t>
            </a:r>
          </a:p>
          <a:p>
            <a:r>
              <a:rPr lang="ru-RU" sz="2000" b="1">
                <a:latin typeface="Calibri" pitchFamily="34" charset="0"/>
              </a:rPr>
              <a:t>       Реально ЦВД не превышает 10мм.рт.ст.  (14мБар). Остальное – давление лимфы и тканевое. </a:t>
            </a:r>
          </a:p>
          <a:p>
            <a:r>
              <a:rPr lang="ru-RU" sz="2000" b="1">
                <a:latin typeface="Calibri" pitchFamily="34" charset="0"/>
              </a:rPr>
              <a:t>Норма ЦВД: 6-12мБар при спонтанном дыхании;    10-17мБар при ИВЛ.</a:t>
            </a:r>
          </a:p>
        </p:txBody>
      </p:sp>
      <p:sp>
        <p:nvSpPr>
          <p:cNvPr id="41994" name="TextBox 12"/>
          <p:cNvSpPr txBox="1">
            <a:spLocks noChangeArrowheads="1"/>
          </p:cNvSpPr>
          <p:nvPr/>
        </p:nvSpPr>
        <p:spPr bwMode="auto">
          <a:xfrm>
            <a:off x="1547813" y="3716339"/>
            <a:ext cx="5525808" cy="461665"/>
          </a:xfrm>
          <a:prstGeom prst="rect">
            <a:avLst/>
          </a:prstGeom>
          <a:solidFill>
            <a:srgbClr val="FFFF00"/>
          </a:solidFill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1мм.рт.ст = 1,36см.в.ст (мБар) = 133,3Па</a:t>
            </a:r>
          </a:p>
        </p:txBody>
      </p:sp>
      <p:sp>
        <p:nvSpPr>
          <p:cNvPr id="41995" name="TextBox 13"/>
          <p:cNvSpPr txBox="1">
            <a:spLocks noChangeArrowheads="1"/>
          </p:cNvSpPr>
          <p:nvPr/>
        </p:nvSpPr>
        <p:spPr bwMode="auto">
          <a:xfrm>
            <a:off x="1979614" y="4292601"/>
            <a:ext cx="616854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ПОВЫШАЮТ Ц В Д:</a:t>
            </a:r>
          </a:p>
          <a:p>
            <a:r>
              <a:rPr lang="ru-RU" sz="2400" b="1">
                <a:latin typeface="Calibri" pitchFamily="34" charset="0"/>
              </a:rPr>
              <a:t>высокий венозный возврат;</a:t>
            </a:r>
          </a:p>
          <a:p>
            <a:r>
              <a:rPr lang="ru-RU" sz="2400" b="1">
                <a:latin typeface="Calibri" pitchFamily="34" charset="0"/>
              </a:rPr>
              <a:t>высокое торакальное давление;</a:t>
            </a:r>
          </a:p>
          <a:p>
            <a:r>
              <a:rPr lang="ru-RU" sz="2400" b="1">
                <a:latin typeface="Calibri" pitchFamily="34" charset="0"/>
              </a:rPr>
              <a:t>высокое сопротивление в легочных сосудах;</a:t>
            </a:r>
          </a:p>
          <a:p>
            <a:r>
              <a:rPr lang="ru-RU" sz="2400" b="1">
                <a:latin typeface="Calibri" pitchFamily="34" charset="0"/>
              </a:rPr>
              <a:t>низкая насосная функция сердца;</a:t>
            </a:r>
          </a:p>
          <a:p>
            <a:r>
              <a:rPr lang="ru-RU" sz="2400" b="1">
                <a:latin typeface="Calibri" pitchFamily="34" charset="0"/>
              </a:rPr>
              <a:t>низкое </a:t>
            </a:r>
            <a:r>
              <a:rPr lang="en-US" sz="2400" b="1">
                <a:latin typeface="Calibri" pitchFamily="34" charset="0"/>
              </a:rPr>
              <a:t>FiO</a:t>
            </a:r>
            <a:r>
              <a:rPr lang="en-US" sz="2400" b="1" baseline="-25000">
                <a:latin typeface="Calibri" pitchFamily="34" charset="0"/>
              </a:rPr>
              <a:t>2</a:t>
            </a:r>
            <a:r>
              <a:rPr lang="en-US" sz="2400" b="1">
                <a:latin typeface="Calibri" pitchFamily="34" charset="0"/>
              </a:rPr>
              <a:t>.</a:t>
            </a:r>
            <a:endParaRPr lang="ru-RU" sz="2400" b="1">
              <a:latin typeface="Calibri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908175" y="5732463"/>
            <a:ext cx="1150938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Содержимое 2"/>
          <p:cNvSpPr>
            <a:spLocks noGrp="1"/>
          </p:cNvSpPr>
          <p:nvPr>
            <p:ph idx="1"/>
          </p:nvPr>
        </p:nvSpPr>
        <p:spPr>
          <a:xfrm>
            <a:off x="0" y="2060577"/>
            <a:ext cx="9144000" cy="4797425"/>
          </a:xfrm>
        </p:spPr>
        <p:txBody>
          <a:bodyPr/>
          <a:lstStyle/>
          <a:p>
            <a:pPr eaLnBrk="1" hangingPunct="1"/>
            <a:r>
              <a:rPr lang="ru-RU" sz="2400" b="1" smtClean="0"/>
              <a:t>ЦВД  косвенно отражает конечное диастолическое давление и величину наполнения правого предсердия. При отсутствии прямого поражения миокарда ЦВД отражает уровень волемии и венозного тонуса.</a:t>
            </a:r>
          </a:p>
          <a:p>
            <a:pPr eaLnBrk="1" hangingPunct="1"/>
            <a:r>
              <a:rPr lang="ru-RU" sz="2400" b="1" smtClean="0"/>
              <a:t>ЦВД чувствительнее к гиповолемии, чем ДЗЛК. НО! ЦВД невозможно определить точно, поскольку нельзя остановить правое сердце при работающем левом!</a:t>
            </a:r>
            <a:endParaRPr lang="en-US" sz="2400" b="1" smtClean="0"/>
          </a:p>
          <a:p>
            <a:pPr eaLnBrk="1" hangingPunct="1"/>
            <a:r>
              <a:rPr lang="ru-RU" sz="2400" b="1" smtClean="0"/>
              <a:t>АД не определяет величину венозного возврата, но отражает регионарную гемодинамику (головной мозг, почки).</a:t>
            </a:r>
          </a:p>
          <a:p>
            <a:pPr eaLnBrk="1" hangingPunct="1"/>
            <a:endParaRPr lang="ru-RU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Цилиндр 1"/>
          <p:cNvSpPr/>
          <p:nvPr/>
        </p:nvSpPr>
        <p:spPr>
          <a:xfrm rot="5400000">
            <a:off x="4343400" y="-687387"/>
            <a:ext cx="914400" cy="5486400"/>
          </a:xfrm>
          <a:prstGeom prst="can">
            <a:avLst/>
          </a:pr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304800" y="1600200"/>
            <a:ext cx="1905000" cy="9144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Ра=4,2кПа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6858000" y="1828800"/>
            <a:ext cx="1905000" cy="5334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Р</a:t>
            </a:r>
            <a:r>
              <a:rPr lang="en-US" b="1" dirty="0"/>
              <a:t>v</a:t>
            </a:r>
            <a:r>
              <a:rPr lang="ru-RU" b="1" dirty="0"/>
              <a:t>=</a:t>
            </a:r>
            <a:r>
              <a:rPr lang="en-US" b="1" dirty="0"/>
              <a:t>1</a:t>
            </a:r>
            <a:r>
              <a:rPr lang="ru-RU" b="1" dirty="0"/>
              <a:t>,</a:t>
            </a:r>
            <a:r>
              <a:rPr lang="en-US" b="1" dirty="0"/>
              <a:t>6</a:t>
            </a:r>
            <a:r>
              <a:rPr lang="ru-RU" b="1" dirty="0"/>
              <a:t>кПа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3124200" y="1676400"/>
            <a:ext cx="3124200" cy="712788"/>
          </a:xfrm>
          <a:prstGeom prst="right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КОД=2,9-3,9кПа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2286000" y="1219200"/>
            <a:ext cx="609600" cy="5334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2286000" y="2362200"/>
            <a:ext cx="609600" cy="5334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096000" y="1371602"/>
            <a:ext cx="636588" cy="54451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6019800" y="2209800"/>
            <a:ext cx="762000" cy="6096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89" name="TextBox 15"/>
          <p:cNvSpPr txBox="1">
            <a:spLocks noChangeArrowheads="1"/>
          </p:cNvSpPr>
          <p:nvPr/>
        </p:nvSpPr>
        <p:spPr bwMode="auto">
          <a:xfrm>
            <a:off x="5435600" y="1052513"/>
            <a:ext cx="762000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O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090" name="TextBox 16"/>
          <p:cNvSpPr txBox="1">
            <a:spLocks noChangeArrowheads="1"/>
          </p:cNvSpPr>
          <p:nvPr/>
        </p:nvSpPr>
        <p:spPr bwMode="auto">
          <a:xfrm>
            <a:off x="2916238" y="1052513"/>
            <a:ext cx="762000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O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091" name="TextBox 17"/>
          <p:cNvSpPr txBox="1">
            <a:spLocks noChangeArrowheads="1"/>
          </p:cNvSpPr>
          <p:nvPr/>
        </p:nvSpPr>
        <p:spPr bwMode="auto">
          <a:xfrm>
            <a:off x="5364163" y="2636838"/>
            <a:ext cx="762000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O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092" name="TextBox 18"/>
          <p:cNvSpPr txBox="1">
            <a:spLocks noChangeArrowheads="1"/>
          </p:cNvSpPr>
          <p:nvPr/>
        </p:nvSpPr>
        <p:spPr bwMode="auto">
          <a:xfrm>
            <a:off x="2916238" y="2636838"/>
            <a:ext cx="838200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O</a:t>
            </a:r>
            <a:endParaRPr lang="ru-RU" b="1">
              <a:latin typeface="Calibri" pitchFamily="34" charset="0"/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1828800" y="914400"/>
            <a:ext cx="228600" cy="6858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21" name="Стрелка вниз 20"/>
          <p:cNvSpPr/>
          <p:nvPr/>
        </p:nvSpPr>
        <p:spPr>
          <a:xfrm rot="10800000">
            <a:off x="1828800" y="2514600"/>
            <a:ext cx="228600" cy="6858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46095" name="TextBox 21"/>
          <p:cNvSpPr txBox="1">
            <a:spLocks noChangeArrowheads="1"/>
          </p:cNvSpPr>
          <p:nvPr/>
        </p:nvSpPr>
        <p:spPr bwMode="auto">
          <a:xfrm>
            <a:off x="1752601" y="533400"/>
            <a:ext cx="3642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Pi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096" name="TextBox 22"/>
          <p:cNvSpPr txBox="1">
            <a:spLocks noChangeArrowheads="1"/>
          </p:cNvSpPr>
          <p:nvPr/>
        </p:nvSpPr>
        <p:spPr bwMode="auto">
          <a:xfrm>
            <a:off x="1752601" y="3200400"/>
            <a:ext cx="3642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Pi</a:t>
            </a:r>
            <a:endParaRPr lang="ru-RU" b="1">
              <a:latin typeface="Calibri" pitchFamily="34" charset="0"/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4067175" y="2924175"/>
            <a:ext cx="381000" cy="749300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 rot="10800000">
            <a:off x="4067175" y="476250"/>
            <a:ext cx="381000" cy="749300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099" name="TextBox 25"/>
          <p:cNvSpPr txBox="1">
            <a:spLocks noChangeArrowheads="1"/>
          </p:cNvSpPr>
          <p:nvPr/>
        </p:nvSpPr>
        <p:spPr bwMode="auto">
          <a:xfrm>
            <a:off x="3995739" y="2565400"/>
            <a:ext cx="81394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КОД</a:t>
            </a:r>
            <a:r>
              <a:rPr lang="en-US" b="1">
                <a:latin typeface="Calibri" pitchFamily="34" charset="0"/>
              </a:rPr>
              <a:t>(i)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100" name="TextBox 26"/>
          <p:cNvSpPr txBox="1">
            <a:spLocks noChangeArrowheads="1"/>
          </p:cNvSpPr>
          <p:nvPr/>
        </p:nvSpPr>
        <p:spPr bwMode="auto">
          <a:xfrm>
            <a:off x="4067176" y="1196975"/>
            <a:ext cx="81394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КОД</a:t>
            </a:r>
            <a:r>
              <a:rPr lang="en-US" b="1">
                <a:latin typeface="Calibri" pitchFamily="34" charset="0"/>
              </a:rPr>
              <a:t>(i)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2057400" y="1600200"/>
            <a:ext cx="304800" cy="914400"/>
          </a:xfrm>
          <a:prstGeom prst="ellipse">
            <a:avLst/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2627314" y="260351"/>
            <a:ext cx="15325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14мл/мин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фильтрация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1" y="260351"/>
            <a:ext cx="164981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11мл/мин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реабсорбция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0" y="260351"/>
            <a:ext cx="1480085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5л/мин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сердечный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выброс</a:t>
            </a:r>
          </a:p>
        </p:txBody>
      </p:sp>
      <p:sp>
        <p:nvSpPr>
          <p:cNvPr id="46105" name="TextBox 42"/>
          <p:cNvSpPr txBox="1">
            <a:spLocks noChangeArrowheads="1"/>
          </p:cNvSpPr>
          <p:nvPr/>
        </p:nvSpPr>
        <p:spPr bwMode="auto">
          <a:xfrm>
            <a:off x="1" y="3716338"/>
            <a:ext cx="90360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При СВ=5л/мин (СИ=2,9л/м</a:t>
            </a:r>
            <a:r>
              <a:rPr lang="ru-RU" sz="2400" b="1" baseline="30000">
                <a:latin typeface="Calibri" pitchFamily="34" charset="0"/>
              </a:rPr>
              <a:t>2</a:t>
            </a:r>
            <a:r>
              <a:rPr lang="ru-RU" sz="2400" b="1">
                <a:latin typeface="Calibri" pitchFamily="34" charset="0"/>
              </a:rPr>
              <a:t>∙мин) объём диффузии превышает 5л/мин и несравнимо превышает объём фильтрации.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529285" y="260351"/>
            <a:ext cx="26148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3мл/мин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лимфа + интерстиций</a:t>
            </a:r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6084888" y="981075"/>
            <a:ext cx="1439862" cy="215900"/>
          </a:xfrm>
          <a:prstGeom prst="straightConnector1">
            <a:avLst/>
          </a:prstGeom>
          <a:ln w="254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0" y="4724400"/>
            <a:ext cx="9144000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</a:rPr>
              <a:t>«ЛАТЕНТНАЯ ГИПОВОЛЕМИЯ»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lang="ru-RU" sz="2000" b="1" dirty="0">
                <a:latin typeface="+mn-lt"/>
              </a:rPr>
              <a:t>Возможности компенсации используются полностью. Незначительные дополнительные события реализуют гиповолемию.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lang="ru-RU" sz="2000" b="1" dirty="0">
                <a:latin typeface="+mn-lt"/>
              </a:rPr>
              <a:t>Компенсация параметров гемодинамики обеспечивается за счёт снижения капиллярной фильтрации и диффузии.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ВЛИЯНИЕ ПРОНИЦАЕМОСТИ СОСУДИСТОЙ СТЕНКИ НА ТРАНСКАПИЛЛЯРНЫЙ ПЕРЕХОД РАСТВОРОВ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1052513"/>
          <a:ext cx="9036496" cy="4854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704"/>
                <a:gridCol w="3771527"/>
                <a:gridCol w="3357265"/>
              </a:tblGrid>
              <a:tr h="415361">
                <a:tc rowSpan="3">
                  <a:txBody>
                    <a:bodyPr/>
                    <a:lstStyle/>
                    <a:p>
                      <a:endParaRPr lang="ru-RU" sz="2000" b="1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2000" b="1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Растворы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 Объёмы распределения (%):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 v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Внутрисосудистое пространство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err="1" smtClean="0">
                          <a:solidFill>
                            <a:schemeClr val="tx1"/>
                          </a:solidFill>
                        </a:rPr>
                        <a:t>Внесосудистое</a:t>
                      </a:r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 пространство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 v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Нормальная проницаемость капилляров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Кристаллоиды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Коллоиды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endParaRPr lang="ru-RU" sz="2000" b="1" i="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Повышенная проницаемость капилляров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Кристаллоиды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15-20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80-85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Коллоиды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60-70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30-40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endParaRPr lang="ru-RU" sz="2000" b="1" i="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Повышенная проницаемость + дисфункция клеточных мембран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Кристаллоиды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10-15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85-90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Коллоиды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50-60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40-50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000" b="1" smtClean="0"/>
              <a:t>ХАРАКТЕРНЫЕ ГЕМОДИНАМИЧЕСКИЕ ИЗМЕНЕНИЯ В ЗАВИСИМОСТИ ОТ ВИДА ШОКА</a:t>
            </a:r>
            <a:br>
              <a:rPr lang="ru-RU" sz="2000" b="1" smtClean="0"/>
            </a:br>
            <a:r>
              <a:rPr lang="ru-RU" sz="2000" b="1" smtClean="0"/>
              <a:t>(по Н.Куперу и соавт., 2008)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84214" y="1412875"/>
          <a:ext cx="7344817" cy="2623158"/>
        </p:xfrm>
        <a:graphic>
          <a:graphicData uri="http://schemas.openxmlformats.org/drawingml/2006/table">
            <a:tbl>
              <a:tblPr/>
              <a:tblGrid>
                <a:gridCol w="4107910"/>
                <a:gridCol w="1631499"/>
                <a:gridCol w="1605408"/>
              </a:tblGrid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Типы шока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СВ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ОПСС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Кардиогенный </a:t>
                      </a:r>
                      <a:r>
                        <a:rPr lang="ru-RU" sz="1800" b="1" baseline="0" dirty="0" smtClean="0">
                          <a:latin typeface="+mn-lt"/>
                          <a:ea typeface="Calibri"/>
                          <a:cs typeface="Times New Roman"/>
                        </a:rPr>
                        <a:t> или </a:t>
                      </a:r>
                      <a:r>
                        <a:rPr lang="ru-RU" sz="1800" b="1" dirty="0" err="1" smtClean="0">
                          <a:latin typeface="+mn-lt"/>
                          <a:ea typeface="Calibri"/>
                          <a:cs typeface="Times New Roman"/>
                        </a:rPr>
                        <a:t>обструктивный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latin typeface="+mn-lt"/>
                          <a:ea typeface="Calibri"/>
                          <a:cs typeface="Times New Roman"/>
                        </a:rPr>
                        <a:t>↓↓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↑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Гиповолемический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↑↑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Анафилактический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latin typeface="+mn-lt"/>
                          <a:ea typeface="Calibri"/>
                          <a:cs typeface="Times New Roman"/>
                        </a:rPr>
                        <a:t>↓↓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Нейрогенный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latin typeface="+mn-lt"/>
                          <a:ea typeface="Calibri"/>
                          <a:cs typeface="Times New Roman"/>
                        </a:rPr>
                        <a:t>↓↓↓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Септический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↑↑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latin typeface="+mn-lt"/>
                          <a:ea typeface="Calibri"/>
                          <a:cs typeface="Times New Roman"/>
                        </a:rPr>
                        <a:t>↓↓↓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16014" y="4437063"/>
            <a:ext cx="6264275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ТЕРАПЕВТИЧЕСКАЯ ЗАДАЧА: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а) восстановление и поддержание волемии;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б) восстановление и поддержание сердечного выброса.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ТАКТИЧЕСКАЯ ЦЕЛЬ: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достижение и поддержание энергетического гомеостаза.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СТРАТЕГИЧЕСКАЯ ЦЕЛЬ: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восстановление ауторегуляции гемодинамики.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Заголовок 1"/>
          <p:cNvSpPr>
            <a:spLocks noGrp="1"/>
          </p:cNvSpPr>
          <p:nvPr>
            <p:ph type="title"/>
          </p:nvPr>
        </p:nvSpPr>
        <p:spPr>
          <a:xfrm>
            <a:off x="468313" y="2"/>
            <a:ext cx="8229600" cy="765175"/>
          </a:xfrm>
        </p:spPr>
        <p:txBody>
          <a:bodyPr/>
          <a:lstStyle/>
          <a:p>
            <a:pPr eaLnBrk="1" hangingPunct="1"/>
            <a:r>
              <a:rPr lang="ru-RU" sz="2000" b="1" smtClean="0"/>
              <a:t>ВАРИАНТЫ РЕШЕНИЯ ТЕРАПЕВТИЧЕСКОЙ ЗАДАЧИ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1" y="836613"/>
            <a:ext cx="8928100" cy="52895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1. </a:t>
            </a:r>
            <a:r>
              <a:rPr lang="ru-RU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Истинная гиповолемия (крово- или плазмопотеря). </a:t>
            </a:r>
            <a:r>
              <a:rPr lang="ru-RU" sz="2000" b="1" dirty="0" smtClean="0"/>
              <a:t>Как можно быстрее восполнять объем сосудистого сектора, не повышая тонус сосудов сопротивления.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2. </a:t>
            </a:r>
            <a:r>
              <a:rPr lang="ru-RU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Вазоплегия.</a:t>
            </a:r>
            <a:r>
              <a:rPr lang="ru-RU" sz="2000" b="1" dirty="0" smtClean="0"/>
              <a:t> Как можно быстрее повышать периферическое сосудистое сопротивление и корректировать вторичную гиповолемию в пределах, заданных силой сердца.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3. </a:t>
            </a:r>
            <a:r>
              <a:rPr lang="ru-RU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Низкая производительность сердца. </a:t>
            </a:r>
            <a:r>
              <a:rPr lang="ru-RU" sz="2000" b="1" dirty="0" smtClean="0"/>
              <a:t>Повышать сердечный выброс за счет: повышения силы сокращений (инотропный эффект), или повышения частоты сокращений (хронотропный эффект), или снижения потребностей периферических органов в доставке кислорода. Повышение волемии и сосудистого тонуса  умеренные, только для поддержания наполнения камер сердца.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4. </a:t>
            </a:r>
            <a:r>
              <a:rPr lang="ru-RU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Обструкция газообменных сосудов и (или) путей возврата крови к левому сердцу.</a:t>
            </a:r>
            <a:r>
              <a:rPr lang="ru-RU" sz="2000" b="1" dirty="0" smtClean="0"/>
              <a:t> Ликвидировать препятствие, не повышая волемию и сердечный выброс.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908050"/>
          </a:xfrm>
        </p:spPr>
        <p:txBody>
          <a:bodyPr/>
          <a:lstStyle/>
          <a:p>
            <a:pPr eaLnBrk="1" hangingPunct="1"/>
            <a:r>
              <a:rPr lang="ru-RU" sz="2800" b="1" smtClean="0"/>
              <a:t>АНАФИЛАКТИЧЕСКИЙ ШОК</a:t>
            </a:r>
          </a:p>
        </p:txBody>
      </p:sp>
      <p:sp>
        <p:nvSpPr>
          <p:cNvPr id="54274" name="Содержимое 2"/>
          <p:cNvSpPr>
            <a:spLocks noGrp="1"/>
          </p:cNvSpPr>
          <p:nvPr>
            <p:ph idx="1"/>
          </p:nvPr>
        </p:nvSpPr>
        <p:spPr>
          <a:xfrm>
            <a:off x="179389" y="836615"/>
            <a:ext cx="8785225" cy="1368425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000" b="1" smtClean="0"/>
              <a:t>АЛЛЕРГИЧЕСКАЯ РЕАКЦИЯ НЕМЕДЛЕННОГО ТИПА, возникающая через 0-30мин после контакта с разрешающей дозой аллергена (быстрая стадия) или в две волны (вторая, отсроченная реакция может возникнуть через 4-8 часов.</a:t>
            </a:r>
          </a:p>
          <a:p>
            <a:pPr eaLnBrk="1" hangingPunct="1"/>
            <a:endParaRPr lang="ru-RU" sz="2000" b="1" smtClean="0"/>
          </a:p>
          <a:p>
            <a:pPr eaLnBrk="1" hangingPunct="1"/>
            <a:endParaRPr lang="ru-RU" sz="2000" b="1" smtClean="0"/>
          </a:p>
        </p:txBody>
      </p:sp>
      <p:sp>
        <p:nvSpPr>
          <p:cNvPr id="54275" name="TextBox 3"/>
          <p:cNvSpPr txBox="1">
            <a:spLocks noChangeArrowheads="1"/>
          </p:cNvSpPr>
          <p:nvPr/>
        </p:nvSpPr>
        <p:spPr bwMode="auto">
          <a:xfrm>
            <a:off x="1187450" y="2349500"/>
            <a:ext cx="1834156" cy="36933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сенсибилизация</a:t>
            </a:r>
          </a:p>
        </p:txBody>
      </p:sp>
      <p:sp>
        <p:nvSpPr>
          <p:cNvPr id="54276" name="TextBox 4"/>
          <p:cNvSpPr txBox="1">
            <a:spLocks noChangeArrowheads="1"/>
          </p:cNvSpPr>
          <p:nvPr/>
        </p:nvSpPr>
        <p:spPr bwMode="auto">
          <a:xfrm>
            <a:off x="4211638" y="2852739"/>
            <a:ext cx="2207014" cy="36933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разрешающая  доза</a:t>
            </a:r>
          </a:p>
        </p:txBody>
      </p:sp>
      <p:sp>
        <p:nvSpPr>
          <p:cNvPr id="54277" name="TextBox 5"/>
          <p:cNvSpPr txBox="1">
            <a:spLocks noChangeArrowheads="1"/>
          </p:cNvSpPr>
          <p:nvPr/>
        </p:nvSpPr>
        <p:spPr bwMode="auto">
          <a:xfrm>
            <a:off x="468313" y="3500440"/>
            <a:ext cx="8496300" cy="3698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гиперергическое воспаление  преимущественно в эндотелии резистивных сосудов</a:t>
            </a:r>
          </a:p>
        </p:txBody>
      </p:sp>
      <p:sp>
        <p:nvSpPr>
          <p:cNvPr id="54278" name="TextBox 6"/>
          <p:cNvSpPr txBox="1">
            <a:spLocks noChangeArrowheads="1"/>
          </p:cNvSpPr>
          <p:nvPr/>
        </p:nvSpPr>
        <p:spPr bwMode="auto">
          <a:xfrm>
            <a:off x="971551" y="5013325"/>
            <a:ext cx="9362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↓ОПСС</a:t>
            </a:r>
          </a:p>
        </p:txBody>
      </p:sp>
      <p:sp>
        <p:nvSpPr>
          <p:cNvPr id="54279" name="TextBox 7"/>
          <p:cNvSpPr txBox="1">
            <a:spLocks noChangeArrowheads="1"/>
          </p:cNvSpPr>
          <p:nvPr/>
        </p:nvSpPr>
        <p:spPr bwMode="auto">
          <a:xfrm>
            <a:off x="1619251" y="4221164"/>
            <a:ext cx="4824013" cy="36933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медиаторы (гистамин, кинины, лейкотриены)</a:t>
            </a:r>
          </a:p>
        </p:txBody>
      </p:sp>
      <p:sp>
        <p:nvSpPr>
          <p:cNvPr id="54280" name="TextBox 8"/>
          <p:cNvSpPr txBox="1">
            <a:spLocks noChangeArrowheads="1"/>
          </p:cNvSpPr>
          <p:nvPr/>
        </p:nvSpPr>
        <p:spPr bwMode="auto">
          <a:xfrm>
            <a:off x="5867400" y="5013325"/>
            <a:ext cx="2305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капиллярная утечка</a:t>
            </a:r>
          </a:p>
        </p:txBody>
      </p:sp>
      <p:sp>
        <p:nvSpPr>
          <p:cNvPr id="54281" name="TextBox 10"/>
          <p:cNvSpPr txBox="1">
            <a:spLocks noChangeArrowheads="1"/>
          </p:cNvSpPr>
          <p:nvPr/>
        </p:nvSpPr>
        <p:spPr bwMode="auto">
          <a:xfrm>
            <a:off x="5508625" y="6021389"/>
            <a:ext cx="15191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гиповолемия</a:t>
            </a:r>
          </a:p>
        </p:txBody>
      </p:sp>
      <p:sp>
        <p:nvSpPr>
          <p:cNvPr id="54282" name="TextBox 11"/>
          <p:cNvSpPr txBox="1">
            <a:spLocks noChangeArrowheads="1"/>
          </p:cNvSpPr>
          <p:nvPr/>
        </p:nvSpPr>
        <p:spPr bwMode="auto">
          <a:xfrm>
            <a:off x="1403351" y="6021389"/>
            <a:ext cx="23030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↓сердечный выброс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2195514" y="3068638"/>
            <a:ext cx="187166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124075" y="2708277"/>
            <a:ext cx="0" cy="7207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779838" y="3860802"/>
            <a:ext cx="0" cy="3603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1763713" y="4652965"/>
            <a:ext cx="863600" cy="2889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435601" y="4652963"/>
            <a:ext cx="576263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156325" y="5445125"/>
            <a:ext cx="0" cy="6477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3779839" y="6237288"/>
            <a:ext cx="165576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1692275" y="5373688"/>
            <a:ext cx="0" cy="6477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endCxn id="54280" idx="1"/>
          </p:cNvCxnSpPr>
          <p:nvPr/>
        </p:nvCxnSpPr>
        <p:spPr>
          <a:xfrm flipV="1">
            <a:off x="1979614" y="5197475"/>
            <a:ext cx="3887787" cy="317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Заголовок 1"/>
          <p:cNvSpPr>
            <a:spLocks noGrp="1"/>
          </p:cNvSpPr>
          <p:nvPr>
            <p:ph type="title"/>
          </p:nvPr>
        </p:nvSpPr>
        <p:spPr>
          <a:xfrm>
            <a:off x="468313" y="2"/>
            <a:ext cx="8229600" cy="765175"/>
          </a:xfrm>
        </p:spPr>
        <p:txBody>
          <a:bodyPr/>
          <a:lstStyle/>
          <a:p>
            <a:pPr eaLnBrk="1" hangingPunct="1"/>
            <a:r>
              <a:rPr lang="ru-RU" sz="2400" b="1" smtClean="0"/>
              <a:t>НЕОТЛОЖНАЯ ПОМОЩЬ И ИНТЕНСИВНАЯ ТЕРАПИЯ: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52895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1. Убедиться в проходимости дыхательных путей; при необходимости – восстановить.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2. Придать горизонтальное положение с приподнятыми конечностями.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3. Обеспечить венозный доступ.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4. Ввести струйно 0,3-0,5мл 0,1% </a:t>
            </a:r>
            <a:r>
              <a:rPr lang="ru-RU" sz="2000" b="1" dirty="0" err="1" smtClean="0"/>
              <a:t>эпинефрина</a:t>
            </a:r>
            <a:r>
              <a:rPr lang="ru-RU" sz="2000" b="1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5. Проводить поддерживающую инфузию </a:t>
            </a:r>
            <a:r>
              <a:rPr lang="ru-RU" sz="2000" b="1" dirty="0" err="1" smtClean="0"/>
              <a:t>эпинефрина</a:t>
            </a:r>
            <a:r>
              <a:rPr lang="ru-RU" sz="2000" b="1" dirty="0" smtClean="0"/>
              <a:t> 2мкг/кг∙мин или под контролем пульса на лучевой артерии. Найти поддерживающую дозу путём снижения начальной скорости введения.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6. При </a:t>
            </a:r>
            <a:r>
              <a:rPr lang="ru-RU" sz="2000" b="1" dirty="0" err="1" smtClean="0"/>
              <a:t>резистентности</a:t>
            </a:r>
            <a:r>
              <a:rPr lang="ru-RU" sz="2000" b="1" dirty="0" smtClean="0"/>
              <a:t> к </a:t>
            </a:r>
            <a:r>
              <a:rPr lang="ru-RU" sz="2000" b="1" dirty="0" err="1" smtClean="0"/>
              <a:t>эпинефрину</a:t>
            </a:r>
            <a:r>
              <a:rPr lang="ru-RU" sz="2000" b="1" dirty="0" smtClean="0"/>
              <a:t> начать инфузию </a:t>
            </a:r>
            <a:r>
              <a:rPr lang="ru-RU" sz="2000" b="1" dirty="0" err="1" smtClean="0"/>
              <a:t>фенилэфрина</a:t>
            </a:r>
            <a:r>
              <a:rPr lang="ru-RU" sz="2000" b="1" dirty="0" smtClean="0"/>
              <a:t> 0,7мкг/кг∙мин. Найти поддерживающую дозу путём снижения скорости введения.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 Инфузия солевых растворов 20мл/кг∙ч.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8. Ввести кортикостероид: </a:t>
            </a:r>
            <a:r>
              <a:rPr lang="ru-RU" sz="2000" b="1" dirty="0" err="1" smtClean="0"/>
              <a:t>Преднизолон</a:t>
            </a:r>
            <a:r>
              <a:rPr lang="ru-RU" sz="2000" b="1" dirty="0" smtClean="0"/>
              <a:t> 5мг/кг или </a:t>
            </a:r>
            <a:r>
              <a:rPr lang="ru-RU" sz="2000" b="1" dirty="0" err="1" smtClean="0"/>
              <a:t>Дексаметазон</a:t>
            </a:r>
            <a:r>
              <a:rPr lang="ru-RU" sz="2000" b="1" dirty="0" smtClean="0"/>
              <a:t> 1мг/кг или </a:t>
            </a:r>
            <a:r>
              <a:rPr lang="ru-RU" sz="2000" b="1" dirty="0" err="1" smtClean="0"/>
              <a:t>Бетаметазон</a:t>
            </a:r>
            <a:r>
              <a:rPr lang="ru-RU" sz="2000" b="1" dirty="0" smtClean="0"/>
              <a:t> 0,5мг/кг.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9. При наличии ангионевротических отёков ввести </a:t>
            </a:r>
            <a:r>
              <a:rPr lang="ru-RU" sz="2000" b="1" dirty="0" err="1" smtClean="0"/>
              <a:t>блокатор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гистаминовых</a:t>
            </a:r>
            <a:r>
              <a:rPr lang="ru-RU" sz="2000" b="1" dirty="0" smtClean="0"/>
              <a:t> рецепторов 1 типа.  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68313" y="2"/>
            <a:ext cx="8229600" cy="836613"/>
          </a:xfrm>
        </p:spPr>
        <p:txBody>
          <a:bodyPr/>
          <a:lstStyle/>
          <a:p>
            <a:pPr eaLnBrk="1" hangingPunct="1"/>
            <a:r>
              <a:rPr lang="ru-RU" sz="2400" b="1" smtClean="0"/>
              <a:t>КАРДИОГЕННЫЙ ШОК</a:t>
            </a:r>
          </a:p>
        </p:txBody>
      </p:sp>
      <p:sp>
        <p:nvSpPr>
          <p:cNvPr id="58370" name="TextBox 3"/>
          <p:cNvSpPr txBox="1">
            <a:spLocks noChangeArrowheads="1"/>
          </p:cNvSpPr>
          <p:nvPr/>
        </p:nvSpPr>
        <p:spPr bwMode="auto">
          <a:xfrm>
            <a:off x="1187451" y="765177"/>
            <a:ext cx="6985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</a:rPr>
              <a:t>Пусковые события: ишемия; аритмия; интоксикации; повреждения клапанов; обструкция кровотока (ТЭЛА) </a:t>
            </a:r>
          </a:p>
        </p:txBody>
      </p:sp>
      <p:sp>
        <p:nvSpPr>
          <p:cNvPr id="58371" name="TextBox 4"/>
          <p:cNvSpPr txBox="1">
            <a:spLocks noChangeArrowheads="1"/>
          </p:cNvSpPr>
          <p:nvPr/>
        </p:nvSpPr>
        <p:spPr bwMode="auto">
          <a:xfrm>
            <a:off x="2124075" y="2060575"/>
            <a:ext cx="49801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 и/или неэффективность сокращения</a:t>
            </a:r>
          </a:p>
        </p:txBody>
      </p:sp>
      <p:sp>
        <p:nvSpPr>
          <p:cNvPr id="58372" name="TextBox 5"/>
          <p:cNvSpPr txBox="1">
            <a:spLocks noChangeArrowheads="1"/>
          </p:cNvSpPr>
          <p:nvPr/>
        </p:nvSpPr>
        <p:spPr bwMode="auto">
          <a:xfrm>
            <a:off x="3492500" y="2924175"/>
            <a:ext cx="14995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↓УО и ↑ЛСС</a:t>
            </a:r>
          </a:p>
        </p:txBody>
      </p:sp>
      <p:sp>
        <p:nvSpPr>
          <p:cNvPr id="58373" name="TextBox 6"/>
          <p:cNvSpPr txBox="1">
            <a:spLocks noChangeArrowheads="1"/>
          </p:cNvSpPr>
          <p:nvPr/>
        </p:nvSpPr>
        <p:spPr bwMode="auto">
          <a:xfrm>
            <a:off x="827089" y="2924176"/>
            <a:ext cx="172810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Кардиогенный </a:t>
            </a:r>
          </a:p>
          <a:p>
            <a:r>
              <a:rPr lang="ru-RU" b="1">
                <a:latin typeface="Calibri" pitchFamily="34" charset="0"/>
              </a:rPr>
              <a:t>отёк лёгких</a:t>
            </a:r>
          </a:p>
        </p:txBody>
      </p:sp>
      <p:sp>
        <p:nvSpPr>
          <p:cNvPr id="58374" name="TextBox 7"/>
          <p:cNvSpPr txBox="1">
            <a:spLocks noChangeArrowheads="1"/>
          </p:cNvSpPr>
          <p:nvPr/>
        </p:nvSpPr>
        <p:spPr bwMode="auto">
          <a:xfrm>
            <a:off x="6084889" y="2924175"/>
            <a:ext cx="26319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↓коронарный кровоток</a:t>
            </a:r>
          </a:p>
        </p:txBody>
      </p:sp>
      <p:sp>
        <p:nvSpPr>
          <p:cNvPr id="58375" name="TextBox 8"/>
          <p:cNvSpPr txBox="1">
            <a:spLocks noChangeArrowheads="1"/>
          </p:cNvSpPr>
          <p:nvPr/>
        </p:nvSpPr>
        <p:spPr bwMode="auto">
          <a:xfrm>
            <a:off x="2555874" y="4437064"/>
            <a:ext cx="42289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ТКАНЕВАЯ ГИПОКСИЯ И ГИПОПЕРФУЗИЯ</a:t>
            </a:r>
          </a:p>
        </p:txBody>
      </p:sp>
      <p:sp>
        <p:nvSpPr>
          <p:cNvPr id="58376" name="TextBox 9"/>
          <p:cNvSpPr txBox="1">
            <a:spLocks noChangeArrowheads="1"/>
          </p:cNvSpPr>
          <p:nvPr/>
        </p:nvSpPr>
        <p:spPr bwMode="auto">
          <a:xfrm>
            <a:off x="2843213" y="5661025"/>
            <a:ext cx="3860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ПОЛИОРГАННАЯ НЕДОСТАТОЧНОСТЬ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5292725" y="3141663"/>
            <a:ext cx="6477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2700339" y="3141663"/>
            <a:ext cx="71913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427538" y="2492375"/>
            <a:ext cx="0" cy="4318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427538" y="1557340"/>
            <a:ext cx="0" cy="5032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427538" y="4941888"/>
            <a:ext cx="0" cy="6477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1908176" y="3644902"/>
            <a:ext cx="792163" cy="79216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6011863" y="3357565"/>
            <a:ext cx="1008062" cy="9350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4427538" y="3429002"/>
            <a:ext cx="0" cy="9366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Заголовок 1"/>
          <p:cNvSpPr>
            <a:spLocks noGrp="1"/>
          </p:cNvSpPr>
          <p:nvPr>
            <p:ph type="title"/>
          </p:nvPr>
        </p:nvSpPr>
        <p:spPr>
          <a:xfrm>
            <a:off x="0" y="2"/>
            <a:ext cx="9144000" cy="836613"/>
          </a:xfrm>
        </p:spPr>
        <p:txBody>
          <a:bodyPr/>
          <a:lstStyle/>
          <a:p>
            <a:pPr eaLnBrk="1" hangingPunct="1"/>
            <a:r>
              <a:rPr lang="ru-RU" sz="2000" b="1" smtClean="0"/>
              <a:t>ПРИНЦИПЫ ИНТЕНСИВНОЙ ТЕРАПИИ ПРИ ОСТРОМ КОРОНАРНОМ СИНДРОМЕ:</a:t>
            </a:r>
          </a:p>
        </p:txBody>
      </p:sp>
      <p:sp>
        <p:nvSpPr>
          <p:cNvPr id="60418" name="Содержимое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5289550"/>
          </a:xfrm>
        </p:spPr>
        <p:txBody>
          <a:bodyPr/>
          <a:lstStyle/>
          <a:p>
            <a:pPr eaLnBrk="1" hangingPunct="1"/>
            <a:r>
              <a:rPr lang="ru-RU" sz="2000" b="1" smtClean="0"/>
              <a:t>1. ИВЛ (высокие значения «РЕЕР», высокое </a:t>
            </a:r>
            <a:r>
              <a:rPr lang="en-US" sz="2000" b="1" smtClean="0"/>
              <a:t>FiO</a:t>
            </a:r>
            <a:r>
              <a:rPr lang="en-US" sz="2000" b="1" baseline="-25000" smtClean="0"/>
              <a:t>2</a:t>
            </a:r>
            <a:r>
              <a:rPr lang="ru-RU" sz="2000" b="1" smtClean="0"/>
              <a:t>)</a:t>
            </a:r>
          </a:p>
          <a:p>
            <a:pPr eaLnBrk="1" hangingPunct="1"/>
            <a:r>
              <a:rPr lang="ru-RU" sz="2000" b="1" smtClean="0"/>
              <a:t>2. Анальгезия (фентанил, НПВС). При нижнем инфаркте миокарда противопоказан морфин!</a:t>
            </a:r>
          </a:p>
          <a:p>
            <a:pPr eaLnBrk="1" hangingPunct="1"/>
            <a:r>
              <a:rPr lang="ru-RU" sz="2000" b="1" smtClean="0"/>
              <a:t>3: Антиагреганты (аспирин, клопидогрель)</a:t>
            </a:r>
          </a:p>
          <a:p>
            <a:pPr eaLnBrk="1" hangingPunct="1"/>
            <a:r>
              <a:rPr lang="ru-RU" sz="2000" b="1" smtClean="0"/>
              <a:t>4: Реваскуляризация:</a:t>
            </a:r>
          </a:p>
          <a:p>
            <a:pPr eaLnBrk="1" hangingPunct="1"/>
            <a:r>
              <a:rPr lang="ru-RU" sz="2000" b="1" smtClean="0"/>
              <a:t>-тромболизис (до инверсии </a:t>
            </a:r>
            <a:r>
              <a:rPr lang="en-US" sz="2000" b="1" smtClean="0"/>
              <a:t>ST</a:t>
            </a:r>
            <a:r>
              <a:rPr lang="ru-RU" sz="2000" b="1" smtClean="0"/>
              <a:t>)</a:t>
            </a:r>
          </a:p>
          <a:p>
            <a:pPr eaLnBrk="1" hangingPunct="1"/>
            <a:r>
              <a:rPr lang="ru-RU" sz="2000" b="1" smtClean="0"/>
              <a:t>-чрескожная баллонная ангиопластика, стентирование, затем экстренное аортокоронарное шунтирование</a:t>
            </a:r>
          </a:p>
          <a:p>
            <a:pPr eaLnBrk="1" hangingPunct="1"/>
            <a:r>
              <a:rPr lang="ru-RU" sz="2000" b="1" smtClean="0"/>
              <a:t>5. Гепарины (нефракционированный или низкомолекулярные).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pPr eaLnBrk="1" hangingPunct="1"/>
            <a:r>
              <a:rPr lang="ru-RU" sz="1800" b="1" smtClean="0"/>
              <a:t>ЛЁГОЧНАЯ ГИПЕРТЕНЗИЯ</a:t>
            </a:r>
          </a:p>
        </p:txBody>
      </p:sp>
      <p:sp>
        <p:nvSpPr>
          <p:cNvPr id="62466" name="TextBox 2"/>
          <p:cNvSpPr txBox="1">
            <a:spLocks noChangeArrowheads="1"/>
          </p:cNvSpPr>
          <p:nvPr/>
        </p:nvSpPr>
        <p:spPr bwMode="auto">
          <a:xfrm>
            <a:off x="971551" y="620714"/>
            <a:ext cx="20986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ПРЕКАПИЛЛЯРНАЯ</a:t>
            </a:r>
          </a:p>
        </p:txBody>
      </p:sp>
      <p:sp>
        <p:nvSpPr>
          <p:cNvPr id="62467" name="TextBox 3"/>
          <p:cNvSpPr txBox="1">
            <a:spLocks noChangeArrowheads="1"/>
          </p:cNvSpPr>
          <p:nvPr/>
        </p:nvSpPr>
        <p:spPr bwMode="auto">
          <a:xfrm>
            <a:off x="6156325" y="620714"/>
            <a:ext cx="22541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ПОСТКАПИЛЛЯРНАЯ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87451" y="1196975"/>
            <a:ext cx="1368425" cy="91440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Спазм артериол или ТЭЛА</a:t>
            </a:r>
          </a:p>
        </p:txBody>
      </p:sp>
      <p:sp>
        <p:nvSpPr>
          <p:cNvPr id="62469" name="TextBox 5"/>
          <p:cNvSpPr txBox="1">
            <a:spLocks noChangeArrowheads="1"/>
          </p:cNvSpPr>
          <p:nvPr/>
        </p:nvSpPr>
        <p:spPr bwMode="auto">
          <a:xfrm>
            <a:off x="539750" y="2708275"/>
            <a:ext cx="1594860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АД (лёгочное)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539750" y="2420938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1" name="TextBox 11"/>
          <p:cNvSpPr txBox="1">
            <a:spLocks noChangeArrowheads="1"/>
          </p:cNvSpPr>
          <p:nvPr/>
        </p:nvSpPr>
        <p:spPr bwMode="auto">
          <a:xfrm>
            <a:off x="755651" y="3789363"/>
            <a:ext cx="1730025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АД (системное)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755650" y="3789363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3" name="TextBox 15"/>
          <p:cNvSpPr txBox="1">
            <a:spLocks noChangeArrowheads="1"/>
          </p:cNvSpPr>
          <p:nvPr/>
        </p:nvSpPr>
        <p:spPr bwMode="auto">
          <a:xfrm>
            <a:off x="3203939" y="2924176"/>
            <a:ext cx="199952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рефлекс </a:t>
            </a:r>
          </a:p>
          <a:p>
            <a:pPr algn="ctr"/>
            <a:r>
              <a:rPr lang="ru-RU" b="1">
                <a:latin typeface="Calibri" pitchFamily="34" charset="0"/>
              </a:rPr>
              <a:t>Швачека - Парина</a:t>
            </a:r>
          </a:p>
        </p:txBody>
      </p:sp>
      <p:sp>
        <p:nvSpPr>
          <p:cNvPr id="62474" name="TextBox 16"/>
          <p:cNvSpPr txBox="1">
            <a:spLocks noChangeArrowheads="1"/>
          </p:cNvSpPr>
          <p:nvPr/>
        </p:nvSpPr>
        <p:spPr bwMode="auto">
          <a:xfrm>
            <a:off x="2700339" y="3789363"/>
            <a:ext cx="557973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ЧСС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700338" y="3789363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6" name="TextBox 18"/>
          <p:cNvSpPr txBox="1">
            <a:spLocks noChangeArrowheads="1"/>
          </p:cNvSpPr>
          <p:nvPr/>
        </p:nvSpPr>
        <p:spPr bwMode="auto">
          <a:xfrm>
            <a:off x="2124076" y="6021389"/>
            <a:ext cx="2009717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венозный возврат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2124075" y="6021388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8" name="TextBox 20"/>
          <p:cNvSpPr txBox="1">
            <a:spLocks noChangeArrowheads="1"/>
          </p:cNvSpPr>
          <p:nvPr/>
        </p:nvSpPr>
        <p:spPr bwMode="auto">
          <a:xfrm>
            <a:off x="3276600" y="4652964"/>
            <a:ext cx="1594860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АД (лёгочное)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3276600" y="4652963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80" name="TextBox 22"/>
          <p:cNvSpPr txBox="1">
            <a:spLocks noChangeArrowheads="1"/>
          </p:cNvSpPr>
          <p:nvPr/>
        </p:nvSpPr>
        <p:spPr bwMode="auto">
          <a:xfrm>
            <a:off x="179208" y="4652964"/>
            <a:ext cx="2052998" cy="92333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кровонаполнение </a:t>
            </a:r>
          </a:p>
          <a:p>
            <a:pPr algn="ctr"/>
            <a:r>
              <a:rPr lang="ru-RU" b="1">
                <a:latin typeface="Calibri" pitchFamily="34" charset="0"/>
              </a:rPr>
              <a:t>селезёнки, </a:t>
            </a:r>
          </a:p>
          <a:p>
            <a:pPr algn="ctr"/>
            <a:r>
              <a:rPr lang="ru-RU" b="1">
                <a:latin typeface="Calibri" pitchFamily="34" charset="0"/>
              </a:rPr>
              <a:t>скелетных мышц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179388" y="4365627"/>
            <a:ext cx="0" cy="122396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916238" y="4149727"/>
            <a:ext cx="0" cy="18716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195513" y="5589588"/>
            <a:ext cx="0" cy="431800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611188" y="3068640"/>
            <a:ext cx="0" cy="1584325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62471" idx="0"/>
          </p:cNvCxnSpPr>
          <p:nvPr/>
        </p:nvCxnSpPr>
        <p:spPr>
          <a:xfrm>
            <a:off x="1619251" y="3068639"/>
            <a:ext cx="1413" cy="720724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619250" y="2133602"/>
            <a:ext cx="0" cy="574675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Соединительная линия уступом 37"/>
          <p:cNvCxnSpPr>
            <a:stCxn id="62469" idx="3"/>
            <a:endCxn id="62474" idx="0"/>
          </p:cNvCxnSpPr>
          <p:nvPr/>
        </p:nvCxnSpPr>
        <p:spPr>
          <a:xfrm>
            <a:off x="2134610" y="2892941"/>
            <a:ext cx="844716" cy="896422"/>
          </a:xfrm>
          <a:prstGeom prst="bentConnector2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1413" y="4149727"/>
            <a:ext cx="0" cy="18716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V="1">
            <a:off x="3708400" y="5013327"/>
            <a:ext cx="0" cy="10080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Стрелка влево 51"/>
          <p:cNvSpPr/>
          <p:nvPr/>
        </p:nvSpPr>
        <p:spPr>
          <a:xfrm>
            <a:off x="323850" y="3213100"/>
            <a:ext cx="2922588" cy="287338"/>
          </a:xfrm>
          <a:prstGeom prst="lef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4932364" y="6021388"/>
            <a:ext cx="2160587" cy="36036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</a:rPr>
              <a:t>гипосистолия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</a:p>
        </p:txBody>
      </p:sp>
      <p:cxnSp>
        <p:nvCxnSpPr>
          <p:cNvPr id="55" name="Прямая со стрелкой 54"/>
          <p:cNvCxnSpPr>
            <a:stCxn id="62476" idx="3"/>
            <a:endCxn id="54" idx="1"/>
          </p:cNvCxnSpPr>
          <p:nvPr/>
        </p:nvCxnSpPr>
        <p:spPr>
          <a:xfrm flipV="1">
            <a:off x="4133793" y="6201569"/>
            <a:ext cx="798571" cy="4486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93" name="TextBox 58"/>
          <p:cNvSpPr txBox="1">
            <a:spLocks noChangeArrowheads="1"/>
          </p:cNvSpPr>
          <p:nvPr/>
        </p:nvSpPr>
        <p:spPr bwMode="auto">
          <a:xfrm>
            <a:off x="6084889" y="1268414"/>
            <a:ext cx="2771721" cy="36933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отток по лёгочным венам</a:t>
            </a:r>
          </a:p>
        </p:txBody>
      </p:sp>
      <p:cxnSp>
        <p:nvCxnSpPr>
          <p:cNvPr id="60" name="Прямая со стрелкой 59"/>
          <p:cNvCxnSpPr/>
          <p:nvPr/>
        </p:nvCxnSpPr>
        <p:spPr>
          <a:xfrm>
            <a:off x="6084888" y="1268413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95" name="TextBox 60"/>
          <p:cNvSpPr txBox="1">
            <a:spLocks noChangeArrowheads="1"/>
          </p:cNvSpPr>
          <p:nvPr/>
        </p:nvSpPr>
        <p:spPr bwMode="auto">
          <a:xfrm>
            <a:off x="5724525" y="2420939"/>
            <a:ext cx="3119444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лёгочное венозное давление</a:t>
            </a:r>
          </a:p>
        </p:txBody>
      </p:sp>
      <p:cxnSp>
        <p:nvCxnSpPr>
          <p:cNvPr id="62" name="Прямая со стрелкой 61"/>
          <p:cNvCxnSpPr/>
          <p:nvPr/>
        </p:nvCxnSpPr>
        <p:spPr>
          <a:xfrm flipV="1">
            <a:off x="5724525" y="2133600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97" name="TextBox 62"/>
          <p:cNvSpPr txBox="1">
            <a:spLocks noChangeArrowheads="1"/>
          </p:cNvSpPr>
          <p:nvPr/>
        </p:nvSpPr>
        <p:spPr bwMode="auto">
          <a:xfrm>
            <a:off x="7164389" y="3933825"/>
            <a:ext cx="572401" cy="36933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ЛСС</a:t>
            </a:r>
          </a:p>
        </p:txBody>
      </p:sp>
      <p:cxnSp>
        <p:nvCxnSpPr>
          <p:cNvPr id="64" name="Прямая со стрелкой 63"/>
          <p:cNvCxnSpPr/>
          <p:nvPr/>
        </p:nvCxnSpPr>
        <p:spPr>
          <a:xfrm flipV="1">
            <a:off x="7164388" y="3644900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99" name="TextBox 64"/>
          <p:cNvSpPr txBox="1">
            <a:spLocks noChangeArrowheads="1"/>
          </p:cNvSpPr>
          <p:nvPr/>
        </p:nvSpPr>
        <p:spPr bwMode="auto">
          <a:xfrm>
            <a:off x="8072438" y="2997202"/>
            <a:ext cx="10717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рефлекс </a:t>
            </a:r>
          </a:p>
          <a:p>
            <a:r>
              <a:rPr lang="ru-RU" b="1">
                <a:latin typeface="Calibri" pitchFamily="34" charset="0"/>
              </a:rPr>
              <a:t>Китаева</a:t>
            </a:r>
          </a:p>
        </p:txBody>
      </p:sp>
      <p:cxnSp>
        <p:nvCxnSpPr>
          <p:cNvPr id="66" name="Прямая со стрелкой 65"/>
          <p:cNvCxnSpPr/>
          <p:nvPr/>
        </p:nvCxnSpPr>
        <p:spPr>
          <a:xfrm>
            <a:off x="7451725" y="1628775"/>
            <a:ext cx="0" cy="7921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>
            <a:endCxn id="62497" idx="0"/>
          </p:cNvCxnSpPr>
          <p:nvPr/>
        </p:nvCxnSpPr>
        <p:spPr>
          <a:xfrm flipH="1">
            <a:off x="7450590" y="2852739"/>
            <a:ext cx="1136" cy="1081086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Стрелка влево 73"/>
          <p:cNvSpPr/>
          <p:nvPr/>
        </p:nvSpPr>
        <p:spPr>
          <a:xfrm>
            <a:off x="6948488" y="3213100"/>
            <a:ext cx="1152525" cy="287338"/>
          </a:xfrm>
          <a:prstGeom prst="lef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5" name="Соединительная линия уступом 37"/>
          <p:cNvCxnSpPr>
            <a:stCxn id="62497" idx="1"/>
          </p:cNvCxnSpPr>
          <p:nvPr/>
        </p:nvCxnSpPr>
        <p:spPr>
          <a:xfrm rot="10800000">
            <a:off x="2195515" y="2708275"/>
            <a:ext cx="4968874" cy="1410216"/>
          </a:xfrm>
          <a:prstGeom prst="bentConnector3">
            <a:avLst>
              <a:gd name="adj1" fmla="val 50000"/>
            </a:avLst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Стрелка вниз 78"/>
          <p:cNvSpPr/>
          <p:nvPr/>
        </p:nvSpPr>
        <p:spPr>
          <a:xfrm>
            <a:off x="6156325" y="2781300"/>
            <a:ext cx="484188" cy="2160588"/>
          </a:xfrm>
          <a:prstGeom prst="downArrow">
            <a:avLst/>
          </a:prstGeom>
          <a:noFill/>
          <a:ln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5795964" y="4941888"/>
            <a:ext cx="1130300" cy="914400"/>
          </a:xfrm>
          <a:prstGeom prst="roundRect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ОТЁК ЛЁГКИХ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/>
              <a:t>ТРОМБОЭМБОЛИЯ ЛЁГОЧНОЙ АРТЕРИИ </a:t>
            </a:r>
            <a:br>
              <a:rPr lang="ru-RU" sz="2800" b="1" smtClean="0"/>
            </a:br>
            <a:r>
              <a:rPr lang="ru-RU" sz="2800" b="1" smtClean="0"/>
              <a:t>(последовательность событий)</a:t>
            </a:r>
          </a:p>
        </p:txBody>
      </p:sp>
      <p:sp>
        <p:nvSpPr>
          <p:cNvPr id="64514" name="Содержимое 2"/>
          <p:cNvSpPr>
            <a:spLocks noGrp="1"/>
          </p:cNvSpPr>
          <p:nvPr>
            <p:ph idx="1"/>
          </p:nvPr>
        </p:nvSpPr>
        <p:spPr>
          <a:xfrm>
            <a:off x="179389" y="1600202"/>
            <a:ext cx="8785225" cy="4525963"/>
          </a:xfrm>
        </p:spPr>
        <p:txBody>
          <a:bodyPr/>
          <a:lstStyle/>
          <a:p>
            <a:pPr eaLnBrk="1" hangingPunct="1"/>
            <a:r>
              <a:rPr lang="ru-RU" sz="2400" b="1" smtClean="0"/>
              <a:t>Прекращение перфузии эмболизированного участка при сохранённой вентиляции: увеличение объёма анатомического мёртвого пространства. Повышение работы дыхания.</a:t>
            </a:r>
          </a:p>
          <a:p>
            <a:pPr eaLnBrk="1" hangingPunct="1"/>
            <a:r>
              <a:rPr lang="ru-RU" sz="2400" b="1" smtClean="0"/>
              <a:t>Деструкция микроагрегатов. Воспаление: выпот в альвеолы.</a:t>
            </a:r>
          </a:p>
          <a:p>
            <a:pPr eaLnBrk="1" hangingPunct="1"/>
            <a:r>
              <a:rPr lang="ru-RU" sz="2400" b="1" smtClean="0"/>
              <a:t>Реперфузия: реперфузионные парадоксы, эскалация воспаления.</a:t>
            </a:r>
          </a:p>
          <a:p>
            <a:pPr eaLnBrk="1" hangingPunct="1"/>
            <a:r>
              <a:rPr lang="ru-RU" sz="2400" b="1" smtClean="0"/>
              <a:t>Интенсивная перфузия невентилируемых зон лёгких: внутрилёгочный шунт «справа-налево».</a:t>
            </a:r>
          </a:p>
          <a:p>
            <a:pPr eaLnBrk="1" hangingPunct="1"/>
            <a:r>
              <a:rPr lang="ru-RU" sz="2400" b="1" smtClean="0"/>
              <a:t>Гипоксия: сначала гипоксическая, затем присоединяется циркуляторная.</a:t>
            </a:r>
          </a:p>
          <a:p>
            <a:pPr eaLnBrk="1" hangingPunct="1"/>
            <a:endParaRPr lang="ru-RU" sz="2000" b="1" smtClean="0"/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ФАКТОРЫ РИСКА ТРОМБОЭМБОЛИЙ </a:t>
            </a:r>
            <a:br>
              <a:rPr lang="ru-RU" sz="2000" b="1" smtClean="0"/>
            </a:br>
            <a:r>
              <a:rPr lang="ru-RU" sz="2000" b="1" smtClean="0"/>
              <a:t>(Европейская согласительная конференция по предотвращению тромбоэмболий в хирургии, 1992)</a:t>
            </a:r>
          </a:p>
        </p:txBody>
      </p:sp>
      <p:sp>
        <p:nvSpPr>
          <p:cNvPr id="66562" name="Содержимое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715000"/>
          </a:xfrm>
        </p:spPr>
        <p:txBody>
          <a:bodyPr/>
          <a:lstStyle/>
          <a:p>
            <a:pPr eaLnBrk="1" hangingPunct="1"/>
            <a:r>
              <a:rPr lang="ru-RU" sz="2400" b="1" smtClean="0"/>
              <a:t>Ожидаемый постельный режим </a:t>
            </a:r>
            <a:r>
              <a:rPr lang="en-US" sz="2400" b="1" smtClean="0"/>
              <a:t>&gt;</a:t>
            </a:r>
            <a:r>
              <a:rPr lang="ru-RU" sz="2400" b="1" smtClean="0"/>
              <a:t>72ч</a:t>
            </a:r>
          </a:p>
          <a:p>
            <a:pPr eaLnBrk="1" hangingPunct="1"/>
            <a:r>
              <a:rPr lang="ru-RU" sz="2400" b="1" smtClean="0"/>
              <a:t>Хирургические операции в анамнезе</a:t>
            </a:r>
          </a:p>
          <a:p>
            <a:pPr eaLnBrk="1" hangingPunct="1"/>
            <a:r>
              <a:rPr lang="ru-RU" sz="2400" b="1" smtClean="0"/>
              <a:t>Иммобилизация до операции более 72ч</a:t>
            </a:r>
          </a:p>
          <a:p>
            <a:pPr eaLnBrk="1" hangingPunct="1"/>
            <a:r>
              <a:rPr lang="ru-RU" sz="2400" b="1" smtClean="0"/>
              <a:t>Предполагаемая длительность операции </a:t>
            </a:r>
            <a:r>
              <a:rPr lang="en-US" sz="2400" b="1" smtClean="0"/>
              <a:t>&gt;</a:t>
            </a:r>
            <a:r>
              <a:rPr lang="ru-RU" sz="2400" b="1" smtClean="0"/>
              <a:t>2ч</a:t>
            </a:r>
          </a:p>
          <a:p>
            <a:pPr eaLnBrk="1" hangingPunct="1"/>
            <a:r>
              <a:rPr lang="ru-RU" sz="2400" b="1" smtClean="0"/>
              <a:t>Лапароскопическая операция с положением Тренделенбурга </a:t>
            </a:r>
            <a:r>
              <a:rPr lang="en-US" sz="2400" b="1" smtClean="0"/>
              <a:t>&gt;</a:t>
            </a:r>
            <a:r>
              <a:rPr lang="ru-RU" sz="2400" b="1" smtClean="0"/>
              <a:t>1ч</a:t>
            </a:r>
          </a:p>
          <a:p>
            <a:pPr eaLnBrk="1" hangingPunct="1"/>
            <a:r>
              <a:rPr lang="ru-RU" sz="2400" b="1" smtClean="0"/>
              <a:t>Операции на органах таза</a:t>
            </a:r>
          </a:p>
          <a:p>
            <a:pPr eaLnBrk="1" hangingPunct="1"/>
            <a:r>
              <a:rPr lang="ru-RU" sz="2400" b="1" smtClean="0"/>
              <a:t>Переломы костей таза или крупных трубчатых костей</a:t>
            </a:r>
          </a:p>
          <a:p>
            <a:pPr eaLnBrk="1" hangingPunct="1"/>
            <a:r>
              <a:rPr lang="ru-RU" sz="2400" b="1" smtClean="0"/>
              <a:t>Опухоли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ФАКТОРЫ РИСКА ТРОМБОЭМБОЛИЙ </a:t>
            </a:r>
            <a:br>
              <a:rPr lang="ru-RU" sz="2000" b="1" smtClean="0"/>
            </a:br>
            <a:r>
              <a:rPr lang="ru-RU" sz="2000" b="1" smtClean="0"/>
              <a:t>(Европейская согласительная конференция по предотвращению тромбоэмболий в хирургии, 1992)</a:t>
            </a:r>
          </a:p>
        </p:txBody>
      </p:sp>
      <p:sp>
        <p:nvSpPr>
          <p:cNvPr id="68610" name="Содержимое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eaLnBrk="1" hangingPunct="1"/>
            <a:r>
              <a:rPr lang="ru-RU" sz="2000" b="1" smtClean="0"/>
              <a:t>Возраст (41-60=1; 61-70=2; </a:t>
            </a:r>
            <a:r>
              <a:rPr lang="en-US" sz="2000" b="1" smtClean="0"/>
              <a:t>&gt;70=3)</a:t>
            </a:r>
            <a:endParaRPr lang="ru-RU" sz="2000" b="1" smtClean="0"/>
          </a:p>
          <a:p>
            <a:pPr eaLnBrk="1" hangingPunct="1"/>
            <a:r>
              <a:rPr lang="ru-RU" sz="2000" b="1" smtClean="0"/>
              <a:t>ТЭ или ТВ в анамнезе (=3)</a:t>
            </a:r>
          </a:p>
          <a:p>
            <a:pPr eaLnBrk="1" hangingPunct="1"/>
            <a:r>
              <a:rPr lang="ru-RU" sz="2000" b="1" smtClean="0"/>
              <a:t>Варикоз </a:t>
            </a:r>
          </a:p>
          <a:p>
            <a:pPr eaLnBrk="1" hangingPunct="1"/>
            <a:r>
              <a:rPr lang="ru-RU" sz="2000" b="1" smtClean="0"/>
              <a:t>Отеки ног, трофические язвы, лимфостаз</a:t>
            </a:r>
          </a:p>
          <a:p>
            <a:pPr eaLnBrk="1" hangingPunct="1"/>
            <a:r>
              <a:rPr lang="ru-RU" sz="2000" b="1" smtClean="0"/>
              <a:t>Ожирение (≥120% долженствующей массы)</a:t>
            </a:r>
          </a:p>
          <a:p>
            <a:pPr eaLnBrk="1" hangingPunct="1"/>
            <a:r>
              <a:rPr lang="ru-RU" sz="2000" b="1" smtClean="0"/>
              <a:t>Сепсис </a:t>
            </a:r>
          </a:p>
          <a:p>
            <a:pPr eaLnBrk="1" hangingPunct="1"/>
            <a:r>
              <a:rPr lang="ru-RU" sz="2000" b="1" smtClean="0"/>
              <a:t>Инфаркт миокарда</a:t>
            </a:r>
          </a:p>
          <a:p>
            <a:pPr eaLnBrk="1" hangingPunct="1"/>
            <a:r>
              <a:rPr lang="ru-RU" sz="2000" b="1" smtClean="0"/>
              <a:t>Сердечная недостаточность</a:t>
            </a:r>
          </a:p>
          <a:p>
            <a:pPr eaLnBrk="1" hangingPunct="1"/>
            <a:r>
              <a:rPr lang="ru-RU" sz="2000" b="1" smtClean="0"/>
              <a:t>Инсульт в анамнезе</a:t>
            </a:r>
          </a:p>
          <a:p>
            <a:pPr eaLnBrk="1" hangingPunct="1"/>
            <a:r>
              <a:rPr lang="ru-RU" sz="2000" b="1" smtClean="0"/>
              <a:t>ХОБЛ</a:t>
            </a:r>
          </a:p>
          <a:p>
            <a:pPr eaLnBrk="1" hangingPunct="1"/>
            <a:r>
              <a:rPr lang="ru-RU" sz="2000" b="1" smtClean="0"/>
              <a:t>Беременность или первый послеродовый месяц</a:t>
            </a:r>
          </a:p>
          <a:p>
            <a:pPr eaLnBrk="1" hangingPunct="1"/>
            <a:r>
              <a:rPr lang="ru-RU" sz="2000" b="1" smtClean="0"/>
              <a:t>Гормонотерапия </a:t>
            </a:r>
          </a:p>
          <a:p>
            <a:pPr eaLnBrk="1" hangingPunct="1"/>
            <a:r>
              <a:rPr lang="ru-RU" sz="2000" b="1" smtClean="0"/>
              <a:t>Повышенная свертываемость крови</a:t>
            </a:r>
          </a:p>
          <a:p>
            <a:pPr eaLnBrk="1" hangingPunct="1"/>
            <a:endParaRPr lang="ru-RU" sz="1800" b="1" smtClean="0"/>
          </a:p>
          <a:p>
            <a:pPr eaLnBrk="1" hangingPunct="1"/>
            <a:r>
              <a:rPr lang="ru-RU" sz="1800" b="1" smtClean="0"/>
              <a:t>ДРУГОЕ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Заголовок 3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ЕВРОПЕЙСКАЯ СОГЛАСИТЕЛЬНАЯ КОНФЕРЕНЦИЯ ПО ПРЕДОТВРАЩЕНИЮ ТРОМБОЭМБОЛИЙ В ХИРУРГИИ, 1992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1066800"/>
          <a:ext cx="8458200" cy="26009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29100"/>
                <a:gridCol w="42291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Степень риска тромбоэмболии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Меры профилактики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Низкая (0-1 балл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Гольфы, чулки, бинты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Средняя (2-4 балла)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Перемежающаяся пневматическая компрессия </a:t>
                      </a:r>
                      <a:r>
                        <a:rPr lang="ru-RU" sz="2800" b="1" i="0" baseline="0" dirty="0" smtClean="0">
                          <a:solidFill>
                            <a:schemeClr val="tx1"/>
                          </a:solidFill>
                        </a:rPr>
                        <a:t>или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гепарин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Высокая (</a:t>
                      </a:r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4 баллов)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Перемежающаяся пневматическая компрессия </a:t>
                      </a:r>
                      <a:r>
                        <a:rPr lang="ru-RU" sz="2800" b="1" i="0" baseline="0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гепарин</a:t>
                      </a:r>
                    </a:p>
                    <a:p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0675" name="Прямоугольник 5"/>
          <p:cNvSpPr>
            <a:spLocks noChangeArrowheads="1"/>
          </p:cNvSpPr>
          <p:nvPr/>
        </p:nvSpPr>
        <p:spPr bwMode="auto">
          <a:xfrm>
            <a:off x="2438400" y="4876800"/>
            <a:ext cx="4572000" cy="1200329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 </a:t>
            </a:r>
            <a:r>
              <a:rPr lang="ru-RU" b="1">
                <a:solidFill>
                  <a:srgbClr val="CC0000"/>
                </a:solidFill>
                <a:latin typeface="Calibri" pitchFamily="34" charset="0"/>
              </a:rPr>
              <a:t>Неспецифическая профилактика:</a:t>
            </a:r>
            <a:r>
              <a:rPr lang="ru-RU" b="1">
                <a:latin typeface="Calibri" pitchFamily="34" charset="0"/>
              </a:rPr>
              <a:t>  адекватная инфузия; поддержание сердечного выброса; нутритивная поддержка. </a:t>
            </a:r>
            <a:endParaRPr lang="ru-RU">
              <a:latin typeface="Calibri" pitchFamily="34" charset="0"/>
            </a:endParaRPr>
          </a:p>
        </p:txBody>
      </p:sp>
      <p:sp>
        <p:nvSpPr>
          <p:cNvPr id="70676" name="TextBox 6"/>
          <p:cNvSpPr txBox="1">
            <a:spLocks noChangeArrowheads="1"/>
          </p:cNvSpPr>
          <p:nvPr/>
        </p:nvSpPr>
        <p:spPr bwMode="auto">
          <a:xfrm>
            <a:off x="941468" y="3962402"/>
            <a:ext cx="7146765" cy="646331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Низкомолекулярный гепарин: 2000ЕД «анти-</a:t>
            </a:r>
            <a:r>
              <a:rPr lang="en-US" b="1">
                <a:latin typeface="Calibri" pitchFamily="34" charset="0"/>
              </a:rPr>
              <a:t>Xa</a:t>
            </a:r>
            <a:r>
              <a:rPr lang="ru-RU" b="1">
                <a:latin typeface="Calibri" pitchFamily="34" charset="0"/>
              </a:rPr>
              <a:t>/м² под кожу живота </a:t>
            </a:r>
          </a:p>
          <a:p>
            <a:pPr algn="ctr"/>
            <a:r>
              <a:rPr lang="ru-RU" b="1">
                <a:latin typeface="Calibri" pitchFamily="34" charset="0"/>
              </a:rPr>
              <a:t>за 8-12ч до операции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2" descr="C:\Documents and Settings\Доктор\Мои документы\ТЭЛА_рентгенограмм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404813"/>
            <a:ext cx="685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2" descr="C:\Documents and Settings\Доктор\Рабочий стол\Снимки фото для Кохно\Чремных (ТЭЛА)\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61925"/>
            <a:ext cx="693420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343400" y="6477000"/>
            <a:ext cx="1905000" cy="381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2" descr="C:\Documents and Settings\Доктор\Рабочий стол\Снимки фото для Кохно\Головина(ТЭЛА)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14327"/>
            <a:ext cx="7162800" cy="654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267200" y="6324600"/>
            <a:ext cx="1905000" cy="381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/>
            <a:r>
              <a:rPr lang="ru-RU" sz="2400" b="1" smtClean="0"/>
              <a:t>Интенсивная терапия Т Э Л А</a:t>
            </a:r>
          </a:p>
        </p:txBody>
      </p:sp>
      <p:sp>
        <p:nvSpPr>
          <p:cNvPr id="78850" name="Содержимое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791200"/>
          </a:xfrm>
        </p:spPr>
        <p:txBody>
          <a:bodyPr/>
          <a:lstStyle/>
          <a:p>
            <a:pPr eaLnBrk="1" hangingPunct="1"/>
            <a:r>
              <a:rPr lang="ru-RU" sz="2400" b="1" smtClean="0"/>
              <a:t>1.ИВЛ. </a:t>
            </a:r>
            <a:r>
              <a:rPr lang="en-US" sz="2400" b="1" smtClean="0"/>
              <a:t>FiO</a:t>
            </a:r>
            <a:r>
              <a:rPr lang="en-US" sz="2400" b="1" baseline="-25000" smtClean="0"/>
              <a:t>2</a:t>
            </a:r>
            <a:r>
              <a:rPr lang="en-US" sz="2400" b="1" smtClean="0"/>
              <a:t> = 1,0</a:t>
            </a:r>
            <a:endParaRPr lang="ru-RU" sz="2400" b="1" smtClean="0"/>
          </a:p>
          <a:p>
            <a:pPr eaLnBrk="1" hangingPunct="1"/>
            <a:r>
              <a:rPr lang="ru-RU" sz="2400" b="1" smtClean="0"/>
              <a:t>2.Ограничение темпа инфузии до 0,3-0,5 от расчетной</a:t>
            </a:r>
          </a:p>
          <a:p>
            <a:pPr eaLnBrk="1" hangingPunct="1"/>
            <a:r>
              <a:rPr lang="ru-RU" sz="2400" b="1" smtClean="0"/>
              <a:t>Низкомолекулярный гепарин 4-6000ед «анти-Ха»/м² в сутки (непрерывная инфузия)</a:t>
            </a:r>
          </a:p>
          <a:p>
            <a:pPr eaLnBrk="1" hangingPunct="1"/>
            <a:r>
              <a:rPr lang="ru-RU" sz="2400" b="1" smtClean="0"/>
              <a:t>Замороженная плазма 1-2л/сутки</a:t>
            </a:r>
          </a:p>
          <a:p>
            <a:pPr eaLnBrk="1" hangingPunct="1"/>
            <a:r>
              <a:rPr lang="ru-RU" sz="2400" b="1" smtClean="0"/>
              <a:t>Ингаляции оксида азота; ингибиторы адгезии тромбоцитов; осторожное повышение периферического сосудистого сопротивления</a:t>
            </a:r>
          </a:p>
          <a:p>
            <a:pPr eaLnBrk="1" hangingPunct="1"/>
            <a:r>
              <a:rPr lang="ru-RU" sz="2400" b="1" smtClean="0"/>
              <a:t>В течение 12 часов с момента ТЭЛА эффективен тромболизис:</a:t>
            </a:r>
          </a:p>
          <a:p>
            <a:pPr eaLnBrk="1" hangingPunct="1">
              <a:buFontTx/>
              <a:buNone/>
            </a:pPr>
            <a:r>
              <a:rPr lang="ru-RU" sz="2400" b="1" u="sng" smtClean="0"/>
              <a:t>Альтеплаза</a:t>
            </a:r>
            <a:r>
              <a:rPr lang="ru-RU" sz="2400" b="1" smtClean="0"/>
              <a:t>: болюс 15мг в/в; 50мг в течение 30мин; 35мг в течение 60мин.</a:t>
            </a:r>
          </a:p>
          <a:p>
            <a:pPr eaLnBrk="1" hangingPunct="1">
              <a:buFontTx/>
              <a:buNone/>
            </a:pPr>
            <a:r>
              <a:rPr lang="ru-RU" sz="2400" b="1" u="sng" smtClean="0"/>
              <a:t>Тенектеплаза</a:t>
            </a:r>
            <a:r>
              <a:rPr lang="ru-RU" sz="2400" b="1" smtClean="0"/>
              <a:t>: 0,6мг/кг болюсом за 5-10с.</a:t>
            </a:r>
          </a:p>
          <a:p>
            <a:pPr eaLnBrk="1" hangingPunct="1">
              <a:buFontTx/>
              <a:buNone/>
            </a:pPr>
            <a:r>
              <a:rPr lang="en-US" sz="2800" b="1" i="1" smtClean="0"/>
              <a:t>NB! </a:t>
            </a:r>
            <a:r>
              <a:rPr lang="ru-RU" sz="2800" b="1" i="1" smtClean="0"/>
              <a:t>Оба фермента несовместимы с глюкозой!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20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72706" name="Object 19"/>
          <p:cNvGraphicFramePr>
            <a:graphicFrameLocks noChangeAspect="1"/>
          </p:cNvGraphicFramePr>
          <p:nvPr/>
        </p:nvGraphicFramePr>
        <p:xfrm>
          <a:off x="0" y="152400"/>
          <a:ext cx="9144000" cy="6705600"/>
        </p:xfrm>
        <a:graphic>
          <a:graphicData uri="http://schemas.openxmlformats.org/presentationml/2006/ole">
            <p:oleObj spid="_x0000_s72706" name="Слайд" r:id="rId4" imgW="3389332" imgH="2542151" progId="PowerPoint.Slide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68313" y="1412876"/>
            <a:ext cx="822960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СЕПСИС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ДЕФИНИЦИИ:</a:t>
            </a:r>
          </a:p>
        </p:txBody>
      </p:sp>
      <p:sp>
        <p:nvSpPr>
          <p:cNvPr id="83970" name="Содержимое 2"/>
          <p:cNvSpPr>
            <a:spLocks noGrp="1"/>
          </p:cNvSpPr>
          <p:nvPr>
            <p:ph idx="1"/>
          </p:nvPr>
        </p:nvSpPr>
        <p:spPr>
          <a:xfrm>
            <a:off x="0" y="2205040"/>
            <a:ext cx="9144000" cy="4321175"/>
          </a:xfrm>
        </p:spPr>
        <p:txBody>
          <a:bodyPr/>
          <a:lstStyle/>
          <a:p>
            <a:pPr eaLnBrk="1" hangingPunct="1"/>
            <a:r>
              <a:rPr lang="ru-RU" sz="2200" b="1" smtClean="0"/>
              <a:t>СЕПСИС – клинические признаки инфекции + 2 и более признаков системной воспалительной реакции</a:t>
            </a:r>
            <a:r>
              <a:rPr lang="ru-RU" sz="2200" b="1" smtClean="0">
                <a:latin typeface="Arial" charset="0"/>
              </a:rPr>
              <a:t> в сочетании</a:t>
            </a:r>
            <a:r>
              <a:rPr lang="ru-RU" sz="2200" b="1" smtClean="0"/>
              <a:t> с органной дисфункцией. </a:t>
            </a:r>
          </a:p>
          <a:p>
            <a:pPr eaLnBrk="1" hangingPunct="1"/>
            <a:r>
              <a:rPr lang="ru-RU" sz="2200" b="1" smtClean="0"/>
              <a:t>СЕПТИЧЕСКИЙ ШОК – тяжёлый сепсис с артериальной гипотензией, не поддающейся коррекции восполнением внутрисосудистого объёма</a:t>
            </a:r>
          </a:p>
          <a:p>
            <a:pPr eaLnBrk="1" hangingPunct="1">
              <a:buFont typeface="Arial" charset="0"/>
              <a:buNone/>
            </a:pPr>
            <a:r>
              <a:rPr lang="en-US" sz="2200" b="1" smtClean="0"/>
              <a:t>                                                   [Cooper N., Forrest K., Cramp P, 2006]</a:t>
            </a:r>
          </a:p>
          <a:p>
            <a:pPr eaLnBrk="1" hangingPunct="1">
              <a:buFont typeface="Arial" charset="0"/>
              <a:buNone/>
            </a:pPr>
            <a:r>
              <a:rPr lang="en-US" sz="2200" b="1" smtClean="0"/>
              <a:t>    </a:t>
            </a:r>
            <a:r>
              <a:rPr lang="ru-RU" sz="2200" b="1" smtClean="0"/>
              <a:t> СЕПТИЧЕСКИЙ ШОК – синдром перфузионного дефицита и вазомоторного коллапса в результате попадания в ток крови патогенных микроорганизмов, эндотоксинов или сосудисто-активных медиаторов</a:t>
            </a:r>
          </a:p>
          <a:p>
            <a:pPr eaLnBrk="1" hangingPunct="1">
              <a:buFont typeface="Arial" charset="0"/>
              <a:buNone/>
            </a:pPr>
            <a:r>
              <a:rPr lang="en-US" sz="2200" b="1" smtClean="0"/>
              <a:t>                                                                                      [Gregory G.A., 2002]</a:t>
            </a:r>
          </a:p>
          <a:p>
            <a:pPr eaLnBrk="1" hangingPunct="1">
              <a:buFont typeface="Arial" charset="0"/>
              <a:buNone/>
            </a:pPr>
            <a:endParaRPr lang="ru-RU" sz="2400" b="1" smtClean="0"/>
          </a:p>
        </p:txBody>
      </p:sp>
      <p:sp>
        <p:nvSpPr>
          <p:cNvPr id="83971" name="TextBox 3"/>
          <p:cNvSpPr txBox="1">
            <a:spLocks noChangeArrowheads="1"/>
          </p:cNvSpPr>
          <p:nvPr/>
        </p:nvSpPr>
        <p:spPr bwMode="auto">
          <a:xfrm>
            <a:off x="3924300" y="188913"/>
            <a:ext cx="5219700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 b="1" i="1">
                <a:latin typeface="Calibri" pitchFamily="34" charset="0"/>
              </a:rPr>
              <a:t>Notae vero inflammationis sunt quator: </a:t>
            </a:r>
          </a:p>
          <a:p>
            <a:pPr algn="r"/>
            <a:r>
              <a:rPr lang="en-US" sz="2000" b="1" i="1">
                <a:latin typeface="Calibri" pitchFamily="34" charset="0"/>
              </a:rPr>
              <a:t>rubor et tumor cum calore et dolore.</a:t>
            </a:r>
          </a:p>
          <a:p>
            <a:pPr algn="r"/>
            <a:r>
              <a:rPr lang="en-US" b="1">
                <a:latin typeface="Calibri" pitchFamily="34" charset="0"/>
              </a:rPr>
              <a:t>                                                   </a:t>
            </a:r>
          </a:p>
          <a:p>
            <a:pPr algn="r"/>
            <a:r>
              <a:rPr lang="en-US" b="1">
                <a:latin typeface="Calibri" pitchFamily="34" charset="0"/>
              </a:rPr>
              <a:t>                                                  C.Celsus</a:t>
            </a:r>
            <a:endParaRPr lang="ru-RU" b="1">
              <a:latin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0825" y="4437112"/>
            <a:ext cx="8785671" cy="194421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Заголовок 1"/>
          <p:cNvSpPr>
            <a:spLocks noGrp="1"/>
          </p:cNvSpPr>
          <p:nvPr>
            <p:ph type="title"/>
          </p:nvPr>
        </p:nvSpPr>
        <p:spPr>
          <a:xfrm>
            <a:off x="323851" y="274638"/>
            <a:ext cx="8569325" cy="1143000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400" b="1" smtClean="0"/>
              <a:t>КРИТЕРИИ СИСТЕМНОГО ВОСПАЛИТЕЛЬНОГО ОТВЕТА </a:t>
            </a:r>
            <a:br>
              <a:rPr lang="ru-RU" sz="2400" b="1" smtClean="0"/>
            </a:br>
            <a:r>
              <a:rPr lang="ru-RU" sz="2400" b="1" smtClean="0"/>
              <a:t>(НЕ МЕНЕЕ 2 ИЗ ПЕРЕЧИСЛЕННЫХ):</a:t>
            </a:r>
          </a:p>
        </p:txBody>
      </p:sp>
      <p:sp>
        <p:nvSpPr>
          <p:cNvPr id="86018" name="Содержимое 2"/>
          <p:cNvSpPr>
            <a:spLocks noGrp="1"/>
          </p:cNvSpPr>
          <p:nvPr>
            <p:ph idx="1"/>
          </p:nvPr>
        </p:nvSpPr>
        <p:spPr>
          <a:xfrm>
            <a:off x="0" y="1916115"/>
            <a:ext cx="9144000" cy="2549525"/>
          </a:xfrm>
        </p:spPr>
        <p:txBody>
          <a:bodyPr/>
          <a:lstStyle/>
          <a:p>
            <a:pPr eaLnBrk="1" hangingPunct="1"/>
            <a:r>
              <a:rPr lang="en-US" sz="2400" b="1" smtClean="0"/>
              <a:t>t°&gt;38,5°C</a:t>
            </a:r>
            <a:r>
              <a:rPr lang="ru-RU" sz="2400" b="1" smtClean="0"/>
              <a:t>   или  </a:t>
            </a:r>
            <a:r>
              <a:rPr lang="en-US" sz="2400" b="1" smtClean="0"/>
              <a:t> &lt;35,0°C</a:t>
            </a:r>
          </a:p>
          <a:p>
            <a:pPr eaLnBrk="1" hangingPunct="1"/>
            <a:r>
              <a:rPr lang="ru-RU" sz="2400" b="1" smtClean="0"/>
              <a:t>Частота сердечных сокращений </a:t>
            </a:r>
            <a:r>
              <a:rPr lang="en-US" sz="2400" b="1" smtClean="0"/>
              <a:t>&gt;90</a:t>
            </a:r>
            <a:r>
              <a:rPr lang="ru-RU" sz="2400" b="1" smtClean="0"/>
              <a:t>мин</a:t>
            </a:r>
            <a:r>
              <a:rPr lang="ru-RU" sz="2400" b="1" baseline="30000" smtClean="0"/>
              <a:t>-1</a:t>
            </a:r>
            <a:endParaRPr lang="en-US" sz="2400" b="1" baseline="30000" smtClean="0"/>
          </a:p>
          <a:p>
            <a:pPr eaLnBrk="1" hangingPunct="1"/>
            <a:r>
              <a:rPr lang="ru-RU" sz="2400" b="1" smtClean="0"/>
              <a:t>Частота дыхательных движений </a:t>
            </a:r>
            <a:r>
              <a:rPr lang="en-US" sz="2400" b="1" smtClean="0"/>
              <a:t>&gt;20</a:t>
            </a:r>
            <a:r>
              <a:rPr lang="ru-RU" sz="2400" b="1" smtClean="0"/>
              <a:t>мин</a:t>
            </a:r>
            <a:r>
              <a:rPr lang="ru-RU" sz="2400" b="1" baseline="30000" smtClean="0"/>
              <a:t>-1</a:t>
            </a:r>
            <a:r>
              <a:rPr lang="ru-RU" sz="2400" b="1" smtClean="0"/>
              <a:t>, или</a:t>
            </a:r>
            <a:r>
              <a:rPr lang="en-US" sz="2400" b="1" smtClean="0"/>
              <a:t> PaCO</a:t>
            </a:r>
            <a:r>
              <a:rPr lang="en-US" sz="2400" b="1" baseline="-25000" smtClean="0"/>
              <a:t>2</a:t>
            </a:r>
            <a:r>
              <a:rPr lang="en-US" sz="2400" b="1" smtClean="0"/>
              <a:t>&lt;</a:t>
            </a:r>
            <a:r>
              <a:rPr lang="ru-RU" sz="2400" b="1" smtClean="0"/>
              <a:t>32мм.рт.ст,  или ИВЛ</a:t>
            </a:r>
            <a:endParaRPr lang="en-US" sz="2400" b="1" smtClean="0"/>
          </a:p>
          <a:p>
            <a:pPr eaLnBrk="1" hangingPunct="1"/>
            <a:r>
              <a:rPr lang="en-US" sz="2400" b="1" smtClean="0"/>
              <a:t>L &gt;</a:t>
            </a:r>
            <a:r>
              <a:rPr lang="ru-RU" sz="2400" b="1" smtClean="0"/>
              <a:t> 12∙10</a:t>
            </a:r>
            <a:r>
              <a:rPr lang="ru-RU" sz="2400" b="1" baseline="30000" smtClean="0"/>
              <a:t>9</a:t>
            </a:r>
            <a:r>
              <a:rPr lang="ru-RU" sz="2400" b="1" smtClean="0"/>
              <a:t>/л или</a:t>
            </a:r>
            <a:r>
              <a:rPr lang="en-US" sz="2400" b="1" smtClean="0"/>
              <a:t> &lt;</a:t>
            </a:r>
            <a:r>
              <a:rPr lang="ru-RU" sz="2400" b="1" smtClean="0"/>
              <a:t> 4∙10</a:t>
            </a:r>
            <a:r>
              <a:rPr lang="ru-RU" sz="2400" b="1" baseline="30000" smtClean="0"/>
              <a:t>9</a:t>
            </a:r>
            <a:r>
              <a:rPr lang="ru-RU" sz="2400" b="1" smtClean="0"/>
              <a:t>/л, или незрелых форм лейкоцитов</a:t>
            </a:r>
            <a:r>
              <a:rPr lang="en-US" sz="2400" b="1" smtClean="0"/>
              <a:t> &gt;</a:t>
            </a:r>
            <a:r>
              <a:rPr lang="ru-RU" sz="2400" b="1" smtClean="0"/>
              <a:t>10%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Заголовок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1143000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200" b="1" smtClean="0"/>
              <a:t>ПОНЯТИЕ СЕПСИС ПОДРАЗУМЕВАЕТ НЕ МЕНЕЕ 1 ПРИЗНАКА ГИПОПЕРФУЗИИ ИЛИ ДИСФУНКЦИИ ОРГАНОВ ИЗ ПЕРЕЧИСЛЕННЫХ:</a:t>
            </a:r>
          </a:p>
        </p:txBody>
      </p:sp>
      <p:sp>
        <p:nvSpPr>
          <p:cNvPr id="88066" name="Содержимое 2"/>
          <p:cNvSpPr>
            <a:spLocks noGrp="1"/>
          </p:cNvSpPr>
          <p:nvPr>
            <p:ph idx="1"/>
          </p:nvPr>
        </p:nvSpPr>
        <p:spPr>
          <a:xfrm>
            <a:off x="0" y="1484313"/>
            <a:ext cx="9144000" cy="5002212"/>
          </a:xfrm>
        </p:spPr>
        <p:txBody>
          <a:bodyPr/>
          <a:lstStyle/>
          <a:p>
            <a:pPr eaLnBrk="1" hangingPunct="1"/>
            <a:r>
              <a:rPr lang="ru-RU" sz="2400" b="1" smtClean="0"/>
              <a:t>Мраморность кожи</a:t>
            </a:r>
          </a:p>
          <a:p>
            <a:pPr eaLnBrk="1" hangingPunct="1"/>
            <a:r>
              <a:rPr lang="ru-RU" sz="2400" b="1" smtClean="0"/>
              <a:t>Время наполнения капилляров ≥3с</a:t>
            </a:r>
          </a:p>
          <a:p>
            <a:pPr eaLnBrk="1" hangingPunct="1"/>
            <a:r>
              <a:rPr lang="ru-RU" sz="2400" b="1" smtClean="0"/>
              <a:t>Темп диуреза </a:t>
            </a:r>
            <a:r>
              <a:rPr lang="en-US" sz="2400" b="1" smtClean="0"/>
              <a:t>&lt;</a:t>
            </a:r>
            <a:r>
              <a:rPr lang="ru-RU" sz="2400" b="1" smtClean="0"/>
              <a:t>0,5мл/кг∙ч в течение 1 часа, или потребность в заместительной почечной терапии</a:t>
            </a:r>
          </a:p>
          <a:p>
            <a:pPr eaLnBrk="1" hangingPunct="1"/>
            <a:r>
              <a:rPr lang="ru-RU" sz="2400" b="1" smtClean="0"/>
              <a:t>Лактат плазмы </a:t>
            </a:r>
            <a:r>
              <a:rPr lang="en-US" sz="2400" b="1" smtClean="0"/>
              <a:t>&gt;</a:t>
            </a:r>
            <a:r>
              <a:rPr lang="ru-RU" sz="2400" b="1" smtClean="0"/>
              <a:t>2ммоль/л</a:t>
            </a:r>
          </a:p>
          <a:p>
            <a:pPr eaLnBrk="1" hangingPunct="1"/>
            <a:r>
              <a:rPr lang="ru-RU" sz="2400" b="1" smtClean="0"/>
              <a:t>Изменения ментального статуса или патологическая ЭЭГ</a:t>
            </a:r>
          </a:p>
          <a:p>
            <a:pPr eaLnBrk="1" hangingPunct="1"/>
            <a:r>
              <a:rPr lang="ru-RU" sz="2400" b="1" smtClean="0"/>
              <a:t>Тромбоциты </a:t>
            </a:r>
            <a:r>
              <a:rPr lang="en-US" sz="2400" b="1" smtClean="0"/>
              <a:t> &lt;</a:t>
            </a:r>
            <a:r>
              <a:rPr lang="ru-RU" sz="2400" b="1" smtClean="0"/>
              <a:t>100∙10</a:t>
            </a:r>
            <a:r>
              <a:rPr lang="ru-RU" sz="2400" b="1" baseline="30000" smtClean="0"/>
              <a:t>9</a:t>
            </a:r>
            <a:r>
              <a:rPr lang="ru-RU" sz="2400" b="1" smtClean="0"/>
              <a:t>/л, или ДВС</a:t>
            </a:r>
          </a:p>
          <a:p>
            <a:pPr eaLnBrk="1" hangingPunct="1"/>
            <a:r>
              <a:rPr lang="ru-RU" sz="2400" b="1" smtClean="0"/>
              <a:t>ОРДС</a:t>
            </a:r>
          </a:p>
          <a:p>
            <a:pPr eaLnBrk="1" hangingPunct="1"/>
            <a:r>
              <a:rPr lang="ru-RU" sz="2400" b="1" smtClean="0"/>
              <a:t>Дисфункции сердца по ЭхоКГ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Заголовок 1"/>
          <p:cNvSpPr>
            <a:spLocks noGrp="1"/>
          </p:cNvSpPr>
          <p:nvPr>
            <p:ph type="title"/>
          </p:nvPr>
        </p:nvSpPr>
        <p:spPr>
          <a:xfrm>
            <a:off x="250826" y="333375"/>
            <a:ext cx="8642350" cy="1143000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400" b="1" smtClean="0"/>
              <a:t>СЕПТИЧЕСКИЙ ШОК – ЭТО СЕПСИС </a:t>
            </a:r>
            <a:br>
              <a:rPr lang="ru-RU" sz="2400" b="1" smtClean="0"/>
            </a:br>
            <a:r>
              <a:rPr lang="ru-RU" sz="2400" b="1" smtClean="0"/>
              <a:t>+ ОДНО ИЗ ПЕРЕЧИСЛЕННЫХ: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775"/>
            <a:ext cx="9144000" cy="49291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САД </a:t>
            </a:r>
            <a:r>
              <a:rPr lang="en-US" sz="2400" b="1" dirty="0" smtClean="0"/>
              <a:t>&lt;</a:t>
            </a:r>
            <a:r>
              <a:rPr lang="ru-RU" sz="2400" b="1" dirty="0" smtClean="0"/>
              <a:t>60мм.рт.ст (или </a:t>
            </a:r>
            <a:r>
              <a:rPr lang="en-US" sz="2400" b="1" dirty="0" smtClean="0"/>
              <a:t>&lt;</a:t>
            </a:r>
            <a:r>
              <a:rPr lang="ru-RU" sz="2400" b="1" dirty="0" smtClean="0"/>
              <a:t>80мм.рт.ст, если раньше была гипертензия) после инфузии 20-30мл/кг ГЭК или 40-60мл/кг солевого раствора, или ДЗЛА 12-20мм.рт.ст.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Потребность в </a:t>
            </a:r>
            <a:r>
              <a:rPr lang="ru-RU" sz="2400" b="1" dirty="0" err="1" smtClean="0"/>
              <a:t>Допамине</a:t>
            </a:r>
            <a:r>
              <a:rPr lang="ru-RU" sz="2400" b="1" dirty="0" smtClean="0"/>
              <a:t> </a:t>
            </a:r>
            <a:r>
              <a:rPr lang="en-US" sz="2400" b="1" dirty="0" smtClean="0"/>
              <a:t>&gt;5</a:t>
            </a:r>
            <a:r>
              <a:rPr lang="ru-RU" sz="2400" b="1" dirty="0" smtClean="0"/>
              <a:t>мкг/кг∙мин или </a:t>
            </a:r>
            <a:r>
              <a:rPr lang="ru-RU" sz="2400" b="1" dirty="0" err="1" smtClean="0"/>
              <a:t>эпинефрина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или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норэпинефрина</a:t>
            </a:r>
            <a:r>
              <a:rPr lang="ru-RU" sz="2400" b="1" dirty="0" smtClean="0"/>
              <a:t> </a:t>
            </a:r>
            <a:r>
              <a:rPr lang="en-US" sz="2400" b="1" dirty="0" smtClean="0"/>
              <a:t>&lt;</a:t>
            </a:r>
            <a:r>
              <a:rPr lang="ru-RU" sz="2400" b="1" dirty="0" smtClean="0"/>
              <a:t>0,25мкг/кг∙мин для поддержания САД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60мм.рт.ст (или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80мм.рт.ст, если раньше была гипертензия).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400" b="1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РЕФРАКТЕРНЫЙ СЕПТИЧЕСКИЙ ШОК</a:t>
            </a:r>
            <a:r>
              <a:rPr lang="ru-RU" sz="2400" b="1" dirty="0" smtClean="0"/>
              <a:t> – ЭТО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/>
              <a:t>ПОТРЕБНОСТЬ В ИНФУЗИИ ДОПАМИНА</a:t>
            </a:r>
            <a:r>
              <a:rPr lang="ru-RU" sz="2400" b="1" dirty="0" smtClean="0"/>
              <a:t>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15мкг/кг∙мин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/>
              <a:t>ИЛИ НОРЭПИНЕФРИНА (ЭПИНЕФРИНА)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0,25мкг/кг∙мин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/>
              <a:t>ДЛЯ ПОДДЕРЖАНИЯ СРЕДНЕГО АРТЕРИАЛЬНОГО ДАВЛЕНИЯ</a:t>
            </a:r>
            <a:r>
              <a:rPr lang="ru-RU" sz="2400" b="1" dirty="0" smtClean="0"/>
              <a:t>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60мм.рт.ст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400" b="1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79512" y="1628800"/>
            <a:ext cx="7344816" cy="482453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Заголовок 1"/>
          <p:cNvSpPr>
            <a:spLocks noGrp="1"/>
          </p:cNvSpPr>
          <p:nvPr>
            <p:ph type="title"/>
          </p:nvPr>
        </p:nvSpPr>
        <p:spPr>
          <a:xfrm>
            <a:off x="395288" y="549277"/>
            <a:ext cx="8229600" cy="1008063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en-US" sz="2400" b="1" i="1" smtClean="0"/>
              <a:t>Systemic inflammatory response syndrom (SIRS) = </a:t>
            </a:r>
            <a:r>
              <a:rPr lang="ru-RU" sz="2400" b="1" i="1" smtClean="0"/>
              <a:t/>
            </a:r>
            <a:br>
              <a:rPr lang="ru-RU" sz="2400" b="1" i="1" smtClean="0"/>
            </a:br>
            <a:r>
              <a:rPr lang="ru-RU" sz="2400" b="1" i="1" smtClean="0"/>
              <a:t>Синдром системной  воспалительной реакции (ССВР).</a:t>
            </a:r>
            <a:endParaRPr lang="ru-RU" sz="2400" b="1" smtClean="0"/>
          </a:p>
        </p:txBody>
      </p:sp>
      <p:sp>
        <p:nvSpPr>
          <p:cNvPr id="92162" name="Содержимое 2"/>
          <p:cNvSpPr>
            <a:spLocks noGrp="1"/>
          </p:cNvSpPr>
          <p:nvPr>
            <p:ph idx="1"/>
          </p:nvPr>
        </p:nvSpPr>
        <p:spPr>
          <a:xfrm>
            <a:off x="0" y="1844675"/>
            <a:ext cx="9144000" cy="4319588"/>
          </a:xfrm>
        </p:spPr>
        <p:txBody>
          <a:bodyPr/>
          <a:lstStyle/>
          <a:p>
            <a:pPr eaLnBrk="1" hangingPunct="1"/>
            <a:r>
              <a:rPr lang="ru-RU" sz="2400" b="1" smtClean="0"/>
              <a:t>ССВР – типичный и закономерный ответ на любое </a:t>
            </a:r>
            <a:r>
              <a:rPr lang="ru-RU" sz="2800" b="1" i="1" smtClean="0"/>
              <a:t>стрессогенное</a:t>
            </a:r>
            <a:r>
              <a:rPr lang="ru-RU" sz="2400" b="1" smtClean="0"/>
              <a:t> раздражение: микробную, вирусную, грибковую инвазию; транслокацию кишечной флоры; шок; парадоксы реперфузии; массивные тканевые повреждения; отравление; острую асфиксию и т.д</a:t>
            </a:r>
          </a:p>
          <a:p>
            <a:pPr eaLnBrk="1" hangingPunct="1"/>
            <a:endParaRPr lang="ru-RU" sz="2400" b="1" smtClean="0"/>
          </a:p>
          <a:p>
            <a:pPr eaLnBrk="1" hangingPunct="1"/>
            <a:r>
              <a:rPr lang="ru-RU" sz="2800" b="1" i="1" u="sng" smtClean="0"/>
              <a:t>Существование</a:t>
            </a:r>
            <a:r>
              <a:rPr lang="ru-RU" sz="2800" b="1" smtClean="0"/>
              <a:t> </a:t>
            </a:r>
            <a:r>
              <a:rPr lang="ru-RU" sz="2400" b="1" smtClean="0"/>
              <a:t>феномена ССВР не вызывает сомнений. </a:t>
            </a:r>
          </a:p>
          <a:p>
            <a:pPr eaLnBrk="1" hangingPunct="1"/>
            <a:endParaRPr lang="ru-RU" sz="2400" b="1" smtClean="0"/>
          </a:p>
          <a:p>
            <a:pPr eaLnBrk="1" hangingPunct="1"/>
            <a:r>
              <a:rPr lang="ru-RU" sz="2800" b="1" i="1" u="sng" smtClean="0"/>
              <a:t>Критерии</a:t>
            </a:r>
            <a:r>
              <a:rPr lang="ru-RU" sz="2400" b="1" smtClean="0"/>
              <a:t> ССВР принимаются за неимением лучших </a:t>
            </a:r>
            <a:r>
              <a:rPr lang="ru-RU" sz="2400" b="1" i="1" smtClean="0"/>
              <a:t>И В НАСТОЯЩЕЕ ВРЕМЯ ПЕРЕСМАТРИВАЮТСЯ.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трелка вниз 18"/>
          <p:cNvSpPr/>
          <p:nvPr/>
        </p:nvSpPr>
        <p:spPr>
          <a:xfrm rot="18792032">
            <a:off x="5272882" y="2942433"/>
            <a:ext cx="484187" cy="1327150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2894933">
            <a:off x="2395539" y="2955926"/>
            <a:ext cx="484187" cy="1331913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3187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МЕСТО МИКРООРГАНИЗМА В ПАТОГЕНЕЗЕ ИНФЕКЦИОННОГО ЗАБОЛЕВАНИЯ:</a:t>
            </a:r>
          </a:p>
        </p:txBody>
      </p:sp>
      <p:sp>
        <p:nvSpPr>
          <p:cNvPr id="93188" name="TextBox 2"/>
          <p:cNvSpPr txBox="1">
            <a:spLocks noChangeArrowheads="1"/>
          </p:cNvSpPr>
          <p:nvPr/>
        </p:nvSpPr>
        <p:spPr bwMode="auto">
          <a:xfrm>
            <a:off x="1" y="1196976"/>
            <a:ext cx="3380028" cy="92333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ВНЕШНЕЕ ВОЗДЕЙСТВИЕ:</a:t>
            </a:r>
          </a:p>
          <a:p>
            <a:r>
              <a:rPr lang="ru-RU" b="1">
                <a:latin typeface="Calibri" pitchFamily="34" charset="0"/>
              </a:rPr>
              <a:t>гипоксия; гиповолемия; травма</a:t>
            </a:r>
          </a:p>
          <a:p>
            <a:endParaRPr lang="ru-RU" b="1">
              <a:latin typeface="Calibri" pitchFamily="34" charset="0"/>
            </a:endParaRPr>
          </a:p>
        </p:txBody>
      </p:sp>
      <p:sp>
        <p:nvSpPr>
          <p:cNvPr id="93189" name="TextBox 3"/>
          <p:cNvSpPr txBox="1">
            <a:spLocks noChangeArrowheads="1"/>
          </p:cNvSpPr>
          <p:nvPr/>
        </p:nvSpPr>
        <p:spPr bwMode="auto">
          <a:xfrm>
            <a:off x="4967288" y="1196975"/>
            <a:ext cx="4176712" cy="9223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ВНУТРЕННИЙ ФАКТОР:</a:t>
            </a:r>
          </a:p>
          <a:p>
            <a:r>
              <a:rPr lang="ru-RU" b="1">
                <a:latin typeface="Calibri" pitchFamily="34" charset="0"/>
              </a:rPr>
              <a:t>нарушения микроциркуляции; гомеостатический дисбаланс и т.д. </a:t>
            </a:r>
          </a:p>
        </p:txBody>
      </p:sp>
      <p:sp>
        <p:nvSpPr>
          <p:cNvPr id="93190" name="TextBox 5"/>
          <p:cNvSpPr txBox="1">
            <a:spLocks noChangeArrowheads="1"/>
          </p:cNvSpPr>
          <p:nvPr/>
        </p:nvSpPr>
        <p:spPr bwMode="auto">
          <a:xfrm>
            <a:off x="250825" y="4221164"/>
            <a:ext cx="1850186" cy="46166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Воспаление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76600" y="4076700"/>
            <a:ext cx="1512888" cy="914400"/>
          </a:xfrm>
          <a:prstGeom prst="roundRect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ИНФЕКТ</a:t>
            </a:r>
          </a:p>
        </p:txBody>
      </p:sp>
      <p:sp>
        <p:nvSpPr>
          <p:cNvPr id="93192" name="TextBox 10"/>
          <p:cNvSpPr txBox="1">
            <a:spLocks noChangeArrowheads="1"/>
          </p:cNvSpPr>
          <p:nvPr/>
        </p:nvSpPr>
        <p:spPr bwMode="auto">
          <a:xfrm>
            <a:off x="3050317" y="2636839"/>
            <a:ext cx="2114681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ГИПЕРИММУННАЯ </a:t>
            </a:r>
          </a:p>
          <a:p>
            <a:pPr algn="ctr"/>
            <a:r>
              <a:rPr lang="ru-RU" b="1">
                <a:latin typeface="Calibri" pitchFamily="34" charset="0"/>
              </a:rPr>
              <a:t>РЕАКЦИЯ</a:t>
            </a:r>
          </a:p>
        </p:txBody>
      </p:sp>
      <p:sp>
        <p:nvSpPr>
          <p:cNvPr id="93193" name="TextBox 12"/>
          <p:cNvSpPr txBox="1">
            <a:spLocks noChangeArrowheads="1"/>
          </p:cNvSpPr>
          <p:nvPr/>
        </p:nvSpPr>
        <p:spPr bwMode="auto">
          <a:xfrm>
            <a:off x="868348" y="5732464"/>
            <a:ext cx="5742021" cy="10156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</a:rPr>
              <a:t>Нарастание интенсивности и объёма воспаления.</a:t>
            </a:r>
          </a:p>
          <a:p>
            <a:pPr algn="ctr"/>
            <a:r>
              <a:rPr lang="ru-RU" sz="2000" b="1">
                <a:latin typeface="Calibri" pitchFamily="34" charset="0"/>
              </a:rPr>
              <a:t>Септический шок.</a:t>
            </a:r>
          </a:p>
          <a:p>
            <a:pPr algn="ctr"/>
            <a:r>
              <a:rPr lang="ru-RU" sz="2000" b="1">
                <a:latin typeface="Calibri" pitchFamily="34" charset="0"/>
              </a:rPr>
              <a:t>П О Н</a:t>
            </a:r>
          </a:p>
        </p:txBody>
      </p:sp>
      <p:sp>
        <p:nvSpPr>
          <p:cNvPr id="20" name="Стрелка вниз 19"/>
          <p:cNvSpPr/>
          <p:nvPr/>
        </p:nvSpPr>
        <p:spPr>
          <a:xfrm>
            <a:off x="6300789" y="2205040"/>
            <a:ext cx="484187" cy="1944687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1042989" y="2205040"/>
            <a:ext cx="484187" cy="1944687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3779839" y="5013325"/>
            <a:ext cx="484187" cy="719138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3197" name="TextBox 5"/>
          <p:cNvSpPr txBox="1">
            <a:spLocks noChangeArrowheads="1"/>
          </p:cNvSpPr>
          <p:nvPr/>
        </p:nvSpPr>
        <p:spPr bwMode="auto">
          <a:xfrm>
            <a:off x="5651500" y="4221164"/>
            <a:ext cx="1850186" cy="46166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Воспаление </a:t>
            </a:r>
          </a:p>
        </p:txBody>
      </p:sp>
      <p:sp>
        <p:nvSpPr>
          <p:cNvPr id="32" name="Двойная стрелка вверх/вниз 31"/>
          <p:cNvSpPr/>
          <p:nvPr/>
        </p:nvSpPr>
        <p:spPr>
          <a:xfrm>
            <a:off x="3851276" y="3284539"/>
            <a:ext cx="485775" cy="784225"/>
          </a:xfrm>
          <a:prstGeom prst="up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4977607" y="4031458"/>
            <a:ext cx="484187" cy="863600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 rot="5400000">
            <a:off x="2566195" y="3994946"/>
            <a:ext cx="484187" cy="936625"/>
          </a:xfrm>
          <a:prstGeom prst="downArrow">
            <a:avLst>
              <a:gd name="adj1" fmla="val 49999"/>
              <a:gd name="adj2" fmla="val 50000"/>
            </a:avLst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>
            <a:off x="1042989" y="4724402"/>
            <a:ext cx="484187" cy="1008063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Стрелка вниз 37"/>
          <p:cNvSpPr/>
          <p:nvPr/>
        </p:nvSpPr>
        <p:spPr>
          <a:xfrm>
            <a:off x="6300789" y="4724402"/>
            <a:ext cx="484187" cy="1008063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 rot="16200000">
            <a:off x="4186238" y="1150938"/>
            <a:ext cx="484188" cy="1008063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Круговая стрелка 24"/>
          <p:cNvSpPr/>
          <p:nvPr/>
        </p:nvSpPr>
        <p:spPr>
          <a:xfrm rot="16200000" flipV="1">
            <a:off x="1470025" y="-573087"/>
            <a:ext cx="6203950" cy="9144000"/>
          </a:xfrm>
          <a:prstGeom prst="circularArrow">
            <a:avLst>
              <a:gd name="adj1" fmla="val 17599"/>
              <a:gd name="adj2" fmla="val 1142319"/>
              <a:gd name="adj3" fmla="val 20006190"/>
              <a:gd name="adj4" fmla="val 249168"/>
              <a:gd name="adj5" fmla="val 125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4210" name="TextBox 1"/>
          <p:cNvSpPr txBox="1">
            <a:spLocks noChangeArrowheads="1"/>
          </p:cNvSpPr>
          <p:nvPr/>
        </p:nvSpPr>
        <p:spPr bwMode="auto">
          <a:xfrm>
            <a:off x="323851" y="1"/>
            <a:ext cx="8569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Внешние активирующие факторы:</a:t>
            </a:r>
          </a:p>
          <a:p>
            <a:r>
              <a:rPr lang="ru-RU" b="1" u="sng">
                <a:latin typeface="Calibri" pitchFamily="34" charset="0"/>
              </a:rPr>
              <a:t>Микробная инвазия; транслокация кишечной флоры</a:t>
            </a:r>
            <a:r>
              <a:rPr lang="ru-RU" b="1">
                <a:latin typeface="Calibri" pitchFamily="34" charset="0"/>
              </a:rPr>
              <a:t>; шок; парадоксы реперфузии; механические повреждения тканей; отравления …</a:t>
            </a:r>
          </a:p>
        </p:txBody>
      </p:sp>
      <p:sp>
        <p:nvSpPr>
          <p:cNvPr id="94211" name="TextBox 2"/>
          <p:cNvSpPr txBox="1">
            <a:spLocks noChangeArrowheads="1"/>
          </p:cNvSpPr>
          <p:nvPr/>
        </p:nvSpPr>
        <p:spPr bwMode="auto">
          <a:xfrm>
            <a:off x="4067176" y="1773239"/>
            <a:ext cx="1685077" cy="36933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Активация СВР</a:t>
            </a:r>
          </a:p>
        </p:txBody>
      </p:sp>
      <p:sp>
        <p:nvSpPr>
          <p:cNvPr id="94212" name="TextBox 3"/>
          <p:cNvSpPr txBox="1">
            <a:spLocks noChangeArrowheads="1"/>
          </p:cNvSpPr>
          <p:nvPr/>
        </p:nvSpPr>
        <p:spPr bwMode="auto">
          <a:xfrm>
            <a:off x="179388" y="1341440"/>
            <a:ext cx="3384550" cy="1476375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Активация </a:t>
            </a:r>
          </a:p>
          <a:p>
            <a:pPr algn="ctr"/>
            <a:r>
              <a:rPr lang="ru-RU" b="1">
                <a:latin typeface="Calibri" pitchFamily="34" charset="0"/>
              </a:rPr>
              <a:t>инициирующих факторов:</a:t>
            </a:r>
          </a:p>
          <a:p>
            <a:pPr algn="ctr"/>
            <a:r>
              <a:rPr lang="ru-RU" b="1">
                <a:latin typeface="Calibri" pitchFamily="34" charset="0"/>
              </a:rPr>
              <a:t>(тромбоциты; мастоциты; комплемент; брадикинин; </a:t>
            </a:r>
          </a:p>
          <a:p>
            <a:pPr algn="ctr"/>
            <a:r>
              <a:rPr lang="ru-RU" b="1">
                <a:latin typeface="Calibri" pitchFamily="34" charset="0"/>
              </a:rPr>
              <a:t>факторы коагуляции)</a:t>
            </a:r>
          </a:p>
        </p:txBody>
      </p:sp>
      <p:sp>
        <p:nvSpPr>
          <p:cNvPr id="94213" name="TextBox 4"/>
          <p:cNvSpPr txBox="1">
            <a:spLocks noChangeArrowheads="1"/>
          </p:cNvSpPr>
          <p:nvPr/>
        </p:nvSpPr>
        <p:spPr bwMode="auto">
          <a:xfrm>
            <a:off x="204633" y="3573464"/>
            <a:ext cx="2146613" cy="92333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Микроциркуляция:</a:t>
            </a:r>
          </a:p>
          <a:p>
            <a:pPr algn="ctr"/>
            <a:r>
              <a:rPr lang="ru-RU" b="1">
                <a:latin typeface="Calibri" pitchFamily="34" charset="0"/>
              </a:rPr>
              <a:t>(вазодилатация; </a:t>
            </a:r>
          </a:p>
          <a:p>
            <a:pPr algn="ctr"/>
            <a:r>
              <a:rPr lang="ru-RU" b="1">
                <a:latin typeface="Calibri" pitchFamily="34" charset="0"/>
              </a:rPr>
              <a:t> проницаемость)</a:t>
            </a:r>
          </a:p>
        </p:txBody>
      </p:sp>
      <p:sp>
        <p:nvSpPr>
          <p:cNvPr id="94214" name="TextBox 5"/>
          <p:cNvSpPr txBox="1">
            <a:spLocks noChangeArrowheads="1"/>
          </p:cNvSpPr>
          <p:nvPr/>
        </p:nvSpPr>
        <p:spPr bwMode="auto">
          <a:xfrm>
            <a:off x="395254" y="5229227"/>
            <a:ext cx="1917769" cy="646331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Хемокины; </a:t>
            </a:r>
          </a:p>
          <a:p>
            <a:pPr algn="ctr"/>
            <a:r>
              <a:rPr lang="ru-RU" b="1">
                <a:latin typeface="Calibri" pitchFamily="34" charset="0"/>
              </a:rPr>
              <a:t>хемоаттрактанты</a:t>
            </a:r>
          </a:p>
        </p:txBody>
      </p:sp>
      <p:sp>
        <p:nvSpPr>
          <p:cNvPr id="94215" name="TextBox 6"/>
          <p:cNvSpPr txBox="1">
            <a:spLocks noChangeArrowheads="1"/>
          </p:cNvSpPr>
          <p:nvPr/>
        </p:nvSpPr>
        <p:spPr bwMode="auto">
          <a:xfrm>
            <a:off x="2771865" y="5949952"/>
            <a:ext cx="2903359" cy="646331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Маргинация нейтрофилов </a:t>
            </a:r>
          </a:p>
          <a:p>
            <a:pPr algn="ctr"/>
            <a:r>
              <a:rPr lang="ru-RU" b="1">
                <a:latin typeface="Calibri" pitchFamily="34" charset="0"/>
              </a:rPr>
              <a:t>к эндотелию</a:t>
            </a:r>
          </a:p>
        </p:txBody>
      </p:sp>
      <p:sp>
        <p:nvSpPr>
          <p:cNvPr id="94216" name="TextBox 7"/>
          <p:cNvSpPr txBox="1">
            <a:spLocks noChangeArrowheads="1"/>
          </p:cNvSpPr>
          <p:nvPr/>
        </p:nvSpPr>
        <p:spPr bwMode="auto">
          <a:xfrm>
            <a:off x="6156804" y="5589589"/>
            <a:ext cx="2737481" cy="646331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Активация </a:t>
            </a:r>
          </a:p>
          <a:p>
            <a:pPr algn="ctr"/>
            <a:r>
              <a:rPr lang="ru-RU" b="1">
                <a:latin typeface="Calibri" pitchFamily="34" charset="0"/>
              </a:rPr>
              <a:t>моноцитов / макрофагов</a:t>
            </a:r>
          </a:p>
        </p:txBody>
      </p:sp>
      <p:sp>
        <p:nvSpPr>
          <p:cNvPr id="94217" name="TextBox 8"/>
          <p:cNvSpPr txBox="1">
            <a:spLocks noChangeArrowheads="1"/>
          </p:cNvSpPr>
          <p:nvPr/>
        </p:nvSpPr>
        <p:spPr bwMode="auto">
          <a:xfrm>
            <a:off x="6661787" y="4149727"/>
            <a:ext cx="2481577" cy="646331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Повреждение </a:t>
            </a:r>
          </a:p>
          <a:p>
            <a:pPr algn="ctr"/>
            <a:r>
              <a:rPr lang="ru-RU" b="1">
                <a:latin typeface="Calibri" pitchFamily="34" charset="0"/>
              </a:rPr>
              <a:t>эндотелия капилляров</a:t>
            </a:r>
          </a:p>
        </p:txBody>
      </p:sp>
      <p:sp>
        <p:nvSpPr>
          <p:cNvPr id="94218" name="TextBox 9"/>
          <p:cNvSpPr txBox="1">
            <a:spLocks noChangeArrowheads="1"/>
          </p:cNvSpPr>
          <p:nvPr/>
        </p:nvSpPr>
        <p:spPr bwMode="auto">
          <a:xfrm>
            <a:off x="6588040" y="2924177"/>
            <a:ext cx="2190921" cy="646331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Нарушение</a:t>
            </a:r>
          </a:p>
          <a:p>
            <a:pPr algn="ctr"/>
            <a:r>
              <a:rPr lang="ru-RU" b="1">
                <a:latin typeface="Calibri" pitchFamily="34" charset="0"/>
              </a:rPr>
              <a:t>тканевой  перфузии</a:t>
            </a:r>
          </a:p>
        </p:txBody>
      </p:sp>
      <p:sp>
        <p:nvSpPr>
          <p:cNvPr id="94219" name="TextBox 10"/>
          <p:cNvSpPr txBox="1">
            <a:spLocks noChangeArrowheads="1"/>
          </p:cNvSpPr>
          <p:nvPr/>
        </p:nvSpPr>
        <p:spPr bwMode="auto">
          <a:xfrm>
            <a:off x="5651500" y="2205039"/>
            <a:ext cx="2302490" cy="36933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фокальные  некрозы</a:t>
            </a:r>
          </a:p>
        </p:txBody>
      </p:sp>
      <p:sp>
        <p:nvSpPr>
          <p:cNvPr id="20" name="Стрелка вниз 19"/>
          <p:cNvSpPr/>
          <p:nvPr/>
        </p:nvSpPr>
        <p:spPr>
          <a:xfrm>
            <a:off x="4500564" y="908050"/>
            <a:ext cx="431800" cy="865188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27314" y="2997202"/>
            <a:ext cx="3816350" cy="2519363"/>
          </a:xfrm>
          <a:prstGeom prst="roundRect">
            <a:avLst/>
          </a:prstGeom>
          <a:solidFill>
            <a:schemeClr val="tx1"/>
          </a:solidFill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ДЛЯ САМОПОДДЕРЖАНИЯ СИСТЕМНОГО ВОСПАЛЕНИЯ  ИНФЕКЦИОННЫЙ ПРОЦЕСС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НЕ ОБЯЗАТЕЛЕН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                 (</a:t>
            </a:r>
            <a:r>
              <a:rPr lang="ru-RU" b="1" dirty="0" err="1"/>
              <a:t>Руднов</a:t>
            </a:r>
            <a:r>
              <a:rPr lang="ru-RU" b="1" dirty="0"/>
              <a:t> В.А., 2006)</a:t>
            </a:r>
          </a:p>
        </p:txBody>
      </p:sp>
      <p:sp>
        <p:nvSpPr>
          <p:cNvPr id="26" name="Стрелка вниз 25"/>
          <p:cNvSpPr/>
          <p:nvPr/>
        </p:nvSpPr>
        <p:spPr>
          <a:xfrm rot="10800000">
            <a:off x="4500564" y="2205038"/>
            <a:ext cx="431800" cy="792162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8" name="Прямая со стрелкой 27"/>
          <p:cNvCxnSpPr/>
          <p:nvPr/>
        </p:nvCxnSpPr>
        <p:spPr>
          <a:xfrm flipH="1" flipV="1">
            <a:off x="5724526" y="1916113"/>
            <a:ext cx="1223963" cy="21748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3348038" y="1916113"/>
            <a:ext cx="647700" cy="730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 flipV="1">
            <a:off x="7596189" y="2636838"/>
            <a:ext cx="431800" cy="36036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8316913" y="3644900"/>
            <a:ext cx="0" cy="4318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7451726" y="4941890"/>
            <a:ext cx="576263" cy="5032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5795964" y="6165850"/>
            <a:ext cx="431800" cy="714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2195513" y="5949950"/>
            <a:ext cx="504825" cy="2873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1042989" y="4652965"/>
            <a:ext cx="360362" cy="5048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H="1">
            <a:off x="971551" y="2997200"/>
            <a:ext cx="215900" cy="503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800" b="1" smtClean="0"/>
              <a:t>ПРИНЦИПЫ ИНТЕНСИВНОЙ ТЕРАПИИ:</a:t>
            </a:r>
          </a:p>
        </p:txBody>
      </p:sp>
      <p:sp>
        <p:nvSpPr>
          <p:cNvPr id="96258" name="Содержимое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5472112"/>
          </a:xfrm>
        </p:spPr>
        <p:txBody>
          <a:bodyPr/>
          <a:lstStyle/>
          <a:p>
            <a:pPr eaLnBrk="1" hangingPunct="1"/>
            <a:r>
              <a:rPr lang="ru-RU" sz="2000" b="1" smtClean="0"/>
              <a:t>1. Купирование гиповолемии, поддержание нормоволемии.</a:t>
            </a:r>
          </a:p>
          <a:p>
            <a:pPr eaLnBrk="1" hangingPunct="1"/>
            <a:r>
              <a:rPr lang="ru-RU" sz="2000" b="1" smtClean="0"/>
              <a:t>2. Повышение периферического сосудистого сопротивления.</a:t>
            </a:r>
          </a:p>
          <a:p>
            <a:pPr eaLnBrk="1" hangingPunct="1"/>
            <a:r>
              <a:rPr lang="ru-RU" sz="2000" b="1" smtClean="0"/>
              <a:t>3. Респираторная терапия.</a:t>
            </a:r>
          </a:p>
          <a:p>
            <a:pPr eaLnBrk="1" hangingPunct="1"/>
            <a:r>
              <a:rPr lang="ru-RU" sz="2000" b="1" smtClean="0"/>
              <a:t>4. Профилактика тромбозов и эмболий, поддержание текучести крови.</a:t>
            </a:r>
          </a:p>
          <a:p>
            <a:pPr eaLnBrk="1" hangingPunct="1"/>
            <a:r>
              <a:rPr lang="ru-RU" sz="2000" b="1" smtClean="0"/>
              <a:t>5. Контроль: гликемии; температуры ядра тела; диуреза; эритрона.</a:t>
            </a:r>
          </a:p>
          <a:p>
            <a:pPr eaLnBrk="1" hangingPunct="1"/>
            <a:r>
              <a:rPr lang="ru-RU" sz="2000" b="1" smtClean="0"/>
              <a:t>6. Своевременная адекватная антибактериальная терапия.</a:t>
            </a:r>
          </a:p>
          <a:p>
            <a:pPr eaLnBrk="1" hangingPunct="1"/>
            <a:r>
              <a:rPr lang="ru-RU" sz="2000" b="1" smtClean="0"/>
              <a:t>7. Адекватное, предпочтительно зондовое питание.</a:t>
            </a:r>
          </a:p>
          <a:p>
            <a:pPr eaLnBrk="1" hangingPunct="1"/>
            <a:r>
              <a:rPr lang="ru-RU" sz="2000" b="1" smtClean="0"/>
              <a:t>8. Экстракорпоральная детоксикация: продлённая гемодиафильтрация; адсорбция молекул «средней массы» на полимиксин-содержащем сорбенте; каскадный плазмаферез.</a:t>
            </a:r>
          </a:p>
          <a:p>
            <a:pPr eaLnBrk="1" hangingPunct="1"/>
            <a:r>
              <a:rPr lang="ru-RU" sz="2000" b="1" smtClean="0"/>
              <a:t>9. Альтернативные и дискутабельные методики: протеин «С»; моноклональные антитела; неселективные иммуноглобулины.</a:t>
            </a:r>
          </a:p>
          <a:p>
            <a:pPr eaLnBrk="1" hangingPunct="1"/>
            <a:r>
              <a:rPr lang="ru-RU" sz="2000" b="1" smtClean="0"/>
              <a:t>10. Заместительная терапия кортикостероидами при рефрактерном шоке (гидрокортизон 5-7мг/кг, не более 300мг/сутки).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389" y="692150"/>
            <a:ext cx="8569325" cy="685800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ru-RU" sz="2000" b="1" smtClean="0"/>
              <a:t>ОБЪЕМНАЯ ПРОБА И ОБЪЁМ ИНФУЗИИ: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2060577"/>
            <a:ext cx="9144000" cy="4797425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При септическом шоке объёмная проба – скорее исключение, чем правило.</a:t>
            </a: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Стратегический принцип: разумный минимум объёма инфузии (не корректировать объёмы потерь сверх необходимости).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Стрелка вправо 56"/>
          <p:cNvSpPr/>
          <p:nvPr/>
        </p:nvSpPr>
        <p:spPr>
          <a:xfrm rot="8685876">
            <a:off x="4543426" y="5838825"/>
            <a:ext cx="735013" cy="134938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105401" y="5257802"/>
            <a:ext cx="2447925" cy="93662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Инотропная или вазопрессорная поддержка</a:t>
            </a:r>
          </a:p>
        </p:txBody>
      </p:sp>
      <p:sp>
        <p:nvSpPr>
          <p:cNvPr id="53" name="Стрелка вправо 52"/>
          <p:cNvSpPr/>
          <p:nvPr/>
        </p:nvSpPr>
        <p:spPr>
          <a:xfrm>
            <a:off x="4037014" y="5414965"/>
            <a:ext cx="1038225" cy="15557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Стрелка вправо 42"/>
          <p:cNvSpPr/>
          <p:nvPr/>
        </p:nvSpPr>
        <p:spPr>
          <a:xfrm rot="2689113">
            <a:off x="3997325" y="5815013"/>
            <a:ext cx="608013" cy="13335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2895600" y="5257800"/>
            <a:ext cx="1295400" cy="9144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16239" y="908051"/>
            <a:ext cx="138531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ЦВД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&lt;5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мБар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3201" y="1524000"/>
            <a:ext cx="188699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Объемная проба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24200" y="2209800"/>
            <a:ext cx="62228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ЦВД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8601" y="2286000"/>
            <a:ext cx="202491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&lt;5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мБар (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&lt;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10мБар)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4439" y="2781300"/>
            <a:ext cx="240322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5-12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мБар (10-17мБар)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9200" y="2286000"/>
            <a:ext cx="214193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&gt;12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мБар (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&gt;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17мБар)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8601" y="3505200"/>
            <a:ext cx="210891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Инфузия 40мл/кг∙ч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3400" y="4191002"/>
            <a:ext cx="6858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Оценка динамики диагностических точек 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через10, 20, 40, 60, 90, 120мин инфузии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2"/>
            <a:ext cx="9144000" cy="70802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Оценка исходных диагностических точек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САД, ЦВД, частота сердечных сокращений, диурез (мл/кг∙ч), 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SpO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</a:t>
            </a:r>
            <a:endParaRPr lang="ru-RU" sz="2000" b="1" baseline="-2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43200" y="3505200"/>
            <a:ext cx="241348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Инфузия 20-30мл/кг∙ч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38801" y="3505200"/>
            <a:ext cx="210891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Инфузия 10мл/кг∙ч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5724526" y="3860802"/>
            <a:ext cx="142875" cy="36036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1692275" y="3860802"/>
            <a:ext cx="142875" cy="36036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5724526" y="3068638"/>
            <a:ext cx="142875" cy="36036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Стрелка вниз 24"/>
          <p:cNvSpPr/>
          <p:nvPr/>
        </p:nvSpPr>
        <p:spPr>
          <a:xfrm>
            <a:off x="3419476" y="3124200"/>
            <a:ext cx="161925" cy="3048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1692275" y="3068638"/>
            <a:ext cx="142875" cy="36036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3419476" y="1916113"/>
            <a:ext cx="144463" cy="36036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3419476" y="1196975"/>
            <a:ext cx="144463" cy="287338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3419476" y="620713"/>
            <a:ext cx="144463" cy="36036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Стрелка вниз 29"/>
          <p:cNvSpPr/>
          <p:nvPr/>
        </p:nvSpPr>
        <p:spPr>
          <a:xfrm>
            <a:off x="3419476" y="3860802"/>
            <a:ext cx="144463" cy="36036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3429001" y="4800600"/>
            <a:ext cx="144463" cy="4318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Стрелка вправо 33"/>
          <p:cNvSpPr/>
          <p:nvPr/>
        </p:nvSpPr>
        <p:spPr>
          <a:xfrm rot="10800000">
            <a:off x="2514601" y="2362202"/>
            <a:ext cx="644525" cy="144463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Стрелка вправо 34"/>
          <p:cNvSpPr/>
          <p:nvPr/>
        </p:nvSpPr>
        <p:spPr>
          <a:xfrm>
            <a:off x="3810000" y="2362200"/>
            <a:ext cx="1219200" cy="15240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Стрелка вправо 35"/>
          <p:cNvSpPr/>
          <p:nvPr/>
        </p:nvSpPr>
        <p:spPr>
          <a:xfrm rot="5400000">
            <a:off x="3348038" y="2636839"/>
            <a:ext cx="287338" cy="144463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883088" y="5257801"/>
            <a:ext cx="132042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коррекция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темпа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инфузии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839896" y="6096002"/>
            <a:ext cx="177535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достижение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конечных точек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" y="5791201"/>
            <a:ext cx="163942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закончить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экстренную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регидратацию</a:t>
            </a:r>
          </a:p>
        </p:txBody>
      </p:sp>
      <p:sp>
        <p:nvSpPr>
          <p:cNvPr id="45" name="Стрелка вниз 44"/>
          <p:cNvSpPr/>
          <p:nvPr/>
        </p:nvSpPr>
        <p:spPr>
          <a:xfrm rot="5400000">
            <a:off x="2692400" y="5384801"/>
            <a:ext cx="228600" cy="19558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5562600" y="990600"/>
            <a:ext cx="2952750" cy="91440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Оценить сократительную способность сердца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2743200" y="1524002"/>
            <a:ext cx="2209800" cy="360363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5638801" y="3505200"/>
            <a:ext cx="2290763" cy="338138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2743200" y="3505200"/>
            <a:ext cx="2667000" cy="338138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228600" y="3500438"/>
            <a:ext cx="2286000" cy="360362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0" y="914400"/>
            <a:ext cx="2438400" cy="106680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Исключить продолжающуюся </a:t>
            </a:r>
            <a:r>
              <a:rPr lang="ru-RU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плазмопотерю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4" name="Прямая со стрелкой 53"/>
          <p:cNvCxnSpPr/>
          <p:nvPr/>
        </p:nvCxnSpPr>
        <p:spPr>
          <a:xfrm flipV="1">
            <a:off x="6934200" y="1905000"/>
            <a:ext cx="723900" cy="38100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stCxn id="9" idx="0"/>
          </p:cNvCxnSpPr>
          <p:nvPr/>
        </p:nvCxnSpPr>
        <p:spPr>
          <a:xfrm flipH="1" flipV="1">
            <a:off x="685802" y="1981200"/>
            <a:ext cx="555256" cy="30480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713788" cy="136207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/>
              <a:t>ВОССТАНОВЛЕНИЕ И ПОДДЕРЖАНИЕ СЕРДЕЧНОГО ВЫБРОСА</a:t>
            </a:r>
            <a:endParaRPr lang="ru-RU" sz="2800" dirty="0"/>
          </a:p>
        </p:txBody>
      </p:sp>
      <p:sp>
        <p:nvSpPr>
          <p:cNvPr id="102402" name="Текст 2"/>
          <p:cNvSpPr>
            <a:spLocks noGrp="1"/>
          </p:cNvSpPr>
          <p:nvPr>
            <p:ph type="body" idx="1"/>
          </p:nvPr>
        </p:nvSpPr>
        <p:spPr>
          <a:xfrm>
            <a:off x="539751" y="1341440"/>
            <a:ext cx="8169275" cy="1889125"/>
          </a:xfrm>
        </p:spPr>
        <p:txBody>
          <a:bodyPr/>
          <a:lstStyle/>
          <a:p>
            <a:pPr algn="ctr" eaLnBrk="1" hangingPunct="1"/>
            <a:r>
              <a:rPr lang="ru-RU" b="1" smtClean="0">
                <a:solidFill>
                  <a:schemeClr val="tx1"/>
                </a:solidFill>
              </a:rPr>
              <a:t>1. Воздействие на миокард. </a:t>
            </a:r>
          </a:p>
          <a:p>
            <a:pPr algn="ctr" eaLnBrk="1" hangingPunct="1"/>
            <a:r>
              <a:rPr lang="ru-RU" b="1" smtClean="0">
                <a:solidFill>
                  <a:schemeClr val="tx1"/>
                </a:solidFill>
              </a:rPr>
              <a:t>Положительные эффекты: инотропный; хронотропный; лузитропный.</a:t>
            </a:r>
          </a:p>
          <a:p>
            <a:pPr algn="ctr" eaLnBrk="1" hangingPunct="1"/>
            <a:r>
              <a:rPr lang="ru-RU" b="1" smtClean="0">
                <a:solidFill>
                  <a:schemeClr val="tx1"/>
                </a:solidFill>
              </a:rPr>
              <a:t>2. Повышение периферического сосудистого сопротивления. Повышение постнагрузки, рефлекторное повышение сократимости миокарда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429001"/>
            <a:ext cx="9144000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u="sng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      Чем выраженнее положительный инотропный эффект, тем больше потребность миокарда в скорости и величине потока крови и доставке кислорода</a:t>
            </a:r>
            <a:r>
              <a:rPr lang="en-US" sz="2400" b="1" i="1" u="sng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. </a:t>
            </a:r>
            <a:r>
              <a:rPr lang="ru-RU" sz="2400" b="1" i="1" u="sng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Поэтому все </a:t>
            </a:r>
            <a:r>
              <a:rPr lang="ru-RU" sz="2400" b="1" i="1" u="sng" spc="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инотропно</a:t>
            </a:r>
            <a:r>
              <a:rPr lang="ru-RU" sz="2400" b="1" i="1" u="sng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 активные препараты назначаются только на фоне оптимальной волемической коррекции, гарантированного снабжения кислородом и на короткое время!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Заголовок 1"/>
          <p:cNvSpPr>
            <a:spLocks noGrp="1"/>
          </p:cNvSpPr>
          <p:nvPr>
            <p:ph type="title"/>
          </p:nvPr>
        </p:nvSpPr>
        <p:spPr>
          <a:xfrm>
            <a:off x="468313" y="-171450"/>
            <a:ext cx="8229600" cy="692150"/>
          </a:xfrm>
        </p:spPr>
        <p:txBody>
          <a:bodyPr/>
          <a:lstStyle/>
          <a:p>
            <a:pPr eaLnBrk="1" hangingPunct="1"/>
            <a:r>
              <a:rPr lang="ru-RU" sz="2000" b="1" smtClean="0"/>
              <a:t>МЕДИКАМЕНТЫ  С ПОЛОЖИТЕЛЬНЫМ ИНОТРОПНЫМ ЭФФЕКТОМ</a:t>
            </a:r>
          </a:p>
        </p:txBody>
      </p:sp>
      <p:sp>
        <p:nvSpPr>
          <p:cNvPr id="104450" name="Содержимое 2"/>
          <p:cNvSpPr>
            <a:spLocks noGrp="1"/>
          </p:cNvSpPr>
          <p:nvPr>
            <p:ph idx="1"/>
          </p:nvPr>
        </p:nvSpPr>
        <p:spPr>
          <a:xfrm>
            <a:off x="0" y="404815"/>
            <a:ext cx="9144000" cy="5545137"/>
          </a:xfrm>
        </p:spPr>
        <p:txBody>
          <a:bodyPr/>
          <a:lstStyle/>
          <a:p>
            <a:pPr algn="ctr" eaLnBrk="1" hangingPunct="1"/>
            <a:r>
              <a:rPr lang="ru-RU" sz="2000" b="1" u="sng" smtClean="0"/>
              <a:t> АДРЕНОМИМЕТИКИ </a:t>
            </a:r>
            <a:r>
              <a:rPr lang="ru-RU" sz="2000" b="1" smtClean="0"/>
              <a:t>(повышают синтез ц-АМФ):</a:t>
            </a:r>
          </a:p>
          <a:p>
            <a:pPr eaLnBrk="1" hangingPunct="1"/>
            <a:r>
              <a:rPr lang="ru-RU" sz="2000" b="1" smtClean="0"/>
              <a:t>1.Препараты прямого действия. Непосредственно стимулируют адренорецептор (адреналин, норадреналин, изадрин, мезатон, дофамин, допексамин).</a:t>
            </a:r>
          </a:p>
          <a:p>
            <a:pPr eaLnBrk="1" hangingPunct="1"/>
            <a:r>
              <a:rPr lang="ru-RU" sz="2000" b="1" smtClean="0"/>
              <a:t> 2.Препараты непрямого действия. Вызывают освобождение норадреналина из пресинаптических депо (эфедрин, амфетамины). </a:t>
            </a:r>
          </a:p>
          <a:p>
            <a:pPr algn="ctr" eaLnBrk="1" hangingPunct="1"/>
            <a:r>
              <a:rPr lang="ru-RU" sz="2000" b="1" u="sng" smtClean="0"/>
              <a:t>ИНГИБИТОРЫ ФОСФОДИЭСТЕРАЗЫ </a:t>
            </a:r>
            <a:r>
              <a:rPr lang="ru-RU" sz="2000" b="1" smtClean="0"/>
              <a:t>(снижают распад ц-АМФ):</a:t>
            </a:r>
          </a:p>
          <a:p>
            <a:pPr algn="just" eaLnBrk="1" hangingPunct="1"/>
            <a:r>
              <a:rPr lang="ru-RU" sz="2400" b="1" smtClean="0"/>
              <a:t>Амринон; </a:t>
            </a:r>
            <a:r>
              <a:rPr lang="ru-RU" sz="2800" b="1" i="1" smtClean="0"/>
              <a:t>Милринон</a:t>
            </a:r>
            <a:r>
              <a:rPr lang="ru-RU" sz="2400" b="1" smtClean="0"/>
              <a:t>; Эноксимон; Веснаринон</a:t>
            </a:r>
            <a:r>
              <a:rPr lang="ru-RU" sz="2000" b="1" smtClean="0"/>
              <a:t>. В России не зарегистрированы. </a:t>
            </a:r>
            <a:r>
              <a:rPr lang="ru-RU" sz="2400" b="1" smtClean="0"/>
              <a:t>Пентоксифиллин.</a:t>
            </a:r>
          </a:p>
          <a:p>
            <a:pPr algn="ctr" eaLnBrk="1" hangingPunct="1"/>
            <a:r>
              <a:rPr lang="ru-RU" sz="2000" b="1" u="sng" smtClean="0"/>
              <a:t>СЕНСИТИЗАТОРЫ КАЛЬЦИЯ</a:t>
            </a:r>
            <a:r>
              <a:rPr lang="ru-RU" sz="2000" b="1" smtClean="0"/>
              <a:t>:</a:t>
            </a:r>
          </a:p>
          <a:p>
            <a:pPr algn="just" eaLnBrk="1" hangingPunct="1"/>
            <a:r>
              <a:rPr lang="ru-RU" sz="2400" b="1" smtClean="0"/>
              <a:t>Пимобендан; Левосимендан. </a:t>
            </a:r>
            <a:r>
              <a:rPr lang="ru-RU" sz="2000" b="1" smtClean="0"/>
              <a:t>У детей не изучены. У взрослых обнадёживающие результаты.</a:t>
            </a:r>
          </a:p>
          <a:p>
            <a:pPr algn="ctr" eaLnBrk="1" hangingPunct="1"/>
            <a:r>
              <a:rPr lang="ru-RU" sz="2000" b="1" u="sng" smtClean="0"/>
              <a:t>СЕРДЕЧНЫЕ ГЛИКОЗИДЫ</a:t>
            </a:r>
            <a:r>
              <a:rPr lang="en-US" sz="2000" b="1" u="sng" smtClean="0"/>
              <a:t> </a:t>
            </a:r>
            <a:r>
              <a:rPr lang="ru-RU" sz="2000" b="1" smtClean="0"/>
              <a:t>(только дигоксин).</a:t>
            </a:r>
          </a:p>
          <a:p>
            <a:pPr algn="ctr" eaLnBrk="1" hangingPunct="1"/>
            <a:r>
              <a:rPr lang="ru-RU" sz="2000" b="1" u="sng" smtClean="0"/>
              <a:t>КАЛЬЦИЯ ХЛОРИД</a:t>
            </a:r>
            <a:r>
              <a:rPr lang="ru-RU" sz="2000" b="1" smtClean="0"/>
              <a:t>:</a:t>
            </a:r>
          </a:p>
          <a:p>
            <a:pPr algn="just" eaLnBrk="1" hangingPunct="1"/>
            <a:r>
              <a:rPr lang="ru-RU" sz="2000" b="1" smtClean="0"/>
              <a:t>Только при гипокальциемии. Например, у новорожденных с </a:t>
            </a:r>
            <a:r>
              <a:rPr lang="en-US" sz="2000" b="1" smtClean="0"/>
              <a:t> P-Q/R-R &gt;0,6.</a:t>
            </a:r>
            <a:endParaRPr lang="ru-RU" sz="2400" b="1" smtClean="0"/>
          </a:p>
        </p:txBody>
      </p:sp>
      <p:sp>
        <p:nvSpPr>
          <p:cNvPr id="4" name="TextBox 3"/>
          <p:cNvSpPr txBox="1"/>
          <p:nvPr/>
        </p:nvSpPr>
        <p:spPr>
          <a:xfrm>
            <a:off x="107760" y="5805490"/>
            <a:ext cx="8745920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NB! </a:t>
            </a:r>
            <a: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При рН </a:t>
            </a:r>
            <a:r>
              <a:rPr lang="en-US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&lt; </a:t>
            </a:r>
            <a: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7,1 сохраняют эффективность только </a:t>
            </a:r>
            <a:endParaRPr lang="en-US" sz="28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Адреналин и Допексамин!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Заголовок 1"/>
          <p:cNvSpPr>
            <a:spLocks noGrp="1"/>
          </p:cNvSpPr>
          <p:nvPr>
            <p:ph type="title"/>
          </p:nvPr>
        </p:nvSpPr>
        <p:spPr>
          <a:xfrm>
            <a:off x="287338" y="2"/>
            <a:ext cx="8856662" cy="620713"/>
          </a:xfrm>
        </p:spPr>
        <p:txBody>
          <a:bodyPr/>
          <a:lstStyle/>
          <a:p>
            <a:pPr eaLnBrk="1" hangingPunct="1"/>
            <a:r>
              <a:rPr lang="ru-RU" sz="1800" b="1" smtClean="0"/>
              <a:t>АДРЕНОМИМЕТИКИ В ПОРЯДКЕ  НАРАСТАНИЯ «</a:t>
            </a:r>
            <a:r>
              <a:rPr lang="el-GR" sz="1800" b="1" smtClean="0"/>
              <a:t>α</a:t>
            </a:r>
            <a:r>
              <a:rPr lang="ru-RU" sz="1800" b="1" smtClean="0"/>
              <a:t>»- И  СНИЖЕНИЯ «</a:t>
            </a:r>
            <a:r>
              <a:rPr lang="el-GR" sz="1800" b="1" smtClean="0"/>
              <a:t>β</a:t>
            </a:r>
            <a:r>
              <a:rPr lang="ru-RU" sz="1800" b="1" smtClean="0"/>
              <a:t>»-ЭФФЕКТОВ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20715"/>
            <a:ext cx="9144000" cy="62372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Добутамин</a:t>
            </a:r>
            <a:r>
              <a:rPr lang="ru-RU" sz="2000" dirty="0" smtClean="0"/>
              <a:t> </a:t>
            </a:r>
            <a:r>
              <a:rPr lang="ru-RU" sz="2000" b="1" dirty="0" smtClean="0"/>
              <a:t>– преимущественно β1-адреномиметик, более выражено </a:t>
            </a:r>
            <a:r>
              <a:rPr lang="ru-RU" sz="2000" b="1" dirty="0" err="1" smtClean="0"/>
              <a:t>инотропное</a:t>
            </a:r>
            <a:r>
              <a:rPr lang="ru-RU" sz="2000" b="1" dirty="0" smtClean="0"/>
              <a:t> действие, чем </a:t>
            </a:r>
            <a:r>
              <a:rPr lang="ru-RU" sz="2000" b="1" dirty="0" err="1" smtClean="0"/>
              <a:t>хронотропное</a:t>
            </a:r>
            <a:r>
              <a:rPr lang="ru-RU" sz="2000" b="1" dirty="0" smtClean="0"/>
              <a:t>. </a:t>
            </a:r>
            <a:r>
              <a:rPr lang="ru-RU" sz="2000" b="1" dirty="0" err="1" smtClean="0"/>
              <a:t>α-стимулирующее </a:t>
            </a:r>
            <a:r>
              <a:rPr lang="ru-RU" sz="2000" b="1" dirty="0" smtClean="0"/>
              <a:t>действие значительно слабее, чем у дофамина. Обычный темп 5мкг/кг·мин, может быть повышен до 10мкг/кг·мин. Добутамин – средство выбора при острой сердечной недостаточности, но может усилить проявления кардиогенного шока.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Допексамин</a:t>
            </a: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/>
              <a:t>– </a:t>
            </a:r>
            <a:r>
              <a:rPr lang="ru-RU" sz="2000" b="1" dirty="0" smtClean="0"/>
              <a:t>синтетический аналог дофамина с преимущественными </a:t>
            </a:r>
            <a:r>
              <a:rPr lang="ru-RU" sz="2000" b="1" dirty="0" err="1" smtClean="0"/>
              <a:t>дофаминергическими</a:t>
            </a:r>
            <a:r>
              <a:rPr lang="ru-RU" sz="2000" b="1" dirty="0" smtClean="0"/>
              <a:t> и β2-адренергическим эффектами. Снижает постнагрузку за счет преимущественного </a:t>
            </a:r>
            <a:r>
              <a:rPr lang="ru-RU" sz="2000" b="1" dirty="0" err="1" smtClean="0"/>
              <a:t>вазодилатационного</a:t>
            </a:r>
            <a:r>
              <a:rPr lang="ru-RU" sz="2000" b="1" dirty="0" smtClean="0"/>
              <a:t> воздействия на почечные и </a:t>
            </a:r>
            <a:r>
              <a:rPr lang="ru-RU" sz="2000" b="1" dirty="0" err="1" smtClean="0"/>
              <a:t>мезентериальные</a:t>
            </a:r>
            <a:r>
              <a:rPr lang="ru-RU" sz="2000" b="1" dirty="0" smtClean="0"/>
              <a:t> сосуды, повышает </a:t>
            </a:r>
            <a:r>
              <a:rPr lang="ru-RU" sz="2000" b="1" dirty="0" err="1" smtClean="0"/>
              <a:t>натрийурез</a:t>
            </a:r>
            <a:r>
              <a:rPr lang="ru-RU" sz="2000" b="1" dirty="0" smtClean="0"/>
              <a:t>. Темпы инфузии от 0,5 до 5мкг/кг·мин. В России не зарегистрирован.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Дофамин</a:t>
            </a:r>
            <a:r>
              <a:rPr lang="ru-RU" sz="20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/>
              <a:t>– непосредственный предшественник норадреналина. При инфузии в темпе  5-10мкг/кг·мин стимулируются, преимущественно, β1-рецепторы и АД может повышаться за счет повышения ударного объема. При повышении темпа инфузии повышается  тахикардия, усиливается стимуляция </a:t>
            </a:r>
            <a:r>
              <a:rPr lang="ru-RU" sz="2000" b="1" dirty="0" err="1" smtClean="0"/>
              <a:t>α-рецепторов </a:t>
            </a:r>
            <a:r>
              <a:rPr lang="ru-RU" sz="2000" b="1" dirty="0" smtClean="0"/>
              <a:t>и повышается периферическое сопротивление. Не рекомендуется превышать темп введения дофамина 20мкг/кг·мин.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Адреналин  (эпинефрин)</a:t>
            </a: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/>
              <a:t>– </a:t>
            </a:r>
            <a:r>
              <a:rPr lang="ru-RU" sz="2000" b="1" dirty="0" smtClean="0"/>
              <a:t>естественное производное норадреналина, обладающее свойствами </a:t>
            </a:r>
            <a:r>
              <a:rPr lang="ru-RU" sz="2000" b="1" dirty="0" err="1" smtClean="0"/>
              <a:t>α</a:t>
            </a:r>
            <a:r>
              <a:rPr lang="ru-RU" sz="2000" b="1" dirty="0" smtClean="0"/>
              <a:t>, β1, β2-адреномиметика. Темп введения 0,05-0,1мкг/кг·мин обеспечивает преимущественно действие на β1- β2-рецепторы и позволяет повысить сердечный выброс за счет ударного объема. При  возрастании темпа </a:t>
            </a:r>
            <a:r>
              <a:rPr lang="ru-RU" sz="2000" b="1" dirty="0" err="1" smtClean="0"/>
              <a:t>α-эффекты </a:t>
            </a:r>
            <a:r>
              <a:rPr lang="ru-RU" sz="2000" b="1" dirty="0" smtClean="0"/>
              <a:t>усиливаются и при темпе выше 2мкг/кг·мин сравнимы с действием норадреналина (</a:t>
            </a:r>
            <a:r>
              <a:rPr lang="ru-RU" sz="2000" b="1" dirty="0" err="1" smtClean="0"/>
              <a:t>норэпинефрина</a:t>
            </a:r>
            <a:r>
              <a:rPr lang="ru-RU" sz="2000" b="1" dirty="0" smtClean="0"/>
              <a:t>).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Норадреналин (норэпинефрин)</a:t>
            </a: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/>
              <a:t>– </a:t>
            </a:r>
            <a:r>
              <a:rPr lang="ru-RU" sz="2000" b="1" dirty="0" smtClean="0"/>
              <a:t>является «чистым»   </a:t>
            </a:r>
            <a:r>
              <a:rPr lang="ru-RU" sz="2000" b="1" dirty="0" err="1" smtClean="0"/>
              <a:t>α-адреномиметиком</a:t>
            </a:r>
            <a:r>
              <a:rPr lang="ru-RU" sz="2000" b="1" dirty="0" smtClean="0"/>
              <a:t>, это качество особо ценно при септическом и анафилактическом шоке. Минимальный начальный темп титрования 0,05мкг/кг∙мин, верхний предел не установлен (вероятно 2мкг/кг∙мин).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Мезатон (фенилэфрин)</a:t>
            </a:r>
            <a:r>
              <a:rPr lang="ru-RU" sz="2000" dirty="0" smtClean="0"/>
              <a:t> – </a:t>
            </a:r>
            <a:r>
              <a:rPr lang="ru-RU" sz="2000" b="1" dirty="0" smtClean="0"/>
              <a:t>качественно действует подобно норадреналину (</a:t>
            </a:r>
            <a:r>
              <a:rPr lang="ru-RU" sz="2000" b="1" dirty="0" err="1" smtClean="0"/>
              <a:t>α-эффекты </a:t>
            </a:r>
            <a:r>
              <a:rPr lang="ru-RU" sz="2000" b="1" dirty="0" smtClean="0"/>
              <a:t>выражены преимущественно), повышая АД в минимальной дозе 0,15мкг/кг·мин за счет повышения периферического сосудистого сопротивления, причем эффект длительный</a:t>
            </a:r>
            <a:r>
              <a:rPr lang="ru-RU" sz="2000" dirty="0" smtClean="0"/>
              <a:t>. </a:t>
            </a:r>
            <a:r>
              <a:rPr lang="ru-RU" sz="2000" b="1" u="sng" dirty="0" smtClean="0">
                <a:uFill>
                  <a:solidFill>
                    <a:srgbClr val="FF0000"/>
                  </a:solidFill>
                </a:uFill>
              </a:rPr>
              <a:t>Важное отличие мезатона от норадреналина – преимущественное </a:t>
            </a:r>
            <a:r>
              <a:rPr lang="ru-RU" sz="2000" b="1" u="sng" dirty="0" err="1" smtClean="0">
                <a:uFill>
                  <a:solidFill>
                    <a:srgbClr val="FF0000"/>
                  </a:solidFill>
                </a:uFill>
              </a:rPr>
              <a:t>констрикторное</a:t>
            </a:r>
            <a:r>
              <a:rPr lang="ru-RU" sz="2000" b="1" u="sng" dirty="0" smtClean="0">
                <a:uFill>
                  <a:solidFill>
                    <a:srgbClr val="FF0000"/>
                  </a:solidFill>
                </a:uFill>
              </a:rPr>
              <a:t> действие на вены, что позволяет быстрее повысить венозный возврат и АД</a:t>
            </a:r>
            <a:r>
              <a:rPr lang="ru-RU" sz="2000" b="1" i="1" dirty="0" smtClean="0"/>
              <a:t>.</a:t>
            </a:r>
            <a:r>
              <a:rPr lang="ru-RU" sz="2000" dirty="0" smtClean="0"/>
              <a:t> </a:t>
            </a:r>
            <a:r>
              <a:rPr lang="ru-RU" sz="2000" b="1" dirty="0" smtClean="0"/>
              <a:t>Высший возможный темп инфузии мезатона 0,7мкг/кг·мин, время применения не более 1 часа.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Эфедрин</a:t>
            </a:r>
            <a:r>
              <a:rPr lang="ru-RU" sz="2000" b="1" dirty="0" smtClean="0"/>
              <a:t> вызывает освобождение норадреналина из депо. Патологическое депонирование норадреналина характерно для спинального шока и неуправляемого спинального блока. Темп инфузии 1,5-15мкг/кг∙мин. Эффекты мягче и длительнее, чем у норадреналина. 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TextBox 6"/>
          <p:cNvSpPr txBox="1">
            <a:spLocks noChangeArrowheads="1"/>
          </p:cNvSpPr>
          <p:nvPr/>
        </p:nvSpPr>
        <p:spPr bwMode="auto">
          <a:xfrm>
            <a:off x="214314" y="908050"/>
            <a:ext cx="89296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ПОТРЕБНОСТЬ В ВОЛЕМИЧЕСКОЙ, ИНОТРОПНОЙ, ВАЗОПРЕССОРНОЙ ПОДДЕРЖКЕ  В ЗАВИСИМОСТИ ОТ МЕХАНИЗМА ШОКА </a:t>
            </a:r>
          </a:p>
        </p:txBody>
      </p:sp>
      <p:graphicFrame>
        <p:nvGraphicFramePr>
          <p:cNvPr id="108591" name="Group 47"/>
          <p:cNvGraphicFramePr>
            <a:graphicFrameLocks noGrp="1"/>
          </p:cNvGraphicFramePr>
          <p:nvPr/>
        </p:nvGraphicFramePr>
        <p:xfrm>
          <a:off x="250826" y="1844675"/>
          <a:ext cx="8893175" cy="3890966"/>
        </p:xfrm>
        <a:graphic>
          <a:graphicData uri="http://schemas.openxmlformats.org/drawingml/2006/table">
            <a:tbl>
              <a:tblPr/>
              <a:tblGrid>
                <a:gridCol w="3095625"/>
                <a:gridCol w="1800225"/>
                <a:gridCol w="1873250"/>
                <a:gridCol w="2124075"/>
              </a:tblGrid>
              <a:tr h="41116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Вид шока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Потребность в мероприятиях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128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Инфузия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Повышение сердечного выброса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Повышение периферического сопротивления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Гиповолемический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Септический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Анафилактический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Нейрогенный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Кардиогенный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Обструктивный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err="1" smtClean="0"/>
              <a:t>Агонисты</a:t>
            </a:r>
            <a:r>
              <a:rPr lang="ru-RU" sz="2400" b="1" dirty="0" smtClean="0"/>
              <a:t> адреномиметиков могут сделать симпатотонию неуправляемой, а надпочечниковую недостаточность – декомпенсированной и необратимой. </a:t>
            </a:r>
            <a:endParaRPr lang="ru-RU" sz="24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388" y="1397000"/>
          <a:ext cx="8856984" cy="347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68407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Наименования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Эффекты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Кислород, гипотермия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err="1" smtClean="0">
                          <a:solidFill>
                            <a:schemeClr val="tx1"/>
                          </a:solidFill>
                        </a:rPr>
                        <a:t>Термогенез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. Анемия дыхательных путей. Гипертермия ЦНС и печени. Повреждение нейронов. Повышение потребления кислорода, П О Л.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Гипертермия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Дефицит АТФ. Глюконеогенез. Липогенез. Задержка распада катехоламинов. </a:t>
                      </a:r>
                      <a:r>
                        <a:rPr lang="ru-RU" b="1" i="0" baseline="0" dirty="0" err="1" smtClean="0">
                          <a:solidFill>
                            <a:schemeClr val="tx1"/>
                          </a:solidFill>
                        </a:rPr>
                        <a:t>Миоглобинемия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Тиопентал, Пропофол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Печёночная недостаточность, задержка распада катехоламинов.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Кортикостероиды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Глюконеогенез. Активация тромбоцитарного гемостаза. Угнетение синтеза эндогенного кортизола. Избыточность симпатотонии с быстрым истощением коры и мозгового слоя надпочечников.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951" y="5157788"/>
            <a:ext cx="89281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СРЕДСТВА, ЛИМИТИРУЮЩИЕ ЭФФЕКТЫ СИМПАТОМИМЕТИКОВ, ПРОДЛЕВАЮТ ПЕРИОД БЕЗОПАСНОЙ ЦЕНТРАЛИЗАЦИИ КРОВООБРАЩЕНИЯ И ПОВЫШАЮТ ШАНС БЛАГОПРИЯТНОГО ИСХОДА: </a:t>
            </a:r>
            <a:r>
              <a:rPr lang="ru-RU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ДАЛАРГИН; ОКСИБУТИРАТ; КЛОНИДИН</a:t>
            </a: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.</a:t>
            </a:r>
            <a:endParaRPr lang="ru-RU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4" descr="ABCD00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bright="14000" contrast="8000"/>
          </a:blip>
          <a:srcRect/>
          <a:stretch>
            <a:fillRect/>
          </a:stretch>
        </p:blipFill>
        <p:spPr>
          <a:xfrm>
            <a:off x="1" y="1447800"/>
            <a:ext cx="5148263" cy="4933950"/>
          </a:xfrm>
        </p:spPr>
      </p:pic>
      <p:sp>
        <p:nvSpPr>
          <p:cNvPr id="114690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148264" y="1412877"/>
            <a:ext cx="3995737" cy="24479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600" b="1" smtClean="0"/>
              <a:t>Преднизолон 10мг/кг в/в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Дексаметазон 1,5мг/кг в/в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Бетаметазон 0,5мг/кг в/в</a:t>
            </a:r>
            <a:endParaRPr lang="ru-RU" sz="1600" b="1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1600" b="1" smtClean="0">
                <a:latin typeface="Arial" charset="0"/>
              </a:rPr>
              <a:t>(после болюса поддерживающая инфузия на 2 суток)</a:t>
            </a:r>
          </a:p>
          <a:p>
            <a:pPr eaLnBrk="1" hangingPunct="1">
              <a:lnSpc>
                <a:spcPct val="80000"/>
              </a:lnSpc>
            </a:pPr>
            <a:endParaRPr lang="ru-RU" sz="1600" b="1" smtClean="0"/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Фенилэфрин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1600" b="1" smtClean="0"/>
              <a:t> 0,15-0,75мкг/кг∙мин инфузия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1600" b="1" smtClean="0"/>
              <a:t> или 1-5мкг/кг однократно в/в</a:t>
            </a:r>
          </a:p>
        </p:txBody>
      </p:sp>
      <p:sp>
        <p:nvSpPr>
          <p:cNvPr id="114691" name="Заголовок 4"/>
          <p:cNvSpPr>
            <a:spLocks noGrp="1"/>
          </p:cNvSpPr>
          <p:nvPr>
            <p:ph type="title"/>
          </p:nvPr>
        </p:nvSpPr>
        <p:spPr>
          <a:xfrm>
            <a:off x="1" y="115888"/>
            <a:ext cx="9036050" cy="1143000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Arial" charset="0"/>
              </a:rPr>
              <a:t>Е</a:t>
            </a:r>
            <a:r>
              <a:rPr lang="ru-RU" sz="2800" b="1" smtClean="0"/>
              <a:t>динственное показание к мегадозам кортикостероидов</a:t>
            </a:r>
            <a:r>
              <a:rPr lang="ru-RU" sz="2800" b="1" smtClean="0">
                <a:latin typeface="Arial" charset="0"/>
              </a:rPr>
              <a:t> при септическом шоке</a:t>
            </a:r>
            <a:r>
              <a:rPr lang="ru-RU" sz="2800" b="1" smtClean="0"/>
              <a:t>:</a:t>
            </a:r>
            <a:br>
              <a:rPr lang="ru-RU" sz="2800" b="1" smtClean="0"/>
            </a:br>
            <a:endParaRPr lang="ru-RU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250826" y="1773238"/>
            <a:ext cx="8569325" cy="3600450"/>
          </a:xfrm>
          <a:ln w="76200" cmpd="thickThin">
            <a:solidFill>
              <a:srgbClr val="C0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ru-RU" sz="3600" b="1" dirty="0" smtClean="0"/>
              <a:t>РАЦИОНАЛЬНАЯ АНТИБАКТЕРИАЛЬНАЯ ПРОФИЛАКТИКА ХИРУРГИЧЕСКОЙ ИНФЕКЦИИ. </a:t>
            </a:r>
            <a:br>
              <a:rPr lang="ru-RU" sz="3600" b="1" dirty="0" smtClean="0"/>
            </a:br>
            <a:r>
              <a:rPr lang="ru-RU" sz="3600" b="1" dirty="0" smtClean="0"/>
              <a:t>РАЦИОНАЛЬНАЯ АНТИБАКТЕРИАЛЬНАЯ ТЕРАПИЯ.</a:t>
            </a:r>
          </a:p>
        </p:txBody>
      </p:sp>
      <p:sp>
        <p:nvSpPr>
          <p:cNvPr id="175107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187450" y="5581650"/>
            <a:ext cx="6400800" cy="127635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000" b="1" smtClean="0"/>
              <a:t>Шмаков Алексей Николаевич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ru-RU" sz="2000" b="1" smtClean="0"/>
              <a:t>2016</a:t>
            </a:r>
          </a:p>
        </p:txBody>
      </p:sp>
      <p:sp>
        <p:nvSpPr>
          <p:cNvPr id="175108" name="TextBox 3"/>
          <p:cNvSpPr txBox="1">
            <a:spLocks noChangeArrowheads="1"/>
          </p:cNvSpPr>
          <p:nvPr/>
        </p:nvSpPr>
        <p:spPr bwMode="auto">
          <a:xfrm>
            <a:off x="3779838" y="260351"/>
            <a:ext cx="536416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latin typeface="Calibri" pitchFamily="34" charset="0"/>
                <a:cs typeface="Arial" charset="0"/>
              </a:rPr>
              <a:t>      «В сущности говоря, бацилла – существо очень спокойное и безвредное. Только не надо трусить.»</a:t>
            </a:r>
          </a:p>
          <a:p>
            <a:r>
              <a:rPr lang="ru-RU" sz="2000" b="1">
                <a:latin typeface="Calibri" pitchFamily="34" charset="0"/>
                <a:cs typeface="Arial" charset="0"/>
              </a:rPr>
              <a:t>                                                                        С.Ликок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C:\Users\kohno\Desktop\Александр Флемин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8" y="57150"/>
            <a:ext cx="8963025" cy="6743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"/>
            <a:ext cx="9144000" cy="1628775"/>
          </a:xfrm>
        </p:spPr>
        <p:txBody>
          <a:bodyPr/>
          <a:lstStyle/>
          <a:p>
            <a:r>
              <a:rPr lang="ru-RU" sz="2000" b="1" smtClean="0"/>
              <a:t>Одна основная книга: </a:t>
            </a:r>
            <a:br>
              <a:rPr lang="ru-RU" sz="2000" b="1" smtClean="0"/>
            </a:br>
            <a:r>
              <a:rPr lang="ru-RU" sz="2000" b="1" smtClean="0"/>
              <a:t>Стратегия и тактика применения антимикробных средств в лечебных учреждениях России (Российские национальные рекомендации)/под ред. В.С.Савельева, Б.Р.Гельфанда, С.В.Яковлева.-М.:, 2012</a:t>
            </a:r>
            <a:br>
              <a:rPr lang="ru-RU" sz="2000" b="1" smtClean="0"/>
            </a:br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b="1" smtClean="0"/>
              <a:t>ТРИ ОСНОВНЫХ ВОПРОСА: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388" y="1700215"/>
          <a:ext cx="8640762" cy="4906963"/>
        </p:xfrm>
        <a:graphic>
          <a:graphicData uri="http://schemas.openxmlformats.org/drawingml/2006/table">
            <a:tbl>
              <a:tblPr/>
              <a:tblGrid>
                <a:gridCol w="3240087"/>
                <a:gridCol w="54006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ВОПРОСЫ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ОТВЕТЫ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5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Бывают ли стерильные операционные раны?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НЕТ. К концу операции раны обсеменены, чаще всего, стафилококками, в 80-90% случаев.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Чем отличается антибиотикопрофилактика от антибактериальной терапии?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</a:t>
                      </a:r>
                      <a:r>
                        <a:rPr kumimoji="0" lang="ru-RU" sz="18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Антибиотикопрофилактика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–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снижение количества микробов, которые могли бы стать возбудителями.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</a:t>
                      </a:r>
                      <a:r>
                        <a:rPr kumimoji="0" lang="ru-RU" sz="18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Антибактериальная терапия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– уничтожение микробов, которые стали (или объявлены) возбудителями.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5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 чём микробы не виноваты?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В инициации </a:t>
                      </a:r>
                      <a:r>
                        <a:rPr kumimoji="0" lang="ru-RU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 </a:t>
                      </a:r>
                      <a:r>
                        <a:rPr kumimoji="0" lang="ru-RU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раннего посттравматического и послеоперационного воспаления.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АНТИБИОТИКОПРОФИЛАКТИКА В ХИРУРГИИ – ПРЕДОПЕРАЦИОННОЕ, КАК ПРАВИЛО ВНУТРИВЕННОЕ ВВЕДЕНИЕ АНТИБИОТИКА</a:t>
            </a:r>
          </a:p>
        </p:txBody>
      </p:sp>
      <p:sp>
        <p:nvSpPr>
          <p:cNvPr id="179203" name="Содержимое 2"/>
          <p:cNvSpPr>
            <a:spLocks noGrp="1"/>
          </p:cNvSpPr>
          <p:nvPr>
            <p:ph idx="4294967295"/>
          </p:nvPr>
        </p:nvSpPr>
        <p:spPr>
          <a:xfrm>
            <a:off x="0" y="1125540"/>
            <a:ext cx="9144000" cy="5399087"/>
          </a:xfrm>
        </p:spPr>
        <p:txBody>
          <a:bodyPr/>
          <a:lstStyle/>
          <a:p>
            <a:pPr algn="ctr" eaLnBrk="1" hangingPunct="1"/>
            <a:r>
              <a:rPr lang="ru-RU" sz="2000" b="1" smtClean="0"/>
              <a:t>ЦЕЛЬ:</a:t>
            </a:r>
          </a:p>
          <a:p>
            <a:pPr eaLnBrk="1" hangingPunct="1"/>
            <a:r>
              <a:rPr lang="ru-RU" sz="2000" b="1" smtClean="0"/>
              <a:t>Снижение риска развития раневой инфекции (инфекции области хирургического вмешательства) вследствие создания концентрации антибиотика, достаточной для снижения микробной контаминации тканей по ходу операционного разреза</a:t>
            </a:r>
          </a:p>
          <a:p>
            <a:pPr algn="ctr" eaLnBrk="1" hangingPunct="1"/>
            <a:r>
              <a:rPr lang="ru-RU" sz="2000" b="1" smtClean="0"/>
              <a:t>ЗАДАЧИ (КРИТЕРИИ ЭФФЕКТИВНОСТИ):</a:t>
            </a:r>
          </a:p>
          <a:p>
            <a:pPr eaLnBrk="1" hangingPunct="1"/>
            <a:r>
              <a:rPr lang="ru-RU" sz="2000" b="1" smtClean="0"/>
              <a:t>Достоверное снижение частоты раневой инфекции (для индивидуума – отсутствие раневых инфекционных осложнений)</a:t>
            </a:r>
          </a:p>
          <a:p>
            <a:pPr eaLnBrk="1" hangingPunct="1"/>
            <a:r>
              <a:rPr lang="ru-RU" sz="2000" b="1" smtClean="0"/>
              <a:t>Минимальное влияние применённого антибиотика на нормальную микрофлору пациента</a:t>
            </a:r>
          </a:p>
          <a:p>
            <a:pPr eaLnBrk="1" hangingPunct="1"/>
            <a:r>
              <a:rPr lang="ru-RU" sz="2000" b="1" smtClean="0"/>
              <a:t>Минимальная частота нежелательных реакций</a:t>
            </a:r>
          </a:p>
          <a:p>
            <a:pPr eaLnBrk="1" hangingPunct="1"/>
            <a:r>
              <a:rPr lang="ru-RU" sz="2000" b="1" smtClean="0"/>
              <a:t>Оптимизация стоимости лечения</a:t>
            </a:r>
          </a:p>
          <a:p>
            <a:pPr algn="ctr" eaLnBrk="1" hangingPunct="1"/>
            <a:r>
              <a:rPr lang="ru-RU" sz="2000" b="1" smtClean="0"/>
              <a:t>ИНФЕКЦИЯ ОБЛАСТИ ХИРУРГИЧЕСКОГО ВМЕШАТЕЛЬСТВА («ИОХВ»):</a:t>
            </a:r>
          </a:p>
          <a:p>
            <a:pPr eaLnBrk="1" hangingPunct="1"/>
            <a:r>
              <a:rPr lang="ru-RU" sz="2000" b="1" smtClean="0"/>
              <a:t>Инфекция разреза, органа или полости, возникающая в течение 30 дней (без импланта) или 1 года (с имплантом) послеоперационного периода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МИКРОБНАЯ ОБСЕМЕНЁННОСТЬ («ЧИСТОТА РАНЫ») – ОСНОВНОЙ ФАКТОР, ВЛИЯЮЩИЙ НА ВЕРОЯТНОСТЬ РАЗВИТИЯ РАНЕВОЙ ИНФЕКЦИИ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268413"/>
            <a:ext cx="9144000" cy="54737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000" b="1" dirty="0" smtClean="0"/>
              <a:t>КЛАССИФИКАЦИЯ РАН ПО ЧИСТОТЕ (</a:t>
            </a:r>
            <a:r>
              <a:rPr lang="en-US" sz="2000" b="1" dirty="0" smtClean="0"/>
              <a:t>National Research Council – NRC)</a:t>
            </a:r>
            <a:r>
              <a:rPr lang="ru-RU" sz="2000" b="1" dirty="0" smtClean="0"/>
              <a:t>:</a:t>
            </a:r>
          </a:p>
          <a:p>
            <a:pPr eaLnBrk="1" hangingPunct="1">
              <a:defRPr/>
            </a:pPr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Чистая рана. </a:t>
            </a:r>
            <a:r>
              <a:rPr lang="ru-RU" sz="1800" b="1" dirty="0" smtClean="0"/>
              <a:t>Нет признаков острого воспаления. В операции не задействованы  ЖКТ,  мочеполовые, дыхательные пути. Нет технических нарушений при выполнении вмешательства. Вероятность инфицирования ≤2%.</a:t>
            </a:r>
          </a:p>
          <a:p>
            <a:pPr eaLnBrk="1" hangingPunct="1">
              <a:defRPr/>
            </a:pPr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Условно чистая рана</a:t>
            </a:r>
            <a:r>
              <a:rPr lang="ru-RU" sz="1800" b="1" dirty="0" smtClean="0"/>
              <a:t>. Неотложные или экстренные показания. Контролируемое минимальное вмешательство на дыхательных путях, ЖКТ, ротоглотке, жёлчных трактах. Минимальные погрешности в хирургической технике. Вероятность инфицирования ≤10%.</a:t>
            </a:r>
          </a:p>
          <a:p>
            <a:pPr eaLnBrk="1" hangingPunct="1">
              <a:defRPr/>
            </a:pPr>
            <a:r>
              <a:rPr lang="ru-RU" sz="18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Контаминированная</a:t>
            </a:r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рана</a:t>
            </a:r>
            <a:r>
              <a:rPr lang="ru-RU" sz="1800" b="1" dirty="0" smtClean="0"/>
              <a:t>. Острое негнойное воспаление. Существенные отклонения от стандартной техники, или большое истечение из полых органов. Проникающие раны при сроке не более 4 часов. Хронически открытые раны, подлежащие пластике или закрытию. Вероятность инфицирования около 20%.</a:t>
            </a:r>
          </a:p>
          <a:p>
            <a:pPr eaLnBrk="1" hangingPunct="1">
              <a:defRPr/>
            </a:pPr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Грязная рана</a:t>
            </a:r>
            <a:r>
              <a:rPr lang="ru-RU" sz="1800" b="1" dirty="0" smtClean="0"/>
              <a:t>. Нагноения, абсцессы. Дооперационные перфорации ЖКТ, респираторных путей, жёлчных трактов, ротоглотки. Проникающая рана при сроке более 4 часов. Вероятность инфицирования около 40%.</a:t>
            </a:r>
            <a:endParaRPr lang="ru-RU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908050"/>
          </a:xfrm>
        </p:spPr>
        <p:txBody>
          <a:bodyPr/>
          <a:lstStyle/>
          <a:p>
            <a:pPr eaLnBrk="1" hangingPunct="1"/>
            <a:r>
              <a:rPr lang="ru-RU" sz="2000" b="1" smtClean="0"/>
              <a:t>ПОКАЗАНИЯ К АНТИБИОТИКОПРОФИЛАКТИКЕ ПО «</a:t>
            </a:r>
            <a:r>
              <a:rPr lang="en-US" sz="2000" b="1" smtClean="0"/>
              <a:t>ASA</a:t>
            </a:r>
            <a:r>
              <a:rPr lang="ru-RU" sz="2000" b="1" smtClean="0"/>
              <a:t>»</a:t>
            </a:r>
            <a:br>
              <a:rPr lang="ru-RU" sz="2000" b="1" smtClean="0"/>
            </a:br>
            <a:r>
              <a:rPr lang="ru-RU" sz="2000" b="1" smtClean="0"/>
              <a:t>(не менее 2 факторов перед чистой операцией)</a:t>
            </a:r>
          </a:p>
        </p:txBody>
      </p:sp>
      <p:sp>
        <p:nvSpPr>
          <p:cNvPr id="183299" name="Содержимое 2"/>
          <p:cNvSpPr>
            <a:spLocks noGrp="1"/>
          </p:cNvSpPr>
          <p:nvPr>
            <p:ph idx="4294967295"/>
          </p:nvPr>
        </p:nvSpPr>
        <p:spPr>
          <a:xfrm>
            <a:off x="179389" y="908050"/>
            <a:ext cx="8785225" cy="5218113"/>
          </a:xfrm>
        </p:spPr>
        <p:txBody>
          <a:bodyPr/>
          <a:lstStyle/>
          <a:p>
            <a:pPr eaLnBrk="1" hangingPunct="1"/>
            <a:r>
              <a:rPr lang="ru-RU" sz="2000" b="1" smtClean="0"/>
              <a:t>Операция на органах брюшной полости</a:t>
            </a:r>
          </a:p>
          <a:p>
            <a:pPr eaLnBrk="1" hangingPunct="1"/>
            <a:r>
              <a:rPr lang="ru-RU" sz="2000" b="1" smtClean="0"/>
              <a:t>Планируемая длительность операции более 2 часов</a:t>
            </a:r>
          </a:p>
          <a:p>
            <a:pPr eaLnBrk="1" hangingPunct="1"/>
            <a:r>
              <a:rPr lang="ru-RU" sz="2000" b="1" smtClean="0"/>
              <a:t>Исходно контаминированная или грязная рана</a:t>
            </a:r>
          </a:p>
          <a:p>
            <a:pPr eaLnBrk="1" hangingPunct="1"/>
            <a:r>
              <a:rPr lang="ru-RU" sz="2000" b="1" smtClean="0"/>
              <a:t>Больше трёх диагнозов</a:t>
            </a:r>
          </a:p>
          <a:p>
            <a:pPr eaLnBrk="1" hangingPunct="1"/>
            <a:endParaRPr lang="ru-RU" sz="2000" b="1" smtClean="0"/>
          </a:p>
          <a:p>
            <a:pPr algn="ctr" eaLnBrk="1" hangingPunct="1"/>
            <a:r>
              <a:rPr lang="ru-RU" sz="2000" b="1" smtClean="0"/>
              <a:t>ПОКАЗАНИЯ К АНТИБИОТИКОПРОФИЛАКТИКЕ ПО ХАРАКТЕРИСТИКЕ ВМЕШАТЕЛЬСТВА:</a:t>
            </a:r>
          </a:p>
          <a:p>
            <a:pPr eaLnBrk="1" hangingPunct="1"/>
            <a:r>
              <a:rPr lang="ru-RU" sz="2000" b="1" smtClean="0"/>
              <a:t>Загрязнённая операция</a:t>
            </a:r>
          </a:p>
          <a:p>
            <a:pPr eaLnBrk="1" hangingPunct="1"/>
            <a:r>
              <a:rPr lang="ru-RU" sz="2000" b="1" smtClean="0"/>
              <a:t>Операция на открытом сердце</a:t>
            </a:r>
          </a:p>
          <a:p>
            <a:pPr eaLnBrk="1" hangingPunct="1"/>
            <a:r>
              <a:rPr lang="ru-RU" sz="2000" b="1" smtClean="0"/>
              <a:t>Чистая процедура (операция) с введением ортопедического материала</a:t>
            </a:r>
          </a:p>
          <a:p>
            <a:pPr eaLnBrk="1" hangingPunct="1"/>
            <a:r>
              <a:rPr lang="ru-RU" sz="2000" b="1" smtClean="0"/>
              <a:t>Любые процедуры у больных с иммунодефицитом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2"/>
            <a:ext cx="8229600" cy="765175"/>
          </a:xfrm>
        </p:spPr>
        <p:txBody>
          <a:bodyPr/>
          <a:lstStyle/>
          <a:p>
            <a:r>
              <a:rPr lang="ru-RU" sz="2000" b="1" smtClean="0"/>
              <a:t>ПРИНЦИПЫ АНТИБИОТИКОПРОФИЛАКТИКИ (АБП)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692150"/>
            <a:ext cx="9144000" cy="5976938"/>
          </a:xfrm>
        </p:spPr>
        <p:txBody>
          <a:bodyPr/>
          <a:lstStyle/>
          <a:p>
            <a:pPr>
              <a:defRPr/>
            </a:pPr>
            <a:r>
              <a:rPr lang="ru-RU" sz="2000" b="1" dirty="0" smtClean="0"/>
              <a:t>1. Обоснованность</a:t>
            </a:r>
          </a:p>
          <a:p>
            <a:pPr>
              <a:defRPr/>
            </a:pPr>
            <a:r>
              <a:rPr lang="ru-RU" sz="2000" b="1" dirty="0" smtClean="0"/>
              <a:t>2. Своевременность (введение антибиотика до начала операции)</a:t>
            </a:r>
          </a:p>
          <a:p>
            <a:pPr>
              <a:defRPr/>
            </a:pPr>
            <a:r>
              <a:rPr lang="ru-RU" sz="2000" b="1" dirty="0" smtClean="0"/>
              <a:t>3. Создание эффективной концентрации антибиотика к началу операции и поддержание её до конца операции</a:t>
            </a:r>
          </a:p>
          <a:p>
            <a:pPr>
              <a:defRPr/>
            </a:pPr>
            <a:r>
              <a:rPr lang="ru-RU" sz="2000" b="1" dirty="0" smtClean="0"/>
              <a:t>4. Не стремиться к полной эрадикации</a:t>
            </a:r>
          </a:p>
          <a:p>
            <a:pPr>
              <a:defRPr/>
            </a:pPr>
            <a:r>
              <a:rPr lang="ru-RU" sz="2000" b="1" dirty="0" smtClean="0"/>
              <a:t>5. Ввести повторную дозу антибиотика, если (одно из трёх):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-время операции превысило 2∙Т</a:t>
            </a:r>
            <a:r>
              <a:rPr lang="ru-RU" sz="2000" b="1" baseline="-25000" dirty="0" smtClean="0"/>
              <a:t>1/2</a:t>
            </a:r>
            <a:r>
              <a:rPr lang="ru-RU" sz="2000" b="1" dirty="0" smtClean="0"/>
              <a:t> для данного препарата;  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-кровопотеря более 1500мл (или более 25% ОЦК); 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 За 1-2 часа достигнут объём инфузии более 15мл/кг)</a:t>
            </a:r>
          </a:p>
          <a:p>
            <a:pPr>
              <a:defRPr/>
            </a:pPr>
            <a:r>
              <a:rPr lang="ru-RU" sz="2000" b="1" dirty="0" smtClean="0"/>
              <a:t>6. Самый короткий курс (идеально – однократная инъекция)</a:t>
            </a:r>
          </a:p>
          <a:p>
            <a:pPr>
              <a:defRPr/>
            </a:pPr>
            <a:r>
              <a:rPr lang="ru-RU" sz="2000" b="1" dirty="0" smtClean="0"/>
              <a:t>7. В послеоперационном периоде АБП может быть продолжена при обоснованной необходимости, но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более 24 часов </a:t>
            </a:r>
          </a:p>
          <a:p>
            <a:pPr>
              <a:defRPr/>
            </a:pPr>
            <a:r>
              <a:rPr lang="ru-RU" sz="2000" b="1" dirty="0" smtClean="0"/>
              <a:t>8. Соблюдение требований, предъявляемых к антибиотику: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-активность в отношении наиболее частых возбудителей раневой инфекции;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-доказанная клиническая эффективность;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-способность создать эффективную концентрацию на требуемый срок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2"/>
            <a:ext cx="8229600" cy="765175"/>
          </a:xfrm>
        </p:spPr>
        <p:txBody>
          <a:bodyPr/>
          <a:lstStyle/>
          <a:p>
            <a:r>
              <a:rPr lang="ru-RU" sz="2000" b="1" smtClean="0"/>
              <a:t>ПРЕПАРАТЫ:</a:t>
            </a:r>
          </a:p>
        </p:txBody>
      </p:sp>
      <p:graphicFrame>
        <p:nvGraphicFramePr>
          <p:cNvPr id="187395" name="Group 3"/>
          <p:cNvGraphicFramePr>
            <a:graphicFrameLocks noGrp="1"/>
          </p:cNvGraphicFramePr>
          <p:nvPr/>
        </p:nvGraphicFramePr>
        <p:xfrm>
          <a:off x="179388" y="620715"/>
          <a:ext cx="8964612" cy="5318125"/>
        </p:xfrm>
        <a:graphic>
          <a:graphicData uri="http://schemas.openxmlformats.org/drawingml/2006/table">
            <a:tbl>
              <a:tblPr/>
              <a:tblGrid>
                <a:gridCol w="3313112"/>
                <a:gridCol w="5651500"/>
              </a:tblGrid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Вид или локализация операции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Рекомендуемые препараты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Артропластика. Остеосинтез с использованием гвоздя, пластины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Цефазолин. Цефуроксим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Резерв: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при высокой распространённости «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» или аллергии на </a:t>
                      </a:r>
                      <a:r>
                        <a:rPr kumimoji="0" lang="el-G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β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-лактамы: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NB!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Ванкомицин. Клиндамицин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Ампутации конечностей (риск клостридиальной инфекции)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Бензилпенициллин + Метронидазол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Операции на голове и шее (доступ через рото- или носоглотку)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Цефазолин. Цефуроксим. Амоксициллин-клавулонат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Резерв: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при высокой распространённости «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» или аллергии на </a:t>
                      </a:r>
                      <a:r>
                        <a:rPr kumimoji="0" lang="el-G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β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-лактамы: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NB!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Ванкомицин. Клиндамицин + гентамицин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Краниотомии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Цефазолин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Резерв: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при высокой распространённости «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» или аллергии на </a:t>
                      </a:r>
                      <a:r>
                        <a:rPr kumimoji="0" lang="el-G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β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-лактамы: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NB! 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Ванкомицин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Экстренные абдоминальные операции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Гентамицин + метронидазол. Амоксициллин-клавулонат. Ампициллин-сульбактам.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Клиндамицин + гентамицин.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NB!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 </a:t>
                      </a: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Ципро (лево-; мокси-) флоксацин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"/>
            <a:ext cx="9144000" cy="836613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NB!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ВАНКОМИЦИН БЕЗ УГРОЗЫ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MRSA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ЗАПРЕЩЁН!</a:t>
            </a:r>
            <a:r>
              <a:rPr lang="en-US" sz="2400" b="1" dirty="0" smtClean="0"/>
              <a:t> 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765175"/>
            <a:ext cx="9144000" cy="8636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NB!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 введения дозы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Ванкомицина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или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фторхинолонов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за 2 часа до разреза; время инфузии дозы 1 час.</a:t>
            </a:r>
          </a:p>
          <a:p>
            <a:pPr algn="ctr">
              <a:buFont typeface="Arial" charset="0"/>
              <a:buNone/>
              <a:defRPr/>
            </a:pPr>
            <a:r>
              <a:rPr lang="ru-RU" sz="2400" b="1" dirty="0" smtClean="0"/>
              <a:t>Время полувыведения антибиотиков</a:t>
            </a:r>
            <a:endParaRPr lang="ru-RU" sz="2400" b="1" dirty="0"/>
          </a:p>
        </p:txBody>
      </p:sp>
      <p:graphicFrame>
        <p:nvGraphicFramePr>
          <p:cNvPr id="189444" name="Group 4"/>
          <p:cNvGraphicFramePr>
            <a:graphicFrameLocks noGrp="1"/>
          </p:cNvGraphicFramePr>
          <p:nvPr/>
        </p:nvGraphicFramePr>
        <p:xfrm>
          <a:off x="250825" y="2060575"/>
          <a:ext cx="8712200" cy="4389120"/>
        </p:xfrm>
        <a:graphic>
          <a:graphicData uri="http://schemas.openxmlformats.org/drawingml/2006/table">
            <a:tbl>
              <a:tblPr/>
              <a:tblGrid>
                <a:gridCol w="2509838"/>
                <a:gridCol w="1550987"/>
                <a:gridCol w="2511425"/>
                <a:gridCol w="213995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Антибиотик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</a:t>
                      </a:r>
                      <a:r>
                        <a:rPr kumimoji="0" lang="ru-RU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1/2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(ч)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Интервал до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повторной дозы (ч)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Доза взрослого в/в (г)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Амоксициллин-клавулонат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Ванкомицин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Цефазолин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Цефуроксим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Метронидазол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Клиндамицин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0,6-0,9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Ципрофлоксацин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Левофлоксацин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Моксифлоксацин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0,75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0"/>
            <a:ext cx="8229600" cy="692150"/>
          </a:xfrm>
        </p:spPr>
        <p:txBody>
          <a:bodyPr/>
          <a:lstStyle/>
          <a:p>
            <a:pPr eaLnBrk="1" hangingPunct="1"/>
            <a:r>
              <a:rPr lang="ru-RU" sz="2400" b="1" smtClean="0"/>
              <a:t>НЕКОТОРЫЕ СПЕЦИФИЧЕСКИЕ ПРАВИЛА ДОЗИРОВАНИЯ:</a:t>
            </a:r>
          </a:p>
        </p:txBody>
      </p:sp>
      <p:sp>
        <p:nvSpPr>
          <p:cNvPr id="22531" name="Содержимое 2"/>
          <p:cNvSpPr>
            <a:spLocks noGrp="1"/>
          </p:cNvSpPr>
          <p:nvPr>
            <p:ph idx="4294967295"/>
          </p:nvPr>
        </p:nvSpPr>
        <p:spPr>
          <a:xfrm>
            <a:off x="0" y="765177"/>
            <a:ext cx="9144000" cy="6092825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      Если неизвестна дозировка для детей, а известна «взрослая» доза, следует дозировать препарат на площадь поверхности тела.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u="sng" dirty="0" smtClean="0"/>
              <a:t>      Все «взрослые» дозы приняты для человека со стандартной площадью поверхности: </a:t>
            </a:r>
            <a:r>
              <a:rPr lang="en-US" b="1" u="sng" dirty="0" smtClean="0"/>
              <a:t>S</a:t>
            </a:r>
            <a:r>
              <a:rPr lang="ru-RU" b="1" u="sng" dirty="0" smtClean="0"/>
              <a:t> = 1,73м²</a:t>
            </a:r>
            <a:r>
              <a:rPr lang="ru-RU" sz="2400" b="1" u="sng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      Площадь поверхности тела рассчитывается по формуле Мостеллера: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/>
              <a:t>S = (√ </a:t>
            </a:r>
            <a:r>
              <a:rPr lang="en-US" sz="2400" b="1" dirty="0" smtClean="0"/>
              <a:t>L∙M</a:t>
            </a:r>
            <a:r>
              <a:rPr lang="en-US" b="1" dirty="0" smtClean="0"/>
              <a:t>) / 60</a:t>
            </a:r>
            <a:r>
              <a:rPr lang="ru-RU" sz="2400" b="1" dirty="0" smtClean="0"/>
              <a:t>, 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dirty="0" smtClean="0"/>
              <a:t>      где </a:t>
            </a:r>
            <a:r>
              <a:rPr lang="en-US" sz="2400" b="1" dirty="0" smtClean="0"/>
              <a:t>S</a:t>
            </a:r>
            <a:r>
              <a:rPr lang="ru-RU" sz="2400" b="1" dirty="0" smtClean="0"/>
              <a:t> – площадь (м²), </a:t>
            </a:r>
            <a:r>
              <a:rPr lang="en-US" sz="2400" b="1" dirty="0" smtClean="0"/>
              <a:t>L</a:t>
            </a:r>
            <a:r>
              <a:rPr lang="ru-RU" sz="2400" b="1" dirty="0" smtClean="0"/>
              <a:t> – длина тела (см), </a:t>
            </a:r>
            <a:r>
              <a:rPr lang="en-US" sz="2400" b="1" dirty="0" smtClean="0"/>
              <a:t>M</a:t>
            </a:r>
            <a:r>
              <a:rPr lang="ru-RU" sz="2400" b="1" dirty="0" smtClean="0"/>
              <a:t> – масса (кг).</a:t>
            </a:r>
          </a:p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dirty="0" smtClean="0"/>
              <a:t>ПРИМЕР: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/>
              <a:t>      </a:t>
            </a:r>
            <a:r>
              <a:rPr lang="ru-RU" sz="2000" b="1" dirty="0" err="1" smtClean="0"/>
              <a:t>Каспофунгин</a:t>
            </a:r>
            <a:r>
              <a:rPr lang="ru-RU" sz="2000" b="1" dirty="0" smtClean="0"/>
              <a:t>: нагрузочная доза для взрослого 70мг. 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/>
              <a:t>Дозировка 70 : 1,73 = 40мг/м². 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/>
              <a:t>Для ребёнка длиной 75см, массой 10,5кг </a:t>
            </a:r>
            <a:r>
              <a:rPr lang="en-US" sz="2000" b="1" dirty="0" smtClean="0"/>
              <a:t>S=(√ 75∙10</a:t>
            </a:r>
            <a:r>
              <a:rPr lang="ru-RU" sz="2000" b="1" dirty="0" smtClean="0"/>
              <a:t>,5) : 60 = 28,06:60 = 0,47м². Нагрузочная доза для этого ребёнка: 40∙0,47=18,8мг (≈20мг).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sz="2400" b="1" dirty="0" smtClean="0"/>
              <a:t> </a:t>
            </a:r>
            <a:endParaRPr lang="ru-RU" sz="2400" b="1" dirty="0" smtClean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331914" y="3500438"/>
            <a:ext cx="50323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5292726" y="5445125"/>
            <a:ext cx="863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sz="2000" b="1" smtClean="0"/>
              <a:t>ПРИЧИНЫ НЕЭФФЕКТИВНОСТИ АНТИБИОТИКОПРОФИЛАКТИКИ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052513"/>
            <a:ext cx="9144000" cy="4525962"/>
          </a:xfrm>
        </p:spPr>
        <p:txBody>
          <a:bodyPr/>
          <a:lstStyle/>
          <a:p>
            <a:pPr>
              <a:defRPr/>
            </a:pPr>
            <a:r>
              <a:rPr lang="ru-RU" sz="2000" b="1" dirty="0" smtClean="0"/>
              <a:t>1. Неправильный выбор антибиотика</a:t>
            </a:r>
          </a:p>
          <a:p>
            <a:pPr>
              <a:defRPr/>
            </a:pPr>
            <a:r>
              <a:rPr lang="ru-RU" sz="2000" b="1" dirty="0" smtClean="0"/>
              <a:t>2. Слишком раннее введение (более чем за 2 часа до разреза)</a:t>
            </a:r>
          </a:p>
          <a:p>
            <a:pPr>
              <a:defRPr/>
            </a:pPr>
            <a:r>
              <a:rPr lang="ru-RU" sz="2000" b="1" dirty="0" smtClean="0"/>
              <a:t>3. Слишком позднее введение (после разреза, тем более после окончания операции)</a:t>
            </a:r>
          </a:p>
          <a:p>
            <a:pPr>
              <a:defRPr/>
            </a:pPr>
            <a:r>
              <a:rPr lang="ru-RU" sz="2000" b="1" dirty="0" smtClean="0"/>
              <a:t>4. Не введена повторная доза во время длительной операции при превышении 2Т1/2</a:t>
            </a:r>
          </a:p>
          <a:p>
            <a:pPr>
              <a:defRPr/>
            </a:pPr>
            <a:r>
              <a:rPr lang="ru-RU" sz="2000" b="1" dirty="0" smtClean="0"/>
              <a:t>5. Избыточная продолжительность антибиотикопрофилактики</a:t>
            </a:r>
          </a:p>
          <a:p>
            <a:pPr>
              <a:defRPr/>
            </a:pPr>
            <a:r>
              <a:rPr lang="ru-RU" sz="2000" b="1" dirty="0" smtClean="0"/>
              <a:t>6. Необоснованный выбор препарата с избыточно широким спектром действия</a:t>
            </a:r>
          </a:p>
          <a:p>
            <a:pPr>
              <a:defRPr/>
            </a:pPr>
            <a:r>
              <a:rPr lang="ru-RU" sz="2000" b="1" dirty="0" smtClean="0"/>
              <a:t>7. НЕПРИМЕНЕНИЕ МЕР ПО НОРМАЛИЗАЦИИ ПОСТТРАВМАТИЧЕСКОГО ВОСПАЛЕНИЯ, ТО ЕСТЬ, </a:t>
            </a:r>
            <a:r>
              <a:rPr lang="ru-RU" sz="20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ОТСУТСТВИЕ ПРОФИЛАКТИКИ СИСТЕМНОЙ ВОСПАЛИТЕЛЬНОЙ РЕАКЦИИ</a:t>
            </a:r>
          </a:p>
          <a:p>
            <a:pPr>
              <a:defRPr/>
            </a:pPr>
            <a:endParaRPr lang="ru-RU" sz="2000" b="1" dirty="0" smtClean="0"/>
          </a:p>
          <a:p>
            <a:pPr>
              <a:buFont typeface="Arial" charset="0"/>
              <a:buNone/>
              <a:defRPr/>
            </a:pP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Заголовок 3"/>
          <p:cNvSpPr>
            <a:spLocks noGrp="1"/>
          </p:cNvSpPr>
          <p:nvPr>
            <p:ph type="title" idx="4294967295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z="2000" b="1" smtClean="0"/>
              <a:t>ФАКТОРЫ РИСКА ИНФЕКЦИИ, ОБУСЛОВЛЕННЫЕ САМИМ ФАКТОМ ОПЕРАЦИИ:</a:t>
            </a:r>
          </a:p>
        </p:txBody>
      </p:sp>
      <p:sp>
        <p:nvSpPr>
          <p:cNvPr id="195587" name="TextBox 4"/>
          <p:cNvSpPr txBox="1">
            <a:spLocks noChangeArrowheads="1"/>
          </p:cNvSpPr>
          <p:nvPr/>
        </p:nvSpPr>
        <p:spPr bwMode="auto">
          <a:xfrm>
            <a:off x="3276601" y="3573463"/>
            <a:ext cx="183120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ВОСПАЛЕНИЕ</a:t>
            </a:r>
          </a:p>
        </p:txBody>
      </p:sp>
      <p:sp>
        <p:nvSpPr>
          <p:cNvPr id="195588" name="TextBox 5"/>
          <p:cNvSpPr txBox="1">
            <a:spLocks noChangeArrowheads="1"/>
          </p:cNvSpPr>
          <p:nvPr/>
        </p:nvSpPr>
        <p:spPr bwMode="auto">
          <a:xfrm>
            <a:off x="3348261" y="5373689"/>
            <a:ext cx="172675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cs typeface="Arial" charset="0"/>
              </a:rPr>
              <a:t>ИЗМЕНЕНИЯ </a:t>
            </a:r>
          </a:p>
          <a:p>
            <a:pPr algn="ctr"/>
            <a:r>
              <a:rPr lang="ru-RU" b="1">
                <a:cs typeface="Arial" charset="0"/>
              </a:rPr>
              <a:t>ОБМЕНА</a:t>
            </a:r>
          </a:p>
          <a:p>
            <a:pPr algn="ctr"/>
            <a:r>
              <a:rPr lang="ru-RU" b="1">
                <a:cs typeface="Arial" charset="0"/>
              </a:rPr>
              <a:t> ЭНЕРГИИ</a:t>
            </a:r>
          </a:p>
        </p:txBody>
      </p:sp>
      <p:sp>
        <p:nvSpPr>
          <p:cNvPr id="195589" name="TextBox 6"/>
          <p:cNvSpPr txBox="1">
            <a:spLocks noChangeArrowheads="1"/>
          </p:cNvSpPr>
          <p:nvPr/>
        </p:nvSpPr>
        <p:spPr bwMode="auto">
          <a:xfrm>
            <a:off x="3275974" y="1412875"/>
            <a:ext cx="19221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cs typeface="Arial" charset="0"/>
              </a:rPr>
              <a:t>ИЗМЕНЕНИЯ </a:t>
            </a:r>
          </a:p>
          <a:p>
            <a:pPr algn="ctr"/>
            <a:r>
              <a:rPr lang="ru-RU" b="1">
                <a:cs typeface="Arial" charset="0"/>
              </a:rPr>
              <a:t>АГРЕГАТНОГО </a:t>
            </a:r>
          </a:p>
          <a:p>
            <a:pPr algn="ctr"/>
            <a:r>
              <a:rPr lang="ru-RU" b="1">
                <a:cs typeface="Arial" charset="0"/>
              </a:rPr>
              <a:t>СОСТОЯНИЯ </a:t>
            </a:r>
          </a:p>
          <a:p>
            <a:pPr algn="ctr"/>
            <a:r>
              <a:rPr lang="ru-RU" b="1">
                <a:cs typeface="Arial" charset="0"/>
              </a:rPr>
              <a:t>КРОВИ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388" y="1196975"/>
            <a:ext cx="2952750" cy="15621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Травма эндотелия.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Тканевой фактор свёртывания («</a:t>
            </a:r>
            <a:r>
              <a:rPr lang="ru-RU" sz="1600" b="1" dirty="0" err="1">
                <a:solidFill>
                  <a:schemeClr val="tx1"/>
                </a:solidFill>
              </a:rPr>
              <a:t>тромбопластин</a:t>
            </a:r>
            <a:r>
              <a:rPr lang="ru-RU" sz="1600" b="1" dirty="0">
                <a:solidFill>
                  <a:schemeClr val="tx1"/>
                </a:solidFill>
              </a:rPr>
              <a:t>»).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Дефицит регидратации.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388" y="3141663"/>
            <a:ext cx="2952750" cy="17272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Травма тканей.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Активация сосудисто-тромбоцитарного гемостаза.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Контакт с инородными телами.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9388" y="5084763"/>
            <a:ext cx="2952750" cy="165735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Седация, анальгезия (</a:t>
            </a:r>
            <a:r>
              <a:rPr lang="ru-RU" sz="1600" b="1" dirty="0" err="1">
                <a:solidFill>
                  <a:schemeClr val="tx1"/>
                </a:solidFill>
              </a:rPr>
              <a:t>↓</a:t>
            </a:r>
            <a:r>
              <a:rPr lang="ru-RU" sz="1600" b="1" dirty="0">
                <a:solidFill>
                  <a:schemeClr val="tx1"/>
                </a:solidFill>
              </a:rPr>
              <a:t>).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Регенерация (↑).</a:t>
            </a:r>
          </a:p>
        </p:txBody>
      </p:sp>
      <p:sp>
        <p:nvSpPr>
          <p:cNvPr id="195593" name="TextBox 10"/>
          <p:cNvSpPr txBox="1">
            <a:spLocks noChangeArrowheads="1"/>
          </p:cNvSpPr>
          <p:nvPr/>
        </p:nvSpPr>
        <p:spPr bwMode="auto">
          <a:xfrm>
            <a:off x="5219700" y="1484315"/>
            <a:ext cx="3708400" cy="923925"/>
          </a:xfrm>
          <a:prstGeom prst="rect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«</a:t>
            </a:r>
            <a:r>
              <a:rPr lang="en-US" b="1">
                <a:cs typeface="Arial" charset="0"/>
              </a:rPr>
              <a:t>D</a:t>
            </a:r>
            <a:r>
              <a:rPr lang="ru-RU" b="1">
                <a:cs typeface="Arial" charset="0"/>
              </a:rPr>
              <a:t>»-димер. </a:t>
            </a:r>
          </a:p>
          <a:p>
            <a:r>
              <a:rPr lang="ru-RU" b="1">
                <a:cs typeface="Arial" charset="0"/>
              </a:rPr>
              <a:t>Длительность кровотечения. </a:t>
            </a:r>
          </a:p>
          <a:p>
            <a:r>
              <a:rPr lang="ru-RU" b="1">
                <a:cs typeface="Arial" charset="0"/>
              </a:rPr>
              <a:t>Тромбоцитоз.</a:t>
            </a:r>
          </a:p>
        </p:txBody>
      </p:sp>
      <p:sp>
        <p:nvSpPr>
          <p:cNvPr id="195594" name="TextBox 12"/>
          <p:cNvSpPr txBox="1">
            <a:spLocks noChangeArrowheads="1"/>
          </p:cNvSpPr>
          <p:nvPr/>
        </p:nvSpPr>
        <p:spPr bwMode="auto">
          <a:xfrm>
            <a:off x="5219701" y="3284538"/>
            <a:ext cx="3744913" cy="1200150"/>
          </a:xfrm>
          <a:prstGeom prst="rect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«С»-реактивный белок. </a:t>
            </a:r>
          </a:p>
          <a:p>
            <a:r>
              <a:rPr lang="ru-RU" b="1">
                <a:cs typeface="Arial" charset="0"/>
              </a:rPr>
              <a:t>Нитросиний </a:t>
            </a:r>
          </a:p>
          <a:p>
            <a:r>
              <a:rPr lang="ru-RU" b="1">
                <a:cs typeface="Arial" charset="0"/>
              </a:rPr>
              <a:t>тетразолиевый тест.</a:t>
            </a:r>
          </a:p>
          <a:p>
            <a:r>
              <a:rPr lang="ru-RU" b="1">
                <a:cs typeface="Arial" charset="0"/>
              </a:rPr>
              <a:t>Прокальцитонин.</a:t>
            </a:r>
          </a:p>
        </p:txBody>
      </p:sp>
      <p:sp>
        <p:nvSpPr>
          <p:cNvPr id="195595" name="TextBox 13"/>
          <p:cNvSpPr txBox="1">
            <a:spLocks noChangeArrowheads="1"/>
          </p:cNvSpPr>
          <p:nvPr/>
        </p:nvSpPr>
        <p:spPr bwMode="auto">
          <a:xfrm>
            <a:off x="5219700" y="5300665"/>
            <a:ext cx="3708400" cy="923925"/>
          </a:xfrm>
          <a:prstGeom prst="rect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Δ</a:t>
            </a:r>
            <a:r>
              <a:rPr lang="en-US" b="1">
                <a:cs typeface="Arial" charset="0"/>
              </a:rPr>
              <a:t>t°≤0</a:t>
            </a:r>
            <a:r>
              <a:rPr lang="ru-RU" b="1">
                <a:cs typeface="Arial" charset="0"/>
              </a:rPr>
              <a:t>,3°С или </a:t>
            </a:r>
            <a:r>
              <a:rPr lang="en-US" b="1">
                <a:cs typeface="Arial" charset="0"/>
              </a:rPr>
              <a:t>≥</a:t>
            </a:r>
            <a:r>
              <a:rPr lang="ru-RU" b="1">
                <a:cs typeface="Arial" charset="0"/>
              </a:rPr>
              <a:t>1,0°С.</a:t>
            </a:r>
          </a:p>
          <a:p>
            <a:r>
              <a:rPr lang="ru-RU" b="1">
                <a:cs typeface="Arial" charset="0"/>
              </a:rPr>
              <a:t>Гликемия. Лактат.</a:t>
            </a:r>
          </a:p>
          <a:p>
            <a:r>
              <a:rPr lang="en-US" b="1">
                <a:cs typeface="Arial" charset="0"/>
              </a:rPr>
              <a:t>REE = 3.9 VO</a:t>
            </a:r>
            <a:r>
              <a:rPr lang="en-US" b="1" baseline="-25000">
                <a:cs typeface="Arial" charset="0"/>
              </a:rPr>
              <a:t>2</a:t>
            </a:r>
            <a:r>
              <a:rPr lang="en-US" b="1">
                <a:cs typeface="Arial" charset="0"/>
              </a:rPr>
              <a:t> + 1.1 VCO</a:t>
            </a:r>
            <a:r>
              <a:rPr lang="en-US" b="1" baseline="-25000">
                <a:cs typeface="Arial" charset="0"/>
              </a:rPr>
              <a:t>2</a:t>
            </a:r>
            <a:endParaRPr lang="ru-RU" b="1" baseline="-250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9" y="0"/>
            <a:ext cx="8750300" cy="3213100"/>
          </a:xfrm>
          <a:ln w="63500">
            <a:solidFill>
              <a:srgbClr val="FF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i="1" dirty="0" smtClean="0"/>
              <a:t>«АНТИБАКТЕРИАЛЬНАЯ ТЕРАПИЯ» – ЭТО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3100" b="1" i="1" dirty="0" smtClean="0"/>
              <a:t>СПОСОБ УНИЧТОЖЕНИЯ МИКРООРГАНИЗМОВ.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i="1" dirty="0" smtClean="0"/>
              <a:t>ИНФЕКЦИИ МОГУТ БЫТЬ КАК ПРИЧИНОЙ ГОСПИТАЛИЗАЦИИ В ОРИТ, </a:t>
            </a:r>
            <a:br>
              <a:rPr lang="ru-RU" sz="2400" b="1" i="1" dirty="0" smtClean="0"/>
            </a:br>
            <a:r>
              <a:rPr lang="ru-RU" sz="2400" b="1" i="1" dirty="0" smtClean="0"/>
              <a:t>ТАК И ЕЁ СЛЕДСТВИЕМ!</a:t>
            </a:r>
            <a:br>
              <a:rPr lang="ru-RU" sz="2400" b="1" i="1" dirty="0" smtClean="0"/>
            </a:br>
            <a:r>
              <a:rPr lang="ru-RU" sz="2400" b="1" dirty="0" smtClean="0"/>
              <a:t> </a:t>
            </a:r>
            <a:r>
              <a:rPr lang="ru-RU" sz="2700" b="1" i="1" dirty="0" smtClean="0"/>
              <a:t>Если критическое состояние не обусловлено инфекцией, антибиотики в лучшем случае индифферентны, но чаще – вредны! </a:t>
            </a:r>
            <a:endParaRPr lang="ru-RU" sz="2400" b="1" dirty="0" smtClean="0"/>
          </a:p>
        </p:txBody>
      </p:sp>
      <p:sp>
        <p:nvSpPr>
          <p:cNvPr id="116738" name="Содержимое 2"/>
          <p:cNvSpPr>
            <a:spLocks noGrp="1"/>
          </p:cNvSpPr>
          <p:nvPr>
            <p:ph idx="1"/>
          </p:nvPr>
        </p:nvSpPr>
        <p:spPr>
          <a:xfrm>
            <a:off x="0" y="3284538"/>
            <a:ext cx="9144000" cy="4652962"/>
          </a:xfrm>
        </p:spPr>
        <p:txBody>
          <a:bodyPr/>
          <a:lstStyle/>
          <a:p>
            <a:pPr eaLnBrk="1" hangingPunct="1"/>
            <a:r>
              <a:rPr lang="ru-RU" sz="2200" b="1" smtClean="0"/>
              <a:t>Антибактериальная терапия рациональна, если применяется: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по показаниям;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своевременно;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правильно выбранными препаратами;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в адекватных дозах;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адресно;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оптимально по времени курса;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как один из элементов патогенетической  терапии.</a:t>
            </a:r>
          </a:p>
          <a:p>
            <a:pPr eaLnBrk="1" hangingPunct="1">
              <a:buFontTx/>
              <a:buChar char="-"/>
            </a:pPr>
            <a:endParaRPr lang="ru-RU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792162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3200" b="1" smtClean="0"/>
              <a:t>ПОКАЗАНИЕ №1 – </a:t>
            </a:r>
            <a:r>
              <a:rPr lang="ru-RU" b="1" smtClean="0"/>
              <a:t>СЕПСИС </a:t>
            </a:r>
            <a:endParaRPr lang="ru-RU" sz="3200" b="1" smtClean="0"/>
          </a:p>
        </p:txBody>
      </p:sp>
      <p:sp>
        <p:nvSpPr>
          <p:cNvPr id="118786" name="Содержимое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pPr eaLnBrk="1" hangingPunct="1"/>
            <a:r>
              <a:rPr lang="ru-RU" sz="2000" b="1" smtClean="0"/>
              <a:t>ПОКАЗАНИЕ №2 – ИНФЕКЦИИ ЛОКАЛЬНЫЕ С ЯВНЫМИ (</a:t>
            </a:r>
            <a:r>
              <a:rPr lang="ru-RU" sz="2000" b="1" i="1" smtClean="0"/>
              <a:t>стойкими, персистирующими</a:t>
            </a:r>
            <a:r>
              <a:rPr lang="ru-RU" sz="2000" b="1" smtClean="0"/>
              <a:t>) ОЧАГАМИ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ПОКАЗАНИЕ №3 – ИНФЕКЦИОННЫЙ ПРОЦЕСС, АССОЦИИРОВАННЫЙ С ЦЕНТРАЛЬНЫМ СОСУДИСТЫМ КАТЕТЕРОМ (</a:t>
            </a:r>
            <a:r>
              <a:rPr lang="ru-RU" sz="2000" b="1" i="1" smtClean="0"/>
              <a:t>«катетер-ассоциированный сепсис»</a:t>
            </a:r>
            <a:r>
              <a:rPr lang="ru-RU" sz="2000" b="1" smtClean="0"/>
              <a:t>) И ДРУГИМИ ИНОРОДНЫМИ ТЕЛАМИ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ПОКАЗАНИЕ №4 – ВЫНУЖДЕННЫЕ НЕСТЕРИЛЬНЫЕ МАНИПУЛЯЦИИ; УСЛОВНО КОНТАМИНИРОВАННЫЕ РАНЫ БЕЗ ЯВНЫХ ПРИЗНАКОВ ИНФЕКЦИОННОГО ПРОЦЕССА (</a:t>
            </a:r>
            <a:r>
              <a:rPr lang="ru-RU" sz="2000" b="1" i="1" smtClean="0"/>
              <a:t>риск сепсиса</a:t>
            </a:r>
            <a:r>
              <a:rPr lang="ru-RU" sz="2000" b="1" smtClean="0"/>
              <a:t>)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ПОКАЗАНИЕ №5 -  НАЛИЧИЕ ЦЕНТРАЛЬНОГО ВЕНОЗНОГО ИЛИ ПУПОЧНОГО  КАТЕТЕРА У НЕДОНОШЕННОГО НЕЗРЕЛОГО НОВОРОЖДЁННОГО (</a:t>
            </a:r>
            <a:r>
              <a:rPr lang="ru-RU" sz="2000" b="1" i="1" smtClean="0"/>
              <a:t>риск сепсиса на фоне транзиторного иммунодефицита</a:t>
            </a:r>
            <a:r>
              <a:rPr lang="ru-RU" sz="2000" b="1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Содержимое 2"/>
          <p:cNvSpPr>
            <a:spLocks noGrp="1"/>
          </p:cNvSpPr>
          <p:nvPr>
            <p:ph idx="1"/>
          </p:nvPr>
        </p:nvSpPr>
        <p:spPr>
          <a:xfrm>
            <a:off x="250825" y="404815"/>
            <a:ext cx="8713788" cy="5761037"/>
          </a:xfrm>
        </p:spPr>
        <p:txBody>
          <a:bodyPr/>
          <a:lstStyle/>
          <a:p>
            <a:pPr eaLnBrk="1" hangingPunct="1"/>
            <a:r>
              <a:rPr lang="ru-RU" sz="2400" b="1" smtClean="0"/>
              <a:t>Если желание назначить антибактериальные препараты основано на критериях ССВР, следует уточнить показания (любой тест из трёх):</a:t>
            </a:r>
          </a:p>
          <a:p>
            <a:pPr eaLnBrk="1" hangingPunct="1"/>
            <a:r>
              <a:rPr lang="ru-RU" sz="2800" b="1" i="1" u="sng" smtClean="0"/>
              <a:t>Прокальцитониновый тест  </a:t>
            </a:r>
            <a:r>
              <a:rPr lang="ru-RU" sz="2400" b="1" smtClean="0"/>
              <a:t>≥5нмоль/мл при двукратном определении с интервалом 12-24ч или ≥10нмоль/мл при однократном определении</a:t>
            </a:r>
          </a:p>
          <a:p>
            <a:pPr eaLnBrk="1" hangingPunct="1"/>
            <a:r>
              <a:rPr lang="ru-RU" sz="2800" b="1" i="1" u="sng" smtClean="0"/>
              <a:t>«С»-реактивный белок </a:t>
            </a:r>
            <a:r>
              <a:rPr lang="en-US" sz="2400" b="1" smtClean="0"/>
              <a:t>&gt;</a:t>
            </a:r>
            <a:r>
              <a:rPr lang="ru-RU" sz="2400" b="1" smtClean="0"/>
              <a:t>1</a:t>
            </a:r>
            <a:r>
              <a:rPr lang="en-US" sz="2400" b="1" smtClean="0"/>
              <a:t>0</a:t>
            </a:r>
            <a:r>
              <a:rPr lang="ru-RU" sz="2400" b="1" smtClean="0"/>
              <a:t>мг/л при двукратном определении через 24ч или </a:t>
            </a:r>
            <a:r>
              <a:rPr lang="en-US" sz="2400" b="1" smtClean="0"/>
              <a:t>&gt;</a:t>
            </a:r>
            <a:r>
              <a:rPr lang="ru-RU" sz="2400" b="1" smtClean="0"/>
              <a:t>15мг/л при однократном определении  </a:t>
            </a:r>
          </a:p>
          <a:p>
            <a:pPr eaLnBrk="1" hangingPunct="1"/>
            <a:r>
              <a:rPr lang="ru-RU" sz="2800" b="1" i="1" u="sng" smtClean="0"/>
              <a:t>Спонтанный НСТ-тест</a:t>
            </a:r>
            <a:r>
              <a:rPr lang="ru-RU" sz="2400" b="1" smtClean="0"/>
              <a:t>: </a:t>
            </a:r>
            <a:r>
              <a:rPr lang="en-US" sz="2400" b="1" smtClean="0"/>
              <a:t>&gt;</a:t>
            </a:r>
            <a:r>
              <a:rPr lang="ru-RU" sz="2400" b="1" smtClean="0"/>
              <a:t>15% активных нейтрофилов; </a:t>
            </a:r>
            <a:r>
              <a:rPr lang="ru-RU" sz="2800" b="1" i="1" u="sng" smtClean="0"/>
              <a:t>стимулированный НСТ-тест</a:t>
            </a:r>
            <a:r>
              <a:rPr lang="ru-RU" sz="2400" b="1" smtClean="0"/>
              <a:t>: </a:t>
            </a:r>
            <a:r>
              <a:rPr lang="en-US" sz="2400" b="1" smtClean="0"/>
              <a:t>&gt;</a:t>
            </a:r>
            <a:r>
              <a:rPr lang="ru-RU" sz="2400" b="1" smtClean="0"/>
              <a:t>80% или </a:t>
            </a:r>
            <a:r>
              <a:rPr lang="en-US" sz="2400" b="1" smtClean="0"/>
              <a:t>&lt;</a:t>
            </a:r>
            <a:r>
              <a:rPr lang="ru-RU" sz="2400" b="1" smtClean="0"/>
              <a:t>30% нейтрофилов, способных к активации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Заголовок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1339850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400" b="1" smtClean="0"/>
              <a:t>СВОЕВРЕМЕННОСТЬ: начало АБТ в пределах 1 часа при подозреваемом тяжёлом сепсисе или клинически  документированном инфекционном заболевании 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0" y="1557338"/>
            <a:ext cx="9144000" cy="59039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Забор  материала для микробиологического исследования из стерильных в норме локусов (кровь, цереброспинальная жидкость, </a:t>
            </a:r>
            <a:r>
              <a:rPr lang="ru-RU" sz="2000" b="1" dirty="0" err="1" smtClean="0"/>
              <a:t>биоптат</a:t>
            </a:r>
            <a:r>
              <a:rPr lang="ru-RU" sz="2000" b="1" dirty="0" smtClean="0"/>
              <a:t>) </a:t>
            </a:r>
            <a:r>
              <a:rPr lang="ru-RU" sz="2800" b="1" i="1" dirty="0" smtClean="0"/>
              <a:t>предшествует</a:t>
            </a:r>
            <a:r>
              <a:rPr lang="ru-RU" sz="2000" b="1" dirty="0" smtClean="0"/>
              <a:t> первому введению антибиотика.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При септическом шоке критерий начала антибактериальной терапии – </a:t>
            </a:r>
            <a:r>
              <a:rPr lang="ru-RU" sz="2800" b="1" i="1" dirty="0" smtClean="0"/>
              <a:t>обеспечение управления гемодинамикой </a:t>
            </a:r>
            <a:r>
              <a:rPr lang="ru-RU" sz="2000" b="1" dirty="0" smtClean="0"/>
              <a:t>методами инфузионной терапии, инотропной и </a:t>
            </a:r>
            <a:r>
              <a:rPr lang="ru-RU" sz="2000" b="1" dirty="0" err="1" smtClean="0"/>
              <a:t>вазоактивной</a:t>
            </a:r>
            <a:r>
              <a:rPr lang="ru-RU" sz="2000" b="1" dirty="0" smtClean="0"/>
              <a:t> фармакотерапии.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Забор материала из нестерильных локусов  (кожа, рана, моча, кал) можно выполнить в течение 1 часа </a:t>
            </a:r>
            <a:r>
              <a:rPr lang="ru-RU" sz="2800" b="1" i="1" dirty="0" smtClean="0"/>
              <a:t>после</a:t>
            </a:r>
            <a:r>
              <a:rPr lang="ru-RU" sz="2000" b="1" dirty="0" smtClean="0"/>
              <a:t> начала антибактериальной терапии.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NB!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Нельзя отсрочить первое введение антибиотика ради забора сред для микробиологического анализа!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3200" b="1" smtClean="0"/>
              <a:t>ВЫБОР ПРЕПАРАТА</a:t>
            </a:r>
          </a:p>
        </p:txBody>
      </p:sp>
      <p:sp>
        <p:nvSpPr>
          <p:cNvPr id="124930" name="Содержимое 2"/>
          <p:cNvSpPr>
            <a:spLocks noGrp="1"/>
          </p:cNvSpPr>
          <p:nvPr>
            <p:ph idx="1"/>
          </p:nvPr>
        </p:nvSpPr>
        <p:spPr>
          <a:xfrm>
            <a:off x="179389" y="1412877"/>
            <a:ext cx="8785225" cy="504031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2400" b="1" i="1" smtClean="0"/>
              <a:t>НЕТ ВРЕМЕНИ ДОЖИДАТЬСЯ РЕЗУЛЬТАТА МИКРОБИОЛОГИЧЕСКОГО АНАЛИЗА!</a:t>
            </a:r>
          </a:p>
          <a:p>
            <a:pPr algn="ctr" eaLnBrk="1" hangingPunct="1">
              <a:buFont typeface="Arial" charset="0"/>
              <a:buNone/>
            </a:pPr>
            <a:endParaRPr lang="ru-RU" sz="2400" b="1" i="1" smtClean="0"/>
          </a:p>
          <a:p>
            <a:pPr algn="ctr" eaLnBrk="1" hangingPunct="1">
              <a:buFont typeface="Arial" charset="0"/>
              <a:buNone/>
            </a:pPr>
            <a:r>
              <a:rPr lang="ru-RU" sz="2800" b="1" smtClean="0"/>
              <a:t>Как правило, в ОРИТ антибиотик назначается эмпирически. Как сделать, чтобы «эмпирически» не было синонимом «наугад»?</a:t>
            </a:r>
          </a:p>
          <a:p>
            <a:pPr algn="ctr" eaLnBrk="1" hangingPunct="1">
              <a:buFont typeface="Arial" charset="0"/>
              <a:buNone/>
            </a:pPr>
            <a:r>
              <a:rPr lang="ru-RU" sz="2400" b="1" smtClean="0"/>
              <a:t>ВЫХОД:</a:t>
            </a:r>
          </a:p>
          <a:p>
            <a:pPr algn="just" eaLnBrk="1" hangingPunct="1">
              <a:buFont typeface="Arial" charset="0"/>
              <a:buNone/>
            </a:pPr>
            <a:r>
              <a:rPr lang="ru-RU" sz="2400" b="1" smtClean="0"/>
              <a:t>1. Стратификация рисков резистентности возбудителя</a:t>
            </a:r>
          </a:p>
          <a:p>
            <a:pPr algn="just" eaLnBrk="1" hangingPunct="1">
              <a:buFont typeface="Arial" charset="0"/>
              <a:buNone/>
            </a:pPr>
            <a:r>
              <a:rPr lang="ru-RU" sz="2400" b="1" smtClean="0"/>
              <a:t>2. Эмпирическая деэскалационная терапия</a:t>
            </a:r>
          </a:p>
          <a:p>
            <a:pPr algn="just" eaLnBrk="1" hangingPunct="1">
              <a:buFont typeface="Arial" charset="0"/>
              <a:buNone/>
            </a:pPr>
            <a:r>
              <a:rPr lang="ru-RU" sz="2400" b="1" smtClean="0"/>
              <a:t>3. Газовая хроматография – масс-спектрометрия</a:t>
            </a:r>
          </a:p>
          <a:p>
            <a:pPr algn="just" eaLnBrk="1" hangingPunct="1">
              <a:buFont typeface="Arial" charset="0"/>
              <a:buNone/>
            </a:pPr>
            <a:r>
              <a:rPr lang="ru-RU" sz="2400" b="1" smtClean="0"/>
              <a:t>4. Микробиологический мониторинг ОРИТ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188913"/>
            <a:ext cx="8229600" cy="620712"/>
          </a:xfrm>
        </p:spPr>
        <p:txBody>
          <a:bodyPr/>
          <a:lstStyle/>
          <a:p>
            <a:r>
              <a:rPr lang="ru-RU" sz="2400" b="1" smtClean="0"/>
              <a:t>СТРАТИФИКАЦИЯ РИСКОВ: ТИПЫ ПАЦИЕНТОВ</a:t>
            </a:r>
            <a:br>
              <a:rPr lang="ru-RU" sz="2400" b="1" smtClean="0"/>
            </a:br>
            <a:r>
              <a:rPr lang="ru-RU" sz="1800" b="1" smtClean="0"/>
              <a:t>(Российское национальное руководство, 2012)</a:t>
            </a:r>
            <a:endParaRPr lang="ru-RU" sz="2400" b="1" smtClean="0"/>
          </a:p>
        </p:txBody>
      </p:sp>
      <p:graphicFrame>
        <p:nvGraphicFramePr>
          <p:cNvPr id="197635" name="Group 3"/>
          <p:cNvGraphicFramePr>
            <a:graphicFrameLocks noGrp="1"/>
          </p:cNvGraphicFramePr>
          <p:nvPr/>
        </p:nvGraphicFramePr>
        <p:xfrm>
          <a:off x="0" y="1006475"/>
          <a:ext cx="9144000" cy="4968240"/>
        </p:xfrm>
        <a:graphic>
          <a:graphicData uri="http://schemas.openxmlformats.org/drawingml/2006/table">
            <a:tbl>
              <a:tblPr/>
              <a:tblGrid>
                <a:gridCol w="1763713"/>
                <a:gridCol w="2232025"/>
                <a:gridCol w="2305050"/>
                <a:gridCol w="2843212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I: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 обращались за помощью 6мес.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 было АБТ 90 дней.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Нет сопутствующей патологии.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Нет факторов риска.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Обращались за медицинской помощью в течение 6мес.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 пределах 90 дней получали АБТ.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Сопутствующая патология (ХПН, цирроз, СД, хронические интоксикации, ВИЧ, другие иммунодефициты.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БЛРС-продуценты.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Длительная госпитализация и (или) инфекционное осложнение инвазивных процедур.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Предшествующая АБТ.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Тяжёлое течение основного заболевания или коморбидность.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БЛРС-продуценты.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Pseudomonas, Acinetobacter, MRSA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Пациенты типа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с лихорадкой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&gt;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4-6 дней, резистентной к АБТ.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Колонизация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Candida spp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в ≥2 локусах  или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≥2 факторов риска инвазивного кандидоза: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-в/в катетер;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-хирургическое вмешательство на брюшной полости;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-мукозит;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-полное парентеральное питание; ГКС или иммуносупрессоры.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БЛРС-продуценты.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Pseudomonas, Acinetobacter, 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Candida spp.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"/>
            <a:ext cx="9144000" cy="836613"/>
          </a:xfrm>
        </p:spPr>
        <p:txBody>
          <a:bodyPr/>
          <a:lstStyle/>
          <a:p>
            <a:r>
              <a:rPr lang="ru-RU" sz="2400" b="1" smtClean="0"/>
              <a:t>ВЫБОР АНТИБИОТИКА НА ОСНОВАНИИ СТРАТИФИКАЦИИ РИСКА</a:t>
            </a:r>
            <a:r>
              <a:rPr lang="en-US" sz="2400" b="1" smtClean="0"/>
              <a:t/>
            </a:r>
            <a:br>
              <a:rPr lang="en-US" sz="2400" b="1" smtClean="0"/>
            </a:br>
            <a:r>
              <a:rPr lang="en-US" sz="1800" b="1" smtClean="0"/>
              <a:t>(</a:t>
            </a:r>
            <a:r>
              <a:rPr lang="ru-RU" sz="1800" b="1" smtClean="0"/>
              <a:t>Российское национальное руководство,</a:t>
            </a:r>
            <a:r>
              <a:rPr lang="en-US" sz="1800" b="1" smtClean="0"/>
              <a:t> 2012)</a:t>
            </a:r>
            <a:endParaRPr lang="ru-RU" sz="1800" b="1" smtClean="0"/>
          </a:p>
        </p:txBody>
      </p:sp>
      <p:graphicFrame>
        <p:nvGraphicFramePr>
          <p:cNvPr id="199683" name="Group 3"/>
          <p:cNvGraphicFramePr>
            <a:graphicFrameLocks noGrp="1"/>
          </p:cNvGraphicFramePr>
          <p:nvPr/>
        </p:nvGraphicFramePr>
        <p:xfrm>
          <a:off x="0" y="836613"/>
          <a:ext cx="9144000" cy="4511040"/>
        </p:xfrm>
        <a:graphic>
          <a:graphicData uri="http://schemas.openxmlformats.org/drawingml/2006/table">
            <a:tbl>
              <a:tblPr/>
              <a:tblGrid>
                <a:gridCol w="2916238"/>
                <a:gridCol w="6227762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нет факторов риска.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Эскалационная терапия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Цефалоспорин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I-III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± метронидазол или линкозамид.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Ингибиторзащищённые пенициллины.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Фторхинолоны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риск «Грам ( - )» БЛРС-продуцентов. Нет риска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Pseudomonas, Acinetobacter, 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Деэскалационная терапия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Карбапенем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группы (эртапенем).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Фторхинолон ± метронидазол.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Цефепим ± метронидазол.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 Пиперациллин/тазобактам.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 Тигециклин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риск «Грам ( - )» БЛРС-продуцентов. Риск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Pseudomonas, Acinetobacter, 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Деэскалационная терапия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Карбапенем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группы (имипенем/цилостатин; меропенем; дорипенем).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Цефоперазон/сульбактам.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Антисинегнойный цефалоспорин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III-IV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(цефтазидим, цефоперазон, цефепим) ± метронидазол.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 Любой из перечисленных ± анти-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антибиотик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риск инвазивного кандидоза.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Деэскалационная терапия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Флуконазол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-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стабильное состояние, фунгициды не получал.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Эхинокандины (каспофунгин) – тяжёлое состояние, получал азолы или выделяет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Candida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albicans.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pPr eaLnBrk="1" hangingPunct="1"/>
            <a:r>
              <a:rPr lang="ru-RU" sz="2400" b="1" smtClean="0"/>
              <a:t>ОБЩИЕ ПРАВИЛА ДОЗИРОВАНИЯ:</a:t>
            </a:r>
          </a:p>
        </p:txBody>
      </p:sp>
      <p:sp>
        <p:nvSpPr>
          <p:cNvPr id="131074" name="Содержимое 2"/>
          <p:cNvSpPr>
            <a:spLocks noGrp="1"/>
          </p:cNvSpPr>
          <p:nvPr>
            <p:ph idx="1"/>
          </p:nvPr>
        </p:nvSpPr>
        <p:spPr>
          <a:xfrm>
            <a:off x="0" y="620715"/>
            <a:ext cx="9144000" cy="6237287"/>
          </a:xfrm>
        </p:spPr>
        <p:txBody>
          <a:bodyPr/>
          <a:lstStyle/>
          <a:p>
            <a:pPr eaLnBrk="1" hangingPunct="1"/>
            <a:r>
              <a:rPr lang="ru-RU" sz="2000" b="1" smtClean="0"/>
              <a:t>1. Соблюдение рекомендаций фирм – производителей.</a:t>
            </a:r>
          </a:p>
          <a:p>
            <a:pPr eaLnBrk="1" hangingPunct="1"/>
            <a:r>
              <a:rPr lang="ru-RU" sz="2000" b="1" smtClean="0"/>
              <a:t>2. Ориентация на максимально допустимую дозу.</a:t>
            </a:r>
          </a:p>
          <a:p>
            <a:pPr eaLnBrk="1" hangingPunct="1"/>
            <a:r>
              <a:rPr lang="ru-RU" sz="2000" b="1" smtClean="0"/>
              <a:t>3. При лечении тяжёлых инфекций преимущественно внутривенное введение (обеспечение максимальной биодоступности).</a:t>
            </a:r>
          </a:p>
          <a:p>
            <a:pPr eaLnBrk="1" hangingPunct="1"/>
            <a:r>
              <a:rPr lang="ru-RU" sz="2000" b="1" smtClean="0"/>
              <a:t>4. При прерывистом введении интервалы не более 6∙Т</a:t>
            </a:r>
            <a:r>
              <a:rPr lang="ru-RU" sz="2000" b="1" baseline="-25000" smtClean="0"/>
              <a:t>1/2</a:t>
            </a:r>
            <a:r>
              <a:rPr lang="ru-RU" sz="2000" b="1" smtClean="0"/>
              <a:t> для данного препарата.</a:t>
            </a:r>
          </a:p>
          <a:p>
            <a:pPr eaLnBrk="1" hangingPunct="1"/>
            <a:r>
              <a:rPr lang="ru-RU" sz="2000" b="1" smtClean="0"/>
              <a:t>5. Антибиотики с «концентрационно-зависимым киллингом» (например, аминогликозиды) вводить редко (амикацин 20мг/кг однократно).</a:t>
            </a:r>
          </a:p>
          <a:p>
            <a:pPr eaLnBrk="1" hangingPunct="1"/>
            <a:r>
              <a:rPr lang="ru-RU" sz="2000" b="1" smtClean="0"/>
              <a:t>6. </a:t>
            </a:r>
            <a:r>
              <a:rPr lang="el-GR" sz="2000" b="1" smtClean="0"/>
              <a:t>β</a:t>
            </a:r>
            <a:r>
              <a:rPr lang="ru-RU" sz="2000" b="1" smtClean="0"/>
              <a:t>-лактамные антибиотики с «концентрационно-независимым киллингом» (карбопенемы, цефалоспорины, полусинтетические пенициллины) целесообразно вводить инфузионно (время инфузии разовой дозы 2-3 часа, максимально – 4 часа).</a:t>
            </a:r>
          </a:p>
          <a:p>
            <a:pPr eaLnBrk="1" hangingPunct="1"/>
            <a:r>
              <a:rPr lang="ru-RU" sz="2000" b="1" smtClean="0"/>
              <a:t>7. Суточную дозу </a:t>
            </a:r>
            <a:r>
              <a:rPr lang="el-GR" sz="2000" b="1" smtClean="0"/>
              <a:t>β</a:t>
            </a:r>
            <a:r>
              <a:rPr lang="ru-RU" sz="2000" b="1" smtClean="0"/>
              <a:t>-лактамных антибиотиков следует увеличивать за счёт кратности введений, не повышая разовые дозы. 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>
                <a:solidFill>
                  <a:srgbClr val="C00000"/>
                </a:solidFill>
              </a:rPr>
              <a:t>      </a:t>
            </a:r>
            <a:r>
              <a:rPr lang="ru-RU" sz="2400" b="1" i="1" smtClean="0">
                <a:solidFill>
                  <a:srgbClr val="C00000"/>
                </a:solidFill>
              </a:rPr>
              <a:t>Эффективность болюсной нагрузки антибиотиками с инфузионной поддержкой не изучена, но 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1763317" y="3500438"/>
            <a:ext cx="6049565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1763316" y="2420940"/>
            <a:ext cx="0" cy="17287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cxnSpLocks/>
          </p:cNvCxnSpPr>
          <p:nvPr/>
        </p:nvCxnSpPr>
        <p:spPr>
          <a:xfrm flipV="1">
            <a:off x="1794368" y="2486527"/>
            <a:ext cx="154748" cy="1554457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cxnSpLocks/>
          </p:cNvCxnSpPr>
          <p:nvPr/>
        </p:nvCxnSpPr>
        <p:spPr>
          <a:xfrm flipV="1">
            <a:off x="5930675" y="2205039"/>
            <a:ext cx="167385" cy="1952066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олилиния 16"/>
          <p:cNvSpPr/>
          <p:nvPr/>
        </p:nvSpPr>
        <p:spPr>
          <a:xfrm>
            <a:off x="1958705" y="2509045"/>
            <a:ext cx="3963458" cy="1648061"/>
          </a:xfrm>
          <a:custGeom>
            <a:avLst/>
            <a:gdLst>
              <a:gd name="connsiteX0" fmla="*/ 0 w 1102937"/>
              <a:gd name="connsiteY0" fmla="*/ 0 h 848412"/>
              <a:gd name="connsiteX1" fmla="*/ 329939 w 1102937"/>
              <a:gd name="connsiteY1" fmla="*/ 669303 h 848412"/>
              <a:gd name="connsiteX2" fmla="*/ 1102937 w 1102937"/>
              <a:gd name="connsiteY2" fmla="*/ 848412 h 84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2937" h="848412">
                <a:moveTo>
                  <a:pt x="0" y="0"/>
                </a:moveTo>
                <a:cubicBezTo>
                  <a:pt x="73058" y="263950"/>
                  <a:pt x="146116" y="527901"/>
                  <a:pt x="329939" y="669303"/>
                </a:cubicBezTo>
                <a:cubicBezTo>
                  <a:pt x="513762" y="810705"/>
                  <a:pt x="1102937" y="848412"/>
                  <a:pt x="1102937" y="848412"/>
                </a:cubicBezTo>
              </a:path>
            </a:pathLst>
          </a:cu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Полилиния 18"/>
          <p:cNvSpPr/>
          <p:nvPr/>
        </p:nvSpPr>
        <p:spPr>
          <a:xfrm>
            <a:off x="6099155" y="2189227"/>
            <a:ext cx="2179833" cy="1666064"/>
          </a:xfrm>
          <a:custGeom>
            <a:avLst/>
            <a:gdLst>
              <a:gd name="connsiteX0" fmla="*/ 0 w 1102937"/>
              <a:gd name="connsiteY0" fmla="*/ 0 h 848412"/>
              <a:gd name="connsiteX1" fmla="*/ 329939 w 1102937"/>
              <a:gd name="connsiteY1" fmla="*/ 669303 h 848412"/>
              <a:gd name="connsiteX2" fmla="*/ 1102937 w 1102937"/>
              <a:gd name="connsiteY2" fmla="*/ 848412 h 84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2937" h="848412">
                <a:moveTo>
                  <a:pt x="0" y="0"/>
                </a:moveTo>
                <a:cubicBezTo>
                  <a:pt x="73058" y="263950"/>
                  <a:pt x="146116" y="527901"/>
                  <a:pt x="329939" y="669303"/>
                </a:cubicBezTo>
                <a:cubicBezTo>
                  <a:pt x="513762" y="810705"/>
                  <a:pt x="1102937" y="848412"/>
                  <a:pt x="1102937" y="848412"/>
                </a:cubicBezTo>
              </a:path>
            </a:pathLst>
          </a:cu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1763317" y="5445125"/>
            <a:ext cx="6049565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1763316" y="4437065"/>
            <a:ext cx="0" cy="20161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cxnSpLocks/>
          </p:cNvCxnSpPr>
          <p:nvPr/>
        </p:nvCxnSpPr>
        <p:spPr>
          <a:xfrm>
            <a:off x="2978944" y="4674756"/>
            <a:ext cx="1809155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29"/>
          <p:cNvSpPr/>
          <p:nvPr/>
        </p:nvSpPr>
        <p:spPr>
          <a:xfrm>
            <a:off x="1774031" y="4674756"/>
            <a:ext cx="1204913" cy="1606550"/>
          </a:xfrm>
          <a:custGeom>
            <a:avLst/>
            <a:gdLst>
              <a:gd name="connsiteX0" fmla="*/ 1605699 w 1605699"/>
              <a:gd name="connsiteY0" fmla="*/ 6284 h 1605699"/>
              <a:gd name="connsiteX1" fmla="*/ 1172066 w 1605699"/>
              <a:gd name="connsiteY1" fmla="*/ 25138 h 1605699"/>
              <a:gd name="connsiteX2" fmla="*/ 813847 w 1605699"/>
              <a:gd name="connsiteY2" fmla="*/ 157113 h 1605699"/>
              <a:gd name="connsiteX3" fmla="*/ 502763 w 1605699"/>
              <a:gd name="connsiteY3" fmla="*/ 402210 h 1605699"/>
              <a:gd name="connsiteX4" fmla="*/ 295373 w 1605699"/>
              <a:gd name="connsiteY4" fmla="*/ 713295 h 1605699"/>
              <a:gd name="connsiteX5" fmla="*/ 135117 w 1605699"/>
              <a:gd name="connsiteY5" fmla="*/ 1052659 h 1605699"/>
              <a:gd name="connsiteX6" fmla="*/ 21996 w 1605699"/>
              <a:gd name="connsiteY6" fmla="*/ 1514573 h 1605699"/>
              <a:gd name="connsiteX7" fmla="*/ 3142 w 1605699"/>
              <a:gd name="connsiteY7" fmla="*/ 1599414 h 160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05699" h="1605699">
                <a:moveTo>
                  <a:pt x="1605699" y="6284"/>
                </a:moveTo>
                <a:cubicBezTo>
                  <a:pt x="1454870" y="3142"/>
                  <a:pt x="1304041" y="0"/>
                  <a:pt x="1172066" y="25138"/>
                </a:cubicBezTo>
                <a:cubicBezTo>
                  <a:pt x="1040091" y="50276"/>
                  <a:pt x="925398" y="94268"/>
                  <a:pt x="813847" y="157113"/>
                </a:cubicBezTo>
                <a:cubicBezTo>
                  <a:pt x="702297" y="219958"/>
                  <a:pt x="589175" y="309513"/>
                  <a:pt x="502763" y="402210"/>
                </a:cubicBezTo>
                <a:cubicBezTo>
                  <a:pt x="416351" y="494907"/>
                  <a:pt x="356647" y="604887"/>
                  <a:pt x="295373" y="713295"/>
                </a:cubicBezTo>
                <a:cubicBezTo>
                  <a:pt x="234099" y="821703"/>
                  <a:pt x="180680" y="919113"/>
                  <a:pt x="135117" y="1052659"/>
                </a:cubicBezTo>
                <a:cubicBezTo>
                  <a:pt x="89554" y="1186205"/>
                  <a:pt x="43992" y="1423447"/>
                  <a:pt x="21996" y="1514573"/>
                </a:cubicBezTo>
                <a:cubicBezTo>
                  <a:pt x="0" y="1605699"/>
                  <a:pt x="3142" y="1599414"/>
                  <a:pt x="3142" y="1599414"/>
                </a:cubicBezTo>
              </a:path>
            </a:pathLst>
          </a:cu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flipV="1">
            <a:off x="3798529" y="568327"/>
            <a:ext cx="0" cy="5832475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40" name="TextBox 36"/>
          <p:cNvSpPr txBox="1">
            <a:spLocks noChangeArrowheads="1"/>
          </p:cNvSpPr>
          <p:nvPr/>
        </p:nvSpPr>
        <p:spPr bwMode="auto">
          <a:xfrm>
            <a:off x="251520" y="4077072"/>
            <a:ext cx="21728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Струйные введения</a:t>
            </a:r>
          </a:p>
        </p:txBody>
      </p:sp>
      <p:sp>
        <p:nvSpPr>
          <p:cNvPr id="133141" name="TextBox 37"/>
          <p:cNvSpPr txBox="1">
            <a:spLocks noChangeArrowheads="1"/>
          </p:cNvSpPr>
          <p:nvPr/>
        </p:nvSpPr>
        <p:spPr bwMode="auto">
          <a:xfrm>
            <a:off x="251520" y="5733256"/>
            <a:ext cx="22081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Инфузия дозатором</a:t>
            </a: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1763316" y="1484313"/>
            <a:ext cx="6104334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1763317" y="476250"/>
            <a:ext cx="1190" cy="17287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cxnSpLocks/>
            <a:stCxn id="40" idx="0"/>
            <a:endCxn id="8" idx="0"/>
          </p:cNvCxnSpPr>
          <p:nvPr/>
        </p:nvCxnSpPr>
        <p:spPr>
          <a:xfrm>
            <a:off x="2151369" y="839364"/>
            <a:ext cx="2667766" cy="25609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46" name="TextBox 41"/>
          <p:cNvSpPr txBox="1">
            <a:spLocks noChangeArrowheads="1"/>
          </p:cNvSpPr>
          <p:nvPr/>
        </p:nvSpPr>
        <p:spPr bwMode="auto">
          <a:xfrm>
            <a:off x="107504" y="1556792"/>
            <a:ext cx="244958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Болюс с инфузионной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поддержкой</a:t>
            </a:r>
          </a:p>
        </p:txBody>
      </p:sp>
      <p:sp>
        <p:nvSpPr>
          <p:cNvPr id="40" name="Полилиния 39"/>
          <p:cNvSpPr/>
          <p:nvPr/>
        </p:nvSpPr>
        <p:spPr>
          <a:xfrm>
            <a:off x="1736100" y="-86946"/>
            <a:ext cx="415269" cy="2060811"/>
          </a:xfrm>
          <a:custGeom>
            <a:avLst/>
            <a:gdLst>
              <a:gd name="connsiteX0" fmla="*/ 501444 w 501444"/>
              <a:gd name="connsiteY0" fmla="*/ 754626 h 1678858"/>
              <a:gd name="connsiteX1" fmla="*/ 250722 w 501444"/>
              <a:gd name="connsiteY1" fmla="*/ 666135 h 1678858"/>
              <a:gd name="connsiteX2" fmla="*/ 176980 w 501444"/>
              <a:gd name="connsiteY2" fmla="*/ 474406 h 1678858"/>
              <a:gd name="connsiteX3" fmla="*/ 117986 w 501444"/>
              <a:gd name="connsiteY3" fmla="*/ 164690 h 1678858"/>
              <a:gd name="connsiteX4" fmla="*/ 14748 w 501444"/>
              <a:gd name="connsiteY4" fmla="*/ 1462548 h 1678858"/>
              <a:gd name="connsiteX5" fmla="*/ 29496 w 501444"/>
              <a:gd name="connsiteY5" fmla="*/ 1462548 h 1678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1444" h="1678858">
                <a:moveTo>
                  <a:pt x="501444" y="754626"/>
                </a:moveTo>
                <a:cubicBezTo>
                  <a:pt x="403121" y="733732"/>
                  <a:pt x="304799" y="712838"/>
                  <a:pt x="250722" y="666135"/>
                </a:cubicBezTo>
                <a:cubicBezTo>
                  <a:pt x="196645" y="619432"/>
                  <a:pt x="199103" y="557980"/>
                  <a:pt x="176980" y="474406"/>
                </a:cubicBezTo>
                <a:cubicBezTo>
                  <a:pt x="154857" y="390832"/>
                  <a:pt x="145025" y="0"/>
                  <a:pt x="117986" y="164690"/>
                </a:cubicBezTo>
                <a:cubicBezTo>
                  <a:pt x="90947" y="329380"/>
                  <a:pt x="29496" y="1246238"/>
                  <a:pt x="14748" y="1462548"/>
                </a:cubicBezTo>
                <a:cubicBezTo>
                  <a:pt x="0" y="1678858"/>
                  <a:pt x="27038" y="1474838"/>
                  <a:pt x="29496" y="1462548"/>
                </a:cubicBezTo>
              </a:path>
            </a:pathLst>
          </a:cu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flipV="1">
            <a:off x="5922170" y="568326"/>
            <a:ext cx="0" cy="5832475"/>
          </a:xfrm>
          <a:prstGeom prst="line">
            <a:avLst/>
          </a:prstGeom>
          <a:ln w="2540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1565E1C2-0967-47B8-9BB3-71B89C2546B7}"/>
              </a:ext>
            </a:extLst>
          </p:cNvPr>
          <p:cNvCxnSpPr/>
          <p:nvPr/>
        </p:nvCxnSpPr>
        <p:spPr>
          <a:xfrm flipV="1">
            <a:off x="2736056" y="583517"/>
            <a:ext cx="0" cy="5832475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5CFEC145-E91D-4596-A076-995412BECBB1}"/>
              </a:ext>
            </a:extLst>
          </p:cNvPr>
          <p:cNvCxnSpPr/>
          <p:nvPr/>
        </p:nvCxnSpPr>
        <p:spPr>
          <a:xfrm flipV="1">
            <a:off x="4796611" y="568326"/>
            <a:ext cx="0" cy="5832475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29">
            <a:extLst>
              <a:ext uri="{FF2B5EF4-FFF2-40B4-BE49-F238E27FC236}">
                <a16:creationId xmlns:a16="http://schemas.microsoft.com/office/drawing/2014/main" xmlns="" id="{2F628E20-A344-48E5-9C8C-C90B45B58E30}"/>
              </a:ext>
            </a:extLst>
          </p:cNvPr>
          <p:cNvSpPr/>
          <p:nvPr/>
        </p:nvSpPr>
        <p:spPr>
          <a:xfrm flipH="1">
            <a:off x="4756365" y="4649641"/>
            <a:ext cx="1174310" cy="1558879"/>
          </a:xfrm>
          <a:custGeom>
            <a:avLst/>
            <a:gdLst>
              <a:gd name="connsiteX0" fmla="*/ 1605699 w 1605699"/>
              <a:gd name="connsiteY0" fmla="*/ 6284 h 1605699"/>
              <a:gd name="connsiteX1" fmla="*/ 1172066 w 1605699"/>
              <a:gd name="connsiteY1" fmla="*/ 25138 h 1605699"/>
              <a:gd name="connsiteX2" fmla="*/ 813847 w 1605699"/>
              <a:gd name="connsiteY2" fmla="*/ 157113 h 1605699"/>
              <a:gd name="connsiteX3" fmla="*/ 502763 w 1605699"/>
              <a:gd name="connsiteY3" fmla="*/ 402210 h 1605699"/>
              <a:gd name="connsiteX4" fmla="*/ 295373 w 1605699"/>
              <a:gd name="connsiteY4" fmla="*/ 713295 h 1605699"/>
              <a:gd name="connsiteX5" fmla="*/ 135117 w 1605699"/>
              <a:gd name="connsiteY5" fmla="*/ 1052659 h 1605699"/>
              <a:gd name="connsiteX6" fmla="*/ 21996 w 1605699"/>
              <a:gd name="connsiteY6" fmla="*/ 1514573 h 1605699"/>
              <a:gd name="connsiteX7" fmla="*/ 3142 w 1605699"/>
              <a:gd name="connsiteY7" fmla="*/ 1599414 h 160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05699" h="1605699">
                <a:moveTo>
                  <a:pt x="1605699" y="6284"/>
                </a:moveTo>
                <a:cubicBezTo>
                  <a:pt x="1454870" y="3142"/>
                  <a:pt x="1304041" y="0"/>
                  <a:pt x="1172066" y="25138"/>
                </a:cubicBezTo>
                <a:cubicBezTo>
                  <a:pt x="1040091" y="50276"/>
                  <a:pt x="925398" y="94268"/>
                  <a:pt x="813847" y="157113"/>
                </a:cubicBezTo>
                <a:cubicBezTo>
                  <a:pt x="702297" y="219958"/>
                  <a:pt x="589175" y="309513"/>
                  <a:pt x="502763" y="402210"/>
                </a:cubicBezTo>
                <a:cubicBezTo>
                  <a:pt x="416351" y="494907"/>
                  <a:pt x="356647" y="604887"/>
                  <a:pt x="295373" y="713295"/>
                </a:cubicBezTo>
                <a:cubicBezTo>
                  <a:pt x="234099" y="821703"/>
                  <a:pt x="180680" y="919113"/>
                  <a:pt x="135117" y="1052659"/>
                </a:cubicBezTo>
                <a:cubicBezTo>
                  <a:pt x="89554" y="1186205"/>
                  <a:pt x="43992" y="1423447"/>
                  <a:pt x="21996" y="1514573"/>
                </a:cubicBezTo>
                <a:cubicBezTo>
                  <a:pt x="0" y="1605699"/>
                  <a:pt x="3142" y="1599414"/>
                  <a:pt x="3142" y="1599414"/>
                </a:cubicBezTo>
              </a:path>
            </a:pathLst>
          </a:cu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xmlns="" id="{894359B3-9BB4-4739-9BBF-61194D55D168}"/>
              </a:ext>
            </a:extLst>
          </p:cNvPr>
          <p:cNvSpPr/>
          <p:nvPr/>
        </p:nvSpPr>
        <p:spPr>
          <a:xfrm>
            <a:off x="4819135" y="864973"/>
            <a:ext cx="1138219" cy="994783"/>
          </a:xfrm>
          <a:custGeom>
            <a:avLst/>
            <a:gdLst>
              <a:gd name="connsiteX0" fmla="*/ 0 w 1482810"/>
              <a:gd name="connsiteY0" fmla="*/ 0 h 914400"/>
              <a:gd name="connsiteX1" fmla="*/ 395416 w 1482810"/>
              <a:gd name="connsiteY1" fmla="*/ 49427 h 914400"/>
              <a:gd name="connsiteX2" fmla="*/ 815545 w 1482810"/>
              <a:gd name="connsiteY2" fmla="*/ 296562 h 914400"/>
              <a:gd name="connsiteX3" fmla="*/ 1013254 w 1482810"/>
              <a:gd name="connsiteY3" fmla="*/ 444843 h 914400"/>
              <a:gd name="connsiteX4" fmla="*/ 1482810 w 1482810"/>
              <a:gd name="connsiteY4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2810" h="914400">
                <a:moveTo>
                  <a:pt x="0" y="0"/>
                </a:moveTo>
                <a:cubicBezTo>
                  <a:pt x="129746" y="0"/>
                  <a:pt x="259492" y="0"/>
                  <a:pt x="395416" y="49427"/>
                </a:cubicBezTo>
                <a:cubicBezTo>
                  <a:pt x="531340" y="98854"/>
                  <a:pt x="712572" y="230659"/>
                  <a:pt x="815545" y="296562"/>
                </a:cubicBezTo>
                <a:cubicBezTo>
                  <a:pt x="918518" y="362465"/>
                  <a:pt x="902043" y="341870"/>
                  <a:pt x="1013254" y="444843"/>
                </a:cubicBezTo>
                <a:cubicBezTo>
                  <a:pt x="1124465" y="547816"/>
                  <a:pt x="1303637" y="731108"/>
                  <a:pt x="1482810" y="914400"/>
                </a:cubicBezTo>
              </a:path>
            </a:pathLst>
          </a:custGeom>
          <a:noFill/>
          <a:ln w="508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олилиния 29">
            <a:extLst>
              <a:ext uri="{FF2B5EF4-FFF2-40B4-BE49-F238E27FC236}">
                <a16:creationId xmlns:a16="http://schemas.microsoft.com/office/drawing/2014/main" xmlns="" id="{79E08249-F526-4402-94D2-6BD87D8E024E}"/>
              </a:ext>
            </a:extLst>
          </p:cNvPr>
          <p:cNvSpPr/>
          <p:nvPr/>
        </p:nvSpPr>
        <p:spPr>
          <a:xfrm>
            <a:off x="5957353" y="4625804"/>
            <a:ext cx="1204913" cy="1606550"/>
          </a:xfrm>
          <a:custGeom>
            <a:avLst/>
            <a:gdLst>
              <a:gd name="connsiteX0" fmla="*/ 1605699 w 1605699"/>
              <a:gd name="connsiteY0" fmla="*/ 6284 h 1605699"/>
              <a:gd name="connsiteX1" fmla="*/ 1172066 w 1605699"/>
              <a:gd name="connsiteY1" fmla="*/ 25138 h 1605699"/>
              <a:gd name="connsiteX2" fmla="*/ 813847 w 1605699"/>
              <a:gd name="connsiteY2" fmla="*/ 157113 h 1605699"/>
              <a:gd name="connsiteX3" fmla="*/ 502763 w 1605699"/>
              <a:gd name="connsiteY3" fmla="*/ 402210 h 1605699"/>
              <a:gd name="connsiteX4" fmla="*/ 295373 w 1605699"/>
              <a:gd name="connsiteY4" fmla="*/ 713295 h 1605699"/>
              <a:gd name="connsiteX5" fmla="*/ 135117 w 1605699"/>
              <a:gd name="connsiteY5" fmla="*/ 1052659 h 1605699"/>
              <a:gd name="connsiteX6" fmla="*/ 21996 w 1605699"/>
              <a:gd name="connsiteY6" fmla="*/ 1514573 h 1605699"/>
              <a:gd name="connsiteX7" fmla="*/ 3142 w 1605699"/>
              <a:gd name="connsiteY7" fmla="*/ 1599414 h 160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05699" h="1605699">
                <a:moveTo>
                  <a:pt x="1605699" y="6284"/>
                </a:moveTo>
                <a:cubicBezTo>
                  <a:pt x="1454870" y="3142"/>
                  <a:pt x="1304041" y="0"/>
                  <a:pt x="1172066" y="25138"/>
                </a:cubicBezTo>
                <a:cubicBezTo>
                  <a:pt x="1040091" y="50276"/>
                  <a:pt x="925398" y="94268"/>
                  <a:pt x="813847" y="157113"/>
                </a:cubicBezTo>
                <a:cubicBezTo>
                  <a:pt x="702297" y="219958"/>
                  <a:pt x="589175" y="309513"/>
                  <a:pt x="502763" y="402210"/>
                </a:cubicBezTo>
                <a:cubicBezTo>
                  <a:pt x="416351" y="494907"/>
                  <a:pt x="356647" y="604887"/>
                  <a:pt x="295373" y="713295"/>
                </a:cubicBezTo>
                <a:cubicBezTo>
                  <a:pt x="234099" y="821703"/>
                  <a:pt x="180680" y="919113"/>
                  <a:pt x="135117" y="1052659"/>
                </a:cubicBezTo>
                <a:cubicBezTo>
                  <a:pt x="89554" y="1186205"/>
                  <a:pt x="43992" y="1423447"/>
                  <a:pt x="21996" y="1514573"/>
                </a:cubicBezTo>
                <a:cubicBezTo>
                  <a:pt x="0" y="1605699"/>
                  <a:pt x="3142" y="1599414"/>
                  <a:pt x="3142" y="1599414"/>
                </a:cubicBezTo>
              </a:path>
            </a:pathLst>
          </a:cu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Полилиния 39">
            <a:extLst>
              <a:ext uri="{FF2B5EF4-FFF2-40B4-BE49-F238E27FC236}">
                <a16:creationId xmlns:a16="http://schemas.microsoft.com/office/drawing/2014/main" xmlns="" id="{1E6A89A7-DD11-408D-8DCB-93CC3734A875}"/>
              </a:ext>
            </a:extLst>
          </p:cNvPr>
          <p:cNvSpPr/>
          <p:nvPr/>
        </p:nvSpPr>
        <p:spPr>
          <a:xfrm>
            <a:off x="5962097" y="-39753"/>
            <a:ext cx="415269" cy="2060811"/>
          </a:xfrm>
          <a:custGeom>
            <a:avLst/>
            <a:gdLst>
              <a:gd name="connsiteX0" fmla="*/ 501444 w 501444"/>
              <a:gd name="connsiteY0" fmla="*/ 754626 h 1678858"/>
              <a:gd name="connsiteX1" fmla="*/ 250722 w 501444"/>
              <a:gd name="connsiteY1" fmla="*/ 666135 h 1678858"/>
              <a:gd name="connsiteX2" fmla="*/ 176980 w 501444"/>
              <a:gd name="connsiteY2" fmla="*/ 474406 h 1678858"/>
              <a:gd name="connsiteX3" fmla="*/ 117986 w 501444"/>
              <a:gd name="connsiteY3" fmla="*/ 164690 h 1678858"/>
              <a:gd name="connsiteX4" fmla="*/ 14748 w 501444"/>
              <a:gd name="connsiteY4" fmla="*/ 1462548 h 1678858"/>
              <a:gd name="connsiteX5" fmla="*/ 29496 w 501444"/>
              <a:gd name="connsiteY5" fmla="*/ 1462548 h 1678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1444" h="1678858">
                <a:moveTo>
                  <a:pt x="501444" y="754626"/>
                </a:moveTo>
                <a:cubicBezTo>
                  <a:pt x="403121" y="733732"/>
                  <a:pt x="304799" y="712838"/>
                  <a:pt x="250722" y="666135"/>
                </a:cubicBezTo>
                <a:cubicBezTo>
                  <a:pt x="196645" y="619432"/>
                  <a:pt x="199103" y="557980"/>
                  <a:pt x="176980" y="474406"/>
                </a:cubicBezTo>
                <a:cubicBezTo>
                  <a:pt x="154857" y="390832"/>
                  <a:pt x="145025" y="0"/>
                  <a:pt x="117986" y="164690"/>
                </a:cubicBezTo>
                <a:cubicBezTo>
                  <a:pt x="90947" y="329380"/>
                  <a:pt x="29496" y="1246238"/>
                  <a:pt x="14748" y="1462548"/>
                </a:cubicBezTo>
                <a:cubicBezTo>
                  <a:pt x="0" y="1678858"/>
                  <a:pt x="27038" y="1474838"/>
                  <a:pt x="29496" y="1462548"/>
                </a:cubicBezTo>
              </a:path>
            </a:pathLst>
          </a:cu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F2F86E30-690F-4197-B7E9-DA221474CF20}"/>
              </a:ext>
            </a:extLst>
          </p:cNvPr>
          <p:cNvCxnSpPr/>
          <p:nvPr/>
        </p:nvCxnSpPr>
        <p:spPr>
          <a:xfrm>
            <a:off x="6377366" y="879712"/>
            <a:ext cx="1055979" cy="0"/>
          </a:xfrm>
          <a:prstGeom prst="line">
            <a:avLst/>
          </a:prstGeom>
          <a:ln w="5080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xmlns="" id="{C3E25D24-7670-4F33-ADD4-F0252E6381DD}"/>
              </a:ext>
            </a:extLst>
          </p:cNvPr>
          <p:cNvCxnSpPr>
            <a:cxnSpLocks/>
          </p:cNvCxnSpPr>
          <p:nvPr/>
        </p:nvCxnSpPr>
        <p:spPr>
          <a:xfrm>
            <a:off x="4861001" y="5045505"/>
            <a:ext cx="0" cy="1005103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>
            <a:extLst>
              <a:ext uri="{FF2B5EF4-FFF2-40B4-BE49-F238E27FC236}">
                <a16:creationId xmlns:a16="http://schemas.microsoft.com/office/drawing/2014/main" xmlns="" id="{E0ADDA2A-7336-4AAE-A364-FAEB03B58228}"/>
              </a:ext>
            </a:extLst>
          </p:cNvPr>
          <p:cNvCxnSpPr>
            <a:cxnSpLocks/>
          </p:cNvCxnSpPr>
          <p:nvPr/>
        </p:nvCxnSpPr>
        <p:spPr>
          <a:xfrm flipV="1">
            <a:off x="1875810" y="5215300"/>
            <a:ext cx="3103" cy="1066006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>
            <a:extLst>
              <a:ext uri="{FF2B5EF4-FFF2-40B4-BE49-F238E27FC236}">
                <a16:creationId xmlns:a16="http://schemas.microsoft.com/office/drawing/2014/main" xmlns="" id="{FB1F2763-D942-4129-8465-059142B7F366}"/>
              </a:ext>
            </a:extLst>
          </p:cNvPr>
          <p:cNvCxnSpPr>
            <a:cxnSpLocks/>
          </p:cNvCxnSpPr>
          <p:nvPr/>
        </p:nvCxnSpPr>
        <p:spPr>
          <a:xfrm flipV="1">
            <a:off x="1763688" y="3284984"/>
            <a:ext cx="0" cy="748108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>
            <a:extLst>
              <a:ext uri="{FF2B5EF4-FFF2-40B4-BE49-F238E27FC236}">
                <a16:creationId xmlns:a16="http://schemas.microsoft.com/office/drawing/2014/main" xmlns="" id="{DF8953A7-B342-41F0-AA9F-2231F6EF2BE6}"/>
              </a:ext>
            </a:extLst>
          </p:cNvPr>
          <p:cNvCxnSpPr>
            <a:cxnSpLocks/>
          </p:cNvCxnSpPr>
          <p:nvPr/>
        </p:nvCxnSpPr>
        <p:spPr>
          <a:xfrm flipH="1" flipV="1">
            <a:off x="5940152" y="5301208"/>
            <a:ext cx="8639" cy="826006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>
            <a:extLst>
              <a:ext uri="{FF2B5EF4-FFF2-40B4-BE49-F238E27FC236}">
                <a16:creationId xmlns:a16="http://schemas.microsoft.com/office/drawing/2014/main" xmlns="" id="{69AB0573-CC73-4108-9639-549C5D05CFBB}"/>
              </a:ext>
            </a:extLst>
          </p:cNvPr>
          <p:cNvCxnSpPr>
            <a:cxnSpLocks/>
          </p:cNvCxnSpPr>
          <p:nvPr/>
        </p:nvCxnSpPr>
        <p:spPr>
          <a:xfrm>
            <a:off x="2021264" y="3333074"/>
            <a:ext cx="0" cy="775436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>
            <a:extLst>
              <a:ext uri="{FF2B5EF4-FFF2-40B4-BE49-F238E27FC236}">
                <a16:creationId xmlns:a16="http://schemas.microsoft.com/office/drawing/2014/main" xmlns="" id="{0A92D1A4-2772-47D0-8CEB-B23BD09D3AF2}"/>
              </a:ext>
            </a:extLst>
          </p:cNvPr>
          <p:cNvCxnSpPr>
            <a:cxnSpLocks/>
          </p:cNvCxnSpPr>
          <p:nvPr/>
        </p:nvCxnSpPr>
        <p:spPr>
          <a:xfrm>
            <a:off x="4850408" y="965992"/>
            <a:ext cx="10594" cy="914400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E2BC9C59-5F7B-462D-9106-A11EC5A0F21F}"/>
              </a:ext>
            </a:extLst>
          </p:cNvPr>
          <p:cNvSpPr txBox="1"/>
          <p:nvPr/>
        </p:nvSpPr>
        <p:spPr>
          <a:xfrm>
            <a:off x="971600" y="6381328"/>
            <a:ext cx="899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время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42C6F1D6-BFAA-49ED-AB99-E87A25465B58}"/>
              </a:ext>
            </a:extLst>
          </p:cNvPr>
          <p:cNvSpPr txBox="1"/>
          <p:nvPr/>
        </p:nvSpPr>
        <p:spPr>
          <a:xfrm>
            <a:off x="3851920" y="6381328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3-й час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3F61363F-92A6-498A-87CB-3EA59D498FBE}"/>
              </a:ext>
            </a:extLst>
          </p:cNvPr>
          <p:cNvSpPr txBox="1"/>
          <p:nvPr/>
        </p:nvSpPr>
        <p:spPr>
          <a:xfrm>
            <a:off x="2771800" y="6381328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2-й час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28CDD90D-646D-4BB1-821A-1602FEB124FD}"/>
              </a:ext>
            </a:extLst>
          </p:cNvPr>
          <p:cNvSpPr txBox="1"/>
          <p:nvPr/>
        </p:nvSpPr>
        <p:spPr>
          <a:xfrm>
            <a:off x="1763688" y="6381328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1-й час</a:t>
            </a:r>
          </a:p>
        </p:txBody>
      </p: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DF8953A7-B342-41F0-AA9F-2231F6EF2BE6}"/>
              </a:ext>
            </a:extLst>
          </p:cNvPr>
          <p:cNvCxnSpPr>
            <a:cxnSpLocks/>
          </p:cNvCxnSpPr>
          <p:nvPr/>
        </p:nvCxnSpPr>
        <p:spPr>
          <a:xfrm flipH="1" flipV="1">
            <a:off x="5940152" y="3284984"/>
            <a:ext cx="8639" cy="826006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>
            <a:extLst>
              <a:ext uri="{FF2B5EF4-FFF2-40B4-BE49-F238E27FC236}">
                <a16:creationId xmlns:a16="http://schemas.microsoft.com/office/drawing/2014/main" xmlns="" id="{DF8953A7-B342-41F0-AA9F-2231F6EF2BE6}"/>
              </a:ext>
            </a:extLst>
          </p:cNvPr>
          <p:cNvCxnSpPr>
            <a:cxnSpLocks/>
          </p:cNvCxnSpPr>
          <p:nvPr/>
        </p:nvCxnSpPr>
        <p:spPr>
          <a:xfrm flipH="1" flipV="1">
            <a:off x="5940152" y="980728"/>
            <a:ext cx="8639" cy="826006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>
            <a:extLst>
              <a:ext uri="{FF2B5EF4-FFF2-40B4-BE49-F238E27FC236}">
                <a16:creationId xmlns:a16="http://schemas.microsoft.com/office/drawing/2014/main" xmlns="" id="{DF8953A7-B342-41F0-AA9F-2231F6EF2BE6}"/>
              </a:ext>
            </a:extLst>
          </p:cNvPr>
          <p:cNvCxnSpPr>
            <a:cxnSpLocks/>
          </p:cNvCxnSpPr>
          <p:nvPr/>
        </p:nvCxnSpPr>
        <p:spPr>
          <a:xfrm flipH="1" flipV="1">
            <a:off x="1763688" y="1052736"/>
            <a:ext cx="8639" cy="826006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3031452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Заголовок 1"/>
          <p:cNvSpPr>
            <a:spLocks noGrp="1"/>
          </p:cNvSpPr>
          <p:nvPr>
            <p:ph type="title"/>
          </p:nvPr>
        </p:nvSpPr>
        <p:spPr>
          <a:xfrm>
            <a:off x="468313" y="2"/>
            <a:ext cx="8229600" cy="836613"/>
          </a:xfrm>
        </p:spPr>
        <p:txBody>
          <a:bodyPr/>
          <a:lstStyle/>
          <a:p>
            <a:pPr eaLnBrk="1" hangingPunct="1"/>
            <a:r>
              <a:rPr lang="ru-RU" sz="2400" b="1" smtClean="0"/>
              <a:t>ТИПИЧНЫЕ ОШИБКИ ВЫБОРА И ДОЗИРОВАНИЯ:</a:t>
            </a:r>
          </a:p>
        </p:txBody>
      </p:sp>
      <p:sp>
        <p:nvSpPr>
          <p:cNvPr id="135170" name="Содержимое 2"/>
          <p:cNvSpPr>
            <a:spLocks noGrp="1"/>
          </p:cNvSpPr>
          <p:nvPr>
            <p:ph idx="1"/>
          </p:nvPr>
        </p:nvSpPr>
        <p:spPr>
          <a:xfrm>
            <a:off x="0" y="765177"/>
            <a:ext cx="9144000" cy="6092825"/>
          </a:xfrm>
        </p:spPr>
        <p:txBody>
          <a:bodyPr/>
          <a:lstStyle/>
          <a:p>
            <a:pPr eaLnBrk="1" hangingPunct="1"/>
            <a:r>
              <a:rPr lang="ru-RU" sz="2000" b="1" smtClean="0"/>
              <a:t>1. Недооценка данных микробиологического мониторинга в ОРИТ или </a:t>
            </a:r>
            <a:r>
              <a:rPr lang="ru-RU" sz="2800" b="1" smtClean="0"/>
              <a:t>отсутствие</a:t>
            </a:r>
            <a:r>
              <a:rPr lang="ru-RU" sz="2000" b="1" smtClean="0"/>
              <a:t> регулярного мониторинга</a:t>
            </a:r>
          </a:p>
          <a:p>
            <a:pPr eaLnBrk="1" hangingPunct="1"/>
            <a:r>
              <a:rPr lang="ru-RU" sz="2000" b="1" smtClean="0"/>
              <a:t>2. Нарушение правил антибактериальной профилактики в хирургии</a:t>
            </a:r>
          </a:p>
          <a:p>
            <a:pPr eaLnBrk="1" hangingPunct="1"/>
            <a:r>
              <a:rPr lang="ru-RU" sz="2000" b="1" smtClean="0"/>
              <a:t>3. Применение фунгицидов «на всякий случай»</a:t>
            </a:r>
          </a:p>
          <a:p>
            <a:pPr eaLnBrk="1" hangingPunct="1"/>
            <a:r>
              <a:rPr lang="ru-RU" sz="2000" b="1" smtClean="0"/>
              <a:t>4. Избыточно широкое применение цефалоспоринов </a:t>
            </a:r>
            <a:r>
              <a:rPr lang="en-US" sz="2000" b="1" smtClean="0"/>
              <a:t>III</a:t>
            </a:r>
            <a:r>
              <a:rPr lang="ru-RU" sz="2000" b="1" smtClean="0"/>
              <a:t> для эмпирической терапии нозокомиальных инфекций (селекция БЛРС-продуцентов)</a:t>
            </a:r>
          </a:p>
          <a:p>
            <a:pPr eaLnBrk="1" hangingPunct="1"/>
            <a:r>
              <a:rPr lang="ru-RU" sz="2000" b="1" smtClean="0"/>
              <a:t>5. Нерациональные комбинации. Например:  карбапенем + метронидазол; ингибиторзащищённый пенициллин + метронидазол</a:t>
            </a:r>
          </a:p>
          <a:p>
            <a:pPr eaLnBrk="1" hangingPunct="1"/>
            <a:r>
              <a:rPr lang="ru-RU" sz="2000" b="1" smtClean="0"/>
              <a:t>6. Игнорирование или </a:t>
            </a:r>
            <a:r>
              <a:rPr lang="ru-RU" sz="2800" b="1" smtClean="0"/>
              <a:t>отсутствие</a:t>
            </a:r>
            <a:r>
              <a:rPr lang="ru-RU" sz="2000" b="1" smtClean="0"/>
              <a:t> клинического фармаколога</a:t>
            </a:r>
          </a:p>
          <a:p>
            <a:pPr eaLnBrk="1" hangingPunct="1"/>
            <a:r>
              <a:rPr lang="ru-RU" sz="2000" b="1" smtClean="0"/>
              <a:t>7. Снижение дозы компонентов комбинации в расчёте на синергизм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179389" y="188913"/>
            <a:ext cx="8785225" cy="1143000"/>
          </a:xfrm>
          <a:ln w="50800">
            <a:solidFill>
              <a:srgbClr val="FF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smtClean="0"/>
              <a:t>АДРЕСНОСТЬ АНТИБАКТЕРИАЛЬНОЙ ТЕРАПИИ</a:t>
            </a:r>
            <a:br>
              <a:rPr lang="ru-RU" sz="2400" b="1" smtClean="0"/>
            </a:br>
            <a:r>
              <a:rPr lang="ru-RU" sz="2400" b="1" smtClean="0"/>
              <a:t>(способность антибиотика преодолевать</a:t>
            </a:r>
            <a:br>
              <a:rPr lang="ru-RU" sz="2400" b="1" smtClean="0"/>
            </a:br>
            <a:r>
              <a:rPr lang="ru-RU" sz="2400" b="1" smtClean="0"/>
              <a:t> гистогематические барьеры)</a:t>
            </a:r>
          </a:p>
        </p:txBody>
      </p:sp>
      <p:sp>
        <p:nvSpPr>
          <p:cNvPr id="137218" name="Содержимое 2"/>
          <p:cNvSpPr>
            <a:spLocks noGrp="1"/>
          </p:cNvSpPr>
          <p:nvPr>
            <p:ph idx="1"/>
          </p:nvPr>
        </p:nvSpPr>
        <p:spPr>
          <a:xfrm>
            <a:off x="0" y="1412875"/>
            <a:ext cx="9144000" cy="5068888"/>
          </a:xfrm>
        </p:spPr>
        <p:txBody>
          <a:bodyPr/>
          <a:lstStyle/>
          <a:p>
            <a:pPr eaLnBrk="1" hangingPunct="1"/>
            <a:r>
              <a:rPr lang="ru-RU" sz="2000" b="1" smtClean="0"/>
              <a:t>ГЕМАТОЭНЦЕФАЛИЧЕСКИЙ БАРЬЕР: </a:t>
            </a:r>
            <a:r>
              <a:rPr lang="ru-RU" sz="2400" b="1" i="1" smtClean="0"/>
              <a:t>рифампицин</a:t>
            </a:r>
            <a:r>
              <a:rPr lang="en-US" sz="2400" b="1" i="1" smtClean="0"/>
              <a:t> &gt;</a:t>
            </a:r>
            <a:r>
              <a:rPr lang="ru-RU" sz="2400" b="1" i="1" smtClean="0"/>
              <a:t> фторхинолоны</a:t>
            </a:r>
            <a:r>
              <a:rPr lang="en-US" sz="2400" b="1" i="1" smtClean="0"/>
              <a:t> =</a:t>
            </a:r>
            <a:r>
              <a:rPr lang="ru-RU" sz="2400" b="1" i="1" smtClean="0"/>
              <a:t> линезолид</a:t>
            </a:r>
            <a:r>
              <a:rPr lang="en-US" sz="2400" b="1" i="1" smtClean="0"/>
              <a:t> &gt;</a:t>
            </a:r>
            <a:r>
              <a:rPr lang="ru-RU" sz="2400" b="1" i="1" smtClean="0"/>
              <a:t> гликопептиды</a:t>
            </a:r>
            <a:r>
              <a:rPr lang="en-US" sz="2400" b="1" i="1" smtClean="0"/>
              <a:t> =</a:t>
            </a:r>
            <a:r>
              <a:rPr lang="ru-RU" sz="2400" b="1" i="1" smtClean="0"/>
              <a:t> цефалоспорины (особенно </a:t>
            </a:r>
            <a:r>
              <a:rPr lang="en-US" sz="2400" b="1" i="1" smtClean="0"/>
              <a:t>III</a:t>
            </a:r>
            <a:r>
              <a:rPr lang="ru-RU" sz="2400" b="1" i="1" smtClean="0"/>
              <a:t> и</a:t>
            </a:r>
            <a:r>
              <a:rPr lang="en-US" sz="2400" b="1" i="1" smtClean="0"/>
              <a:t> IV</a:t>
            </a:r>
            <a:r>
              <a:rPr lang="ru-RU" sz="2400" b="1" i="1" smtClean="0"/>
              <a:t>)</a:t>
            </a:r>
            <a:r>
              <a:rPr lang="en-US" sz="2400" b="1" i="1" smtClean="0"/>
              <a:t> =</a:t>
            </a:r>
            <a:r>
              <a:rPr lang="ru-RU" sz="2400" b="1" i="1" smtClean="0"/>
              <a:t> метронидазол</a:t>
            </a:r>
            <a:r>
              <a:rPr lang="en-US" sz="2400" b="1" i="1" smtClean="0"/>
              <a:t> &gt;</a:t>
            </a:r>
            <a:r>
              <a:rPr lang="ru-RU" sz="2400" b="1" i="1" smtClean="0"/>
              <a:t> карбапенемы (+)</a:t>
            </a:r>
            <a:r>
              <a:rPr lang="en-US" sz="2400" b="1" i="1" smtClean="0"/>
              <a:t> &gt;</a:t>
            </a:r>
            <a:r>
              <a:rPr lang="ru-RU" sz="2400" b="1" i="1" smtClean="0"/>
              <a:t> пенициллины (±)</a:t>
            </a:r>
            <a:r>
              <a:rPr lang="en-US" sz="2400" b="1" i="1" smtClean="0"/>
              <a:t> &gt;</a:t>
            </a:r>
            <a:r>
              <a:rPr lang="ru-RU" sz="2400" b="1" i="1" smtClean="0"/>
              <a:t> макролиды (±)</a:t>
            </a:r>
            <a:r>
              <a:rPr lang="en-US" sz="2400" b="1" i="1" smtClean="0"/>
              <a:t> &gt;</a:t>
            </a:r>
            <a:r>
              <a:rPr lang="ru-RU" sz="2400" b="1" i="1" smtClean="0"/>
              <a:t> азтреонам (±) </a:t>
            </a:r>
            <a:r>
              <a:rPr lang="en-US" sz="2400" b="1" i="1" smtClean="0"/>
              <a:t>&gt; </a:t>
            </a:r>
            <a:r>
              <a:rPr lang="ru-RU" sz="2400" b="1" i="1" smtClean="0"/>
              <a:t>линкозамиды (-) </a:t>
            </a:r>
            <a:r>
              <a:rPr lang="en-US" sz="2400" b="1" i="1" smtClean="0"/>
              <a:t>= </a:t>
            </a:r>
            <a:r>
              <a:rPr lang="ru-RU" sz="2400" b="1" i="1" smtClean="0"/>
              <a:t>полимиксины (-).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ИНТЕСТИНАЛЬНЫЙ БАРЬЕР НЕ ПРЕОДОЛЕВАЮТ: </a:t>
            </a:r>
            <a:r>
              <a:rPr lang="ru-RU" sz="2400" b="1" i="1" smtClean="0"/>
              <a:t>аминогликозиды, полимиксины.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БИОДОСТУПНОСТЬ БОЛЕЕ 80%: </a:t>
            </a:r>
            <a:r>
              <a:rPr lang="ru-RU" sz="2400" b="1" i="1" smtClean="0"/>
              <a:t>фторхинолоны, рифампицин</a:t>
            </a:r>
            <a:r>
              <a:rPr lang="ru-RU" sz="2000" b="1" smtClean="0"/>
              <a:t>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САМЫЕ ВЫСОКИЕ ВНУТРИКЛЕТОЧНЫЕ КОНЦЕНТРАЦИИ («ТКАНЕВЫЕ АНТИБИОТИКИ»): </a:t>
            </a:r>
            <a:r>
              <a:rPr lang="ru-RU" sz="2400" b="1" i="1" smtClean="0"/>
              <a:t>макролиды</a:t>
            </a:r>
            <a:r>
              <a:rPr lang="en-US" sz="2400" b="1" i="1" smtClean="0"/>
              <a:t> &gt;</a:t>
            </a:r>
            <a:r>
              <a:rPr lang="ru-RU" sz="2400" b="1" i="1" smtClean="0"/>
              <a:t> линкозамиды</a:t>
            </a:r>
            <a:r>
              <a:rPr lang="en-US" sz="2400" b="1" i="1" smtClean="0"/>
              <a:t> &gt;</a:t>
            </a:r>
            <a:r>
              <a:rPr lang="ru-RU" sz="2400" b="1" i="1" smtClean="0"/>
              <a:t> рифампицин</a:t>
            </a:r>
            <a:r>
              <a:rPr lang="ru-RU" sz="2000" b="1" smtClean="0"/>
              <a:t>.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Заголовок 1"/>
          <p:cNvSpPr>
            <a:spLocks noGrp="1"/>
          </p:cNvSpPr>
          <p:nvPr>
            <p:ph type="title"/>
          </p:nvPr>
        </p:nvSpPr>
        <p:spPr>
          <a:xfrm>
            <a:off x="539750" y="1916113"/>
            <a:ext cx="8229600" cy="1143000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800" b="1" smtClean="0"/>
              <a:t>ОПТИМАЛЬНЫЙ ПО ВРЕМЕНИ КУРС АНТИБАКТЕРИАЛЬНОЙ ТЕРАПИИ</a:t>
            </a:r>
          </a:p>
        </p:txBody>
      </p:sp>
      <p:sp>
        <p:nvSpPr>
          <p:cNvPr id="139266" name="TextBox 2"/>
          <p:cNvSpPr txBox="1">
            <a:spLocks noChangeArrowheads="1"/>
          </p:cNvSpPr>
          <p:nvPr/>
        </p:nvSpPr>
        <p:spPr bwMode="auto">
          <a:xfrm>
            <a:off x="2843214" y="1"/>
            <a:ext cx="63007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b="1" i="1">
                <a:latin typeface="Calibri" pitchFamily="34" charset="0"/>
              </a:rPr>
              <a:t>      Три дела, однажды начавши, трудно кончить: а) вкушать хорошую пищу; б) беседовать с возвратившимся из похода другом и в) чесать, где чешется.</a:t>
            </a:r>
          </a:p>
          <a:p>
            <a:pPr algn="just"/>
            <a:r>
              <a:rPr lang="ru-RU" b="1">
                <a:latin typeface="Calibri" pitchFamily="34" charset="0"/>
              </a:rPr>
              <a:t>                                      Козьма Прутков. Мысль №45</a:t>
            </a:r>
          </a:p>
        </p:txBody>
      </p:sp>
      <p:sp>
        <p:nvSpPr>
          <p:cNvPr id="139267" name="TextBox 3"/>
          <p:cNvSpPr txBox="1">
            <a:spLocks noChangeArrowheads="1"/>
          </p:cNvSpPr>
          <p:nvPr/>
        </p:nvSpPr>
        <p:spPr bwMode="auto">
          <a:xfrm>
            <a:off x="0" y="3284539"/>
            <a:ext cx="9144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buFontTx/>
              <a:buAutoNum type="arabicPeriod"/>
            </a:pPr>
            <a:r>
              <a:rPr lang="ru-RU" sz="2000" b="1">
                <a:latin typeface="Calibri" pitchFamily="34" charset="0"/>
              </a:rPr>
              <a:t>Определить конечные точки антибактериальной терапии: устойчивый положительный азотистый баланс; стабилизация гемодинамики, агрегатного состояния крови, сознания, газообмена; нормализация показателей активности воспаления.</a:t>
            </a:r>
          </a:p>
          <a:p>
            <a:pPr marL="457200" indent="-457200" algn="just">
              <a:buFontTx/>
              <a:buAutoNum type="arabicPeriod"/>
            </a:pPr>
            <a:r>
              <a:rPr lang="ru-RU" sz="2000" b="1">
                <a:latin typeface="Calibri" pitchFamily="34" charset="0"/>
              </a:rPr>
              <a:t>Не рассчитывать на быстрый эффект: неэффективность антибиотика определяется через 48-72 часа применения!</a:t>
            </a:r>
          </a:p>
          <a:p>
            <a:pPr marL="457200" indent="-457200" algn="just">
              <a:buFontTx/>
              <a:buAutoNum type="arabicPeriod"/>
            </a:pPr>
            <a:r>
              <a:rPr lang="ru-RU" sz="2000" b="1">
                <a:latin typeface="Calibri" pitchFamily="34" charset="0"/>
              </a:rPr>
              <a:t>Стараться не обрывать курс эффективного антибиотика до рекомендуемого максимума.</a:t>
            </a:r>
          </a:p>
          <a:p>
            <a:pPr marL="457200" indent="-457200" algn="just">
              <a:buFontTx/>
              <a:buAutoNum type="arabicPeriod"/>
            </a:pPr>
            <a:r>
              <a:rPr lang="ru-RU" sz="2000" b="1">
                <a:latin typeface="Calibri" pitchFamily="34" charset="0"/>
              </a:rPr>
              <a:t>Сделать перерыв после второго курса (исключить «лекарственную болезнь»).</a:t>
            </a:r>
          </a:p>
          <a:p>
            <a:pPr marL="457200" indent="-457200">
              <a:buFontTx/>
              <a:buAutoNum type="arabicPeriod"/>
            </a:pPr>
            <a:endParaRPr lang="ru-RU" sz="2000" b="1">
              <a:latin typeface="Calibri" pitchFamily="34" charset="0"/>
            </a:endParaRPr>
          </a:p>
          <a:p>
            <a:pPr marL="457200" indent="-457200">
              <a:buFontTx/>
              <a:buAutoNum type="arabicPeriod"/>
            </a:pPr>
            <a:endParaRPr lang="ru-RU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389" y="188913"/>
            <a:ext cx="8713787" cy="1143000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ru-RU" sz="2400" b="1" smtClean="0"/>
              <a:t>КОМПОНЕНТЫ ПАТОГЕНЕТИЧЕСКОЙ ТЕРАПИИ СЕПСИСА, НЕОБХОДИМЫЕ ДЛЯ УСПЕХА АНТИБАКТЕРИАЛЬНОЙ ТЕРАПИИ</a:t>
            </a:r>
          </a:p>
        </p:txBody>
      </p:sp>
      <p:sp>
        <p:nvSpPr>
          <p:cNvPr id="201731" name="Содержимое 2"/>
          <p:cNvSpPr>
            <a:spLocks noGrp="1"/>
          </p:cNvSpPr>
          <p:nvPr>
            <p:ph idx="4294967295"/>
          </p:nvPr>
        </p:nvSpPr>
        <p:spPr>
          <a:xfrm>
            <a:off x="0" y="1484313"/>
            <a:ext cx="9144000" cy="4824412"/>
          </a:xfrm>
        </p:spPr>
        <p:txBody>
          <a:bodyPr/>
          <a:lstStyle/>
          <a:p>
            <a:r>
              <a:rPr lang="ru-RU" sz="2200" b="1" smtClean="0"/>
              <a:t>1. Купирование гиповолемии, поддержание нормоволемии</a:t>
            </a:r>
          </a:p>
          <a:p>
            <a:r>
              <a:rPr lang="ru-RU" sz="2200" b="1" smtClean="0"/>
              <a:t>2. Контроль периферического сосудистого сопротивления</a:t>
            </a:r>
          </a:p>
          <a:p>
            <a:r>
              <a:rPr lang="ru-RU" sz="2200" b="1" smtClean="0"/>
              <a:t>3. Респираторная терапия</a:t>
            </a:r>
          </a:p>
          <a:p>
            <a:r>
              <a:rPr lang="ru-RU" sz="2200" b="1" smtClean="0"/>
              <a:t>4. Полноценная нутритивная поддержка</a:t>
            </a:r>
          </a:p>
          <a:p>
            <a:r>
              <a:rPr lang="ru-RU" sz="2200" b="1" smtClean="0"/>
              <a:t>5. Поддержание оптимального агрегатного состояния крови</a:t>
            </a:r>
          </a:p>
          <a:p>
            <a:r>
              <a:rPr lang="ru-RU" sz="2200" b="1" smtClean="0"/>
              <a:t>6. Хирургическая санация очагов инфицированного некроза</a:t>
            </a:r>
          </a:p>
          <a:p>
            <a:r>
              <a:rPr lang="ru-RU" sz="2200" b="1" smtClean="0"/>
              <a:t>7. Иммунокоррекция (адоптивный перенос; иммуноглобулины; регуляторные протеины; моноклональные антитела)</a:t>
            </a:r>
          </a:p>
          <a:p>
            <a:r>
              <a:rPr lang="ru-RU" sz="2200" b="1" smtClean="0"/>
              <a:t>8. Экстракорпоральная детоксикация (плазмообмен, гемодиафильтрация, плазмосорбция и т.д.)</a:t>
            </a:r>
          </a:p>
          <a:p>
            <a:r>
              <a:rPr lang="ru-RU" sz="2200" b="1" smtClean="0"/>
              <a:t>9. Интенсивный уход</a:t>
            </a:r>
          </a:p>
          <a:p>
            <a:r>
              <a:rPr lang="ru-RU" sz="2200" b="1" smtClean="0"/>
              <a:t>10. Защита пациента от полипрагмазии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Picture 2" descr="C:\Users\User\Pictures\картинки, микромир и т.д\чум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404815"/>
            <a:ext cx="8496300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3780" name="TextBox 3"/>
          <p:cNvSpPr txBox="1">
            <a:spLocks noChangeArrowheads="1"/>
          </p:cNvSpPr>
          <p:nvPr/>
        </p:nvSpPr>
        <p:spPr bwMode="auto">
          <a:xfrm>
            <a:off x="2195514" y="6308725"/>
            <a:ext cx="4544321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НЕ ДАЙ ВАМ БОГ ТАКОЕ ВСТРЕТИТЬ!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800" b="1" smtClean="0"/>
              <a:t>АБДОМИНАЛЬНЫЙ СЕПСИС</a:t>
            </a:r>
          </a:p>
        </p:txBody>
      </p:sp>
      <p:sp>
        <p:nvSpPr>
          <p:cNvPr id="141314" name="Содержимое 2"/>
          <p:cNvSpPr>
            <a:spLocks noGrp="1"/>
          </p:cNvSpPr>
          <p:nvPr>
            <p:ph idx="1"/>
          </p:nvPr>
        </p:nvSpPr>
        <p:spPr>
          <a:xfrm>
            <a:off x="0" y="981077"/>
            <a:ext cx="9144000" cy="452596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2000" b="1" smtClean="0"/>
              <a:t>ПЕРИТОНИТ:</a:t>
            </a:r>
          </a:p>
          <a:p>
            <a:pPr eaLnBrk="1" hangingPunct="1"/>
            <a:r>
              <a:rPr lang="ru-RU" sz="2000" b="1" smtClean="0"/>
              <a:t>Первичный – результат спонтанной гематогенной диссеминации микроорганизмов в брюшинный покров или транслокации возбудителя специфической моноинфекции.</a:t>
            </a:r>
          </a:p>
          <a:p>
            <a:pPr eaLnBrk="1" hangingPunct="1"/>
            <a:r>
              <a:rPr lang="ru-RU" sz="2000" b="1" smtClean="0"/>
              <a:t>Вторичный – следствие травмы или деструкции органов брюшной полости.</a:t>
            </a:r>
          </a:p>
          <a:p>
            <a:pPr eaLnBrk="1" hangingPunct="1"/>
            <a:r>
              <a:rPr lang="ru-RU" sz="2000" b="1" smtClean="0"/>
              <a:t>Третичный – «недолеченный вторичный», или персистирующий, характеризующийся рефрактерностью к антибиотикам, гипоэргическим воспалением. 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9080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/>
              <a:t>КЛАССИФИКАЦИОННО-ДИАГНОСТИЧЕСКАЯ СХЕМА  ПЕРИТОНИТА</a:t>
            </a:r>
            <a:br>
              <a:rPr lang="ru-RU" sz="2400" b="1" dirty="0" smtClean="0"/>
            </a:br>
            <a:r>
              <a:rPr lang="ru-RU" sz="2400" b="1" dirty="0" smtClean="0"/>
              <a:t>(Савельев В.С. и </a:t>
            </a:r>
            <a:r>
              <a:rPr lang="ru-RU" sz="2400" b="1" dirty="0" err="1" smtClean="0"/>
              <a:t>соавт</a:t>
            </a:r>
            <a:r>
              <a:rPr lang="ru-RU" sz="2400" b="1" dirty="0" smtClean="0"/>
              <a:t>., 2000)</a:t>
            </a:r>
            <a:endParaRPr lang="ru-RU" sz="2400" b="1" dirty="0"/>
          </a:p>
        </p:txBody>
      </p:sp>
      <p:sp>
        <p:nvSpPr>
          <p:cNvPr id="143362" name="Содержимое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6021387"/>
          </a:xfrm>
        </p:spPr>
        <p:txBody>
          <a:bodyPr/>
          <a:lstStyle/>
          <a:p>
            <a:pPr eaLnBrk="1" hangingPunct="1"/>
            <a:r>
              <a:rPr lang="ru-RU" sz="2000" b="1" smtClean="0"/>
              <a:t>1. </a:t>
            </a:r>
            <a:r>
              <a:rPr lang="ru-RU" sz="2000" b="1" u="sng" smtClean="0"/>
              <a:t>Нозологическая причина</a:t>
            </a:r>
          </a:p>
          <a:p>
            <a:pPr eaLnBrk="1" hangingPunct="1"/>
            <a:r>
              <a:rPr lang="ru-RU" sz="2000" b="1" smtClean="0"/>
              <a:t>2. </a:t>
            </a:r>
            <a:r>
              <a:rPr lang="ru-RU" sz="2000" b="1" u="sng" smtClean="0"/>
              <a:t>Этиологическая характеристика </a:t>
            </a:r>
            <a:r>
              <a:rPr lang="ru-RU" sz="2000" b="1" smtClean="0"/>
              <a:t>(первичный, вторичный, третичный)</a:t>
            </a:r>
          </a:p>
          <a:p>
            <a:pPr eaLnBrk="1" hangingPunct="1"/>
            <a:r>
              <a:rPr lang="ru-RU" sz="2000" b="1" smtClean="0"/>
              <a:t>3. </a:t>
            </a:r>
            <a:r>
              <a:rPr lang="ru-RU" sz="2000" b="1" u="sng" smtClean="0"/>
              <a:t>Распространённость:</a:t>
            </a:r>
            <a:r>
              <a:rPr lang="ru-RU" sz="2000" b="1" smtClean="0"/>
              <a:t> 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-местный (отграниченный, неотграниченный);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-распространённый (разлитой).</a:t>
            </a:r>
          </a:p>
          <a:p>
            <a:pPr eaLnBrk="1" hangingPunct="1"/>
            <a:r>
              <a:rPr lang="ru-RU" sz="2000" b="1" smtClean="0"/>
              <a:t>4. </a:t>
            </a:r>
            <a:r>
              <a:rPr lang="ru-RU" sz="2000" b="1" u="sng" smtClean="0"/>
              <a:t>Характер экссудата </a:t>
            </a:r>
            <a:r>
              <a:rPr lang="ru-RU" sz="2000" b="1" smtClean="0"/>
              <a:t>(серозно-фибринозный; фибринозно-гнойный; гнойный; каловый; жёлчный; геморрагический; химический)</a:t>
            </a:r>
          </a:p>
          <a:p>
            <a:pPr eaLnBrk="1" hangingPunct="1"/>
            <a:r>
              <a:rPr lang="ru-RU" sz="2000" b="1" smtClean="0"/>
              <a:t>5. </a:t>
            </a:r>
            <a:r>
              <a:rPr lang="ru-RU" sz="2000" b="1" u="sng" smtClean="0"/>
              <a:t>Фаза процесса: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-отсутствие сепсиса;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-сепсис;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-тяжёлый сепсис;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-септический шок.</a:t>
            </a:r>
          </a:p>
          <a:p>
            <a:pPr eaLnBrk="1" hangingPunct="1"/>
            <a:r>
              <a:rPr lang="ru-RU" sz="2000" b="1" smtClean="0"/>
              <a:t>6. </a:t>
            </a:r>
            <a:r>
              <a:rPr lang="ru-RU" sz="2000" b="1" u="sng" smtClean="0"/>
              <a:t>Осложнения: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-внутрибрюшные;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-раневая инфекция;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-инфекции: дыхательных путей (верхних, нижних); ангиогенные; уроинфекции.</a:t>
            </a:r>
          </a:p>
          <a:p>
            <a:pPr eaLnBrk="1" hangingPunct="1">
              <a:buFont typeface="Arial" charset="0"/>
              <a:buNone/>
            </a:pPr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Заголовок 1"/>
          <p:cNvSpPr>
            <a:spLocks noGrp="1"/>
          </p:cNvSpPr>
          <p:nvPr>
            <p:ph type="title"/>
          </p:nvPr>
        </p:nvSpPr>
        <p:spPr>
          <a:xfrm>
            <a:off x="395288" y="2"/>
            <a:ext cx="8229600" cy="620713"/>
          </a:xfrm>
        </p:spPr>
        <p:txBody>
          <a:bodyPr/>
          <a:lstStyle/>
          <a:p>
            <a:pPr eaLnBrk="1" hangingPunct="1"/>
            <a:r>
              <a:rPr lang="ru-RU" sz="2400" b="1" smtClean="0"/>
              <a:t>БРЮШИНА:</a:t>
            </a:r>
          </a:p>
        </p:txBody>
      </p:sp>
      <p:sp>
        <p:nvSpPr>
          <p:cNvPr id="145410" name="Содержимое 2"/>
          <p:cNvSpPr>
            <a:spLocks noGrp="1"/>
          </p:cNvSpPr>
          <p:nvPr>
            <p:ph idx="1"/>
          </p:nvPr>
        </p:nvSpPr>
        <p:spPr>
          <a:xfrm>
            <a:off x="0" y="765175"/>
            <a:ext cx="9144000" cy="5903913"/>
          </a:xfrm>
        </p:spPr>
        <p:txBody>
          <a:bodyPr/>
          <a:lstStyle/>
          <a:p>
            <a:pPr eaLnBrk="1" hangingPunct="1"/>
            <a:r>
              <a:rPr lang="ru-RU" sz="2000" b="1" smtClean="0"/>
              <a:t>Орган, предназначенный для диализа (диффузии) воды и низкомолекулярных частиц.</a:t>
            </a:r>
          </a:p>
          <a:p>
            <a:pPr eaLnBrk="1" hangingPunct="1"/>
            <a:r>
              <a:rPr lang="ru-RU" sz="2000" b="1" smtClean="0"/>
              <a:t>Площадь полупроницаемой мембраны брюшины около 2м² (или примерно равна площади поверхности тела).</a:t>
            </a:r>
          </a:p>
          <a:p>
            <a:pPr eaLnBrk="1" hangingPunct="1"/>
            <a:r>
              <a:rPr lang="ru-RU" sz="2000" b="1" smtClean="0"/>
              <a:t>Всасывающая способность до 70л/сутки.</a:t>
            </a:r>
          </a:p>
          <a:p>
            <a:pPr eaLnBrk="1" hangingPunct="1"/>
            <a:r>
              <a:rPr lang="ru-RU" sz="2000" b="1" smtClean="0"/>
              <a:t>Плотность капилляров до 75000/мм². За счёт гиперемии капилляров возможна секвестрация 5-10л!</a:t>
            </a:r>
          </a:p>
          <a:p>
            <a:pPr eaLnBrk="1" hangingPunct="1"/>
            <a:r>
              <a:rPr lang="ru-RU" sz="2000" b="1" smtClean="0"/>
              <a:t>Богатая лимфатическая сеть. </a:t>
            </a:r>
          </a:p>
          <a:p>
            <a:pPr eaLnBrk="1" hangingPunct="1"/>
            <a:r>
              <a:rPr lang="ru-RU" sz="2000" b="1" smtClean="0"/>
              <a:t>Терминальные лимфатические лакуны расположены преимущественно поддиафрагмально.</a:t>
            </a:r>
          </a:p>
          <a:p>
            <a:pPr eaLnBrk="1" hangingPunct="1"/>
            <a:r>
              <a:rPr lang="ru-RU" sz="2000" b="1" smtClean="0"/>
              <a:t>Механизм сообщения терминальных лимфатических лакун с брюшной полостью: СТОМАТЫ – субмикроскопические отверстия размером 4-12мкм, при перитоните размеры увеличиваются до 20-24мкм.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ИНТРААБДОМИНАЛЬНОЕ ДАВЛЕНИЕ</a:t>
            </a:r>
          </a:p>
        </p:txBody>
      </p:sp>
      <p:sp>
        <p:nvSpPr>
          <p:cNvPr id="147458" name="Содержимое 2"/>
          <p:cNvSpPr>
            <a:spLocks noGrp="1"/>
          </p:cNvSpPr>
          <p:nvPr>
            <p:ph idx="1"/>
          </p:nvPr>
        </p:nvSpPr>
        <p:spPr>
          <a:xfrm>
            <a:off x="0" y="1600202"/>
            <a:ext cx="9144000" cy="4525963"/>
          </a:xfrm>
        </p:spPr>
        <p:txBody>
          <a:bodyPr/>
          <a:lstStyle/>
          <a:p>
            <a:pPr eaLnBrk="1" hangingPunct="1"/>
            <a:r>
              <a:rPr lang="ru-RU" sz="2000" b="1" smtClean="0"/>
              <a:t>В НОРМЕ НЕ БОЛЕЕ 10ММ.РТ.СТ.</a:t>
            </a:r>
          </a:p>
          <a:p>
            <a:pPr eaLnBrk="1" hangingPunct="1"/>
            <a:r>
              <a:rPr lang="ru-RU" sz="2000" b="1" smtClean="0"/>
              <a:t>Гипоперфузия почек (более 10мм.рт.ст)</a:t>
            </a:r>
          </a:p>
          <a:p>
            <a:pPr eaLnBrk="1" hangingPunct="1"/>
            <a:r>
              <a:rPr lang="ru-RU" sz="2000" b="1" smtClean="0"/>
              <a:t>Нарушения микроциркуляции в кишечной стенке (более 15мм.рт.ст)</a:t>
            </a:r>
          </a:p>
          <a:p>
            <a:pPr eaLnBrk="1" hangingPunct="1"/>
            <a:r>
              <a:rPr lang="ru-RU" sz="2000" b="1" smtClean="0"/>
              <a:t>Снижение церебрального перфузионного давления (более 25мм.рт.ст)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Интраабдоминальная гипертензия – основная причина эвентрации.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Интраабдоминальная гипертензия снижает венозный возврат.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TextBox 1"/>
          <p:cNvSpPr txBox="1">
            <a:spLocks noChangeArrowheads="1"/>
          </p:cNvSpPr>
          <p:nvPr/>
        </p:nvSpPr>
        <p:spPr bwMode="auto">
          <a:xfrm>
            <a:off x="2987825" y="116633"/>
            <a:ext cx="44231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Calibri" pitchFamily="34" charset="0"/>
              </a:rPr>
              <a:t>ГИПОКСИЯ, ГИПОВОЛЕМИЯ, ВОСПАЛЕНИЕ</a:t>
            </a:r>
          </a:p>
        </p:txBody>
      </p:sp>
      <p:sp>
        <p:nvSpPr>
          <p:cNvPr id="149506" name="TextBox 3"/>
          <p:cNvSpPr txBox="1">
            <a:spLocks noChangeArrowheads="1"/>
          </p:cNvSpPr>
          <p:nvPr/>
        </p:nvSpPr>
        <p:spPr bwMode="auto">
          <a:xfrm>
            <a:off x="2268539" y="1412875"/>
            <a:ext cx="10117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ишемия</a:t>
            </a:r>
          </a:p>
        </p:txBody>
      </p:sp>
      <p:sp>
        <p:nvSpPr>
          <p:cNvPr id="149507" name="TextBox 4"/>
          <p:cNvSpPr txBox="1">
            <a:spLocks noChangeArrowheads="1"/>
          </p:cNvSpPr>
          <p:nvPr/>
        </p:nvSpPr>
        <p:spPr bwMode="auto">
          <a:xfrm>
            <a:off x="3492501" y="2060575"/>
            <a:ext cx="1389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реперфузия</a:t>
            </a:r>
          </a:p>
        </p:txBody>
      </p:sp>
      <p:sp>
        <p:nvSpPr>
          <p:cNvPr id="149508" name="TextBox 5"/>
          <p:cNvSpPr txBox="1">
            <a:spLocks noChangeArrowheads="1"/>
          </p:cNvSpPr>
          <p:nvPr/>
        </p:nvSpPr>
        <p:spPr bwMode="auto">
          <a:xfrm>
            <a:off x="755651" y="1412875"/>
            <a:ext cx="8851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некроз</a:t>
            </a:r>
          </a:p>
        </p:txBody>
      </p:sp>
      <p:sp>
        <p:nvSpPr>
          <p:cNvPr id="149509" name="TextBox 6"/>
          <p:cNvSpPr txBox="1">
            <a:spLocks noChangeArrowheads="1"/>
          </p:cNvSpPr>
          <p:nvPr/>
        </p:nvSpPr>
        <p:spPr bwMode="auto">
          <a:xfrm>
            <a:off x="3059113" y="2636839"/>
            <a:ext cx="24881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перекисное окисление</a:t>
            </a:r>
          </a:p>
        </p:txBody>
      </p:sp>
      <p:sp>
        <p:nvSpPr>
          <p:cNvPr id="149510" name="TextBox 7"/>
          <p:cNvSpPr txBox="1">
            <a:spLocks noChangeArrowheads="1"/>
          </p:cNvSpPr>
          <p:nvPr/>
        </p:nvSpPr>
        <p:spPr bwMode="auto">
          <a:xfrm>
            <a:off x="2987675" y="3284539"/>
            <a:ext cx="274017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деструкция гликокаликса</a:t>
            </a:r>
          </a:p>
        </p:txBody>
      </p:sp>
      <p:sp>
        <p:nvSpPr>
          <p:cNvPr id="149511" name="TextBox 8"/>
          <p:cNvSpPr txBox="1">
            <a:spLocks noChangeArrowheads="1"/>
          </p:cNvSpPr>
          <p:nvPr/>
        </p:nvSpPr>
        <p:spPr bwMode="auto">
          <a:xfrm>
            <a:off x="3276385" y="3933827"/>
            <a:ext cx="22245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гиперосмолярность </a:t>
            </a:r>
          </a:p>
          <a:p>
            <a:pPr algn="ctr"/>
            <a:r>
              <a:rPr lang="ru-RU" b="1">
                <a:latin typeface="Calibri" pitchFamily="34" charset="0"/>
              </a:rPr>
              <a:t>интерстиция</a:t>
            </a:r>
          </a:p>
        </p:txBody>
      </p:sp>
      <p:sp>
        <p:nvSpPr>
          <p:cNvPr id="149512" name="TextBox 9"/>
          <p:cNvSpPr txBox="1">
            <a:spLocks noChangeArrowheads="1"/>
          </p:cNvSpPr>
          <p:nvPr/>
        </p:nvSpPr>
        <p:spPr bwMode="auto">
          <a:xfrm>
            <a:off x="2916238" y="4941888"/>
            <a:ext cx="30418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капиллярная утечка плазмы</a:t>
            </a:r>
          </a:p>
        </p:txBody>
      </p:sp>
      <p:sp>
        <p:nvSpPr>
          <p:cNvPr id="149513" name="TextBox 10"/>
          <p:cNvSpPr txBox="1">
            <a:spLocks noChangeArrowheads="1"/>
          </p:cNvSpPr>
          <p:nvPr/>
        </p:nvSpPr>
        <p:spPr bwMode="auto">
          <a:xfrm>
            <a:off x="2987676" y="5661025"/>
            <a:ext cx="2953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вязкости крови</a:t>
            </a:r>
          </a:p>
        </p:txBody>
      </p:sp>
      <p:sp>
        <p:nvSpPr>
          <p:cNvPr id="149514" name="TextBox 13"/>
          <p:cNvSpPr txBox="1">
            <a:spLocks noChangeArrowheads="1"/>
          </p:cNvSpPr>
          <p:nvPr/>
        </p:nvSpPr>
        <p:spPr bwMode="auto">
          <a:xfrm>
            <a:off x="4932364" y="1412875"/>
            <a:ext cx="16071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гипоперфузия</a:t>
            </a:r>
          </a:p>
        </p:txBody>
      </p:sp>
      <p:sp>
        <p:nvSpPr>
          <p:cNvPr id="149515" name="TextBox 55"/>
          <p:cNvSpPr txBox="1">
            <a:spLocks noChangeArrowheads="1"/>
          </p:cNvSpPr>
          <p:nvPr/>
        </p:nvSpPr>
        <p:spPr bwMode="auto">
          <a:xfrm>
            <a:off x="2411414" y="692150"/>
            <a:ext cx="372929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спазм интестинальных капилляров</a:t>
            </a:r>
          </a:p>
        </p:txBody>
      </p:sp>
      <p:sp>
        <p:nvSpPr>
          <p:cNvPr id="149516" name="TextBox 57"/>
          <p:cNvSpPr txBox="1">
            <a:spLocks noChangeArrowheads="1"/>
          </p:cNvSpPr>
          <p:nvPr/>
        </p:nvSpPr>
        <p:spPr bwMode="auto">
          <a:xfrm>
            <a:off x="3851276" y="1268414"/>
            <a:ext cx="5822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стаз</a:t>
            </a:r>
          </a:p>
        </p:txBody>
      </p:sp>
      <p:sp>
        <p:nvSpPr>
          <p:cNvPr id="149517" name="TextBox 58"/>
          <p:cNvSpPr txBox="1">
            <a:spLocks noChangeArrowheads="1"/>
          </p:cNvSpPr>
          <p:nvPr/>
        </p:nvSpPr>
        <p:spPr bwMode="auto">
          <a:xfrm>
            <a:off x="3779839" y="6308725"/>
            <a:ext cx="5822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стаз</a:t>
            </a:r>
          </a:p>
        </p:txBody>
      </p:sp>
      <p:cxnSp>
        <p:nvCxnSpPr>
          <p:cNvPr id="61" name="Прямая со стрелкой 60"/>
          <p:cNvCxnSpPr>
            <a:endCxn id="149507" idx="1"/>
          </p:cNvCxnSpPr>
          <p:nvPr/>
        </p:nvCxnSpPr>
        <p:spPr>
          <a:xfrm>
            <a:off x="2700338" y="1773239"/>
            <a:ext cx="792163" cy="47200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067175" y="1052513"/>
            <a:ext cx="0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4067175" y="1628777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>
            <a:off x="4067175" y="2349500"/>
            <a:ext cx="0" cy="431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>
            <a:off x="4067175" y="2924177"/>
            <a:ext cx="0" cy="5048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067175" y="3573465"/>
            <a:ext cx="0" cy="50323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4067175" y="4508502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4067175" y="5229227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>
            <a:off x="4067175" y="5949950"/>
            <a:ext cx="0" cy="431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>
            <a:endCxn id="149514" idx="0"/>
          </p:cNvCxnSpPr>
          <p:nvPr/>
        </p:nvCxnSpPr>
        <p:spPr>
          <a:xfrm>
            <a:off x="4427538" y="1052513"/>
            <a:ext cx="1308412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>
            <a:endCxn id="149506" idx="0"/>
          </p:cNvCxnSpPr>
          <p:nvPr/>
        </p:nvCxnSpPr>
        <p:spPr>
          <a:xfrm flipH="1">
            <a:off x="2774415" y="1052513"/>
            <a:ext cx="1005425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H="1">
            <a:off x="5029200" y="1773238"/>
            <a:ext cx="622300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4067175" y="404813"/>
            <a:ext cx="0" cy="431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531" name="TextBox 86"/>
          <p:cNvSpPr txBox="1">
            <a:spLocks noChangeArrowheads="1"/>
          </p:cNvSpPr>
          <p:nvPr/>
        </p:nvSpPr>
        <p:spPr bwMode="auto">
          <a:xfrm>
            <a:off x="684214" y="6308725"/>
            <a:ext cx="8851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некроз</a:t>
            </a:r>
          </a:p>
        </p:txBody>
      </p:sp>
      <p:sp>
        <p:nvSpPr>
          <p:cNvPr id="149532" name="TextBox 87"/>
          <p:cNvSpPr txBox="1">
            <a:spLocks noChangeArrowheads="1"/>
          </p:cNvSpPr>
          <p:nvPr/>
        </p:nvSpPr>
        <p:spPr bwMode="auto">
          <a:xfrm>
            <a:off x="539750" y="3716339"/>
            <a:ext cx="12311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перитонит</a:t>
            </a:r>
          </a:p>
        </p:txBody>
      </p:sp>
      <p:cxnSp>
        <p:nvCxnSpPr>
          <p:cNvPr id="90" name="Прямая со стрелкой 89"/>
          <p:cNvCxnSpPr/>
          <p:nvPr/>
        </p:nvCxnSpPr>
        <p:spPr>
          <a:xfrm flipH="1">
            <a:off x="1619250" y="6524625"/>
            <a:ext cx="208915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>
            <a:stCxn id="149506" idx="1"/>
            <a:endCxn id="149508" idx="3"/>
          </p:cNvCxnSpPr>
          <p:nvPr/>
        </p:nvCxnSpPr>
        <p:spPr>
          <a:xfrm flipH="1">
            <a:off x="1640830" y="1597541"/>
            <a:ext cx="627709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Соединительная линия уступом 100"/>
          <p:cNvCxnSpPr/>
          <p:nvPr/>
        </p:nvCxnSpPr>
        <p:spPr>
          <a:xfrm rot="5400000" flipH="1" flipV="1">
            <a:off x="5141119" y="116682"/>
            <a:ext cx="2128838" cy="2505075"/>
          </a:xfrm>
          <a:prstGeom prst="bentConnector4">
            <a:avLst>
              <a:gd name="adj1" fmla="val -10738"/>
              <a:gd name="adj2" fmla="val 109128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536" name="TextBox 12"/>
          <p:cNvSpPr txBox="1">
            <a:spLocks noChangeArrowheads="1"/>
          </p:cNvSpPr>
          <p:nvPr/>
        </p:nvSpPr>
        <p:spPr bwMode="auto">
          <a:xfrm>
            <a:off x="6084888" y="2492375"/>
            <a:ext cx="1001712" cy="36988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Д В С</a:t>
            </a:r>
          </a:p>
        </p:txBody>
      </p:sp>
      <p:cxnSp>
        <p:nvCxnSpPr>
          <p:cNvPr id="104" name="Соединительная линия уступом 103"/>
          <p:cNvCxnSpPr>
            <a:stCxn id="149532" idx="1"/>
            <a:endCxn id="149505" idx="1"/>
          </p:cNvCxnSpPr>
          <p:nvPr/>
        </p:nvCxnSpPr>
        <p:spPr>
          <a:xfrm rot="10800000" flipH="1">
            <a:off x="539749" y="301299"/>
            <a:ext cx="2448075" cy="3599706"/>
          </a:xfrm>
          <a:prstGeom prst="bentConnector3">
            <a:avLst>
              <a:gd name="adj1" fmla="val -9338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 стрелкой 104"/>
          <p:cNvCxnSpPr/>
          <p:nvPr/>
        </p:nvCxnSpPr>
        <p:spPr>
          <a:xfrm>
            <a:off x="1116013" y="1773238"/>
            <a:ext cx="0" cy="19431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 стрелкой 106"/>
          <p:cNvCxnSpPr/>
          <p:nvPr/>
        </p:nvCxnSpPr>
        <p:spPr>
          <a:xfrm flipV="1">
            <a:off x="1042988" y="4076702"/>
            <a:ext cx="0" cy="22320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540" name="TextBox 110"/>
          <p:cNvSpPr txBox="1">
            <a:spLocks noChangeArrowheads="1"/>
          </p:cNvSpPr>
          <p:nvPr/>
        </p:nvSpPr>
        <p:spPr bwMode="auto">
          <a:xfrm>
            <a:off x="6011864" y="4005264"/>
            <a:ext cx="10310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тромбоз</a:t>
            </a:r>
          </a:p>
        </p:txBody>
      </p:sp>
      <p:cxnSp>
        <p:nvCxnSpPr>
          <p:cNvPr id="113" name="Прямая со стрелкой 112"/>
          <p:cNvCxnSpPr/>
          <p:nvPr/>
        </p:nvCxnSpPr>
        <p:spPr>
          <a:xfrm>
            <a:off x="5508626" y="4221163"/>
            <a:ext cx="4318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 стрелкой 114"/>
          <p:cNvCxnSpPr/>
          <p:nvPr/>
        </p:nvCxnSpPr>
        <p:spPr>
          <a:xfrm flipV="1">
            <a:off x="6300788" y="2924175"/>
            <a:ext cx="0" cy="11525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Соединительная линия уступом 118"/>
          <p:cNvCxnSpPr/>
          <p:nvPr/>
        </p:nvCxnSpPr>
        <p:spPr>
          <a:xfrm rot="16200000" flipV="1">
            <a:off x="1655764" y="2601915"/>
            <a:ext cx="2376487" cy="719137"/>
          </a:xfrm>
          <a:prstGeom prst="bentConnector3">
            <a:avLst>
              <a:gd name="adj1" fmla="val 808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4-конечная звезда 124"/>
          <p:cNvSpPr/>
          <p:nvPr/>
        </p:nvSpPr>
        <p:spPr>
          <a:xfrm>
            <a:off x="1042989" y="5013325"/>
            <a:ext cx="433387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6" name="4-конечная звезда 125"/>
          <p:cNvSpPr/>
          <p:nvPr/>
        </p:nvSpPr>
        <p:spPr>
          <a:xfrm>
            <a:off x="1116014" y="2492375"/>
            <a:ext cx="43180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7" name="4-конечная звезда 126"/>
          <p:cNvSpPr/>
          <p:nvPr/>
        </p:nvSpPr>
        <p:spPr>
          <a:xfrm>
            <a:off x="4211639" y="4581525"/>
            <a:ext cx="43180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8" name="4-конечная звезда 127"/>
          <p:cNvSpPr/>
          <p:nvPr/>
        </p:nvSpPr>
        <p:spPr>
          <a:xfrm>
            <a:off x="6372225" y="3357563"/>
            <a:ext cx="43180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9" name="4-конечная звезда 128"/>
          <p:cNvSpPr/>
          <p:nvPr/>
        </p:nvSpPr>
        <p:spPr>
          <a:xfrm>
            <a:off x="2411413" y="6092825"/>
            <a:ext cx="43180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TextBox 1"/>
          <p:cNvSpPr txBox="1">
            <a:spLocks noChangeArrowheads="1"/>
          </p:cNvSpPr>
          <p:nvPr/>
        </p:nvSpPr>
        <p:spPr bwMode="auto">
          <a:xfrm>
            <a:off x="2107289" y="5716720"/>
            <a:ext cx="17591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ГИПОВОЛЕМИЯ</a:t>
            </a:r>
          </a:p>
        </p:txBody>
      </p:sp>
      <p:sp>
        <p:nvSpPr>
          <p:cNvPr id="142339" name="TextBox 4"/>
          <p:cNvSpPr txBox="1">
            <a:spLocks noChangeArrowheads="1"/>
          </p:cNvSpPr>
          <p:nvPr/>
        </p:nvSpPr>
        <p:spPr bwMode="auto">
          <a:xfrm>
            <a:off x="3359863" y="3859154"/>
            <a:ext cx="1389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реперфузия</a:t>
            </a:r>
          </a:p>
        </p:txBody>
      </p:sp>
      <p:sp>
        <p:nvSpPr>
          <p:cNvPr id="142340" name="TextBox 5"/>
          <p:cNvSpPr txBox="1">
            <a:spLocks noChangeArrowheads="1"/>
          </p:cNvSpPr>
          <p:nvPr/>
        </p:nvSpPr>
        <p:spPr bwMode="auto">
          <a:xfrm>
            <a:off x="1345684" y="3674210"/>
            <a:ext cx="8851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некроз</a:t>
            </a:r>
          </a:p>
        </p:txBody>
      </p:sp>
      <p:sp>
        <p:nvSpPr>
          <p:cNvPr id="142341" name="TextBox 6"/>
          <p:cNvSpPr txBox="1">
            <a:spLocks noChangeArrowheads="1"/>
          </p:cNvSpPr>
          <p:nvPr/>
        </p:nvSpPr>
        <p:spPr bwMode="auto">
          <a:xfrm>
            <a:off x="4603496" y="4490510"/>
            <a:ext cx="141897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перекисное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окисление</a:t>
            </a:r>
          </a:p>
        </p:txBody>
      </p:sp>
      <p:sp>
        <p:nvSpPr>
          <p:cNvPr id="142342" name="TextBox 7"/>
          <p:cNvSpPr txBox="1">
            <a:spLocks noChangeArrowheads="1"/>
          </p:cNvSpPr>
          <p:nvPr/>
        </p:nvSpPr>
        <p:spPr bwMode="auto">
          <a:xfrm>
            <a:off x="6755514" y="2682350"/>
            <a:ext cx="15887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Деструкция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гликокаликса</a:t>
            </a:r>
          </a:p>
        </p:txBody>
      </p:sp>
      <p:sp>
        <p:nvSpPr>
          <p:cNvPr id="142343" name="TextBox 8"/>
          <p:cNvSpPr txBox="1">
            <a:spLocks noChangeArrowheads="1"/>
          </p:cNvSpPr>
          <p:nvPr/>
        </p:nvSpPr>
        <p:spPr bwMode="auto">
          <a:xfrm>
            <a:off x="2816779" y="2028332"/>
            <a:ext cx="22245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гиперосмолярность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интерстиция</a:t>
            </a:r>
          </a:p>
        </p:txBody>
      </p:sp>
      <p:sp>
        <p:nvSpPr>
          <p:cNvPr id="142344" name="TextBox 9"/>
          <p:cNvSpPr txBox="1">
            <a:spLocks noChangeArrowheads="1"/>
          </p:cNvSpPr>
          <p:nvPr/>
        </p:nvSpPr>
        <p:spPr bwMode="auto">
          <a:xfrm>
            <a:off x="1811967" y="4562840"/>
            <a:ext cx="16742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капиллярная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утечка плазмы</a:t>
            </a:r>
          </a:p>
        </p:txBody>
      </p:sp>
      <p:sp>
        <p:nvSpPr>
          <p:cNvPr id="142348" name="TextBox 57"/>
          <p:cNvSpPr txBox="1">
            <a:spLocks noChangeArrowheads="1"/>
          </p:cNvSpPr>
          <p:nvPr/>
        </p:nvSpPr>
        <p:spPr bwMode="auto">
          <a:xfrm>
            <a:off x="5894878" y="2105525"/>
            <a:ext cx="5822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стаз</a:t>
            </a:r>
          </a:p>
        </p:txBody>
      </p:sp>
      <p:cxnSp>
        <p:nvCxnSpPr>
          <p:cNvPr id="61" name="Прямая со стрелкой 60"/>
          <p:cNvCxnSpPr>
            <a:cxnSpLocks/>
          </p:cNvCxnSpPr>
          <p:nvPr/>
        </p:nvCxnSpPr>
        <p:spPr>
          <a:xfrm>
            <a:off x="2107290" y="3135862"/>
            <a:ext cx="932303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cxnSpLocks/>
          </p:cNvCxnSpPr>
          <p:nvPr/>
        </p:nvCxnSpPr>
        <p:spPr>
          <a:xfrm flipH="1">
            <a:off x="2339753" y="836712"/>
            <a:ext cx="606963" cy="44847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cxnSpLocks/>
          </p:cNvCxnSpPr>
          <p:nvPr/>
        </p:nvCxnSpPr>
        <p:spPr>
          <a:xfrm>
            <a:off x="3812117" y="1598690"/>
            <a:ext cx="5640" cy="4443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>
            <a:cxnSpLocks/>
          </p:cNvCxnSpPr>
          <p:nvPr/>
        </p:nvCxnSpPr>
        <p:spPr>
          <a:xfrm>
            <a:off x="2771800" y="1412776"/>
            <a:ext cx="56296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>
            <a:cxnSpLocks/>
          </p:cNvCxnSpPr>
          <p:nvPr/>
        </p:nvCxnSpPr>
        <p:spPr>
          <a:xfrm>
            <a:off x="6086283" y="2402613"/>
            <a:ext cx="10718" cy="47283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cxnSpLocks/>
          </p:cNvCxnSpPr>
          <p:nvPr/>
        </p:nvCxnSpPr>
        <p:spPr>
          <a:xfrm flipH="1">
            <a:off x="4572002" y="1412776"/>
            <a:ext cx="432047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>
            <a:cxnSpLocks/>
          </p:cNvCxnSpPr>
          <p:nvPr/>
        </p:nvCxnSpPr>
        <p:spPr>
          <a:xfrm flipH="1">
            <a:off x="4449993" y="3079627"/>
            <a:ext cx="126500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3817757" y="3320806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>
            <a:off x="1677868" y="2639030"/>
            <a:ext cx="0" cy="431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>
            <a:cxnSpLocks/>
          </p:cNvCxnSpPr>
          <p:nvPr/>
        </p:nvCxnSpPr>
        <p:spPr>
          <a:xfrm>
            <a:off x="6113357" y="1619905"/>
            <a:ext cx="0" cy="50888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>
            <a:cxnSpLocks/>
          </p:cNvCxnSpPr>
          <p:nvPr/>
        </p:nvCxnSpPr>
        <p:spPr>
          <a:xfrm>
            <a:off x="5148065" y="908722"/>
            <a:ext cx="526813" cy="410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363" name="TextBox 86"/>
          <p:cNvSpPr txBox="1">
            <a:spLocks noChangeArrowheads="1"/>
          </p:cNvSpPr>
          <p:nvPr/>
        </p:nvSpPr>
        <p:spPr bwMode="auto">
          <a:xfrm>
            <a:off x="5838531" y="3644900"/>
            <a:ext cx="8851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некроз</a:t>
            </a:r>
          </a:p>
        </p:txBody>
      </p:sp>
      <p:sp>
        <p:nvSpPr>
          <p:cNvPr id="142364" name="TextBox 87"/>
          <p:cNvSpPr txBox="1">
            <a:spLocks noChangeArrowheads="1"/>
          </p:cNvSpPr>
          <p:nvPr/>
        </p:nvSpPr>
        <p:spPr bwMode="auto">
          <a:xfrm>
            <a:off x="3296006" y="1229358"/>
            <a:ext cx="13913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ПЕРИТОНИТ</a:t>
            </a:r>
          </a:p>
        </p:txBody>
      </p:sp>
      <p:cxnSp>
        <p:nvCxnSpPr>
          <p:cNvPr id="90" name="Прямая со стрелкой 89"/>
          <p:cNvCxnSpPr>
            <a:cxnSpLocks/>
          </p:cNvCxnSpPr>
          <p:nvPr/>
        </p:nvCxnSpPr>
        <p:spPr>
          <a:xfrm flipH="1">
            <a:off x="2897714" y="4245001"/>
            <a:ext cx="847079" cy="3178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>
            <a:cxnSpLocks/>
          </p:cNvCxnSpPr>
          <p:nvPr/>
        </p:nvCxnSpPr>
        <p:spPr>
          <a:xfrm flipH="1">
            <a:off x="1679683" y="1654077"/>
            <a:ext cx="1" cy="47628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368" name="TextBox 12"/>
          <p:cNvSpPr txBox="1">
            <a:spLocks noChangeArrowheads="1"/>
          </p:cNvSpPr>
          <p:nvPr/>
        </p:nvSpPr>
        <p:spPr bwMode="auto">
          <a:xfrm>
            <a:off x="1227418" y="2158671"/>
            <a:ext cx="1028570" cy="369888"/>
          </a:xfrm>
          <a:prstGeom prst="rect">
            <a:avLst/>
          </a:prstGeom>
          <a:solidFill>
            <a:schemeClr val="bg1"/>
          </a:solidFill>
          <a:ln w="254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Д В С</a:t>
            </a:r>
          </a:p>
        </p:txBody>
      </p:sp>
      <p:sp>
        <p:nvSpPr>
          <p:cNvPr id="142372" name="TextBox 110"/>
          <p:cNvSpPr txBox="1">
            <a:spLocks noChangeArrowheads="1"/>
          </p:cNvSpPr>
          <p:nvPr/>
        </p:nvSpPr>
        <p:spPr bwMode="auto">
          <a:xfrm>
            <a:off x="5809403" y="2875098"/>
            <a:ext cx="10310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тромбоз</a:t>
            </a:r>
          </a:p>
        </p:txBody>
      </p:sp>
      <p:cxnSp>
        <p:nvCxnSpPr>
          <p:cNvPr id="113" name="Прямая со стрелкой 112"/>
          <p:cNvCxnSpPr>
            <a:cxnSpLocks/>
          </p:cNvCxnSpPr>
          <p:nvPr/>
        </p:nvCxnSpPr>
        <p:spPr>
          <a:xfrm flipV="1">
            <a:off x="4763072" y="2343615"/>
            <a:ext cx="1046329" cy="777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4-конечная звезда 124"/>
          <p:cNvSpPr/>
          <p:nvPr/>
        </p:nvSpPr>
        <p:spPr>
          <a:xfrm>
            <a:off x="6655399" y="4899345"/>
            <a:ext cx="32504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4-конечная звезда 125"/>
          <p:cNvSpPr/>
          <p:nvPr/>
        </p:nvSpPr>
        <p:spPr>
          <a:xfrm>
            <a:off x="1738994" y="3299909"/>
            <a:ext cx="32385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4-конечная звезда 126"/>
          <p:cNvSpPr/>
          <p:nvPr/>
        </p:nvSpPr>
        <p:spPr>
          <a:xfrm>
            <a:off x="7439262" y="3351424"/>
            <a:ext cx="32385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4-конечная звезда 127"/>
          <p:cNvSpPr/>
          <p:nvPr/>
        </p:nvSpPr>
        <p:spPr>
          <a:xfrm>
            <a:off x="5577999" y="6013101"/>
            <a:ext cx="32385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4-конечная звезда 128"/>
          <p:cNvSpPr/>
          <p:nvPr/>
        </p:nvSpPr>
        <p:spPr>
          <a:xfrm>
            <a:off x="6169230" y="3198086"/>
            <a:ext cx="32385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C9C8D84-104D-41E3-B3A3-8D81F67AF130}"/>
              </a:ext>
            </a:extLst>
          </p:cNvPr>
          <p:cNvSpPr txBox="1"/>
          <p:nvPr/>
        </p:nvSpPr>
        <p:spPr>
          <a:xfrm>
            <a:off x="4944774" y="1268760"/>
            <a:ext cx="4199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ИНТРААБДОМИНАЛЬНАЯ ГИПЕРТЕНЗИЯ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827A687-AD54-41DA-8EA8-B124F0C4126E}"/>
              </a:ext>
            </a:extLst>
          </p:cNvPr>
          <p:cNvSpPr txBox="1"/>
          <p:nvPr/>
        </p:nvSpPr>
        <p:spPr>
          <a:xfrm>
            <a:off x="1631923" y="195364"/>
            <a:ext cx="4992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ФОРМИРОВАНИЕ АБДОМИНАЛЬНОГО СЕПСИСА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8367FC0-EF1F-4249-A1ED-25CCA61813E3}"/>
              </a:ext>
            </a:extLst>
          </p:cNvPr>
          <p:cNvSpPr txBox="1"/>
          <p:nvPr/>
        </p:nvSpPr>
        <p:spPr>
          <a:xfrm>
            <a:off x="2915818" y="620688"/>
            <a:ext cx="2269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ПУСКОВОЕ СОБЫТИЕ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E42EE91C-56BD-4B46-B511-E49E25E58F15}"/>
              </a:ext>
            </a:extLst>
          </p:cNvPr>
          <p:cNvSpPr txBox="1"/>
          <p:nvPr/>
        </p:nvSpPr>
        <p:spPr>
          <a:xfrm>
            <a:off x="107504" y="1268760"/>
            <a:ext cx="2618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ГИПЕРЕМИЯ БРЮШИНЫ</a:t>
            </a:r>
          </a:p>
        </p:txBody>
      </p:sp>
      <p:sp>
        <p:nvSpPr>
          <p:cNvPr id="51" name="TextBox 110">
            <a:extLst>
              <a:ext uri="{FF2B5EF4-FFF2-40B4-BE49-F238E27FC236}">
                <a16:creationId xmlns="" xmlns:a16="http://schemas.microsoft.com/office/drawing/2014/main" id="{DA03CD35-FAFE-4CB6-8E41-911315FAE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9" y="2996952"/>
            <a:ext cx="10310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тромбоз</a:t>
            </a:r>
          </a:p>
        </p:txBody>
      </p:sp>
      <p:cxnSp>
        <p:nvCxnSpPr>
          <p:cNvPr id="69" name="Прямая со стрелкой 68">
            <a:extLst>
              <a:ext uri="{FF2B5EF4-FFF2-40B4-BE49-F238E27FC236}">
                <a16:creationId xmlns="" xmlns:a16="http://schemas.microsoft.com/office/drawing/2014/main" id="{7B3F5183-B8B4-448D-9A82-949409721E18}"/>
              </a:ext>
            </a:extLst>
          </p:cNvPr>
          <p:cNvCxnSpPr>
            <a:cxnSpLocks/>
          </p:cNvCxnSpPr>
          <p:nvPr/>
        </p:nvCxnSpPr>
        <p:spPr>
          <a:xfrm flipH="1">
            <a:off x="2036368" y="2473837"/>
            <a:ext cx="115217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>
            <a:extLst>
              <a:ext uri="{FF2B5EF4-FFF2-40B4-BE49-F238E27FC236}">
                <a16:creationId xmlns="" xmlns:a16="http://schemas.microsoft.com/office/drawing/2014/main" id="{F9330606-F74E-45D2-88F1-D0297DDE1598}"/>
              </a:ext>
            </a:extLst>
          </p:cNvPr>
          <p:cNvCxnSpPr>
            <a:cxnSpLocks/>
          </p:cNvCxnSpPr>
          <p:nvPr/>
        </p:nvCxnSpPr>
        <p:spPr>
          <a:xfrm>
            <a:off x="6097000" y="3200528"/>
            <a:ext cx="5640" cy="4443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>
            <a:extLst>
              <a:ext uri="{FF2B5EF4-FFF2-40B4-BE49-F238E27FC236}">
                <a16:creationId xmlns="" xmlns:a16="http://schemas.microsoft.com/office/drawing/2014/main" id="{071AFA7E-C7D0-4B0B-9AF1-3DDAD4195DE8}"/>
              </a:ext>
            </a:extLst>
          </p:cNvPr>
          <p:cNvCxnSpPr>
            <a:cxnSpLocks/>
          </p:cNvCxnSpPr>
          <p:nvPr/>
        </p:nvCxnSpPr>
        <p:spPr>
          <a:xfrm>
            <a:off x="1672228" y="3272714"/>
            <a:ext cx="5640" cy="4443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57D5B42C-F8DC-48BF-96A2-1EA480E54FFD}"/>
              </a:ext>
            </a:extLst>
          </p:cNvPr>
          <p:cNvSpPr txBox="1"/>
          <p:nvPr/>
        </p:nvSpPr>
        <p:spPr>
          <a:xfrm>
            <a:off x="2941209" y="2896332"/>
            <a:ext cx="1607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гипоперфузия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8" name="Прямая со стрелкой 77">
            <a:extLst>
              <a:ext uri="{FF2B5EF4-FFF2-40B4-BE49-F238E27FC236}">
                <a16:creationId xmlns="" xmlns:a16="http://schemas.microsoft.com/office/drawing/2014/main" id="{1C8296CC-8B3D-4AD4-9592-9868316B2A2F}"/>
              </a:ext>
            </a:extLst>
          </p:cNvPr>
          <p:cNvCxnSpPr>
            <a:cxnSpLocks/>
            <a:stCxn id="142341" idx="1"/>
          </p:cNvCxnSpPr>
          <p:nvPr/>
        </p:nvCxnSpPr>
        <p:spPr>
          <a:xfrm flipH="1" flipV="1">
            <a:off x="3419873" y="4789540"/>
            <a:ext cx="1183623" cy="241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 стрелкой 79">
            <a:extLst>
              <a:ext uri="{FF2B5EF4-FFF2-40B4-BE49-F238E27FC236}">
                <a16:creationId xmlns="" xmlns:a16="http://schemas.microsoft.com/office/drawing/2014/main" id="{013ADD60-E084-464F-BF49-9C7A2F094DBE}"/>
              </a:ext>
            </a:extLst>
          </p:cNvPr>
          <p:cNvCxnSpPr>
            <a:cxnSpLocks/>
          </p:cNvCxnSpPr>
          <p:nvPr/>
        </p:nvCxnSpPr>
        <p:spPr>
          <a:xfrm>
            <a:off x="7399354" y="1598690"/>
            <a:ext cx="0" cy="107575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>
            <a:extLst>
              <a:ext uri="{FF2B5EF4-FFF2-40B4-BE49-F238E27FC236}">
                <a16:creationId xmlns="" xmlns:a16="http://schemas.microsoft.com/office/drawing/2014/main" id="{58D195BE-CBDC-4901-93F0-4E4861B6C6F3}"/>
              </a:ext>
            </a:extLst>
          </p:cNvPr>
          <p:cNvCxnSpPr>
            <a:cxnSpLocks/>
          </p:cNvCxnSpPr>
          <p:nvPr/>
        </p:nvCxnSpPr>
        <p:spPr>
          <a:xfrm>
            <a:off x="3812117" y="4229045"/>
            <a:ext cx="950955" cy="33379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 стрелкой 82">
            <a:extLst>
              <a:ext uri="{FF2B5EF4-FFF2-40B4-BE49-F238E27FC236}">
                <a16:creationId xmlns="" xmlns:a16="http://schemas.microsoft.com/office/drawing/2014/main" id="{7900F52B-DE9E-4547-BC7C-54CBC4F0712A}"/>
              </a:ext>
            </a:extLst>
          </p:cNvPr>
          <p:cNvCxnSpPr>
            <a:cxnSpLocks/>
          </p:cNvCxnSpPr>
          <p:nvPr/>
        </p:nvCxnSpPr>
        <p:spPr>
          <a:xfrm>
            <a:off x="1677868" y="4044098"/>
            <a:ext cx="578120" cy="58095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 стрелкой 83">
            <a:extLst>
              <a:ext uri="{FF2B5EF4-FFF2-40B4-BE49-F238E27FC236}">
                <a16:creationId xmlns="" xmlns:a16="http://schemas.microsoft.com/office/drawing/2014/main" id="{2BED7AF1-BAD7-4A6D-B414-B6A305F3B144}"/>
              </a:ext>
            </a:extLst>
          </p:cNvPr>
          <p:cNvCxnSpPr>
            <a:cxnSpLocks/>
          </p:cNvCxnSpPr>
          <p:nvPr/>
        </p:nvCxnSpPr>
        <p:spPr>
          <a:xfrm flipV="1">
            <a:off x="5395036" y="4014791"/>
            <a:ext cx="584660" cy="47571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1">
            <a:extLst>
              <a:ext uri="{FF2B5EF4-FFF2-40B4-BE49-F238E27FC236}">
                <a16:creationId xmlns="" xmlns:a16="http://schemas.microsoft.com/office/drawing/2014/main" id="{1E7A30EE-0CE5-4F87-8FE3-D6427AC9E1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2058" y="5716720"/>
            <a:ext cx="15440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ВОСПАЛЕНИЕ</a:t>
            </a:r>
          </a:p>
        </p:txBody>
      </p:sp>
      <p:sp>
        <p:nvSpPr>
          <p:cNvPr id="88" name="TextBox 1">
            <a:extLst>
              <a:ext uri="{FF2B5EF4-FFF2-40B4-BE49-F238E27FC236}">
                <a16:creationId xmlns="" xmlns:a16="http://schemas.microsoft.com/office/drawing/2014/main" id="{4DE9C402-7EA8-4D08-9C90-2F536BDB9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251" y="5736862"/>
            <a:ext cx="12649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ГИПОКСИЯ</a:t>
            </a:r>
          </a:p>
        </p:txBody>
      </p:sp>
      <p:cxnSp>
        <p:nvCxnSpPr>
          <p:cNvPr id="91" name="Прямая со стрелкой 90">
            <a:extLst>
              <a:ext uri="{FF2B5EF4-FFF2-40B4-BE49-F238E27FC236}">
                <a16:creationId xmlns="" xmlns:a16="http://schemas.microsoft.com/office/drawing/2014/main" id="{D1533F10-ACE1-4C0E-B3B4-F3A804738584}"/>
              </a:ext>
            </a:extLst>
          </p:cNvPr>
          <p:cNvCxnSpPr/>
          <p:nvPr/>
        </p:nvCxnSpPr>
        <p:spPr>
          <a:xfrm>
            <a:off x="7399354" y="3344332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>
            <a:extLst>
              <a:ext uri="{FF2B5EF4-FFF2-40B4-BE49-F238E27FC236}">
                <a16:creationId xmlns="" xmlns:a16="http://schemas.microsoft.com/office/drawing/2014/main" id="{EE72AC59-24BA-4AEF-85E9-FFB891AC0FEC}"/>
              </a:ext>
            </a:extLst>
          </p:cNvPr>
          <p:cNvCxnSpPr/>
          <p:nvPr/>
        </p:nvCxnSpPr>
        <p:spPr>
          <a:xfrm>
            <a:off x="5289444" y="5126041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>
            <a:extLst>
              <a:ext uri="{FF2B5EF4-FFF2-40B4-BE49-F238E27FC236}">
                <a16:creationId xmlns="" xmlns:a16="http://schemas.microsoft.com/office/drawing/2014/main" id="{ED70B67F-61F1-4871-9980-1390227400D6}"/>
              </a:ext>
            </a:extLst>
          </p:cNvPr>
          <p:cNvCxnSpPr/>
          <p:nvPr/>
        </p:nvCxnSpPr>
        <p:spPr>
          <a:xfrm>
            <a:off x="2644877" y="5209171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>
            <a:extLst>
              <a:ext uri="{FF2B5EF4-FFF2-40B4-BE49-F238E27FC236}">
                <a16:creationId xmlns="" xmlns:a16="http://schemas.microsoft.com/office/drawing/2014/main" id="{F84F0250-1BFC-4215-B882-658CABE58552}"/>
              </a:ext>
            </a:extLst>
          </p:cNvPr>
          <p:cNvCxnSpPr>
            <a:cxnSpLocks/>
          </p:cNvCxnSpPr>
          <p:nvPr/>
        </p:nvCxnSpPr>
        <p:spPr>
          <a:xfrm flipH="1">
            <a:off x="5894878" y="4274708"/>
            <a:ext cx="1504477" cy="146215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 стрелкой 95">
            <a:extLst>
              <a:ext uri="{FF2B5EF4-FFF2-40B4-BE49-F238E27FC236}">
                <a16:creationId xmlns="" xmlns:a16="http://schemas.microsoft.com/office/drawing/2014/main" id="{2D2B0C68-C919-40B5-85D0-38EC057BE60A}"/>
              </a:ext>
            </a:extLst>
          </p:cNvPr>
          <p:cNvCxnSpPr>
            <a:cxnSpLocks/>
          </p:cNvCxnSpPr>
          <p:nvPr/>
        </p:nvCxnSpPr>
        <p:spPr>
          <a:xfrm>
            <a:off x="8316416" y="1628802"/>
            <a:ext cx="0" cy="408278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6020E42D-9FD8-40ED-B076-2B91801879E3}"/>
              </a:ext>
            </a:extLst>
          </p:cNvPr>
          <p:cNvSpPr txBox="1"/>
          <p:nvPr/>
        </p:nvSpPr>
        <p:spPr>
          <a:xfrm>
            <a:off x="6426764" y="3883315"/>
            <a:ext cx="1577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транслокация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E0CA282E-81CB-48D8-BA93-89231237129F}"/>
              </a:ext>
            </a:extLst>
          </p:cNvPr>
          <p:cNvSpPr txBox="1"/>
          <p:nvPr/>
        </p:nvSpPr>
        <p:spPr>
          <a:xfrm>
            <a:off x="2612452" y="6492550"/>
            <a:ext cx="5463107" cy="369332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SIRS;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СЕПСИС; СЕПТИЧЕСКИЙ ШОК</a:t>
            </a:r>
          </a:p>
        </p:txBody>
      </p:sp>
      <p:cxnSp>
        <p:nvCxnSpPr>
          <p:cNvPr id="106" name="Прямая со стрелкой 105">
            <a:extLst>
              <a:ext uri="{FF2B5EF4-FFF2-40B4-BE49-F238E27FC236}">
                <a16:creationId xmlns="" xmlns:a16="http://schemas.microsoft.com/office/drawing/2014/main" id="{66A680A6-BB99-4AFD-9B50-8BC151BBEF8C}"/>
              </a:ext>
            </a:extLst>
          </p:cNvPr>
          <p:cNvCxnSpPr>
            <a:cxnSpLocks/>
          </p:cNvCxnSpPr>
          <p:nvPr/>
        </p:nvCxnSpPr>
        <p:spPr>
          <a:xfrm flipH="1">
            <a:off x="7601188" y="6084523"/>
            <a:ext cx="554205" cy="31273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 стрелкой 107">
            <a:extLst>
              <a:ext uri="{FF2B5EF4-FFF2-40B4-BE49-F238E27FC236}">
                <a16:creationId xmlns="" xmlns:a16="http://schemas.microsoft.com/office/drawing/2014/main" id="{A33BED39-EAA8-4834-9AF4-690DB68AB7BA}"/>
              </a:ext>
            </a:extLst>
          </p:cNvPr>
          <p:cNvCxnSpPr>
            <a:cxnSpLocks/>
          </p:cNvCxnSpPr>
          <p:nvPr/>
        </p:nvCxnSpPr>
        <p:spPr>
          <a:xfrm>
            <a:off x="2660657" y="6086055"/>
            <a:ext cx="481447" cy="31119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 стрелкой 109">
            <a:extLst>
              <a:ext uri="{FF2B5EF4-FFF2-40B4-BE49-F238E27FC236}">
                <a16:creationId xmlns="" xmlns:a16="http://schemas.microsoft.com/office/drawing/2014/main" id="{B1E537E0-0C11-491F-B4A2-039E2E32D2DE}"/>
              </a:ext>
            </a:extLst>
          </p:cNvPr>
          <p:cNvCxnSpPr>
            <a:cxnSpLocks/>
          </p:cNvCxnSpPr>
          <p:nvPr/>
        </p:nvCxnSpPr>
        <p:spPr>
          <a:xfrm>
            <a:off x="5501063" y="6005657"/>
            <a:ext cx="0" cy="39159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>
            <a:extLst>
              <a:ext uri="{FF2B5EF4-FFF2-40B4-BE49-F238E27FC236}">
                <a16:creationId xmlns="" xmlns:a16="http://schemas.microsoft.com/office/drawing/2014/main" id="{A9335560-7DF0-4536-AAC3-0B76668C1E0B}"/>
              </a:ext>
            </a:extLst>
          </p:cNvPr>
          <p:cNvCxnSpPr>
            <a:cxnSpLocks/>
          </p:cNvCxnSpPr>
          <p:nvPr/>
        </p:nvCxnSpPr>
        <p:spPr>
          <a:xfrm>
            <a:off x="3817757" y="2604603"/>
            <a:ext cx="0" cy="3930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9684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3429001" y="2819402"/>
            <a:ext cx="9525" cy="282892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H="1">
            <a:off x="2590800" y="2514600"/>
            <a:ext cx="12700" cy="315595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stCxn id="8" idx="7"/>
          </p:cNvCxnSpPr>
          <p:nvPr/>
        </p:nvCxnSpPr>
        <p:spPr>
          <a:xfrm>
            <a:off x="4624389" y="2870200"/>
            <a:ext cx="23812" cy="276860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11" idx="6"/>
          </p:cNvCxnSpPr>
          <p:nvPr/>
        </p:nvCxnSpPr>
        <p:spPr>
          <a:xfrm>
            <a:off x="5070476" y="2511427"/>
            <a:ext cx="34925" cy="312737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олилиния 7"/>
          <p:cNvSpPr/>
          <p:nvPr/>
        </p:nvSpPr>
        <p:spPr>
          <a:xfrm>
            <a:off x="3429000" y="2286000"/>
            <a:ext cx="1201738" cy="590550"/>
          </a:xfrm>
          <a:custGeom>
            <a:avLst/>
            <a:gdLst>
              <a:gd name="connsiteX0" fmla="*/ 6096 w 1202436"/>
              <a:gd name="connsiteY0" fmla="*/ 565404 h 589788"/>
              <a:gd name="connsiteX1" fmla="*/ 33528 w 1202436"/>
              <a:gd name="connsiteY1" fmla="*/ 300228 h 589788"/>
              <a:gd name="connsiteX2" fmla="*/ 207264 w 1202436"/>
              <a:gd name="connsiteY2" fmla="*/ 62484 h 589788"/>
              <a:gd name="connsiteX3" fmla="*/ 554736 w 1202436"/>
              <a:gd name="connsiteY3" fmla="*/ 7620 h 589788"/>
              <a:gd name="connsiteX4" fmla="*/ 920496 w 1202436"/>
              <a:gd name="connsiteY4" fmla="*/ 35052 h 589788"/>
              <a:gd name="connsiteX5" fmla="*/ 1158240 w 1202436"/>
              <a:gd name="connsiteY5" fmla="*/ 217932 h 589788"/>
              <a:gd name="connsiteX6" fmla="*/ 1185672 w 1202436"/>
              <a:gd name="connsiteY6" fmla="*/ 528828 h 589788"/>
              <a:gd name="connsiteX7" fmla="*/ 1194816 w 1202436"/>
              <a:gd name="connsiteY7" fmla="*/ 583692 h 589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2436" h="589788">
                <a:moveTo>
                  <a:pt x="6096" y="565404"/>
                </a:moveTo>
                <a:cubicBezTo>
                  <a:pt x="3048" y="474726"/>
                  <a:pt x="0" y="384048"/>
                  <a:pt x="33528" y="300228"/>
                </a:cubicBezTo>
                <a:cubicBezTo>
                  <a:pt x="67056" y="216408"/>
                  <a:pt x="120396" y="111252"/>
                  <a:pt x="207264" y="62484"/>
                </a:cubicBezTo>
                <a:cubicBezTo>
                  <a:pt x="294132" y="13716"/>
                  <a:pt x="435864" y="12192"/>
                  <a:pt x="554736" y="7620"/>
                </a:cubicBezTo>
                <a:cubicBezTo>
                  <a:pt x="673608" y="3048"/>
                  <a:pt x="819912" y="0"/>
                  <a:pt x="920496" y="35052"/>
                </a:cubicBezTo>
                <a:cubicBezTo>
                  <a:pt x="1021080" y="70104"/>
                  <a:pt x="1114044" y="135636"/>
                  <a:pt x="1158240" y="217932"/>
                </a:cubicBezTo>
                <a:cubicBezTo>
                  <a:pt x="1202436" y="300228"/>
                  <a:pt x="1179576" y="467868"/>
                  <a:pt x="1185672" y="528828"/>
                </a:cubicBezTo>
                <a:cubicBezTo>
                  <a:pt x="1191768" y="589788"/>
                  <a:pt x="1193292" y="577596"/>
                  <a:pt x="1194816" y="583692"/>
                </a:cubicBezTo>
              </a:path>
            </a:pathLst>
          </a:cu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2590800" y="1828800"/>
            <a:ext cx="2514600" cy="762000"/>
          </a:xfrm>
          <a:custGeom>
            <a:avLst/>
            <a:gdLst>
              <a:gd name="connsiteX0" fmla="*/ 6096 w 1202436"/>
              <a:gd name="connsiteY0" fmla="*/ 565404 h 589788"/>
              <a:gd name="connsiteX1" fmla="*/ 33528 w 1202436"/>
              <a:gd name="connsiteY1" fmla="*/ 300228 h 589788"/>
              <a:gd name="connsiteX2" fmla="*/ 207264 w 1202436"/>
              <a:gd name="connsiteY2" fmla="*/ 62484 h 589788"/>
              <a:gd name="connsiteX3" fmla="*/ 554736 w 1202436"/>
              <a:gd name="connsiteY3" fmla="*/ 7620 h 589788"/>
              <a:gd name="connsiteX4" fmla="*/ 920496 w 1202436"/>
              <a:gd name="connsiteY4" fmla="*/ 35052 h 589788"/>
              <a:gd name="connsiteX5" fmla="*/ 1158240 w 1202436"/>
              <a:gd name="connsiteY5" fmla="*/ 217932 h 589788"/>
              <a:gd name="connsiteX6" fmla="*/ 1185672 w 1202436"/>
              <a:gd name="connsiteY6" fmla="*/ 528828 h 589788"/>
              <a:gd name="connsiteX7" fmla="*/ 1194816 w 1202436"/>
              <a:gd name="connsiteY7" fmla="*/ 583692 h 589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2436" h="589788">
                <a:moveTo>
                  <a:pt x="6096" y="565404"/>
                </a:moveTo>
                <a:cubicBezTo>
                  <a:pt x="3048" y="474726"/>
                  <a:pt x="0" y="384048"/>
                  <a:pt x="33528" y="300228"/>
                </a:cubicBezTo>
                <a:cubicBezTo>
                  <a:pt x="67056" y="216408"/>
                  <a:pt x="120396" y="111252"/>
                  <a:pt x="207264" y="62484"/>
                </a:cubicBezTo>
                <a:cubicBezTo>
                  <a:pt x="294132" y="13716"/>
                  <a:pt x="435864" y="12192"/>
                  <a:pt x="554736" y="7620"/>
                </a:cubicBezTo>
                <a:cubicBezTo>
                  <a:pt x="673608" y="3048"/>
                  <a:pt x="819912" y="0"/>
                  <a:pt x="920496" y="35052"/>
                </a:cubicBezTo>
                <a:cubicBezTo>
                  <a:pt x="1021080" y="70104"/>
                  <a:pt x="1114044" y="135636"/>
                  <a:pt x="1158240" y="217932"/>
                </a:cubicBezTo>
                <a:cubicBezTo>
                  <a:pt x="1202436" y="300228"/>
                  <a:pt x="1179576" y="467868"/>
                  <a:pt x="1185672" y="528828"/>
                </a:cubicBezTo>
                <a:cubicBezTo>
                  <a:pt x="1191768" y="589788"/>
                  <a:pt x="1193292" y="577596"/>
                  <a:pt x="1194816" y="583692"/>
                </a:cubicBezTo>
              </a:path>
            </a:pathLst>
          </a:cu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>
            <a:off x="2667000" y="2743200"/>
            <a:ext cx="685800" cy="2895600"/>
          </a:xfrm>
          <a:prstGeom prst="up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724400" y="2590800"/>
            <a:ext cx="228600" cy="1981200"/>
          </a:xfrm>
          <a:prstGeom prst="downArrow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876800" y="46482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5105400" y="3657600"/>
            <a:ext cx="2286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5105400" y="2514600"/>
            <a:ext cx="3048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 rot="18199350">
            <a:off x="4796632" y="1637507"/>
            <a:ext cx="382587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 rot="13678105">
            <a:off x="2417763" y="1577975"/>
            <a:ext cx="5207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10800000">
            <a:off x="1905001" y="2743200"/>
            <a:ext cx="6731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 rot="10800000">
            <a:off x="1752601" y="3886200"/>
            <a:ext cx="8255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 rot="16200000">
            <a:off x="3625850" y="1403350"/>
            <a:ext cx="4445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1143000" y="838200"/>
            <a:ext cx="5715000" cy="5562600"/>
          </a:xfrm>
          <a:prstGeom prst="roundRect">
            <a:avLst/>
          </a:prstGeom>
          <a:noFill/>
          <a:ln w="101600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4724400" y="33528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4724400" y="28956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4648200" y="46482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4724400" y="40386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4724400" y="38862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4724400" y="36576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4800600" y="48006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1577" name="TextBox 36"/>
          <p:cNvSpPr txBox="1">
            <a:spLocks noChangeArrowheads="1"/>
          </p:cNvSpPr>
          <p:nvPr/>
        </p:nvSpPr>
        <p:spPr bwMode="auto">
          <a:xfrm rot="-5400000">
            <a:off x="-2016749" y="3263870"/>
            <a:ext cx="4738348" cy="4001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Calibri" pitchFamily="34" charset="0"/>
              </a:rPr>
              <a:t>Дисахариды; дипептиды; триглицериды</a:t>
            </a:r>
          </a:p>
        </p:txBody>
      </p:sp>
      <p:sp>
        <p:nvSpPr>
          <p:cNvPr id="38" name="Стрелка вправо 37"/>
          <p:cNvSpPr/>
          <p:nvPr/>
        </p:nvSpPr>
        <p:spPr>
          <a:xfrm>
            <a:off x="533401" y="46482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Стрелка вправо 38"/>
          <p:cNvSpPr/>
          <p:nvPr/>
        </p:nvSpPr>
        <p:spPr>
          <a:xfrm>
            <a:off x="533401" y="38100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Стрелка вправо 39"/>
          <p:cNvSpPr/>
          <p:nvPr/>
        </p:nvSpPr>
        <p:spPr>
          <a:xfrm>
            <a:off x="533401" y="28956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Стрелка вправо 40"/>
          <p:cNvSpPr/>
          <p:nvPr/>
        </p:nvSpPr>
        <p:spPr>
          <a:xfrm>
            <a:off x="533401" y="20574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Стрелка вправо 41"/>
          <p:cNvSpPr/>
          <p:nvPr/>
        </p:nvSpPr>
        <p:spPr>
          <a:xfrm>
            <a:off x="533401" y="12192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Развернутая стрелка 42"/>
          <p:cNvSpPr/>
          <p:nvPr/>
        </p:nvSpPr>
        <p:spPr>
          <a:xfrm>
            <a:off x="2971800" y="1981200"/>
            <a:ext cx="1981200" cy="685800"/>
          </a:xfrm>
          <a:prstGeom prst="utur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124200" y="20574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4343400" y="19812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733800" y="19050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1587" name="TextBox 44"/>
          <p:cNvSpPr txBox="1">
            <a:spLocks noChangeArrowheads="1"/>
          </p:cNvSpPr>
          <p:nvPr/>
        </p:nvSpPr>
        <p:spPr bwMode="auto">
          <a:xfrm rot="-5400000">
            <a:off x="1644092" y="4709598"/>
            <a:ext cx="739305" cy="369332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151588" name="TextBox 45"/>
          <p:cNvSpPr txBox="1">
            <a:spLocks noChangeArrowheads="1"/>
          </p:cNvSpPr>
          <p:nvPr/>
        </p:nvSpPr>
        <p:spPr bwMode="auto">
          <a:xfrm rot="-5400000">
            <a:off x="1567892" y="1966398"/>
            <a:ext cx="739305" cy="369332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151589" name="TextBox 46"/>
          <p:cNvSpPr txBox="1">
            <a:spLocks noChangeArrowheads="1"/>
          </p:cNvSpPr>
          <p:nvPr/>
        </p:nvSpPr>
        <p:spPr bwMode="auto">
          <a:xfrm>
            <a:off x="3429001" y="914400"/>
            <a:ext cx="739305" cy="369332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151590" name="TextBox 47"/>
          <p:cNvSpPr txBox="1">
            <a:spLocks noChangeArrowheads="1"/>
          </p:cNvSpPr>
          <p:nvPr/>
        </p:nvSpPr>
        <p:spPr bwMode="auto">
          <a:xfrm rot="-5400000">
            <a:off x="5667611" y="1752086"/>
            <a:ext cx="739305" cy="369332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151591" name="TextBox 48"/>
          <p:cNvSpPr txBox="1">
            <a:spLocks noChangeArrowheads="1"/>
          </p:cNvSpPr>
          <p:nvPr/>
        </p:nvSpPr>
        <p:spPr bwMode="auto">
          <a:xfrm rot="-5400000">
            <a:off x="5682692" y="3414198"/>
            <a:ext cx="739305" cy="369332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50" name="Умножение 49"/>
          <p:cNvSpPr/>
          <p:nvPr/>
        </p:nvSpPr>
        <p:spPr>
          <a:xfrm>
            <a:off x="3962400" y="4572000"/>
            <a:ext cx="1828800" cy="1828800"/>
          </a:xfrm>
          <a:prstGeom prst="mathMultiply">
            <a:avLst>
              <a:gd name="adj1" fmla="val 10020"/>
            </a:avLst>
          </a:prstGeom>
          <a:solidFill>
            <a:schemeClr val="tx1">
              <a:alpha val="52000"/>
            </a:schemeClr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1593" name="TextBox 50"/>
          <p:cNvSpPr txBox="1">
            <a:spLocks noChangeArrowheads="1"/>
          </p:cNvSpPr>
          <p:nvPr/>
        </p:nvSpPr>
        <p:spPr bwMode="auto">
          <a:xfrm>
            <a:off x="3733800" y="3124202"/>
            <a:ext cx="8226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рН↓</a:t>
            </a:r>
          </a:p>
        </p:txBody>
      </p:sp>
      <p:sp>
        <p:nvSpPr>
          <p:cNvPr id="151594" name="TextBox 51"/>
          <p:cNvSpPr txBox="1">
            <a:spLocks noChangeArrowheads="1"/>
          </p:cNvSpPr>
          <p:nvPr/>
        </p:nvSpPr>
        <p:spPr bwMode="auto">
          <a:xfrm>
            <a:off x="4343400" y="6019800"/>
            <a:ext cx="10117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ишемия</a:t>
            </a:r>
          </a:p>
        </p:txBody>
      </p:sp>
      <p:sp>
        <p:nvSpPr>
          <p:cNvPr id="151595" name="TextBox 54"/>
          <p:cNvSpPr txBox="1">
            <a:spLocks noChangeArrowheads="1"/>
          </p:cNvSpPr>
          <p:nvPr/>
        </p:nvSpPr>
        <p:spPr bwMode="auto">
          <a:xfrm>
            <a:off x="2590800" y="6248400"/>
            <a:ext cx="1752600" cy="369888"/>
          </a:xfrm>
          <a:prstGeom prst="rect">
            <a:avLst/>
          </a:prstGeom>
          <a:solidFill>
            <a:schemeClr val="bg1"/>
          </a:solidFill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ВОРСИНКА</a:t>
            </a:r>
          </a:p>
        </p:txBody>
      </p:sp>
      <p:sp>
        <p:nvSpPr>
          <p:cNvPr id="151596" name="TextBox 55"/>
          <p:cNvSpPr txBox="1">
            <a:spLocks noChangeArrowheads="1"/>
          </p:cNvSpPr>
          <p:nvPr/>
        </p:nvSpPr>
        <p:spPr bwMode="auto">
          <a:xfrm>
            <a:off x="5791201" y="4572000"/>
            <a:ext cx="82105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сладж</a:t>
            </a:r>
          </a:p>
        </p:txBody>
      </p:sp>
      <p:sp>
        <p:nvSpPr>
          <p:cNvPr id="57" name="Стрелка влево 56"/>
          <p:cNvSpPr/>
          <p:nvPr/>
        </p:nvSpPr>
        <p:spPr>
          <a:xfrm>
            <a:off x="5181600" y="4724400"/>
            <a:ext cx="609600" cy="152400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1598" name="TextBox 46"/>
          <p:cNvSpPr txBox="1">
            <a:spLocks noChangeArrowheads="1"/>
          </p:cNvSpPr>
          <p:nvPr/>
        </p:nvSpPr>
        <p:spPr bwMode="auto">
          <a:xfrm>
            <a:off x="1981200" y="3581400"/>
            <a:ext cx="5645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599" name="TextBox 47"/>
          <p:cNvSpPr txBox="1">
            <a:spLocks noChangeArrowheads="1"/>
          </p:cNvSpPr>
          <p:nvPr/>
        </p:nvSpPr>
        <p:spPr bwMode="auto">
          <a:xfrm>
            <a:off x="2057400" y="2438400"/>
            <a:ext cx="5645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0" name="TextBox 48"/>
          <p:cNvSpPr txBox="1">
            <a:spLocks noChangeArrowheads="1"/>
          </p:cNvSpPr>
          <p:nvPr/>
        </p:nvSpPr>
        <p:spPr bwMode="auto">
          <a:xfrm>
            <a:off x="2743200" y="1447800"/>
            <a:ext cx="5645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1" name="TextBox 50"/>
          <p:cNvSpPr txBox="1">
            <a:spLocks noChangeArrowheads="1"/>
          </p:cNvSpPr>
          <p:nvPr/>
        </p:nvSpPr>
        <p:spPr bwMode="auto">
          <a:xfrm>
            <a:off x="3962400" y="1447800"/>
            <a:ext cx="5645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2" name="TextBox 51"/>
          <p:cNvSpPr txBox="1">
            <a:spLocks noChangeArrowheads="1"/>
          </p:cNvSpPr>
          <p:nvPr/>
        </p:nvSpPr>
        <p:spPr bwMode="auto">
          <a:xfrm>
            <a:off x="5029200" y="2057400"/>
            <a:ext cx="5645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3" name="TextBox 52"/>
          <p:cNvSpPr txBox="1">
            <a:spLocks noChangeArrowheads="1"/>
          </p:cNvSpPr>
          <p:nvPr/>
        </p:nvSpPr>
        <p:spPr bwMode="auto">
          <a:xfrm>
            <a:off x="5105400" y="3124200"/>
            <a:ext cx="5645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4" name="TextBox 53"/>
          <p:cNvSpPr txBox="1">
            <a:spLocks noChangeArrowheads="1"/>
          </p:cNvSpPr>
          <p:nvPr/>
        </p:nvSpPr>
        <p:spPr bwMode="auto">
          <a:xfrm>
            <a:off x="1828800" y="2"/>
            <a:ext cx="4876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ГИПЕРОСМОЛЯРНОСТЬ В ПАТОГЕНЕЗЕ НЕКРОТИЗИРУЮЩЕГО ЭНТЕРОКОЛИТА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TextBox 1"/>
          <p:cNvSpPr txBox="1">
            <a:spLocks noChangeArrowheads="1"/>
          </p:cNvSpPr>
          <p:nvPr/>
        </p:nvSpPr>
        <p:spPr bwMode="auto">
          <a:xfrm>
            <a:off x="152400" y="685801"/>
            <a:ext cx="42435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Локальный застой в сосудах</a:t>
            </a:r>
          </a:p>
          <a:p>
            <a:r>
              <a:rPr lang="ru-RU" b="1">
                <a:latin typeface="Calibri" pitchFamily="34" charset="0"/>
              </a:rPr>
              <a:t>Повышенное внутрибрюшное давление</a:t>
            </a:r>
          </a:p>
          <a:p>
            <a:r>
              <a:rPr lang="ru-RU" b="1">
                <a:latin typeface="Calibri" pitchFamily="34" charset="0"/>
              </a:rPr>
              <a:t>Гиперемия вследствие перитонита</a:t>
            </a:r>
          </a:p>
          <a:p>
            <a:r>
              <a:rPr lang="ru-RU" b="1">
                <a:latin typeface="Calibri" pitchFamily="34" charset="0"/>
              </a:rPr>
              <a:t>Токсемическая вазодилатация</a:t>
            </a:r>
          </a:p>
        </p:txBody>
      </p:sp>
      <p:sp>
        <p:nvSpPr>
          <p:cNvPr id="153602" name="TextBox 2"/>
          <p:cNvSpPr txBox="1">
            <a:spLocks noChangeArrowheads="1"/>
          </p:cNvSpPr>
          <p:nvPr/>
        </p:nvSpPr>
        <p:spPr bwMode="auto">
          <a:xfrm>
            <a:off x="5562600" y="838202"/>
            <a:ext cx="32646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Вазодилатация под влиянием </a:t>
            </a:r>
          </a:p>
          <a:p>
            <a:r>
              <a:rPr lang="ru-RU" b="1">
                <a:latin typeface="Calibri" pitchFamily="34" charset="0"/>
              </a:rPr>
              <a:t>биогенных аминов</a:t>
            </a:r>
          </a:p>
        </p:txBody>
      </p:sp>
      <p:sp>
        <p:nvSpPr>
          <p:cNvPr id="153603" name="TextBox 3"/>
          <p:cNvSpPr txBox="1">
            <a:spLocks noChangeArrowheads="1"/>
          </p:cNvSpPr>
          <p:nvPr/>
        </p:nvSpPr>
        <p:spPr bwMode="auto">
          <a:xfrm>
            <a:off x="468313" y="3284539"/>
            <a:ext cx="257192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Венозный застой и отек</a:t>
            </a:r>
          </a:p>
          <a:p>
            <a:r>
              <a:rPr lang="ru-RU" b="1">
                <a:latin typeface="Calibri" pitchFamily="34" charset="0"/>
              </a:rPr>
              <a:t>Секреция кишечника</a:t>
            </a:r>
          </a:p>
          <a:p>
            <a:r>
              <a:rPr lang="ru-RU" b="1">
                <a:latin typeface="Calibri" pitchFamily="34" charset="0"/>
              </a:rPr>
              <a:t>Асцит </a:t>
            </a:r>
          </a:p>
        </p:txBody>
      </p:sp>
      <p:sp>
        <p:nvSpPr>
          <p:cNvPr id="153604" name="TextBox 4"/>
          <p:cNvSpPr txBox="1">
            <a:spLocks noChangeArrowheads="1"/>
          </p:cNvSpPr>
          <p:nvPr/>
        </p:nvSpPr>
        <p:spPr bwMode="auto">
          <a:xfrm>
            <a:off x="838200" y="5867402"/>
            <a:ext cx="28472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Секреция и секвестрация. </a:t>
            </a:r>
          </a:p>
          <a:p>
            <a:r>
              <a:rPr lang="ru-RU" b="1">
                <a:latin typeface="Calibri" pitchFamily="34" charset="0"/>
              </a:rPr>
              <a:t>Рвота </a:t>
            </a:r>
          </a:p>
        </p:txBody>
      </p:sp>
      <p:sp>
        <p:nvSpPr>
          <p:cNvPr id="153605" name="TextBox 5"/>
          <p:cNvSpPr txBox="1">
            <a:spLocks noChangeArrowheads="1"/>
          </p:cNvSpPr>
          <p:nvPr/>
        </p:nvSpPr>
        <p:spPr bwMode="auto">
          <a:xfrm>
            <a:off x="5791201" y="5867402"/>
            <a:ext cx="301217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Недостаточное поступление</a:t>
            </a:r>
          </a:p>
          <a:p>
            <a:r>
              <a:rPr lang="ru-RU" b="1">
                <a:latin typeface="Calibri" pitchFamily="34" charset="0"/>
              </a:rPr>
              <a:t> жидкости</a:t>
            </a:r>
          </a:p>
        </p:txBody>
      </p:sp>
      <p:sp>
        <p:nvSpPr>
          <p:cNvPr id="153606" name="TextBox 6"/>
          <p:cNvSpPr txBox="1">
            <a:spLocks noChangeArrowheads="1"/>
          </p:cNvSpPr>
          <p:nvPr/>
        </p:nvSpPr>
        <p:spPr bwMode="auto">
          <a:xfrm>
            <a:off x="4006822" y="2133602"/>
            <a:ext cx="1614545" cy="646331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Секвестрация </a:t>
            </a:r>
          </a:p>
          <a:p>
            <a:pPr algn="ctr"/>
            <a:r>
              <a:rPr lang="ru-RU" b="1">
                <a:latin typeface="Calibri" pitchFamily="34" charset="0"/>
              </a:rPr>
              <a:t>крови</a:t>
            </a:r>
          </a:p>
        </p:txBody>
      </p:sp>
      <p:sp>
        <p:nvSpPr>
          <p:cNvPr id="153607" name="TextBox 7"/>
          <p:cNvSpPr txBox="1">
            <a:spLocks noChangeArrowheads="1"/>
          </p:cNvSpPr>
          <p:nvPr/>
        </p:nvSpPr>
        <p:spPr bwMode="auto">
          <a:xfrm>
            <a:off x="3851276" y="3500439"/>
            <a:ext cx="1693797" cy="369332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Плазмопотеря </a:t>
            </a:r>
          </a:p>
        </p:txBody>
      </p:sp>
      <p:sp>
        <p:nvSpPr>
          <p:cNvPr id="153608" name="TextBox 8"/>
          <p:cNvSpPr txBox="1">
            <a:spLocks noChangeArrowheads="1"/>
          </p:cNvSpPr>
          <p:nvPr/>
        </p:nvSpPr>
        <p:spPr bwMode="auto">
          <a:xfrm>
            <a:off x="3810001" y="4876800"/>
            <a:ext cx="1941494" cy="369332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Потери жидкости</a:t>
            </a:r>
          </a:p>
        </p:txBody>
      </p:sp>
      <p:sp>
        <p:nvSpPr>
          <p:cNvPr id="153609" name="TextBox 9"/>
          <p:cNvSpPr txBox="1">
            <a:spLocks noChangeArrowheads="1"/>
          </p:cNvSpPr>
          <p:nvPr/>
        </p:nvSpPr>
        <p:spPr bwMode="auto">
          <a:xfrm>
            <a:off x="7086600" y="2133602"/>
            <a:ext cx="386644" cy="3139321"/>
          </a:xfrm>
          <a:prstGeom prst="rect">
            <a:avLst/>
          </a:prstGeom>
          <a:noFill/>
          <a:ln w="88900" cmpd="thickThin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</a:t>
            </a:r>
          </a:p>
          <a:p>
            <a:r>
              <a:rPr lang="ru-RU" b="1">
                <a:latin typeface="Calibri" pitchFamily="34" charset="0"/>
              </a:rPr>
              <a:t>И</a:t>
            </a:r>
          </a:p>
          <a:p>
            <a:r>
              <a:rPr lang="ru-RU" b="1">
                <a:latin typeface="Calibri" pitchFamily="34" charset="0"/>
              </a:rPr>
              <a:t>П</a:t>
            </a:r>
          </a:p>
          <a:p>
            <a:r>
              <a:rPr lang="ru-RU" b="1">
                <a:latin typeface="Calibri" pitchFamily="34" charset="0"/>
              </a:rPr>
              <a:t>О</a:t>
            </a:r>
          </a:p>
          <a:p>
            <a:r>
              <a:rPr lang="ru-RU" b="1">
                <a:latin typeface="Calibri" pitchFamily="34" charset="0"/>
              </a:rPr>
              <a:t>В</a:t>
            </a:r>
          </a:p>
          <a:p>
            <a:r>
              <a:rPr lang="ru-RU" b="1">
                <a:latin typeface="Calibri" pitchFamily="34" charset="0"/>
              </a:rPr>
              <a:t>О</a:t>
            </a:r>
          </a:p>
          <a:p>
            <a:r>
              <a:rPr lang="ru-RU" b="1">
                <a:latin typeface="Calibri" pitchFamily="34" charset="0"/>
              </a:rPr>
              <a:t>Л</a:t>
            </a:r>
          </a:p>
          <a:p>
            <a:r>
              <a:rPr lang="ru-RU" b="1">
                <a:latin typeface="Calibri" pitchFamily="34" charset="0"/>
              </a:rPr>
              <a:t>Е</a:t>
            </a:r>
          </a:p>
          <a:p>
            <a:r>
              <a:rPr lang="ru-RU" b="1">
                <a:latin typeface="Calibri" pitchFamily="34" charset="0"/>
              </a:rPr>
              <a:t>М</a:t>
            </a:r>
          </a:p>
          <a:p>
            <a:r>
              <a:rPr lang="ru-RU" b="1">
                <a:latin typeface="Calibri" pitchFamily="34" charset="0"/>
              </a:rPr>
              <a:t>И</a:t>
            </a:r>
          </a:p>
          <a:p>
            <a:r>
              <a:rPr lang="ru-RU" b="1">
                <a:latin typeface="Calibri" pitchFamily="34" charset="0"/>
              </a:rPr>
              <a:t>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15000" y="5867400"/>
            <a:ext cx="3200400" cy="6096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38200" y="5867400"/>
            <a:ext cx="2971800" cy="6096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3851" y="3068638"/>
            <a:ext cx="2843213" cy="116046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62600" y="685800"/>
            <a:ext cx="3276600" cy="914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52400" y="609600"/>
            <a:ext cx="4343400" cy="13795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7" name="Прямая со стрелкой 16"/>
          <p:cNvCxnSpPr>
            <a:stCxn id="15" idx="3"/>
            <a:endCxn id="153606" idx="0"/>
          </p:cNvCxnSpPr>
          <p:nvPr/>
        </p:nvCxnSpPr>
        <p:spPr>
          <a:xfrm>
            <a:off x="4495800" y="1299369"/>
            <a:ext cx="318295" cy="83423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1" idx="1"/>
            <a:endCxn id="153608" idx="2"/>
          </p:cNvCxnSpPr>
          <p:nvPr/>
        </p:nvCxnSpPr>
        <p:spPr>
          <a:xfrm flipH="1" flipV="1">
            <a:off x="4780748" y="5246132"/>
            <a:ext cx="934252" cy="92606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12" idx="3"/>
          </p:cNvCxnSpPr>
          <p:nvPr/>
        </p:nvCxnSpPr>
        <p:spPr>
          <a:xfrm flipV="1">
            <a:off x="3810000" y="5257800"/>
            <a:ext cx="914400" cy="9144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3" idx="3"/>
            <a:endCxn id="153607" idx="1"/>
          </p:cNvCxnSpPr>
          <p:nvPr/>
        </p:nvCxnSpPr>
        <p:spPr>
          <a:xfrm>
            <a:off x="3167064" y="3648869"/>
            <a:ext cx="684212" cy="3623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14" idx="1"/>
          </p:cNvCxnSpPr>
          <p:nvPr/>
        </p:nvCxnSpPr>
        <p:spPr>
          <a:xfrm flipH="1">
            <a:off x="4953000" y="1143000"/>
            <a:ext cx="609600" cy="9906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53608" idx="3"/>
          </p:cNvCxnSpPr>
          <p:nvPr/>
        </p:nvCxnSpPr>
        <p:spPr>
          <a:xfrm flipV="1">
            <a:off x="5751495" y="4343400"/>
            <a:ext cx="1258906" cy="718066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5791200" y="3657602"/>
            <a:ext cx="1219200" cy="3016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715000" y="2514600"/>
            <a:ext cx="1295400" cy="5334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623" name="TextBox 35"/>
          <p:cNvSpPr txBox="1">
            <a:spLocks noChangeArrowheads="1"/>
          </p:cNvSpPr>
          <p:nvPr/>
        </p:nvSpPr>
        <p:spPr bwMode="auto">
          <a:xfrm>
            <a:off x="976124" y="2"/>
            <a:ext cx="688060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СХЕМА ФОРМИРОВАНИЯ ГИПОВОЛЕМИИ ПРИ НЕПРОХОДИМОСТИ</a:t>
            </a:r>
          </a:p>
          <a:p>
            <a:pPr algn="ctr"/>
            <a:r>
              <a:rPr lang="en-US" b="1">
                <a:latin typeface="Calibri" pitchFamily="34" charset="0"/>
              </a:rPr>
              <a:t>(Seidel W., Richter H., 1975)</a:t>
            </a:r>
            <a:endParaRPr lang="ru-RU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TextBox 1"/>
          <p:cNvSpPr txBox="1">
            <a:spLocks noChangeArrowheads="1"/>
          </p:cNvSpPr>
          <p:nvPr/>
        </p:nvSpPr>
        <p:spPr bwMode="auto">
          <a:xfrm>
            <a:off x="2771775" y="404814"/>
            <a:ext cx="32716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МИКРОБНАЯ ИНВАЗИЯ</a:t>
            </a:r>
          </a:p>
        </p:txBody>
      </p:sp>
      <p:sp>
        <p:nvSpPr>
          <p:cNvPr id="155650" name="TextBox 2"/>
          <p:cNvSpPr txBox="1">
            <a:spLocks noChangeArrowheads="1"/>
          </p:cNvSpPr>
          <p:nvPr/>
        </p:nvSpPr>
        <p:spPr bwMode="auto">
          <a:xfrm>
            <a:off x="3492500" y="1125539"/>
            <a:ext cx="20539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ВЫСВОБОЖДЕНИЕ</a:t>
            </a:r>
          </a:p>
          <a:p>
            <a:r>
              <a:rPr lang="ru-RU" b="1">
                <a:latin typeface="Calibri" pitchFamily="34" charset="0"/>
              </a:rPr>
              <a:t>ТОКСИНОВ</a:t>
            </a:r>
          </a:p>
        </p:txBody>
      </p:sp>
      <p:sp>
        <p:nvSpPr>
          <p:cNvPr id="155651" name="TextBox 3"/>
          <p:cNvSpPr txBox="1">
            <a:spLocks noChangeArrowheads="1"/>
          </p:cNvSpPr>
          <p:nvPr/>
        </p:nvSpPr>
        <p:spPr bwMode="auto">
          <a:xfrm>
            <a:off x="3635375" y="2060576"/>
            <a:ext cx="171232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Аутовенозное </a:t>
            </a:r>
          </a:p>
          <a:p>
            <a:r>
              <a:rPr lang="ru-RU" b="1">
                <a:latin typeface="Calibri" pitchFamily="34" charset="0"/>
              </a:rPr>
              <a:t>шунтирование </a:t>
            </a:r>
          </a:p>
          <a:p>
            <a:r>
              <a:rPr lang="ru-RU" b="1">
                <a:latin typeface="Calibri" pitchFamily="34" charset="0"/>
              </a:rPr>
              <a:t>в лёгких</a:t>
            </a:r>
          </a:p>
        </p:txBody>
      </p:sp>
      <p:sp>
        <p:nvSpPr>
          <p:cNvPr id="155652" name="TextBox 4"/>
          <p:cNvSpPr txBox="1">
            <a:spLocks noChangeArrowheads="1"/>
          </p:cNvSpPr>
          <p:nvPr/>
        </p:nvSpPr>
        <p:spPr bwMode="auto">
          <a:xfrm>
            <a:off x="3779839" y="3573464"/>
            <a:ext cx="12649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ГИПОКСИЯ</a:t>
            </a:r>
          </a:p>
          <a:p>
            <a:r>
              <a:rPr lang="ru-RU" b="1">
                <a:latin typeface="Calibri" pitchFamily="34" charset="0"/>
              </a:rPr>
              <a:t>ШОК</a:t>
            </a:r>
          </a:p>
        </p:txBody>
      </p:sp>
      <p:sp>
        <p:nvSpPr>
          <p:cNvPr id="155653" name="TextBox 5"/>
          <p:cNvSpPr txBox="1">
            <a:spLocks noChangeArrowheads="1"/>
          </p:cNvSpPr>
          <p:nvPr/>
        </p:nvSpPr>
        <p:spPr bwMode="auto">
          <a:xfrm>
            <a:off x="1763714" y="5013325"/>
            <a:ext cx="5472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Нарушения микроциркуляции и органной перфузии</a:t>
            </a:r>
          </a:p>
        </p:txBody>
      </p:sp>
      <p:sp>
        <p:nvSpPr>
          <p:cNvPr id="155654" name="TextBox 6"/>
          <p:cNvSpPr txBox="1">
            <a:spLocks noChangeArrowheads="1"/>
          </p:cNvSpPr>
          <p:nvPr/>
        </p:nvSpPr>
        <p:spPr bwMode="auto">
          <a:xfrm>
            <a:off x="3132138" y="5661025"/>
            <a:ext cx="26934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Органные повреждения:</a:t>
            </a:r>
          </a:p>
        </p:txBody>
      </p:sp>
      <p:sp>
        <p:nvSpPr>
          <p:cNvPr id="155655" name="TextBox 7"/>
          <p:cNvSpPr txBox="1">
            <a:spLocks noChangeArrowheads="1"/>
          </p:cNvSpPr>
          <p:nvPr/>
        </p:nvSpPr>
        <p:spPr bwMode="auto">
          <a:xfrm>
            <a:off x="6804025" y="6237289"/>
            <a:ext cx="9669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Печень </a:t>
            </a:r>
          </a:p>
        </p:txBody>
      </p:sp>
      <p:sp>
        <p:nvSpPr>
          <p:cNvPr id="155656" name="TextBox 8"/>
          <p:cNvSpPr txBox="1">
            <a:spLocks noChangeArrowheads="1"/>
          </p:cNvSpPr>
          <p:nvPr/>
        </p:nvSpPr>
        <p:spPr bwMode="auto">
          <a:xfrm>
            <a:off x="1692276" y="6237289"/>
            <a:ext cx="9380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Лёгкие</a:t>
            </a:r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155657" name="TextBox 9"/>
          <p:cNvSpPr txBox="1">
            <a:spLocks noChangeArrowheads="1"/>
          </p:cNvSpPr>
          <p:nvPr/>
        </p:nvSpPr>
        <p:spPr bwMode="auto">
          <a:xfrm>
            <a:off x="3563939" y="6237289"/>
            <a:ext cx="6188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ЖКТ</a:t>
            </a:r>
          </a:p>
        </p:txBody>
      </p:sp>
      <p:sp>
        <p:nvSpPr>
          <p:cNvPr id="155658" name="TextBox 10"/>
          <p:cNvSpPr txBox="1">
            <a:spLocks noChangeArrowheads="1"/>
          </p:cNvSpPr>
          <p:nvPr/>
        </p:nvSpPr>
        <p:spPr bwMode="auto">
          <a:xfrm>
            <a:off x="5292726" y="6237289"/>
            <a:ext cx="60465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ЦНС</a:t>
            </a:r>
          </a:p>
        </p:txBody>
      </p:sp>
      <p:sp>
        <p:nvSpPr>
          <p:cNvPr id="155659" name="TextBox 11"/>
          <p:cNvSpPr txBox="1">
            <a:spLocks noChangeArrowheads="1"/>
          </p:cNvSpPr>
          <p:nvPr/>
        </p:nvSpPr>
        <p:spPr bwMode="auto">
          <a:xfrm>
            <a:off x="250826" y="6237289"/>
            <a:ext cx="86113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Почки </a:t>
            </a:r>
          </a:p>
        </p:txBody>
      </p:sp>
      <p:sp>
        <p:nvSpPr>
          <p:cNvPr id="155660" name="TextBox 12"/>
          <p:cNvSpPr txBox="1">
            <a:spLocks noChangeArrowheads="1"/>
          </p:cNvSpPr>
          <p:nvPr/>
        </p:nvSpPr>
        <p:spPr bwMode="auto">
          <a:xfrm>
            <a:off x="250826" y="1125539"/>
            <a:ext cx="27454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 эффективного </a:t>
            </a:r>
          </a:p>
          <a:p>
            <a:r>
              <a:rPr lang="ru-RU" b="1">
                <a:latin typeface="Calibri" pitchFamily="34" charset="0"/>
              </a:rPr>
              <a:t>потребления О</a:t>
            </a:r>
            <a:r>
              <a:rPr lang="ru-RU" b="1" baseline="-25000">
                <a:latin typeface="Calibri" pitchFamily="34" charset="0"/>
              </a:rPr>
              <a:t>2</a:t>
            </a:r>
          </a:p>
        </p:txBody>
      </p:sp>
      <p:sp>
        <p:nvSpPr>
          <p:cNvPr id="155661" name="TextBox 13"/>
          <p:cNvSpPr txBox="1">
            <a:spLocks noChangeArrowheads="1"/>
          </p:cNvSpPr>
          <p:nvPr/>
        </p:nvSpPr>
        <p:spPr bwMode="auto">
          <a:xfrm>
            <a:off x="395288" y="3213102"/>
            <a:ext cx="24640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 сердечного </a:t>
            </a:r>
          </a:p>
          <a:p>
            <a:r>
              <a:rPr lang="ru-RU" b="1">
                <a:latin typeface="Calibri" pitchFamily="34" charset="0"/>
              </a:rPr>
              <a:t>выброса</a:t>
            </a:r>
          </a:p>
        </p:txBody>
      </p:sp>
      <p:sp>
        <p:nvSpPr>
          <p:cNvPr id="155662" name="TextBox 14"/>
          <p:cNvSpPr txBox="1">
            <a:spLocks noChangeArrowheads="1"/>
          </p:cNvSpPr>
          <p:nvPr/>
        </p:nvSpPr>
        <p:spPr bwMode="auto">
          <a:xfrm>
            <a:off x="0" y="4292600"/>
            <a:ext cx="22535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Гипоперфузия почек</a:t>
            </a:r>
          </a:p>
        </p:txBody>
      </p:sp>
      <p:sp>
        <p:nvSpPr>
          <p:cNvPr id="155663" name="TextBox 15"/>
          <p:cNvSpPr txBox="1">
            <a:spLocks noChangeArrowheads="1"/>
          </p:cNvSpPr>
          <p:nvPr/>
        </p:nvSpPr>
        <p:spPr bwMode="auto">
          <a:xfrm>
            <a:off x="6659564" y="4292602"/>
            <a:ext cx="20497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Надпочечниковая </a:t>
            </a:r>
          </a:p>
          <a:p>
            <a:r>
              <a:rPr lang="ru-RU" b="1">
                <a:latin typeface="Calibri" pitchFamily="34" charset="0"/>
              </a:rPr>
              <a:t>недостаточность</a:t>
            </a:r>
          </a:p>
        </p:txBody>
      </p:sp>
      <p:sp>
        <p:nvSpPr>
          <p:cNvPr id="155664" name="TextBox 16"/>
          <p:cNvSpPr txBox="1">
            <a:spLocks noChangeArrowheads="1"/>
          </p:cNvSpPr>
          <p:nvPr/>
        </p:nvSpPr>
        <p:spPr bwMode="auto">
          <a:xfrm>
            <a:off x="6583364" y="1125539"/>
            <a:ext cx="25603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Воспаление брюшины, </a:t>
            </a:r>
          </a:p>
          <a:p>
            <a:r>
              <a:rPr lang="ru-RU" b="1">
                <a:latin typeface="Calibri" pitchFamily="34" charset="0"/>
              </a:rPr>
              <a:t>отёк</a:t>
            </a:r>
          </a:p>
        </p:txBody>
      </p:sp>
      <p:sp>
        <p:nvSpPr>
          <p:cNvPr id="155665" name="TextBox 17"/>
          <p:cNvSpPr txBox="1">
            <a:spLocks noChangeArrowheads="1"/>
          </p:cNvSpPr>
          <p:nvPr/>
        </p:nvSpPr>
        <p:spPr bwMode="auto">
          <a:xfrm>
            <a:off x="6659531" y="1916114"/>
            <a:ext cx="193046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Патологическая</a:t>
            </a:r>
          </a:p>
          <a:p>
            <a:pPr algn="ctr"/>
            <a:r>
              <a:rPr lang="ru-RU" b="1">
                <a:latin typeface="Calibri" pitchFamily="34" charset="0"/>
              </a:rPr>
              <a:t> проницаемость </a:t>
            </a:r>
          </a:p>
          <a:p>
            <a:pPr algn="ctr"/>
            <a:r>
              <a:rPr lang="ru-RU" b="1">
                <a:latin typeface="Calibri" pitchFamily="34" charset="0"/>
              </a:rPr>
              <a:t>кишечной стенки</a:t>
            </a:r>
          </a:p>
        </p:txBody>
      </p:sp>
      <p:sp>
        <p:nvSpPr>
          <p:cNvPr id="155666" name="TextBox 18"/>
          <p:cNvSpPr txBox="1">
            <a:spLocks noChangeArrowheads="1"/>
          </p:cNvSpPr>
          <p:nvPr/>
        </p:nvSpPr>
        <p:spPr bwMode="auto">
          <a:xfrm>
            <a:off x="6803939" y="3141664"/>
            <a:ext cx="165276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Потеря воды, </a:t>
            </a:r>
          </a:p>
          <a:p>
            <a:pPr algn="ctr"/>
            <a:r>
              <a:rPr lang="ru-RU" b="1">
                <a:latin typeface="Calibri" pitchFamily="34" charset="0"/>
              </a:rPr>
              <a:t>электролитов, </a:t>
            </a:r>
          </a:p>
          <a:p>
            <a:pPr algn="ctr"/>
            <a:r>
              <a:rPr lang="ru-RU" b="1">
                <a:latin typeface="Calibri" pitchFamily="34" charset="0"/>
              </a:rPr>
              <a:t>белков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4284663" y="1773238"/>
            <a:ext cx="0" cy="36036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1476375" y="3933827"/>
            <a:ext cx="0" cy="3587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1476375" y="1916113"/>
            <a:ext cx="0" cy="122555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2916239" y="1341438"/>
            <a:ext cx="576262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4284663" y="836615"/>
            <a:ext cx="0" cy="2889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H="1">
            <a:off x="2339976" y="3933825"/>
            <a:ext cx="1439863" cy="503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4284663" y="4292602"/>
            <a:ext cx="0" cy="7207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4284663" y="2997202"/>
            <a:ext cx="0" cy="57626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7740650" y="1700215"/>
            <a:ext cx="0" cy="2889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284663" y="5373690"/>
            <a:ext cx="0" cy="3587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5148263" y="3933825"/>
            <a:ext cx="1439862" cy="503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H="1">
            <a:off x="7092951" y="4941888"/>
            <a:ext cx="431800" cy="2159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H="1">
            <a:off x="5148264" y="3644900"/>
            <a:ext cx="1584325" cy="14446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7740650" y="2852738"/>
            <a:ext cx="0" cy="36036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Правая фигурная скобка 60"/>
          <p:cNvSpPr/>
          <p:nvPr/>
        </p:nvSpPr>
        <p:spPr>
          <a:xfrm rot="16200000">
            <a:off x="3815557" y="2456658"/>
            <a:ext cx="287337" cy="7416800"/>
          </a:xfrm>
          <a:prstGeom prst="rightBrace">
            <a:avLst>
              <a:gd name="adj1" fmla="val 44706"/>
              <a:gd name="adj2" fmla="val 5507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2" name="Прямая со стрелкой 61"/>
          <p:cNvCxnSpPr/>
          <p:nvPr/>
        </p:nvCxnSpPr>
        <p:spPr>
          <a:xfrm>
            <a:off x="5580063" y="1341438"/>
            <a:ext cx="10795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683" name="TextBox 71"/>
          <p:cNvSpPr txBox="1">
            <a:spLocks noChangeArrowheads="1"/>
          </p:cNvSpPr>
          <p:nvPr/>
        </p:nvSpPr>
        <p:spPr bwMode="auto">
          <a:xfrm>
            <a:off x="31751" y="0"/>
            <a:ext cx="92241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ПАТОФИЗИОЛОГИЧЕСКИЕ АСПЕКТЫ ПЕРИТОНИТА (по Б.Р.Гельфанду, 2006), модификация)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Заголовок 1"/>
          <p:cNvSpPr>
            <a:spLocks noGrp="1"/>
          </p:cNvSpPr>
          <p:nvPr>
            <p:ph type="title"/>
          </p:nvPr>
        </p:nvSpPr>
        <p:spPr>
          <a:xfrm>
            <a:off x="468313" y="2"/>
            <a:ext cx="8229600" cy="1052513"/>
          </a:xfrm>
        </p:spPr>
        <p:txBody>
          <a:bodyPr/>
          <a:lstStyle/>
          <a:p>
            <a:pPr eaLnBrk="1" hangingPunct="1"/>
            <a:r>
              <a:rPr lang="ru-RU" sz="2400" b="1" smtClean="0"/>
              <a:t>МАННГЕЙМСКИЙ ИНДЕКС ПЕРИТОНИТА</a:t>
            </a:r>
            <a:r>
              <a:rPr lang="en-US" sz="2400" b="1" smtClean="0"/>
              <a:t>, </a:t>
            </a:r>
            <a:r>
              <a:rPr lang="ru-RU" sz="2400" b="1" smtClean="0"/>
              <a:t>«</a:t>
            </a:r>
            <a:r>
              <a:rPr lang="en-US" sz="2400" b="1" smtClean="0"/>
              <a:t>MPI</a:t>
            </a:r>
            <a:r>
              <a:rPr lang="ru-RU" sz="2400" b="1" smtClean="0"/>
              <a:t>»</a:t>
            </a:r>
            <a:br>
              <a:rPr lang="ru-RU" sz="2400" b="1" smtClean="0"/>
            </a:br>
            <a:r>
              <a:rPr lang="ru-RU" sz="2400" b="1" smtClean="0"/>
              <a:t>(</a:t>
            </a:r>
            <a:r>
              <a:rPr lang="en-US" sz="2400" b="1" smtClean="0"/>
              <a:t>Mannheimer Peritonitis</a:t>
            </a:r>
            <a:r>
              <a:rPr lang="ru-RU" sz="2400" b="1" smtClean="0"/>
              <a:t>-</a:t>
            </a:r>
            <a:r>
              <a:rPr lang="en-US" sz="2400" b="1" smtClean="0"/>
              <a:t>Index. Linder M. e.a., 1987)</a:t>
            </a:r>
            <a:endParaRPr lang="ru-RU" sz="2400" b="1" smtClean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0825" y="981075"/>
          <a:ext cx="8496944" cy="424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8752"/>
                <a:gridCol w="172819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Факторы риска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Баллы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Возраст старше 50 лет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Женский пол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Наличие органной недостаточности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Наличие сопутствующей злокачественной опухоли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Продолжительность перитонита более 24 часов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Источник перитонита </a:t>
                      </a:r>
                      <a:r>
                        <a:rPr lang="ru-RU" sz="2400" b="1" i="1" baseline="0" dirty="0" smtClean="0">
                          <a:solidFill>
                            <a:schemeClr val="tx1"/>
                          </a:solidFill>
                        </a:rPr>
                        <a:t>не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толстая кишка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Диффузный перитонит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Экссудат (только 1 ответ):</a:t>
                      </a:r>
                    </a:p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прозрачный</a:t>
                      </a:r>
                    </a:p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вязкий (гнойный)</a:t>
                      </a:r>
                    </a:p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каловый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b="1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7730" name="TextBox 4"/>
          <p:cNvSpPr txBox="1">
            <a:spLocks noChangeArrowheads="1"/>
          </p:cNvSpPr>
          <p:nvPr/>
        </p:nvSpPr>
        <p:spPr bwMode="auto">
          <a:xfrm>
            <a:off x="900114" y="5949952"/>
            <a:ext cx="6818983" cy="646331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Летальность (%)  = 0,065∙</a:t>
            </a:r>
            <a:r>
              <a:rPr lang="en-US" b="1">
                <a:latin typeface="Calibri" pitchFamily="34" charset="0"/>
              </a:rPr>
              <a:t>MPI² - 0,38∙MPI – 2,97 (Billing A. e.a., 1994)</a:t>
            </a:r>
            <a:endParaRPr lang="ru-RU" b="1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Комментарий: для знатоков штучка!</a:t>
            </a:r>
          </a:p>
        </p:txBody>
      </p:sp>
      <p:sp>
        <p:nvSpPr>
          <p:cNvPr id="157731" name="TextBox 6"/>
          <p:cNvSpPr txBox="1">
            <a:spLocks noChangeArrowheads="1"/>
          </p:cNvSpPr>
          <p:nvPr/>
        </p:nvSpPr>
        <p:spPr bwMode="auto">
          <a:xfrm>
            <a:off x="900114" y="5445125"/>
            <a:ext cx="72035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Летальность</a:t>
            </a:r>
            <a:r>
              <a:rPr lang="en-US" b="1">
                <a:latin typeface="Calibri" pitchFamily="34" charset="0"/>
              </a:rPr>
              <a:t> (</a:t>
            </a:r>
            <a:r>
              <a:rPr lang="ru-RU" b="1">
                <a:latin typeface="Calibri" pitchFamily="34" charset="0"/>
              </a:rPr>
              <a:t>средняя): </a:t>
            </a:r>
            <a:r>
              <a:rPr lang="en-US" b="1">
                <a:latin typeface="Calibri" pitchFamily="34" charset="0"/>
              </a:rPr>
              <a:t>MPI&lt;21</a:t>
            </a:r>
            <a:r>
              <a:rPr lang="ru-RU" b="1">
                <a:latin typeface="Calibri" pitchFamily="34" charset="0"/>
              </a:rPr>
              <a:t> ≈2,3%;</a:t>
            </a:r>
            <a:r>
              <a:rPr lang="en-US" b="1">
                <a:latin typeface="Calibri" pitchFamily="34" charset="0"/>
              </a:rPr>
              <a:t> MPI 21-29</a:t>
            </a:r>
            <a:r>
              <a:rPr lang="ru-RU" b="1">
                <a:latin typeface="Calibri" pitchFamily="34" charset="0"/>
              </a:rPr>
              <a:t> ≈22,5%;</a:t>
            </a:r>
            <a:r>
              <a:rPr lang="en-US" b="1">
                <a:latin typeface="Calibri" pitchFamily="34" charset="0"/>
              </a:rPr>
              <a:t> MPI&gt;29</a:t>
            </a:r>
            <a:r>
              <a:rPr lang="ru-RU" b="1">
                <a:latin typeface="Calibri" pitchFamily="34" charset="0"/>
              </a:rPr>
              <a:t> ≈59%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60352"/>
            <a:ext cx="8229600" cy="10525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/>
              <a:t>Критерии органной недостаточности </a:t>
            </a:r>
            <a:br>
              <a:rPr lang="ru-RU" sz="2400" b="1" dirty="0" smtClean="0"/>
            </a:br>
            <a:r>
              <a:rPr lang="ru-RU" sz="2400" b="1" dirty="0" smtClean="0"/>
              <a:t>к </a:t>
            </a:r>
            <a:r>
              <a:rPr lang="ru-RU" sz="2400" b="1" dirty="0" err="1" smtClean="0"/>
              <a:t>Маннгеймскому</a:t>
            </a:r>
            <a:r>
              <a:rPr lang="ru-RU" sz="2400" b="1" dirty="0" smtClean="0"/>
              <a:t> индексу перитонита</a:t>
            </a:r>
            <a:br>
              <a:rPr lang="ru-RU" sz="2400" b="1" dirty="0" smtClean="0"/>
            </a:br>
            <a:endParaRPr lang="ru-RU" sz="24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289" y="1628775"/>
          <a:ext cx="8496944" cy="266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518457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ОРГАННАЯ НЕДОСТАТОЧНОСТЬ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Показатели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Почки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Креатинин</a:t>
                      </a:r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 ≥177мкмоль/л</a:t>
                      </a:r>
                    </a:p>
                    <a:p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Олигурия</a:t>
                      </a:r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&lt;20</a:t>
                      </a:r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мл/час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Лёгкие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PaO</a:t>
                      </a:r>
                      <a:r>
                        <a:rPr lang="en-US" sz="1800" b="1" i="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 &lt;50</a:t>
                      </a:r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мм.рт.ст</a:t>
                      </a:r>
                      <a:endParaRPr lang="en-US" sz="1800" b="1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PaCO</a:t>
                      </a:r>
                      <a:r>
                        <a:rPr lang="en-US" sz="1800" b="1" i="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 &gt;50</a:t>
                      </a:r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мм.рт.ст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Шок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Гиподинамия или </a:t>
                      </a:r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гипердинамия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Кишечная непроходимость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Парез ≥24 часа</a:t>
                      </a:r>
                    </a:p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Полная механическая непроходимость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Заголовок 1"/>
          <p:cNvSpPr>
            <a:spLocks noGrp="1"/>
          </p:cNvSpPr>
          <p:nvPr>
            <p:ph type="title"/>
          </p:nvPr>
        </p:nvSpPr>
        <p:spPr>
          <a:xfrm>
            <a:off x="0" y="2"/>
            <a:ext cx="9144000" cy="765175"/>
          </a:xfrm>
        </p:spPr>
        <p:txBody>
          <a:bodyPr/>
          <a:lstStyle/>
          <a:p>
            <a:pPr eaLnBrk="1" hangingPunct="1"/>
            <a:r>
              <a:rPr lang="ru-RU" sz="2400" b="1" smtClean="0"/>
              <a:t>НЮАНСЫ ИНТЕНСИВНОЙ ТЕРАПИИ АБДОМИНАЛЬНОГО СЕПСИСА:</a:t>
            </a:r>
          </a:p>
        </p:txBody>
      </p:sp>
      <p:sp>
        <p:nvSpPr>
          <p:cNvPr id="161794" name="Содержимое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5289550"/>
          </a:xfrm>
        </p:spPr>
        <p:txBody>
          <a:bodyPr/>
          <a:lstStyle/>
          <a:p>
            <a:pPr eaLnBrk="1" hangingPunct="1"/>
            <a:r>
              <a:rPr lang="ru-RU" sz="2000" b="1" smtClean="0"/>
              <a:t>1. Трудно отличить гиподинамию вследствие гиповолемии от вазоплегии вследствие септического шока.</a:t>
            </a:r>
          </a:p>
          <a:p>
            <a:pPr eaLnBrk="1" hangingPunct="1"/>
            <a:r>
              <a:rPr lang="ru-RU" sz="2000" b="1" smtClean="0"/>
              <a:t>2. Сложно оценить потери воды секвестрацией и необходимость их коррекции.</a:t>
            </a:r>
          </a:p>
          <a:p>
            <a:pPr eaLnBrk="1" hangingPunct="1"/>
            <a:r>
              <a:rPr lang="ru-RU" sz="2000" b="1" smtClean="0"/>
              <a:t>3. Необходимость длительной инфузионной терапии</a:t>
            </a:r>
          </a:p>
          <a:p>
            <a:pPr eaLnBrk="1" hangingPunct="1"/>
            <a:r>
              <a:rPr lang="ru-RU" sz="2000" b="1" smtClean="0"/>
              <a:t>4. Сложность перевода на энтеральное питание, необходимость парентерального питания.</a:t>
            </a:r>
          </a:p>
          <a:p>
            <a:pPr eaLnBrk="1" hangingPunct="1"/>
            <a:r>
              <a:rPr lang="ru-RU" sz="2000" b="1" smtClean="0"/>
              <a:t>5. Соблазн избыточно мощной и длительной антибактериальной терапии.</a:t>
            </a:r>
          </a:p>
          <a:p>
            <a:pPr eaLnBrk="1" hangingPunct="1"/>
            <a:r>
              <a:rPr lang="ru-RU" sz="2000" b="1" smtClean="0"/>
              <a:t>6. Хирургические аспекты: санация; спаечная болезнь; эвентрация; кровотечения.</a:t>
            </a:r>
          </a:p>
          <a:p>
            <a:pPr eaLnBrk="1" hangingPunct="1"/>
            <a:r>
              <a:rPr lang="ru-RU" sz="2000" b="1" smtClean="0"/>
              <a:t>7. Высокий риск тромбозов и эмболий.</a:t>
            </a:r>
          </a:p>
          <a:p>
            <a:pPr eaLnBrk="1" hangingPunct="1"/>
            <a:r>
              <a:rPr lang="ru-RU" sz="2000" b="1" smtClean="0"/>
              <a:t>8. Риск недооценки значимости ухода: суперинфекции; пролежни; атония кишечника.</a:t>
            </a:r>
          </a:p>
          <a:p>
            <a:pPr eaLnBrk="1" hangingPunct="1"/>
            <a:r>
              <a:rPr lang="ru-RU" sz="2000" b="1" smtClean="0"/>
              <a:t>9. Необходимость динамической оценки интраабдоминального давления.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ПОЛИОРГАННАЯ НЕДОСТАТОЧНОСТЬ (дефиниции)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0" y="1412877"/>
            <a:ext cx="9144000" cy="4525963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000" b="1" dirty="0" smtClean="0"/>
              <a:t>            ПОН - дезинтеграция регуляторных систем, обеспечивающих целостность организма, проявляющаяся несостоятельностью 2 и более систем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sz="3000" b="1" dirty="0" smtClean="0"/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000" b="1" dirty="0" smtClean="0"/>
              <a:t>            ПОН ассоциируется со стадией децентрализации кровообращения при шоке, </a:t>
            </a:r>
            <a:r>
              <a:rPr lang="ru-RU" sz="3000" b="1" dirty="0" err="1" smtClean="0"/>
              <a:t>дистрессом</a:t>
            </a:r>
            <a:r>
              <a:rPr lang="ru-RU" sz="3000" b="1" dirty="0" smtClean="0"/>
              <a:t> в стадии истощения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sz="3000" b="1" dirty="0" smtClean="0"/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000" b="1" dirty="0" smtClean="0"/>
              <a:t>ПОН характеризуется невозможностью утилизации энергии или </a:t>
            </a:r>
            <a:r>
              <a:rPr lang="ru-RU" sz="3000" b="1" i="1" dirty="0" smtClean="0"/>
              <a:t>рефрактерной белково-энергетической недостаточностью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89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52400"/>
            <a:ext cx="9144000" cy="1143000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altLang="ru-RU" sz="2400" b="1" smtClean="0"/>
              <a:t>Шкала динамической оценки полиорганной недостаточности «</a:t>
            </a:r>
            <a:r>
              <a:rPr lang="en-US" altLang="ru-RU" sz="2400" b="1" smtClean="0"/>
              <a:t>Sequential Organ Failure Assessment</a:t>
            </a:r>
            <a:r>
              <a:rPr lang="ru-RU" altLang="ru-RU" sz="2400" b="1" smtClean="0"/>
              <a:t>»</a:t>
            </a:r>
            <a:r>
              <a:rPr lang="en-US" altLang="ru-RU" sz="2400" b="1" smtClean="0"/>
              <a:t> (SOFA)</a:t>
            </a:r>
            <a:br>
              <a:rPr lang="en-US" altLang="ru-RU" sz="2400" b="1" smtClean="0"/>
            </a:br>
            <a:r>
              <a:rPr lang="en-US" altLang="ru-RU" sz="2400" b="1" smtClean="0"/>
              <a:t>Vincent J.L. e.a., 1996</a:t>
            </a:r>
            <a:endParaRPr lang="ru-RU" altLang="ru-RU" sz="2400" b="1" smtClean="0"/>
          </a:p>
        </p:txBody>
      </p:sp>
      <p:graphicFrame>
        <p:nvGraphicFramePr>
          <p:cNvPr id="5" name="Group 67"/>
          <p:cNvGraphicFramePr>
            <a:graphicFrameLocks noGrp="1"/>
          </p:cNvGraphicFramePr>
          <p:nvPr/>
        </p:nvGraphicFramePr>
        <p:xfrm>
          <a:off x="33339" y="1409702"/>
          <a:ext cx="9110662" cy="3874135"/>
        </p:xfrm>
        <a:graphic>
          <a:graphicData uri="http://schemas.openxmlformats.org/drawingml/2006/table">
            <a:tbl>
              <a:tblPr/>
              <a:tblGrid>
                <a:gridCol w="1966912"/>
                <a:gridCol w="1103313"/>
                <a:gridCol w="1485900"/>
                <a:gridCol w="1752600"/>
                <a:gridCol w="1752600"/>
                <a:gridCol w="1049337"/>
              </a:tblGrid>
              <a:tr h="2444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Орган – система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Баллы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PaO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/FiO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&gt;400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300-399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200-299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100-199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&lt;100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САД (мм.рт.ст)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≥70 без вазо-прессоров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&lt;70 без вазопрес-соров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дофамин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≤5мкг/кг·мин, или добутамин 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дофамин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5-15мкг/кг·мин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или адреналин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≤0,1 мкг/кг·мин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дофамин &gt; 15мкг/кг·мин или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адреналин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&gt;0,1мкг/кг·мин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Билирубин мкмоль/л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&lt;20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20-33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34-102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103-203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&gt;203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диурез (мл/сутки)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креатинин (мг/дл)*</a:t>
                      </a: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&lt;1.2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1.2-1.9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2.0-3.4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200-499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3.5-4.9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&lt;200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&gt;5.0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тромбоциты (10</a:t>
                      </a:r>
                      <a:r>
                        <a:rPr kumimoji="0" lang="ru-RU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/л)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≥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150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100-149.9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50-99.9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20-49.9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&lt;20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ШКГ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15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14-13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12-10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9-6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5-3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5950" name="TextBox 3"/>
          <p:cNvSpPr txBox="1">
            <a:spLocks noChangeArrowheads="1"/>
          </p:cNvSpPr>
          <p:nvPr/>
        </p:nvSpPr>
        <p:spPr bwMode="auto">
          <a:xfrm>
            <a:off x="190500" y="5394325"/>
            <a:ext cx="7581900" cy="3698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ru-RU" altLang="ru-RU" b="1">
                <a:latin typeface="Calibri" pitchFamily="34" charset="0"/>
              </a:rPr>
              <a:t>*ПРИМЕЧАНИЕ: креатинин (мкмоль/л) = креатинин (мг/дл) : 0,0113 </a:t>
            </a:r>
          </a:p>
        </p:txBody>
      </p:sp>
      <p:sp>
        <p:nvSpPr>
          <p:cNvPr id="165951" name="TextBox 4"/>
          <p:cNvSpPr txBox="1">
            <a:spLocks noChangeArrowheads="1"/>
          </p:cNvSpPr>
          <p:nvPr/>
        </p:nvSpPr>
        <p:spPr bwMode="auto">
          <a:xfrm>
            <a:off x="33338" y="58928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ru-RU" altLang="ru-RU" b="1">
                <a:solidFill>
                  <a:srgbClr val="C00000"/>
                </a:solidFill>
                <a:latin typeface="Calibri" pitchFamily="34" charset="0"/>
              </a:rPr>
              <a:t>ИНТЕРПРЕТАЦИЯ: наличие ПОН при оценке ≥8 баллов; риск ПОН при нарастании оценки на 2 и более баллов в сутки при любом исходном уровне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7" name="Picture 2" descr="C:\Documents and Settings\Доктор\Рабочий стол\лошади и звери\0_5d0cf_7cc81c8a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4000" y="908050"/>
            <a:ext cx="635000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7938" name="TextBox 2"/>
          <p:cNvSpPr txBox="1">
            <a:spLocks noChangeArrowheads="1"/>
          </p:cNvSpPr>
          <p:nvPr/>
        </p:nvSpPr>
        <p:spPr bwMode="auto">
          <a:xfrm>
            <a:off x="1" y="1268415"/>
            <a:ext cx="2771775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Calibri" pitchFamily="34" charset="0"/>
              </a:rPr>
              <a:t>Начиная купировать шок, помни, что он способен на любую пакость! Поэтому ты должен быть способен на любое чудо! И не делай умное лицо: ты же ВРАЧ!!!</a:t>
            </a:r>
          </a:p>
          <a:p>
            <a:r>
              <a:rPr lang="ru-RU" b="1">
                <a:latin typeface="Calibri" pitchFamily="34" charset="0"/>
              </a:rPr>
              <a:t>                (врач-аноним)</a:t>
            </a:r>
          </a:p>
        </p:txBody>
      </p:sp>
      <p:sp>
        <p:nvSpPr>
          <p:cNvPr id="167939" name="TextBox 3"/>
          <p:cNvSpPr txBox="1">
            <a:spLocks noChangeArrowheads="1"/>
          </p:cNvSpPr>
          <p:nvPr/>
        </p:nvSpPr>
        <p:spPr bwMode="auto">
          <a:xfrm>
            <a:off x="2916239" y="333375"/>
            <a:ext cx="339541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БЛАГОДАРЮ ЗА ВНИМАНИЕ!</a:t>
            </a:r>
          </a:p>
        </p:txBody>
      </p:sp>
      <p:sp>
        <p:nvSpPr>
          <p:cNvPr id="167940" name="TextBox 4"/>
          <p:cNvSpPr txBox="1">
            <a:spLocks noChangeArrowheads="1"/>
          </p:cNvSpPr>
          <p:nvPr/>
        </p:nvSpPr>
        <p:spPr bwMode="auto">
          <a:xfrm>
            <a:off x="2916239" y="4868865"/>
            <a:ext cx="218200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ВОПРОСЫ?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2333</TotalTime>
  <Words>6864</Words>
  <Application>Microsoft Office PowerPoint</Application>
  <PresentationFormat>Экран (4:3)</PresentationFormat>
  <Paragraphs>1161</Paragraphs>
  <Slides>91</Slides>
  <Notes>89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91</vt:i4>
      </vt:variant>
    </vt:vector>
  </HeadingPairs>
  <TitlesOfParts>
    <vt:vector size="93" baseType="lpstr">
      <vt:lpstr>Тема Office</vt:lpstr>
      <vt:lpstr>Слайд</vt:lpstr>
      <vt:lpstr>ВАЗОПЛЕГИЧЕСКИЙ ШОК (анафилактический шок; септический шок и тяжёлый сепсис)  КАРДИОГЕННЫЙ ШОК   ОБСТРУКТИВНЫЙ ШОК</vt:lpstr>
      <vt:lpstr>ЦЕЛЬ: усвоить принципы интенсивной и антибактериальной терапии гемодинамической недостаточности, обусловленной периферической вазоплегией и нарушениями возврата крови к левому сердцу </vt:lpstr>
      <vt:lpstr>ПЛАН:</vt:lpstr>
      <vt:lpstr>РЕКОМЕНДУЕМАЯ ЛИТЕРАТУРА:</vt:lpstr>
      <vt:lpstr>Слайд 5</vt:lpstr>
      <vt:lpstr>ОПРЕДЕЛЕНИЯ:</vt:lpstr>
      <vt:lpstr>Слайд 7</vt:lpstr>
      <vt:lpstr>ШОК: КЛАССИФИКАЦИЯ ПО ПУСКОВОМУ МОМЕНТУ СНИЖЕНИЯ СЕРДЕЧНОГО ВЫБРОСА</vt:lpstr>
      <vt:lpstr>ОПРЕДЕЛЕНИЕ ШОКА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ВЛИЯНИЕ ПРОНИЦАЕМОСТИ СОСУДИСТОЙ СТЕНКИ НА ТРАНСКАПИЛЛЯРНЫЙ ПЕРЕХОД РАСТВОРОВ</vt:lpstr>
      <vt:lpstr>ХАРАКТЕРНЫЕ ГЕМОДИНАМИЧЕСКИЕ ИЗМЕНЕНИЯ В ЗАВИСИМОСТИ ОТ ВИДА ШОКА (по Н.Куперу и соавт., 2008)</vt:lpstr>
      <vt:lpstr>ВАРИАНТЫ РЕШЕНИЯ ТЕРАПЕВТИЧЕСКОЙ ЗАДАЧИ</vt:lpstr>
      <vt:lpstr>АНАФИЛАКТИЧЕСКИЙ ШОК</vt:lpstr>
      <vt:lpstr>НЕОТЛОЖНАЯ ПОМОЩЬ И ИНТЕНСИВНАЯ ТЕРАПИЯ:</vt:lpstr>
      <vt:lpstr>КАРДИОГЕННЫЙ ШОК</vt:lpstr>
      <vt:lpstr>ПРИНЦИПЫ ИНТЕНСИВНОЙ ТЕРАПИИ ПРИ ОСТРОМ КОРОНАРНОМ СИНДРОМЕ:</vt:lpstr>
      <vt:lpstr>ЛЁГОЧНАЯ ГИПЕРТЕНЗИЯ</vt:lpstr>
      <vt:lpstr>ТРОМБОЭМБОЛИЯ ЛЁГОЧНОЙ АРТЕРИИ  (последовательность событий)</vt:lpstr>
      <vt:lpstr>ФАКТОРЫ РИСКА ТРОМБОЭМБОЛИЙ  (Европейская согласительная конференция по предотвращению тромбоэмболий в хирургии, 1992)</vt:lpstr>
      <vt:lpstr>ФАКТОРЫ РИСКА ТРОМБОЭМБОЛИЙ  (Европейская согласительная конференция по предотвращению тромбоэмболий в хирургии, 1992)</vt:lpstr>
      <vt:lpstr>ЕВРОПЕЙСКАЯ СОГЛАСИТЕЛЬНАЯ КОНФЕРЕНЦИЯ ПО ПРЕДОТВРАЩЕНИЮ ТРОМБОЭМБОЛИЙ В ХИРУРГИИ, 1992</vt:lpstr>
      <vt:lpstr>Слайд 29</vt:lpstr>
      <vt:lpstr>Слайд 30</vt:lpstr>
      <vt:lpstr>Слайд 31</vt:lpstr>
      <vt:lpstr>Интенсивная терапия Т Э Л А</vt:lpstr>
      <vt:lpstr>Слайд 33</vt:lpstr>
      <vt:lpstr>СЕПСИС ДЕФИНИЦИИ:</vt:lpstr>
      <vt:lpstr>КРИТЕРИИ СИСТЕМНОГО ВОСПАЛИТЕЛЬНОГО ОТВЕТА  (НЕ МЕНЕЕ 2 ИЗ ПЕРЕЧИСЛЕННЫХ):</vt:lpstr>
      <vt:lpstr>ПОНЯТИЕ СЕПСИС ПОДРАЗУМЕВАЕТ НЕ МЕНЕЕ 1 ПРИЗНАКА ГИПОПЕРФУЗИИ ИЛИ ДИСФУНКЦИИ ОРГАНОВ ИЗ ПЕРЕЧИСЛЕННЫХ:</vt:lpstr>
      <vt:lpstr>СЕПТИЧЕСКИЙ ШОК – ЭТО СЕПСИС  + ОДНО ИЗ ПЕРЕЧИСЛЕННЫХ:</vt:lpstr>
      <vt:lpstr>Systemic inflammatory response syndrom (SIRS) =  Синдром системной  воспалительной реакции (ССВР).</vt:lpstr>
      <vt:lpstr>МЕСТО МИКРООРГАНИЗМА В ПАТОГЕНЕЗЕ ИНФЕКЦИОННОГО ЗАБОЛЕВАНИЯ:</vt:lpstr>
      <vt:lpstr>Слайд 40</vt:lpstr>
      <vt:lpstr>ПРИНЦИПЫ ИНТЕНСИВНОЙ ТЕРАПИИ:</vt:lpstr>
      <vt:lpstr>ОБЪЕМНАЯ ПРОБА И ОБЪЁМ ИНФУЗИИ:</vt:lpstr>
      <vt:lpstr>Слайд 43</vt:lpstr>
      <vt:lpstr>ВОССТАНОВЛЕНИЕ И ПОДДЕРЖАНИЕ СЕРДЕЧНОГО ВЫБРОСА</vt:lpstr>
      <vt:lpstr>МЕДИКАМЕНТЫ  С ПОЛОЖИТЕЛЬНЫМ ИНОТРОПНЫМ ЭФФЕКТОМ</vt:lpstr>
      <vt:lpstr>АДРЕНОМИМЕТИКИ В ПОРЯДКЕ  НАРАСТАНИЯ «α»- И  СНИЖЕНИЯ «β»-ЭФФЕКТОВ</vt:lpstr>
      <vt:lpstr>Слайд 47</vt:lpstr>
      <vt:lpstr>Слайд 48</vt:lpstr>
      <vt:lpstr>Агонисты адреномиметиков могут сделать симпатотонию неуправляемой, а надпочечниковую недостаточность – декомпенсированной и необратимой. </vt:lpstr>
      <vt:lpstr>Единственное показание к мегадозам кортикостероидов при септическом шоке: </vt:lpstr>
      <vt:lpstr>РАЦИОНАЛЬНАЯ АНТИБАКТЕРИАЛЬНАЯ ПРОФИЛАКТИКА ХИРУРГИЧЕСКОЙ ИНФЕКЦИИ.  РАЦИОНАЛЬНАЯ АНТИБАКТЕРИАЛЬНАЯ ТЕРАПИЯ.</vt:lpstr>
      <vt:lpstr>Слайд 52</vt:lpstr>
      <vt:lpstr>Одна основная книга:  Стратегия и тактика применения антимикробных средств в лечебных учреждениях России (Российские национальные рекомендации)/под ред. В.С.Савельева, Б.Р.Гельфанда, С.В.Яковлева.-М.:, 2012  ТРИ ОСНОВНЫХ ВОПРОСА:</vt:lpstr>
      <vt:lpstr>АНТИБИОТИКОПРОФИЛАКТИКА В ХИРУРГИИ – ПРЕДОПЕРАЦИОННОЕ, КАК ПРАВИЛО ВНУТРИВЕННОЕ ВВЕДЕНИЕ АНТИБИОТИКА</vt:lpstr>
      <vt:lpstr>МИКРОБНАЯ ОБСЕМЕНЁННОСТЬ («ЧИСТОТА РАНЫ») – ОСНОВНОЙ ФАКТОР, ВЛИЯЮЩИЙ НА ВЕРОЯТНОСТЬ РАЗВИТИЯ РАНЕВОЙ ИНФЕКЦИИ</vt:lpstr>
      <vt:lpstr>ПОКАЗАНИЯ К АНТИБИОТИКОПРОФИЛАКТИКЕ ПО «ASA» (не менее 2 факторов перед чистой операцией)</vt:lpstr>
      <vt:lpstr>ПРИНЦИПЫ АНТИБИОТИКОПРОФИЛАКТИКИ (АБП)</vt:lpstr>
      <vt:lpstr>ПРЕПАРАТЫ:</vt:lpstr>
      <vt:lpstr>NB! ВАНКОМИЦИН БЕЗ УГРОЗЫ MRSA ЗАПРЕЩЁН! </vt:lpstr>
      <vt:lpstr>НЕКОТОРЫЕ СПЕЦИФИЧЕСКИЕ ПРАВИЛА ДОЗИРОВАНИЯ:</vt:lpstr>
      <vt:lpstr>ПРИЧИНЫ НЕЭФФЕКТИВНОСТИ АНТИБИОТИКОПРОФИЛАКТИКИ</vt:lpstr>
      <vt:lpstr>ФАКТОРЫ РИСКА ИНФЕКЦИИ, ОБУСЛОВЛЕННЫЕ САМИМ ФАКТОМ ОПЕРАЦИИ:</vt:lpstr>
      <vt:lpstr>«АНТИБАКТЕРИАЛЬНАЯ ТЕРАПИЯ» – ЭТО  СПОСОБ УНИЧТОЖЕНИЯ МИКРООРГАНИЗМОВ.  ИНФЕКЦИИ МОГУТ БЫТЬ КАК ПРИЧИНОЙ ГОСПИТАЛИЗАЦИИ В ОРИТ,  ТАК И ЕЁ СЛЕДСТВИЕМ!  Если критическое состояние не обусловлено инфекцией, антибиотики в лучшем случае индифферентны, но чаще – вредны! </vt:lpstr>
      <vt:lpstr>ПОКАЗАНИЕ №1 – СЕПСИС </vt:lpstr>
      <vt:lpstr>Слайд 65</vt:lpstr>
      <vt:lpstr>СВОЕВРЕМЕННОСТЬ: начало АБТ в пределах 1 часа при подозреваемом тяжёлом сепсисе или клинически  документированном инфекционном заболевании </vt:lpstr>
      <vt:lpstr>ВЫБОР ПРЕПАРАТА</vt:lpstr>
      <vt:lpstr>СТРАТИФИКАЦИЯ РИСКОВ: ТИПЫ ПАЦИЕНТОВ (Российское национальное руководство, 2012)</vt:lpstr>
      <vt:lpstr>ВЫБОР АНТИБИОТИКА НА ОСНОВАНИИ СТРАТИФИКАЦИИ РИСКА (Российское национальное руководство, 2012)</vt:lpstr>
      <vt:lpstr>ОБЩИЕ ПРАВИЛА ДОЗИРОВАНИЯ:</vt:lpstr>
      <vt:lpstr>Слайд 71</vt:lpstr>
      <vt:lpstr>ТИПИЧНЫЕ ОШИБКИ ВЫБОРА И ДОЗИРОВАНИЯ:</vt:lpstr>
      <vt:lpstr>АДРЕСНОСТЬ АНТИБАКТЕРИАЛЬНОЙ ТЕРАПИИ (способность антибиотика преодолевать  гистогематические барьеры)</vt:lpstr>
      <vt:lpstr>ОПТИМАЛЬНЫЙ ПО ВРЕМЕНИ КУРС АНТИБАКТЕРИАЛЬНОЙ ТЕРАПИИ</vt:lpstr>
      <vt:lpstr>КОМПОНЕНТЫ ПАТОГЕНЕТИЧЕСКОЙ ТЕРАПИИ СЕПСИСА, НЕОБХОДИМЫЕ ДЛЯ УСПЕХА АНТИБАКТЕРИАЛЬНОЙ ТЕРАПИИ</vt:lpstr>
      <vt:lpstr>Слайд 76</vt:lpstr>
      <vt:lpstr>АБДОМИНАЛЬНЫЙ СЕПСИС</vt:lpstr>
      <vt:lpstr>КЛАССИФИКАЦИОННО-ДИАГНОСТИЧЕСКАЯ СХЕМА  ПЕРИТОНИТА (Савельев В.С. и соавт., 2000)</vt:lpstr>
      <vt:lpstr>БРЮШИНА:</vt:lpstr>
      <vt:lpstr>ИНТРААБДОМИНАЛЬНОЕ ДАВЛЕНИЕ</vt:lpstr>
      <vt:lpstr>Слайд 81</vt:lpstr>
      <vt:lpstr>Слайд 82</vt:lpstr>
      <vt:lpstr>Слайд 83</vt:lpstr>
      <vt:lpstr>Слайд 84</vt:lpstr>
      <vt:lpstr>Слайд 85</vt:lpstr>
      <vt:lpstr>МАННГЕЙМСКИЙ ИНДЕКС ПЕРИТОНИТА, «MPI» (Mannheimer Peritonitis-Index. Linder M. e.a., 1987)</vt:lpstr>
      <vt:lpstr>Критерии органной недостаточности  к Маннгеймскому индексу перитонита </vt:lpstr>
      <vt:lpstr>НЮАНСЫ ИНТЕНСИВНОЙ ТЕРАПИИ АБДОМИНАЛЬНОГО СЕПСИСА:</vt:lpstr>
      <vt:lpstr>ПОЛИОРГАННАЯ НЕДОСТАТОЧНОСТЬ (дефиниции)</vt:lpstr>
      <vt:lpstr>Шкала динамической оценки полиорганной недостаточности «Sequential Organ Failure Assessment» (SOFA) Vincent J.L. e.a., 1996</vt:lpstr>
      <vt:lpstr>Слайд 91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ВАЗОПЛЕГИЧЕСКИЙ ШОК (анафилактический шок; септический шок)  КАРДИОГЕННЫЙ И ОБСТРУКТИВНЫЙ ШОКИ</dc:title>
  <dc:creator>User</dc:creator>
  <cp:lastModifiedBy>Кохно В.Н.</cp:lastModifiedBy>
  <cp:revision>162</cp:revision>
  <dcterms:created xsi:type="dcterms:W3CDTF">2013-12-14T06:29:36Z</dcterms:created>
  <dcterms:modified xsi:type="dcterms:W3CDTF">2018-12-11T05:38:04Z</dcterms:modified>
</cp:coreProperties>
</file>