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notesSlides/notesSlide38.xml" ContentType="application/vnd.openxmlformats-officedocument.presentationml.notesSlide+xml"/>
  <Override PartName="/ppt/drawings/drawing2.xml" ContentType="application/vnd.openxmlformats-officedocument.drawingml.chartshapes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45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charts/chart3.xml" ContentType="application/vnd.openxmlformats-officedocument.drawingml.chart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3.xml" ContentType="application/vnd.openxmlformats-officedocument.presentationml.notesSlide+xml"/>
  <Override PartName="/ppt/diagrams/drawing3.xml" ContentType="application/vnd.ms-office.drawingml.diagramDrawing+xml"/>
  <Default Extension="png" ContentType="image/png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notesSlides/notesSlide3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46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ppt/notesSlides/notesSlide24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42.xml" ContentType="application/vnd.openxmlformats-officedocument.presentationml.notes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diagrams/layout2.xml" ContentType="application/vnd.openxmlformats-officedocument.drawingml.diagramLayout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3.xml" ContentType="application/vnd.openxmlformats-officedocument.drawingml.diagramData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notesSlides/notesSlide47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Default Extension="xls" ContentType="application/vnd.ms-exce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Override PartName="/ppt/theme/themeOverride3.xml" ContentType="application/vnd.openxmlformats-officedocument.themeOverr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diagrams/layout3.xml" ContentType="application/vnd.openxmlformats-officedocument.drawingml.diagramLayout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Layouts/slideLayout5.xml" ContentType="application/vnd.openxmlformats-officedocument.presentationml.slideLayout+xml"/>
  <Override PartName="/ppt/notesSlides/notesSlide19.xml" ContentType="application/vnd.openxmlformats-officedocument.presentationml.notesSlide+xml"/>
  <Override PartName="/ppt/diagrams/drawing1.xml" ContentType="application/vnd.ms-office.drawingml.diagramDrawing+xml"/>
  <Override PartName="/ppt/drawings/drawing1.xml" ContentType="application/vnd.openxmlformats-officedocument.drawingml.chartshapes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slides/slide71.xml" ContentType="application/vnd.openxmlformats-officedocument.presentationml.slide+xml"/>
  <Default Extension="jpeg" ContentType="image/jpeg"/>
  <Override PartName="/ppt/diagrams/quickStyle1.xml" ContentType="application/vnd.openxmlformats-officedocument.drawingml.diagramStyle+xml"/>
  <Override PartName="/ppt/notesSlides/notesSlide37.xml" ContentType="application/vnd.openxmlformats-officedocument.presentationml.notesSlide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44.xml" ContentType="application/vnd.openxmlformats-officedocument.presentationml.notes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3"/>
  </p:notesMasterIdLst>
  <p:sldIdLst>
    <p:sldId id="256" r:id="rId2"/>
    <p:sldId id="327" r:id="rId3"/>
    <p:sldId id="328" r:id="rId4"/>
    <p:sldId id="314" r:id="rId5"/>
    <p:sldId id="305" r:id="rId6"/>
    <p:sldId id="299" r:id="rId7"/>
    <p:sldId id="300" r:id="rId8"/>
    <p:sldId id="301" r:id="rId9"/>
    <p:sldId id="306" r:id="rId10"/>
    <p:sldId id="307" r:id="rId11"/>
    <p:sldId id="308" r:id="rId12"/>
    <p:sldId id="309" r:id="rId13"/>
    <p:sldId id="310" r:id="rId14"/>
    <p:sldId id="311" r:id="rId15"/>
    <p:sldId id="304" r:id="rId16"/>
    <p:sldId id="302" r:id="rId17"/>
    <p:sldId id="313" r:id="rId18"/>
    <p:sldId id="315" r:id="rId19"/>
    <p:sldId id="303" r:id="rId20"/>
    <p:sldId id="325" r:id="rId21"/>
    <p:sldId id="326" r:id="rId22"/>
    <p:sldId id="312" r:id="rId23"/>
    <p:sldId id="261" r:id="rId24"/>
    <p:sldId id="263" r:id="rId25"/>
    <p:sldId id="257" r:id="rId26"/>
    <p:sldId id="258" r:id="rId27"/>
    <p:sldId id="259" r:id="rId28"/>
    <p:sldId id="260" r:id="rId29"/>
    <p:sldId id="262" r:id="rId30"/>
    <p:sldId id="264" r:id="rId31"/>
    <p:sldId id="265" r:id="rId32"/>
    <p:sldId id="266" r:id="rId33"/>
    <p:sldId id="285" r:id="rId34"/>
    <p:sldId id="286" r:id="rId35"/>
    <p:sldId id="278" r:id="rId36"/>
    <p:sldId id="279" r:id="rId37"/>
    <p:sldId id="280" r:id="rId38"/>
    <p:sldId id="316" r:id="rId39"/>
    <p:sldId id="317" r:id="rId40"/>
    <p:sldId id="318" r:id="rId41"/>
    <p:sldId id="319" r:id="rId42"/>
    <p:sldId id="320" r:id="rId43"/>
    <p:sldId id="323" r:id="rId44"/>
    <p:sldId id="322" r:id="rId45"/>
    <p:sldId id="329" r:id="rId46"/>
    <p:sldId id="267" r:id="rId47"/>
    <p:sldId id="272" r:id="rId48"/>
    <p:sldId id="268" r:id="rId49"/>
    <p:sldId id="269" r:id="rId50"/>
    <p:sldId id="270" r:id="rId51"/>
    <p:sldId id="271" r:id="rId52"/>
    <p:sldId id="289" r:id="rId53"/>
    <p:sldId id="274" r:id="rId54"/>
    <p:sldId id="288" r:id="rId55"/>
    <p:sldId id="290" r:id="rId56"/>
    <p:sldId id="291" r:id="rId57"/>
    <p:sldId id="275" r:id="rId58"/>
    <p:sldId id="276" r:id="rId59"/>
    <p:sldId id="277" r:id="rId60"/>
    <p:sldId id="281" r:id="rId61"/>
    <p:sldId id="284" r:id="rId62"/>
    <p:sldId id="282" r:id="rId63"/>
    <p:sldId id="283" r:id="rId64"/>
    <p:sldId id="293" r:id="rId65"/>
    <p:sldId id="294" r:id="rId66"/>
    <p:sldId id="321" r:id="rId67"/>
    <p:sldId id="324" r:id="rId68"/>
    <p:sldId id="295" r:id="rId69"/>
    <p:sldId id="296" r:id="rId70"/>
    <p:sldId id="292" r:id="rId71"/>
    <p:sldId id="298" r:id="rId7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810" y="-37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&#1050;&#1085;&#1080;&#1075;&#1072;1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oleObject" Target="&#1050;&#1085;&#1080;&#1075;&#1072;1" TargetMode="External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2.xml"/><Relationship Id="rId2" Type="http://schemas.openxmlformats.org/officeDocument/2006/relationships/oleObject" Target="&#1050;&#1085;&#1080;&#1075;&#1072;1" TargetMode="External"/><Relationship Id="rId1" Type="http://schemas.openxmlformats.org/officeDocument/2006/relationships/themeOverride" Target="../theme/themeOverrid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plotArea>
      <c:layout>
        <c:manualLayout>
          <c:layoutTarget val="inner"/>
          <c:xMode val="edge"/>
          <c:yMode val="edge"/>
          <c:x val="6.4383063959112197E-2"/>
          <c:y val="2.9411764705882356E-2"/>
          <c:w val="0.91631869042685454"/>
          <c:h val="0.94607843137255065"/>
        </c:manualLayout>
      </c:layout>
      <c:lineChart>
        <c:grouping val="standard"/>
        <c:ser>
          <c:idx val="0"/>
          <c:order val="0"/>
          <c:spPr>
            <a:ln w="50800">
              <a:solidFill>
                <a:schemeClr val="accent2">
                  <a:lumMod val="75000"/>
                </a:schemeClr>
              </a:solidFill>
            </a:ln>
          </c:spPr>
          <c:marker>
            <c:symbol val="none"/>
          </c:marker>
          <c:dLbls>
            <c:dLbl>
              <c:idx val="0"/>
              <c:layout>
                <c:manualLayout>
                  <c:x val="-3.4021964359718208E-2"/>
                  <c:y val="-2.7083333333333785E-2"/>
                </c:manualLayout>
              </c:layout>
              <c:dLblPos val="r"/>
              <c:showVal val="1"/>
            </c:dLbl>
            <c:txPr>
              <a:bodyPr/>
              <a:lstStyle/>
              <a:p>
                <a:pPr>
                  <a:defRPr sz="1400" b="1"/>
                </a:pPr>
                <a:endParaRPr lang="ru-RU"/>
              </a:p>
            </c:txPr>
            <c:dLblPos val="t"/>
            <c:showVal val="1"/>
          </c:dLbls>
          <c:val>
            <c:numRef>
              <c:f>Лист1!$A$1:$G$1</c:f>
              <c:numCache>
                <c:formatCode>General</c:formatCode>
                <c:ptCount val="7"/>
                <c:pt idx="0">
                  <c:v>0</c:v>
                </c:pt>
                <c:pt idx="1">
                  <c:v>63.2</c:v>
                </c:pt>
                <c:pt idx="2">
                  <c:v>86.5</c:v>
                </c:pt>
                <c:pt idx="3">
                  <c:v>95</c:v>
                </c:pt>
                <c:pt idx="4">
                  <c:v>98.2</c:v>
                </c:pt>
                <c:pt idx="5">
                  <c:v>99.3</c:v>
                </c:pt>
                <c:pt idx="6">
                  <c:v>99.8</c:v>
                </c:pt>
              </c:numCache>
            </c:numRef>
          </c:val>
        </c:ser>
        <c:ser>
          <c:idx val="1"/>
          <c:order val="1"/>
          <c:spPr>
            <a:ln w="50800">
              <a:solidFill>
                <a:schemeClr val="tx1"/>
              </a:solidFill>
            </a:ln>
          </c:spPr>
          <c:marker>
            <c:symbol val="none"/>
          </c:marke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/>
                      <a:t>0</a:t>
                    </a:r>
                    <a:endParaRPr lang="en-US"/>
                  </a:p>
                </c:rich>
              </c:tx>
              <c:dLblPos val="t"/>
              <c:showVal val="1"/>
            </c:dLbl>
            <c:dLbl>
              <c:idx val="1"/>
              <c:layout>
                <c:manualLayout>
                  <c:x val="-1.7884238154441227E-2"/>
                  <c:y val="-4.3938342452956095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63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2</a:t>
                    </a:r>
                    <a:endParaRPr lang="en-US" dirty="0"/>
                  </a:p>
                </c:rich>
              </c:tx>
              <c:dLblPos val="r"/>
              <c:showVal val="1"/>
            </c:dLbl>
            <c:dLbl>
              <c:idx val="2"/>
              <c:layout>
                <c:manualLayout>
                  <c:x val="-2.6530736289542802E-2"/>
                  <c:y val="-4.4240196078431403E-2"/>
                </c:manualLayout>
              </c:layout>
              <c:tx>
                <c:rich>
                  <a:bodyPr/>
                  <a:lstStyle/>
                  <a:p>
                    <a:r>
                      <a:rPr lang="ru-RU" smtClean="0"/>
                      <a:t>86</a:t>
                    </a:r>
                    <a:r>
                      <a:rPr lang="en-US" smtClean="0"/>
                      <a:t>,5</a:t>
                    </a:r>
                    <a:endParaRPr lang="en-US"/>
                  </a:p>
                </c:rich>
              </c:tx>
              <c:dLblPos val="r"/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smtClean="0"/>
                      <a:t>9</a:t>
                    </a:r>
                    <a:r>
                      <a:rPr lang="en-US" smtClean="0"/>
                      <a:t>5</a:t>
                    </a:r>
                    <a:endParaRPr lang="en-US"/>
                  </a:p>
                </c:rich>
              </c:tx>
              <c:dLblPos val="t"/>
              <c:showVal val="1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ru-RU" smtClean="0"/>
                      <a:t>98</a:t>
                    </a:r>
                    <a:r>
                      <a:rPr lang="en-US" smtClean="0"/>
                      <a:t>,</a:t>
                    </a:r>
                    <a:r>
                      <a:rPr lang="ru-RU" smtClean="0"/>
                      <a:t>2</a:t>
                    </a:r>
                    <a:endParaRPr lang="en-US"/>
                  </a:p>
                </c:rich>
              </c:tx>
              <c:dLblPos val="t"/>
              <c:showVal val="1"/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ru-RU" smtClean="0"/>
                      <a:t>99</a:t>
                    </a:r>
                    <a:r>
                      <a:rPr lang="en-US" smtClean="0"/>
                      <a:t>,</a:t>
                    </a:r>
                    <a:r>
                      <a:rPr lang="ru-RU" smtClean="0"/>
                      <a:t>3</a:t>
                    </a:r>
                    <a:endParaRPr lang="en-US"/>
                  </a:p>
                </c:rich>
              </c:tx>
              <c:dLblPos val="t"/>
              <c:showVal val="1"/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ru-RU" smtClean="0"/>
                      <a:t>99</a:t>
                    </a:r>
                    <a:r>
                      <a:rPr lang="en-US" smtClean="0"/>
                      <a:t>,</a:t>
                    </a:r>
                    <a:r>
                      <a:rPr lang="ru-RU" smtClean="0"/>
                      <a:t>8</a:t>
                    </a:r>
                    <a:endParaRPr lang="en-US"/>
                  </a:p>
                </c:rich>
              </c:tx>
              <c:dLblPos val="t"/>
              <c:showVal val="1"/>
            </c:dLbl>
            <c:txPr>
              <a:bodyPr/>
              <a:lstStyle/>
              <a:p>
                <a:pPr>
                  <a:defRPr sz="1400" b="1"/>
                </a:pPr>
                <a:endParaRPr lang="ru-RU"/>
              </a:p>
            </c:txPr>
            <c:dLblPos val="t"/>
            <c:showVal val="1"/>
          </c:dLbls>
          <c:val>
            <c:numRef>
              <c:f>Лист1!$A$2:$G$2</c:f>
              <c:numCache>
                <c:formatCode>General</c:formatCode>
                <c:ptCount val="7"/>
                <c:pt idx="0">
                  <c:v>100</c:v>
                </c:pt>
                <c:pt idx="1">
                  <c:v>36.800000000000004</c:v>
                </c:pt>
                <c:pt idx="2">
                  <c:v>13.5</c:v>
                </c:pt>
                <c:pt idx="3">
                  <c:v>5</c:v>
                </c:pt>
                <c:pt idx="4">
                  <c:v>1.8</c:v>
                </c:pt>
                <c:pt idx="5">
                  <c:v>0.70000000000000062</c:v>
                </c:pt>
                <c:pt idx="6">
                  <c:v>0.2</c:v>
                </c:pt>
              </c:numCache>
            </c:numRef>
          </c:val>
        </c:ser>
        <c:marker val="1"/>
        <c:axId val="58823424"/>
        <c:axId val="59834368"/>
      </c:lineChart>
      <c:catAx>
        <c:axId val="58823424"/>
        <c:scaling>
          <c:orientation val="minMax"/>
        </c:scaling>
        <c:axPos val="b"/>
        <c:majorTickMark val="none"/>
        <c:tickLblPos val="none"/>
        <c:crossAx val="59834368"/>
        <c:crosses val="autoZero"/>
        <c:auto val="1"/>
        <c:lblAlgn val="ctr"/>
        <c:lblOffset val="100"/>
      </c:catAx>
      <c:valAx>
        <c:axId val="59834368"/>
        <c:scaling>
          <c:orientation val="minMax"/>
        </c:scaling>
        <c:axPos val="l"/>
        <c:majorGridlines/>
        <c:numFmt formatCode="General" sourceLinked="1"/>
        <c:tickLblPos val="nextTo"/>
        <c:crossAx val="58823424"/>
        <c:crosses val="autoZero"/>
        <c:crossBetween val="between"/>
      </c:valAx>
    </c:plotArea>
    <c:plotVisOnly val="1"/>
  </c:chart>
  <c:externalData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plotArea>
      <c:layout/>
      <c:lineChart>
        <c:grouping val="standard"/>
        <c:ser>
          <c:idx val="0"/>
          <c:order val="0"/>
          <c:spPr>
            <a:ln w="50800">
              <a:solidFill>
                <a:srgbClr val="C00000"/>
              </a:solidFill>
            </a:ln>
          </c:spPr>
          <c:marker>
            <c:symbol val="none"/>
          </c:marker>
          <c:val>
            <c:numRef>
              <c:f>Лист1!$A$1:$K$1</c:f>
              <c:numCache>
                <c:formatCode>General</c:formatCode>
                <c:ptCount val="11"/>
                <c:pt idx="0">
                  <c:v>0</c:v>
                </c:pt>
                <c:pt idx="1">
                  <c:v>15</c:v>
                </c:pt>
                <c:pt idx="2">
                  <c:v>55</c:v>
                </c:pt>
                <c:pt idx="3">
                  <c:v>78</c:v>
                </c:pt>
                <c:pt idx="4">
                  <c:v>87</c:v>
                </c:pt>
                <c:pt idx="5">
                  <c:v>94</c:v>
                </c:pt>
                <c:pt idx="6">
                  <c:v>96</c:v>
                </c:pt>
                <c:pt idx="7">
                  <c:v>97</c:v>
                </c:pt>
                <c:pt idx="8">
                  <c:v>97.8</c:v>
                </c:pt>
                <c:pt idx="9">
                  <c:v>99</c:v>
                </c:pt>
                <c:pt idx="10">
                  <c:v>100</c:v>
                </c:pt>
              </c:numCache>
            </c:numRef>
          </c:val>
        </c:ser>
        <c:ser>
          <c:idx val="1"/>
          <c:order val="1"/>
          <c:spPr>
            <a:ln w="50800">
              <a:solidFill>
                <a:schemeClr val="tx1"/>
              </a:solidFill>
            </a:ln>
          </c:spPr>
          <c:marker>
            <c:symbol val="none"/>
          </c:marker>
          <c:val>
            <c:numRef>
              <c:f>Лист1!$A$2:$K$2</c:f>
              <c:numCache>
                <c:formatCode>General</c:formatCode>
                <c:ptCount val="11"/>
                <c:pt idx="0">
                  <c:v>0</c:v>
                </c:pt>
                <c:pt idx="1">
                  <c:v>6</c:v>
                </c:pt>
                <c:pt idx="2">
                  <c:v>23</c:v>
                </c:pt>
                <c:pt idx="3">
                  <c:v>55</c:v>
                </c:pt>
                <c:pt idx="4">
                  <c:v>76</c:v>
                </c:pt>
                <c:pt idx="5">
                  <c:v>85</c:v>
                </c:pt>
                <c:pt idx="6">
                  <c:v>92</c:v>
                </c:pt>
                <c:pt idx="7">
                  <c:v>95</c:v>
                </c:pt>
                <c:pt idx="8">
                  <c:v>97.5</c:v>
                </c:pt>
                <c:pt idx="9">
                  <c:v>99</c:v>
                </c:pt>
                <c:pt idx="10">
                  <c:v>100</c:v>
                </c:pt>
              </c:numCache>
            </c:numRef>
          </c:val>
        </c:ser>
        <c:ser>
          <c:idx val="2"/>
          <c:order val="2"/>
          <c:spPr>
            <a:ln w="50800">
              <a:solidFill>
                <a:srgbClr val="00B050"/>
              </a:solidFill>
            </a:ln>
          </c:spPr>
          <c:marker>
            <c:symbol val="none"/>
          </c:marker>
          <c:val>
            <c:numRef>
              <c:f>Лист1!$A$3:$K$3</c:f>
              <c:numCache>
                <c:formatCode>General</c:formatCode>
                <c:ptCount val="11"/>
                <c:pt idx="0">
                  <c:v>0</c:v>
                </c:pt>
                <c:pt idx="1">
                  <c:v>3</c:v>
                </c:pt>
                <c:pt idx="2">
                  <c:v>11</c:v>
                </c:pt>
                <c:pt idx="3">
                  <c:v>25</c:v>
                </c:pt>
                <c:pt idx="4">
                  <c:v>54</c:v>
                </c:pt>
                <c:pt idx="5">
                  <c:v>74</c:v>
                </c:pt>
                <c:pt idx="6">
                  <c:v>85</c:v>
                </c:pt>
                <c:pt idx="7">
                  <c:v>91</c:v>
                </c:pt>
                <c:pt idx="8">
                  <c:v>97</c:v>
                </c:pt>
                <c:pt idx="9">
                  <c:v>99</c:v>
                </c:pt>
                <c:pt idx="10">
                  <c:v>100</c:v>
                </c:pt>
              </c:numCache>
            </c:numRef>
          </c:val>
        </c:ser>
        <c:marker val="1"/>
        <c:axId val="59892096"/>
        <c:axId val="59893632"/>
      </c:lineChart>
      <c:catAx>
        <c:axId val="59892096"/>
        <c:scaling>
          <c:orientation val="minMax"/>
        </c:scaling>
        <c:axPos val="b"/>
        <c:tickLblPos val="nextTo"/>
        <c:crossAx val="59893632"/>
        <c:crosses val="autoZero"/>
        <c:auto val="1"/>
        <c:lblAlgn val="ctr"/>
        <c:lblOffset val="100"/>
      </c:catAx>
      <c:valAx>
        <c:axId val="59893632"/>
        <c:scaling>
          <c:orientation val="minMax"/>
        </c:scaling>
        <c:axPos val="l"/>
        <c:majorGridlines/>
        <c:numFmt formatCode="General" sourceLinked="1"/>
        <c:tickLblPos val="nextTo"/>
        <c:crossAx val="59892096"/>
        <c:crosses val="autoZero"/>
        <c:crossBetween val="between"/>
      </c:valAx>
    </c:plotArea>
    <c:plotVisOnly val="1"/>
  </c:chart>
  <c:externalData r:id="rId2"/>
  <c:userShapes r:id="rId3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plotArea>
      <c:layout>
        <c:manualLayout>
          <c:layoutTarget val="inner"/>
          <c:xMode val="edge"/>
          <c:yMode val="edge"/>
          <c:x val="8.2653933461020068E-2"/>
          <c:y val="2.564102564102666E-2"/>
          <c:w val="0.89257129176420458"/>
          <c:h val="0.9091488323575253"/>
        </c:manualLayout>
      </c:layout>
      <c:lineChart>
        <c:grouping val="standard"/>
        <c:marker val="1"/>
        <c:axId val="59068416"/>
        <c:axId val="59069952"/>
      </c:lineChart>
      <c:catAx>
        <c:axId val="59068416"/>
        <c:scaling>
          <c:orientation val="minMax"/>
        </c:scaling>
        <c:axPos val="b"/>
        <c:tickLblPos val="nextTo"/>
        <c:crossAx val="59069952"/>
        <c:crosses val="autoZero"/>
        <c:auto val="1"/>
        <c:lblAlgn val="ctr"/>
        <c:lblOffset val="100"/>
      </c:catAx>
      <c:valAx>
        <c:axId val="59069952"/>
        <c:scaling>
          <c:orientation val="minMax"/>
        </c:scaling>
        <c:axPos val="l"/>
        <c:majorGridlines/>
        <c:numFmt formatCode="General" sourceLinked="1"/>
        <c:tickLblPos val="nextTo"/>
        <c:crossAx val="59068416"/>
        <c:crosses val="autoZero"/>
        <c:crossBetween val="between"/>
      </c:valAx>
    </c:plotArea>
    <c:plotVisOnly val="1"/>
  </c:chart>
  <c:externalData r:id="rId2"/>
  <c:userShapes r:id="rId3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#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#3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90A2A48-B2F1-46BB-A49D-FE54DEBED767}" type="doc">
      <dgm:prSet loTypeId="urn:microsoft.com/office/officeart/2005/8/layout/venn2" loCatId="relationship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ru-RU"/>
        </a:p>
      </dgm:t>
    </dgm:pt>
    <dgm:pt modelId="{9C78DC6B-2AD3-4441-8492-63A2D7F6D207}">
      <dgm:prSet phldrT="[Текст]" custT="1"/>
      <dgm:spPr>
        <a:solidFill>
          <a:srgbClr val="00B0F0">
            <a:alpha val="59000"/>
          </a:srgbClr>
        </a:solidFill>
        <a:ln w="38100" cmpd="sng">
          <a:solidFill>
            <a:schemeClr val="tx1"/>
          </a:solidFill>
        </a:ln>
      </dgm:spPr>
      <dgm:t>
        <a:bodyPr/>
        <a:lstStyle/>
        <a:p>
          <a:r>
            <a:rPr lang="ru-RU" sz="2000" b="1" i="0" baseline="0" dirty="0" smtClean="0">
              <a:solidFill>
                <a:schemeClr val="tx1"/>
              </a:solidFill>
              <a:latin typeface="Arial" pitchFamily="34" charset="0"/>
            </a:rPr>
            <a:t>Вентиляция 4л/мин</a:t>
          </a:r>
          <a:endParaRPr lang="ru-RU" sz="2000" b="1" i="0" baseline="0" dirty="0">
            <a:solidFill>
              <a:schemeClr val="tx1"/>
            </a:solidFill>
            <a:latin typeface="Arial" pitchFamily="34" charset="0"/>
          </a:endParaRPr>
        </a:p>
      </dgm:t>
    </dgm:pt>
    <dgm:pt modelId="{32BBB0F3-BB7D-419E-B4D6-8066DFBE1496}" type="parTrans" cxnId="{78D80A54-E287-4414-82D0-39C212E85DE6}">
      <dgm:prSet/>
      <dgm:spPr/>
      <dgm:t>
        <a:bodyPr/>
        <a:lstStyle/>
        <a:p>
          <a:endParaRPr lang="ru-RU"/>
        </a:p>
      </dgm:t>
    </dgm:pt>
    <dgm:pt modelId="{6F9F7439-4977-4493-8DA7-6DD89DE89253}" type="sibTrans" cxnId="{78D80A54-E287-4414-82D0-39C212E85DE6}">
      <dgm:prSet/>
      <dgm:spPr/>
      <dgm:t>
        <a:bodyPr/>
        <a:lstStyle/>
        <a:p>
          <a:endParaRPr lang="ru-RU"/>
        </a:p>
      </dgm:t>
    </dgm:pt>
    <dgm:pt modelId="{6D97BBD0-B407-444D-B606-9F35CE150B2C}">
      <dgm:prSet phldrT="[Текст]" custT="1"/>
      <dgm:spPr>
        <a:solidFill>
          <a:srgbClr val="FF0000"/>
        </a:solidFill>
        <a:ln w="38100">
          <a:solidFill>
            <a:schemeClr val="tx1"/>
          </a:solidFill>
        </a:ln>
      </dgm:spPr>
      <dgm:t>
        <a:bodyPr/>
        <a:lstStyle/>
        <a:p>
          <a:r>
            <a:rPr lang="ru-RU" sz="2000" b="1" i="0" baseline="0" dirty="0" smtClean="0">
              <a:solidFill>
                <a:schemeClr val="tx1"/>
              </a:solidFill>
              <a:latin typeface="Arial" pitchFamily="34" charset="0"/>
            </a:rPr>
            <a:t>Перфузия 5л/мин</a:t>
          </a:r>
          <a:endParaRPr lang="ru-RU" sz="2000" b="1" i="0" baseline="0" dirty="0">
            <a:solidFill>
              <a:schemeClr val="tx1"/>
            </a:solidFill>
            <a:latin typeface="Arial" pitchFamily="34" charset="0"/>
          </a:endParaRPr>
        </a:p>
      </dgm:t>
    </dgm:pt>
    <dgm:pt modelId="{B7DCC3E2-A594-4FF3-A3CB-C8677DDF9108}" type="parTrans" cxnId="{1361B667-097A-4F23-8049-7D453FB21BFF}">
      <dgm:prSet/>
      <dgm:spPr/>
      <dgm:t>
        <a:bodyPr/>
        <a:lstStyle/>
        <a:p>
          <a:endParaRPr lang="ru-RU"/>
        </a:p>
      </dgm:t>
    </dgm:pt>
    <dgm:pt modelId="{7BAD74C7-7B0A-4E12-82B7-D75CAC26FED4}" type="sibTrans" cxnId="{1361B667-097A-4F23-8049-7D453FB21BFF}">
      <dgm:prSet/>
      <dgm:spPr/>
      <dgm:t>
        <a:bodyPr/>
        <a:lstStyle/>
        <a:p>
          <a:endParaRPr lang="ru-RU"/>
        </a:p>
      </dgm:t>
    </dgm:pt>
    <dgm:pt modelId="{101CA944-DDAC-4B52-9CD8-B5C333CF9D99}" type="pres">
      <dgm:prSet presAssocID="{990A2A48-B2F1-46BB-A49D-FE54DEBED767}" presName="Name0" presStyleCnt="0">
        <dgm:presLayoutVars>
          <dgm:chMax val="7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22B9C99-88FB-43BB-BC45-CA712D8A0226}" type="pres">
      <dgm:prSet presAssocID="{990A2A48-B2F1-46BB-A49D-FE54DEBED767}" presName="comp1" presStyleCnt="0"/>
      <dgm:spPr/>
    </dgm:pt>
    <dgm:pt modelId="{6D7FD856-CCFC-4321-B6D1-44B3078AB38D}" type="pres">
      <dgm:prSet presAssocID="{990A2A48-B2F1-46BB-A49D-FE54DEBED767}" presName="circle1" presStyleLbl="node1" presStyleIdx="0" presStyleCnt="2" custScaleX="106531"/>
      <dgm:spPr/>
      <dgm:t>
        <a:bodyPr/>
        <a:lstStyle/>
        <a:p>
          <a:endParaRPr lang="ru-RU"/>
        </a:p>
      </dgm:t>
    </dgm:pt>
    <dgm:pt modelId="{54E42061-350C-43C0-A742-B305555C5BC5}" type="pres">
      <dgm:prSet presAssocID="{990A2A48-B2F1-46BB-A49D-FE54DEBED767}" presName="c1text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6564786-7869-4BFC-9FD0-5216D7DC1F97}" type="pres">
      <dgm:prSet presAssocID="{990A2A48-B2F1-46BB-A49D-FE54DEBED767}" presName="comp2" presStyleCnt="0"/>
      <dgm:spPr/>
    </dgm:pt>
    <dgm:pt modelId="{EFF254A4-EE12-40F3-B7BF-523FD808720B}" type="pres">
      <dgm:prSet presAssocID="{990A2A48-B2F1-46BB-A49D-FE54DEBED767}" presName="circle2" presStyleLbl="node1" presStyleIdx="1" presStyleCnt="2" custScaleX="126773" custScaleY="102361" custLinFactNeighborX="530" custLinFactNeighborY="-2175"/>
      <dgm:spPr/>
      <dgm:t>
        <a:bodyPr/>
        <a:lstStyle/>
        <a:p>
          <a:endParaRPr lang="ru-RU"/>
        </a:p>
      </dgm:t>
    </dgm:pt>
    <dgm:pt modelId="{2AC583C9-08F8-4759-8390-ECDDED0AE8BD}" type="pres">
      <dgm:prSet presAssocID="{990A2A48-B2F1-46BB-A49D-FE54DEBED767}" presName="c2text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8D80A54-E287-4414-82D0-39C212E85DE6}" srcId="{990A2A48-B2F1-46BB-A49D-FE54DEBED767}" destId="{9C78DC6B-2AD3-4441-8492-63A2D7F6D207}" srcOrd="0" destOrd="0" parTransId="{32BBB0F3-BB7D-419E-B4D6-8066DFBE1496}" sibTransId="{6F9F7439-4977-4493-8DA7-6DD89DE89253}"/>
    <dgm:cxn modelId="{4389B81A-976C-4FDA-9CFB-901A5441551D}" type="presOf" srcId="{6D97BBD0-B407-444D-B606-9F35CE150B2C}" destId="{EFF254A4-EE12-40F3-B7BF-523FD808720B}" srcOrd="0" destOrd="0" presId="urn:microsoft.com/office/officeart/2005/8/layout/venn2"/>
    <dgm:cxn modelId="{1361B667-097A-4F23-8049-7D453FB21BFF}" srcId="{990A2A48-B2F1-46BB-A49D-FE54DEBED767}" destId="{6D97BBD0-B407-444D-B606-9F35CE150B2C}" srcOrd="1" destOrd="0" parTransId="{B7DCC3E2-A594-4FF3-A3CB-C8677DDF9108}" sibTransId="{7BAD74C7-7B0A-4E12-82B7-D75CAC26FED4}"/>
    <dgm:cxn modelId="{FDDD099D-C9F0-4A42-8E17-3A0F520D5AB8}" type="presOf" srcId="{990A2A48-B2F1-46BB-A49D-FE54DEBED767}" destId="{101CA944-DDAC-4B52-9CD8-B5C333CF9D99}" srcOrd="0" destOrd="0" presId="urn:microsoft.com/office/officeart/2005/8/layout/venn2"/>
    <dgm:cxn modelId="{88D7A859-2E27-4935-B47D-70CA33014AED}" type="presOf" srcId="{9C78DC6B-2AD3-4441-8492-63A2D7F6D207}" destId="{6D7FD856-CCFC-4321-B6D1-44B3078AB38D}" srcOrd="0" destOrd="0" presId="urn:microsoft.com/office/officeart/2005/8/layout/venn2"/>
    <dgm:cxn modelId="{B8746028-1813-4236-9D45-2D68C2276B13}" type="presOf" srcId="{6D97BBD0-B407-444D-B606-9F35CE150B2C}" destId="{2AC583C9-08F8-4759-8390-ECDDED0AE8BD}" srcOrd="1" destOrd="0" presId="urn:microsoft.com/office/officeart/2005/8/layout/venn2"/>
    <dgm:cxn modelId="{8AAB30C9-531F-46AF-A5D7-E5E7CCE188CA}" type="presOf" srcId="{9C78DC6B-2AD3-4441-8492-63A2D7F6D207}" destId="{54E42061-350C-43C0-A742-B305555C5BC5}" srcOrd="1" destOrd="0" presId="urn:microsoft.com/office/officeart/2005/8/layout/venn2"/>
    <dgm:cxn modelId="{79B77FCF-A840-4D7F-895D-4733FE7BC163}" type="presParOf" srcId="{101CA944-DDAC-4B52-9CD8-B5C333CF9D99}" destId="{322B9C99-88FB-43BB-BC45-CA712D8A0226}" srcOrd="0" destOrd="0" presId="urn:microsoft.com/office/officeart/2005/8/layout/venn2"/>
    <dgm:cxn modelId="{D62AC0FC-3CB6-4BD6-B821-660CA6024D83}" type="presParOf" srcId="{322B9C99-88FB-43BB-BC45-CA712D8A0226}" destId="{6D7FD856-CCFC-4321-B6D1-44B3078AB38D}" srcOrd="0" destOrd="0" presId="urn:microsoft.com/office/officeart/2005/8/layout/venn2"/>
    <dgm:cxn modelId="{1D86F053-9A83-479A-9CC3-AB1D691B14AA}" type="presParOf" srcId="{322B9C99-88FB-43BB-BC45-CA712D8A0226}" destId="{54E42061-350C-43C0-A742-B305555C5BC5}" srcOrd="1" destOrd="0" presId="urn:microsoft.com/office/officeart/2005/8/layout/venn2"/>
    <dgm:cxn modelId="{E2FF63CD-A157-47B9-8BD8-9342F3B20180}" type="presParOf" srcId="{101CA944-DDAC-4B52-9CD8-B5C333CF9D99}" destId="{26564786-7869-4BFC-9FD0-5216D7DC1F97}" srcOrd="1" destOrd="0" presId="urn:microsoft.com/office/officeart/2005/8/layout/venn2"/>
    <dgm:cxn modelId="{49346774-0352-4CDC-99C0-56EF15BFDE79}" type="presParOf" srcId="{26564786-7869-4BFC-9FD0-5216D7DC1F97}" destId="{EFF254A4-EE12-40F3-B7BF-523FD808720B}" srcOrd="0" destOrd="0" presId="urn:microsoft.com/office/officeart/2005/8/layout/venn2"/>
    <dgm:cxn modelId="{D5741DD1-983D-4180-B3A9-4731ACECC3CB}" type="presParOf" srcId="{26564786-7869-4BFC-9FD0-5216D7DC1F97}" destId="{2AC583C9-08F8-4759-8390-ECDDED0AE8BD}" srcOrd="1" destOrd="0" presId="urn:microsoft.com/office/officeart/2005/8/layout/venn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D852CEA-EB16-40AC-8E56-0EA35B6FD87A}" type="doc">
      <dgm:prSet loTypeId="urn:microsoft.com/office/officeart/2005/8/layout/venn2" loCatId="relationship" qsTypeId="urn:microsoft.com/office/officeart/2005/8/quickstyle/simple1#2" qsCatId="simple" csTypeId="urn:microsoft.com/office/officeart/2005/8/colors/accent1_2#2" csCatId="accent1" phldr="1"/>
      <dgm:spPr/>
      <dgm:t>
        <a:bodyPr/>
        <a:lstStyle/>
        <a:p>
          <a:endParaRPr lang="ru-RU"/>
        </a:p>
      </dgm:t>
    </dgm:pt>
    <dgm:pt modelId="{541F5BF2-ADDC-4344-AA9C-4E23B5DBD422}">
      <dgm:prSet phldrT="[Текст]" custT="1"/>
      <dgm:spPr>
        <a:solidFill>
          <a:srgbClr val="000066"/>
        </a:solidFill>
      </dgm:spPr>
      <dgm:t>
        <a:bodyPr/>
        <a:lstStyle/>
        <a:p>
          <a:endParaRPr lang="ru-RU" sz="2000" b="1" dirty="0">
            <a:latin typeface="Arial" pitchFamily="34" charset="0"/>
            <a:cs typeface="Arial" pitchFamily="34" charset="0"/>
          </a:endParaRPr>
        </a:p>
      </dgm:t>
    </dgm:pt>
    <dgm:pt modelId="{5CD689B6-7AAB-4CE7-8011-1C7C1523F83F}" type="parTrans" cxnId="{51747963-3B5A-486E-BF15-4E5BE5A7D559}">
      <dgm:prSet/>
      <dgm:spPr/>
      <dgm:t>
        <a:bodyPr/>
        <a:lstStyle/>
        <a:p>
          <a:endParaRPr lang="ru-RU"/>
        </a:p>
      </dgm:t>
    </dgm:pt>
    <dgm:pt modelId="{625A669C-5772-4CA4-9E69-E03BBEF207B0}" type="sibTrans" cxnId="{51747963-3B5A-486E-BF15-4E5BE5A7D559}">
      <dgm:prSet/>
      <dgm:spPr/>
      <dgm:t>
        <a:bodyPr/>
        <a:lstStyle/>
        <a:p>
          <a:endParaRPr lang="ru-RU"/>
        </a:p>
      </dgm:t>
    </dgm:pt>
    <dgm:pt modelId="{D7A287E8-C3E6-49C1-9DDB-0E6C64046FB3}">
      <dgm:prSet phldrT="[Текст]" custT="1"/>
      <dgm:spPr>
        <a:solidFill>
          <a:srgbClr val="00B0F0"/>
        </a:solidFill>
      </dgm:spPr>
      <dgm:t>
        <a:bodyPr/>
        <a:lstStyle/>
        <a:p>
          <a:r>
            <a:rPr lang="ru-RU" sz="1800" b="1" baseline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Вентиляция 2,4л/мин</a:t>
          </a:r>
          <a:endParaRPr lang="ru-RU" sz="1800" b="1" baseline="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BBB98393-497A-4ECC-9521-95AFE1DAE18C}" type="parTrans" cxnId="{4851AAFF-3AA3-4890-90ED-ADA41F6640A2}">
      <dgm:prSet/>
      <dgm:spPr/>
      <dgm:t>
        <a:bodyPr/>
        <a:lstStyle/>
        <a:p>
          <a:endParaRPr lang="ru-RU"/>
        </a:p>
      </dgm:t>
    </dgm:pt>
    <dgm:pt modelId="{60C41F54-AEA8-49DE-B14D-9B014A4D5CB6}" type="sibTrans" cxnId="{4851AAFF-3AA3-4890-90ED-ADA41F6640A2}">
      <dgm:prSet/>
      <dgm:spPr/>
      <dgm:t>
        <a:bodyPr/>
        <a:lstStyle/>
        <a:p>
          <a:endParaRPr lang="ru-RU"/>
        </a:p>
      </dgm:t>
    </dgm:pt>
    <dgm:pt modelId="{AEC00B47-AFAC-4921-B7A8-1F826C2CCAC5}">
      <dgm:prSet phldrT="[Текст]" custT="1"/>
      <dgm:spPr>
        <a:solidFill>
          <a:srgbClr val="FF0000"/>
        </a:solidFill>
        <a:ln w="38100"/>
      </dgm:spPr>
      <dgm:t>
        <a:bodyPr/>
        <a:lstStyle/>
        <a:p>
          <a:r>
            <a:rPr lang="ru-RU" sz="2000" b="1" baseline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Перфузия 3л/мин</a:t>
          </a:r>
          <a:endParaRPr lang="ru-RU" sz="2000" b="1" baseline="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807808C4-3AAE-4F38-95BD-799F961FEE97}" type="parTrans" cxnId="{9B17FCF2-39DB-40D6-9224-687134897B0E}">
      <dgm:prSet/>
      <dgm:spPr/>
      <dgm:t>
        <a:bodyPr/>
        <a:lstStyle/>
        <a:p>
          <a:endParaRPr lang="ru-RU"/>
        </a:p>
      </dgm:t>
    </dgm:pt>
    <dgm:pt modelId="{F17F27E9-1025-4AD1-8561-8793240D8AC2}" type="sibTrans" cxnId="{9B17FCF2-39DB-40D6-9224-687134897B0E}">
      <dgm:prSet/>
      <dgm:spPr/>
      <dgm:t>
        <a:bodyPr/>
        <a:lstStyle/>
        <a:p>
          <a:endParaRPr lang="ru-RU"/>
        </a:p>
      </dgm:t>
    </dgm:pt>
    <dgm:pt modelId="{730B0F01-AF11-4F89-9ABC-0C0E87CB6CAC}" type="pres">
      <dgm:prSet presAssocID="{4D852CEA-EB16-40AC-8E56-0EA35B6FD87A}" presName="Name0" presStyleCnt="0">
        <dgm:presLayoutVars>
          <dgm:chMax val="7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0F5D27B-A3B9-435C-9B75-BF2A13ED6F3A}" type="pres">
      <dgm:prSet presAssocID="{4D852CEA-EB16-40AC-8E56-0EA35B6FD87A}" presName="comp1" presStyleCnt="0"/>
      <dgm:spPr/>
    </dgm:pt>
    <dgm:pt modelId="{6CBC996C-D680-4441-9A61-FA9210F4CA83}" type="pres">
      <dgm:prSet presAssocID="{4D852CEA-EB16-40AC-8E56-0EA35B6FD87A}" presName="circle1" presStyleLbl="node1" presStyleIdx="0" presStyleCnt="3" custScaleX="108985" custLinFactNeighborX="0" custLinFactNeighborY="-672"/>
      <dgm:spPr/>
      <dgm:t>
        <a:bodyPr/>
        <a:lstStyle/>
        <a:p>
          <a:endParaRPr lang="ru-RU"/>
        </a:p>
      </dgm:t>
    </dgm:pt>
    <dgm:pt modelId="{4BF4CA8F-3489-4409-91EE-0D45A20863A5}" type="pres">
      <dgm:prSet presAssocID="{4D852CEA-EB16-40AC-8E56-0EA35B6FD87A}" presName="c1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C846133-6FF4-4F7C-8909-302BC1C18891}" type="pres">
      <dgm:prSet presAssocID="{4D852CEA-EB16-40AC-8E56-0EA35B6FD87A}" presName="comp2" presStyleCnt="0"/>
      <dgm:spPr/>
    </dgm:pt>
    <dgm:pt modelId="{786E0284-32E1-4E53-97C8-6B6C54AB626E}" type="pres">
      <dgm:prSet presAssocID="{4D852CEA-EB16-40AC-8E56-0EA35B6FD87A}" presName="circle2" presStyleLbl="node1" presStyleIdx="1" presStyleCnt="3" custScaleX="128126" custScaleY="120378" custLinFactNeighborX="3125" custLinFactNeighborY="-7634"/>
      <dgm:spPr/>
      <dgm:t>
        <a:bodyPr/>
        <a:lstStyle/>
        <a:p>
          <a:endParaRPr lang="ru-RU"/>
        </a:p>
      </dgm:t>
    </dgm:pt>
    <dgm:pt modelId="{A40B34AA-DBEE-4977-9534-F027F62C8A69}" type="pres">
      <dgm:prSet presAssocID="{4D852CEA-EB16-40AC-8E56-0EA35B6FD87A}" presName="c2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61FA6D-4ABC-4C0C-9BF7-546A9640449B}" type="pres">
      <dgm:prSet presAssocID="{4D852CEA-EB16-40AC-8E56-0EA35B6FD87A}" presName="comp3" presStyleCnt="0"/>
      <dgm:spPr/>
    </dgm:pt>
    <dgm:pt modelId="{A35E5326-37CA-488F-A0FE-9F697E26CD4D}" type="pres">
      <dgm:prSet presAssocID="{4D852CEA-EB16-40AC-8E56-0EA35B6FD87A}" presName="circle3" presStyleLbl="node1" presStyleIdx="2" presStyleCnt="3" custScaleX="161720" custScaleY="130273" custLinFactNeighborX="3516" custLinFactNeighborY="-12452"/>
      <dgm:spPr/>
      <dgm:t>
        <a:bodyPr/>
        <a:lstStyle/>
        <a:p>
          <a:endParaRPr lang="ru-RU"/>
        </a:p>
      </dgm:t>
    </dgm:pt>
    <dgm:pt modelId="{F533DC43-72D0-4519-925D-1F452033BEAF}" type="pres">
      <dgm:prSet presAssocID="{4D852CEA-EB16-40AC-8E56-0EA35B6FD87A}" presName="c3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F8BCC6F-AB6A-4C39-9D8A-F0AF5A6775EA}" type="presOf" srcId="{4D852CEA-EB16-40AC-8E56-0EA35B6FD87A}" destId="{730B0F01-AF11-4F89-9ABC-0C0E87CB6CAC}" srcOrd="0" destOrd="0" presId="urn:microsoft.com/office/officeart/2005/8/layout/venn2"/>
    <dgm:cxn modelId="{25940D46-A6F1-45C8-A95C-B66393D5D3AE}" type="presOf" srcId="{541F5BF2-ADDC-4344-AA9C-4E23B5DBD422}" destId="{6CBC996C-D680-4441-9A61-FA9210F4CA83}" srcOrd="0" destOrd="0" presId="urn:microsoft.com/office/officeart/2005/8/layout/venn2"/>
    <dgm:cxn modelId="{524CBED6-CB78-469C-886E-DB4EF7BCCC88}" type="presOf" srcId="{AEC00B47-AFAC-4921-B7A8-1F826C2CCAC5}" destId="{F533DC43-72D0-4519-925D-1F452033BEAF}" srcOrd="1" destOrd="0" presId="urn:microsoft.com/office/officeart/2005/8/layout/venn2"/>
    <dgm:cxn modelId="{0229715D-2E5A-481C-9956-1404A8B1043F}" type="presOf" srcId="{D7A287E8-C3E6-49C1-9DDB-0E6C64046FB3}" destId="{A40B34AA-DBEE-4977-9534-F027F62C8A69}" srcOrd="1" destOrd="0" presId="urn:microsoft.com/office/officeart/2005/8/layout/venn2"/>
    <dgm:cxn modelId="{9B17FCF2-39DB-40D6-9224-687134897B0E}" srcId="{4D852CEA-EB16-40AC-8E56-0EA35B6FD87A}" destId="{AEC00B47-AFAC-4921-B7A8-1F826C2CCAC5}" srcOrd="2" destOrd="0" parTransId="{807808C4-3AAE-4F38-95BD-799F961FEE97}" sibTransId="{F17F27E9-1025-4AD1-8561-8793240D8AC2}"/>
    <dgm:cxn modelId="{4851AAFF-3AA3-4890-90ED-ADA41F6640A2}" srcId="{4D852CEA-EB16-40AC-8E56-0EA35B6FD87A}" destId="{D7A287E8-C3E6-49C1-9DDB-0E6C64046FB3}" srcOrd="1" destOrd="0" parTransId="{BBB98393-497A-4ECC-9521-95AFE1DAE18C}" sibTransId="{60C41F54-AEA8-49DE-B14D-9B014A4D5CB6}"/>
    <dgm:cxn modelId="{51747963-3B5A-486E-BF15-4E5BE5A7D559}" srcId="{4D852CEA-EB16-40AC-8E56-0EA35B6FD87A}" destId="{541F5BF2-ADDC-4344-AA9C-4E23B5DBD422}" srcOrd="0" destOrd="0" parTransId="{5CD689B6-7AAB-4CE7-8011-1C7C1523F83F}" sibTransId="{625A669C-5772-4CA4-9E69-E03BBEF207B0}"/>
    <dgm:cxn modelId="{8F4DCAA6-9800-47BC-A574-322E5F6F5242}" type="presOf" srcId="{AEC00B47-AFAC-4921-B7A8-1F826C2CCAC5}" destId="{A35E5326-37CA-488F-A0FE-9F697E26CD4D}" srcOrd="0" destOrd="0" presId="urn:microsoft.com/office/officeart/2005/8/layout/venn2"/>
    <dgm:cxn modelId="{B9A88778-7391-457C-A186-2BF2DDDCFBC5}" type="presOf" srcId="{D7A287E8-C3E6-49C1-9DDB-0E6C64046FB3}" destId="{786E0284-32E1-4E53-97C8-6B6C54AB626E}" srcOrd="0" destOrd="0" presId="urn:microsoft.com/office/officeart/2005/8/layout/venn2"/>
    <dgm:cxn modelId="{58222BF5-1890-426A-8939-25F8FB0946BD}" type="presOf" srcId="{541F5BF2-ADDC-4344-AA9C-4E23B5DBD422}" destId="{4BF4CA8F-3489-4409-91EE-0D45A20863A5}" srcOrd="1" destOrd="0" presId="urn:microsoft.com/office/officeart/2005/8/layout/venn2"/>
    <dgm:cxn modelId="{7831D030-624F-485B-BF90-B887DBCB0B53}" type="presParOf" srcId="{730B0F01-AF11-4F89-9ABC-0C0E87CB6CAC}" destId="{B0F5D27B-A3B9-435C-9B75-BF2A13ED6F3A}" srcOrd="0" destOrd="0" presId="urn:microsoft.com/office/officeart/2005/8/layout/venn2"/>
    <dgm:cxn modelId="{5AA9972E-85A8-4EFB-B18D-82B8D6CC5AC9}" type="presParOf" srcId="{B0F5D27B-A3B9-435C-9B75-BF2A13ED6F3A}" destId="{6CBC996C-D680-4441-9A61-FA9210F4CA83}" srcOrd="0" destOrd="0" presId="urn:microsoft.com/office/officeart/2005/8/layout/venn2"/>
    <dgm:cxn modelId="{1D187A51-00E3-4A8B-8470-E85B9C75F0C4}" type="presParOf" srcId="{B0F5D27B-A3B9-435C-9B75-BF2A13ED6F3A}" destId="{4BF4CA8F-3489-4409-91EE-0D45A20863A5}" srcOrd="1" destOrd="0" presId="urn:microsoft.com/office/officeart/2005/8/layout/venn2"/>
    <dgm:cxn modelId="{F26F042F-4A8D-4E55-8656-E4C014111000}" type="presParOf" srcId="{730B0F01-AF11-4F89-9ABC-0C0E87CB6CAC}" destId="{BC846133-6FF4-4F7C-8909-302BC1C18891}" srcOrd="1" destOrd="0" presId="urn:microsoft.com/office/officeart/2005/8/layout/venn2"/>
    <dgm:cxn modelId="{BADCC1B7-99A7-4787-96A1-77150F2E840B}" type="presParOf" srcId="{BC846133-6FF4-4F7C-8909-302BC1C18891}" destId="{786E0284-32E1-4E53-97C8-6B6C54AB626E}" srcOrd="0" destOrd="0" presId="urn:microsoft.com/office/officeart/2005/8/layout/venn2"/>
    <dgm:cxn modelId="{83D93427-436F-4909-B04A-D567CA684B62}" type="presParOf" srcId="{BC846133-6FF4-4F7C-8909-302BC1C18891}" destId="{A40B34AA-DBEE-4977-9534-F027F62C8A69}" srcOrd="1" destOrd="0" presId="urn:microsoft.com/office/officeart/2005/8/layout/venn2"/>
    <dgm:cxn modelId="{30206063-DB70-4BCB-989A-9C07E1978F12}" type="presParOf" srcId="{730B0F01-AF11-4F89-9ABC-0C0E87CB6CAC}" destId="{0B61FA6D-4ABC-4C0C-9BF7-546A9640449B}" srcOrd="2" destOrd="0" presId="urn:microsoft.com/office/officeart/2005/8/layout/venn2"/>
    <dgm:cxn modelId="{3AAE66CF-E357-450F-BF3A-D3AD60DD11EA}" type="presParOf" srcId="{0B61FA6D-4ABC-4C0C-9BF7-546A9640449B}" destId="{A35E5326-37CA-488F-A0FE-9F697E26CD4D}" srcOrd="0" destOrd="0" presId="urn:microsoft.com/office/officeart/2005/8/layout/venn2"/>
    <dgm:cxn modelId="{E28EEE0A-1EEA-47D2-BEF5-DECD56F68B5D}" type="presParOf" srcId="{0B61FA6D-4ABC-4C0C-9BF7-546A9640449B}" destId="{F533DC43-72D0-4519-925D-1F452033BEAF}" srcOrd="1" destOrd="0" presId="urn:microsoft.com/office/officeart/2005/8/layout/venn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CE0F824-D7BA-459C-875F-A97FF4F66233}" type="doc">
      <dgm:prSet loTypeId="urn:microsoft.com/office/officeart/2005/8/layout/venn2" loCatId="relationship" qsTypeId="urn:microsoft.com/office/officeart/2005/8/quickstyle/simple1#3" qsCatId="simple" csTypeId="urn:microsoft.com/office/officeart/2005/8/colors/accent1_2#3" csCatId="accent1" phldr="1"/>
      <dgm:spPr/>
      <dgm:t>
        <a:bodyPr/>
        <a:lstStyle/>
        <a:p>
          <a:endParaRPr lang="ru-RU"/>
        </a:p>
      </dgm:t>
    </dgm:pt>
    <dgm:pt modelId="{3246EC9A-4B6B-4CBE-AB7E-FDCE50FE15AC}">
      <dgm:prSet phldrT="[Текст]" custT="1"/>
      <dgm:spPr>
        <a:solidFill>
          <a:srgbClr val="00B0F0"/>
        </a:solidFill>
        <a:ln w="38100"/>
      </dgm:spPr>
      <dgm:t>
        <a:bodyPr/>
        <a:lstStyle/>
        <a:p>
          <a:r>
            <a:rPr lang="ru-RU" sz="1800" b="1" baseline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Вентиляция</a:t>
          </a:r>
        </a:p>
        <a:p>
          <a:r>
            <a:rPr lang="ru-RU" sz="1800" b="1" baseline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2л/мин </a:t>
          </a:r>
          <a:endParaRPr lang="ru-RU" sz="1800" b="1" baseline="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2FFC5093-0A7F-44A0-AD54-DC76F27097A2}" type="parTrans" cxnId="{3CCF1C07-4B85-4B21-9020-C011ED4C7493}">
      <dgm:prSet/>
      <dgm:spPr/>
      <dgm:t>
        <a:bodyPr/>
        <a:lstStyle/>
        <a:p>
          <a:endParaRPr lang="ru-RU"/>
        </a:p>
      </dgm:t>
    </dgm:pt>
    <dgm:pt modelId="{E47950E0-9DE0-4A5C-B874-1A9D71CB8D0B}" type="sibTrans" cxnId="{3CCF1C07-4B85-4B21-9020-C011ED4C7493}">
      <dgm:prSet/>
      <dgm:spPr/>
      <dgm:t>
        <a:bodyPr/>
        <a:lstStyle/>
        <a:p>
          <a:endParaRPr lang="ru-RU"/>
        </a:p>
      </dgm:t>
    </dgm:pt>
    <dgm:pt modelId="{1EAB0CBD-815A-4061-B8C9-E779983323E2}">
      <dgm:prSet phldrT="[Текст]" custT="1"/>
      <dgm:spPr>
        <a:solidFill>
          <a:srgbClr val="FF0000"/>
        </a:solidFill>
        <a:ln w="38100"/>
      </dgm:spPr>
      <dgm:t>
        <a:bodyPr/>
        <a:lstStyle/>
        <a:p>
          <a:r>
            <a:rPr lang="ru-RU" sz="2000" b="1" baseline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Перфузия 2,5л/мин</a:t>
          </a:r>
          <a:endParaRPr lang="ru-RU" sz="2000" b="1" baseline="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86DDC863-FE3B-4198-8687-BCB71C6F5BED}" type="parTrans" cxnId="{9745EF22-B52B-4D42-8419-7F44AAF5B57E}">
      <dgm:prSet/>
      <dgm:spPr/>
      <dgm:t>
        <a:bodyPr/>
        <a:lstStyle/>
        <a:p>
          <a:endParaRPr lang="ru-RU"/>
        </a:p>
      </dgm:t>
    </dgm:pt>
    <dgm:pt modelId="{291D4B6E-AFA8-400D-966A-E1B393265363}" type="sibTrans" cxnId="{9745EF22-B52B-4D42-8419-7F44AAF5B57E}">
      <dgm:prSet/>
      <dgm:spPr/>
      <dgm:t>
        <a:bodyPr/>
        <a:lstStyle/>
        <a:p>
          <a:endParaRPr lang="ru-RU"/>
        </a:p>
      </dgm:t>
    </dgm:pt>
    <dgm:pt modelId="{07FAEDEF-B48F-4194-B402-BF358440D095}">
      <dgm:prSet phldrT="[Текст]" custT="1"/>
      <dgm:spPr>
        <a:solidFill>
          <a:srgbClr val="800000"/>
        </a:solidFill>
      </dgm:spPr>
      <dgm:t>
        <a:bodyPr/>
        <a:lstStyle/>
        <a:p>
          <a:r>
            <a:rPr lang="ru-RU" sz="2000" b="1" dirty="0" smtClean="0">
              <a:latin typeface="Arial" pitchFamily="34" charset="0"/>
              <a:cs typeface="Arial" pitchFamily="34" charset="0"/>
            </a:rPr>
            <a:t>Функциональное мертвое пространство 4,6л/мин</a:t>
          </a:r>
          <a:endParaRPr lang="ru-RU" sz="2000" b="1" dirty="0">
            <a:latin typeface="Arial" pitchFamily="34" charset="0"/>
            <a:cs typeface="Arial" pitchFamily="34" charset="0"/>
          </a:endParaRPr>
        </a:p>
      </dgm:t>
    </dgm:pt>
    <dgm:pt modelId="{033010A9-885C-4C7C-8D24-BAC47C240DBD}" type="parTrans" cxnId="{EC15B542-1605-4F1E-B4EC-95BFF6699EB2}">
      <dgm:prSet/>
      <dgm:spPr/>
      <dgm:t>
        <a:bodyPr/>
        <a:lstStyle/>
        <a:p>
          <a:endParaRPr lang="ru-RU"/>
        </a:p>
      </dgm:t>
    </dgm:pt>
    <dgm:pt modelId="{5D7452D7-512F-4C96-9C6C-151134FB853E}" type="sibTrans" cxnId="{EC15B542-1605-4F1E-B4EC-95BFF6699EB2}">
      <dgm:prSet/>
      <dgm:spPr/>
      <dgm:t>
        <a:bodyPr/>
        <a:lstStyle/>
        <a:p>
          <a:endParaRPr lang="ru-RU"/>
        </a:p>
      </dgm:t>
    </dgm:pt>
    <dgm:pt modelId="{9289A2D8-61CE-4C1C-A60A-6025AAA30894}" type="pres">
      <dgm:prSet presAssocID="{DCE0F824-D7BA-459C-875F-A97FF4F66233}" presName="Name0" presStyleCnt="0">
        <dgm:presLayoutVars>
          <dgm:chMax val="7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4CC129B-1FBE-4C85-8ACF-95846204C71B}" type="pres">
      <dgm:prSet presAssocID="{DCE0F824-D7BA-459C-875F-A97FF4F66233}" presName="comp1" presStyleCnt="0"/>
      <dgm:spPr/>
    </dgm:pt>
    <dgm:pt modelId="{A9AB73C2-1162-4473-8537-F81C5224931F}" type="pres">
      <dgm:prSet presAssocID="{DCE0F824-D7BA-459C-875F-A97FF4F66233}" presName="circle1" presStyleLbl="node1" presStyleIdx="0" presStyleCnt="3" custScaleX="123047" custLinFactNeighborX="1758" custLinFactNeighborY="-977"/>
      <dgm:spPr/>
      <dgm:t>
        <a:bodyPr/>
        <a:lstStyle/>
        <a:p>
          <a:endParaRPr lang="ru-RU"/>
        </a:p>
      </dgm:t>
    </dgm:pt>
    <dgm:pt modelId="{AC20B6D8-7D10-45B6-8713-3E4A519B5745}" type="pres">
      <dgm:prSet presAssocID="{DCE0F824-D7BA-459C-875F-A97FF4F66233}" presName="c1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9D41238-A34E-4D05-884E-1E4AD2AE8E26}" type="pres">
      <dgm:prSet presAssocID="{DCE0F824-D7BA-459C-875F-A97FF4F66233}" presName="comp2" presStyleCnt="0"/>
      <dgm:spPr/>
    </dgm:pt>
    <dgm:pt modelId="{234E32C5-ECFC-4C78-8028-03CE4CD27F75}" type="pres">
      <dgm:prSet presAssocID="{DCE0F824-D7BA-459C-875F-A97FF4F66233}" presName="circle2" presStyleLbl="node1" presStyleIdx="1" presStyleCnt="3" custScaleX="145314" custScaleY="108334"/>
      <dgm:spPr/>
      <dgm:t>
        <a:bodyPr/>
        <a:lstStyle/>
        <a:p>
          <a:endParaRPr lang="ru-RU"/>
        </a:p>
      </dgm:t>
    </dgm:pt>
    <dgm:pt modelId="{97BA3296-2231-42EB-BE8B-A22C5F0AEA9D}" type="pres">
      <dgm:prSet presAssocID="{DCE0F824-D7BA-459C-875F-A97FF4F66233}" presName="c2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D1ED678-41E6-470B-9262-7196AFD0AECD}" type="pres">
      <dgm:prSet presAssocID="{DCE0F824-D7BA-459C-875F-A97FF4F66233}" presName="comp3" presStyleCnt="0"/>
      <dgm:spPr/>
    </dgm:pt>
    <dgm:pt modelId="{5EF68460-7EEC-42E9-85FE-93C572099F76}" type="pres">
      <dgm:prSet presAssocID="{DCE0F824-D7BA-459C-875F-A97FF4F66233}" presName="circle3" presStyleLbl="node1" presStyleIdx="2" presStyleCnt="3" custScaleX="189845" custScaleY="110158" custLinFactNeighborX="-757" custLinFactNeighborY="1117"/>
      <dgm:spPr/>
      <dgm:t>
        <a:bodyPr/>
        <a:lstStyle/>
        <a:p>
          <a:endParaRPr lang="ru-RU"/>
        </a:p>
      </dgm:t>
    </dgm:pt>
    <dgm:pt modelId="{C489E05F-BE51-4318-BBCC-8D395EA59AEB}" type="pres">
      <dgm:prSet presAssocID="{DCE0F824-D7BA-459C-875F-A97FF4F66233}" presName="c3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5077BA1-6960-4097-A75C-36E2490A736C}" type="presOf" srcId="{1EAB0CBD-815A-4061-B8C9-E779983323E2}" destId="{97BA3296-2231-42EB-BE8B-A22C5F0AEA9D}" srcOrd="1" destOrd="0" presId="urn:microsoft.com/office/officeart/2005/8/layout/venn2"/>
    <dgm:cxn modelId="{3EEC2B91-F608-4B98-BE3A-1EE33C5D3BDD}" type="presOf" srcId="{1EAB0CBD-815A-4061-B8C9-E779983323E2}" destId="{234E32C5-ECFC-4C78-8028-03CE4CD27F75}" srcOrd="0" destOrd="0" presId="urn:microsoft.com/office/officeart/2005/8/layout/venn2"/>
    <dgm:cxn modelId="{63153D00-46AE-4E09-AB2F-D80629F91590}" type="presOf" srcId="{3246EC9A-4B6B-4CBE-AB7E-FDCE50FE15AC}" destId="{AC20B6D8-7D10-45B6-8713-3E4A519B5745}" srcOrd="1" destOrd="0" presId="urn:microsoft.com/office/officeart/2005/8/layout/venn2"/>
    <dgm:cxn modelId="{3CCF1C07-4B85-4B21-9020-C011ED4C7493}" srcId="{DCE0F824-D7BA-459C-875F-A97FF4F66233}" destId="{3246EC9A-4B6B-4CBE-AB7E-FDCE50FE15AC}" srcOrd="0" destOrd="0" parTransId="{2FFC5093-0A7F-44A0-AD54-DC76F27097A2}" sibTransId="{E47950E0-9DE0-4A5C-B874-1A9D71CB8D0B}"/>
    <dgm:cxn modelId="{D196440B-7E8B-4C83-853C-B78338379A18}" type="presOf" srcId="{DCE0F824-D7BA-459C-875F-A97FF4F66233}" destId="{9289A2D8-61CE-4C1C-A60A-6025AAA30894}" srcOrd="0" destOrd="0" presId="urn:microsoft.com/office/officeart/2005/8/layout/venn2"/>
    <dgm:cxn modelId="{2F203CB8-7D46-4A03-8F09-8BA64127E53C}" type="presOf" srcId="{07FAEDEF-B48F-4194-B402-BF358440D095}" destId="{5EF68460-7EEC-42E9-85FE-93C572099F76}" srcOrd="0" destOrd="0" presId="urn:microsoft.com/office/officeart/2005/8/layout/venn2"/>
    <dgm:cxn modelId="{F6A5E05F-93F2-474B-BB0C-A136718A6135}" type="presOf" srcId="{3246EC9A-4B6B-4CBE-AB7E-FDCE50FE15AC}" destId="{A9AB73C2-1162-4473-8537-F81C5224931F}" srcOrd="0" destOrd="0" presId="urn:microsoft.com/office/officeart/2005/8/layout/venn2"/>
    <dgm:cxn modelId="{EC15B542-1605-4F1E-B4EC-95BFF6699EB2}" srcId="{DCE0F824-D7BA-459C-875F-A97FF4F66233}" destId="{07FAEDEF-B48F-4194-B402-BF358440D095}" srcOrd="2" destOrd="0" parTransId="{033010A9-885C-4C7C-8D24-BAC47C240DBD}" sibTransId="{5D7452D7-512F-4C96-9C6C-151134FB853E}"/>
    <dgm:cxn modelId="{2CF37C16-7E31-497D-AD1D-850CE5610223}" type="presOf" srcId="{07FAEDEF-B48F-4194-B402-BF358440D095}" destId="{C489E05F-BE51-4318-BBCC-8D395EA59AEB}" srcOrd="1" destOrd="0" presId="urn:microsoft.com/office/officeart/2005/8/layout/venn2"/>
    <dgm:cxn modelId="{9745EF22-B52B-4D42-8419-7F44AAF5B57E}" srcId="{DCE0F824-D7BA-459C-875F-A97FF4F66233}" destId="{1EAB0CBD-815A-4061-B8C9-E779983323E2}" srcOrd="1" destOrd="0" parTransId="{86DDC863-FE3B-4198-8687-BCB71C6F5BED}" sibTransId="{291D4B6E-AFA8-400D-966A-E1B393265363}"/>
    <dgm:cxn modelId="{A591AF7B-059A-4C12-8F29-59EAB80E8595}" type="presParOf" srcId="{9289A2D8-61CE-4C1C-A60A-6025AAA30894}" destId="{64CC129B-1FBE-4C85-8ACF-95846204C71B}" srcOrd="0" destOrd="0" presId="urn:microsoft.com/office/officeart/2005/8/layout/venn2"/>
    <dgm:cxn modelId="{4A6304D0-9703-4F86-B16A-8E5B37CE6E87}" type="presParOf" srcId="{64CC129B-1FBE-4C85-8ACF-95846204C71B}" destId="{A9AB73C2-1162-4473-8537-F81C5224931F}" srcOrd="0" destOrd="0" presId="urn:microsoft.com/office/officeart/2005/8/layout/venn2"/>
    <dgm:cxn modelId="{53723147-C5A4-41BA-9956-A045081559E2}" type="presParOf" srcId="{64CC129B-1FBE-4C85-8ACF-95846204C71B}" destId="{AC20B6D8-7D10-45B6-8713-3E4A519B5745}" srcOrd="1" destOrd="0" presId="urn:microsoft.com/office/officeart/2005/8/layout/venn2"/>
    <dgm:cxn modelId="{5488A064-E337-4AF2-8392-72E8B1BA709F}" type="presParOf" srcId="{9289A2D8-61CE-4C1C-A60A-6025AAA30894}" destId="{49D41238-A34E-4D05-884E-1E4AD2AE8E26}" srcOrd="1" destOrd="0" presId="urn:microsoft.com/office/officeart/2005/8/layout/venn2"/>
    <dgm:cxn modelId="{65BD19EF-B90F-4E6E-91AB-583D18C4FDF0}" type="presParOf" srcId="{49D41238-A34E-4D05-884E-1E4AD2AE8E26}" destId="{234E32C5-ECFC-4C78-8028-03CE4CD27F75}" srcOrd="0" destOrd="0" presId="urn:microsoft.com/office/officeart/2005/8/layout/venn2"/>
    <dgm:cxn modelId="{848AED20-CA44-417A-B1ED-BDD24D00A7B9}" type="presParOf" srcId="{49D41238-A34E-4D05-884E-1E4AD2AE8E26}" destId="{97BA3296-2231-42EB-BE8B-A22C5F0AEA9D}" srcOrd="1" destOrd="0" presId="urn:microsoft.com/office/officeart/2005/8/layout/venn2"/>
    <dgm:cxn modelId="{43B51796-6795-44C8-AE46-B09D70108F73}" type="presParOf" srcId="{9289A2D8-61CE-4C1C-A60A-6025AAA30894}" destId="{6D1ED678-41E6-470B-9262-7196AFD0AECD}" srcOrd="2" destOrd="0" presId="urn:microsoft.com/office/officeart/2005/8/layout/venn2"/>
    <dgm:cxn modelId="{AAEFDE18-4347-4F77-8A45-2EA017B7F1FA}" type="presParOf" srcId="{6D1ED678-41E6-470B-9262-7196AFD0AECD}" destId="{5EF68460-7EEC-42E9-85FE-93C572099F76}" srcOrd="0" destOrd="0" presId="urn:microsoft.com/office/officeart/2005/8/layout/venn2"/>
    <dgm:cxn modelId="{5EE99B7A-9B6F-4546-BC0B-BEE0E541EEDA}" type="presParOf" srcId="{6D1ED678-41E6-470B-9262-7196AFD0AECD}" destId="{C489E05F-BE51-4318-BBCC-8D395EA59AEB}" srcOrd="1" destOrd="0" presId="urn:microsoft.com/office/officeart/2005/8/layout/venn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D7FD856-CCFC-4321-B6D1-44B3078AB38D}">
      <dsp:nvSpPr>
        <dsp:cNvPr id="0" name=""/>
        <dsp:cNvSpPr/>
      </dsp:nvSpPr>
      <dsp:spPr>
        <a:xfrm>
          <a:off x="976298" y="-17217"/>
          <a:ext cx="4143403" cy="3889388"/>
        </a:xfrm>
        <a:prstGeom prst="ellipse">
          <a:avLst/>
        </a:prstGeom>
        <a:solidFill>
          <a:srgbClr val="00B0F0">
            <a:alpha val="59000"/>
          </a:srgbClr>
        </a:solidFill>
        <a:ln w="381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0" kern="1200" baseline="0" dirty="0" smtClean="0">
              <a:solidFill>
                <a:schemeClr val="tx1"/>
              </a:solidFill>
              <a:latin typeface="Arial" pitchFamily="34" charset="0"/>
            </a:rPr>
            <a:t>Вентиляция 4л/мин</a:t>
          </a:r>
          <a:endParaRPr lang="ru-RU" sz="2000" b="1" i="0" kern="1200" baseline="0" dirty="0">
            <a:solidFill>
              <a:schemeClr val="tx1"/>
            </a:solidFill>
            <a:latin typeface="Arial" pitchFamily="34" charset="0"/>
          </a:endParaRPr>
        </a:p>
      </dsp:txBody>
      <dsp:txXfrm>
        <a:off x="1960356" y="274486"/>
        <a:ext cx="2175287" cy="661195"/>
      </dsp:txXfrm>
    </dsp:sp>
    <dsp:sp modelId="{EFF254A4-EE12-40F3-B7BF-523FD808720B}">
      <dsp:nvSpPr>
        <dsp:cNvPr id="0" name=""/>
        <dsp:cNvSpPr/>
      </dsp:nvSpPr>
      <dsp:spPr>
        <a:xfrm>
          <a:off x="1214450" y="857247"/>
          <a:ext cx="3698020" cy="2985912"/>
        </a:xfrm>
        <a:prstGeom prst="ellipse">
          <a:avLst/>
        </a:prstGeom>
        <a:solidFill>
          <a:srgbClr val="FF0000"/>
        </a:solidFill>
        <a:ln w="381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0" kern="1200" baseline="0" dirty="0" smtClean="0">
              <a:solidFill>
                <a:schemeClr val="tx1"/>
              </a:solidFill>
              <a:latin typeface="Arial" pitchFamily="34" charset="0"/>
            </a:rPr>
            <a:t>Перфузия 5л/мин</a:t>
          </a:r>
          <a:endParaRPr lang="ru-RU" sz="2000" b="1" i="0" kern="1200" baseline="0" dirty="0">
            <a:solidFill>
              <a:schemeClr val="tx1"/>
            </a:solidFill>
            <a:latin typeface="Arial" pitchFamily="34" charset="0"/>
          </a:endParaRPr>
        </a:p>
      </dsp:txBody>
      <dsp:txXfrm>
        <a:off x="1756012" y="1603725"/>
        <a:ext cx="2614895" cy="1492956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CBC996C-D680-4441-9A61-FA9210F4CA83}">
      <dsp:nvSpPr>
        <dsp:cNvPr id="0" name=""/>
        <dsp:cNvSpPr/>
      </dsp:nvSpPr>
      <dsp:spPr>
        <a:xfrm>
          <a:off x="833424" y="-155280"/>
          <a:ext cx="4429150" cy="4063999"/>
        </a:xfrm>
        <a:prstGeom prst="ellipse">
          <a:avLst/>
        </a:prstGeom>
        <a:solidFill>
          <a:srgbClr val="000066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kern="1200" dirty="0">
            <a:latin typeface="Arial" pitchFamily="34" charset="0"/>
            <a:cs typeface="Arial" pitchFamily="34" charset="0"/>
          </a:endParaRPr>
        </a:p>
      </dsp:txBody>
      <dsp:txXfrm>
        <a:off x="2274005" y="47919"/>
        <a:ext cx="1547988" cy="609600"/>
      </dsp:txXfrm>
    </dsp:sp>
    <dsp:sp modelId="{786E0284-32E1-4E53-97C8-6B6C54AB626E}">
      <dsp:nvSpPr>
        <dsp:cNvPr id="0" name=""/>
        <dsp:cNvSpPr/>
      </dsp:nvSpPr>
      <dsp:spPr>
        <a:xfrm>
          <a:off x="1190609" y="317474"/>
          <a:ext cx="3905280" cy="3669121"/>
        </a:xfrm>
        <a:prstGeom prst="ellipse">
          <a:avLst/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baseline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Вентиляция 2,4л/мин</a:t>
          </a:r>
          <a:endParaRPr lang="ru-RU" sz="1800" b="1" kern="1200" baseline="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2233319" y="546794"/>
        <a:ext cx="1819860" cy="687960"/>
      </dsp:txXfrm>
    </dsp:sp>
    <dsp:sp modelId="{A35E5326-37CA-488F-A0FE-9F697E26CD4D}">
      <dsp:nvSpPr>
        <dsp:cNvPr id="0" name=""/>
        <dsp:cNvSpPr/>
      </dsp:nvSpPr>
      <dsp:spPr>
        <a:xfrm>
          <a:off x="1476369" y="1316121"/>
          <a:ext cx="3286150" cy="2647147"/>
        </a:xfrm>
        <a:prstGeom prst="ellipse">
          <a:avLst/>
        </a:prstGeom>
        <a:solidFill>
          <a:srgbClr val="FF0000"/>
        </a:solidFill>
        <a:ln w="38100" cap="flat" cmpd="sng" algn="ctr">
          <a:solidFill>
            <a:scrgbClr r="0" g="0" b="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baseline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Перфузия 3л/мин</a:t>
          </a:r>
          <a:endParaRPr lang="ru-RU" sz="2000" b="1" kern="1200" baseline="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1957615" y="1977908"/>
        <a:ext cx="2323659" cy="1323573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9AB73C2-1162-4473-8537-F81C5224931F}">
      <dsp:nvSpPr>
        <dsp:cNvPr id="0" name=""/>
        <dsp:cNvSpPr/>
      </dsp:nvSpPr>
      <dsp:spPr>
        <a:xfrm>
          <a:off x="619130" y="-63505"/>
          <a:ext cx="5000630" cy="4063999"/>
        </a:xfrm>
        <a:prstGeom prst="ellipse">
          <a:avLst/>
        </a:prstGeom>
        <a:solidFill>
          <a:srgbClr val="00B0F0"/>
        </a:solidFill>
        <a:ln w="38100" cap="flat" cmpd="sng" algn="ctr">
          <a:solidFill>
            <a:scrgbClr r="0" g="0" b="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baseline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Вентиляция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baseline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2л/мин </a:t>
          </a:r>
          <a:endParaRPr lang="ru-RU" sz="1800" b="1" kern="1200" baseline="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2245585" y="139694"/>
        <a:ext cx="1747720" cy="609600"/>
      </dsp:txXfrm>
    </dsp:sp>
    <dsp:sp modelId="{234E32C5-ECFC-4C78-8028-03CE4CD27F75}">
      <dsp:nvSpPr>
        <dsp:cNvPr id="0" name=""/>
        <dsp:cNvSpPr/>
      </dsp:nvSpPr>
      <dsp:spPr>
        <a:xfrm>
          <a:off x="833414" y="825484"/>
          <a:ext cx="4429170" cy="3302020"/>
        </a:xfrm>
        <a:prstGeom prst="ellipse">
          <a:avLst/>
        </a:prstGeom>
        <a:solidFill>
          <a:srgbClr val="FF0000"/>
        </a:solidFill>
        <a:ln w="38100" cap="flat" cmpd="sng" algn="ctr">
          <a:solidFill>
            <a:scrgbClr r="0" g="0" b="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baseline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Перфузия 2,5л/мин</a:t>
          </a:r>
          <a:endParaRPr lang="ru-RU" sz="2000" b="1" kern="1200" baseline="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2016003" y="1031861"/>
        <a:ext cx="2063993" cy="619128"/>
      </dsp:txXfrm>
    </dsp:sp>
    <dsp:sp modelId="{5EF68460-7EEC-42E9-85FE-93C572099F76}">
      <dsp:nvSpPr>
        <dsp:cNvPr id="0" name=""/>
        <dsp:cNvSpPr/>
      </dsp:nvSpPr>
      <dsp:spPr>
        <a:xfrm>
          <a:off x="1103792" y="1865289"/>
          <a:ext cx="3857650" cy="2238410"/>
        </a:xfrm>
        <a:prstGeom prst="ellipse">
          <a:avLst/>
        </a:prstGeom>
        <a:solidFill>
          <a:srgbClr val="80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Arial" pitchFamily="34" charset="0"/>
              <a:cs typeface="Arial" pitchFamily="34" charset="0"/>
            </a:rPr>
            <a:t>Функциональное мертвое пространство 4,6л/мин</a:t>
          </a:r>
          <a:endParaRPr lang="ru-RU" sz="2000" b="1" kern="1200" dirty="0">
            <a:latin typeface="Arial" pitchFamily="34" charset="0"/>
            <a:cs typeface="Arial" pitchFamily="34" charset="0"/>
          </a:endParaRPr>
        </a:p>
      </dsp:txBody>
      <dsp:txXfrm>
        <a:off x="1668732" y="2424892"/>
        <a:ext cx="2727770" cy="111920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2">
  <dgm:title val=""/>
  <dgm:desc val=""/>
  <dgm:catLst>
    <dgm:cat type="relationship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1">
      <dgm:if name="Name2" axis="ch" ptType="node" func="cnt" op="lte" val="3">
        <dgm:constrLst>
          <dgm:constr type="w" for="ch" forName="comp1" refType="w"/>
          <dgm:constr type="h" for="ch" forName="comp1" refType="w" refFor="ch" refForName="comp1"/>
          <dgm:constr type="w" for="ch" forName="comp2" refType="w" fact="0.7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5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primFontSz" for="des" ptType="node" op="equ" val="65"/>
        </dgm:constrLst>
      </dgm:if>
      <dgm:if name="Name3" axis="ch" ptType="node" func="cnt" op="equ" val="4">
        <dgm:constrLst>
          <dgm:constr type="w" for="ch" forName="comp1" refType="w"/>
          <dgm:constr type="h" for="ch" forName="comp1" refType="w" refFor="ch" refForName="comp1"/>
          <dgm:constr type="w" for="ch" forName="comp2" refType="w" fact="0.8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6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4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primFontSz" for="des" ptType="node" op="equ" val="65"/>
        </dgm:constrLst>
      </dgm:if>
      <dgm:else name="Name4">
        <dgm:constrLst>
          <dgm:constr type="w" for="ch" forName="comp1" refType="w"/>
          <dgm:constr type="h" for="ch" forName="comp1" refType="w" refFor="ch" refForName="comp1"/>
          <dgm:constr type="w" for="ch" forName="comp2" refType="w" fact="0.8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7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55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w" for="ch" forName="comp5" refType="w" fact="0.4"/>
          <dgm:constr type="h" for="ch" forName="comp5" refType="w" refFor="ch" refForName="comp5"/>
          <dgm:constr type="ctrX" for="ch" forName="comp5" refType="ctrX" refFor="ch" refForName="comp1"/>
          <dgm:constr type="b" for="ch" forName="comp5" refType="b" refFor="ch" refForName="comp1"/>
          <dgm:constr type="w" for="ch" forName="comp6" refType="w" fact="0.25"/>
          <dgm:constr type="h" for="ch" forName="comp6" refType="w" refFor="ch" refForName="comp6"/>
          <dgm:constr type="ctrX" for="ch" forName="comp6" refType="ctrX" refFor="ch" refForName="comp1"/>
          <dgm:constr type="b" for="ch" forName="comp6" refType="b" refFor="ch" refForName="comp1"/>
          <dgm:constr type="w" for="ch" forName="comp7" refType="w" fact="0.15"/>
          <dgm:constr type="h" for="ch" forName="comp7" refType="w" refFor="ch" refForName="comp7"/>
          <dgm:constr type="ctrX" for="ch" forName="comp7" refType="ctrX" refFor="ch" refForName="comp1"/>
          <dgm:constr type="b" for="ch" forName="comp7" refType="b" refFor="ch" refForName="comp1"/>
          <dgm:constr type="primFontSz" for="des" ptType="node" op="equ" val="65"/>
        </dgm:constrLst>
      </dgm:else>
    </dgm:choose>
    <dgm:ruleLst/>
    <dgm:choose name="Name5">
      <dgm:if name="Name6" axis="ch" ptType="node" func="cnt" op="gte" val="1">
        <dgm:layoutNode name="comp1">
          <dgm:alg type="composite"/>
          <dgm:shape xmlns:r="http://schemas.openxmlformats.org/officeDocument/2006/relationships" r:blip="">
            <dgm:adjLst/>
          </dgm:shape>
          <dgm:presOf/>
          <dgm:choose name="Name7">
            <dgm:if name="Name8" axis="ch" ptType="node" func="cnt" op="equ" val="1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5"/>
                <dgm:constr type="w" for="ch" forName="c1text" refType="w" refFor="ch" refForName="circle1" fact="0.70711"/>
                <dgm:constr type="h" for="ch" forName="c1text" refType="h" refFor="ch" refForName="circle1" fact="0.5"/>
              </dgm:constrLst>
            </dgm:if>
            <dgm:if name="Name9" axis="ch" ptType="node" func="cnt" op="equ" val="2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6"/>
                <dgm:constr type="w" for="ch" forName="c1text" refType="w" refFor="ch" refForName="circle1" fact="0.525"/>
                <dgm:constr type="h" for="ch" forName="c1text" refType="h" refFor="ch" refForName="circle1" fact="0.17"/>
              </dgm:constrLst>
            </dgm:if>
            <dgm:if name="Name10" axis="ch" ptType="node" func="cnt" op="equ" val="3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3495"/>
                <dgm:constr type="h" for="ch" forName="c1text" refType="h" refFor="ch" refForName="circle1" fact="0.15"/>
              </dgm:constrLst>
            </dgm:if>
            <dgm:if name="Name11" axis="ch" ptType="node" func="cnt" op="equ" val="4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2796"/>
                <dgm:constr type="h" for="ch" forName="c1text" refType="h" refFor="ch" refForName="circle1" fact="0.15"/>
              </dgm:constrLst>
            </dgm:if>
            <dgm:if name="Name12" axis="ch" ptType="node" func="cnt" op="gte" val="5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"/>
                <dgm:constr type="w" for="ch" forName="c1text" refType="w" refFor="ch" refForName="circle1" fact="0.375"/>
                <dgm:constr type="h" for="ch" forName="c1text" refType="h" refFor="ch" refForName="circle1" fact="0.1"/>
              </dgm:constrLst>
            </dgm:if>
            <dgm:else name="Name13"/>
          </dgm:choose>
          <dgm:ruleLst/>
          <dgm:layoutNode name="circle1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1 1" cnt="1 0"/>
            <dgm:constrLst>
              <dgm:constr type="h" refType="w"/>
            </dgm:constrLst>
            <dgm:ruleLst/>
          </dgm:layoutNode>
          <dgm:layoutNode name="c1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1 1" cnt="1 0"/>
            <dgm:constrLst/>
            <dgm:ruleLst>
              <dgm:rule type="primFontSz" val="5" fact="NaN" max="NaN"/>
            </dgm:ruleLst>
          </dgm:layoutNode>
        </dgm:layoutNode>
      </dgm:if>
      <dgm:else name="Name14"/>
    </dgm:choose>
    <dgm:choose name="Name15">
      <dgm:if name="Name16" axis="ch" ptType="node" func="cnt" op="gte" val="2">
        <dgm:layoutNode name="comp2">
          <dgm:alg type="composite"/>
          <dgm:shape xmlns:r="http://schemas.openxmlformats.org/officeDocument/2006/relationships" r:blip="">
            <dgm:adjLst/>
          </dgm:shape>
          <dgm:presOf/>
          <dgm:choose name="Name17">
            <dgm:if name="Name18" axis="ch" ptType="node" func="cnt" op="equ" val="2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5"/>
                <dgm:constr type="w" for="ch" forName="c2text" refType="w" refFor="ch" refForName="circle2" fact="0.70711"/>
                <dgm:constr type="h" for="ch" forName="c2text" refType="h" refFor="ch" refForName="circle2" fact="0.5"/>
              </dgm:constrLst>
            </dgm:if>
            <dgm:if name="Name19" axis="ch" ptType="node" func="cnt" op="equ" val="3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625"/>
                <dgm:constr type="w" for="ch" forName="c2text" refType="w" refFor="ch" refForName="circle2" fact="0.466"/>
                <dgm:constr type="h" for="ch" forName="c2text" refType="h" refFor="ch" refForName="circle2" fact="0.1875"/>
              </dgm:constrLst>
            </dgm:if>
            <dgm:if name="Name20" axis="ch" ptType="node" func="cnt" op="equ" val="4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"/>
                <dgm:constr type="w" for="ch" forName="c2text" refType="w" refFor="ch" refForName="circle2" fact="0.3495"/>
                <dgm:constr type="h" for="ch" forName="c2text" refType="h" refFor="ch" refForName="circle2" fact="0.18"/>
              </dgm:constrLst>
            </dgm:if>
            <dgm:if name="Name21" axis="ch" ptType="node" func="cnt" op="gte" val="5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15"/>
                <dgm:constr type="w" for="ch" forName="c2text" refType="w" refFor="ch" refForName="circle2" fact="0.43125"/>
                <dgm:constr type="h" for="ch" forName="c2text" refType="h" refFor="ch" refForName="circle2" fact="0.115"/>
              </dgm:constrLst>
            </dgm:if>
            <dgm:else name="Name22"/>
          </dgm:choose>
          <dgm:ruleLst/>
          <dgm:layoutNode name="circle2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2 1" cnt="1 0"/>
            <dgm:constrLst>
              <dgm:constr type="h" refType="w"/>
            </dgm:constrLst>
            <dgm:ruleLst/>
          </dgm:layoutNode>
          <dgm:layoutNode name="c2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2 1" cnt="1 0"/>
            <dgm:constrLst/>
            <dgm:ruleLst>
              <dgm:rule type="primFontSz" val="5" fact="NaN" max="NaN"/>
            </dgm:ruleLst>
          </dgm:layoutNode>
        </dgm:layoutNode>
      </dgm:if>
      <dgm:else name="Name23"/>
    </dgm:choose>
    <dgm:choose name="Name24">
      <dgm:if name="Name25" axis="ch" ptType="node" func="cnt" op="gte" val="3">
        <dgm:layoutNode name="comp3">
          <dgm:alg type="composite"/>
          <dgm:shape xmlns:r="http://schemas.openxmlformats.org/officeDocument/2006/relationships" r:blip="">
            <dgm:adjLst/>
          </dgm:shape>
          <dgm:presOf/>
          <dgm:choose name="Name26">
            <dgm:if name="Name27" axis="ch" ptType="node" func="cnt" op="equ" val="3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5"/>
                <dgm:constr type="w" for="ch" forName="c3text" refType="w" refFor="ch" refForName="circle3" fact="0.70711"/>
                <dgm:constr type="h" for="ch" forName="c3text" refType="h" refFor="ch" refForName="circle3" fact="0.5"/>
              </dgm:constrLst>
            </dgm:if>
            <dgm:if name="Name28" axis="ch" ptType="node" func="cnt" op="equ" val="4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875"/>
                <dgm:constr type="w" for="ch" forName="c3text" refType="w" refFor="ch" refForName="circle3" fact="0.466"/>
                <dgm:constr type="h" for="ch" forName="c3text" refType="h" refFor="ch" refForName="circle3" fact="0.225"/>
              </dgm:constrLst>
            </dgm:if>
            <dgm:if name="Name29" axis="ch" ptType="node" func="cnt" op="gte" val="5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38"/>
                <dgm:constr type="w" for="ch" forName="c3text" refType="w" refFor="ch" refForName="circle3" fact="0.5175"/>
                <dgm:constr type="h" for="ch" forName="c3text" refType="h" refFor="ch" refForName="circle3" fact="0.138"/>
              </dgm:constrLst>
            </dgm:if>
            <dgm:else name="Name30"/>
          </dgm:choose>
          <dgm:ruleLst/>
          <dgm:layoutNode name="circle3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3 1" cnt="1 0"/>
            <dgm:constrLst>
              <dgm:constr type="h" refType="w"/>
            </dgm:constrLst>
            <dgm:ruleLst/>
          </dgm:layoutNode>
          <dgm:layoutNode name="c3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3 1" cnt="1 0"/>
            <dgm:constrLst/>
            <dgm:ruleLst>
              <dgm:rule type="primFontSz" val="5" fact="NaN" max="NaN"/>
            </dgm:ruleLst>
          </dgm:layoutNode>
        </dgm:layoutNode>
      </dgm:if>
      <dgm:else name="Name31"/>
    </dgm:choose>
    <dgm:choose name="Name32">
      <dgm:if name="Name33" axis="ch" ptType="node" func="cnt" op="gte" val="4">
        <dgm:layoutNode name="comp4">
          <dgm:alg type="composite"/>
          <dgm:shape xmlns:r="http://schemas.openxmlformats.org/officeDocument/2006/relationships" r:blip="">
            <dgm:adjLst/>
          </dgm:shape>
          <dgm:presOf/>
          <dgm:choose name="Name34">
            <dgm:if name="Name35" axis="ch" ptType="node" func="cnt" op="equ" val="4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5"/>
                <dgm:constr type="w" for="ch" forName="c4text" refType="w" refFor="ch" refForName="circle4" fact="0.70711"/>
                <dgm:constr type="h" for="ch" forName="c4text" refType="h" refFor="ch" refForName="circle4" fact="0.5"/>
              </dgm:constrLst>
            </dgm:if>
            <dgm:if name="Name36" axis="ch" ptType="node" func="cnt" op="gte" val="5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18"/>
                <dgm:constr type="w" for="ch" forName="c4text" refType="w" refFor="ch" refForName="circle4" fact="0.54"/>
                <dgm:constr type="h" for="ch" forName="c4text" refType="h" refFor="ch" refForName="circle4" fact="0.18"/>
              </dgm:constrLst>
            </dgm:if>
            <dgm:else name="Name37"/>
          </dgm:choose>
          <dgm:ruleLst/>
          <dgm:layoutNode name="circle4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4 1" cnt="1 0"/>
            <dgm:constrLst>
              <dgm:constr type="h" refType="w"/>
            </dgm:constrLst>
            <dgm:ruleLst/>
          </dgm:layoutNode>
          <dgm:layoutNode name="c4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4 1" cnt="1 0"/>
            <dgm:constrLst/>
            <dgm:ruleLst>
              <dgm:rule type="primFontSz" val="5" fact="NaN" max="NaN"/>
            </dgm:ruleLst>
          </dgm:layoutNode>
        </dgm:layoutNode>
      </dgm:if>
      <dgm:else name="Name38"/>
    </dgm:choose>
    <dgm:choose name="Name39">
      <dgm:if name="Name40" axis="ch" ptType="node" func="cnt" op="gte" val="5">
        <dgm:layoutNode name="comp5">
          <dgm:alg type="composite"/>
          <dgm:shape xmlns:r="http://schemas.openxmlformats.org/officeDocument/2006/relationships" r:blip="">
            <dgm:adjLst/>
          </dgm:shape>
          <dgm:presOf/>
          <dgm:choose name="Name41">
            <dgm:if name="Name42" axis="ch" ptType="node" func="cnt" op="equ" val="5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5"/>
                <dgm:constr type="w" for="ch" forName="c5text" refType="w" refFor="ch" refForName="circle5" fact="0.70711"/>
                <dgm:constr type="h" for="ch" forName="c5text" refType="h" refFor="ch" refForName="circle5" fact="0.5"/>
              </dgm:constrLst>
            </dgm:if>
            <dgm:if name="Name43" axis="ch" ptType="node" func="cnt" op="gte" val="6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25"/>
                <dgm:constr type="w" for="ch" forName="c5text" refType="w" refFor="ch" refForName="circle5" fact="0.65"/>
                <dgm:constr type="h" for="ch" forName="c5text" refType="h" refFor="ch" refForName="circle5" fact="0.25"/>
              </dgm:constrLst>
            </dgm:if>
            <dgm:else name="Name44"/>
          </dgm:choose>
          <dgm:ruleLst/>
          <dgm:layoutNode name="circle5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5 1" cnt="1 0"/>
            <dgm:constrLst>
              <dgm:constr type="h" refType="w"/>
            </dgm:constrLst>
            <dgm:ruleLst/>
          </dgm:layoutNode>
          <dgm:layoutNode name="c5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5 1" cnt="1 0"/>
            <dgm:constrLst/>
            <dgm:ruleLst>
              <dgm:rule type="primFontSz" val="5" fact="NaN" max="NaN"/>
            </dgm:ruleLst>
          </dgm:layoutNode>
        </dgm:layoutNode>
      </dgm:if>
      <dgm:else name="Name45"/>
    </dgm:choose>
    <dgm:choose name="Name46">
      <dgm:if name="Name47" axis="ch" ptType="node" func="cnt" op="gte" val="6">
        <dgm:layoutNode name="comp6">
          <dgm:alg type="composite"/>
          <dgm:shape xmlns:r="http://schemas.openxmlformats.org/officeDocument/2006/relationships" r:blip="">
            <dgm:adjLst/>
          </dgm:shape>
          <dgm:presOf/>
          <dgm:choose name="Name48">
            <dgm:if name="Name49" axis="ch" ptType="node" func="cnt" op="equ" val="6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5"/>
                <dgm:constr type="w" for="ch" forName="c6text" refType="w" refFor="ch" refForName="circle6" fact="0.70711"/>
                <dgm:constr type="h" for="ch" forName="c6text" refType="h" refFor="ch" refForName="circle6" fact="0.5"/>
              </dgm:constrLst>
            </dgm:if>
            <dgm:if name="Name50" axis="ch" ptType="node" func="cnt" op="gte" val="7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27"/>
                <dgm:constr type="w" for="ch" forName="c6text" refType="w" refFor="ch" refForName="circle6" fact="0.68"/>
                <dgm:constr type="h" for="ch" forName="c6text" refType="h" refFor="ch" refForName="circle6" fact="0.241"/>
              </dgm:constrLst>
            </dgm:if>
            <dgm:else name="Name51"/>
          </dgm:choose>
          <dgm:ruleLst/>
          <dgm:layoutNode name="circle6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6 1" cnt="1 0"/>
            <dgm:constrLst>
              <dgm:constr type="h" refType="w"/>
            </dgm:constrLst>
            <dgm:ruleLst/>
          </dgm:layoutNode>
          <dgm:layoutNode name="c6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6 1" cnt="1 0"/>
            <dgm:constrLst/>
            <dgm:ruleLst>
              <dgm:rule type="primFontSz" val="5" fact="NaN" max="NaN"/>
            </dgm:ruleLst>
          </dgm:layoutNode>
        </dgm:layoutNode>
      </dgm:if>
      <dgm:else name="Name52"/>
    </dgm:choose>
    <dgm:choose name="Name53">
      <dgm:if name="Name54" axis="ch" ptType="node" func="cnt" op="gte" val="7">
        <dgm:layoutNode name="comp7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circle7" refType="w"/>
            <dgm:constr type="h" for="ch" forName="circle7" refType="h"/>
            <dgm:constr type="ctrX" for="ch" forName="circle7" refType="w" fact="0.5"/>
            <dgm:constr type="ctrY" for="ch" forName="circle7" refType="h" fact="0.5"/>
            <dgm:constr type="ctrX" for="ch" forName="c7text" refType="w" fact="0.5"/>
            <dgm:constr type="ctrY" for="ch" forName="c7text" refType="h" fact="0.5"/>
            <dgm:constr type="w" for="ch" forName="c7text" refType="w" refFor="ch" refForName="circle7" fact="0.70711"/>
            <dgm:constr type="h" for="ch" forName="c7text" refType="h" refFor="ch" refForName="circle7" fact="0.5"/>
          </dgm:constrLst>
          <dgm:ruleLst/>
          <dgm:layoutNode name="circle7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7 1" cnt="1 0"/>
            <dgm:constrLst>
              <dgm:constr type="h" refType="w"/>
            </dgm:constrLst>
            <dgm:ruleLst/>
          </dgm:layoutNode>
          <dgm:layoutNode name="c7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7 1" cnt="1 0"/>
            <dgm:constrLst/>
            <dgm:ruleLst>
              <dgm:rule type="primFontSz" val="5" fact="NaN" max="NaN"/>
            </dgm:ruleLst>
          </dgm:layoutNode>
        </dgm:layoutNode>
      </dgm:if>
      <dgm:else name="Name5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enn2">
  <dgm:title val=""/>
  <dgm:desc val=""/>
  <dgm:catLst>
    <dgm:cat type="relationship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1">
      <dgm:if name="Name2" axis="ch" ptType="node" func="cnt" op="lte" val="3">
        <dgm:constrLst>
          <dgm:constr type="w" for="ch" forName="comp1" refType="w"/>
          <dgm:constr type="h" for="ch" forName="comp1" refType="w" refFor="ch" refForName="comp1"/>
          <dgm:constr type="w" for="ch" forName="comp2" refType="w" fact="0.7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5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primFontSz" for="des" ptType="node" op="equ" val="65"/>
        </dgm:constrLst>
      </dgm:if>
      <dgm:if name="Name3" axis="ch" ptType="node" func="cnt" op="equ" val="4">
        <dgm:constrLst>
          <dgm:constr type="w" for="ch" forName="comp1" refType="w"/>
          <dgm:constr type="h" for="ch" forName="comp1" refType="w" refFor="ch" refForName="comp1"/>
          <dgm:constr type="w" for="ch" forName="comp2" refType="w" fact="0.8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6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4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primFontSz" for="des" ptType="node" op="equ" val="65"/>
        </dgm:constrLst>
      </dgm:if>
      <dgm:else name="Name4">
        <dgm:constrLst>
          <dgm:constr type="w" for="ch" forName="comp1" refType="w"/>
          <dgm:constr type="h" for="ch" forName="comp1" refType="w" refFor="ch" refForName="comp1"/>
          <dgm:constr type="w" for="ch" forName="comp2" refType="w" fact="0.8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7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55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w" for="ch" forName="comp5" refType="w" fact="0.4"/>
          <dgm:constr type="h" for="ch" forName="comp5" refType="w" refFor="ch" refForName="comp5"/>
          <dgm:constr type="ctrX" for="ch" forName="comp5" refType="ctrX" refFor="ch" refForName="comp1"/>
          <dgm:constr type="b" for="ch" forName="comp5" refType="b" refFor="ch" refForName="comp1"/>
          <dgm:constr type="w" for="ch" forName="comp6" refType="w" fact="0.25"/>
          <dgm:constr type="h" for="ch" forName="comp6" refType="w" refFor="ch" refForName="comp6"/>
          <dgm:constr type="ctrX" for="ch" forName="comp6" refType="ctrX" refFor="ch" refForName="comp1"/>
          <dgm:constr type="b" for="ch" forName="comp6" refType="b" refFor="ch" refForName="comp1"/>
          <dgm:constr type="w" for="ch" forName="comp7" refType="w" fact="0.15"/>
          <dgm:constr type="h" for="ch" forName="comp7" refType="w" refFor="ch" refForName="comp7"/>
          <dgm:constr type="ctrX" for="ch" forName="comp7" refType="ctrX" refFor="ch" refForName="comp1"/>
          <dgm:constr type="b" for="ch" forName="comp7" refType="b" refFor="ch" refForName="comp1"/>
          <dgm:constr type="primFontSz" for="des" ptType="node" op="equ" val="65"/>
        </dgm:constrLst>
      </dgm:else>
    </dgm:choose>
    <dgm:ruleLst/>
    <dgm:choose name="Name5">
      <dgm:if name="Name6" axis="ch" ptType="node" func="cnt" op="gte" val="1">
        <dgm:layoutNode name="comp1">
          <dgm:alg type="composite"/>
          <dgm:shape xmlns:r="http://schemas.openxmlformats.org/officeDocument/2006/relationships" r:blip="">
            <dgm:adjLst/>
          </dgm:shape>
          <dgm:presOf/>
          <dgm:choose name="Name7">
            <dgm:if name="Name8" axis="ch" ptType="node" func="cnt" op="equ" val="1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5"/>
                <dgm:constr type="w" for="ch" forName="c1text" refType="w" refFor="ch" refForName="circle1" fact="0.70711"/>
                <dgm:constr type="h" for="ch" forName="c1text" refType="h" refFor="ch" refForName="circle1" fact="0.5"/>
              </dgm:constrLst>
            </dgm:if>
            <dgm:if name="Name9" axis="ch" ptType="node" func="cnt" op="equ" val="2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6"/>
                <dgm:constr type="w" for="ch" forName="c1text" refType="w" refFor="ch" refForName="circle1" fact="0.525"/>
                <dgm:constr type="h" for="ch" forName="c1text" refType="h" refFor="ch" refForName="circle1" fact="0.17"/>
              </dgm:constrLst>
            </dgm:if>
            <dgm:if name="Name10" axis="ch" ptType="node" func="cnt" op="equ" val="3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3495"/>
                <dgm:constr type="h" for="ch" forName="c1text" refType="h" refFor="ch" refForName="circle1" fact="0.15"/>
              </dgm:constrLst>
            </dgm:if>
            <dgm:if name="Name11" axis="ch" ptType="node" func="cnt" op="equ" val="4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2796"/>
                <dgm:constr type="h" for="ch" forName="c1text" refType="h" refFor="ch" refForName="circle1" fact="0.15"/>
              </dgm:constrLst>
            </dgm:if>
            <dgm:if name="Name12" axis="ch" ptType="node" func="cnt" op="gte" val="5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"/>
                <dgm:constr type="w" for="ch" forName="c1text" refType="w" refFor="ch" refForName="circle1" fact="0.375"/>
                <dgm:constr type="h" for="ch" forName="c1text" refType="h" refFor="ch" refForName="circle1" fact="0.1"/>
              </dgm:constrLst>
            </dgm:if>
            <dgm:else name="Name13"/>
          </dgm:choose>
          <dgm:ruleLst/>
          <dgm:layoutNode name="circle1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1 1" cnt="1 0"/>
            <dgm:constrLst>
              <dgm:constr type="h" refType="w"/>
            </dgm:constrLst>
            <dgm:ruleLst/>
          </dgm:layoutNode>
          <dgm:layoutNode name="c1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1 1" cnt="1 0"/>
            <dgm:constrLst/>
            <dgm:ruleLst>
              <dgm:rule type="primFontSz" val="5" fact="NaN" max="NaN"/>
            </dgm:ruleLst>
          </dgm:layoutNode>
        </dgm:layoutNode>
      </dgm:if>
      <dgm:else name="Name14"/>
    </dgm:choose>
    <dgm:choose name="Name15">
      <dgm:if name="Name16" axis="ch" ptType="node" func="cnt" op="gte" val="2">
        <dgm:layoutNode name="comp2">
          <dgm:alg type="composite"/>
          <dgm:shape xmlns:r="http://schemas.openxmlformats.org/officeDocument/2006/relationships" r:blip="">
            <dgm:adjLst/>
          </dgm:shape>
          <dgm:presOf/>
          <dgm:choose name="Name17">
            <dgm:if name="Name18" axis="ch" ptType="node" func="cnt" op="equ" val="2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5"/>
                <dgm:constr type="w" for="ch" forName="c2text" refType="w" refFor="ch" refForName="circle2" fact="0.70711"/>
                <dgm:constr type="h" for="ch" forName="c2text" refType="h" refFor="ch" refForName="circle2" fact="0.5"/>
              </dgm:constrLst>
            </dgm:if>
            <dgm:if name="Name19" axis="ch" ptType="node" func="cnt" op="equ" val="3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625"/>
                <dgm:constr type="w" for="ch" forName="c2text" refType="w" refFor="ch" refForName="circle2" fact="0.466"/>
                <dgm:constr type="h" for="ch" forName="c2text" refType="h" refFor="ch" refForName="circle2" fact="0.1875"/>
              </dgm:constrLst>
            </dgm:if>
            <dgm:if name="Name20" axis="ch" ptType="node" func="cnt" op="equ" val="4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"/>
                <dgm:constr type="w" for="ch" forName="c2text" refType="w" refFor="ch" refForName="circle2" fact="0.3495"/>
                <dgm:constr type="h" for="ch" forName="c2text" refType="h" refFor="ch" refForName="circle2" fact="0.18"/>
              </dgm:constrLst>
            </dgm:if>
            <dgm:if name="Name21" axis="ch" ptType="node" func="cnt" op="gte" val="5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15"/>
                <dgm:constr type="w" for="ch" forName="c2text" refType="w" refFor="ch" refForName="circle2" fact="0.43125"/>
                <dgm:constr type="h" for="ch" forName="c2text" refType="h" refFor="ch" refForName="circle2" fact="0.115"/>
              </dgm:constrLst>
            </dgm:if>
            <dgm:else name="Name22"/>
          </dgm:choose>
          <dgm:ruleLst/>
          <dgm:layoutNode name="circle2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2 1" cnt="1 0"/>
            <dgm:constrLst>
              <dgm:constr type="h" refType="w"/>
            </dgm:constrLst>
            <dgm:ruleLst/>
          </dgm:layoutNode>
          <dgm:layoutNode name="c2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2 1" cnt="1 0"/>
            <dgm:constrLst/>
            <dgm:ruleLst>
              <dgm:rule type="primFontSz" val="5" fact="NaN" max="NaN"/>
            </dgm:ruleLst>
          </dgm:layoutNode>
        </dgm:layoutNode>
      </dgm:if>
      <dgm:else name="Name23"/>
    </dgm:choose>
    <dgm:choose name="Name24">
      <dgm:if name="Name25" axis="ch" ptType="node" func="cnt" op="gte" val="3">
        <dgm:layoutNode name="comp3">
          <dgm:alg type="composite"/>
          <dgm:shape xmlns:r="http://schemas.openxmlformats.org/officeDocument/2006/relationships" r:blip="">
            <dgm:adjLst/>
          </dgm:shape>
          <dgm:presOf/>
          <dgm:choose name="Name26">
            <dgm:if name="Name27" axis="ch" ptType="node" func="cnt" op="equ" val="3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5"/>
                <dgm:constr type="w" for="ch" forName="c3text" refType="w" refFor="ch" refForName="circle3" fact="0.70711"/>
                <dgm:constr type="h" for="ch" forName="c3text" refType="h" refFor="ch" refForName="circle3" fact="0.5"/>
              </dgm:constrLst>
            </dgm:if>
            <dgm:if name="Name28" axis="ch" ptType="node" func="cnt" op="equ" val="4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875"/>
                <dgm:constr type="w" for="ch" forName="c3text" refType="w" refFor="ch" refForName="circle3" fact="0.466"/>
                <dgm:constr type="h" for="ch" forName="c3text" refType="h" refFor="ch" refForName="circle3" fact="0.225"/>
              </dgm:constrLst>
            </dgm:if>
            <dgm:if name="Name29" axis="ch" ptType="node" func="cnt" op="gte" val="5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38"/>
                <dgm:constr type="w" for="ch" forName="c3text" refType="w" refFor="ch" refForName="circle3" fact="0.5175"/>
                <dgm:constr type="h" for="ch" forName="c3text" refType="h" refFor="ch" refForName="circle3" fact="0.138"/>
              </dgm:constrLst>
            </dgm:if>
            <dgm:else name="Name30"/>
          </dgm:choose>
          <dgm:ruleLst/>
          <dgm:layoutNode name="circle3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3 1" cnt="1 0"/>
            <dgm:constrLst>
              <dgm:constr type="h" refType="w"/>
            </dgm:constrLst>
            <dgm:ruleLst/>
          </dgm:layoutNode>
          <dgm:layoutNode name="c3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3 1" cnt="1 0"/>
            <dgm:constrLst/>
            <dgm:ruleLst>
              <dgm:rule type="primFontSz" val="5" fact="NaN" max="NaN"/>
            </dgm:ruleLst>
          </dgm:layoutNode>
        </dgm:layoutNode>
      </dgm:if>
      <dgm:else name="Name31"/>
    </dgm:choose>
    <dgm:choose name="Name32">
      <dgm:if name="Name33" axis="ch" ptType="node" func="cnt" op="gte" val="4">
        <dgm:layoutNode name="comp4">
          <dgm:alg type="composite"/>
          <dgm:shape xmlns:r="http://schemas.openxmlformats.org/officeDocument/2006/relationships" r:blip="">
            <dgm:adjLst/>
          </dgm:shape>
          <dgm:presOf/>
          <dgm:choose name="Name34">
            <dgm:if name="Name35" axis="ch" ptType="node" func="cnt" op="equ" val="4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5"/>
                <dgm:constr type="w" for="ch" forName="c4text" refType="w" refFor="ch" refForName="circle4" fact="0.70711"/>
                <dgm:constr type="h" for="ch" forName="c4text" refType="h" refFor="ch" refForName="circle4" fact="0.5"/>
              </dgm:constrLst>
            </dgm:if>
            <dgm:if name="Name36" axis="ch" ptType="node" func="cnt" op="gte" val="5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18"/>
                <dgm:constr type="w" for="ch" forName="c4text" refType="w" refFor="ch" refForName="circle4" fact="0.54"/>
                <dgm:constr type="h" for="ch" forName="c4text" refType="h" refFor="ch" refForName="circle4" fact="0.18"/>
              </dgm:constrLst>
            </dgm:if>
            <dgm:else name="Name37"/>
          </dgm:choose>
          <dgm:ruleLst/>
          <dgm:layoutNode name="circle4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4 1" cnt="1 0"/>
            <dgm:constrLst>
              <dgm:constr type="h" refType="w"/>
            </dgm:constrLst>
            <dgm:ruleLst/>
          </dgm:layoutNode>
          <dgm:layoutNode name="c4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4 1" cnt="1 0"/>
            <dgm:constrLst/>
            <dgm:ruleLst>
              <dgm:rule type="primFontSz" val="5" fact="NaN" max="NaN"/>
            </dgm:ruleLst>
          </dgm:layoutNode>
        </dgm:layoutNode>
      </dgm:if>
      <dgm:else name="Name38"/>
    </dgm:choose>
    <dgm:choose name="Name39">
      <dgm:if name="Name40" axis="ch" ptType="node" func="cnt" op="gte" val="5">
        <dgm:layoutNode name="comp5">
          <dgm:alg type="composite"/>
          <dgm:shape xmlns:r="http://schemas.openxmlformats.org/officeDocument/2006/relationships" r:blip="">
            <dgm:adjLst/>
          </dgm:shape>
          <dgm:presOf/>
          <dgm:choose name="Name41">
            <dgm:if name="Name42" axis="ch" ptType="node" func="cnt" op="equ" val="5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5"/>
                <dgm:constr type="w" for="ch" forName="c5text" refType="w" refFor="ch" refForName="circle5" fact="0.70711"/>
                <dgm:constr type="h" for="ch" forName="c5text" refType="h" refFor="ch" refForName="circle5" fact="0.5"/>
              </dgm:constrLst>
            </dgm:if>
            <dgm:if name="Name43" axis="ch" ptType="node" func="cnt" op="gte" val="6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25"/>
                <dgm:constr type="w" for="ch" forName="c5text" refType="w" refFor="ch" refForName="circle5" fact="0.65"/>
                <dgm:constr type="h" for="ch" forName="c5text" refType="h" refFor="ch" refForName="circle5" fact="0.25"/>
              </dgm:constrLst>
            </dgm:if>
            <dgm:else name="Name44"/>
          </dgm:choose>
          <dgm:ruleLst/>
          <dgm:layoutNode name="circle5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5 1" cnt="1 0"/>
            <dgm:constrLst>
              <dgm:constr type="h" refType="w"/>
            </dgm:constrLst>
            <dgm:ruleLst/>
          </dgm:layoutNode>
          <dgm:layoutNode name="c5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5 1" cnt="1 0"/>
            <dgm:constrLst/>
            <dgm:ruleLst>
              <dgm:rule type="primFontSz" val="5" fact="NaN" max="NaN"/>
            </dgm:ruleLst>
          </dgm:layoutNode>
        </dgm:layoutNode>
      </dgm:if>
      <dgm:else name="Name45"/>
    </dgm:choose>
    <dgm:choose name="Name46">
      <dgm:if name="Name47" axis="ch" ptType="node" func="cnt" op="gte" val="6">
        <dgm:layoutNode name="comp6">
          <dgm:alg type="composite"/>
          <dgm:shape xmlns:r="http://schemas.openxmlformats.org/officeDocument/2006/relationships" r:blip="">
            <dgm:adjLst/>
          </dgm:shape>
          <dgm:presOf/>
          <dgm:choose name="Name48">
            <dgm:if name="Name49" axis="ch" ptType="node" func="cnt" op="equ" val="6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5"/>
                <dgm:constr type="w" for="ch" forName="c6text" refType="w" refFor="ch" refForName="circle6" fact="0.70711"/>
                <dgm:constr type="h" for="ch" forName="c6text" refType="h" refFor="ch" refForName="circle6" fact="0.5"/>
              </dgm:constrLst>
            </dgm:if>
            <dgm:if name="Name50" axis="ch" ptType="node" func="cnt" op="gte" val="7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27"/>
                <dgm:constr type="w" for="ch" forName="c6text" refType="w" refFor="ch" refForName="circle6" fact="0.68"/>
                <dgm:constr type="h" for="ch" forName="c6text" refType="h" refFor="ch" refForName="circle6" fact="0.241"/>
              </dgm:constrLst>
            </dgm:if>
            <dgm:else name="Name51"/>
          </dgm:choose>
          <dgm:ruleLst/>
          <dgm:layoutNode name="circle6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6 1" cnt="1 0"/>
            <dgm:constrLst>
              <dgm:constr type="h" refType="w"/>
            </dgm:constrLst>
            <dgm:ruleLst/>
          </dgm:layoutNode>
          <dgm:layoutNode name="c6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6 1" cnt="1 0"/>
            <dgm:constrLst/>
            <dgm:ruleLst>
              <dgm:rule type="primFontSz" val="5" fact="NaN" max="NaN"/>
            </dgm:ruleLst>
          </dgm:layoutNode>
        </dgm:layoutNode>
      </dgm:if>
      <dgm:else name="Name52"/>
    </dgm:choose>
    <dgm:choose name="Name53">
      <dgm:if name="Name54" axis="ch" ptType="node" func="cnt" op="gte" val="7">
        <dgm:layoutNode name="comp7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circle7" refType="w"/>
            <dgm:constr type="h" for="ch" forName="circle7" refType="h"/>
            <dgm:constr type="ctrX" for="ch" forName="circle7" refType="w" fact="0.5"/>
            <dgm:constr type="ctrY" for="ch" forName="circle7" refType="h" fact="0.5"/>
            <dgm:constr type="ctrX" for="ch" forName="c7text" refType="w" fact="0.5"/>
            <dgm:constr type="ctrY" for="ch" forName="c7text" refType="h" fact="0.5"/>
            <dgm:constr type="w" for="ch" forName="c7text" refType="w" refFor="ch" refForName="circle7" fact="0.70711"/>
            <dgm:constr type="h" for="ch" forName="c7text" refType="h" refFor="ch" refForName="circle7" fact="0.5"/>
          </dgm:constrLst>
          <dgm:ruleLst/>
          <dgm:layoutNode name="circle7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7 1" cnt="1 0"/>
            <dgm:constrLst>
              <dgm:constr type="h" refType="w"/>
            </dgm:constrLst>
            <dgm:ruleLst/>
          </dgm:layoutNode>
          <dgm:layoutNode name="c7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7 1" cnt="1 0"/>
            <dgm:constrLst/>
            <dgm:ruleLst>
              <dgm:rule type="primFontSz" val="5" fact="NaN" max="NaN"/>
            </dgm:ruleLst>
          </dgm:layoutNode>
        </dgm:layoutNode>
      </dgm:if>
      <dgm:else name="Name55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enn2">
  <dgm:title val=""/>
  <dgm:desc val=""/>
  <dgm:catLst>
    <dgm:cat type="relationship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1">
      <dgm:if name="Name2" axis="ch" ptType="node" func="cnt" op="lte" val="3">
        <dgm:constrLst>
          <dgm:constr type="w" for="ch" forName="comp1" refType="w"/>
          <dgm:constr type="h" for="ch" forName="comp1" refType="w" refFor="ch" refForName="comp1"/>
          <dgm:constr type="w" for="ch" forName="comp2" refType="w" fact="0.7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5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primFontSz" for="des" ptType="node" op="equ" val="65"/>
        </dgm:constrLst>
      </dgm:if>
      <dgm:if name="Name3" axis="ch" ptType="node" func="cnt" op="equ" val="4">
        <dgm:constrLst>
          <dgm:constr type="w" for="ch" forName="comp1" refType="w"/>
          <dgm:constr type="h" for="ch" forName="comp1" refType="w" refFor="ch" refForName="comp1"/>
          <dgm:constr type="w" for="ch" forName="comp2" refType="w" fact="0.8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6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4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primFontSz" for="des" ptType="node" op="equ" val="65"/>
        </dgm:constrLst>
      </dgm:if>
      <dgm:else name="Name4">
        <dgm:constrLst>
          <dgm:constr type="w" for="ch" forName="comp1" refType="w"/>
          <dgm:constr type="h" for="ch" forName="comp1" refType="w" refFor="ch" refForName="comp1"/>
          <dgm:constr type="w" for="ch" forName="comp2" refType="w" fact="0.8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7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55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w" for="ch" forName="comp5" refType="w" fact="0.4"/>
          <dgm:constr type="h" for="ch" forName="comp5" refType="w" refFor="ch" refForName="comp5"/>
          <dgm:constr type="ctrX" for="ch" forName="comp5" refType="ctrX" refFor="ch" refForName="comp1"/>
          <dgm:constr type="b" for="ch" forName="comp5" refType="b" refFor="ch" refForName="comp1"/>
          <dgm:constr type="w" for="ch" forName="comp6" refType="w" fact="0.25"/>
          <dgm:constr type="h" for="ch" forName="comp6" refType="w" refFor="ch" refForName="comp6"/>
          <dgm:constr type="ctrX" for="ch" forName="comp6" refType="ctrX" refFor="ch" refForName="comp1"/>
          <dgm:constr type="b" for="ch" forName="comp6" refType="b" refFor="ch" refForName="comp1"/>
          <dgm:constr type="w" for="ch" forName="comp7" refType="w" fact="0.15"/>
          <dgm:constr type="h" for="ch" forName="comp7" refType="w" refFor="ch" refForName="comp7"/>
          <dgm:constr type="ctrX" for="ch" forName="comp7" refType="ctrX" refFor="ch" refForName="comp1"/>
          <dgm:constr type="b" for="ch" forName="comp7" refType="b" refFor="ch" refForName="comp1"/>
          <dgm:constr type="primFontSz" for="des" ptType="node" op="equ" val="65"/>
        </dgm:constrLst>
      </dgm:else>
    </dgm:choose>
    <dgm:ruleLst/>
    <dgm:choose name="Name5">
      <dgm:if name="Name6" axis="ch" ptType="node" func="cnt" op="gte" val="1">
        <dgm:layoutNode name="comp1">
          <dgm:alg type="composite"/>
          <dgm:shape xmlns:r="http://schemas.openxmlformats.org/officeDocument/2006/relationships" r:blip="">
            <dgm:adjLst/>
          </dgm:shape>
          <dgm:presOf/>
          <dgm:choose name="Name7">
            <dgm:if name="Name8" axis="ch" ptType="node" func="cnt" op="equ" val="1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5"/>
                <dgm:constr type="w" for="ch" forName="c1text" refType="w" refFor="ch" refForName="circle1" fact="0.70711"/>
                <dgm:constr type="h" for="ch" forName="c1text" refType="h" refFor="ch" refForName="circle1" fact="0.5"/>
              </dgm:constrLst>
            </dgm:if>
            <dgm:if name="Name9" axis="ch" ptType="node" func="cnt" op="equ" val="2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6"/>
                <dgm:constr type="w" for="ch" forName="c1text" refType="w" refFor="ch" refForName="circle1" fact="0.525"/>
                <dgm:constr type="h" for="ch" forName="c1text" refType="h" refFor="ch" refForName="circle1" fact="0.17"/>
              </dgm:constrLst>
            </dgm:if>
            <dgm:if name="Name10" axis="ch" ptType="node" func="cnt" op="equ" val="3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3495"/>
                <dgm:constr type="h" for="ch" forName="c1text" refType="h" refFor="ch" refForName="circle1" fact="0.15"/>
              </dgm:constrLst>
            </dgm:if>
            <dgm:if name="Name11" axis="ch" ptType="node" func="cnt" op="equ" val="4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2796"/>
                <dgm:constr type="h" for="ch" forName="c1text" refType="h" refFor="ch" refForName="circle1" fact="0.15"/>
              </dgm:constrLst>
            </dgm:if>
            <dgm:if name="Name12" axis="ch" ptType="node" func="cnt" op="gte" val="5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"/>
                <dgm:constr type="w" for="ch" forName="c1text" refType="w" refFor="ch" refForName="circle1" fact="0.375"/>
                <dgm:constr type="h" for="ch" forName="c1text" refType="h" refFor="ch" refForName="circle1" fact="0.1"/>
              </dgm:constrLst>
            </dgm:if>
            <dgm:else name="Name13"/>
          </dgm:choose>
          <dgm:ruleLst/>
          <dgm:layoutNode name="circle1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1 1" cnt="1 0"/>
            <dgm:constrLst>
              <dgm:constr type="h" refType="w"/>
            </dgm:constrLst>
            <dgm:ruleLst/>
          </dgm:layoutNode>
          <dgm:layoutNode name="c1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1 1" cnt="1 0"/>
            <dgm:constrLst/>
            <dgm:ruleLst>
              <dgm:rule type="primFontSz" val="5" fact="NaN" max="NaN"/>
            </dgm:ruleLst>
          </dgm:layoutNode>
        </dgm:layoutNode>
      </dgm:if>
      <dgm:else name="Name14"/>
    </dgm:choose>
    <dgm:choose name="Name15">
      <dgm:if name="Name16" axis="ch" ptType="node" func="cnt" op="gte" val="2">
        <dgm:layoutNode name="comp2">
          <dgm:alg type="composite"/>
          <dgm:shape xmlns:r="http://schemas.openxmlformats.org/officeDocument/2006/relationships" r:blip="">
            <dgm:adjLst/>
          </dgm:shape>
          <dgm:presOf/>
          <dgm:choose name="Name17">
            <dgm:if name="Name18" axis="ch" ptType="node" func="cnt" op="equ" val="2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5"/>
                <dgm:constr type="w" for="ch" forName="c2text" refType="w" refFor="ch" refForName="circle2" fact="0.70711"/>
                <dgm:constr type="h" for="ch" forName="c2text" refType="h" refFor="ch" refForName="circle2" fact="0.5"/>
              </dgm:constrLst>
            </dgm:if>
            <dgm:if name="Name19" axis="ch" ptType="node" func="cnt" op="equ" val="3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625"/>
                <dgm:constr type="w" for="ch" forName="c2text" refType="w" refFor="ch" refForName="circle2" fact="0.466"/>
                <dgm:constr type="h" for="ch" forName="c2text" refType="h" refFor="ch" refForName="circle2" fact="0.1875"/>
              </dgm:constrLst>
            </dgm:if>
            <dgm:if name="Name20" axis="ch" ptType="node" func="cnt" op="equ" val="4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"/>
                <dgm:constr type="w" for="ch" forName="c2text" refType="w" refFor="ch" refForName="circle2" fact="0.3495"/>
                <dgm:constr type="h" for="ch" forName="c2text" refType="h" refFor="ch" refForName="circle2" fact="0.18"/>
              </dgm:constrLst>
            </dgm:if>
            <dgm:if name="Name21" axis="ch" ptType="node" func="cnt" op="gte" val="5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15"/>
                <dgm:constr type="w" for="ch" forName="c2text" refType="w" refFor="ch" refForName="circle2" fact="0.43125"/>
                <dgm:constr type="h" for="ch" forName="c2text" refType="h" refFor="ch" refForName="circle2" fact="0.115"/>
              </dgm:constrLst>
            </dgm:if>
            <dgm:else name="Name22"/>
          </dgm:choose>
          <dgm:ruleLst/>
          <dgm:layoutNode name="circle2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2 1" cnt="1 0"/>
            <dgm:constrLst>
              <dgm:constr type="h" refType="w"/>
            </dgm:constrLst>
            <dgm:ruleLst/>
          </dgm:layoutNode>
          <dgm:layoutNode name="c2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2 1" cnt="1 0"/>
            <dgm:constrLst/>
            <dgm:ruleLst>
              <dgm:rule type="primFontSz" val="5" fact="NaN" max="NaN"/>
            </dgm:ruleLst>
          </dgm:layoutNode>
        </dgm:layoutNode>
      </dgm:if>
      <dgm:else name="Name23"/>
    </dgm:choose>
    <dgm:choose name="Name24">
      <dgm:if name="Name25" axis="ch" ptType="node" func="cnt" op="gte" val="3">
        <dgm:layoutNode name="comp3">
          <dgm:alg type="composite"/>
          <dgm:shape xmlns:r="http://schemas.openxmlformats.org/officeDocument/2006/relationships" r:blip="">
            <dgm:adjLst/>
          </dgm:shape>
          <dgm:presOf/>
          <dgm:choose name="Name26">
            <dgm:if name="Name27" axis="ch" ptType="node" func="cnt" op="equ" val="3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5"/>
                <dgm:constr type="w" for="ch" forName="c3text" refType="w" refFor="ch" refForName="circle3" fact="0.70711"/>
                <dgm:constr type="h" for="ch" forName="c3text" refType="h" refFor="ch" refForName="circle3" fact="0.5"/>
              </dgm:constrLst>
            </dgm:if>
            <dgm:if name="Name28" axis="ch" ptType="node" func="cnt" op="equ" val="4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875"/>
                <dgm:constr type="w" for="ch" forName="c3text" refType="w" refFor="ch" refForName="circle3" fact="0.466"/>
                <dgm:constr type="h" for="ch" forName="c3text" refType="h" refFor="ch" refForName="circle3" fact="0.225"/>
              </dgm:constrLst>
            </dgm:if>
            <dgm:if name="Name29" axis="ch" ptType="node" func="cnt" op="gte" val="5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38"/>
                <dgm:constr type="w" for="ch" forName="c3text" refType="w" refFor="ch" refForName="circle3" fact="0.5175"/>
                <dgm:constr type="h" for="ch" forName="c3text" refType="h" refFor="ch" refForName="circle3" fact="0.138"/>
              </dgm:constrLst>
            </dgm:if>
            <dgm:else name="Name30"/>
          </dgm:choose>
          <dgm:ruleLst/>
          <dgm:layoutNode name="circle3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3 1" cnt="1 0"/>
            <dgm:constrLst>
              <dgm:constr type="h" refType="w"/>
            </dgm:constrLst>
            <dgm:ruleLst/>
          </dgm:layoutNode>
          <dgm:layoutNode name="c3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3 1" cnt="1 0"/>
            <dgm:constrLst/>
            <dgm:ruleLst>
              <dgm:rule type="primFontSz" val="5" fact="NaN" max="NaN"/>
            </dgm:ruleLst>
          </dgm:layoutNode>
        </dgm:layoutNode>
      </dgm:if>
      <dgm:else name="Name31"/>
    </dgm:choose>
    <dgm:choose name="Name32">
      <dgm:if name="Name33" axis="ch" ptType="node" func="cnt" op="gte" val="4">
        <dgm:layoutNode name="comp4">
          <dgm:alg type="composite"/>
          <dgm:shape xmlns:r="http://schemas.openxmlformats.org/officeDocument/2006/relationships" r:blip="">
            <dgm:adjLst/>
          </dgm:shape>
          <dgm:presOf/>
          <dgm:choose name="Name34">
            <dgm:if name="Name35" axis="ch" ptType="node" func="cnt" op="equ" val="4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5"/>
                <dgm:constr type="w" for="ch" forName="c4text" refType="w" refFor="ch" refForName="circle4" fact="0.70711"/>
                <dgm:constr type="h" for="ch" forName="c4text" refType="h" refFor="ch" refForName="circle4" fact="0.5"/>
              </dgm:constrLst>
            </dgm:if>
            <dgm:if name="Name36" axis="ch" ptType="node" func="cnt" op="gte" val="5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18"/>
                <dgm:constr type="w" for="ch" forName="c4text" refType="w" refFor="ch" refForName="circle4" fact="0.54"/>
                <dgm:constr type="h" for="ch" forName="c4text" refType="h" refFor="ch" refForName="circle4" fact="0.18"/>
              </dgm:constrLst>
            </dgm:if>
            <dgm:else name="Name37"/>
          </dgm:choose>
          <dgm:ruleLst/>
          <dgm:layoutNode name="circle4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4 1" cnt="1 0"/>
            <dgm:constrLst>
              <dgm:constr type="h" refType="w"/>
            </dgm:constrLst>
            <dgm:ruleLst/>
          </dgm:layoutNode>
          <dgm:layoutNode name="c4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4 1" cnt="1 0"/>
            <dgm:constrLst/>
            <dgm:ruleLst>
              <dgm:rule type="primFontSz" val="5" fact="NaN" max="NaN"/>
            </dgm:ruleLst>
          </dgm:layoutNode>
        </dgm:layoutNode>
      </dgm:if>
      <dgm:else name="Name38"/>
    </dgm:choose>
    <dgm:choose name="Name39">
      <dgm:if name="Name40" axis="ch" ptType="node" func="cnt" op="gte" val="5">
        <dgm:layoutNode name="comp5">
          <dgm:alg type="composite"/>
          <dgm:shape xmlns:r="http://schemas.openxmlformats.org/officeDocument/2006/relationships" r:blip="">
            <dgm:adjLst/>
          </dgm:shape>
          <dgm:presOf/>
          <dgm:choose name="Name41">
            <dgm:if name="Name42" axis="ch" ptType="node" func="cnt" op="equ" val="5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5"/>
                <dgm:constr type="w" for="ch" forName="c5text" refType="w" refFor="ch" refForName="circle5" fact="0.70711"/>
                <dgm:constr type="h" for="ch" forName="c5text" refType="h" refFor="ch" refForName="circle5" fact="0.5"/>
              </dgm:constrLst>
            </dgm:if>
            <dgm:if name="Name43" axis="ch" ptType="node" func="cnt" op="gte" val="6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25"/>
                <dgm:constr type="w" for="ch" forName="c5text" refType="w" refFor="ch" refForName="circle5" fact="0.65"/>
                <dgm:constr type="h" for="ch" forName="c5text" refType="h" refFor="ch" refForName="circle5" fact="0.25"/>
              </dgm:constrLst>
            </dgm:if>
            <dgm:else name="Name44"/>
          </dgm:choose>
          <dgm:ruleLst/>
          <dgm:layoutNode name="circle5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5 1" cnt="1 0"/>
            <dgm:constrLst>
              <dgm:constr type="h" refType="w"/>
            </dgm:constrLst>
            <dgm:ruleLst/>
          </dgm:layoutNode>
          <dgm:layoutNode name="c5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5 1" cnt="1 0"/>
            <dgm:constrLst/>
            <dgm:ruleLst>
              <dgm:rule type="primFontSz" val="5" fact="NaN" max="NaN"/>
            </dgm:ruleLst>
          </dgm:layoutNode>
        </dgm:layoutNode>
      </dgm:if>
      <dgm:else name="Name45"/>
    </dgm:choose>
    <dgm:choose name="Name46">
      <dgm:if name="Name47" axis="ch" ptType="node" func="cnt" op="gte" val="6">
        <dgm:layoutNode name="comp6">
          <dgm:alg type="composite"/>
          <dgm:shape xmlns:r="http://schemas.openxmlformats.org/officeDocument/2006/relationships" r:blip="">
            <dgm:adjLst/>
          </dgm:shape>
          <dgm:presOf/>
          <dgm:choose name="Name48">
            <dgm:if name="Name49" axis="ch" ptType="node" func="cnt" op="equ" val="6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5"/>
                <dgm:constr type="w" for="ch" forName="c6text" refType="w" refFor="ch" refForName="circle6" fact="0.70711"/>
                <dgm:constr type="h" for="ch" forName="c6text" refType="h" refFor="ch" refForName="circle6" fact="0.5"/>
              </dgm:constrLst>
            </dgm:if>
            <dgm:if name="Name50" axis="ch" ptType="node" func="cnt" op="gte" val="7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27"/>
                <dgm:constr type="w" for="ch" forName="c6text" refType="w" refFor="ch" refForName="circle6" fact="0.68"/>
                <dgm:constr type="h" for="ch" forName="c6text" refType="h" refFor="ch" refForName="circle6" fact="0.241"/>
              </dgm:constrLst>
            </dgm:if>
            <dgm:else name="Name51"/>
          </dgm:choose>
          <dgm:ruleLst/>
          <dgm:layoutNode name="circle6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6 1" cnt="1 0"/>
            <dgm:constrLst>
              <dgm:constr type="h" refType="w"/>
            </dgm:constrLst>
            <dgm:ruleLst/>
          </dgm:layoutNode>
          <dgm:layoutNode name="c6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6 1" cnt="1 0"/>
            <dgm:constrLst/>
            <dgm:ruleLst>
              <dgm:rule type="primFontSz" val="5" fact="NaN" max="NaN"/>
            </dgm:ruleLst>
          </dgm:layoutNode>
        </dgm:layoutNode>
      </dgm:if>
      <dgm:else name="Name52"/>
    </dgm:choose>
    <dgm:choose name="Name53">
      <dgm:if name="Name54" axis="ch" ptType="node" func="cnt" op="gte" val="7">
        <dgm:layoutNode name="comp7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circle7" refType="w"/>
            <dgm:constr type="h" for="ch" forName="circle7" refType="h"/>
            <dgm:constr type="ctrX" for="ch" forName="circle7" refType="w" fact="0.5"/>
            <dgm:constr type="ctrY" for="ch" forName="circle7" refType="h" fact="0.5"/>
            <dgm:constr type="ctrX" for="ch" forName="c7text" refType="w" fact="0.5"/>
            <dgm:constr type="ctrY" for="ch" forName="c7text" refType="h" fact="0.5"/>
            <dgm:constr type="w" for="ch" forName="c7text" refType="w" refFor="ch" refForName="circle7" fact="0.70711"/>
            <dgm:constr type="h" for="ch" forName="c7text" refType="h" refFor="ch" refForName="circle7" fact="0.5"/>
          </dgm:constrLst>
          <dgm:ruleLst/>
          <dgm:layoutNode name="circle7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7 1" cnt="1 0"/>
            <dgm:constrLst>
              <dgm:constr type="h" refType="w"/>
            </dgm:constrLst>
            <dgm:ruleLst/>
          </dgm:layoutNode>
          <dgm:layoutNode name="c7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7 1" cnt="1 0"/>
            <dgm:constrLst/>
            <dgm:ruleLst>
              <dgm:rule type="primFontSz" val="5" fact="NaN" max="NaN"/>
            </dgm:ruleLst>
          </dgm:layoutNode>
        </dgm:layoutNode>
      </dgm:if>
      <dgm:else name="Name5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#3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</cdr:x>
      <cdr:y>0</cdr:y>
    </cdr:from>
    <cdr:to>
      <cdr:x>0.26563</cdr:x>
      <cdr:y>0.08824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-71454" y="0"/>
          <a:ext cx="1214446" cy="428628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r>
            <a:rPr lang="en-US" sz="2000" b="1" dirty="0" smtClean="0">
              <a:latin typeface="Arial" pitchFamily="34" charset="0"/>
              <a:cs typeface="Arial" pitchFamily="34" charset="0"/>
            </a:rPr>
            <a:t>SaO</a:t>
          </a:r>
          <a:r>
            <a:rPr lang="en-US" sz="2000" b="1" baseline="-25000" dirty="0" smtClean="0">
              <a:latin typeface="Arial" pitchFamily="34" charset="0"/>
              <a:cs typeface="Arial" pitchFamily="34" charset="0"/>
            </a:rPr>
            <a:t>2</a:t>
          </a:r>
          <a:r>
            <a:rPr lang="en-US" sz="2000" b="1" dirty="0" smtClean="0">
              <a:latin typeface="Arial" pitchFamily="34" charset="0"/>
              <a:cs typeface="Arial" pitchFamily="34" charset="0"/>
            </a:rPr>
            <a:t> (%)</a:t>
          </a:r>
          <a:endParaRPr lang="ru-RU" sz="2000" b="1" dirty="0">
            <a:latin typeface="Arial" pitchFamily="34" charset="0"/>
            <a:cs typeface="Arial" pitchFamily="34" charset="0"/>
          </a:endParaRPr>
        </a:p>
      </cdr:txBody>
    </cdr:sp>
  </cdr:relSizeAnchor>
  <cdr:relSizeAnchor xmlns:cdr="http://schemas.openxmlformats.org/drawingml/2006/chartDrawing">
    <cdr:from>
      <cdr:x>0.71875</cdr:x>
      <cdr:y>0.84615</cdr:y>
    </cdr:from>
    <cdr:to>
      <cdr:x>1</cdr:x>
      <cdr:y>0.92232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5000660" y="4714908"/>
          <a:ext cx="1828334" cy="42442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r>
            <a:rPr lang="en-US" sz="2000" b="1" dirty="0" smtClean="0">
              <a:latin typeface="Arial" pitchFamily="34" charset="0"/>
              <a:cs typeface="Arial" pitchFamily="34" charset="0"/>
            </a:rPr>
            <a:t>PaO</a:t>
          </a:r>
          <a:r>
            <a:rPr lang="en-US" sz="2000" b="1" baseline="-25000" dirty="0" smtClean="0">
              <a:latin typeface="Arial" pitchFamily="34" charset="0"/>
              <a:cs typeface="Arial" pitchFamily="34" charset="0"/>
            </a:rPr>
            <a:t>2</a:t>
          </a:r>
          <a:r>
            <a:rPr lang="en-US" sz="2000" b="1" dirty="0" smtClean="0">
              <a:latin typeface="Arial" pitchFamily="34" charset="0"/>
              <a:cs typeface="Arial" pitchFamily="34" charset="0"/>
            </a:rPr>
            <a:t> (mm Hg)</a:t>
          </a:r>
          <a:endParaRPr lang="ru-RU" sz="2000" b="1" dirty="0">
            <a:latin typeface="Arial" pitchFamily="34" charset="0"/>
            <a:cs typeface="Arial" pitchFamily="34" charset="0"/>
          </a:endParaRPr>
        </a:p>
      </cdr:txBody>
    </cdr:sp>
  </cdr:relSizeAnchor>
  <cdr:relSizeAnchor xmlns:cdr="http://schemas.openxmlformats.org/drawingml/2006/chartDrawing">
    <cdr:from>
      <cdr:x>0.00722</cdr:x>
      <cdr:y>0.91282</cdr:y>
    </cdr:from>
    <cdr:to>
      <cdr:x>0.99623</cdr:x>
      <cdr:y>1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46928" y="5164056"/>
          <a:ext cx="6429414" cy="485781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  <a:ln xmlns:a="http://schemas.openxmlformats.org/drawingml/2006/main" w="25400">
          <a:solidFill>
            <a:schemeClr val="tx1"/>
          </a:solidFill>
        </a:ln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r>
            <a:rPr lang="en-US" sz="2000" b="1" dirty="0" smtClean="0">
              <a:latin typeface="Arial" pitchFamily="34" charset="0"/>
              <a:cs typeface="Arial" pitchFamily="34" charset="0"/>
            </a:rPr>
            <a:t>                     19    27    38</a:t>
          </a:r>
          <a:endParaRPr lang="ru-RU" sz="2000" b="1" dirty="0">
            <a:latin typeface="Arial" pitchFamily="34" charset="0"/>
            <a:cs typeface="Arial" pitchFamily="34" charset="0"/>
          </a:endParaRPr>
        </a:p>
      </cdr:txBody>
    </cdr:sp>
  </cdr:relSizeAnchor>
  <cdr:relSizeAnchor xmlns:cdr="http://schemas.openxmlformats.org/drawingml/2006/chartDrawing">
    <cdr:from>
      <cdr:x>0.26361</cdr:x>
      <cdr:y>0.55142</cdr:y>
    </cdr:from>
    <cdr:to>
      <cdr:x>0.26386</cdr:x>
      <cdr:y>0.9104</cdr:y>
    </cdr:to>
    <cdr:sp macro="" textlink="">
      <cdr:nvSpPr>
        <cdr:cNvPr id="6" name="Прямая соединительная линия 5"/>
        <cdr:cNvSpPr/>
      </cdr:nvSpPr>
      <cdr:spPr>
        <a:xfrm xmlns:a="http://schemas.openxmlformats.org/drawingml/2006/main" rot="5400000">
          <a:off x="1713718" y="3072628"/>
          <a:ext cx="1589" cy="2000264"/>
        </a:xfrm>
        <a:prstGeom xmlns:a="http://schemas.openxmlformats.org/drawingml/2006/main" prst="line">
          <a:avLst/>
        </a:prstGeom>
        <a:ln xmlns:a="http://schemas.openxmlformats.org/drawingml/2006/main" w="25400">
          <a:solidFill>
            <a:srgbClr val="000066"/>
          </a:solidFill>
          <a:prstDash val="das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0.34054</cdr:x>
      <cdr:y>0.55142</cdr:y>
    </cdr:from>
    <cdr:to>
      <cdr:x>0.34078</cdr:x>
      <cdr:y>0.9104</cdr:y>
    </cdr:to>
    <cdr:sp macro="" textlink="">
      <cdr:nvSpPr>
        <cdr:cNvPr id="8" name="Прямая соединительная линия 7"/>
        <cdr:cNvSpPr/>
      </cdr:nvSpPr>
      <cdr:spPr>
        <a:xfrm xmlns:a="http://schemas.openxmlformats.org/drawingml/2006/main" rot="5400000">
          <a:off x="2213784" y="3072628"/>
          <a:ext cx="1589" cy="2000264"/>
        </a:xfrm>
        <a:prstGeom xmlns:a="http://schemas.openxmlformats.org/drawingml/2006/main" prst="line">
          <a:avLst/>
        </a:prstGeom>
        <a:ln xmlns:a="http://schemas.openxmlformats.org/drawingml/2006/main" w="25400">
          <a:solidFill>
            <a:srgbClr val="000066"/>
          </a:solidFill>
          <a:prstDash val="das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0.42845</cdr:x>
      <cdr:y>0.55142</cdr:y>
    </cdr:from>
    <cdr:to>
      <cdr:x>0.42869</cdr:x>
      <cdr:y>0.9104</cdr:y>
    </cdr:to>
    <cdr:sp macro="" textlink="">
      <cdr:nvSpPr>
        <cdr:cNvPr id="10" name="Прямая соединительная линия 9"/>
        <cdr:cNvSpPr/>
      </cdr:nvSpPr>
      <cdr:spPr>
        <a:xfrm xmlns:a="http://schemas.openxmlformats.org/drawingml/2006/main" rot="5400000">
          <a:off x="2785288" y="3072628"/>
          <a:ext cx="1588" cy="2000264"/>
        </a:xfrm>
        <a:prstGeom xmlns:a="http://schemas.openxmlformats.org/drawingml/2006/main" prst="line">
          <a:avLst/>
        </a:prstGeom>
        <a:ln xmlns:a="http://schemas.openxmlformats.org/drawingml/2006/main" w="25400">
          <a:solidFill>
            <a:srgbClr val="000066"/>
          </a:solidFill>
          <a:prstDash val="das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0.07692</cdr:x>
      <cdr:y>0.42308</cdr:y>
    </cdr:from>
    <cdr:to>
      <cdr:x>0.34831</cdr:x>
      <cdr:y>0.51005</cdr:y>
    </cdr:to>
    <cdr:sp macro="" textlink="">
      <cdr:nvSpPr>
        <cdr:cNvPr id="11" name="Стрелка вправо 10"/>
        <cdr:cNvSpPr/>
      </cdr:nvSpPr>
      <cdr:spPr>
        <a:xfrm xmlns:a="http://schemas.openxmlformats.org/drawingml/2006/main" rot="10800000">
          <a:off x="500066" y="2357454"/>
          <a:ext cx="1764226" cy="484632"/>
        </a:xfrm>
        <a:prstGeom xmlns:a="http://schemas.openxmlformats.org/drawingml/2006/main" prst="rightArrow">
          <a:avLst/>
        </a:prstGeom>
        <a:noFill xmlns:a="http://schemas.openxmlformats.org/drawingml/2006/main"/>
        <a:ln xmlns:a="http://schemas.openxmlformats.org/drawingml/2006/main">
          <a:solidFill>
            <a:srgbClr val="C00000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</cdr:x>
      <cdr:y>0.52564</cdr:y>
    </cdr:from>
    <cdr:to>
      <cdr:x>0.07692</cdr:x>
      <cdr:y>0.61538</cdr:y>
    </cdr:to>
    <cdr:sp macro="" textlink="">
      <cdr:nvSpPr>
        <cdr:cNvPr id="9" name="TextBox 8"/>
        <cdr:cNvSpPr txBox="1"/>
      </cdr:nvSpPr>
      <cdr:spPr>
        <a:xfrm xmlns:a="http://schemas.openxmlformats.org/drawingml/2006/main">
          <a:off x="0" y="2928958"/>
          <a:ext cx="500066" cy="50006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r>
            <a:rPr lang="en-US" sz="2000" b="1" dirty="0" smtClean="0">
              <a:latin typeface="Arial" charset="0"/>
              <a:cs typeface="Arial" charset="0"/>
            </a:rPr>
            <a:t>P50</a:t>
          </a:r>
          <a:endParaRPr lang="ru-RU" sz="2000" b="1" dirty="0" smtClean="0">
            <a:latin typeface="Arial" charset="0"/>
            <a:cs typeface="Arial" charset="0"/>
          </a:endParaRPr>
        </a:p>
        <a:p xmlns:a="http://schemas.openxmlformats.org/drawingml/2006/main">
          <a:endParaRPr lang="ru-RU" sz="1100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0.58742</cdr:x>
      <cdr:y>0.59365</cdr:y>
    </cdr:from>
    <cdr:to>
      <cdr:x>0.58742</cdr:x>
      <cdr:y>0.83595</cdr:y>
    </cdr:to>
    <cdr:sp macro="" textlink="">
      <cdr:nvSpPr>
        <cdr:cNvPr id="7" name="Прямая соединительная линия 6"/>
        <cdr:cNvSpPr/>
      </cdr:nvSpPr>
      <cdr:spPr>
        <a:xfrm xmlns:a="http://schemas.openxmlformats.org/drawingml/2006/main" rot="5400000" flipV="1">
          <a:off x="2592288" y="4248475"/>
          <a:ext cx="1440135" cy="24"/>
        </a:xfrm>
        <a:prstGeom xmlns:a="http://schemas.openxmlformats.org/drawingml/2006/main" prst="line">
          <a:avLst/>
        </a:prstGeom>
        <a:ln xmlns:a="http://schemas.openxmlformats.org/drawingml/2006/main" w="25400">
          <a:solidFill>
            <a:schemeClr val="tx1"/>
          </a:solidFill>
          <a:prstDash val="dashDot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0.5108</cdr:x>
      <cdr:y>0.33923</cdr:y>
    </cdr:from>
    <cdr:to>
      <cdr:x>0.51094</cdr:x>
      <cdr:y>0.83595</cdr:y>
    </cdr:to>
    <cdr:sp macro="" textlink="">
      <cdr:nvSpPr>
        <cdr:cNvPr id="10" name="Прямая соединительная линия 9"/>
        <cdr:cNvSpPr/>
      </cdr:nvSpPr>
      <cdr:spPr>
        <a:xfrm xmlns:a="http://schemas.openxmlformats.org/drawingml/2006/main" rot="5400000">
          <a:off x="1404550" y="3492015"/>
          <a:ext cx="2952307" cy="769"/>
        </a:xfrm>
        <a:prstGeom xmlns:a="http://schemas.openxmlformats.org/drawingml/2006/main" prst="line">
          <a:avLst/>
        </a:prstGeom>
        <a:ln xmlns:a="http://schemas.openxmlformats.org/drawingml/2006/main" w="25400">
          <a:solidFill>
            <a:schemeClr val="tx1"/>
          </a:solidFill>
          <a:prstDash val="dashDot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0.7279</cdr:x>
      <cdr:y>0.35134</cdr:y>
    </cdr:from>
    <cdr:to>
      <cdr:x>0.7279</cdr:x>
      <cdr:y>0.83595</cdr:y>
    </cdr:to>
    <cdr:sp macro="" textlink="">
      <cdr:nvSpPr>
        <cdr:cNvPr id="13" name="Прямая соединительная линия 12"/>
        <cdr:cNvSpPr/>
      </cdr:nvSpPr>
      <cdr:spPr>
        <a:xfrm xmlns:a="http://schemas.openxmlformats.org/drawingml/2006/main" rot="5400000">
          <a:off x="2664305" y="3528376"/>
          <a:ext cx="2880329" cy="27"/>
        </a:xfrm>
        <a:prstGeom xmlns:a="http://schemas.openxmlformats.org/drawingml/2006/main" prst="line">
          <a:avLst/>
        </a:prstGeom>
        <a:ln xmlns:a="http://schemas.openxmlformats.org/drawingml/2006/main" w="25400">
          <a:solidFill>
            <a:schemeClr val="tx1"/>
          </a:solidFill>
          <a:prstDash val="dashDot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0.05108</cdr:x>
      <cdr:y>0.01212</cdr:y>
    </cdr:from>
    <cdr:to>
      <cdr:x>0.30783</cdr:x>
      <cdr:y>0.07622</cdr:y>
    </cdr:to>
    <cdr:sp macro="" textlink="">
      <cdr:nvSpPr>
        <cdr:cNvPr id="18" name="TextBox 17"/>
        <cdr:cNvSpPr txBox="1"/>
      </cdr:nvSpPr>
      <cdr:spPr>
        <a:xfrm xmlns:a="http://schemas.openxmlformats.org/drawingml/2006/main">
          <a:off x="288032" y="72008"/>
          <a:ext cx="1447762" cy="380985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r>
            <a:rPr lang="ru-RU" sz="1400" b="1" dirty="0" smtClean="0"/>
            <a:t> </a:t>
          </a:r>
        </a:p>
        <a:p xmlns:a="http://schemas.openxmlformats.org/drawingml/2006/main">
          <a:r>
            <a:rPr lang="ru-RU" sz="1800" b="1" dirty="0"/>
            <a:t>О</a:t>
          </a:r>
          <a:r>
            <a:rPr lang="ru-RU" sz="1800" b="1" dirty="0" smtClean="0"/>
            <a:t>бъем</a:t>
          </a:r>
          <a:endParaRPr lang="ru-RU" sz="1800" b="1" dirty="0"/>
        </a:p>
      </cdr:txBody>
    </cdr:sp>
  </cdr:relSizeAnchor>
  <cdr:relSizeAnchor xmlns:cdr="http://schemas.openxmlformats.org/drawingml/2006/chartDrawing">
    <cdr:from>
      <cdr:x>0.07662</cdr:x>
      <cdr:y>0.83595</cdr:y>
    </cdr:from>
    <cdr:to>
      <cdr:x>0.83338</cdr:x>
      <cdr:y>0.83621</cdr:y>
    </cdr:to>
    <cdr:cxnSp macro="">
      <cdr:nvCxnSpPr>
        <cdr:cNvPr id="11" name="Прямая со стрелкой 10"/>
        <cdr:cNvCxnSpPr/>
      </cdr:nvCxnSpPr>
      <cdr:spPr>
        <a:xfrm xmlns:a="http://schemas.openxmlformats.org/drawingml/2006/main">
          <a:off x="432048" y="4968552"/>
          <a:ext cx="4267219" cy="1545"/>
        </a:xfrm>
        <a:prstGeom xmlns:a="http://schemas.openxmlformats.org/drawingml/2006/main" prst="straightConnector1">
          <a:avLst/>
        </a:prstGeom>
        <a:noFill xmlns:a="http://schemas.openxmlformats.org/drawingml/2006/main"/>
        <a:ln xmlns:a="http://schemas.openxmlformats.org/drawingml/2006/main" w="38100" cap="flat" cmpd="sng" algn="ctr">
          <a:solidFill>
            <a:srgbClr val="000000"/>
          </a:solidFill>
          <a:prstDash val="solid"/>
          <a:tailEnd type="arrow"/>
        </a:ln>
        <a:effectLst xmlns:a="http://schemas.openxmlformats.org/drawingml/2006/main"/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BEF2470-AE6E-436B-9471-29714ECFADB6}" type="datetimeFigureOut">
              <a:rPr lang="ru-RU"/>
              <a:pPr>
                <a:defRPr/>
              </a:pPr>
              <a:t>11.09.2018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CAFF8E8-B036-4DEB-B041-6D9F3F591C3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421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5235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625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7283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830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933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0355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smtClean="0"/>
              <a:t>Окисление гипоксантина активирует железо ферритина, являющееся катализатором перекисного окисления. Деструкция эндотелия повышает проницаемость ГЭБ (внеклеточный отек, аутоиммунное воспаление).</a:t>
            </a:r>
          </a:p>
        </p:txBody>
      </p:sp>
      <p:sp>
        <p:nvSpPr>
          <p:cNvPr id="28675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CC859A2D-E7C7-4488-BB64-9212147440B6}" type="slidenum">
              <a:rPr lang="ru-RU" sz="1200">
                <a:latin typeface="Calibri" pitchFamily="34" charset="0"/>
              </a:rPr>
              <a:pPr algn="r"/>
              <a:t>12</a:t>
            </a:fld>
            <a:endParaRPr lang="ru-RU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smtClean="0"/>
              <a:t>Вход кальция в клетку регулируется магниевыми каналами. Ишемия (ацидоз) инактивируют «магниевый замок», кальций входит в цитоплазму. Реперфузия снижает ацидоз, цитоплазменный кальций поступает в митохондрии в патологически большом количестве. Взрыв митохондрии освобождает лизосомальные ферменты, ФНО, цитокины, эйкосаноиды. Клетка разрушается.</a:t>
            </a:r>
          </a:p>
        </p:txBody>
      </p:sp>
      <p:sp>
        <p:nvSpPr>
          <p:cNvPr id="30723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3102C668-F960-44C8-85E8-93BCBB357AC2}" type="slidenum">
              <a:rPr lang="ru-RU" sz="1200">
                <a:latin typeface="Calibri" pitchFamily="34" charset="0"/>
              </a:rPr>
              <a:pPr algn="r"/>
              <a:t>13</a:t>
            </a:fld>
            <a:endParaRPr lang="ru-RU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smtClean="0"/>
              <a:t>В периоде ишемии снижена активность «калий-натриевого насоса», натрий копится в цитоплазме. После восстановления перфузии (притока воды) вода стремится снизить осмолярность и переходит в цитоплазму, снижая концентрацию натрия. Формируется внутриклеточный отек. </a:t>
            </a:r>
          </a:p>
        </p:txBody>
      </p:sp>
      <p:sp>
        <p:nvSpPr>
          <p:cNvPr id="32771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552006AF-0F0A-47B2-9602-6784A68526AC}" type="slidenum">
              <a:rPr lang="ru-RU" sz="1200">
                <a:latin typeface="Calibri" pitchFamily="34" charset="0"/>
              </a:rPr>
              <a:pPr algn="r"/>
              <a:t>14</a:t>
            </a:fld>
            <a:endParaRPr lang="ru-RU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137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03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342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445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5475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649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7523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854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957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0595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161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43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366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469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673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7763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883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878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smtClean="0"/>
              <a:t>Схема электронного каскада (</a:t>
            </a:r>
            <a:r>
              <a:rPr lang="en-US" smtClean="0"/>
              <a:t>Villee e.a., 1974)</a:t>
            </a:r>
            <a:endParaRPr lang="ru-RU" smtClean="0"/>
          </a:p>
        </p:txBody>
      </p:sp>
      <p:sp>
        <p:nvSpPr>
          <p:cNvPr id="54275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E3B5CF2-6CE6-4E7F-81EE-C6E90BFD2C17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34</a:t>
            </a:fld>
            <a:endParaRPr lang="ru-RU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981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0835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185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390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493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5955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697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8003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902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005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1075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209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3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414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517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6195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721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727FD2-D7D9-4019-AD67-880C76C5F591}" type="datetimeFigureOut">
              <a:rPr lang="ru-RU"/>
              <a:pPr>
                <a:defRPr/>
              </a:pPr>
              <a:t>11.09.2018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FA126C-569F-49D3-9228-9CC34EFD4EC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17BF35-3CB6-4AA9-A52B-19B085AFF32D}" type="datetimeFigureOut">
              <a:rPr lang="ru-RU"/>
              <a:pPr>
                <a:defRPr/>
              </a:pPr>
              <a:t>11.09.2018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67006F-0670-4C24-A687-461EFC59C46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C1AAEC-01EA-4182-8384-ED19CC7131B2}" type="datetimeFigureOut">
              <a:rPr lang="ru-RU"/>
              <a:pPr>
                <a:defRPr/>
              </a:pPr>
              <a:t>11.09.2018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056AC4-30C8-4637-9A64-17A00C489E4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451DB8-808E-4484-8544-B1FC74DCA4CA}" type="datetimeFigureOut">
              <a:rPr lang="ru-RU"/>
              <a:pPr>
                <a:defRPr/>
              </a:pPr>
              <a:t>11.09.2018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D8EAF7-72CB-4615-98FF-AA855464E08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6C0A47-4F60-4A11-BB86-4AC0C1C5EE17}" type="datetimeFigureOut">
              <a:rPr lang="ru-RU"/>
              <a:pPr>
                <a:defRPr/>
              </a:pPr>
              <a:t>11.09.2018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364065-F74F-49D0-9C01-4F7F3A3CE69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8F696F-0CC7-4381-AA85-350E2F1D243A}" type="datetimeFigureOut">
              <a:rPr lang="ru-RU"/>
              <a:pPr>
                <a:defRPr/>
              </a:pPr>
              <a:t>11.09.2018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459623-F647-4836-9255-508946B76C5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98BA89-2BFF-4DF8-9883-C74946D2905E}" type="datetimeFigureOut">
              <a:rPr lang="ru-RU"/>
              <a:pPr>
                <a:defRPr/>
              </a:pPr>
              <a:t>11.09.2018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9CFF6D-1992-4C61-BDBB-F8352F04312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7E784F-1CAF-4BDB-9595-5701DB4B5B6D}" type="datetimeFigureOut">
              <a:rPr lang="ru-RU"/>
              <a:pPr>
                <a:defRPr/>
              </a:pPr>
              <a:t>11.09.2018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BB5E7C-C7C4-412B-A870-8B1FBC22CD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701E88-5843-4E1C-B658-8DF6296F954D}" type="datetimeFigureOut">
              <a:rPr lang="ru-RU"/>
              <a:pPr>
                <a:defRPr/>
              </a:pPr>
              <a:t>11.09.2018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3ED8DF-5B9C-4948-A0AA-B2DE34FF686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EC5285-2A4A-4105-ACAB-AA40E024150B}" type="datetimeFigureOut">
              <a:rPr lang="ru-RU"/>
              <a:pPr>
                <a:defRPr/>
              </a:pPr>
              <a:t>11.09.2018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266E99-F551-4692-BBF0-EF62C9F85F8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0D3E60-D8F5-4AF1-9CEE-BC957AFA66C8}" type="datetimeFigureOut">
              <a:rPr lang="ru-RU"/>
              <a:pPr>
                <a:defRPr/>
              </a:pPr>
              <a:t>11.09.2018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FF3EA9-989F-4054-8E13-10436A10AA1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3DB4D8-0F1F-4CA9-AF5D-4BEB63BE457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25603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3C0BA61-2602-4AA1-94B6-1C9FF11528C4}" type="datetimeFigureOut">
              <a:rPr lang="ru-RU"/>
              <a:pPr>
                <a:defRPr/>
              </a:pPr>
              <a:t>11.09.2018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6E7EDBB-6336-4158-BD22-B7E5AC769EB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  <p:sldLayoutId id="2147483661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_____Microsoft_Office_Excel_97-20031.xls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Заголовок 1"/>
          <p:cNvSpPr>
            <a:spLocks noGrp="1"/>
          </p:cNvSpPr>
          <p:nvPr>
            <p:ph type="ctrTitle"/>
          </p:nvPr>
        </p:nvSpPr>
        <p:spPr>
          <a:xfrm>
            <a:off x="755576" y="1700808"/>
            <a:ext cx="7772400" cy="3960812"/>
          </a:xfrm>
        </p:spPr>
        <p:txBody>
          <a:bodyPr/>
          <a:lstStyle/>
          <a:p>
            <a:pPr eaLnBrk="1" hangingPunct="1"/>
            <a:r>
              <a:rPr lang="ru-RU" sz="3600" b="1" dirty="0" smtClean="0"/>
              <a:t>ОСТРЫЙ РЕСПИРАТОРНЫЙ ДИСТРЕСС-СИНДРОМ</a:t>
            </a:r>
            <a:br>
              <a:rPr lang="ru-RU" sz="3600" b="1" dirty="0" smtClean="0"/>
            </a:br>
            <a:r>
              <a:rPr lang="ru-RU" sz="3600" b="1" dirty="0" smtClean="0"/>
              <a:t/>
            </a:r>
            <a:br>
              <a:rPr lang="ru-RU" sz="3600" b="1" dirty="0" smtClean="0"/>
            </a:br>
            <a:r>
              <a:rPr lang="ru-RU" sz="3600" b="1" dirty="0" smtClean="0"/>
              <a:t>ОБЕСПЕЧЕНИЕ ПРОХОДИМОСТИ ДЫХАТЕЛЬНЫХ ПУТЕЙ</a:t>
            </a:r>
            <a:br>
              <a:rPr lang="ru-RU" sz="3600" b="1" dirty="0" smtClean="0"/>
            </a:br>
            <a:r>
              <a:rPr lang="ru-RU" sz="3600" b="1" dirty="0" smtClean="0"/>
              <a:t/>
            </a:r>
            <a:br>
              <a:rPr lang="ru-RU" sz="3600" b="1" dirty="0" smtClean="0"/>
            </a:br>
            <a:r>
              <a:rPr lang="ru-RU" sz="3600" b="1" dirty="0" smtClean="0"/>
              <a:t>ОСНОВЫ РЕСПИРАТОРНОЙ ТЕРАПИИ</a:t>
            </a:r>
          </a:p>
        </p:txBody>
      </p:sp>
      <p:sp>
        <p:nvSpPr>
          <p:cNvPr id="15362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3648" y="5805264"/>
            <a:ext cx="6400800" cy="555848"/>
          </a:xfrm>
        </p:spPr>
        <p:txBody>
          <a:bodyPr/>
          <a:lstStyle/>
          <a:p>
            <a:pPr eaLnBrk="1" hangingPunct="1"/>
            <a:r>
              <a:rPr lang="ru-RU" sz="1600" b="1" dirty="0" smtClean="0">
                <a:solidFill>
                  <a:schemeClr val="tx1"/>
                </a:solidFill>
              </a:rPr>
              <a:t>Шмаков Алексей Николаевич, </a:t>
            </a:r>
            <a:r>
              <a:rPr lang="ru-RU" sz="1600" b="1" dirty="0" smtClean="0">
                <a:solidFill>
                  <a:schemeClr val="tx1"/>
                </a:solidFill>
              </a:rPr>
              <a:t>2017</a:t>
            </a:r>
            <a:endParaRPr lang="ru-RU" sz="1600" b="1" dirty="0" smtClean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580112" y="260648"/>
            <a:ext cx="3405676" cy="923330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ru-RU" b="1" i="1" dirty="0" smtClean="0">
                <a:latin typeface="+mn-lt"/>
              </a:rPr>
              <a:t>Вдох глубокий до изнеможения</a:t>
            </a:r>
          </a:p>
          <a:p>
            <a:endParaRPr lang="ru-RU" b="1" i="1" dirty="0" smtClean="0">
              <a:latin typeface="+mn-lt"/>
            </a:endParaRPr>
          </a:p>
          <a:p>
            <a:r>
              <a:rPr lang="ru-RU" b="1" dirty="0" smtClean="0">
                <a:latin typeface="+mn-lt"/>
              </a:rPr>
              <a:t>                               (В.С.Высоцкий)</a:t>
            </a:r>
            <a:endParaRPr lang="ru-RU" b="1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 b="1" dirty="0" smtClean="0"/>
              <a:t>ЦЕЛЬ: создание представления о механизмах реализации недостаточности функции внешнего дыхания и коррекции этой функции методами респираторной терапии</a:t>
            </a:r>
            <a:endParaRPr lang="ru-RU" sz="2400" b="1" dirty="0"/>
          </a:p>
        </p:txBody>
      </p:sp>
      <p:sp>
        <p:nvSpPr>
          <p:cNvPr id="16386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sz="2400" b="1" smtClean="0"/>
              <a:t>ЗАДАЧИ:</a:t>
            </a:r>
          </a:p>
          <a:p>
            <a:pPr eaLnBrk="1" hangingPunct="1"/>
            <a:r>
              <a:rPr lang="ru-RU" sz="2400" b="1" smtClean="0"/>
              <a:t>1. Иметь представление о патогенезе острого респираторного синдрома.</a:t>
            </a:r>
          </a:p>
          <a:p>
            <a:pPr eaLnBrk="1" hangingPunct="1"/>
            <a:r>
              <a:rPr lang="ru-RU" sz="2400" b="1" smtClean="0"/>
              <a:t>2. Знать основные понятия биомеханики дыхания и уметь применять их на практике.</a:t>
            </a:r>
          </a:p>
          <a:p>
            <a:pPr eaLnBrk="1" hangingPunct="1"/>
            <a:r>
              <a:rPr lang="ru-RU" sz="2400" b="1" smtClean="0"/>
              <a:t>3. Изучить технологию искусственных дыхательных путей и практически освоить методику оротрахеальной интубации.</a:t>
            </a:r>
          </a:p>
          <a:p>
            <a:pPr eaLnBrk="1" hangingPunct="1"/>
            <a:r>
              <a:rPr lang="ru-RU" sz="2400" b="1" smtClean="0"/>
              <a:t>4. Изучить блок-схему вентилятора и уметь регулировать параметры искусственной вентиляции лёгких вручную.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7512"/>
          </a:xfrm>
        </p:spPr>
        <p:txBody>
          <a:bodyPr/>
          <a:lstStyle/>
          <a:p>
            <a:pPr eaLnBrk="1" hangingPunct="1"/>
            <a:r>
              <a:rPr lang="ru-RU" sz="2000" b="1" smtClean="0"/>
              <a:t>ПЛАН: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765175"/>
            <a:ext cx="9144000" cy="5360988"/>
          </a:xfrm>
        </p:spPr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b="1" dirty="0" smtClean="0"/>
              <a:t>1. Определение ОРДС. Эпидемиология, провоцирующие события.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b="1" dirty="0" smtClean="0"/>
              <a:t>2. Патогенез ОРДС: функции сурфактанта; проявления </a:t>
            </a:r>
            <a:r>
              <a:rPr lang="ru-RU" sz="2000" b="1" dirty="0" err="1" smtClean="0"/>
              <a:t>ишемии-реперфузии</a:t>
            </a:r>
            <a:r>
              <a:rPr lang="ru-RU" sz="2000" b="1" dirty="0" smtClean="0"/>
              <a:t>; порочные круги.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b="1" dirty="0" smtClean="0"/>
              <a:t>3. Пневмония как основное осложнение ОРДС.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b="1" dirty="0" smtClean="0"/>
              <a:t>4. Диагностика дыхательной недостаточности.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b="1" dirty="0" smtClean="0"/>
              <a:t>5. Принципы интенсивной терапии ОРДС.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b="1" dirty="0" smtClean="0"/>
              <a:t>6. Медикаментозные и альтернативные методы лечения при ОРДС.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b="1" dirty="0" smtClean="0"/>
              <a:t>7. Респираторная терапия ОРДС.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b="1" dirty="0" smtClean="0"/>
              <a:t>7.1. Искусственные дыхательные пути: виды; техника установки; меры безопасности.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b="1" dirty="0" smtClean="0"/>
              <a:t>7.2. Оксигенотерапия и </a:t>
            </a:r>
            <a:r>
              <a:rPr lang="ru-RU" sz="2000" b="1" dirty="0" err="1" smtClean="0"/>
              <a:t>неинвазивное</a:t>
            </a:r>
            <a:r>
              <a:rPr lang="ru-RU" sz="2000" b="1" dirty="0" smtClean="0"/>
              <a:t> «СРАР».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b="1" dirty="0" smtClean="0"/>
              <a:t>7.3. Объёмная ИВЛ: принцип работы вентилятора; блок-схема вентилятора.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b="1" dirty="0" smtClean="0"/>
              <a:t>7.4. Параметры ИВЛ и управление ими.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b="1" dirty="0" smtClean="0"/>
              <a:t>7.5. Режимы ИВЛ. Понятие о триггере вдоха.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b="1" dirty="0" smtClean="0"/>
              <a:t>7.6. ВЧ ИВЛ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b="1" dirty="0" smtClean="0"/>
              <a:t>8. </a:t>
            </a:r>
            <a:r>
              <a:rPr lang="ru-RU" sz="2000" b="1" dirty="0" err="1" smtClean="0"/>
              <a:t>Вентилятор-индуцированные</a:t>
            </a:r>
            <a:r>
              <a:rPr lang="ru-RU" sz="2000" b="1" dirty="0" smtClean="0"/>
              <a:t> поражения лёгких.</a:t>
            </a:r>
            <a:endParaRPr lang="ru-RU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Заголовок 1"/>
          <p:cNvSpPr>
            <a:spLocks noGrp="1"/>
          </p:cNvSpPr>
          <p:nvPr>
            <p:ph type="title"/>
          </p:nvPr>
        </p:nvSpPr>
        <p:spPr>
          <a:xfrm>
            <a:off x="468313" y="188913"/>
            <a:ext cx="8229600" cy="1143000"/>
          </a:xfrm>
        </p:spPr>
        <p:txBody>
          <a:bodyPr/>
          <a:lstStyle/>
          <a:p>
            <a:pPr eaLnBrk="1" hangingPunct="1"/>
            <a:r>
              <a:rPr lang="ru-RU" sz="2400" b="1" smtClean="0"/>
              <a:t>ЛИТЕРАТУРА:</a:t>
            </a:r>
          </a:p>
        </p:txBody>
      </p:sp>
      <p:sp>
        <p:nvSpPr>
          <p:cNvPr id="18434" name="Содержимое 2"/>
          <p:cNvSpPr>
            <a:spLocks noGrp="1"/>
          </p:cNvSpPr>
          <p:nvPr>
            <p:ph idx="1"/>
          </p:nvPr>
        </p:nvSpPr>
        <p:spPr>
          <a:xfrm>
            <a:off x="0" y="1341438"/>
            <a:ext cx="9144000" cy="4525962"/>
          </a:xfrm>
        </p:spPr>
        <p:txBody>
          <a:bodyPr/>
          <a:lstStyle/>
          <a:p>
            <a:pPr eaLnBrk="1" hangingPunct="1"/>
            <a:r>
              <a:rPr lang="ru-RU" sz="2000" b="1" dirty="0" smtClean="0"/>
              <a:t>Горячев А.С. Основы ИВЛ/А.С.Горячев, И.А.Савин.- М.: ООО «Д», 2013.- 260с.</a:t>
            </a:r>
          </a:p>
          <a:p>
            <a:pPr eaLnBrk="1" hangingPunct="1"/>
            <a:r>
              <a:rPr lang="ru-RU" sz="2000" b="1" dirty="0" smtClean="0"/>
              <a:t>Зильбер А.П. Этюды респираторной медицины/А.П.Зильбер.- М.: </a:t>
            </a:r>
            <a:r>
              <a:rPr lang="ru-RU" sz="2000" b="1" dirty="0" err="1" smtClean="0"/>
              <a:t>МЕД-Пресс-информ</a:t>
            </a:r>
            <a:r>
              <a:rPr lang="ru-RU" sz="2000" b="1" dirty="0" smtClean="0"/>
              <a:t>, 2007.- 792с.</a:t>
            </a:r>
          </a:p>
          <a:p>
            <a:pPr eaLnBrk="1" hangingPunct="1"/>
            <a:r>
              <a:rPr lang="ru-RU" sz="2000" b="1" dirty="0" err="1" smtClean="0"/>
              <a:t>Корячкин</a:t>
            </a:r>
            <a:r>
              <a:rPr lang="ru-RU" sz="2000" b="1" dirty="0" smtClean="0"/>
              <a:t> А.В. Диагностика в анестезиологии и интенсивной терапии/</a:t>
            </a:r>
            <a:r>
              <a:rPr lang="ru-RU" sz="2000" b="1" dirty="0" err="1" smtClean="0"/>
              <a:t>А.В.Корячкин</a:t>
            </a:r>
            <a:r>
              <a:rPr lang="ru-RU" sz="2000" b="1" dirty="0" smtClean="0"/>
              <a:t>, </a:t>
            </a:r>
            <a:r>
              <a:rPr lang="ru-RU" sz="2000" b="1" dirty="0" err="1" smtClean="0"/>
              <a:t>В.Л.Мануэль</a:t>
            </a:r>
            <a:r>
              <a:rPr lang="ru-RU" sz="2000" b="1" dirty="0" smtClean="0"/>
              <a:t>, </a:t>
            </a:r>
            <a:r>
              <a:rPr lang="ru-RU" sz="2000" b="1" dirty="0" err="1" smtClean="0"/>
              <a:t>В.И.Страшнов</a:t>
            </a:r>
            <a:r>
              <a:rPr lang="ru-RU" sz="2000" b="1" dirty="0" smtClean="0"/>
              <a:t>.- СПб.: </a:t>
            </a:r>
            <a:r>
              <a:rPr lang="ru-RU" sz="2000" b="1" dirty="0" err="1" smtClean="0"/>
              <a:t>СпецЛит</a:t>
            </a:r>
            <a:r>
              <a:rPr lang="ru-RU" sz="2000" b="1" dirty="0" smtClean="0"/>
              <a:t>, 2011.- 414с.</a:t>
            </a:r>
          </a:p>
          <a:p>
            <a:pPr eaLnBrk="1" hangingPunct="1"/>
            <a:r>
              <a:rPr lang="ru-RU" sz="2000" b="1" dirty="0" smtClean="0"/>
              <a:t>Основы анестезиологии и реаниматологии/под ред. </a:t>
            </a:r>
            <a:r>
              <a:rPr lang="ru-RU" sz="2000" b="1" dirty="0" err="1" smtClean="0"/>
              <a:t>В.Н.Кохно</a:t>
            </a:r>
            <a:r>
              <a:rPr lang="ru-RU" sz="2000" b="1" dirty="0" smtClean="0"/>
              <a:t>.- Новосибирск.: </a:t>
            </a:r>
            <a:r>
              <a:rPr lang="ru-RU" sz="2000" b="1" dirty="0" err="1" smtClean="0"/>
              <a:t>Сибмедиздат</a:t>
            </a:r>
            <a:r>
              <a:rPr lang="ru-RU" sz="2000" b="1" dirty="0" smtClean="0"/>
              <a:t> НГМУ, 2013.- 558с.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2" descr="C:\Users\User\Desktop\present\рентген\IMG_0220.JPG"/>
          <p:cNvPicPr>
            <a:picLocks noChangeAspect="1" noChangeArrowheads="1"/>
          </p:cNvPicPr>
          <p:nvPr/>
        </p:nvPicPr>
        <p:blipFill>
          <a:blip r:embed="rId3" cstate="print">
            <a:lum bright="14000" contrast="26000"/>
          </a:blip>
          <a:srcRect/>
          <a:stretch>
            <a:fillRect/>
          </a:stretch>
        </p:blipFill>
        <p:spPr bwMode="auto">
          <a:xfrm>
            <a:off x="714375" y="928688"/>
            <a:ext cx="7929563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Заголовок 4"/>
          <p:cNvSpPr txBox="1">
            <a:spLocks/>
          </p:cNvSpPr>
          <p:nvPr/>
        </p:nvSpPr>
        <p:spPr>
          <a:xfrm>
            <a:off x="142875" y="0"/>
            <a:ext cx="8786813" cy="1000125"/>
          </a:xfrm>
          <a:prstGeom prst="rect">
            <a:avLst/>
          </a:prstGeom>
          <a:solidFill>
            <a:schemeClr val="bg1"/>
          </a:solidFill>
          <a:ln w="50800">
            <a:solidFill>
              <a:srgbClr val="FF0000"/>
            </a:solidFill>
          </a:ln>
        </p:spPr>
        <p:txBody>
          <a:bodyPr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latin typeface="+mj-lt"/>
                <a:ea typeface="+mj-ea"/>
                <a:cs typeface="+mj-cs"/>
              </a:rPr>
              <a:t>ОСТРЫЙ РЕСПИРАТОРНЫЙ ДИСТРЕСС-СИНДРОМ – ОСНОВНОЙ ВИД ПОРАЖЕНИЯ СИСТЕМЫ ВНЕШНЕГО ДЫХАНИЯ, ТРЕБУЮЩИЙ ИНТЕНСИВНОЙ ТЕРАПИИ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400" b="1" smtClean="0"/>
              <a:t>ОПРЕДЕЛЕНИЕ:</a:t>
            </a:r>
          </a:p>
        </p:txBody>
      </p:sp>
      <p:sp>
        <p:nvSpPr>
          <p:cNvPr id="20482" name="Содержимое 2"/>
          <p:cNvSpPr>
            <a:spLocks noGrp="1"/>
          </p:cNvSpPr>
          <p:nvPr>
            <p:ph idx="1"/>
          </p:nvPr>
        </p:nvSpPr>
        <p:spPr>
          <a:xfrm>
            <a:off x="179388" y="1268413"/>
            <a:ext cx="8785225" cy="4525962"/>
          </a:xfrm>
        </p:spPr>
        <p:txBody>
          <a:bodyPr/>
          <a:lstStyle/>
          <a:p>
            <a:pPr eaLnBrk="1" hangingPunct="1"/>
            <a:r>
              <a:rPr lang="ru-RU" sz="2400" b="1" smtClean="0"/>
              <a:t>Острый респираторный дистресс-синдром («ОРДС») – неспецифический патологический процесс в лёгких, характеризующийся: воспалением, замедлением диффузии газов через альвеолокапиллярные мембраны, ухудшением оксигенации, диффузной лёгочной инфильтрацией и ателектазированием, не объясняемыми гипертензией левого предсердия.</a:t>
            </a:r>
          </a:p>
          <a:p>
            <a:pPr eaLnBrk="1" hangingPunct="1"/>
            <a:endParaRPr lang="ru-RU" sz="2400" b="1" smtClean="0"/>
          </a:p>
          <a:p>
            <a:pPr eaLnBrk="1" hangingPunct="1"/>
            <a:r>
              <a:rPr lang="ru-RU" sz="2400" b="1" smtClean="0"/>
              <a:t>Синдром острого повреждения лёгких («СОПЛ») – синоним термина «ОРДС» при нерезко выраженной гипоксии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5EA2BA-8767-4DAA-A2B4-F3B0560C55C9}" type="slidenum">
              <a:rPr lang="ru-RU">
                <a:latin typeface="Arial" pitchFamily="34" charset="0"/>
              </a:rPr>
              <a:pPr>
                <a:defRPr/>
              </a:pPr>
              <a:t>7</a:t>
            </a:fld>
            <a:endParaRPr lang="ru-RU">
              <a:latin typeface="Arial" pitchFamily="34" charset="0"/>
            </a:endParaRPr>
          </a:p>
        </p:txBody>
      </p:sp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528638" y="300038"/>
            <a:ext cx="8623300" cy="1220787"/>
          </a:xfrm>
        </p:spPr>
        <p:txBody>
          <a:bodyPr/>
          <a:lstStyle/>
          <a:p>
            <a:pPr eaLnBrk="1" hangingPunct="1"/>
            <a:r>
              <a:rPr lang="ru-RU" sz="5400" smtClean="0">
                <a:latin typeface="Arial" charset="0"/>
              </a:rPr>
              <a:t>Провоцирующие факторы</a:t>
            </a:r>
            <a:endParaRPr lang="en-US" sz="5400" smtClean="0">
              <a:latin typeface="Arial" charset="0"/>
            </a:endParaRPr>
          </a:p>
        </p:txBody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4063" y="1825625"/>
            <a:ext cx="8029575" cy="4164013"/>
          </a:xfrm>
        </p:spPr>
        <p:txBody>
          <a:bodyPr rtlCol="0">
            <a:normAutofit fontScale="92500" lnSpcReduction="20000"/>
          </a:bodyPr>
          <a:lstStyle/>
          <a:p>
            <a:pPr eaLnBrk="1" fontAlgn="auto" hangingPunct="1">
              <a:spcAft>
                <a:spcPts val="0"/>
              </a:spcAft>
              <a:buClr>
                <a:srgbClr val="CC0000"/>
              </a:buClr>
              <a:buFont typeface="Wingdings" pitchFamily="2" charset="2"/>
              <a:buChar char="M"/>
              <a:defRPr/>
            </a:pPr>
            <a:r>
              <a:rPr lang="ru-RU" b="1" dirty="0" smtClean="0"/>
              <a:t>Шок</a:t>
            </a:r>
          </a:p>
          <a:p>
            <a:pPr eaLnBrk="1" fontAlgn="auto" hangingPunct="1">
              <a:spcAft>
                <a:spcPts val="0"/>
              </a:spcAft>
              <a:buClr>
                <a:srgbClr val="CC0000"/>
              </a:buClr>
              <a:buFont typeface="Wingdings" pitchFamily="2" charset="2"/>
              <a:buChar char="M"/>
              <a:defRPr/>
            </a:pPr>
            <a:r>
              <a:rPr lang="ru-RU" b="1" dirty="0" smtClean="0"/>
              <a:t>ДВС</a:t>
            </a:r>
            <a:endParaRPr lang="en-US" b="1" dirty="0" smtClean="0"/>
          </a:p>
          <a:p>
            <a:pPr eaLnBrk="1" fontAlgn="auto" hangingPunct="1">
              <a:spcAft>
                <a:spcPts val="0"/>
              </a:spcAft>
              <a:buClr>
                <a:srgbClr val="CC0000"/>
              </a:buClr>
              <a:buFont typeface="Wingdings" pitchFamily="2" charset="2"/>
              <a:buChar char="M"/>
              <a:defRPr/>
            </a:pPr>
            <a:r>
              <a:rPr lang="ru-RU" b="1" dirty="0" smtClean="0"/>
              <a:t>Аспирация желудочного содержимого</a:t>
            </a:r>
          </a:p>
          <a:p>
            <a:pPr eaLnBrk="1" fontAlgn="auto" hangingPunct="1">
              <a:spcAft>
                <a:spcPts val="0"/>
              </a:spcAft>
              <a:buClr>
                <a:srgbClr val="CC0000"/>
              </a:buClr>
              <a:buFont typeface="Wingdings" pitchFamily="2" charset="2"/>
              <a:buChar char="M"/>
              <a:defRPr/>
            </a:pPr>
            <a:r>
              <a:rPr lang="ru-RU" b="1" dirty="0" smtClean="0"/>
              <a:t>Травма </a:t>
            </a:r>
          </a:p>
          <a:p>
            <a:pPr eaLnBrk="1" fontAlgn="auto" hangingPunct="1">
              <a:spcAft>
                <a:spcPts val="0"/>
              </a:spcAft>
              <a:buClr>
                <a:srgbClr val="CC0000"/>
              </a:buClr>
              <a:buFont typeface="Wingdings" pitchFamily="2" charset="2"/>
              <a:buChar char="M"/>
              <a:defRPr/>
            </a:pPr>
            <a:r>
              <a:rPr lang="ru-RU" b="1" dirty="0" smtClean="0"/>
              <a:t>Инфекции 		</a:t>
            </a:r>
          </a:p>
          <a:p>
            <a:pPr eaLnBrk="1" fontAlgn="auto" hangingPunct="1">
              <a:spcAft>
                <a:spcPts val="0"/>
              </a:spcAft>
              <a:buClr>
                <a:srgbClr val="CC0000"/>
              </a:buClr>
              <a:buFont typeface="Wingdings" pitchFamily="2" charset="2"/>
              <a:buChar char="M"/>
              <a:defRPr/>
            </a:pPr>
            <a:r>
              <a:rPr lang="ru-RU" b="1" dirty="0" smtClean="0"/>
              <a:t>Вдыхание токсических газов и дыма</a:t>
            </a:r>
            <a:endParaRPr lang="en-US" b="1" dirty="0" smtClean="0"/>
          </a:p>
          <a:p>
            <a:pPr eaLnBrk="1" fontAlgn="auto" hangingPunct="1">
              <a:spcAft>
                <a:spcPts val="0"/>
              </a:spcAft>
              <a:buClr>
                <a:srgbClr val="CC0000"/>
              </a:buClr>
              <a:buFont typeface="Wingdings" pitchFamily="2" charset="2"/>
              <a:buChar char="M"/>
              <a:defRPr/>
            </a:pPr>
            <a:r>
              <a:rPr lang="ru-RU" b="1" dirty="0" smtClean="0"/>
              <a:t>Влияние лекарственных препаратов и отравления</a:t>
            </a:r>
          </a:p>
          <a:p>
            <a:pPr eaLnBrk="1" fontAlgn="auto" hangingPunct="1">
              <a:spcAft>
                <a:spcPts val="0"/>
              </a:spcAft>
              <a:buClr>
                <a:srgbClr val="CC0000"/>
              </a:buClr>
              <a:buFont typeface="Wingdings" pitchFamily="2" charset="2"/>
              <a:buChar char="M"/>
              <a:defRPr/>
            </a:pPr>
            <a:r>
              <a:rPr lang="ru-RU" b="1" dirty="0" smtClean="0"/>
              <a:t>Дефицит сурфактанта</a:t>
            </a:r>
            <a:endParaRPr lang="en-US" b="1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extBox 2"/>
          <p:cNvSpPr txBox="1">
            <a:spLocks noChangeArrowheads="1"/>
          </p:cNvSpPr>
          <p:nvPr/>
        </p:nvSpPr>
        <p:spPr bwMode="auto">
          <a:xfrm>
            <a:off x="3357563" y="2214563"/>
            <a:ext cx="8207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сладж</a:t>
            </a:r>
          </a:p>
        </p:txBody>
      </p:sp>
      <p:sp>
        <p:nvSpPr>
          <p:cNvPr id="22530" name="TextBox 3"/>
          <p:cNvSpPr txBox="1">
            <a:spLocks noChangeArrowheads="1"/>
          </p:cNvSpPr>
          <p:nvPr/>
        </p:nvSpPr>
        <p:spPr bwMode="auto">
          <a:xfrm>
            <a:off x="6143625" y="2143125"/>
            <a:ext cx="16271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микротромбы</a:t>
            </a:r>
          </a:p>
        </p:txBody>
      </p:sp>
      <p:sp>
        <p:nvSpPr>
          <p:cNvPr id="22531" name="TextBox 4"/>
          <p:cNvSpPr txBox="1">
            <a:spLocks noChangeArrowheads="1"/>
          </p:cNvSpPr>
          <p:nvPr/>
        </p:nvSpPr>
        <p:spPr bwMode="auto">
          <a:xfrm>
            <a:off x="5000625" y="2214563"/>
            <a:ext cx="590550" cy="369887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ДВС</a:t>
            </a:r>
          </a:p>
        </p:txBody>
      </p:sp>
      <p:sp>
        <p:nvSpPr>
          <p:cNvPr id="22532" name="TextBox 6"/>
          <p:cNvSpPr txBox="1">
            <a:spLocks noChangeArrowheads="1"/>
          </p:cNvSpPr>
          <p:nvPr/>
        </p:nvSpPr>
        <p:spPr bwMode="auto">
          <a:xfrm>
            <a:off x="6000750" y="2928938"/>
            <a:ext cx="19288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гипоперфузия</a:t>
            </a:r>
          </a:p>
        </p:txBody>
      </p:sp>
      <p:sp>
        <p:nvSpPr>
          <p:cNvPr id="22533" name="TextBox 7"/>
          <p:cNvSpPr txBox="1">
            <a:spLocks noChangeArrowheads="1"/>
          </p:cNvSpPr>
          <p:nvPr/>
        </p:nvSpPr>
        <p:spPr bwMode="auto">
          <a:xfrm>
            <a:off x="5929313" y="4500563"/>
            <a:ext cx="13890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реперфузия</a:t>
            </a:r>
          </a:p>
        </p:txBody>
      </p:sp>
      <p:sp>
        <p:nvSpPr>
          <p:cNvPr id="22534" name="TextBox 8"/>
          <p:cNvSpPr txBox="1">
            <a:spLocks noChangeArrowheads="1"/>
          </p:cNvSpPr>
          <p:nvPr/>
        </p:nvSpPr>
        <p:spPr bwMode="auto">
          <a:xfrm>
            <a:off x="6429375" y="5286375"/>
            <a:ext cx="625475" cy="369888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ПОЛ</a:t>
            </a:r>
          </a:p>
        </p:txBody>
      </p:sp>
      <p:sp>
        <p:nvSpPr>
          <p:cNvPr id="22535" name="TextBox 9"/>
          <p:cNvSpPr txBox="1">
            <a:spLocks noChangeArrowheads="1"/>
          </p:cNvSpPr>
          <p:nvPr/>
        </p:nvSpPr>
        <p:spPr bwMode="auto">
          <a:xfrm>
            <a:off x="2643188" y="5286375"/>
            <a:ext cx="2786062" cy="369888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дефицит сурфактанта</a:t>
            </a:r>
          </a:p>
        </p:txBody>
      </p:sp>
      <p:sp>
        <p:nvSpPr>
          <p:cNvPr id="22536" name="TextBox 10"/>
          <p:cNvSpPr txBox="1">
            <a:spLocks noChangeArrowheads="1"/>
          </p:cNvSpPr>
          <p:nvPr/>
        </p:nvSpPr>
        <p:spPr bwMode="auto">
          <a:xfrm>
            <a:off x="3500438" y="4357688"/>
            <a:ext cx="1428750" cy="369887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ателектаз</a:t>
            </a:r>
          </a:p>
        </p:txBody>
      </p:sp>
      <p:sp>
        <p:nvSpPr>
          <p:cNvPr id="22537" name="TextBox 11"/>
          <p:cNvSpPr txBox="1">
            <a:spLocks noChangeArrowheads="1"/>
          </p:cNvSpPr>
          <p:nvPr/>
        </p:nvSpPr>
        <p:spPr bwMode="auto">
          <a:xfrm>
            <a:off x="6357938" y="3786188"/>
            <a:ext cx="1306512" cy="369887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гипоксия</a:t>
            </a:r>
          </a:p>
        </p:txBody>
      </p:sp>
      <p:sp>
        <p:nvSpPr>
          <p:cNvPr id="22538" name="TextBox 13"/>
          <p:cNvSpPr txBox="1">
            <a:spLocks noChangeArrowheads="1"/>
          </p:cNvSpPr>
          <p:nvPr/>
        </p:nvSpPr>
        <p:spPr bwMode="auto">
          <a:xfrm>
            <a:off x="395288" y="2420938"/>
            <a:ext cx="19478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отёк интерстиция</a:t>
            </a:r>
          </a:p>
        </p:txBody>
      </p:sp>
      <p:sp>
        <p:nvSpPr>
          <p:cNvPr id="22539" name="TextBox 14"/>
          <p:cNvSpPr txBox="1">
            <a:spLocks noChangeArrowheads="1"/>
          </p:cNvSpPr>
          <p:nvPr/>
        </p:nvSpPr>
        <p:spPr bwMode="auto">
          <a:xfrm>
            <a:off x="642938" y="1571625"/>
            <a:ext cx="1714500" cy="369888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 воспаление</a:t>
            </a:r>
          </a:p>
        </p:txBody>
      </p:sp>
      <p:sp>
        <p:nvSpPr>
          <p:cNvPr id="22540" name="TextBox 16"/>
          <p:cNvSpPr txBox="1">
            <a:spLocks noChangeArrowheads="1"/>
          </p:cNvSpPr>
          <p:nvPr/>
        </p:nvSpPr>
        <p:spPr bwMode="auto">
          <a:xfrm>
            <a:off x="214313" y="5143500"/>
            <a:ext cx="16541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b="1">
                <a:latin typeface="Calibri" pitchFamily="34" charset="0"/>
              </a:rPr>
              <a:t>отёк </a:t>
            </a:r>
            <a:endParaRPr lang="en-US" b="1">
              <a:latin typeface="Calibri" pitchFamily="34" charset="0"/>
            </a:endParaRPr>
          </a:p>
          <a:p>
            <a:pPr algn="ctr"/>
            <a:r>
              <a:rPr lang="ru-RU" b="1">
                <a:latin typeface="Calibri" pitchFamily="34" charset="0"/>
              </a:rPr>
              <a:t>интерстиция</a:t>
            </a:r>
          </a:p>
        </p:txBody>
      </p:sp>
      <p:sp>
        <p:nvSpPr>
          <p:cNvPr id="22541" name="TextBox 17"/>
          <p:cNvSpPr txBox="1">
            <a:spLocks noChangeArrowheads="1"/>
          </p:cNvSpPr>
          <p:nvPr/>
        </p:nvSpPr>
        <p:spPr bwMode="auto">
          <a:xfrm>
            <a:off x="6000750" y="6143625"/>
            <a:ext cx="1714500" cy="369888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 воспаление</a:t>
            </a:r>
          </a:p>
        </p:txBody>
      </p:sp>
      <p:sp>
        <p:nvSpPr>
          <p:cNvPr id="22542" name="TextBox 18"/>
          <p:cNvSpPr txBox="1">
            <a:spLocks noChangeArrowheads="1"/>
          </p:cNvSpPr>
          <p:nvPr/>
        </p:nvSpPr>
        <p:spPr bwMode="auto">
          <a:xfrm>
            <a:off x="0" y="3786188"/>
            <a:ext cx="25717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альвеолярный отёк</a:t>
            </a:r>
          </a:p>
        </p:txBody>
      </p:sp>
      <p:sp>
        <p:nvSpPr>
          <p:cNvPr id="22543" name="TextBox 19"/>
          <p:cNvSpPr txBox="1">
            <a:spLocks noChangeArrowheads="1"/>
          </p:cNvSpPr>
          <p:nvPr/>
        </p:nvSpPr>
        <p:spPr bwMode="auto">
          <a:xfrm>
            <a:off x="2843213" y="2997200"/>
            <a:ext cx="2943225" cy="3683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гиалиновые мембраны</a:t>
            </a:r>
          </a:p>
        </p:txBody>
      </p:sp>
      <p:cxnSp>
        <p:nvCxnSpPr>
          <p:cNvPr id="27" name="Прямая со стрелкой 26"/>
          <p:cNvCxnSpPr/>
          <p:nvPr/>
        </p:nvCxnSpPr>
        <p:spPr>
          <a:xfrm rot="5400000">
            <a:off x="3371850" y="1914525"/>
            <a:ext cx="701675" cy="15875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 rot="5400000">
            <a:off x="5001419" y="1856581"/>
            <a:ext cx="571500" cy="1588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>
            <a:off x="5643563" y="2357438"/>
            <a:ext cx="571500" cy="1587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 rot="5400000">
            <a:off x="6692901" y="2736850"/>
            <a:ext cx="482600" cy="9525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/>
          <p:nvPr/>
        </p:nvCxnSpPr>
        <p:spPr>
          <a:xfrm rot="5400000">
            <a:off x="6712744" y="3502819"/>
            <a:ext cx="433388" cy="0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6804025" y="4149725"/>
            <a:ext cx="0" cy="358775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 rot="5400000">
            <a:off x="6537325" y="5064126"/>
            <a:ext cx="415925" cy="25400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 rot="10800000">
            <a:off x="5500688" y="5500688"/>
            <a:ext cx="785812" cy="1587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 flipH="1">
            <a:off x="6732588" y="5661025"/>
            <a:ext cx="7937" cy="495300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rot="5400000">
            <a:off x="6602412" y="5186363"/>
            <a:ext cx="1941513" cy="1588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 flipV="1">
            <a:off x="2500313" y="3929063"/>
            <a:ext cx="3786187" cy="71437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Прямая со стрелкой 65"/>
          <p:cNvCxnSpPr/>
          <p:nvPr/>
        </p:nvCxnSpPr>
        <p:spPr>
          <a:xfrm flipV="1">
            <a:off x="2214563" y="3214688"/>
            <a:ext cx="571500" cy="571500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Прямая со стрелкой 67"/>
          <p:cNvCxnSpPr/>
          <p:nvPr/>
        </p:nvCxnSpPr>
        <p:spPr>
          <a:xfrm>
            <a:off x="2214563" y="4143375"/>
            <a:ext cx="1216025" cy="358775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Прямая со стрелкой 69"/>
          <p:cNvCxnSpPr/>
          <p:nvPr/>
        </p:nvCxnSpPr>
        <p:spPr>
          <a:xfrm flipV="1">
            <a:off x="5000625" y="4143375"/>
            <a:ext cx="1285875" cy="357188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Прямая со стрелкой 71"/>
          <p:cNvCxnSpPr/>
          <p:nvPr/>
        </p:nvCxnSpPr>
        <p:spPr>
          <a:xfrm>
            <a:off x="5857875" y="3214688"/>
            <a:ext cx="858838" cy="501650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Прямая со стрелкой 74"/>
          <p:cNvCxnSpPr/>
          <p:nvPr/>
        </p:nvCxnSpPr>
        <p:spPr>
          <a:xfrm flipV="1">
            <a:off x="1143000" y="4214813"/>
            <a:ext cx="0" cy="936625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Прямая со стрелкой 76"/>
          <p:cNvCxnSpPr/>
          <p:nvPr/>
        </p:nvCxnSpPr>
        <p:spPr>
          <a:xfrm rot="16200000" flipH="1">
            <a:off x="692150" y="3236913"/>
            <a:ext cx="928687" cy="26988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Прямая со стрелкой 80"/>
          <p:cNvCxnSpPr/>
          <p:nvPr/>
        </p:nvCxnSpPr>
        <p:spPr>
          <a:xfrm rot="5400000">
            <a:off x="965200" y="2249488"/>
            <a:ext cx="500063" cy="1587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Прямая со стрелкой 83"/>
          <p:cNvCxnSpPr/>
          <p:nvPr/>
        </p:nvCxnSpPr>
        <p:spPr>
          <a:xfrm flipH="1" flipV="1">
            <a:off x="4143375" y="4786313"/>
            <a:ext cx="1588" cy="495300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Прямая со стрелкой 86"/>
          <p:cNvCxnSpPr/>
          <p:nvPr/>
        </p:nvCxnSpPr>
        <p:spPr>
          <a:xfrm flipV="1">
            <a:off x="4286250" y="2428875"/>
            <a:ext cx="642938" cy="1588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Прямая со стрелкой 90"/>
          <p:cNvCxnSpPr>
            <a:stCxn id="22535" idx="1"/>
            <a:endCxn id="22540" idx="3"/>
          </p:cNvCxnSpPr>
          <p:nvPr/>
        </p:nvCxnSpPr>
        <p:spPr>
          <a:xfrm rot="10800000">
            <a:off x="1868488" y="5467350"/>
            <a:ext cx="774700" cy="3175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Shape 106"/>
          <p:cNvCxnSpPr/>
          <p:nvPr/>
        </p:nvCxnSpPr>
        <p:spPr>
          <a:xfrm rot="10800000">
            <a:off x="1143000" y="5715000"/>
            <a:ext cx="4859338" cy="608013"/>
          </a:xfrm>
          <a:prstGeom prst="bentConnector2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Соединительная линия уступом 108"/>
          <p:cNvCxnSpPr>
            <a:stCxn id="22537" idx="3"/>
            <a:endCxn id="22568" idx="3"/>
          </p:cNvCxnSpPr>
          <p:nvPr/>
        </p:nvCxnSpPr>
        <p:spPr>
          <a:xfrm flipH="1" flipV="1">
            <a:off x="6765925" y="804863"/>
            <a:ext cx="898525" cy="3167062"/>
          </a:xfrm>
          <a:prstGeom prst="bentConnector3">
            <a:avLst>
              <a:gd name="adj1" fmla="val -25461"/>
            </a:avLst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2" name="Прямая со стрелкой 131"/>
          <p:cNvCxnSpPr/>
          <p:nvPr/>
        </p:nvCxnSpPr>
        <p:spPr>
          <a:xfrm flipH="1" flipV="1">
            <a:off x="2195513" y="981075"/>
            <a:ext cx="17462" cy="519113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568" name="TextBox 1"/>
          <p:cNvSpPr txBox="1">
            <a:spLocks noChangeArrowheads="1"/>
          </p:cNvSpPr>
          <p:nvPr/>
        </p:nvSpPr>
        <p:spPr bwMode="auto">
          <a:xfrm>
            <a:off x="2051050" y="620713"/>
            <a:ext cx="4714875" cy="369887"/>
          </a:xfrm>
          <a:prstGeom prst="rect">
            <a:avLst/>
          </a:prstGeom>
          <a:solidFill>
            <a:schemeClr val="bg1"/>
          </a:solidFill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latin typeface="Calibri" pitchFamily="34" charset="0"/>
              </a:rPr>
              <a:t>микроагрегаты в лёгочных капиллярах</a:t>
            </a:r>
          </a:p>
        </p:txBody>
      </p:sp>
      <p:cxnSp>
        <p:nvCxnSpPr>
          <p:cNvPr id="139" name="Соединительная линия уступом 138"/>
          <p:cNvCxnSpPr/>
          <p:nvPr/>
        </p:nvCxnSpPr>
        <p:spPr>
          <a:xfrm rot="10800000" flipV="1">
            <a:off x="2428875" y="1571625"/>
            <a:ext cx="785813" cy="214313"/>
          </a:xfrm>
          <a:prstGeom prst="bentConnector3">
            <a:avLst>
              <a:gd name="adj1" fmla="val 634"/>
            </a:avLst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Соединительная линия уступом 64"/>
          <p:cNvCxnSpPr>
            <a:stCxn id="22568" idx="1"/>
          </p:cNvCxnSpPr>
          <p:nvPr/>
        </p:nvCxnSpPr>
        <p:spPr>
          <a:xfrm rot="10800000" flipV="1">
            <a:off x="1403350" y="804863"/>
            <a:ext cx="647700" cy="752475"/>
          </a:xfrm>
          <a:prstGeom prst="bentConnector2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571" name="TextBox 70"/>
          <p:cNvSpPr txBox="1">
            <a:spLocks noChangeArrowheads="1"/>
          </p:cNvSpPr>
          <p:nvPr/>
        </p:nvSpPr>
        <p:spPr bwMode="auto">
          <a:xfrm>
            <a:off x="1116013" y="188913"/>
            <a:ext cx="64738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ПАТОГЕНЕЗ ОСТРОГО РЕСПИРАТОРНОГО ДИСТРЕСС-СИНДРОМА</a:t>
            </a:r>
          </a:p>
        </p:txBody>
      </p:sp>
      <p:sp>
        <p:nvSpPr>
          <p:cNvPr id="22572" name="TextBox 15"/>
          <p:cNvSpPr txBox="1">
            <a:spLocks noChangeArrowheads="1"/>
          </p:cNvSpPr>
          <p:nvPr/>
        </p:nvSpPr>
        <p:spPr bwMode="auto">
          <a:xfrm>
            <a:off x="2786063" y="1214438"/>
            <a:ext cx="2995612" cy="36988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деструкция микроагрегатов</a:t>
            </a:r>
          </a:p>
        </p:txBody>
      </p:sp>
      <p:cxnSp>
        <p:nvCxnSpPr>
          <p:cNvPr id="48" name="Соединительная линия уступом 47"/>
          <p:cNvCxnSpPr/>
          <p:nvPr/>
        </p:nvCxnSpPr>
        <p:spPr>
          <a:xfrm rot="10800000" flipV="1">
            <a:off x="5867400" y="1125538"/>
            <a:ext cx="785813" cy="214312"/>
          </a:xfrm>
          <a:prstGeom prst="bentConnector3">
            <a:avLst>
              <a:gd name="adj1" fmla="val 634"/>
            </a:avLst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AutoShape 38"/>
          <p:cNvSpPr>
            <a:spLocks noChangeArrowheads="1"/>
          </p:cNvSpPr>
          <p:nvPr/>
        </p:nvSpPr>
        <p:spPr bwMode="auto">
          <a:xfrm rot="1547820">
            <a:off x="1763713" y="1557338"/>
            <a:ext cx="4005262" cy="3736975"/>
          </a:xfrm>
          <a:prstGeom prst="irregularSeal2">
            <a:avLst/>
          </a:prstGeom>
          <a:solidFill>
            <a:srgbClr val="FFFF00">
              <a:alpha val="65881"/>
            </a:srgbClr>
          </a:solidFill>
          <a:ln w="25400">
            <a:noFill/>
            <a:miter lim="800000"/>
            <a:headEnd/>
            <a:tailEnd/>
          </a:ln>
        </p:spPr>
        <p:txBody>
          <a:bodyPr lIns="90000" tIns="46800" rIns="90000" bIns="46800" anchor="ctr"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0"/>
            <a:ext cx="7772400" cy="620713"/>
          </a:xfrm>
        </p:spPr>
        <p:txBody>
          <a:bodyPr/>
          <a:lstStyle/>
          <a:p>
            <a:pPr eaLnBrk="1" hangingPunct="1"/>
            <a:r>
              <a:rPr lang="ru-RU" sz="2400" b="1" smtClean="0">
                <a:latin typeface="Verdana" pitchFamily="34" charset="0"/>
              </a:rPr>
              <a:t>ПУСКОВЫЕ СОБЫТИЯ РДС</a:t>
            </a:r>
          </a:p>
        </p:txBody>
      </p:sp>
      <p:sp>
        <p:nvSpPr>
          <p:cNvPr id="23555" name="Text Box 4"/>
          <p:cNvSpPr txBox="1">
            <a:spLocks noChangeArrowheads="1"/>
          </p:cNvSpPr>
          <p:nvPr/>
        </p:nvSpPr>
        <p:spPr bwMode="auto">
          <a:xfrm>
            <a:off x="2771775" y="1700213"/>
            <a:ext cx="152558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/>
              <a:t>Ателектаз,</a:t>
            </a:r>
          </a:p>
          <a:p>
            <a:r>
              <a:rPr lang="ru-RU" sz="2000" b="1"/>
              <a:t>шунт</a:t>
            </a:r>
          </a:p>
        </p:txBody>
      </p:sp>
      <p:sp>
        <p:nvSpPr>
          <p:cNvPr id="23556" name="Text Box 6"/>
          <p:cNvSpPr txBox="1">
            <a:spLocks noChangeArrowheads="1"/>
          </p:cNvSpPr>
          <p:nvPr/>
        </p:nvSpPr>
        <p:spPr bwMode="auto">
          <a:xfrm>
            <a:off x="5148263" y="3213100"/>
            <a:ext cx="18097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/>
              <a:t>Ишемия</a:t>
            </a:r>
          </a:p>
          <a:p>
            <a:r>
              <a:rPr lang="ru-RU" sz="2000" b="1"/>
              <a:t>-реперфузия</a:t>
            </a:r>
          </a:p>
        </p:txBody>
      </p:sp>
      <p:sp>
        <p:nvSpPr>
          <p:cNvPr id="23557" name="Text Box 7"/>
          <p:cNvSpPr txBox="1">
            <a:spLocks noChangeArrowheads="1"/>
          </p:cNvSpPr>
          <p:nvPr/>
        </p:nvSpPr>
        <p:spPr bwMode="auto">
          <a:xfrm>
            <a:off x="0" y="4581525"/>
            <a:ext cx="34163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/>
              <a:t>Интерстициальный отек, </a:t>
            </a:r>
          </a:p>
          <a:p>
            <a:r>
              <a:rPr lang="ru-RU" sz="2000" b="1"/>
              <a:t>деструкция эндотелия </a:t>
            </a:r>
            <a:endParaRPr lang="en-US" sz="2000" b="1"/>
          </a:p>
          <a:p>
            <a:r>
              <a:rPr lang="ru-RU" sz="2000" b="1"/>
              <a:t>и альвеолоцитов</a:t>
            </a:r>
          </a:p>
        </p:txBody>
      </p:sp>
      <p:sp>
        <p:nvSpPr>
          <p:cNvPr id="23558" name="Text Box 8"/>
          <p:cNvSpPr txBox="1">
            <a:spLocks noChangeArrowheads="1"/>
          </p:cNvSpPr>
          <p:nvPr/>
        </p:nvSpPr>
        <p:spPr bwMode="auto">
          <a:xfrm>
            <a:off x="0" y="3429000"/>
            <a:ext cx="31400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/>
              <a:t>Транссудация, </a:t>
            </a:r>
          </a:p>
          <a:p>
            <a:r>
              <a:rPr lang="ru-RU" sz="2000" b="1"/>
              <a:t>гиалиновые мембраны</a:t>
            </a:r>
          </a:p>
        </p:txBody>
      </p:sp>
      <p:sp>
        <p:nvSpPr>
          <p:cNvPr id="23559" name="Text Box 9"/>
          <p:cNvSpPr txBox="1">
            <a:spLocks noChangeArrowheads="1"/>
          </p:cNvSpPr>
          <p:nvPr/>
        </p:nvSpPr>
        <p:spPr bwMode="auto">
          <a:xfrm>
            <a:off x="250825" y="2060575"/>
            <a:ext cx="20161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000" b="1"/>
              <a:t>Дефицит АТФ.</a:t>
            </a:r>
          </a:p>
          <a:p>
            <a:pPr algn="ctr"/>
            <a:r>
              <a:rPr lang="ru-RU" sz="2000" b="1"/>
              <a:t>Ацидоз.</a:t>
            </a:r>
          </a:p>
        </p:txBody>
      </p:sp>
      <p:sp>
        <p:nvSpPr>
          <p:cNvPr id="23560" name="Line 11"/>
          <p:cNvSpPr>
            <a:spLocks noChangeShapeType="1"/>
          </p:cNvSpPr>
          <p:nvPr/>
        </p:nvSpPr>
        <p:spPr bwMode="auto">
          <a:xfrm>
            <a:off x="1547813" y="1341438"/>
            <a:ext cx="1295400" cy="6477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23561" name="Line 12"/>
          <p:cNvSpPr>
            <a:spLocks noChangeShapeType="1"/>
          </p:cNvSpPr>
          <p:nvPr/>
        </p:nvSpPr>
        <p:spPr bwMode="auto">
          <a:xfrm flipV="1">
            <a:off x="4284663" y="1412875"/>
            <a:ext cx="1150937" cy="576263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23562" name="Line 13"/>
          <p:cNvSpPr>
            <a:spLocks noChangeShapeType="1"/>
          </p:cNvSpPr>
          <p:nvPr/>
        </p:nvSpPr>
        <p:spPr bwMode="auto">
          <a:xfrm flipH="1">
            <a:off x="5795963" y="1341438"/>
            <a:ext cx="0" cy="1944687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23563" name="Line 14"/>
          <p:cNvSpPr>
            <a:spLocks noChangeShapeType="1"/>
          </p:cNvSpPr>
          <p:nvPr/>
        </p:nvSpPr>
        <p:spPr bwMode="auto">
          <a:xfrm>
            <a:off x="5795963" y="3860800"/>
            <a:ext cx="0" cy="1223963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23564" name="Line 15"/>
          <p:cNvSpPr>
            <a:spLocks noChangeShapeType="1"/>
          </p:cNvSpPr>
          <p:nvPr/>
        </p:nvSpPr>
        <p:spPr bwMode="auto">
          <a:xfrm flipH="1">
            <a:off x="3203575" y="5300663"/>
            <a:ext cx="1511300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23565" name="Line 16"/>
          <p:cNvSpPr>
            <a:spLocks noChangeShapeType="1"/>
          </p:cNvSpPr>
          <p:nvPr/>
        </p:nvSpPr>
        <p:spPr bwMode="auto">
          <a:xfrm flipH="1" flipV="1">
            <a:off x="1042988" y="4076700"/>
            <a:ext cx="0" cy="503238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23566" name="Line 17"/>
          <p:cNvSpPr>
            <a:spLocks noChangeShapeType="1"/>
          </p:cNvSpPr>
          <p:nvPr/>
        </p:nvSpPr>
        <p:spPr bwMode="auto">
          <a:xfrm flipH="1" flipV="1">
            <a:off x="1042988" y="2781300"/>
            <a:ext cx="0" cy="6477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23567" name="Line 18"/>
          <p:cNvSpPr>
            <a:spLocks noChangeShapeType="1"/>
          </p:cNvSpPr>
          <p:nvPr/>
        </p:nvSpPr>
        <p:spPr bwMode="auto">
          <a:xfrm flipV="1">
            <a:off x="1042988" y="1412875"/>
            <a:ext cx="0" cy="6477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23568" name="Text Box 19"/>
          <p:cNvSpPr txBox="1">
            <a:spLocks noChangeArrowheads="1"/>
          </p:cNvSpPr>
          <p:nvPr/>
        </p:nvSpPr>
        <p:spPr bwMode="auto">
          <a:xfrm>
            <a:off x="2843213" y="3141663"/>
            <a:ext cx="730250" cy="400050"/>
          </a:xfrm>
          <a:prstGeom prst="rect">
            <a:avLst/>
          </a:prstGeom>
          <a:noFill/>
          <a:ln w="57150">
            <a:solidFill>
              <a:srgbClr val="660066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/>
              <a:t>ДВС</a:t>
            </a:r>
          </a:p>
        </p:txBody>
      </p:sp>
      <p:sp>
        <p:nvSpPr>
          <p:cNvPr id="23569" name="Text Box 25"/>
          <p:cNvSpPr txBox="1">
            <a:spLocks noChangeArrowheads="1"/>
          </p:cNvSpPr>
          <p:nvPr/>
        </p:nvSpPr>
        <p:spPr bwMode="auto">
          <a:xfrm>
            <a:off x="0" y="692150"/>
            <a:ext cx="2794000" cy="646113"/>
          </a:xfrm>
          <a:prstGeom prst="rect">
            <a:avLst/>
          </a:prstGeom>
          <a:noFill/>
          <a:ln w="76200">
            <a:solidFill>
              <a:srgbClr val="CC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solidFill>
                  <a:srgbClr val="CC0000"/>
                </a:solidFill>
              </a:rPr>
              <a:t>Пусковое событие</a:t>
            </a:r>
            <a:r>
              <a:rPr lang="en-US" b="1">
                <a:solidFill>
                  <a:srgbClr val="CC0000"/>
                </a:solidFill>
              </a:rPr>
              <a:t> I</a:t>
            </a:r>
            <a:r>
              <a:rPr lang="ru-RU" b="1">
                <a:solidFill>
                  <a:srgbClr val="CC0000"/>
                </a:solidFill>
              </a:rPr>
              <a:t>:</a:t>
            </a:r>
          </a:p>
          <a:p>
            <a:r>
              <a:rPr lang="ru-RU" b="1">
                <a:solidFill>
                  <a:srgbClr val="CC0000"/>
                </a:solidFill>
              </a:rPr>
              <a:t>дефицит  сурфактанта</a:t>
            </a:r>
          </a:p>
        </p:txBody>
      </p:sp>
      <p:sp>
        <p:nvSpPr>
          <p:cNvPr id="23570" name="Text Box 26"/>
          <p:cNvSpPr txBox="1">
            <a:spLocks noChangeArrowheads="1"/>
          </p:cNvSpPr>
          <p:nvPr/>
        </p:nvSpPr>
        <p:spPr bwMode="auto">
          <a:xfrm>
            <a:off x="4859338" y="692150"/>
            <a:ext cx="2809875" cy="646113"/>
          </a:xfrm>
          <a:prstGeom prst="rect">
            <a:avLst/>
          </a:prstGeom>
          <a:noFill/>
          <a:ln w="76200">
            <a:solidFill>
              <a:srgbClr val="00008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solidFill>
                  <a:srgbClr val="000066"/>
                </a:solidFill>
              </a:rPr>
              <a:t>Пусковое событие</a:t>
            </a:r>
            <a:r>
              <a:rPr lang="en-US" b="1">
                <a:solidFill>
                  <a:srgbClr val="000066"/>
                </a:solidFill>
              </a:rPr>
              <a:t> II</a:t>
            </a:r>
            <a:r>
              <a:rPr lang="ru-RU" b="1">
                <a:solidFill>
                  <a:srgbClr val="000066"/>
                </a:solidFill>
              </a:rPr>
              <a:t>:</a:t>
            </a:r>
          </a:p>
          <a:p>
            <a:r>
              <a:rPr lang="ru-RU" b="1">
                <a:solidFill>
                  <a:srgbClr val="000066"/>
                </a:solidFill>
              </a:rPr>
              <a:t>гипоксия; гиперкапния</a:t>
            </a:r>
          </a:p>
        </p:txBody>
      </p:sp>
      <p:sp>
        <p:nvSpPr>
          <p:cNvPr id="23571" name="Text Box 35"/>
          <p:cNvSpPr txBox="1">
            <a:spLocks noChangeArrowheads="1"/>
          </p:cNvSpPr>
          <p:nvPr/>
        </p:nvSpPr>
        <p:spPr bwMode="auto">
          <a:xfrm>
            <a:off x="4787900" y="5084763"/>
            <a:ext cx="2652713" cy="649287"/>
          </a:xfrm>
          <a:prstGeom prst="rect">
            <a:avLst/>
          </a:prstGeom>
          <a:noFill/>
          <a:ln w="76200">
            <a:solidFill>
              <a:srgbClr val="003300"/>
            </a:solidFill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ru-RU" b="1">
                <a:solidFill>
                  <a:srgbClr val="003300"/>
                </a:solidFill>
              </a:rPr>
              <a:t>Пусковое событие </a:t>
            </a:r>
            <a:r>
              <a:rPr lang="en-US" b="1">
                <a:solidFill>
                  <a:srgbClr val="003300"/>
                </a:solidFill>
              </a:rPr>
              <a:t>III</a:t>
            </a:r>
            <a:r>
              <a:rPr lang="ru-RU" b="1">
                <a:solidFill>
                  <a:srgbClr val="003300"/>
                </a:solidFill>
              </a:rPr>
              <a:t>:</a:t>
            </a:r>
          </a:p>
          <a:p>
            <a:r>
              <a:rPr lang="ru-RU" b="1">
                <a:solidFill>
                  <a:srgbClr val="003300"/>
                </a:solidFill>
              </a:rPr>
              <a:t>воспаление</a:t>
            </a:r>
          </a:p>
        </p:txBody>
      </p:sp>
      <p:sp>
        <p:nvSpPr>
          <p:cNvPr id="23572" name="Line 39"/>
          <p:cNvSpPr>
            <a:spLocks noChangeShapeType="1"/>
          </p:cNvSpPr>
          <p:nvPr/>
        </p:nvSpPr>
        <p:spPr bwMode="auto">
          <a:xfrm flipH="1" flipV="1">
            <a:off x="4284663" y="4076700"/>
            <a:ext cx="1008062" cy="792163"/>
          </a:xfrm>
          <a:prstGeom prst="line">
            <a:avLst/>
          </a:prstGeom>
          <a:noFill/>
          <a:ln w="76200" cmpd="tri">
            <a:solidFill>
              <a:srgbClr val="FF0000"/>
            </a:solidFill>
            <a:prstDash val="sysDot"/>
            <a:round/>
            <a:headEnd/>
            <a:tailEnd type="triangle" w="med" len="med"/>
          </a:ln>
        </p:spPr>
        <p:txBody>
          <a:bodyPr lIns="90000" tIns="46800" rIns="90000" bIns="46800">
            <a:spAutoFit/>
          </a:bodyPr>
          <a:lstStyle/>
          <a:p>
            <a:endParaRPr lang="ru-RU"/>
          </a:p>
        </p:txBody>
      </p:sp>
      <p:sp>
        <p:nvSpPr>
          <p:cNvPr id="23573" name="Line 40"/>
          <p:cNvSpPr>
            <a:spLocks noChangeShapeType="1"/>
          </p:cNvSpPr>
          <p:nvPr/>
        </p:nvSpPr>
        <p:spPr bwMode="auto">
          <a:xfrm flipH="1">
            <a:off x="3779838" y="2205038"/>
            <a:ext cx="1655762" cy="863600"/>
          </a:xfrm>
          <a:prstGeom prst="line">
            <a:avLst/>
          </a:prstGeom>
          <a:noFill/>
          <a:ln w="76200" cmpd="tri">
            <a:solidFill>
              <a:srgbClr val="FF0000"/>
            </a:solidFill>
            <a:prstDash val="sysDot"/>
            <a:round/>
            <a:headEnd/>
            <a:tailEnd type="triangle" w="med" len="med"/>
          </a:ln>
        </p:spPr>
        <p:txBody>
          <a:bodyPr lIns="90000" tIns="46800" rIns="90000" bIns="46800">
            <a:spAutoFit/>
          </a:bodyPr>
          <a:lstStyle/>
          <a:p>
            <a:endParaRPr lang="ru-RU"/>
          </a:p>
        </p:txBody>
      </p:sp>
      <p:sp>
        <p:nvSpPr>
          <p:cNvPr id="23574" name="Line 41"/>
          <p:cNvSpPr>
            <a:spLocks noChangeShapeType="1"/>
          </p:cNvSpPr>
          <p:nvPr/>
        </p:nvSpPr>
        <p:spPr bwMode="auto">
          <a:xfrm flipH="1" flipV="1">
            <a:off x="4356100" y="3429000"/>
            <a:ext cx="792163" cy="0"/>
          </a:xfrm>
          <a:prstGeom prst="line">
            <a:avLst/>
          </a:prstGeom>
          <a:noFill/>
          <a:ln w="76200" cmpd="tri">
            <a:solidFill>
              <a:srgbClr val="FF0000"/>
            </a:solidFill>
            <a:prstDash val="sysDot"/>
            <a:round/>
            <a:headEnd/>
            <a:tailEnd type="triangle" w="med" len="med"/>
          </a:ln>
        </p:spPr>
        <p:txBody>
          <a:bodyPr lIns="90000" tIns="46800" rIns="90000" bIns="46800">
            <a:spAutoFit/>
          </a:bodyPr>
          <a:lstStyle/>
          <a:p>
            <a:endParaRPr lang="ru-RU"/>
          </a:p>
        </p:txBody>
      </p:sp>
      <p:sp>
        <p:nvSpPr>
          <p:cNvPr id="23575" name="AutoShape 43"/>
          <p:cNvSpPr>
            <a:spLocks noChangeArrowheads="1"/>
          </p:cNvSpPr>
          <p:nvPr/>
        </p:nvSpPr>
        <p:spPr bwMode="auto">
          <a:xfrm rot="10800000">
            <a:off x="2771800" y="3573016"/>
            <a:ext cx="669925" cy="866775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5898240 60000 65536"/>
              <a:gd name="T10" fmla="*/ 5898240 60000 65536"/>
              <a:gd name="T11" fmla="*/ 0 60000 65536"/>
              <a:gd name="T12" fmla="*/ 12427 w 21600"/>
              <a:gd name="T13" fmla="*/ 2912 h 21600"/>
              <a:gd name="T14" fmla="*/ 18227 w 21600"/>
              <a:gd name="T15" fmla="*/ 9246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600" y="6079"/>
                </a:moveTo>
                <a:lnTo>
                  <a:pt x="15126" y="0"/>
                </a:lnTo>
                <a:lnTo>
                  <a:pt x="15126" y="2912"/>
                </a:lnTo>
                <a:lnTo>
                  <a:pt x="12427" y="2912"/>
                </a:lnTo>
                <a:cubicBezTo>
                  <a:pt x="5564" y="2912"/>
                  <a:pt x="0" y="7052"/>
                  <a:pt x="0" y="12158"/>
                </a:cubicBezTo>
                <a:lnTo>
                  <a:pt x="0" y="21600"/>
                </a:lnTo>
                <a:lnTo>
                  <a:pt x="6474" y="21600"/>
                </a:lnTo>
                <a:lnTo>
                  <a:pt x="6474" y="12158"/>
                </a:lnTo>
                <a:cubicBezTo>
                  <a:pt x="6474" y="10550"/>
                  <a:pt x="9139" y="9246"/>
                  <a:pt x="12427" y="9246"/>
                </a:cubicBezTo>
                <a:lnTo>
                  <a:pt x="15126" y="9246"/>
                </a:lnTo>
                <a:lnTo>
                  <a:pt x="15126" y="12158"/>
                </a:lnTo>
                <a:close/>
              </a:path>
            </a:pathLst>
          </a:custGeom>
          <a:noFill/>
          <a:ln w="63500">
            <a:solidFill>
              <a:srgbClr val="FF0000"/>
            </a:solidFill>
            <a:miter lim="800000"/>
            <a:headEnd/>
            <a:tailEnd/>
          </a:ln>
        </p:spPr>
        <p:txBody>
          <a:bodyPr lIns="90000" tIns="46800" rIns="90000" bIns="46800" anchor="ctr">
            <a:spAutoFit/>
          </a:bodyPr>
          <a:lstStyle/>
          <a:p>
            <a:endParaRPr lang="ru-RU"/>
          </a:p>
        </p:txBody>
      </p:sp>
      <p:sp>
        <p:nvSpPr>
          <p:cNvPr id="23576" name="AutoShape 44"/>
          <p:cNvSpPr>
            <a:spLocks noChangeArrowheads="1"/>
          </p:cNvSpPr>
          <p:nvPr/>
        </p:nvSpPr>
        <p:spPr bwMode="auto">
          <a:xfrm rot="-5400000">
            <a:off x="2005807" y="2682081"/>
            <a:ext cx="814388" cy="866775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5898240 60000 65536"/>
              <a:gd name="T10" fmla="*/ 5898240 60000 65536"/>
              <a:gd name="T11" fmla="*/ 0 60000 65536"/>
              <a:gd name="T12" fmla="*/ 12427 w 21600"/>
              <a:gd name="T13" fmla="*/ 2912 h 21600"/>
              <a:gd name="T14" fmla="*/ 18227 w 21600"/>
              <a:gd name="T15" fmla="*/ 9246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600" y="6079"/>
                </a:moveTo>
                <a:lnTo>
                  <a:pt x="15126" y="0"/>
                </a:lnTo>
                <a:lnTo>
                  <a:pt x="15126" y="2912"/>
                </a:lnTo>
                <a:lnTo>
                  <a:pt x="12427" y="2912"/>
                </a:lnTo>
                <a:cubicBezTo>
                  <a:pt x="5564" y="2912"/>
                  <a:pt x="0" y="7052"/>
                  <a:pt x="0" y="12158"/>
                </a:cubicBezTo>
                <a:lnTo>
                  <a:pt x="0" y="21600"/>
                </a:lnTo>
                <a:lnTo>
                  <a:pt x="6474" y="21600"/>
                </a:lnTo>
                <a:lnTo>
                  <a:pt x="6474" y="12158"/>
                </a:lnTo>
                <a:cubicBezTo>
                  <a:pt x="6474" y="10550"/>
                  <a:pt x="9139" y="9246"/>
                  <a:pt x="12427" y="9246"/>
                </a:cubicBezTo>
                <a:lnTo>
                  <a:pt x="15126" y="9246"/>
                </a:lnTo>
                <a:lnTo>
                  <a:pt x="15126" y="12158"/>
                </a:lnTo>
                <a:close/>
              </a:path>
            </a:pathLst>
          </a:custGeom>
          <a:noFill/>
          <a:ln w="63500">
            <a:solidFill>
              <a:srgbClr val="FF0000"/>
            </a:solidFill>
            <a:miter lim="800000"/>
            <a:headEnd/>
            <a:tailEnd/>
          </a:ln>
        </p:spPr>
        <p:txBody>
          <a:bodyPr wrap="none" lIns="90000" tIns="46800" rIns="90000" bIns="46800" anchor="ctr">
            <a:spAutoFit/>
          </a:bodyPr>
          <a:lstStyle/>
          <a:p>
            <a:endParaRPr lang="ru-RU"/>
          </a:p>
        </p:txBody>
      </p:sp>
      <p:sp>
        <p:nvSpPr>
          <p:cNvPr id="23577" name="AutoShape 45"/>
          <p:cNvSpPr>
            <a:spLocks noChangeArrowheads="1"/>
          </p:cNvSpPr>
          <p:nvPr/>
        </p:nvSpPr>
        <p:spPr bwMode="auto">
          <a:xfrm>
            <a:off x="3203575" y="2276475"/>
            <a:ext cx="814388" cy="866775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5898240 60000 65536"/>
              <a:gd name="T10" fmla="*/ 5898240 60000 65536"/>
              <a:gd name="T11" fmla="*/ 0 60000 65536"/>
              <a:gd name="T12" fmla="*/ 12427 w 21600"/>
              <a:gd name="T13" fmla="*/ 2912 h 21600"/>
              <a:gd name="T14" fmla="*/ 18227 w 21600"/>
              <a:gd name="T15" fmla="*/ 9246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600" y="6079"/>
                </a:moveTo>
                <a:lnTo>
                  <a:pt x="15126" y="0"/>
                </a:lnTo>
                <a:lnTo>
                  <a:pt x="15126" y="2912"/>
                </a:lnTo>
                <a:lnTo>
                  <a:pt x="12427" y="2912"/>
                </a:lnTo>
                <a:cubicBezTo>
                  <a:pt x="5564" y="2912"/>
                  <a:pt x="0" y="7052"/>
                  <a:pt x="0" y="12158"/>
                </a:cubicBezTo>
                <a:lnTo>
                  <a:pt x="0" y="21600"/>
                </a:lnTo>
                <a:lnTo>
                  <a:pt x="6474" y="21600"/>
                </a:lnTo>
                <a:lnTo>
                  <a:pt x="6474" y="12158"/>
                </a:lnTo>
                <a:cubicBezTo>
                  <a:pt x="6474" y="10550"/>
                  <a:pt x="9139" y="9246"/>
                  <a:pt x="12427" y="9246"/>
                </a:cubicBezTo>
                <a:lnTo>
                  <a:pt x="15126" y="9246"/>
                </a:lnTo>
                <a:lnTo>
                  <a:pt x="15126" y="12158"/>
                </a:lnTo>
                <a:close/>
              </a:path>
            </a:pathLst>
          </a:custGeom>
          <a:noFill/>
          <a:ln w="63500">
            <a:solidFill>
              <a:srgbClr val="FF0000"/>
            </a:solidFill>
            <a:miter lim="800000"/>
            <a:headEnd/>
            <a:tailEnd/>
          </a:ln>
        </p:spPr>
        <p:txBody>
          <a:bodyPr wrap="none" lIns="90000" tIns="46800" rIns="90000" bIns="46800" anchor="ctr">
            <a:spAutoFit/>
          </a:bodyPr>
          <a:lstStyle/>
          <a:p>
            <a:endParaRPr lang="ru-RU"/>
          </a:p>
        </p:txBody>
      </p:sp>
      <p:sp>
        <p:nvSpPr>
          <p:cNvPr id="23578" name="AutoShape 46"/>
          <p:cNvSpPr>
            <a:spLocks noChangeArrowheads="1"/>
          </p:cNvSpPr>
          <p:nvPr/>
        </p:nvSpPr>
        <p:spPr bwMode="auto">
          <a:xfrm rot="5400000">
            <a:off x="3590132" y="3186906"/>
            <a:ext cx="814388" cy="866775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5898240 60000 65536"/>
              <a:gd name="T10" fmla="*/ 5898240 60000 65536"/>
              <a:gd name="T11" fmla="*/ 0 60000 65536"/>
              <a:gd name="T12" fmla="*/ 12427 w 21600"/>
              <a:gd name="T13" fmla="*/ 2912 h 21600"/>
              <a:gd name="T14" fmla="*/ 18227 w 21600"/>
              <a:gd name="T15" fmla="*/ 9246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600" y="6079"/>
                </a:moveTo>
                <a:lnTo>
                  <a:pt x="15126" y="0"/>
                </a:lnTo>
                <a:lnTo>
                  <a:pt x="15126" y="2912"/>
                </a:lnTo>
                <a:lnTo>
                  <a:pt x="12427" y="2912"/>
                </a:lnTo>
                <a:cubicBezTo>
                  <a:pt x="5564" y="2912"/>
                  <a:pt x="0" y="7052"/>
                  <a:pt x="0" y="12158"/>
                </a:cubicBezTo>
                <a:lnTo>
                  <a:pt x="0" y="21600"/>
                </a:lnTo>
                <a:lnTo>
                  <a:pt x="6474" y="21600"/>
                </a:lnTo>
                <a:lnTo>
                  <a:pt x="6474" y="12158"/>
                </a:lnTo>
                <a:cubicBezTo>
                  <a:pt x="6474" y="10550"/>
                  <a:pt x="9139" y="9246"/>
                  <a:pt x="12427" y="9246"/>
                </a:cubicBezTo>
                <a:lnTo>
                  <a:pt x="15126" y="9246"/>
                </a:lnTo>
                <a:lnTo>
                  <a:pt x="15126" y="12158"/>
                </a:lnTo>
                <a:close/>
              </a:path>
            </a:pathLst>
          </a:custGeom>
          <a:noFill/>
          <a:ln w="63500">
            <a:solidFill>
              <a:srgbClr val="FF0000"/>
            </a:solidFill>
            <a:miter lim="800000"/>
            <a:headEnd/>
            <a:tailEnd/>
          </a:ln>
        </p:spPr>
        <p:txBody>
          <a:bodyPr wrap="none" lIns="90000" tIns="46800" rIns="90000" bIns="46800" anchor="ctr">
            <a:spAutoFit/>
          </a:bodyPr>
          <a:lstStyle/>
          <a:p>
            <a:endParaRPr lang="ru-RU"/>
          </a:p>
        </p:txBody>
      </p:sp>
      <p:sp>
        <p:nvSpPr>
          <p:cNvPr id="23579" name="Line 12"/>
          <p:cNvSpPr>
            <a:spLocks noChangeShapeType="1"/>
          </p:cNvSpPr>
          <p:nvPr/>
        </p:nvSpPr>
        <p:spPr bwMode="auto">
          <a:xfrm flipV="1">
            <a:off x="2916238" y="908050"/>
            <a:ext cx="1800225" cy="1588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23580" name="Line 12"/>
          <p:cNvSpPr>
            <a:spLocks noChangeShapeType="1"/>
          </p:cNvSpPr>
          <p:nvPr/>
        </p:nvSpPr>
        <p:spPr bwMode="auto">
          <a:xfrm flipH="1">
            <a:off x="2916238" y="1125538"/>
            <a:ext cx="1800225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800" b="1" smtClean="0">
                <a:latin typeface="Arial" charset="0"/>
              </a:rPr>
              <a:t>СОСТАВ СУРФАКТАНТА ЧЕЛОВЕКА</a:t>
            </a:r>
          </a:p>
        </p:txBody>
      </p:sp>
      <p:graphicFrame>
        <p:nvGraphicFramePr>
          <p:cNvPr id="1026" name="Object 3"/>
          <p:cNvGraphicFramePr>
            <a:graphicFrameLocks noChangeAspect="1"/>
          </p:cNvGraphicFramePr>
          <p:nvPr>
            <p:ph idx="1"/>
          </p:nvPr>
        </p:nvGraphicFramePr>
        <p:xfrm>
          <a:off x="179388" y="1844675"/>
          <a:ext cx="5545137" cy="4032250"/>
        </p:xfrm>
        <a:graphic>
          <a:graphicData uri="http://schemas.openxmlformats.org/presentationml/2006/ole">
            <p:oleObj spid="_x0000_s1026" name="Диаграмма" r:id="rId4" imgW="3686287" imgH="2657569" progId="Excel.Sheet.8">
              <p:embed/>
            </p:oleObj>
          </a:graphicData>
        </a:graphic>
      </p:graphicFrame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5940425" y="2276475"/>
            <a:ext cx="3203575" cy="344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/>
              <a:t>1 – ДПФ-холин, 50%</a:t>
            </a:r>
          </a:p>
          <a:p>
            <a:r>
              <a:rPr lang="ru-RU" sz="2000" b="1"/>
              <a:t>2 – Ф-холин, 17%</a:t>
            </a:r>
          </a:p>
          <a:p>
            <a:r>
              <a:rPr lang="ru-RU" sz="2000" b="1"/>
              <a:t>3 – Ф-глицерол, 7%</a:t>
            </a:r>
          </a:p>
          <a:p>
            <a:r>
              <a:rPr lang="ru-RU" sz="2000" b="1"/>
              <a:t>4 – Ф-этаноламин, 4%</a:t>
            </a:r>
          </a:p>
          <a:p>
            <a:r>
              <a:rPr lang="ru-RU" sz="2000" b="1"/>
              <a:t>5 – Ф-инозитол, 2%</a:t>
            </a:r>
          </a:p>
          <a:p>
            <a:r>
              <a:rPr lang="ru-RU" sz="2000" b="1"/>
              <a:t>6 – сфингомиелин, 2%</a:t>
            </a:r>
          </a:p>
          <a:p>
            <a:r>
              <a:rPr lang="ru-RU" sz="2000" b="1"/>
              <a:t>7 – другие ФЛ, 3%</a:t>
            </a:r>
          </a:p>
          <a:p>
            <a:r>
              <a:rPr lang="ru-RU" sz="2000" b="1"/>
              <a:t>8 – другие липиды, 5%</a:t>
            </a:r>
          </a:p>
          <a:p>
            <a:r>
              <a:rPr lang="ru-RU" sz="2000" b="1"/>
              <a:t>9 – сывороточные </a:t>
            </a:r>
            <a:r>
              <a:rPr lang="en-US" sz="2000" b="1"/>
              <a:t> </a:t>
            </a:r>
            <a:r>
              <a:rPr lang="ru-RU" sz="2000" b="1"/>
              <a:t>протеины, 8%</a:t>
            </a:r>
          </a:p>
          <a:p>
            <a:r>
              <a:rPr lang="ru-RU" sz="2000" b="1"/>
              <a:t>10 – апопротеины, 2%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0"/>
            <a:ext cx="7772400" cy="765175"/>
          </a:xfrm>
        </p:spPr>
        <p:txBody>
          <a:bodyPr/>
          <a:lstStyle/>
          <a:p>
            <a:pPr eaLnBrk="1" hangingPunct="1"/>
            <a:r>
              <a:rPr lang="ru-RU" sz="2400" b="1" smtClean="0">
                <a:latin typeface="Arial" charset="0"/>
              </a:rPr>
              <a:t>СУРФАКТАНТ: ПРЕПАРАТЫ</a:t>
            </a:r>
          </a:p>
        </p:txBody>
      </p:sp>
      <p:sp>
        <p:nvSpPr>
          <p:cNvPr id="26626" name="Rectangle 3"/>
          <p:cNvSpPr>
            <a:spLocks noGrp="1" noChangeArrowheads="1"/>
          </p:cNvSpPr>
          <p:nvPr>
            <p:ph idx="1"/>
          </p:nvPr>
        </p:nvSpPr>
        <p:spPr>
          <a:xfrm>
            <a:off x="0" y="908050"/>
            <a:ext cx="9144000" cy="594995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sz="2400" b="1" u="sng" smtClean="0">
                <a:solidFill>
                  <a:srgbClr val="CC0000"/>
                </a:solidFill>
                <a:latin typeface="Arial" charset="0"/>
              </a:rPr>
              <a:t>КУРОСУРФ</a:t>
            </a:r>
            <a:r>
              <a:rPr lang="ru-RU" sz="2400" b="1" smtClean="0">
                <a:latin typeface="Arial" charset="0"/>
              </a:rPr>
              <a:t> – экстракт из легких свиньи. 1,25-2,5 мл/кг</a:t>
            </a:r>
          </a:p>
          <a:p>
            <a:pPr eaLnBrk="1" hangingPunct="1">
              <a:buFontTx/>
              <a:buNone/>
            </a:pPr>
            <a:r>
              <a:rPr lang="ru-RU" sz="2400" b="1" smtClean="0">
                <a:latin typeface="Arial" charset="0"/>
              </a:rPr>
              <a:t>(ВАРМ). Апопротеины</a:t>
            </a:r>
            <a:r>
              <a:rPr lang="en-US" sz="2400" b="1" smtClean="0">
                <a:latin typeface="Arial" charset="0"/>
              </a:rPr>
              <a:t> SP-A </a:t>
            </a:r>
            <a:r>
              <a:rPr lang="ru-RU" sz="2400" b="1" smtClean="0">
                <a:latin typeface="Arial" charset="0"/>
              </a:rPr>
              <a:t>и </a:t>
            </a:r>
            <a:r>
              <a:rPr lang="en-US" sz="2400" b="1" smtClean="0">
                <a:latin typeface="Arial" charset="0"/>
              </a:rPr>
              <a:t>SP-C</a:t>
            </a:r>
            <a:r>
              <a:rPr lang="ru-RU" sz="2400" b="1" smtClean="0">
                <a:latin typeface="Arial" charset="0"/>
              </a:rPr>
              <a:t>.</a:t>
            </a:r>
          </a:p>
          <a:p>
            <a:pPr eaLnBrk="1" hangingPunct="1">
              <a:buFontTx/>
              <a:buNone/>
            </a:pPr>
            <a:endParaRPr lang="ru-RU" sz="2400" b="1" smtClean="0">
              <a:latin typeface="Arial" charset="0"/>
            </a:endParaRPr>
          </a:p>
          <a:p>
            <a:pPr eaLnBrk="1" hangingPunct="1">
              <a:buFontTx/>
              <a:buNone/>
            </a:pPr>
            <a:r>
              <a:rPr lang="ru-RU" sz="2400" b="1" smtClean="0">
                <a:latin typeface="Arial" charset="0"/>
              </a:rPr>
              <a:t>СУРВАНТА – экстракт коровьих легких. 4 мл/кг (ВАРМ).</a:t>
            </a:r>
          </a:p>
          <a:p>
            <a:pPr eaLnBrk="1" hangingPunct="1">
              <a:buFontTx/>
              <a:buNone/>
            </a:pPr>
            <a:r>
              <a:rPr lang="ru-RU" sz="2400" b="1" smtClean="0">
                <a:latin typeface="Arial" charset="0"/>
              </a:rPr>
              <a:t>Апопротеины</a:t>
            </a:r>
            <a:r>
              <a:rPr lang="en-US" sz="2400" b="1" smtClean="0">
                <a:latin typeface="Arial" charset="0"/>
              </a:rPr>
              <a:t> SP-A </a:t>
            </a:r>
            <a:r>
              <a:rPr lang="ru-RU" sz="2400" b="1" smtClean="0">
                <a:latin typeface="Arial" charset="0"/>
              </a:rPr>
              <a:t>и </a:t>
            </a:r>
            <a:r>
              <a:rPr lang="en-US" sz="2400" b="1" smtClean="0">
                <a:latin typeface="Arial" charset="0"/>
              </a:rPr>
              <a:t>SP-C</a:t>
            </a:r>
            <a:r>
              <a:rPr lang="ru-RU" sz="2400" b="1" smtClean="0">
                <a:latin typeface="Arial" charset="0"/>
              </a:rPr>
              <a:t>.</a:t>
            </a:r>
          </a:p>
          <a:p>
            <a:pPr eaLnBrk="1" hangingPunct="1">
              <a:buFontTx/>
              <a:buNone/>
            </a:pPr>
            <a:endParaRPr lang="ru-RU" sz="2400" b="1" smtClean="0">
              <a:latin typeface="Arial" charset="0"/>
            </a:endParaRPr>
          </a:p>
          <a:p>
            <a:pPr eaLnBrk="1" hangingPunct="1">
              <a:buFontTx/>
              <a:buNone/>
            </a:pPr>
            <a:r>
              <a:rPr lang="ru-RU" sz="2400" b="1" u="sng" smtClean="0">
                <a:latin typeface="Arial" charset="0"/>
              </a:rPr>
              <a:t>СУРФАКТАНТ-БЛ</a:t>
            </a:r>
            <a:r>
              <a:rPr lang="ru-RU" sz="2400" b="1" smtClean="0">
                <a:latin typeface="Arial" charset="0"/>
              </a:rPr>
              <a:t> – экстракт коровьих легких. 6 мл/кг каждые 12 ч (Розенберг О.А., Власенко А.В., 2006).</a:t>
            </a:r>
          </a:p>
          <a:p>
            <a:pPr eaLnBrk="1" hangingPunct="1">
              <a:buFontTx/>
              <a:buNone/>
            </a:pPr>
            <a:endParaRPr lang="ru-RU" sz="2400" b="1" smtClean="0">
              <a:latin typeface="Arial" charset="0"/>
            </a:endParaRPr>
          </a:p>
          <a:p>
            <a:pPr eaLnBrk="1" hangingPunct="1">
              <a:buFontTx/>
              <a:buNone/>
            </a:pPr>
            <a:r>
              <a:rPr lang="ru-RU" sz="2400" b="1" u="sng" smtClean="0">
                <a:latin typeface="Arial" charset="0"/>
              </a:rPr>
              <a:t>ЭКЗОСУРФ</a:t>
            </a:r>
            <a:r>
              <a:rPr lang="ru-RU" sz="2400" b="1" smtClean="0">
                <a:latin typeface="Arial" charset="0"/>
              </a:rPr>
              <a:t> – синтетический препарат:</a:t>
            </a:r>
          </a:p>
          <a:p>
            <a:pPr eaLnBrk="1" hangingPunct="1">
              <a:buFontTx/>
              <a:buNone/>
            </a:pPr>
            <a:r>
              <a:rPr lang="ru-RU" sz="2400" b="1" smtClean="0">
                <a:latin typeface="Arial" charset="0"/>
              </a:rPr>
              <a:t>дипальмитоилфосфатидилхолин + гексадеканол +</a:t>
            </a:r>
          </a:p>
          <a:p>
            <a:pPr eaLnBrk="1" hangingPunct="1">
              <a:buFontTx/>
              <a:buNone/>
            </a:pPr>
            <a:r>
              <a:rPr lang="ru-RU" sz="2400" b="1" smtClean="0">
                <a:latin typeface="Arial" charset="0"/>
              </a:rPr>
              <a:t>Тилоксапол. 5 мл/кг (ВАРМ).</a:t>
            </a:r>
          </a:p>
          <a:p>
            <a:pPr eaLnBrk="1" hangingPunct="1">
              <a:buFontTx/>
              <a:buNone/>
            </a:pPr>
            <a:endParaRPr lang="ru-RU" sz="2400" b="1" smtClean="0">
              <a:latin typeface="Arial" charset="0"/>
            </a:endParaRPr>
          </a:p>
          <a:p>
            <a:pPr eaLnBrk="1" hangingPunct="1">
              <a:buFontTx/>
              <a:buNone/>
            </a:pPr>
            <a:endParaRPr lang="ru-RU" sz="2400" b="1" smtClean="0">
              <a:latin typeface="Arial" charset="0"/>
            </a:endParaRPr>
          </a:p>
          <a:p>
            <a:pPr eaLnBrk="1" hangingPunct="1">
              <a:buFontTx/>
              <a:buNone/>
            </a:pPr>
            <a:endParaRPr lang="ru-RU" sz="2400" b="1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Двойная стрелка вверх/вниз 36"/>
          <p:cNvSpPr/>
          <p:nvPr/>
        </p:nvSpPr>
        <p:spPr>
          <a:xfrm>
            <a:off x="7072313" y="785813"/>
            <a:ext cx="857250" cy="1714500"/>
          </a:xfrm>
          <a:prstGeom prst="upDownArrow">
            <a:avLst/>
          </a:prstGeom>
          <a:solidFill>
            <a:srgbClr val="FF0000">
              <a:alpha val="6700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3" name="Стрелка углом вверх 32"/>
          <p:cNvSpPr/>
          <p:nvPr/>
        </p:nvSpPr>
        <p:spPr>
          <a:xfrm rot="16200000" flipV="1">
            <a:off x="2003426" y="2854325"/>
            <a:ext cx="850900" cy="1571625"/>
          </a:xfrm>
          <a:prstGeom prst="bentUp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7651" name="Text Box 3"/>
          <p:cNvSpPr txBox="1">
            <a:spLocks noChangeArrowheads="1"/>
          </p:cNvSpPr>
          <p:nvPr/>
        </p:nvSpPr>
        <p:spPr bwMode="auto">
          <a:xfrm>
            <a:off x="228600" y="685800"/>
            <a:ext cx="5176838" cy="461963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Стаз, отек, сдавление, асфиксия</a:t>
            </a:r>
          </a:p>
        </p:txBody>
      </p:sp>
      <p:sp>
        <p:nvSpPr>
          <p:cNvPr id="27652" name="Text Box 4"/>
          <p:cNvSpPr txBox="1">
            <a:spLocks noChangeArrowheads="1"/>
          </p:cNvSpPr>
          <p:nvPr/>
        </p:nvSpPr>
        <p:spPr bwMode="auto">
          <a:xfrm>
            <a:off x="785813" y="1524000"/>
            <a:ext cx="2714625" cy="461963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Ишемия(</a:t>
            </a:r>
            <a:r>
              <a:rPr lang="en-US" b="1">
                <a:latin typeface="Calibri" pitchFamily="34" charset="0"/>
              </a:rPr>
              <a:t>DO</a:t>
            </a:r>
            <a:r>
              <a:rPr lang="en-US" b="1" baseline="-25000">
                <a:latin typeface="Calibri" pitchFamily="34" charset="0"/>
              </a:rPr>
              <a:t>2</a:t>
            </a:r>
            <a:r>
              <a:rPr lang="en-US" b="1">
                <a:latin typeface="Calibri" pitchFamily="34" charset="0"/>
              </a:rPr>
              <a:t>=0</a:t>
            </a:r>
            <a:r>
              <a:rPr lang="ru-RU" b="1">
                <a:latin typeface="Calibri" pitchFamily="34" charset="0"/>
              </a:rPr>
              <a:t>)</a:t>
            </a:r>
          </a:p>
        </p:txBody>
      </p:sp>
      <p:sp>
        <p:nvSpPr>
          <p:cNvPr id="2" name="Text Box 5"/>
          <p:cNvSpPr txBox="1">
            <a:spLocks noChangeArrowheads="1"/>
          </p:cNvSpPr>
          <p:nvPr/>
        </p:nvSpPr>
        <p:spPr bwMode="auto">
          <a:xfrm>
            <a:off x="6929438" y="1000125"/>
            <a:ext cx="1982787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latin typeface="+mn-lt"/>
              </a:rPr>
              <a:t>АТФ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latin typeface="+mn-lt"/>
              </a:rPr>
              <a:t>АДФ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latin typeface="+mn-lt"/>
              </a:rPr>
              <a:t>АМФ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гипоксантин</a:t>
            </a:r>
            <a:endParaRPr lang="ru-RU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7654" name="Text Box 7"/>
          <p:cNvSpPr txBox="1">
            <a:spLocks noChangeArrowheads="1"/>
          </p:cNvSpPr>
          <p:nvPr/>
        </p:nvSpPr>
        <p:spPr bwMode="auto">
          <a:xfrm>
            <a:off x="7000875" y="4071938"/>
            <a:ext cx="10509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latin typeface="Calibri" pitchFamily="34" charset="0"/>
              </a:rPr>
              <a:t>Ураты </a:t>
            </a:r>
          </a:p>
        </p:txBody>
      </p:sp>
      <p:sp>
        <p:nvSpPr>
          <p:cNvPr id="27655" name="Text Box 8"/>
          <p:cNvSpPr txBox="1">
            <a:spLocks noChangeArrowheads="1"/>
          </p:cNvSpPr>
          <p:nvPr/>
        </p:nvSpPr>
        <p:spPr bwMode="auto">
          <a:xfrm>
            <a:off x="5929313" y="4857750"/>
            <a:ext cx="29289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Активация железа</a:t>
            </a:r>
          </a:p>
        </p:txBody>
      </p:sp>
      <p:sp>
        <p:nvSpPr>
          <p:cNvPr id="27656" name="Text Box 9"/>
          <p:cNvSpPr txBox="1">
            <a:spLocks noChangeArrowheads="1"/>
          </p:cNvSpPr>
          <p:nvPr/>
        </p:nvSpPr>
        <p:spPr bwMode="auto">
          <a:xfrm>
            <a:off x="7143750" y="5643563"/>
            <a:ext cx="6667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Calibri" pitchFamily="34" charset="0"/>
              </a:rPr>
              <a:t>RO</a:t>
            </a:r>
            <a:r>
              <a:rPr lang="en-US" b="1" baseline="-25000">
                <a:latin typeface="Calibri" pitchFamily="34" charset="0"/>
              </a:rPr>
              <a:t>2</a:t>
            </a:r>
            <a:endParaRPr lang="ru-RU" b="1" baseline="-25000">
              <a:latin typeface="Calibri" pitchFamily="34" charset="0"/>
            </a:endParaRPr>
          </a:p>
        </p:txBody>
      </p:sp>
      <p:sp>
        <p:nvSpPr>
          <p:cNvPr id="27657" name="Text Box 10"/>
          <p:cNvSpPr txBox="1">
            <a:spLocks noChangeArrowheads="1"/>
          </p:cNvSpPr>
          <p:nvPr/>
        </p:nvSpPr>
        <p:spPr bwMode="auto">
          <a:xfrm>
            <a:off x="1116013" y="6286500"/>
            <a:ext cx="7431087" cy="4000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latin typeface="Calibri" pitchFamily="34" charset="0"/>
              </a:rPr>
              <a:t>Перекисное окисление липидов, протеинов, углеводов</a:t>
            </a:r>
          </a:p>
        </p:txBody>
      </p:sp>
      <p:sp>
        <p:nvSpPr>
          <p:cNvPr id="27658" name="Text Box 11"/>
          <p:cNvSpPr txBox="1">
            <a:spLocks noChangeArrowheads="1"/>
          </p:cNvSpPr>
          <p:nvPr/>
        </p:nvSpPr>
        <p:spPr bwMode="auto">
          <a:xfrm>
            <a:off x="642938" y="4071938"/>
            <a:ext cx="3857625" cy="830262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Реперфузия </a:t>
            </a:r>
          </a:p>
          <a:p>
            <a:r>
              <a:rPr lang="ru-RU" b="1">
                <a:latin typeface="Calibri" pitchFamily="34" charset="0"/>
              </a:rPr>
              <a:t>(восстановление </a:t>
            </a:r>
            <a:r>
              <a:rPr lang="en-US" b="1">
                <a:latin typeface="Calibri" pitchFamily="34" charset="0"/>
              </a:rPr>
              <a:t>DO</a:t>
            </a:r>
            <a:r>
              <a:rPr lang="en-US" b="1" baseline="-25000">
                <a:latin typeface="Calibri" pitchFamily="34" charset="0"/>
              </a:rPr>
              <a:t>2</a:t>
            </a:r>
            <a:r>
              <a:rPr lang="ru-RU" b="1">
                <a:latin typeface="Calibri" pitchFamily="34" charset="0"/>
              </a:rPr>
              <a:t>)</a:t>
            </a:r>
          </a:p>
        </p:txBody>
      </p:sp>
      <p:sp>
        <p:nvSpPr>
          <p:cNvPr id="27659" name="Text Box 12"/>
          <p:cNvSpPr txBox="1">
            <a:spLocks noChangeArrowheads="1"/>
          </p:cNvSpPr>
          <p:nvPr/>
        </p:nvSpPr>
        <p:spPr bwMode="auto">
          <a:xfrm>
            <a:off x="285750" y="5500688"/>
            <a:ext cx="4064000" cy="461962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Воспаление. Деструкция </a:t>
            </a:r>
          </a:p>
        </p:txBody>
      </p:sp>
      <p:sp>
        <p:nvSpPr>
          <p:cNvPr id="27660" name="Text Box 13"/>
          <p:cNvSpPr txBox="1">
            <a:spLocks noChangeArrowheads="1"/>
          </p:cNvSpPr>
          <p:nvPr/>
        </p:nvSpPr>
        <p:spPr bwMode="auto">
          <a:xfrm>
            <a:off x="1714500" y="0"/>
            <a:ext cx="66706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КИСЛОРОДНЫЙ ПАРАДОКС РЕПЕРФУЗИИ</a:t>
            </a:r>
          </a:p>
        </p:txBody>
      </p:sp>
      <p:sp>
        <p:nvSpPr>
          <p:cNvPr id="27661" name="Oval 23"/>
          <p:cNvSpPr>
            <a:spLocks noChangeArrowheads="1"/>
          </p:cNvSpPr>
          <p:nvPr/>
        </p:nvSpPr>
        <p:spPr bwMode="auto">
          <a:xfrm>
            <a:off x="1357313" y="3143250"/>
            <a:ext cx="500062" cy="4572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r>
              <a:rPr lang="ru-RU" sz="3200" b="1">
                <a:latin typeface="Arial Black" pitchFamily="34" charset="0"/>
              </a:rPr>
              <a:t>+</a:t>
            </a:r>
          </a:p>
        </p:txBody>
      </p:sp>
      <p:sp>
        <p:nvSpPr>
          <p:cNvPr id="34" name="Стрелка вниз 33"/>
          <p:cNvSpPr/>
          <p:nvPr/>
        </p:nvSpPr>
        <p:spPr>
          <a:xfrm>
            <a:off x="2571750" y="1143000"/>
            <a:ext cx="214313" cy="357188"/>
          </a:xfrm>
          <a:prstGeom prst="down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5" name="Стрелка вверх 34"/>
          <p:cNvSpPr/>
          <p:nvPr/>
        </p:nvSpPr>
        <p:spPr>
          <a:xfrm>
            <a:off x="357188" y="1143000"/>
            <a:ext cx="285750" cy="4357688"/>
          </a:xfrm>
          <a:prstGeom prst="up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7664" name="TextBox 37"/>
          <p:cNvSpPr txBox="1">
            <a:spLocks noChangeArrowheads="1"/>
          </p:cNvSpPr>
          <p:nvPr/>
        </p:nvSpPr>
        <p:spPr bwMode="auto">
          <a:xfrm>
            <a:off x="2928938" y="2143125"/>
            <a:ext cx="30591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latin typeface="Calibri" pitchFamily="34" charset="0"/>
              </a:rPr>
              <a:t>ксантиндегидрогеназа</a:t>
            </a:r>
          </a:p>
        </p:txBody>
      </p:sp>
      <p:sp>
        <p:nvSpPr>
          <p:cNvPr id="27665" name="TextBox 38"/>
          <p:cNvSpPr txBox="1">
            <a:spLocks noChangeArrowheads="1"/>
          </p:cNvSpPr>
          <p:nvPr/>
        </p:nvSpPr>
        <p:spPr bwMode="auto">
          <a:xfrm>
            <a:off x="3143250" y="3214688"/>
            <a:ext cx="23495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latin typeface="Calibri" pitchFamily="34" charset="0"/>
              </a:rPr>
              <a:t>ксантиноксидаза</a:t>
            </a:r>
          </a:p>
        </p:txBody>
      </p:sp>
      <p:cxnSp>
        <p:nvCxnSpPr>
          <p:cNvPr id="41" name="Прямая со стрелкой 40"/>
          <p:cNvCxnSpPr>
            <a:stCxn id="27664" idx="3"/>
          </p:cNvCxnSpPr>
          <p:nvPr/>
        </p:nvCxnSpPr>
        <p:spPr>
          <a:xfrm>
            <a:off x="5988050" y="2343150"/>
            <a:ext cx="1012825" cy="14288"/>
          </a:xfrm>
          <a:prstGeom prst="straightConnector1">
            <a:avLst/>
          </a:prstGeom>
          <a:ln w="50800">
            <a:solidFill>
              <a:schemeClr val="tx1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Стрелка углом 41"/>
          <p:cNvSpPr/>
          <p:nvPr/>
        </p:nvSpPr>
        <p:spPr>
          <a:xfrm rot="5400000">
            <a:off x="4679157" y="464344"/>
            <a:ext cx="642937" cy="3000375"/>
          </a:xfrm>
          <a:prstGeom prst="ben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43" name="Овал 42"/>
          <p:cNvSpPr/>
          <p:nvPr/>
        </p:nvSpPr>
        <p:spPr>
          <a:xfrm>
            <a:off x="6143625" y="1428750"/>
            <a:ext cx="428625" cy="428625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40" b="1" dirty="0">
                <a:solidFill>
                  <a:schemeClr val="tx1"/>
                </a:solidFill>
                <a:latin typeface="Arial Black" pitchFamily="34" charset="0"/>
              </a:rPr>
              <a:t>-</a:t>
            </a:r>
          </a:p>
        </p:txBody>
      </p:sp>
      <p:sp>
        <p:nvSpPr>
          <p:cNvPr id="44" name="Стрелка вниз 43"/>
          <p:cNvSpPr/>
          <p:nvPr/>
        </p:nvSpPr>
        <p:spPr>
          <a:xfrm>
            <a:off x="4286250" y="2500313"/>
            <a:ext cx="357188" cy="785812"/>
          </a:xfrm>
          <a:prstGeom prst="down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1" name="Стрелка вниз 50"/>
          <p:cNvSpPr/>
          <p:nvPr/>
        </p:nvSpPr>
        <p:spPr>
          <a:xfrm>
            <a:off x="7143750" y="2500313"/>
            <a:ext cx="714375" cy="1643062"/>
          </a:xfrm>
          <a:prstGeom prst="downArrow">
            <a:avLst/>
          </a:prstGeom>
          <a:noFill/>
          <a:ln w="50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2" name="Стрелка вниз 51"/>
          <p:cNvSpPr/>
          <p:nvPr/>
        </p:nvSpPr>
        <p:spPr>
          <a:xfrm>
            <a:off x="7286625" y="4429125"/>
            <a:ext cx="357188" cy="571500"/>
          </a:xfrm>
          <a:prstGeom prst="down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3" name="Стрелка вниз 52"/>
          <p:cNvSpPr/>
          <p:nvPr/>
        </p:nvSpPr>
        <p:spPr>
          <a:xfrm>
            <a:off x="7286625" y="5214938"/>
            <a:ext cx="357188" cy="500062"/>
          </a:xfrm>
          <a:prstGeom prst="down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55" name="Прямая со стрелкой 54"/>
          <p:cNvCxnSpPr>
            <a:stCxn id="27665" idx="3"/>
          </p:cNvCxnSpPr>
          <p:nvPr/>
        </p:nvCxnSpPr>
        <p:spPr>
          <a:xfrm>
            <a:off x="5492750" y="3414713"/>
            <a:ext cx="1722438" cy="14287"/>
          </a:xfrm>
          <a:prstGeom prst="straightConnector1">
            <a:avLst/>
          </a:prstGeom>
          <a:ln w="50800">
            <a:solidFill>
              <a:schemeClr val="tx1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Соединительная линия уступом 58"/>
          <p:cNvCxnSpPr>
            <a:endCxn id="27664" idx="1"/>
          </p:cNvCxnSpPr>
          <p:nvPr/>
        </p:nvCxnSpPr>
        <p:spPr>
          <a:xfrm>
            <a:off x="1714500" y="2000250"/>
            <a:ext cx="1214438" cy="342900"/>
          </a:xfrm>
          <a:prstGeom prst="bentConnector3">
            <a:avLst>
              <a:gd name="adj1" fmla="val 2565"/>
            </a:avLst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Стрелка углом вверх 29"/>
          <p:cNvSpPr/>
          <p:nvPr/>
        </p:nvSpPr>
        <p:spPr>
          <a:xfrm flipV="1">
            <a:off x="7786688" y="5786438"/>
            <a:ext cx="817562" cy="595312"/>
          </a:xfrm>
          <a:prstGeom prst="bentUp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7676" name="TextBox 30"/>
          <p:cNvSpPr txBox="1">
            <a:spLocks noChangeArrowheads="1"/>
          </p:cNvSpPr>
          <p:nvPr/>
        </p:nvSpPr>
        <p:spPr bwMode="auto">
          <a:xfrm>
            <a:off x="5572125" y="4714875"/>
            <a:ext cx="3556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000" b="1">
                <a:latin typeface="Arial Black" pitchFamily="34" charset="0"/>
              </a:rPr>
              <a:t>!</a:t>
            </a:r>
          </a:p>
        </p:txBody>
      </p:sp>
      <p:sp>
        <p:nvSpPr>
          <p:cNvPr id="31" name="Овал 30"/>
          <p:cNvSpPr/>
          <p:nvPr/>
        </p:nvSpPr>
        <p:spPr>
          <a:xfrm>
            <a:off x="5429250" y="4786313"/>
            <a:ext cx="557213" cy="5715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2" name="Стрелка углом вверх 31"/>
          <p:cNvSpPr/>
          <p:nvPr/>
        </p:nvSpPr>
        <p:spPr>
          <a:xfrm rot="10800000" flipV="1">
            <a:off x="323850" y="6021388"/>
            <a:ext cx="817563" cy="595312"/>
          </a:xfrm>
          <a:prstGeom prst="bentUp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AutoShape 2"/>
          <p:cNvSpPr>
            <a:spLocks noChangeArrowheads="1"/>
          </p:cNvSpPr>
          <p:nvPr/>
        </p:nvSpPr>
        <p:spPr bwMode="auto">
          <a:xfrm>
            <a:off x="5791200" y="609600"/>
            <a:ext cx="3048000" cy="3505200"/>
          </a:xfrm>
          <a:prstGeom prst="cloudCallout">
            <a:avLst>
              <a:gd name="adj1" fmla="val -74843"/>
              <a:gd name="adj2" fmla="val 85236"/>
            </a:avLst>
          </a:prstGeom>
          <a:gradFill>
            <a:gsLst>
              <a:gs pos="24000">
                <a:schemeClr val="accent6">
                  <a:lumMod val="75000"/>
                  <a:alpha val="69000"/>
                </a:schemeClr>
              </a:gs>
              <a:gs pos="69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>
              <a:latin typeface="+mn-lt"/>
            </a:endParaRPr>
          </a:p>
        </p:txBody>
      </p:sp>
      <p:sp>
        <p:nvSpPr>
          <p:cNvPr id="29700" name="Text Box 3"/>
          <p:cNvSpPr txBox="1">
            <a:spLocks noChangeArrowheads="1"/>
          </p:cNvSpPr>
          <p:nvPr/>
        </p:nvSpPr>
        <p:spPr bwMode="auto">
          <a:xfrm>
            <a:off x="1295400" y="0"/>
            <a:ext cx="64087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КАЛЬЦИЕВЫЙ ПАРАДОКС РЕПЕРФУЗИИ</a:t>
            </a:r>
          </a:p>
        </p:txBody>
      </p:sp>
      <p:sp>
        <p:nvSpPr>
          <p:cNvPr id="29701" name="Oval 4"/>
          <p:cNvSpPr>
            <a:spLocks noChangeArrowheads="1"/>
          </p:cNvSpPr>
          <p:nvPr/>
        </p:nvSpPr>
        <p:spPr bwMode="auto">
          <a:xfrm>
            <a:off x="2057400" y="2819400"/>
            <a:ext cx="5334000" cy="3810000"/>
          </a:xfrm>
          <a:prstGeom prst="ellipse">
            <a:avLst/>
          </a:prstGeom>
          <a:solidFill>
            <a:srgbClr val="FFFF99">
              <a:alpha val="45882"/>
            </a:srgbClr>
          </a:solidFill>
          <a:ln w="571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9702" name="Oval 5"/>
          <p:cNvSpPr>
            <a:spLocks noChangeArrowheads="1"/>
          </p:cNvSpPr>
          <p:nvPr/>
        </p:nvSpPr>
        <p:spPr bwMode="auto">
          <a:xfrm>
            <a:off x="2514600" y="4800600"/>
            <a:ext cx="4572000" cy="914400"/>
          </a:xfrm>
          <a:prstGeom prst="ellips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9703" name="Text Box 6"/>
          <p:cNvSpPr txBox="1">
            <a:spLocks noChangeArrowheads="1"/>
          </p:cNvSpPr>
          <p:nvPr/>
        </p:nvSpPr>
        <p:spPr bwMode="auto">
          <a:xfrm>
            <a:off x="1143000" y="609600"/>
            <a:ext cx="10033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Arial Black" pitchFamily="34" charset="0"/>
              </a:rPr>
              <a:t>Ca</a:t>
            </a:r>
            <a:r>
              <a:rPr lang="ru-RU" b="1">
                <a:latin typeface="Arial Black" pitchFamily="34" charset="0"/>
              </a:rPr>
              <a:t> </a:t>
            </a:r>
            <a:r>
              <a:rPr lang="en-US" b="1" baseline="30000">
                <a:latin typeface="Arial Black" pitchFamily="34" charset="0"/>
              </a:rPr>
              <a:t>2+</a:t>
            </a:r>
            <a:endParaRPr lang="ru-RU" b="1" baseline="30000">
              <a:latin typeface="Arial Black" pitchFamily="34" charset="0"/>
            </a:endParaRPr>
          </a:p>
        </p:txBody>
      </p:sp>
      <p:sp>
        <p:nvSpPr>
          <p:cNvPr id="29704" name="Text Box 7"/>
          <p:cNvSpPr txBox="1">
            <a:spLocks noChangeArrowheads="1"/>
          </p:cNvSpPr>
          <p:nvPr/>
        </p:nvSpPr>
        <p:spPr bwMode="auto">
          <a:xfrm>
            <a:off x="4000500" y="2357438"/>
            <a:ext cx="1489075" cy="584200"/>
          </a:xfrm>
          <a:prstGeom prst="rect">
            <a:avLst/>
          </a:prstGeom>
          <a:solidFill>
            <a:srgbClr val="FFFF99"/>
          </a:solidFill>
          <a:ln w="762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200" b="1">
                <a:latin typeface="Arial Black" pitchFamily="34" charset="0"/>
              </a:rPr>
              <a:t>Mg</a:t>
            </a:r>
            <a:r>
              <a:rPr lang="ru-RU" sz="3200" b="1">
                <a:latin typeface="Arial Black" pitchFamily="34" charset="0"/>
              </a:rPr>
              <a:t> </a:t>
            </a:r>
            <a:r>
              <a:rPr lang="en-US" sz="3200" b="1" baseline="30000">
                <a:latin typeface="Arial Black" pitchFamily="34" charset="0"/>
              </a:rPr>
              <a:t>2+</a:t>
            </a:r>
            <a:endParaRPr lang="ru-RU" sz="3200" b="1" baseline="30000">
              <a:latin typeface="Arial Black" pitchFamily="34" charset="0"/>
            </a:endParaRPr>
          </a:p>
        </p:txBody>
      </p:sp>
      <p:sp>
        <p:nvSpPr>
          <p:cNvPr id="29705" name="Text Box 8"/>
          <p:cNvSpPr txBox="1">
            <a:spLocks noChangeArrowheads="1"/>
          </p:cNvSpPr>
          <p:nvPr/>
        </p:nvSpPr>
        <p:spPr bwMode="auto">
          <a:xfrm>
            <a:off x="0" y="3429000"/>
            <a:ext cx="1987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цитоплазма</a:t>
            </a:r>
          </a:p>
        </p:txBody>
      </p:sp>
      <p:sp>
        <p:nvSpPr>
          <p:cNvPr id="29706" name="Text Box 9"/>
          <p:cNvSpPr txBox="1">
            <a:spLocks noChangeArrowheads="1"/>
          </p:cNvSpPr>
          <p:nvPr/>
        </p:nvSpPr>
        <p:spPr bwMode="auto">
          <a:xfrm>
            <a:off x="152400" y="6172200"/>
            <a:ext cx="2216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митохондрия</a:t>
            </a:r>
          </a:p>
        </p:txBody>
      </p:sp>
      <p:sp>
        <p:nvSpPr>
          <p:cNvPr id="29707" name="Text Box 10"/>
          <p:cNvSpPr txBox="1">
            <a:spLocks noChangeArrowheads="1"/>
          </p:cNvSpPr>
          <p:nvPr/>
        </p:nvSpPr>
        <p:spPr bwMode="auto">
          <a:xfrm>
            <a:off x="6143625" y="1571625"/>
            <a:ext cx="254793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Arial Black" pitchFamily="34" charset="0"/>
              </a:rPr>
              <a:t>ФНО, </a:t>
            </a:r>
          </a:p>
          <a:p>
            <a:r>
              <a:rPr lang="ru-RU" b="1">
                <a:latin typeface="Arial Black" pitchFamily="34" charset="0"/>
              </a:rPr>
              <a:t>цитокины, </a:t>
            </a:r>
          </a:p>
          <a:p>
            <a:r>
              <a:rPr lang="ru-RU" b="1">
                <a:latin typeface="Arial Black" pitchFamily="34" charset="0"/>
              </a:rPr>
              <a:t>эйкосаноиды</a:t>
            </a:r>
          </a:p>
        </p:txBody>
      </p:sp>
      <p:sp>
        <p:nvSpPr>
          <p:cNvPr id="29708" name="AutoShape 11"/>
          <p:cNvSpPr>
            <a:spLocks noChangeArrowheads="1"/>
          </p:cNvSpPr>
          <p:nvPr/>
        </p:nvSpPr>
        <p:spPr bwMode="auto">
          <a:xfrm rot="7157566">
            <a:off x="2667000" y="381000"/>
            <a:ext cx="533400" cy="1905000"/>
          </a:xfrm>
          <a:prstGeom prst="upArrow">
            <a:avLst>
              <a:gd name="adj1" fmla="val 50000"/>
              <a:gd name="adj2" fmla="val 89286"/>
            </a:avLst>
          </a:prstGeom>
          <a:solidFill>
            <a:srgbClr val="9933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9709" name="AutoShape 12"/>
          <p:cNvSpPr>
            <a:spLocks noChangeArrowheads="1"/>
          </p:cNvSpPr>
          <p:nvPr/>
        </p:nvSpPr>
        <p:spPr bwMode="auto">
          <a:xfrm rot="7677914" flipH="1">
            <a:off x="3969544" y="1288256"/>
            <a:ext cx="1019175" cy="881063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2147483647 w 21600"/>
              <a:gd name="T9" fmla="*/ 2147483647 h 21600"/>
              <a:gd name="T10" fmla="*/ 17694720 60000 65536"/>
              <a:gd name="T11" fmla="*/ 5898240 60000 65536"/>
              <a:gd name="T12" fmla="*/ 5898240 60000 65536"/>
              <a:gd name="T13" fmla="*/ 5898240 60000 65536"/>
              <a:gd name="T14" fmla="*/ 0 60000 65536"/>
              <a:gd name="T15" fmla="*/ 0 w 21600"/>
              <a:gd name="T16" fmla="*/ 8310 h 21600"/>
              <a:gd name="T17" fmla="*/ 6110 w 21600"/>
              <a:gd name="T18" fmla="*/ 21600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15662" y="14285"/>
                </a:moveTo>
                <a:lnTo>
                  <a:pt x="21600" y="8310"/>
                </a:lnTo>
                <a:lnTo>
                  <a:pt x="18630" y="8310"/>
                </a:lnTo>
                <a:cubicBezTo>
                  <a:pt x="18630" y="3721"/>
                  <a:pt x="14430" y="0"/>
                  <a:pt x="9250" y="0"/>
                </a:cubicBezTo>
                <a:cubicBezTo>
                  <a:pt x="4141" y="0"/>
                  <a:pt x="0" y="3799"/>
                  <a:pt x="0" y="8485"/>
                </a:cubicBezTo>
                <a:lnTo>
                  <a:pt x="0" y="21600"/>
                </a:lnTo>
                <a:lnTo>
                  <a:pt x="6110" y="21600"/>
                </a:lnTo>
                <a:lnTo>
                  <a:pt x="6110" y="8310"/>
                </a:lnTo>
                <a:cubicBezTo>
                  <a:pt x="6110" y="6947"/>
                  <a:pt x="7362" y="5842"/>
                  <a:pt x="8907" y="5842"/>
                </a:cubicBezTo>
                <a:lnTo>
                  <a:pt x="9725" y="5842"/>
                </a:lnTo>
                <a:cubicBezTo>
                  <a:pt x="11269" y="5842"/>
                  <a:pt x="12520" y="6947"/>
                  <a:pt x="12520" y="8310"/>
                </a:cubicBezTo>
                <a:lnTo>
                  <a:pt x="9725" y="8310"/>
                </a:lnTo>
                <a:close/>
              </a:path>
            </a:pathLst>
          </a:custGeom>
          <a:solidFill>
            <a:srgbClr val="9933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5373" name="Text Box 13"/>
          <p:cNvSpPr txBox="1">
            <a:spLocks noChangeArrowheads="1"/>
          </p:cNvSpPr>
          <p:nvPr/>
        </p:nvSpPr>
        <p:spPr bwMode="auto">
          <a:xfrm>
            <a:off x="5029200" y="838200"/>
            <a:ext cx="17922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ИШЕМИЯ</a:t>
            </a:r>
          </a:p>
        </p:txBody>
      </p:sp>
      <p:sp>
        <p:nvSpPr>
          <p:cNvPr id="29711" name="AutoShape 14"/>
          <p:cNvSpPr>
            <a:spLocks noChangeArrowheads="1"/>
          </p:cNvSpPr>
          <p:nvPr/>
        </p:nvSpPr>
        <p:spPr bwMode="auto">
          <a:xfrm rot="7600208">
            <a:off x="3867151" y="2584450"/>
            <a:ext cx="1371600" cy="1247775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5898240 60000 65536"/>
              <a:gd name="T10" fmla="*/ 5898240 60000 65536"/>
              <a:gd name="T11" fmla="*/ 0 60000 65536"/>
              <a:gd name="T12" fmla="*/ 12427 w 21600"/>
              <a:gd name="T13" fmla="*/ 3846 h 21600"/>
              <a:gd name="T14" fmla="*/ 19086 w 21600"/>
              <a:gd name="T15" fmla="*/ 831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600" y="6079"/>
                </a:moveTo>
                <a:lnTo>
                  <a:pt x="14755" y="0"/>
                </a:lnTo>
                <a:lnTo>
                  <a:pt x="14755" y="3846"/>
                </a:lnTo>
                <a:lnTo>
                  <a:pt x="12427" y="3846"/>
                </a:lnTo>
                <a:cubicBezTo>
                  <a:pt x="5564" y="3846"/>
                  <a:pt x="0" y="7567"/>
                  <a:pt x="0" y="12158"/>
                </a:cubicBezTo>
                <a:lnTo>
                  <a:pt x="0" y="21600"/>
                </a:lnTo>
                <a:lnTo>
                  <a:pt x="4565" y="21600"/>
                </a:lnTo>
                <a:lnTo>
                  <a:pt x="4565" y="12158"/>
                </a:lnTo>
                <a:cubicBezTo>
                  <a:pt x="4565" y="10034"/>
                  <a:pt x="8085" y="8312"/>
                  <a:pt x="12427" y="8312"/>
                </a:cubicBezTo>
                <a:lnTo>
                  <a:pt x="14755" y="8312"/>
                </a:lnTo>
                <a:lnTo>
                  <a:pt x="14755" y="12158"/>
                </a:lnTo>
                <a:close/>
              </a:path>
            </a:pathLst>
          </a:custGeom>
          <a:solidFill>
            <a:srgbClr val="993300">
              <a:alpha val="43921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9712" name="AutoShape 15"/>
          <p:cNvSpPr>
            <a:spLocks noChangeArrowheads="1"/>
          </p:cNvSpPr>
          <p:nvPr/>
        </p:nvSpPr>
        <p:spPr bwMode="auto">
          <a:xfrm rot="3945244">
            <a:off x="4953000" y="1295400"/>
            <a:ext cx="914400" cy="914400"/>
          </a:xfrm>
          <a:prstGeom prst="lightningBol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9713" name="Text Box 16"/>
          <p:cNvSpPr txBox="1">
            <a:spLocks noChangeArrowheads="1"/>
          </p:cNvSpPr>
          <p:nvPr/>
        </p:nvSpPr>
        <p:spPr bwMode="auto">
          <a:xfrm>
            <a:off x="357188" y="1928813"/>
            <a:ext cx="253206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solidFill>
                  <a:srgbClr val="CC0000"/>
                </a:solidFill>
                <a:latin typeface="Arial Black" pitchFamily="34" charset="0"/>
              </a:rPr>
              <a:t>РЕПЕРФУЗИЯ</a:t>
            </a:r>
          </a:p>
        </p:txBody>
      </p:sp>
      <p:sp>
        <p:nvSpPr>
          <p:cNvPr id="29714" name="AutoShape 17"/>
          <p:cNvSpPr>
            <a:spLocks noChangeArrowheads="1"/>
          </p:cNvSpPr>
          <p:nvPr/>
        </p:nvSpPr>
        <p:spPr bwMode="auto">
          <a:xfrm rot="-1269939">
            <a:off x="984250" y="2017713"/>
            <a:ext cx="2514600" cy="2362200"/>
          </a:xfrm>
          <a:prstGeom prst="lightningBol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9715" name="Text Box 18"/>
          <p:cNvSpPr txBox="1">
            <a:spLocks noChangeArrowheads="1"/>
          </p:cNvSpPr>
          <p:nvPr/>
        </p:nvSpPr>
        <p:spPr bwMode="auto">
          <a:xfrm>
            <a:off x="3657600" y="3581400"/>
            <a:ext cx="12779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Arial Black" pitchFamily="34" charset="0"/>
              </a:rPr>
              <a:t>Са </a:t>
            </a:r>
            <a:r>
              <a:rPr lang="ru-RU" sz="3200" b="1" baseline="30000">
                <a:latin typeface="Arial Black" pitchFamily="34" charset="0"/>
              </a:rPr>
              <a:t>2+</a:t>
            </a:r>
          </a:p>
        </p:txBody>
      </p:sp>
      <p:sp>
        <p:nvSpPr>
          <p:cNvPr id="29716" name="Line 19"/>
          <p:cNvSpPr>
            <a:spLocks noChangeShapeType="1"/>
          </p:cNvSpPr>
          <p:nvPr/>
        </p:nvSpPr>
        <p:spPr bwMode="auto">
          <a:xfrm>
            <a:off x="4267200" y="2286000"/>
            <a:ext cx="1162050" cy="928688"/>
          </a:xfrm>
          <a:prstGeom prst="line">
            <a:avLst/>
          </a:prstGeom>
          <a:noFill/>
          <a:ln w="57150">
            <a:solidFill>
              <a:srgbClr val="FF0000"/>
            </a:solidFill>
            <a:prstDash val="sys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9717" name="Line 20"/>
          <p:cNvSpPr>
            <a:spLocks noChangeShapeType="1"/>
          </p:cNvSpPr>
          <p:nvPr/>
        </p:nvSpPr>
        <p:spPr bwMode="auto">
          <a:xfrm flipV="1">
            <a:off x="4191000" y="2362200"/>
            <a:ext cx="1219200" cy="685800"/>
          </a:xfrm>
          <a:prstGeom prst="line">
            <a:avLst/>
          </a:prstGeom>
          <a:noFill/>
          <a:ln w="57150">
            <a:solidFill>
              <a:srgbClr val="FF0000"/>
            </a:solidFill>
            <a:prstDash val="sys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9718" name="Line 21"/>
          <p:cNvSpPr>
            <a:spLocks noChangeShapeType="1"/>
          </p:cNvSpPr>
          <p:nvPr/>
        </p:nvSpPr>
        <p:spPr bwMode="auto">
          <a:xfrm>
            <a:off x="3276600" y="4876800"/>
            <a:ext cx="0" cy="6096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9719" name="Line 22"/>
          <p:cNvSpPr>
            <a:spLocks noChangeShapeType="1"/>
          </p:cNvSpPr>
          <p:nvPr/>
        </p:nvSpPr>
        <p:spPr bwMode="auto">
          <a:xfrm flipV="1">
            <a:off x="3733800" y="4953000"/>
            <a:ext cx="0" cy="685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9720" name="Line 23"/>
          <p:cNvSpPr>
            <a:spLocks noChangeShapeType="1"/>
          </p:cNvSpPr>
          <p:nvPr/>
        </p:nvSpPr>
        <p:spPr bwMode="auto">
          <a:xfrm>
            <a:off x="4191000" y="4800600"/>
            <a:ext cx="0" cy="6096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9721" name="Line 24"/>
          <p:cNvSpPr>
            <a:spLocks noChangeShapeType="1"/>
          </p:cNvSpPr>
          <p:nvPr/>
        </p:nvSpPr>
        <p:spPr bwMode="auto">
          <a:xfrm flipV="1">
            <a:off x="4800600" y="5029200"/>
            <a:ext cx="0" cy="685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9722" name="Line 25"/>
          <p:cNvSpPr>
            <a:spLocks noChangeShapeType="1"/>
          </p:cNvSpPr>
          <p:nvPr/>
        </p:nvSpPr>
        <p:spPr bwMode="auto">
          <a:xfrm>
            <a:off x="5181600" y="4800600"/>
            <a:ext cx="0" cy="6096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9723" name="Line 26"/>
          <p:cNvSpPr>
            <a:spLocks noChangeShapeType="1"/>
          </p:cNvSpPr>
          <p:nvPr/>
        </p:nvSpPr>
        <p:spPr bwMode="auto">
          <a:xfrm flipV="1">
            <a:off x="5638800" y="5029200"/>
            <a:ext cx="0" cy="6096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9724" name="Line 27"/>
          <p:cNvSpPr>
            <a:spLocks noChangeShapeType="1"/>
          </p:cNvSpPr>
          <p:nvPr/>
        </p:nvSpPr>
        <p:spPr bwMode="auto">
          <a:xfrm>
            <a:off x="6096000" y="4876800"/>
            <a:ext cx="0" cy="6096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9725" name="Line 28"/>
          <p:cNvSpPr>
            <a:spLocks noChangeShapeType="1"/>
          </p:cNvSpPr>
          <p:nvPr/>
        </p:nvSpPr>
        <p:spPr bwMode="auto">
          <a:xfrm flipV="1">
            <a:off x="1219200" y="5486400"/>
            <a:ext cx="1752600" cy="7620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29726" name="Line 29"/>
          <p:cNvSpPr>
            <a:spLocks noChangeShapeType="1"/>
          </p:cNvSpPr>
          <p:nvPr/>
        </p:nvSpPr>
        <p:spPr bwMode="auto">
          <a:xfrm>
            <a:off x="1143000" y="3886200"/>
            <a:ext cx="1600200" cy="304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29727" name="AutoShape 30"/>
          <p:cNvSpPr>
            <a:spLocks noChangeArrowheads="1"/>
          </p:cNvSpPr>
          <p:nvPr/>
        </p:nvSpPr>
        <p:spPr bwMode="auto">
          <a:xfrm rot="1990684">
            <a:off x="5902325" y="2798763"/>
            <a:ext cx="304800" cy="2362200"/>
          </a:xfrm>
          <a:prstGeom prst="upArrow">
            <a:avLst>
              <a:gd name="adj1" fmla="val 50000"/>
              <a:gd name="adj2" fmla="val 193750"/>
            </a:avLst>
          </a:prstGeom>
          <a:solidFill>
            <a:srgbClr val="CC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9728" name="Line 31"/>
          <p:cNvSpPr>
            <a:spLocks noChangeShapeType="1"/>
          </p:cNvSpPr>
          <p:nvPr/>
        </p:nvSpPr>
        <p:spPr bwMode="auto">
          <a:xfrm>
            <a:off x="4267200" y="4114800"/>
            <a:ext cx="0" cy="1371600"/>
          </a:xfrm>
          <a:prstGeom prst="line">
            <a:avLst/>
          </a:prstGeom>
          <a:noFill/>
          <a:ln w="10160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29729" name="TextBox 31"/>
          <p:cNvSpPr txBox="1">
            <a:spLocks noChangeArrowheads="1"/>
          </p:cNvSpPr>
          <p:nvPr/>
        </p:nvSpPr>
        <p:spPr bwMode="auto">
          <a:xfrm>
            <a:off x="3643313" y="2357438"/>
            <a:ext cx="3556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000" b="1">
                <a:latin typeface="Arial Black" pitchFamily="34" charset="0"/>
              </a:rPr>
              <a:t>!</a:t>
            </a:r>
          </a:p>
        </p:txBody>
      </p:sp>
      <p:sp>
        <p:nvSpPr>
          <p:cNvPr id="33" name="Овал 32"/>
          <p:cNvSpPr/>
          <p:nvPr/>
        </p:nvSpPr>
        <p:spPr>
          <a:xfrm>
            <a:off x="3500438" y="2428875"/>
            <a:ext cx="557212" cy="5715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Oval 2"/>
          <p:cNvSpPr>
            <a:spLocks noChangeArrowheads="1"/>
          </p:cNvSpPr>
          <p:nvPr/>
        </p:nvSpPr>
        <p:spPr bwMode="auto">
          <a:xfrm rot="-2007013">
            <a:off x="2209800" y="990600"/>
            <a:ext cx="5502275" cy="5589588"/>
          </a:xfrm>
          <a:prstGeom prst="ellipse">
            <a:avLst/>
          </a:prstGeom>
          <a:solidFill>
            <a:srgbClr val="FFFF99">
              <a:alpha val="52156"/>
            </a:srgbClr>
          </a:solidFill>
          <a:ln w="57150">
            <a:solidFill>
              <a:schemeClr val="tx1"/>
            </a:solidFill>
            <a:prstDash val="dash"/>
            <a:round/>
            <a:headEnd/>
            <a:tailEnd/>
          </a:ln>
        </p:spPr>
        <p:txBody>
          <a:bodyPr wrap="none" anchor="ctr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1507" name="Oval 3"/>
          <p:cNvSpPr>
            <a:spLocks noChangeArrowheads="1"/>
          </p:cNvSpPr>
          <p:nvPr/>
        </p:nvSpPr>
        <p:spPr bwMode="auto">
          <a:xfrm>
            <a:off x="2786063" y="2357438"/>
            <a:ext cx="4572000" cy="4191000"/>
          </a:xfrm>
          <a:prstGeom prst="ellipse">
            <a:avLst/>
          </a:prstGeom>
          <a:solidFill>
            <a:srgbClr val="FFFF99"/>
          </a:solidFill>
          <a:ln w="571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4000" b="1" dirty="0">
              <a:solidFill>
                <a:srgbClr val="FF0000"/>
              </a:solidFill>
              <a:latin typeface="Arial Black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>
                <a:solidFill>
                  <a:srgbClr val="FF0000"/>
                </a:solidFill>
                <a:latin typeface="Arial Black" pitchFamily="34" charset="0"/>
              </a:rPr>
              <a:t>   </a:t>
            </a:r>
            <a:r>
              <a:rPr 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Na </a:t>
            </a:r>
            <a:r>
              <a:rPr lang="ru-RU" sz="4000" b="1" baseline="30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+</a:t>
            </a:r>
          </a:p>
        </p:txBody>
      </p:sp>
      <p:sp>
        <p:nvSpPr>
          <p:cNvPr id="31747" name="Line 4"/>
          <p:cNvSpPr>
            <a:spLocks noChangeShapeType="1"/>
          </p:cNvSpPr>
          <p:nvPr/>
        </p:nvSpPr>
        <p:spPr bwMode="auto">
          <a:xfrm flipV="1">
            <a:off x="1981200" y="5000625"/>
            <a:ext cx="2447925" cy="1019175"/>
          </a:xfrm>
          <a:prstGeom prst="line">
            <a:avLst/>
          </a:prstGeom>
          <a:noFill/>
          <a:ln w="1270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31748" name="Text Box 5"/>
          <p:cNvSpPr txBox="1">
            <a:spLocks noChangeArrowheads="1"/>
          </p:cNvSpPr>
          <p:nvPr/>
        </p:nvSpPr>
        <p:spPr bwMode="auto">
          <a:xfrm>
            <a:off x="1000125" y="214313"/>
            <a:ext cx="732313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ВОДНЫЙ (ИОННЫЙ) ПАРАДОКС РЕПЕРФУЗИИ</a:t>
            </a:r>
          </a:p>
        </p:txBody>
      </p:sp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2214563" y="4000500"/>
            <a:ext cx="1303337" cy="646113"/>
          </a:xfrm>
          <a:prstGeom prst="rect">
            <a:avLst/>
          </a:prstGeom>
          <a:solidFill>
            <a:srgbClr val="FFFF00"/>
          </a:solidFill>
          <a:ln w="76200">
            <a:solidFill>
              <a:srgbClr val="80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АТФ</a:t>
            </a:r>
          </a:p>
        </p:txBody>
      </p:sp>
      <p:sp>
        <p:nvSpPr>
          <p:cNvPr id="31750" name="Line 7"/>
          <p:cNvSpPr>
            <a:spLocks noChangeShapeType="1"/>
          </p:cNvSpPr>
          <p:nvPr/>
        </p:nvSpPr>
        <p:spPr bwMode="auto">
          <a:xfrm>
            <a:off x="1714500" y="4714875"/>
            <a:ext cx="25908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31751" name="Line 8"/>
          <p:cNvSpPr>
            <a:spLocks noChangeShapeType="1"/>
          </p:cNvSpPr>
          <p:nvPr/>
        </p:nvSpPr>
        <p:spPr bwMode="auto">
          <a:xfrm flipH="1">
            <a:off x="1643063" y="3929063"/>
            <a:ext cx="25908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21513" name="Text Box 9"/>
          <p:cNvSpPr txBox="1">
            <a:spLocks noChangeArrowheads="1"/>
          </p:cNvSpPr>
          <p:nvPr/>
        </p:nvSpPr>
        <p:spPr bwMode="auto">
          <a:xfrm>
            <a:off x="714375" y="3643313"/>
            <a:ext cx="9271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K </a:t>
            </a:r>
            <a:r>
              <a:rPr lang="en-US" sz="3600" b="1" baseline="30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+</a:t>
            </a:r>
            <a:endParaRPr lang="ru-RU" sz="3600" b="1" baseline="30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6394" name="Text Box 10"/>
          <p:cNvSpPr txBox="1">
            <a:spLocks noChangeArrowheads="1"/>
          </p:cNvSpPr>
          <p:nvPr/>
        </p:nvSpPr>
        <p:spPr bwMode="auto">
          <a:xfrm>
            <a:off x="214313" y="5786438"/>
            <a:ext cx="179228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ИШЕМИЯ</a:t>
            </a:r>
          </a:p>
        </p:txBody>
      </p:sp>
      <p:sp>
        <p:nvSpPr>
          <p:cNvPr id="31754" name="Text Box 11"/>
          <p:cNvSpPr txBox="1">
            <a:spLocks noChangeArrowheads="1"/>
          </p:cNvSpPr>
          <p:nvPr/>
        </p:nvSpPr>
        <p:spPr bwMode="auto">
          <a:xfrm>
            <a:off x="6553200" y="1219200"/>
            <a:ext cx="253206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solidFill>
                  <a:srgbClr val="FF0000"/>
                </a:solidFill>
                <a:latin typeface="Arial Black" pitchFamily="34" charset="0"/>
              </a:rPr>
              <a:t>РЕПЕРФУЗИЯ</a:t>
            </a:r>
          </a:p>
        </p:txBody>
      </p:sp>
      <p:sp>
        <p:nvSpPr>
          <p:cNvPr id="31755" name="Text Box 12"/>
          <p:cNvSpPr txBox="1">
            <a:spLocks noChangeArrowheads="1"/>
          </p:cNvSpPr>
          <p:nvPr/>
        </p:nvSpPr>
        <p:spPr bwMode="auto">
          <a:xfrm>
            <a:off x="7620000" y="2743200"/>
            <a:ext cx="117633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Arial Black" pitchFamily="34" charset="0"/>
              </a:rPr>
              <a:t>ВОДА</a:t>
            </a:r>
          </a:p>
        </p:txBody>
      </p:sp>
      <p:sp>
        <p:nvSpPr>
          <p:cNvPr id="31756" name="Line 13"/>
          <p:cNvSpPr>
            <a:spLocks noChangeShapeType="1"/>
          </p:cNvSpPr>
          <p:nvPr/>
        </p:nvSpPr>
        <p:spPr bwMode="auto">
          <a:xfrm>
            <a:off x="1643063" y="3786188"/>
            <a:ext cx="2133600" cy="990600"/>
          </a:xfrm>
          <a:prstGeom prst="line">
            <a:avLst/>
          </a:prstGeom>
          <a:noFill/>
          <a:ln w="57150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1757" name="Line 14"/>
          <p:cNvSpPr>
            <a:spLocks noChangeShapeType="1"/>
          </p:cNvSpPr>
          <p:nvPr/>
        </p:nvSpPr>
        <p:spPr bwMode="auto">
          <a:xfrm flipH="1">
            <a:off x="1785938" y="3643313"/>
            <a:ext cx="1785937" cy="1152525"/>
          </a:xfrm>
          <a:prstGeom prst="line">
            <a:avLst/>
          </a:prstGeom>
          <a:noFill/>
          <a:ln w="57150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1758" name="AutoShape 15"/>
          <p:cNvSpPr>
            <a:spLocks noChangeArrowheads="1"/>
          </p:cNvSpPr>
          <p:nvPr/>
        </p:nvSpPr>
        <p:spPr bwMode="auto">
          <a:xfrm>
            <a:off x="7696200" y="1676400"/>
            <a:ext cx="533400" cy="1066800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31759" name="AutoShape 16"/>
          <p:cNvSpPr>
            <a:spLocks noChangeArrowheads="1"/>
          </p:cNvSpPr>
          <p:nvPr/>
        </p:nvSpPr>
        <p:spPr bwMode="auto">
          <a:xfrm rot="16200000" flipH="1">
            <a:off x="6286500" y="3071813"/>
            <a:ext cx="1928813" cy="2357437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2147483647 w 21600"/>
              <a:gd name="T7" fmla="*/ 2147483647 h 21600"/>
              <a:gd name="T8" fmla="*/ 2147483647 w 21600"/>
              <a:gd name="T9" fmla="*/ 2147483647 h 21600"/>
              <a:gd name="T10" fmla="*/ 2147483647 w 21600"/>
              <a:gd name="T11" fmla="*/ 2147483647 h 21600"/>
              <a:gd name="T12" fmla="*/ 17694720 60000 65536"/>
              <a:gd name="T13" fmla="*/ 11796480 60000 65536"/>
              <a:gd name="T14" fmla="*/ 11796480 60000 65536"/>
              <a:gd name="T15" fmla="*/ 5898240 60000 65536"/>
              <a:gd name="T16" fmla="*/ 0 60000 65536"/>
              <a:gd name="T17" fmla="*/ 0 60000 65536"/>
              <a:gd name="T18" fmla="*/ 0 w 21600"/>
              <a:gd name="T19" fmla="*/ 14400 h 21600"/>
              <a:gd name="T20" fmla="*/ 18514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5429" y="0"/>
                </a:moveTo>
                <a:lnTo>
                  <a:pt x="9257" y="7200"/>
                </a:lnTo>
                <a:lnTo>
                  <a:pt x="12343" y="7200"/>
                </a:lnTo>
                <a:lnTo>
                  <a:pt x="12343" y="14400"/>
                </a:lnTo>
                <a:lnTo>
                  <a:pt x="0" y="14400"/>
                </a:lnTo>
                <a:lnTo>
                  <a:pt x="0" y="21600"/>
                </a:lnTo>
                <a:lnTo>
                  <a:pt x="18514" y="21600"/>
                </a:lnTo>
                <a:lnTo>
                  <a:pt x="18514" y="7200"/>
                </a:lnTo>
                <a:lnTo>
                  <a:pt x="21600" y="72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1760" name="TextBox 16"/>
          <p:cNvSpPr txBox="1">
            <a:spLocks noChangeArrowheads="1"/>
          </p:cNvSpPr>
          <p:nvPr/>
        </p:nvSpPr>
        <p:spPr bwMode="auto">
          <a:xfrm>
            <a:off x="2143125" y="5214938"/>
            <a:ext cx="3556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000" b="1">
                <a:latin typeface="Arial Black" pitchFamily="34" charset="0"/>
              </a:rPr>
              <a:t>!</a:t>
            </a:r>
          </a:p>
        </p:txBody>
      </p:sp>
      <p:sp>
        <p:nvSpPr>
          <p:cNvPr id="31761" name="TextBox 17"/>
          <p:cNvSpPr txBox="1">
            <a:spLocks noChangeArrowheads="1"/>
          </p:cNvSpPr>
          <p:nvPr/>
        </p:nvSpPr>
        <p:spPr bwMode="auto">
          <a:xfrm>
            <a:off x="4714875" y="1571625"/>
            <a:ext cx="8413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отек</a:t>
            </a:r>
          </a:p>
        </p:txBody>
      </p:sp>
      <p:sp>
        <p:nvSpPr>
          <p:cNvPr id="19" name="Овал 18"/>
          <p:cNvSpPr/>
          <p:nvPr/>
        </p:nvSpPr>
        <p:spPr>
          <a:xfrm>
            <a:off x="2000250" y="5214938"/>
            <a:ext cx="557213" cy="5715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Содержимое 2"/>
          <p:cNvSpPr>
            <a:spLocks noGrp="1"/>
          </p:cNvSpPr>
          <p:nvPr>
            <p:ph idx="1"/>
          </p:nvPr>
        </p:nvSpPr>
        <p:spPr>
          <a:xfrm>
            <a:off x="285750" y="500063"/>
            <a:ext cx="8858250" cy="5054600"/>
          </a:xfrm>
        </p:spPr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400" b="1" i="1" smtClean="0"/>
              <a:t>Острый респираторный дистресс-синдром, независимо от причины и пускового события, всегда поддерживается ДВС и характеризуется:</a:t>
            </a:r>
            <a:endParaRPr lang="ru-RU" sz="240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400" b="1" i="1" smtClean="0"/>
              <a:t>- прогредиентным повышением работы дыхания; </a:t>
            </a:r>
            <a:endParaRPr lang="ru-RU" sz="240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400" b="1" i="1" smtClean="0"/>
              <a:t>- постепенным, а затем лавинообразным нарастанием ателектаза;</a:t>
            </a:r>
            <a:endParaRPr lang="ru-RU" sz="240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400" b="1" i="1" smtClean="0"/>
              <a:t>- интерстициальным, а затем альвеолярным отеком;</a:t>
            </a:r>
            <a:endParaRPr lang="ru-RU" sz="240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400" b="1" i="1" smtClean="0"/>
              <a:t>- дефицитом сурфактанта (исходным или вторичным); </a:t>
            </a:r>
            <a:endParaRPr lang="ru-RU" sz="240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400" b="1" i="1" smtClean="0"/>
              <a:t>- гиалиновыми мембранами в альвеолах;</a:t>
            </a:r>
            <a:endParaRPr lang="ru-RU" sz="240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400" b="1" i="1" smtClean="0"/>
              <a:t>- симптоматикой гипоксии всех органов и систем;</a:t>
            </a:r>
            <a:endParaRPr lang="ru-RU" sz="240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400" b="1" i="1" smtClean="0"/>
              <a:t>- исходом в фиброз.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400" b="1" i="1" smtClean="0"/>
              <a:t>КЛАССИЧЕСКОЕ ОСЛОЖНЕНИЕ ОРДС - ПНЕВМОНИЯ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TextBox 1"/>
          <p:cNvSpPr txBox="1">
            <a:spLocks noChangeArrowheads="1"/>
          </p:cNvSpPr>
          <p:nvPr/>
        </p:nvSpPr>
        <p:spPr bwMode="auto">
          <a:xfrm>
            <a:off x="4876800" y="1371600"/>
            <a:ext cx="4267200" cy="1200150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latin typeface="Calibri" pitchFamily="34" charset="0"/>
              </a:rPr>
              <a:t>Угнетение местного иммунитета и мукоцилиарного транспорта;  </a:t>
            </a:r>
          </a:p>
          <a:p>
            <a:pPr algn="ctr"/>
            <a:r>
              <a:rPr lang="ru-RU" b="1">
                <a:latin typeface="Calibri" pitchFamily="34" charset="0"/>
              </a:rPr>
              <a:t>механическая гиповентиляция; </a:t>
            </a:r>
          </a:p>
          <a:p>
            <a:pPr algn="ctr"/>
            <a:r>
              <a:rPr lang="ru-RU" b="1">
                <a:latin typeface="Calibri" pitchFamily="34" charset="0"/>
              </a:rPr>
              <a:t>нарушения тепло- и влагообмена.</a:t>
            </a:r>
          </a:p>
        </p:txBody>
      </p:sp>
      <p:sp>
        <p:nvSpPr>
          <p:cNvPr id="34818" name="TextBox 2"/>
          <p:cNvSpPr txBox="1">
            <a:spLocks noChangeArrowheads="1"/>
          </p:cNvSpPr>
          <p:nvPr/>
        </p:nvSpPr>
        <p:spPr bwMode="auto">
          <a:xfrm>
            <a:off x="1371600" y="152400"/>
            <a:ext cx="6019800" cy="369888"/>
          </a:xfrm>
          <a:prstGeom prst="rect">
            <a:avLst/>
          </a:prstGeom>
          <a:solidFill>
            <a:schemeClr val="tx1"/>
          </a:solidFill>
          <a:ln w="508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chemeClr val="bg1"/>
                </a:solidFill>
                <a:latin typeface="Calibri" pitchFamily="34" charset="0"/>
              </a:rPr>
              <a:t>Инфекционный агент</a:t>
            </a:r>
          </a:p>
        </p:txBody>
      </p:sp>
      <p:sp>
        <p:nvSpPr>
          <p:cNvPr id="34819" name="TextBox 3"/>
          <p:cNvSpPr txBox="1">
            <a:spLocks noChangeArrowheads="1"/>
          </p:cNvSpPr>
          <p:nvPr/>
        </p:nvSpPr>
        <p:spPr bwMode="auto">
          <a:xfrm>
            <a:off x="152400" y="1295400"/>
            <a:ext cx="2979738" cy="1216025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Факторы агрессии: </a:t>
            </a:r>
          </a:p>
          <a:p>
            <a:r>
              <a:rPr lang="ru-RU" b="1">
                <a:latin typeface="Calibri" pitchFamily="34" charset="0"/>
              </a:rPr>
              <a:t>тейхоевая кислота;</a:t>
            </a:r>
          </a:p>
          <a:p>
            <a:r>
              <a:rPr lang="ru-RU" b="1">
                <a:latin typeface="Calibri" pitchFamily="34" charset="0"/>
              </a:rPr>
              <a:t>нейраминидаза; </a:t>
            </a:r>
          </a:p>
          <a:p>
            <a:r>
              <a:rPr lang="ru-RU" b="1">
                <a:latin typeface="Calibri" pitchFamily="34" charset="0"/>
              </a:rPr>
              <a:t>фосфорилхолин и т.д.</a:t>
            </a:r>
          </a:p>
        </p:txBody>
      </p:sp>
      <p:sp>
        <p:nvSpPr>
          <p:cNvPr id="34820" name="TextBox 4"/>
          <p:cNvSpPr txBox="1">
            <a:spLocks noChangeArrowheads="1"/>
          </p:cNvSpPr>
          <p:nvPr/>
        </p:nvSpPr>
        <p:spPr bwMode="auto">
          <a:xfrm>
            <a:off x="3124200" y="2133600"/>
            <a:ext cx="170815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b="1">
                <a:latin typeface="Calibri" pitchFamily="34" charset="0"/>
              </a:rPr>
              <a:t>Воспаление: </a:t>
            </a:r>
          </a:p>
          <a:p>
            <a:pPr algn="ctr"/>
            <a:r>
              <a:rPr lang="ru-RU" b="1">
                <a:latin typeface="Calibri" pitchFamily="34" charset="0"/>
              </a:rPr>
              <a:t>бронхит; </a:t>
            </a:r>
          </a:p>
          <a:p>
            <a:pPr algn="ctr"/>
            <a:r>
              <a:rPr lang="ru-RU" b="1">
                <a:latin typeface="Calibri" pitchFamily="34" charset="0"/>
              </a:rPr>
              <a:t>бронхиолит; </a:t>
            </a:r>
          </a:p>
          <a:p>
            <a:pPr algn="ctr"/>
            <a:r>
              <a:rPr lang="ru-RU" b="1">
                <a:latin typeface="Calibri" pitchFamily="34" charset="0"/>
              </a:rPr>
              <a:t>альвеолит</a:t>
            </a:r>
          </a:p>
        </p:txBody>
      </p:sp>
      <p:sp>
        <p:nvSpPr>
          <p:cNvPr id="34821" name="TextBox 5"/>
          <p:cNvSpPr txBox="1">
            <a:spLocks noChangeArrowheads="1"/>
          </p:cNvSpPr>
          <p:nvPr/>
        </p:nvSpPr>
        <p:spPr bwMode="auto">
          <a:xfrm>
            <a:off x="2819400" y="3657600"/>
            <a:ext cx="24923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Экссудация плазмы</a:t>
            </a:r>
          </a:p>
        </p:txBody>
      </p:sp>
      <p:sp>
        <p:nvSpPr>
          <p:cNvPr id="34822" name="TextBox 6"/>
          <p:cNvSpPr txBox="1">
            <a:spLocks noChangeArrowheads="1"/>
          </p:cNvSpPr>
          <p:nvPr/>
        </p:nvSpPr>
        <p:spPr bwMode="auto">
          <a:xfrm>
            <a:off x="533400" y="3962400"/>
            <a:ext cx="1630363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b="1">
                <a:latin typeface="Calibri" pitchFamily="34" charset="0"/>
              </a:rPr>
              <a:t>Экссудация </a:t>
            </a:r>
          </a:p>
          <a:p>
            <a:pPr algn="ctr"/>
            <a:r>
              <a:rPr lang="ru-RU" b="1">
                <a:latin typeface="Calibri" pitchFamily="34" charset="0"/>
              </a:rPr>
              <a:t>форменных </a:t>
            </a:r>
          </a:p>
          <a:p>
            <a:pPr algn="ctr"/>
            <a:r>
              <a:rPr lang="ru-RU" b="1">
                <a:latin typeface="Calibri" pitchFamily="34" charset="0"/>
              </a:rPr>
              <a:t>элементов</a:t>
            </a:r>
          </a:p>
        </p:txBody>
      </p:sp>
      <p:sp>
        <p:nvSpPr>
          <p:cNvPr id="34823" name="TextBox 7"/>
          <p:cNvSpPr txBox="1">
            <a:spLocks noChangeArrowheads="1"/>
          </p:cNvSpPr>
          <p:nvPr/>
        </p:nvSpPr>
        <p:spPr bwMode="auto">
          <a:xfrm>
            <a:off x="762000" y="5257800"/>
            <a:ext cx="15970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Экссудация </a:t>
            </a:r>
          </a:p>
          <a:p>
            <a:r>
              <a:rPr lang="ru-RU" b="1">
                <a:latin typeface="Calibri" pitchFamily="34" charset="0"/>
              </a:rPr>
              <a:t>лейкоцитов</a:t>
            </a:r>
          </a:p>
        </p:txBody>
      </p:sp>
      <p:sp>
        <p:nvSpPr>
          <p:cNvPr id="34824" name="TextBox 9"/>
          <p:cNvSpPr txBox="1">
            <a:spLocks noChangeArrowheads="1"/>
          </p:cNvSpPr>
          <p:nvPr/>
        </p:nvSpPr>
        <p:spPr bwMode="auto">
          <a:xfrm>
            <a:off x="6324600" y="3657600"/>
            <a:ext cx="21256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Вытеснение газа</a:t>
            </a:r>
          </a:p>
        </p:txBody>
      </p:sp>
      <p:sp>
        <p:nvSpPr>
          <p:cNvPr id="34825" name="TextBox 10"/>
          <p:cNvSpPr txBox="1">
            <a:spLocks noChangeArrowheads="1"/>
          </p:cNvSpPr>
          <p:nvPr/>
        </p:nvSpPr>
        <p:spPr bwMode="auto">
          <a:xfrm>
            <a:off x="5943600" y="4343400"/>
            <a:ext cx="280193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b="1">
                <a:latin typeface="Calibri" pitchFamily="34" charset="0"/>
              </a:rPr>
              <a:t>Функциональное </a:t>
            </a:r>
          </a:p>
          <a:p>
            <a:pPr algn="ctr"/>
            <a:r>
              <a:rPr lang="ru-RU" b="1">
                <a:latin typeface="Calibri" pitchFamily="34" charset="0"/>
              </a:rPr>
              <a:t>мертвое пространство</a:t>
            </a:r>
          </a:p>
        </p:txBody>
      </p:sp>
      <p:sp>
        <p:nvSpPr>
          <p:cNvPr id="34826" name="TextBox 11"/>
          <p:cNvSpPr txBox="1">
            <a:spLocks noChangeArrowheads="1"/>
          </p:cNvSpPr>
          <p:nvPr/>
        </p:nvSpPr>
        <p:spPr bwMode="auto">
          <a:xfrm>
            <a:off x="3429000" y="5410200"/>
            <a:ext cx="5029200" cy="369888"/>
          </a:xfrm>
          <a:prstGeom prst="rect">
            <a:avLst/>
          </a:prstGeom>
          <a:noFill/>
          <a:ln w="50800" cmpd="thickThin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Перекисное окисление; некроз; тромбоз   </a:t>
            </a:r>
          </a:p>
        </p:txBody>
      </p:sp>
      <p:sp>
        <p:nvSpPr>
          <p:cNvPr id="34827" name="TextBox 12"/>
          <p:cNvSpPr txBox="1">
            <a:spLocks noChangeArrowheads="1"/>
          </p:cNvSpPr>
          <p:nvPr/>
        </p:nvSpPr>
        <p:spPr bwMode="auto">
          <a:xfrm>
            <a:off x="2743200" y="6324600"/>
            <a:ext cx="12334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Санация</a:t>
            </a:r>
            <a:r>
              <a:rPr lang="ru-RU">
                <a:latin typeface="Calibri" pitchFamily="34" charset="0"/>
              </a:rPr>
              <a:t> </a:t>
            </a:r>
          </a:p>
        </p:txBody>
      </p:sp>
      <p:sp>
        <p:nvSpPr>
          <p:cNvPr id="34828" name="TextBox 13"/>
          <p:cNvSpPr txBox="1">
            <a:spLocks noChangeArrowheads="1"/>
          </p:cNvSpPr>
          <p:nvPr/>
        </p:nvSpPr>
        <p:spPr bwMode="auto">
          <a:xfrm>
            <a:off x="4800600" y="6324600"/>
            <a:ext cx="21367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Абсцедирование</a:t>
            </a:r>
          </a:p>
        </p:txBody>
      </p:sp>
      <p:sp>
        <p:nvSpPr>
          <p:cNvPr id="15" name="Стрелка вниз 14"/>
          <p:cNvSpPr/>
          <p:nvPr/>
        </p:nvSpPr>
        <p:spPr>
          <a:xfrm>
            <a:off x="3810000" y="990600"/>
            <a:ext cx="381000" cy="1143000"/>
          </a:xfrm>
          <a:prstGeom prst="downArrow">
            <a:avLst/>
          </a:prstGeom>
          <a:solidFill>
            <a:srgbClr val="FFFF00"/>
          </a:solidFill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Стрелка вниз 15"/>
          <p:cNvSpPr/>
          <p:nvPr/>
        </p:nvSpPr>
        <p:spPr>
          <a:xfrm>
            <a:off x="3886200" y="3276600"/>
            <a:ext cx="228600" cy="381000"/>
          </a:xfrm>
          <a:prstGeom prst="downArrow">
            <a:avLst/>
          </a:prstGeom>
          <a:solidFill>
            <a:srgbClr val="FFFF00"/>
          </a:solidFill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Стрелка вниз 16"/>
          <p:cNvSpPr/>
          <p:nvPr/>
        </p:nvSpPr>
        <p:spPr>
          <a:xfrm rot="16200000">
            <a:off x="5676900" y="3314700"/>
            <a:ext cx="228600" cy="1066800"/>
          </a:xfrm>
          <a:prstGeom prst="downArrow">
            <a:avLst/>
          </a:prstGeom>
          <a:solidFill>
            <a:srgbClr val="FFFF00"/>
          </a:solidFill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4832" name="TextBox 17"/>
          <p:cNvSpPr txBox="1">
            <a:spLocks noChangeArrowheads="1"/>
          </p:cNvSpPr>
          <p:nvPr/>
        </p:nvSpPr>
        <p:spPr bwMode="auto">
          <a:xfrm>
            <a:off x="0" y="2895600"/>
            <a:ext cx="20796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b="1">
                <a:latin typeface="Calibri" pitchFamily="34" charset="0"/>
              </a:rPr>
              <a:t>Патологическая </a:t>
            </a:r>
          </a:p>
          <a:p>
            <a:pPr algn="ctr"/>
            <a:r>
              <a:rPr lang="ru-RU" b="1">
                <a:latin typeface="Calibri" pitchFamily="34" charset="0"/>
              </a:rPr>
              <a:t>проницаемость</a:t>
            </a:r>
          </a:p>
        </p:txBody>
      </p:sp>
      <p:sp>
        <p:nvSpPr>
          <p:cNvPr id="34833" name="TextBox 18"/>
          <p:cNvSpPr txBox="1">
            <a:spLocks noChangeArrowheads="1"/>
          </p:cNvSpPr>
          <p:nvPr/>
        </p:nvSpPr>
        <p:spPr bwMode="auto">
          <a:xfrm>
            <a:off x="6096000" y="2895600"/>
            <a:ext cx="21653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b="1">
                <a:latin typeface="Calibri" pitchFamily="34" charset="0"/>
              </a:rPr>
              <a:t>Отек, деструкция</a:t>
            </a:r>
          </a:p>
        </p:txBody>
      </p:sp>
      <p:sp>
        <p:nvSpPr>
          <p:cNvPr id="34834" name="TextBox 19"/>
          <p:cNvSpPr txBox="1">
            <a:spLocks noChangeArrowheads="1"/>
          </p:cNvSpPr>
          <p:nvPr/>
        </p:nvSpPr>
        <p:spPr bwMode="auto">
          <a:xfrm>
            <a:off x="3657600" y="4495800"/>
            <a:ext cx="6746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ДВС</a:t>
            </a:r>
          </a:p>
        </p:txBody>
      </p:sp>
      <p:sp>
        <p:nvSpPr>
          <p:cNvPr id="34835" name="TextBox 20"/>
          <p:cNvSpPr txBox="1">
            <a:spLocks noChangeArrowheads="1"/>
          </p:cNvSpPr>
          <p:nvPr/>
        </p:nvSpPr>
        <p:spPr bwMode="auto">
          <a:xfrm>
            <a:off x="2057400" y="609600"/>
            <a:ext cx="4913313" cy="369888"/>
          </a:xfrm>
          <a:prstGeom prst="rect">
            <a:avLst/>
          </a:prstGeom>
          <a:noFill/>
          <a:ln w="50800" cmpd="thickThin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РЕСПИРАТОРНЫЙ ДИСТРЕСС-СИНДРОМ</a:t>
            </a:r>
          </a:p>
        </p:txBody>
      </p:sp>
      <p:sp>
        <p:nvSpPr>
          <p:cNvPr id="34836" name="TextBox 21"/>
          <p:cNvSpPr txBox="1">
            <a:spLocks noChangeArrowheads="1"/>
          </p:cNvSpPr>
          <p:nvPr/>
        </p:nvSpPr>
        <p:spPr bwMode="auto">
          <a:xfrm>
            <a:off x="7543800" y="6324600"/>
            <a:ext cx="11303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Фиброз </a:t>
            </a:r>
          </a:p>
        </p:txBody>
      </p:sp>
      <p:sp>
        <p:nvSpPr>
          <p:cNvPr id="23" name="Стрелка вниз 22"/>
          <p:cNvSpPr/>
          <p:nvPr/>
        </p:nvSpPr>
        <p:spPr>
          <a:xfrm rot="16200000">
            <a:off x="5301457" y="2386806"/>
            <a:ext cx="228600" cy="1379537"/>
          </a:xfrm>
          <a:prstGeom prst="downArrow">
            <a:avLst/>
          </a:prstGeom>
          <a:solidFill>
            <a:srgbClr val="FFFF00"/>
          </a:solidFill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4" name="Стрелка вниз 23"/>
          <p:cNvSpPr/>
          <p:nvPr/>
        </p:nvSpPr>
        <p:spPr>
          <a:xfrm>
            <a:off x="7086600" y="2590800"/>
            <a:ext cx="228600" cy="38100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FFFF00"/>
          </a:solidFill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5" name="Стрелка вниз 24"/>
          <p:cNvSpPr/>
          <p:nvPr/>
        </p:nvSpPr>
        <p:spPr>
          <a:xfrm rot="5400000">
            <a:off x="2461419" y="2493169"/>
            <a:ext cx="228600" cy="1169988"/>
          </a:xfrm>
          <a:prstGeom prst="downArrow">
            <a:avLst/>
          </a:prstGeom>
          <a:solidFill>
            <a:srgbClr val="FFFF00"/>
          </a:solidFill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6" name="Стрелка вниз 25"/>
          <p:cNvSpPr/>
          <p:nvPr/>
        </p:nvSpPr>
        <p:spPr>
          <a:xfrm>
            <a:off x="3886200" y="4038600"/>
            <a:ext cx="228600" cy="457200"/>
          </a:xfrm>
          <a:prstGeom prst="downArrow">
            <a:avLst/>
          </a:prstGeom>
          <a:solidFill>
            <a:srgbClr val="FFFF00"/>
          </a:solidFill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7" name="Стрелка вниз 26"/>
          <p:cNvSpPr/>
          <p:nvPr/>
        </p:nvSpPr>
        <p:spPr>
          <a:xfrm>
            <a:off x="7086600" y="3276600"/>
            <a:ext cx="228600" cy="457200"/>
          </a:xfrm>
          <a:prstGeom prst="downArrow">
            <a:avLst/>
          </a:prstGeom>
          <a:solidFill>
            <a:srgbClr val="FFFF00"/>
          </a:solidFill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8" name="Стрелка вниз 27"/>
          <p:cNvSpPr/>
          <p:nvPr/>
        </p:nvSpPr>
        <p:spPr>
          <a:xfrm>
            <a:off x="5410200" y="990600"/>
            <a:ext cx="228600" cy="381000"/>
          </a:xfrm>
          <a:prstGeom prst="downArrow">
            <a:avLst/>
          </a:prstGeom>
          <a:solidFill>
            <a:srgbClr val="FFFF00"/>
          </a:solidFill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9" name="Стрелка вниз 28"/>
          <p:cNvSpPr/>
          <p:nvPr/>
        </p:nvSpPr>
        <p:spPr>
          <a:xfrm>
            <a:off x="7086600" y="3962400"/>
            <a:ext cx="228600" cy="457200"/>
          </a:xfrm>
          <a:prstGeom prst="downArrow">
            <a:avLst/>
          </a:prstGeom>
          <a:solidFill>
            <a:srgbClr val="FFFF00"/>
          </a:solidFill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1" name="Стрелка вниз 30"/>
          <p:cNvSpPr/>
          <p:nvPr/>
        </p:nvSpPr>
        <p:spPr>
          <a:xfrm>
            <a:off x="1524000" y="533400"/>
            <a:ext cx="228600" cy="685800"/>
          </a:xfrm>
          <a:prstGeom prst="downArrow">
            <a:avLst/>
          </a:prstGeom>
          <a:solidFill>
            <a:srgbClr val="FFFF00"/>
          </a:solidFill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2" name="Стрелка вниз 31"/>
          <p:cNvSpPr/>
          <p:nvPr/>
        </p:nvSpPr>
        <p:spPr>
          <a:xfrm>
            <a:off x="7086600" y="533400"/>
            <a:ext cx="228600" cy="762000"/>
          </a:xfrm>
          <a:prstGeom prst="downArrow">
            <a:avLst/>
          </a:prstGeom>
          <a:solidFill>
            <a:srgbClr val="FFFF00"/>
          </a:solidFill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3" name="Стрелка вниз 32"/>
          <p:cNvSpPr/>
          <p:nvPr/>
        </p:nvSpPr>
        <p:spPr>
          <a:xfrm>
            <a:off x="1524000" y="2514600"/>
            <a:ext cx="228600" cy="381000"/>
          </a:xfrm>
          <a:prstGeom prst="downArrow">
            <a:avLst/>
          </a:prstGeom>
          <a:solidFill>
            <a:srgbClr val="FFFF00"/>
          </a:solidFill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4" name="Стрелка вниз 33"/>
          <p:cNvSpPr/>
          <p:nvPr/>
        </p:nvSpPr>
        <p:spPr>
          <a:xfrm>
            <a:off x="1524000" y="3505200"/>
            <a:ext cx="228600" cy="457200"/>
          </a:xfrm>
          <a:prstGeom prst="downArrow">
            <a:avLst/>
          </a:prstGeom>
          <a:solidFill>
            <a:srgbClr val="FFFF00"/>
          </a:solidFill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5" name="Стрелка вниз 34"/>
          <p:cNvSpPr/>
          <p:nvPr/>
        </p:nvSpPr>
        <p:spPr>
          <a:xfrm>
            <a:off x="1524000" y="4876800"/>
            <a:ext cx="228600" cy="457200"/>
          </a:xfrm>
          <a:prstGeom prst="downArrow">
            <a:avLst/>
          </a:prstGeom>
          <a:solidFill>
            <a:srgbClr val="FFFF00"/>
          </a:solidFill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6" name="Стрелка вниз 35"/>
          <p:cNvSpPr/>
          <p:nvPr/>
        </p:nvSpPr>
        <p:spPr>
          <a:xfrm>
            <a:off x="7086600" y="4953000"/>
            <a:ext cx="228600" cy="457200"/>
          </a:xfrm>
          <a:prstGeom prst="downArrow">
            <a:avLst/>
          </a:prstGeom>
          <a:solidFill>
            <a:srgbClr val="FFFF00"/>
          </a:solidFill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7" name="Стрелка вниз 36"/>
          <p:cNvSpPr/>
          <p:nvPr/>
        </p:nvSpPr>
        <p:spPr>
          <a:xfrm rot="16200000">
            <a:off x="2705100" y="5067300"/>
            <a:ext cx="228600" cy="1066800"/>
          </a:xfrm>
          <a:prstGeom prst="downArrow">
            <a:avLst/>
          </a:prstGeom>
          <a:solidFill>
            <a:srgbClr val="FFFF00"/>
          </a:solidFill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8" name="Стрелка вниз 37"/>
          <p:cNvSpPr/>
          <p:nvPr/>
        </p:nvSpPr>
        <p:spPr>
          <a:xfrm>
            <a:off x="3886200" y="4876800"/>
            <a:ext cx="228600" cy="457200"/>
          </a:xfrm>
          <a:prstGeom prst="downArrow">
            <a:avLst/>
          </a:prstGeom>
          <a:solidFill>
            <a:srgbClr val="FFFF00"/>
          </a:solidFill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40" name="Прямая со стрелкой 39"/>
          <p:cNvCxnSpPr>
            <a:stCxn id="34826" idx="2"/>
            <a:endCxn id="34827" idx="0"/>
          </p:cNvCxnSpPr>
          <p:nvPr/>
        </p:nvCxnSpPr>
        <p:spPr>
          <a:xfrm flipH="1">
            <a:off x="3360738" y="5780088"/>
            <a:ext cx="2582862" cy="54451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>
            <a:stCxn id="34826" idx="2"/>
          </p:cNvCxnSpPr>
          <p:nvPr/>
        </p:nvCxnSpPr>
        <p:spPr>
          <a:xfrm>
            <a:off x="5943600" y="5780088"/>
            <a:ext cx="0" cy="54451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>
            <a:stCxn id="34826" idx="2"/>
            <a:endCxn id="34836" idx="0"/>
          </p:cNvCxnSpPr>
          <p:nvPr/>
        </p:nvCxnSpPr>
        <p:spPr>
          <a:xfrm>
            <a:off x="5943600" y="5780088"/>
            <a:ext cx="2165350" cy="54451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-171450"/>
            <a:ext cx="9144000" cy="981075"/>
          </a:xfrm>
        </p:spPr>
        <p:txBody>
          <a:bodyPr/>
          <a:lstStyle/>
          <a:p>
            <a:pPr eaLnBrk="1" hangingPunct="1"/>
            <a:r>
              <a:rPr lang="ru-RU" sz="2400" b="1" smtClean="0">
                <a:latin typeface="Arial" charset="0"/>
              </a:rPr>
              <a:t>БАЛЛЬНАЯ ОЦЕНКА ДЫХАТЕЛЬНОЙ НЕДОСТАТОЧНОСТИ</a:t>
            </a:r>
            <a:r>
              <a:rPr lang="ru-RU" sz="2800" b="1" smtClean="0"/>
              <a:t> </a:t>
            </a:r>
          </a:p>
        </p:txBody>
      </p:sp>
      <p:graphicFrame>
        <p:nvGraphicFramePr>
          <p:cNvPr id="23603" name="Group 51"/>
          <p:cNvGraphicFramePr>
            <a:graphicFrameLocks noGrp="1"/>
          </p:cNvGraphicFramePr>
          <p:nvPr>
            <p:ph type="tbl" idx="1"/>
          </p:nvPr>
        </p:nvGraphicFramePr>
        <p:xfrm>
          <a:off x="0" y="836613"/>
          <a:ext cx="9144000" cy="4824536"/>
        </p:xfrm>
        <a:graphic>
          <a:graphicData uri="http://schemas.openxmlformats.org/drawingml/2006/table">
            <a:tbl>
              <a:tblPr/>
              <a:tblGrid>
                <a:gridCol w="2411760"/>
                <a:gridCol w="2232248"/>
                <a:gridCol w="2160240"/>
                <a:gridCol w="2339752"/>
              </a:tblGrid>
              <a:tr h="33891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ТЕСТЫ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83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ЧД (мин </a:t>
                      </a:r>
                      <a:r>
                        <a:rPr kumimoji="0" lang="ru-RU" sz="1800" b="1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-1</a:t>
                      </a: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15-20</a:t>
                      </a:r>
                      <a:endParaRPr kumimoji="0" lang="ru-RU" sz="1800" b="1" i="0" u="sng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21-30</a:t>
                      </a:r>
                      <a:endParaRPr kumimoji="0" lang="ru-RU" sz="1800" b="1" i="0" u="sng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&gt;3</a:t>
                      </a: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 или апноэ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39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Цианоз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(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FiO</a:t>
                      </a:r>
                      <a:r>
                        <a:rPr kumimoji="0" lang="en-US" sz="1800" b="1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= 0,21)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нет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Непостоянный, локальный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Постоянный или генерализованный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63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SpO</a:t>
                      </a:r>
                      <a:r>
                        <a:rPr kumimoji="0" lang="en-US" sz="1800" b="1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(FiO</a:t>
                      </a:r>
                      <a:r>
                        <a:rPr kumimoji="0" lang="en-US" sz="1800" b="1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= 0,21)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&gt;94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92-94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&lt;92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63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Цианоз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(FiO</a:t>
                      </a:r>
                      <a:r>
                        <a:rPr kumimoji="0" lang="en-US" sz="18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</a:t>
                      </a: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= 0,4)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Нет или исчезает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уменьшается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Не изменяется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39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SpO</a:t>
                      </a:r>
                      <a:r>
                        <a:rPr kumimoji="0" lang="en-US" sz="18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</a:t>
                      </a: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(FiO</a:t>
                      </a:r>
                      <a:r>
                        <a:rPr kumimoji="0" lang="en-US" sz="18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</a:t>
                      </a: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= 0,4)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&gt;94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90-94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&lt;90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785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«б. пятно» (с)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&lt;3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3-4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&gt;4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1490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Рентгенологическая инфильтрация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до 2 квадрантов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3-4 квадранта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&gt;4</a:t>
                      </a: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квадрантов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5889" name="TextBox 3"/>
          <p:cNvSpPr txBox="1">
            <a:spLocks noChangeArrowheads="1"/>
          </p:cNvSpPr>
          <p:nvPr/>
        </p:nvSpPr>
        <p:spPr bwMode="auto">
          <a:xfrm>
            <a:off x="0" y="5732463"/>
            <a:ext cx="91440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 b="1">
                <a:latin typeface="Calibri" pitchFamily="34" charset="0"/>
              </a:rPr>
              <a:t>ИНДЕКС ГОРОВИЦА: </a:t>
            </a:r>
            <a:r>
              <a:rPr lang="en-US" sz="2000" b="1">
                <a:latin typeface="Calibri" pitchFamily="34" charset="0"/>
              </a:rPr>
              <a:t>PaO</a:t>
            </a:r>
            <a:r>
              <a:rPr lang="en-US" sz="2000" b="1" baseline="-25000">
                <a:latin typeface="Calibri" pitchFamily="34" charset="0"/>
              </a:rPr>
              <a:t>2</a:t>
            </a:r>
            <a:r>
              <a:rPr lang="en-US" sz="2000" b="1">
                <a:latin typeface="Calibri" pitchFamily="34" charset="0"/>
              </a:rPr>
              <a:t> :  FiO</a:t>
            </a:r>
            <a:r>
              <a:rPr lang="en-US" sz="2000" b="1" baseline="-25000">
                <a:latin typeface="Calibri" pitchFamily="34" charset="0"/>
              </a:rPr>
              <a:t>2</a:t>
            </a:r>
            <a:r>
              <a:rPr lang="en-US" sz="2000" b="1">
                <a:latin typeface="Calibri" pitchFamily="34" charset="0"/>
              </a:rPr>
              <a:t>/ &gt;334.</a:t>
            </a:r>
          </a:p>
          <a:p>
            <a:pPr algn="ctr"/>
            <a:r>
              <a:rPr lang="ru-RU" sz="2000" b="1">
                <a:latin typeface="Calibri" pitchFamily="34" charset="0"/>
              </a:rPr>
              <a:t>При значениях выше 200 применяется термин «СОПЛ»; </a:t>
            </a:r>
          </a:p>
          <a:p>
            <a:pPr algn="ctr"/>
            <a:r>
              <a:rPr lang="ru-RU" sz="2000" b="1">
                <a:latin typeface="Calibri" pitchFamily="34" charset="0"/>
              </a:rPr>
              <a:t>при снижении до 200 и ниже - ОРДС</a:t>
            </a:r>
            <a:r>
              <a:rPr lang="en-US" sz="2000" b="1">
                <a:latin typeface="Calibri" pitchFamily="34" charset="0"/>
              </a:rPr>
              <a:t> </a:t>
            </a:r>
            <a:endParaRPr lang="ru-RU" sz="2000" b="1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85750" y="0"/>
          <a:ext cx="8715435" cy="6248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33839"/>
                <a:gridCol w="2064182"/>
                <a:gridCol w="917414"/>
              </a:tblGrid>
              <a:tr h="313267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Тесты управляемости гипоксии</a:t>
                      </a:r>
                      <a:endParaRPr lang="ru-RU" sz="2000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Показатели </a:t>
                      </a:r>
                      <a:endParaRPr lang="ru-RU" sz="1600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Баллы </a:t>
                      </a:r>
                      <a:endParaRPr lang="ru-RU" sz="1600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</a:tr>
              <a:tr h="313267">
                <a:tc rowSpan="4">
                  <a:txBody>
                    <a:bodyPr/>
                    <a:lstStyle/>
                    <a:p>
                      <a:endParaRPr lang="ru-RU" sz="2000" b="1" dirty="0" smtClean="0"/>
                    </a:p>
                    <a:p>
                      <a:r>
                        <a:rPr lang="ru-RU" sz="2000" b="1" dirty="0" smtClean="0"/>
                        <a:t>Постоянная потребность в кислороде</a:t>
                      </a:r>
                    </a:p>
                    <a:p>
                      <a:r>
                        <a:rPr lang="ru-RU" sz="2000" b="1" dirty="0" smtClean="0"/>
                        <a:t> для поддержания </a:t>
                      </a:r>
                      <a:r>
                        <a:rPr lang="en-US" sz="2000" b="1" dirty="0" smtClean="0"/>
                        <a:t>SpO</a:t>
                      </a:r>
                      <a:r>
                        <a:rPr lang="en-US" sz="2000" b="1" baseline="-25000" dirty="0" smtClean="0"/>
                        <a:t>2</a:t>
                      </a:r>
                      <a:r>
                        <a:rPr lang="en-US" sz="2000" b="1" dirty="0" smtClean="0"/>
                        <a:t> &gt;90%</a:t>
                      </a:r>
                      <a:endParaRPr lang="ru-RU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dirty="0" smtClean="0"/>
                        <a:t>FiO</a:t>
                      </a:r>
                      <a:r>
                        <a:rPr lang="en-US" sz="1800" b="1" baseline="-25000" dirty="0" smtClean="0"/>
                        <a:t>2</a:t>
                      </a:r>
                      <a:r>
                        <a:rPr lang="en-US" sz="1800" b="1" dirty="0" smtClean="0"/>
                        <a:t> = 0,21</a:t>
                      </a:r>
                      <a:endParaRPr lang="ru-RU" sz="18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0</a:t>
                      </a:r>
                      <a:endParaRPr lang="ru-RU" sz="1800" b="1" dirty="0"/>
                    </a:p>
                  </a:txBody>
                  <a:tcPr/>
                </a:tc>
              </a:tr>
              <a:tr h="313267">
                <a:tc vMerge="1">
                  <a:txBody>
                    <a:bodyPr/>
                    <a:lstStyle/>
                    <a:p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dirty="0" smtClean="0"/>
                        <a:t>FiO</a:t>
                      </a:r>
                      <a:r>
                        <a:rPr lang="en-US" sz="1800" b="1" baseline="-25000" dirty="0" smtClean="0"/>
                        <a:t>2</a:t>
                      </a:r>
                      <a:r>
                        <a:rPr lang="en-US" sz="1800" b="1" dirty="0" smtClean="0"/>
                        <a:t> ≤0,4</a:t>
                      </a:r>
                      <a:endParaRPr lang="ru-RU" sz="18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3</a:t>
                      </a:r>
                      <a:endParaRPr lang="ru-RU" sz="1800" b="1" dirty="0"/>
                    </a:p>
                  </a:txBody>
                  <a:tcPr/>
                </a:tc>
              </a:tr>
              <a:tr h="313267">
                <a:tc vMerge="1">
                  <a:txBody>
                    <a:bodyPr/>
                    <a:lstStyle/>
                    <a:p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dirty="0" smtClean="0"/>
                        <a:t>FiO</a:t>
                      </a:r>
                      <a:r>
                        <a:rPr lang="en-US" sz="1800" b="1" baseline="-25000" dirty="0" smtClean="0"/>
                        <a:t>2</a:t>
                      </a:r>
                      <a:r>
                        <a:rPr lang="en-US" sz="1800" b="1" dirty="0" smtClean="0"/>
                        <a:t> = 0,5-0,6</a:t>
                      </a:r>
                      <a:endParaRPr lang="ru-RU" sz="18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4</a:t>
                      </a:r>
                      <a:endParaRPr lang="ru-RU" sz="1800" b="1" dirty="0"/>
                    </a:p>
                  </a:txBody>
                  <a:tcPr/>
                </a:tc>
              </a:tr>
              <a:tr h="320040">
                <a:tc vMerge="1">
                  <a:txBody>
                    <a:bodyPr/>
                    <a:lstStyle/>
                    <a:p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 smtClean="0"/>
                        <a:t>FiO</a:t>
                      </a:r>
                      <a:r>
                        <a:rPr lang="en-US" sz="1800" b="1" baseline="-25000" dirty="0" smtClean="0"/>
                        <a:t>2</a:t>
                      </a:r>
                      <a:r>
                        <a:rPr lang="en-US" sz="1800" b="1" dirty="0" smtClean="0"/>
                        <a:t> &gt;0,6</a:t>
                      </a:r>
                      <a:endParaRPr lang="ru-RU" sz="1800" b="1" dirty="0" smtClean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5</a:t>
                      </a:r>
                      <a:endParaRPr lang="ru-RU" sz="1800" b="1" dirty="0"/>
                    </a:p>
                  </a:txBody>
                  <a:tcPr/>
                </a:tc>
              </a:tr>
              <a:tr h="313267">
                <a:tc rowSpan="6">
                  <a:txBody>
                    <a:bodyPr/>
                    <a:lstStyle/>
                    <a:p>
                      <a:endParaRPr lang="ru-RU" sz="2000" b="1" dirty="0" smtClean="0"/>
                    </a:p>
                    <a:p>
                      <a:endParaRPr lang="ru-RU" sz="2000" b="1" dirty="0" smtClean="0"/>
                    </a:p>
                    <a:p>
                      <a:r>
                        <a:rPr lang="ru-RU" sz="2000" b="1" dirty="0" smtClean="0"/>
                        <a:t>Снижение</a:t>
                      </a:r>
                      <a:r>
                        <a:rPr lang="ru-RU" sz="2000" b="1" baseline="0" dirty="0" smtClean="0"/>
                        <a:t> </a:t>
                      </a:r>
                      <a:r>
                        <a:rPr lang="en-US" sz="2000" b="1" dirty="0" smtClean="0"/>
                        <a:t>SpO</a:t>
                      </a:r>
                      <a:r>
                        <a:rPr lang="en-US" sz="2000" b="1" baseline="-25000" dirty="0" smtClean="0"/>
                        <a:t>2</a:t>
                      </a:r>
                      <a:r>
                        <a:rPr lang="ru-RU" sz="2000" b="1" dirty="0" smtClean="0"/>
                        <a:t> после санации </a:t>
                      </a:r>
                    </a:p>
                    <a:p>
                      <a:r>
                        <a:rPr lang="ru-RU" sz="2000" b="1" dirty="0" smtClean="0"/>
                        <a:t>трахеобронхиального дерева (≤10с!)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dirty="0" smtClean="0"/>
                        <a:t>или  при </a:t>
                      </a:r>
                      <a:r>
                        <a:rPr lang="en-US" sz="2000" b="1" dirty="0" smtClean="0"/>
                        <a:t>FiO</a:t>
                      </a:r>
                      <a:r>
                        <a:rPr lang="en-US" sz="2000" b="1" baseline="-25000" dirty="0" smtClean="0"/>
                        <a:t>2</a:t>
                      </a:r>
                      <a:r>
                        <a:rPr lang="en-US" sz="2000" b="1" dirty="0" smtClean="0"/>
                        <a:t> = 0,21</a:t>
                      </a:r>
                      <a:r>
                        <a:rPr lang="ru-RU" sz="2000" b="1" dirty="0" smtClean="0"/>
                        <a:t> в течение 10с</a:t>
                      </a:r>
                    </a:p>
                    <a:p>
                      <a:endParaRPr lang="ru-RU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dirty="0" smtClean="0"/>
                        <a:t>SpO</a:t>
                      </a:r>
                      <a:r>
                        <a:rPr lang="en-US" sz="1800" b="1" baseline="-25000" dirty="0" smtClean="0"/>
                        <a:t>2</a:t>
                      </a:r>
                      <a:r>
                        <a:rPr lang="en-US" sz="1800" b="1" dirty="0" smtClean="0"/>
                        <a:t> &gt;94%</a:t>
                      </a:r>
                      <a:endParaRPr lang="ru-RU" sz="18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0</a:t>
                      </a:r>
                      <a:endParaRPr lang="ru-RU" sz="1800" b="1" dirty="0"/>
                    </a:p>
                  </a:txBody>
                  <a:tcPr/>
                </a:tc>
              </a:tr>
              <a:tr h="313267">
                <a:tc vMerge="1">
                  <a:txBody>
                    <a:bodyPr/>
                    <a:lstStyle/>
                    <a:p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dirty="0" smtClean="0"/>
                        <a:t>SpO</a:t>
                      </a:r>
                      <a:r>
                        <a:rPr lang="en-US" sz="1800" b="1" baseline="-25000" dirty="0" smtClean="0"/>
                        <a:t>2</a:t>
                      </a:r>
                      <a:r>
                        <a:rPr lang="en-US" sz="1800" b="1" dirty="0" smtClean="0"/>
                        <a:t> 91-94%</a:t>
                      </a:r>
                      <a:endParaRPr lang="ru-RU" sz="18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1</a:t>
                      </a:r>
                      <a:endParaRPr lang="ru-RU" sz="1800" b="1" dirty="0"/>
                    </a:p>
                  </a:txBody>
                  <a:tcPr/>
                </a:tc>
              </a:tr>
              <a:tr h="313267">
                <a:tc vMerge="1">
                  <a:txBody>
                    <a:bodyPr/>
                    <a:lstStyle/>
                    <a:p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dirty="0" smtClean="0"/>
                        <a:t>SpO</a:t>
                      </a:r>
                      <a:r>
                        <a:rPr lang="en-US" sz="1800" b="1" baseline="-25000" dirty="0" smtClean="0"/>
                        <a:t>2</a:t>
                      </a:r>
                      <a:r>
                        <a:rPr lang="en-US" sz="1800" b="1" dirty="0" smtClean="0"/>
                        <a:t> 88-90%</a:t>
                      </a:r>
                      <a:endParaRPr lang="ru-RU" sz="18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2</a:t>
                      </a:r>
                      <a:endParaRPr lang="ru-RU" sz="1800" b="1" dirty="0"/>
                    </a:p>
                  </a:txBody>
                  <a:tcPr/>
                </a:tc>
              </a:tr>
              <a:tr h="313267">
                <a:tc vMerge="1">
                  <a:txBody>
                    <a:bodyPr/>
                    <a:lstStyle/>
                    <a:p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dirty="0" smtClean="0"/>
                        <a:t>SpO</a:t>
                      </a:r>
                      <a:r>
                        <a:rPr lang="en-US" sz="1800" b="1" baseline="-25000" dirty="0" smtClean="0"/>
                        <a:t>2</a:t>
                      </a:r>
                      <a:r>
                        <a:rPr lang="en-US" sz="1800" b="1" dirty="0" smtClean="0"/>
                        <a:t> 85-88%</a:t>
                      </a:r>
                      <a:endParaRPr lang="ru-RU" sz="18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3</a:t>
                      </a:r>
                      <a:endParaRPr lang="ru-RU" sz="1800" b="1" dirty="0"/>
                    </a:p>
                  </a:txBody>
                  <a:tcPr/>
                </a:tc>
              </a:tr>
              <a:tr h="313267">
                <a:tc vMerge="1">
                  <a:txBody>
                    <a:bodyPr/>
                    <a:lstStyle/>
                    <a:p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dirty="0" smtClean="0"/>
                        <a:t>SpO</a:t>
                      </a:r>
                      <a:r>
                        <a:rPr lang="en-US" sz="1800" b="1" baseline="-25000" dirty="0" smtClean="0"/>
                        <a:t>2 </a:t>
                      </a:r>
                      <a:r>
                        <a:rPr lang="en-US" sz="1800" b="1" dirty="0" smtClean="0"/>
                        <a:t>80-84%</a:t>
                      </a:r>
                      <a:endParaRPr lang="ru-RU" sz="18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4</a:t>
                      </a:r>
                      <a:endParaRPr lang="ru-RU" sz="1800" b="1" dirty="0"/>
                    </a:p>
                  </a:txBody>
                  <a:tcPr/>
                </a:tc>
              </a:tr>
              <a:tr h="313267">
                <a:tc vMerge="1">
                  <a:txBody>
                    <a:bodyPr/>
                    <a:lstStyle/>
                    <a:p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dirty="0" smtClean="0"/>
                        <a:t>SpO</a:t>
                      </a:r>
                      <a:r>
                        <a:rPr lang="en-US" sz="1800" b="1" baseline="-25000" dirty="0" smtClean="0"/>
                        <a:t>2</a:t>
                      </a:r>
                      <a:r>
                        <a:rPr lang="en-US" sz="1800" b="1" dirty="0" smtClean="0"/>
                        <a:t> &lt;80%</a:t>
                      </a:r>
                      <a:endParaRPr lang="ru-RU" sz="18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5</a:t>
                      </a:r>
                      <a:endParaRPr lang="ru-RU" sz="1800" b="1" dirty="0"/>
                    </a:p>
                  </a:txBody>
                  <a:tcPr/>
                </a:tc>
              </a:tr>
              <a:tr h="313267">
                <a:tc rowSpan="6">
                  <a:txBody>
                    <a:bodyPr/>
                    <a:lstStyle/>
                    <a:p>
                      <a:endParaRPr lang="ru-RU" sz="2000" b="1" dirty="0" smtClean="0"/>
                    </a:p>
                    <a:p>
                      <a:r>
                        <a:rPr lang="ru-RU" sz="2000" b="1" dirty="0" smtClean="0"/>
                        <a:t>Время восстановления базовой </a:t>
                      </a:r>
                      <a:r>
                        <a:rPr lang="en-US" sz="2000" b="1" dirty="0" smtClean="0"/>
                        <a:t>SpO</a:t>
                      </a:r>
                      <a:r>
                        <a:rPr lang="en-US" sz="2000" b="1" baseline="-25000" dirty="0" smtClean="0"/>
                        <a:t>2</a:t>
                      </a:r>
                      <a:r>
                        <a:rPr lang="ru-RU" sz="2000" b="1" dirty="0" smtClean="0"/>
                        <a:t> </a:t>
                      </a:r>
                    </a:p>
                    <a:p>
                      <a:r>
                        <a:rPr lang="ru-RU" sz="2000" b="1" dirty="0" smtClean="0"/>
                        <a:t>после возобновления </a:t>
                      </a:r>
                    </a:p>
                    <a:p>
                      <a:r>
                        <a:rPr lang="ru-RU" sz="2000" b="1" dirty="0" smtClean="0"/>
                        <a:t>базового режима оксигенации</a:t>
                      </a:r>
                    </a:p>
                    <a:p>
                      <a:r>
                        <a:rPr lang="ru-RU" sz="2000" b="1" dirty="0" smtClean="0"/>
                        <a:t>(</a:t>
                      </a:r>
                      <a:r>
                        <a:rPr lang="en-US" sz="2000" b="1" dirty="0" smtClean="0"/>
                        <a:t>NB! </a:t>
                      </a:r>
                      <a:r>
                        <a:rPr lang="ru-RU" sz="2000" b="1" dirty="0" smtClean="0"/>
                        <a:t>Если требуется </a:t>
                      </a:r>
                      <a:r>
                        <a:rPr lang="ru-RU" sz="2000" b="1" dirty="0" err="1" smtClean="0"/>
                        <a:t>постоксигенация</a:t>
                      </a:r>
                      <a:r>
                        <a:rPr lang="ru-RU" sz="2000" b="1" dirty="0" smtClean="0"/>
                        <a:t> с  </a:t>
                      </a:r>
                      <a:r>
                        <a:rPr lang="en-US" sz="2000" b="1" dirty="0" smtClean="0"/>
                        <a:t>FiO</a:t>
                      </a:r>
                      <a:r>
                        <a:rPr lang="en-US" sz="2000" b="1" baseline="-25000" dirty="0" smtClean="0"/>
                        <a:t>2</a:t>
                      </a:r>
                      <a:r>
                        <a:rPr lang="en-US" sz="2000" b="1" dirty="0" smtClean="0"/>
                        <a:t>&gt;</a:t>
                      </a:r>
                      <a:r>
                        <a:rPr lang="ru-RU" sz="2000" b="1" dirty="0" smtClean="0"/>
                        <a:t>0,8, время  1</a:t>
                      </a:r>
                      <a:r>
                        <a:rPr lang="ru-RU" sz="2000" b="1" baseline="0" dirty="0" smtClean="0"/>
                        <a:t> и более</a:t>
                      </a:r>
                      <a:r>
                        <a:rPr lang="ru-RU" sz="2000" b="1" dirty="0" smtClean="0"/>
                        <a:t> минут = 5 баллов)</a:t>
                      </a:r>
                      <a:endParaRPr lang="ru-RU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dirty="0" smtClean="0"/>
                        <a:t>Не снизилась</a:t>
                      </a:r>
                      <a:endParaRPr lang="ru-RU" sz="18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0</a:t>
                      </a:r>
                      <a:endParaRPr lang="ru-RU" sz="1800" b="1" dirty="0"/>
                    </a:p>
                  </a:txBody>
                  <a:tcPr/>
                </a:tc>
              </a:tr>
              <a:tr h="313267">
                <a:tc vMerge="1">
                  <a:txBody>
                    <a:bodyPr/>
                    <a:lstStyle/>
                    <a:p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dirty="0" smtClean="0"/>
                        <a:t>&lt;</a:t>
                      </a:r>
                      <a:r>
                        <a:rPr lang="ru-RU" sz="1800" b="1" dirty="0" smtClean="0"/>
                        <a:t>30с</a:t>
                      </a:r>
                      <a:endParaRPr lang="ru-RU" sz="18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1</a:t>
                      </a:r>
                      <a:endParaRPr lang="ru-RU" sz="1800" b="1" dirty="0"/>
                    </a:p>
                  </a:txBody>
                  <a:tcPr/>
                </a:tc>
              </a:tr>
              <a:tr h="313267">
                <a:tc vMerge="1">
                  <a:txBody>
                    <a:bodyPr/>
                    <a:lstStyle/>
                    <a:p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dirty="0" smtClean="0"/>
                        <a:t>30-60с</a:t>
                      </a:r>
                      <a:endParaRPr lang="ru-RU" sz="18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2</a:t>
                      </a:r>
                      <a:endParaRPr lang="ru-RU" sz="1800" b="1" dirty="0"/>
                    </a:p>
                  </a:txBody>
                  <a:tcPr/>
                </a:tc>
              </a:tr>
              <a:tr h="313267">
                <a:tc vMerge="1">
                  <a:txBody>
                    <a:bodyPr/>
                    <a:lstStyle/>
                    <a:p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dirty="0" smtClean="0"/>
                        <a:t>1-2мин</a:t>
                      </a:r>
                      <a:endParaRPr lang="ru-RU" sz="18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3</a:t>
                      </a:r>
                      <a:endParaRPr lang="ru-RU" sz="1800" b="1" dirty="0"/>
                    </a:p>
                  </a:txBody>
                  <a:tcPr/>
                </a:tc>
              </a:tr>
              <a:tr h="313267">
                <a:tc vMerge="1">
                  <a:txBody>
                    <a:bodyPr/>
                    <a:lstStyle/>
                    <a:p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dirty="0" smtClean="0"/>
                        <a:t>2-3мин</a:t>
                      </a:r>
                      <a:endParaRPr lang="ru-RU" sz="18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4</a:t>
                      </a:r>
                      <a:endParaRPr lang="ru-RU" sz="1800" b="1" dirty="0"/>
                    </a:p>
                  </a:txBody>
                  <a:tcPr/>
                </a:tc>
              </a:tr>
              <a:tr h="313267">
                <a:tc vMerge="1">
                  <a:txBody>
                    <a:bodyPr/>
                    <a:lstStyle/>
                    <a:p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dirty="0" smtClean="0"/>
                        <a:t>&gt;3</a:t>
                      </a:r>
                      <a:r>
                        <a:rPr lang="ru-RU" sz="1800" b="1" dirty="0" smtClean="0"/>
                        <a:t>мин</a:t>
                      </a:r>
                      <a:endParaRPr lang="ru-RU" sz="18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5</a:t>
                      </a:r>
                      <a:endParaRPr lang="ru-RU" sz="1800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Левая фигурная скобка 5"/>
          <p:cNvSpPr/>
          <p:nvPr/>
        </p:nvSpPr>
        <p:spPr>
          <a:xfrm>
            <a:off x="7924800" y="4114800"/>
            <a:ext cx="228600" cy="2057400"/>
          </a:xfrm>
          <a:prstGeom prst="leftBrace">
            <a:avLst/>
          </a:pr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Левая фигурная скобка 6"/>
          <p:cNvSpPr/>
          <p:nvPr/>
        </p:nvSpPr>
        <p:spPr>
          <a:xfrm>
            <a:off x="5791200" y="4114800"/>
            <a:ext cx="228600" cy="2057400"/>
          </a:xfrm>
          <a:prstGeom prst="leftBrace">
            <a:avLst/>
          </a:pr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Левая фигурная скобка 7"/>
          <p:cNvSpPr/>
          <p:nvPr/>
        </p:nvSpPr>
        <p:spPr>
          <a:xfrm>
            <a:off x="7924800" y="1905000"/>
            <a:ext cx="228600" cy="2057400"/>
          </a:xfrm>
          <a:prstGeom prst="leftBrace">
            <a:avLst/>
          </a:pr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Левая фигурная скобка 8"/>
          <p:cNvSpPr/>
          <p:nvPr/>
        </p:nvSpPr>
        <p:spPr>
          <a:xfrm>
            <a:off x="5791200" y="1905000"/>
            <a:ext cx="228600" cy="2057400"/>
          </a:xfrm>
          <a:prstGeom prst="leftBrace">
            <a:avLst/>
          </a:pr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Левая фигурная скобка 9"/>
          <p:cNvSpPr/>
          <p:nvPr/>
        </p:nvSpPr>
        <p:spPr>
          <a:xfrm>
            <a:off x="7924800" y="457200"/>
            <a:ext cx="228600" cy="1295400"/>
          </a:xfrm>
          <a:prstGeom prst="leftBrace">
            <a:avLst/>
          </a:pr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Левая фигурная скобка 10"/>
          <p:cNvSpPr/>
          <p:nvPr/>
        </p:nvSpPr>
        <p:spPr>
          <a:xfrm>
            <a:off x="5791200" y="533400"/>
            <a:ext cx="228600" cy="1219200"/>
          </a:xfrm>
          <a:prstGeom prst="leftBrace">
            <a:avLst/>
          </a:pr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13" name="Прямая соединительная линия 12"/>
          <p:cNvCxnSpPr/>
          <p:nvPr/>
        </p:nvCxnSpPr>
        <p:spPr>
          <a:xfrm>
            <a:off x="304800" y="1828800"/>
            <a:ext cx="8686800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304800" y="4038600"/>
            <a:ext cx="8686800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285750" y="6215063"/>
            <a:ext cx="8686800" cy="1587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 rot="10800000">
            <a:off x="6019800" y="762000"/>
            <a:ext cx="29718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 rot="10800000">
            <a:off x="6019800" y="3657600"/>
            <a:ext cx="29718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 rot="10800000">
            <a:off x="6019800" y="4419600"/>
            <a:ext cx="29718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 rot="10800000">
            <a:off x="6019800" y="4800600"/>
            <a:ext cx="29718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 rot="10800000">
            <a:off x="6019800" y="5181600"/>
            <a:ext cx="29718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 rot="10800000">
            <a:off x="6019800" y="5562600"/>
            <a:ext cx="29718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 rot="10800000">
            <a:off x="5943600" y="5867400"/>
            <a:ext cx="29718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 rot="10800000">
            <a:off x="6019800" y="2590800"/>
            <a:ext cx="29718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 rot="10800000">
            <a:off x="6019800" y="2971800"/>
            <a:ext cx="29718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 rot="10800000">
            <a:off x="6019800" y="3352800"/>
            <a:ext cx="29718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 rot="10800000">
            <a:off x="6019800" y="1143000"/>
            <a:ext cx="29718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 rot="10800000">
            <a:off x="6019800" y="1447800"/>
            <a:ext cx="29718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 rot="10800000">
            <a:off x="6019800" y="2209800"/>
            <a:ext cx="29718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948" name="TextBox 29"/>
          <p:cNvSpPr txBox="1">
            <a:spLocks noChangeArrowheads="1"/>
          </p:cNvSpPr>
          <p:nvPr/>
        </p:nvSpPr>
        <p:spPr bwMode="auto">
          <a:xfrm>
            <a:off x="0" y="6237288"/>
            <a:ext cx="9312275" cy="369887"/>
          </a:xfrm>
          <a:prstGeom prst="rect">
            <a:avLst/>
          </a:prstGeom>
          <a:solidFill>
            <a:srgbClr val="FFFF00"/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  <a:cs typeface="Arial" charset="0"/>
              </a:rPr>
              <a:t>0-5 компенсация; 6-9 сниженная управляемость; 10-15 гипоксия неуправляема.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Заголовок 1"/>
          <p:cNvSpPr>
            <a:spLocks noGrp="1"/>
          </p:cNvSpPr>
          <p:nvPr>
            <p:ph type="title"/>
          </p:nvPr>
        </p:nvSpPr>
        <p:spPr>
          <a:xfrm>
            <a:off x="428625" y="0"/>
            <a:ext cx="8229600" cy="642938"/>
          </a:xfrm>
        </p:spPr>
        <p:txBody>
          <a:bodyPr/>
          <a:lstStyle/>
          <a:p>
            <a:pPr eaLnBrk="1" hangingPunct="1"/>
            <a:r>
              <a:rPr lang="ru-RU" sz="2000" b="1" smtClean="0"/>
              <a:t>ПРИНЦИПЫ ИНТЕНСИВНОЙ ТЕРАПИИ ОРДС:</a:t>
            </a:r>
          </a:p>
        </p:txBody>
      </p:sp>
      <p:sp>
        <p:nvSpPr>
          <p:cNvPr id="37890" name="Содержимое 2"/>
          <p:cNvSpPr>
            <a:spLocks noGrp="1"/>
          </p:cNvSpPr>
          <p:nvPr>
            <p:ph idx="1"/>
          </p:nvPr>
        </p:nvSpPr>
        <p:spPr>
          <a:xfrm>
            <a:off x="0" y="714375"/>
            <a:ext cx="9144000" cy="5411788"/>
          </a:xfrm>
        </p:spPr>
        <p:txBody>
          <a:bodyPr/>
          <a:lstStyle/>
          <a:p>
            <a:pPr eaLnBrk="1" hangingPunct="1"/>
            <a:r>
              <a:rPr lang="ru-RU" sz="2000" b="1" smtClean="0"/>
              <a:t>1. Поддержание постоянного положительного давления в дыхательных путях (</a:t>
            </a:r>
            <a:r>
              <a:rPr lang="en-US" sz="2000" b="1" smtClean="0"/>
              <a:t>positive end expiratory pressure, </a:t>
            </a:r>
            <a:r>
              <a:rPr lang="ru-RU" sz="2000" b="1" smtClean="0"/>
              <a:t>«</a:t>
            </a:r>
            <a:r>
              <a:rPr lang="en-US" sz="2000" b="1" smtClean="0"/>
              <a:t>PEEP</a:t>
            </a:r>
            <a:r>
              <a:rPr lang="ru-RU" sz="2000" b="1" smtClean="0"/>
              <a:t>»)</a:t>
            </a:r>
          </a:p>
          <a:p>
            <a:pPr eaLnBrk="1" hangingPunct="1"/>
            <a:r>
              <a:rPr lang="ru-RU" sz="2000" b="1" smtClean="0"/>
              <a:t>2. Снижение работы дыхания</a:t>
            </a:r>
          </a:p>
          <a:p>
            <a:pPr eaLnBrk="1" hangingPunct="1"/>
            <a:r>
              <a:rPr lang="ru-RU" sz="2000" b="1" smtClean="0"/>
              <a:t>3. Профилактика гипероксического поражения лёгких: </a:t>
            </a:r>
            <a:r>
              <a:rPr lang="en-US" sz="2000" b="1" smtClean="0"/>
              <a:t>SpO</a:t>
            </a:r>
            <a:r>
              <a:rPr lang="en-US" sz="2000" b="1" baseline="-25000" smtClean="0"/>
              <a:t>2</a:t>
            </a:r>
            <a:r>
              <a:rPr lang="en-US" sz="2000" b="1" smtClean="0"/>
              <a:t> 89-94%</a:t>
            </a:r>
            <a:endParaRPr lang="ru-RU" sz="2000" b="1" smtClean="0"/>
          </a:p>
          <a:p>
            <a:pPr eaLnBrk="1" hangingPunct="1"/>
            <a:r>
              <a:rPr lang="ru-RU" sz="2000" b="1" smtClean="0"/>
              <a:t>4. Нутритивная поддержка</a:t>
            </a:r>
          </a:p>
          <a:p>
            <a:pPr eaLnBrk="1" hangingPunct="1"/>
            <a:r>
              <a:rPr lang="ru-RU" sz="2000" b="1" smtClean="0"/>
              <a:t>5. Поддержание реологических свойств крови: НМГ, сулодексид, достаточная гидратация, умеренная стимуляция фибринолиза </a:t>
            </a:r>
          </a:p>
          <a:p>
            <a:pPr eaLnBrk="1" hangingPunct="1"/>
            <a:r>
              <a:rPr lang="ru-RU" sz="2000" b="1" smtClean="0"/>
              <a:t>6. Снижать общее периферическое сосудистое сопротивление</a:t>
            </a:r>
          </a:p>
          <a:p>
            <a:pPr eaLnBrk="1" hangingPunct="1"/>
            <a:r>
              <a:rPr lang="ru-RU" sz="2000" b="1" smtClean="0"/>
              <a:t>7. Снижать темп деструкции сурфактанта</a:t>
            </a:r>
          </a:p>
          <a:p>
            <a:pPr eaLnBrk="1" hangingPunct="1"/>
            <a:r>
              <a:rPr lang="ru-RU" sz="2000" b="1" smtClean="0"/>
              <a:t>8. При инфекционных осложнениях – антибиотик</a:t>
            </a:r>
          </a:p>
          <a:p>
            <a:pPr eaLnBrk="1" hangingPunct="1"/>
            <a:r>
              <a:rPr lang="ru-RU" sz="2000" b="1" smtClean="0"/>
              <a:t>9. Альтернативные методы: ингаляции оксида азота; экстракорпоральная мембранная оксигенация</a:t>
            </a:r>
          </a:p>
          <a:p>
            <a:pPr eaLnBrk="1" hangingPunct="1"/>
            <a:endParaRPr lang="ru-RU" sz="20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Мурманск, 2005 </a:t>
            </a:r>
          </a:p>
        </p:txBody>
      </p:sp>
      <p:sp>
        <p:nvSpPr>
          <p:cNvPr id="60419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DF36297-0B31-48EC-BA30-23E8CCA9C325}" type="slidenum">
              <a:rPr lang="ru-RU"/>
              <a:pPr>
                <a:defRPr/>
              </a:pPr>
              <a:t>20</a:t>
            </a:fld>
            <a:endParaRPr lang="ru-RU"/>
          </a:p>
        </p:txBody>
      </p:sp>
      <p:sp>
        <p:nvSpPr>
          <p:cNvPr id="38915" name="Rectangle 2"/>
          <p:cNvSpPr>
            <a:spLocks noChangeArrowheads="1"/>
          </p:cNvSpPr>
          <p:nvPr/>
        </p:nvSpPr>
        <p:spPr bwMode="auto">
          <a:xfrm>
            <a:off x="611188" y="454025"/>
            <a:ext cx="831215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lang="ru-RU" sz="3600" b="1">
                <a:latin typeface="Calibri" pitchFamily="34" charset="0"/>
              </a:rPr>
              <a:t>Ингаляция оксида азота</a:t>
            </a:r>
            <a:endParaRPr lang="en-US" sz="3600" b="1">
              <a:latin typeface="Calibri" pitchFamily="34" charset="0"/>
            </a:endParaRPr>
          </a:p>
        </p:txBody>
      </p:sp>
      <p:sp>
        <p:nvSpPr>
          <p:cNvPr id="38916" name="Rectangle 3"/>
          <p:cNvSpPr>
            <a:spLocks noChangeArrowheads="1"/>
          </p:cNvSpPr>
          <p:nvPr/>
        </p:nvSpPr>
        <p:spPr bwMode="auto">
          <a:xfrm>
            <a:off x="836613" y="1901825"/>
            <a:ext cx="7627937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Clr>
                <a:srgbClr val="CC0000"/>
              </a:buClr>
              <a:buFont typeface="Wingdings" pitchFamily="2" charset="2"/>
              <a:buChar char="ü"/>
            </a:pPr>
            <a:r>
              <a:rPr lang="ru-RU" sz="2800" b="1">
                <a:latin typeface="Arial Narrow" pitchFamily="34" charset="0"/>
              </a:rPr>
              <a:t>Легочный вазодилататор</a:t>
            </a:r>
          </a:p>
          <a:p>
            <a:pPr marL="342900" indent="-342900" eaLnBrk="0" hangingPunct="0">
              <a:spcBef>
                <a:spcPct val="20000"/>
              </a:spcBef>
              <a:buClr>
                <a:srgbClr val="CC0000"/>
              </a:buClr>
              <a:buFont typeface="Wingdings" pitchFamily="2" charset="2"/>
              <a:buChar char="ü"/>
            </a:pPr>
            <a:r>
              <a:rPr lang="ru-RU" sz="2800" b="1">
                <a:latin typeface="Arial Narrow" pitchFamily="34" charset="0"/>
              </a:rPr>
              <a:t>Избирательно улучшает перфузию вентилируемых областей</a:t>
            </a:r>
          </a:p>
          <a:p>
            <a:pPr marL="342900" indent="-342900" eaLnBrk="0" hangingPunct="0">
              <a:spcBef>
                <a:spcPct val="20000"/>
              </a:spcBef>
              <a:buClr>
                <a:srgbClr val="CC0000"/>
              </a:buClr>
              <a:buFont typeface="Wingdings" pitchFamily="2" charset="2"/>
              <a:buChar char="ü"/>
            </a:pPr>
            <a:r>
              <a:rPr lang="ru-RU" sz="2800" b="1">
                <a:latin typeface="Arial Narrow" pitchFamily="34" charset="0"/>
              </a:rPr>
              <a:t>Уменьшает легочный шунт</a:t>
            </a:r>
          </a:p>
          <a:p>
            <a:pPr marL="342900" indent="-342900" eaLnBrk="0" hangingPunct="0">
              <a:spcBef>
                <a:spcPct val="20000"/>
              </a:spcBef>
              <a:buClr>
                <a:srgbClr val="CC0000"/>
              </a:buClr>
              <a:buFont typeface="Wingdings" pitchFamily="2" charset="2"/>
              <a:buChar char="ü"/>
            </a:pPr>
            <a:r>
              <a:rPr lang="ru-RU" sz="2800" b="1">
                <a:latin typeface="Arial Narrow" pitchFamily="34" charset="0"/>
              </a:rPr>
              <a:t>Улучшает артериальную оксигенацию</a:t>
            </a:r>
          </a:p>
          <a:p>
            <a:pPr marL="342900" indent="-342900" eaLnBrk="0" hangingPunct="0">
              <a:spcBef>
                <a:spcPct val="20000"/>
              </a:spcBef>
              <a:buClr>
                <a:srgbClr val="CC0000"/>
              </a:buClr>
              <a:buFont typeface="Wingdings" pitchFamily="2" charset="2"/>
              <a:buChar char="ü"/>
            </a:pPr>
            <a:r>
              <a:rPr lang="en-US" sz="2800" b="1">
                <a:latin typeface="Arial Narrow" pitchFamily="34" charset="0"/>
              </a:rPr>
              <a:t>T</a:t>
            </a:r>
            <a:r>
              <a:rPr lang="en-US" sz="2800" b="1" baseline="-25000">
                <a:latin typeface="Arial Narrow" pitchFamily="34" charset="0"/>
              </a:rPr>
              <a:t>1/2</a:t>
            </a:r>
            <a:r>
              <a:rPr lang="en-US" sz="2800" b="1">
                <a:latin typeface="Arial Narrow" pitchFamily="34" charset="0"/>
              </a:rPr>
              <a:t> 111 </a:t>
            </a:r>
            <a:r>
              <a:rPr lang="ru-RU" sz="2800" b="1">
                <a:latin typeface="Arial Narrow" pitchFamily="34" charset="0"/>
              </a:rPr>
              <a:t>-</a:t>
            </a:r>
            <a:r>
              <a:rPr lang="en-US" sz="2800" b="1">
                <a:latin typeface="Arial Narrow" pitchFamily="34" charset="0"/>
              </a:rPr>
              <a:t> 130 </a:t>
            </a:r>
            <a:r>
              <a:rPr lang="ru-RU" sz="2800" b="1">
                <a:latin typeface="Arial Narrow" pitchFamily="34" charset="0"/>
              </a:rPr>
              <a:t>мс</a:t>
            </a:r>
            <a:endParaRPr lang="en-US" sz="2800" b="1">
              <a:latin typeface="Arial Narrow" pitchFamily="34" charset="0"/>
            </a:endParaRPr>
          </a:p>
          <a:p>
            <a:pPr marL="342900" indent="-342900" eaLnBrk="0" hangingPunct="0">
              <a:spcBef>
                <a:spcPct val="20000"/>
              </a:spcBef>
              <a:buClr>
                <a:srgbClr val="CC0000"/>
              </a:buClr>
              <a:buFont typeface="Wingdings" pitchFamily="2" charset="2"/>
              <a:buChar char="ü"/>
            </a:pPr>
            <a:r>
              <a:rPr lang="ru-RU" sz="2800" b="1">
                <a:latin typeface="Arial Narrow" pitchFamily="34" charset="0"/>
              </a:rPr>
              <a:t>Не дает системных гемодинамических эффектов</a:t>
            </a:r>
            <a:endParaRPr lang="en-US" sz="2800" b="1">
              <a:latin typeface="Arial Narrow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3"/>
          <p:cNvSpPr>
            <a:spLocks noChangeArrowheads="1"/>
          </p:cNvSpPr>
          <p:nvPr/>
        </p:nvSpPr>
        <p:spPr bwMode="auto">
          <a:xfrm>
            <a:off x="179388" y="1757363"/>
            <a:ext cx="874395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just" eaLnBrk="0" fontAlgn="auto" hangingPunct="0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rgbClr val="CC0000"/>
              </a:buClr>
              <a:defRPr/>
            </a:pPr>
            <a:r>
              <a:rPr lang="en-US" sz="2800" b="1" dirty="0">
                <a:latin typeface="Arial Narrow" pitchFamily="34" charset="0"/>
              </a:rPr>
              <a:t>Inhaled Nitric Oxide Study Group </a:t>
            </a:r>
          </a:p>
          <a:p>
            <a:pPr marL="342900" indent="-342900" algn="just" eaLnBrk="0" fontAlgn="auto" hangingPunct="0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rgbClr val="CC0000"/>
              </a:buClr>
              <a:defRPr/>
            </a:pPr>
            <a:r>
              <a:rPr lang="en-US" sz="2800" b="1" dirty="0">
                <a:latin typeface="Arial Narrow" pitchFamily="34" charset="0"/>
              </a:rPr>
              <a:t>Dellinger RP et al.  </a:t>
            </a:r>
            <a:r>
              <a:rPr lang="en-US" sz="2800" b="1" dirty="0" err="1">
                <a:latin typeface="Arial Narrow" pitchFamily="34" charset="0"/>
              </a:rPr>
              <a:t>Crit</a:t>
            </a:r>
            <a:r>
              <a:rPr lang="en-US" sz="2800" b="1" dirty="0">
                <a:latin typeface="Arial Narrow" pitchFamily="34" charset="0"/>
              </a:rPr>
              <a:t> Care Med 1998; 26:15-23</a:t>
            </a:r>
          </a:p>
          <a:p>
            <a:pPr marL="742950" lvl="1" indent="-285750" algn="just" eaLnBrk="0" fontAlgn="auto" hangingPunct="0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rgbClr val="CC0000"/>
              </a:buClr>
              <a:buSzPct val="80000"/>
              <a:defRPr/>
            </a:pPr>
            <a:r>
              <a:rPr lang="ru-RU" sz="2800" b="1" dirty="0">
                <a:latin typeface="Arial Narrow" pitchFamily="34" charset="0"/>
              </a:rPr>
              <a:t>    Проспективное, рандомизированное, плацебо контролируемое, двойное слепое, многоцентровое исследование</a:t>
            </a:r>
          </a:p>
          <a:p>
            <a:pPr marL="742950" lvl="1" indent="-285750" algn="just" eaLnBrk="0" fontAlgn="auto" hangingPunct="0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rgbClr val="CC0000"/>
              </a:buClr>
              <a:buSzPct val="80000"/>
              <a:defRPr/>
            </a:pPr>
            <a:r>
              <a:rPr lang="en-US" sz="2800" b="1" dirty="0">
                <a:latin typeface="Arial Narrow" pitchFamily="34" charset="0"/>
              </a:rPr>
              <a:t>177 </a:t>
            </a:r>
            <a:r>
              <a:rPr lang="ru-RU" sz="2800" b="1" dirty="0">
                <a:latin typeface="Arial Narrow" pitchFamily="34" charset="0"/>
              </a:rPr>
              <a:t>взрослых с РДСВ</a:t>
            </a:r>
          </a:p>
          <a:p>
            <a:pPr marL="742950" lvl="1" indent="-285750" algn="just" eaLnBrk="0" fontAlgn="auto" hangingPunct="0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rgbClr val="CC0000"/>
              </a:buClr>
              <a:buSzPct val="80000"/>
              <a:defRPr/>
            </a:pPr>
            <a:r>
              <a:rPr lang="ru-RU" sz="2800" b="1" dirty="0">
                <a:latin typeface="Arial Narrow" pitchFamily="34" charset="0"/>
              </a:rPr>
              <a:t>Улучшение индекса оксигенации</a:t>
            </a:r>
          </a:p>
          <a:p>
            <a:pPr marL="742950" lvl="1" indent="-285750" algn="just" eaLnBrk="0" fontAlgn="auto" hangingPunct="0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rgbClr val="CC0000"/>
              </a:buClr>
              <a:buSzPct val="80000"/>
              <a:defRPr/>
            </a:pPr>
            <a:r>
              <a:rPr lang="ru-RU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Нет достоверной разницы в летальности или длительности вентиляции</a:t>
            </a:r>
            <a:endParaRPr lang="en-US" sz="28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39938" name="TextBox 2"/>
          <p:cNvSpPr txBox="1">
            <a:spLocks noChangeArrowheads="1"/>
          </p:cNvSpPr>
          <p:nvPr/>
        </p:nvSpPr>
        <p:spPr bwMode="auto">
          <a:xfrm>
            <a:off x="1928813" y="857250"/>
            <a:ext cx="56022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Calibri" pitchFamily="34" charset="0"/>
                <a:cs typeface="Arial" charset="0"/>
              </a:rPr>
              <a:t>ОКСИД АЗОТА: эффективность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13" y="1989138"/>
            <a:ext cx="8229600" cy="1143000"/>
          </a:xfrm>
          <a:ln w="63500">
            <a:solidFill>
              <a:srgbClr val="FF0000"/>
            </a:solidFill>
          </a:ln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800" b="1" dirty="0" smtClean="0"/>
              <a:t>РЕСПИРАТОРНАЯ ТЕРАПИЯ – ОСНОВНОЙ КОМПОНЕНТ ИНТЕНСИВНОЙ ТЕРАПИИ ЛЮБЫХ КРИТИЧЕСКИХ СОСТОЯНИЙ</a:t>
            </a:r>
            <a:endParaRPr lang="ru-RU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0"/>
            <a:ext cx="7772400" cy="765175"/>
          </a:xfrm>
        </p:spPr>
        <p:txBody>
          <a:bodyPr/>
          <a:lstStyle/>
          <a:p>
            <a:pPr eaLnBrk="1" hangingPunct="1"/>
            <a:r>
              <a:rPr lang="ru-RU" sz="2400" b="1" smtClean="0"/>
              <a:t>БИОМЕХАНИКА ДЫХАНИЯ</a:t>
            </a:r>
          </a:p>
        </p:txBody>
      </p:sp>
      <p:sp>
        <p:nvSpPr>
          <p:cNvPr id="4198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85800"/>
            <a:ext cx="9144000" cy="6021388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endParaRPr lang="en-US" sz="2400" b="1" smtClean="0"/>
          </a:p>
          <a:p>
            <a:pPr eaLnBrk="1" hangingPunct="1">
              <a:lnSpc>
                <a:spcPct val="90000"/>
              </a:lnSpc>
            </a:pPr>
            <a:r>
              <a:rPr lang="en-US" sz="2400" b="1" smtClean="0"/>
              <a:t>C (compliance)</a:t>
            </a:r>
            <a:r>
              <a:rPr lang="ru-RU" sz="2400" b="1" smtClean="0"/>
              <a:t> – «растяжимость», величина, обратная эластичности, то есть, «упругая податливость».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b="1" smtClean="0">
                <a:solidFill>
                  <a:srgbClr val="CC0000"/>
                </a:solidFill>
              </a:rPr>
              <a:t>C = </a:t>
            </a:r>
            <a:r>
              <a:rPr lang="el-GR" sz="2400" b="1" smtClean="0">
                <a:solidFill>
                  <a:srgbClr val="CC0000"/>
                </a:solidFill>
                <a:cs typeface="Arial" charset="0"/>
              </a:rPr>
              <a:t>Δ</a:t>
            </a:r>
            <a:r>
              <a:rPr lang="en-US" sz="2400" b="1" smtClean="0">
                <a:solidFill>
                  <a:srgbClr val="CC0000"/>
                </a:solidFill>
                <a:cs typeface="Arial" charset="0"/>
              </a:rPr>
              <a:t>V / </a:t>
            </a:r>
            <a:r>
              <a:rPr lang="el-GR" sz="2400" b="1" smtClean="0">
                <a:solidFill>
                  <a:srgbClr val="CC0000"/>
                </a:solidFill>
                <a:cs typeface="Arial" charset="0"/>
              </a:rPr>
              <a:t>Δ</a:t>
            </a:r>
            <a:r>
              <a:rPr lang="en-US" sz="2400" b="1" smtClean="0">
                <a:solidFill>
                  <a:srgbClr val="CC0000"/>
                </a:solidFill>
                <a:cs typeface="Arial" charset="0"/>
              </a:rPr>
              <a:t>P</a:t>
            </a:r>
            <a:r>
              <a:rPr lang="en-US" sz="2400" b="1" smtClean="0">
                <a:cs typeface="Arial" charset="0"/>
              </a:rPr>
              <a:t> </a:t>
            </a:r>
            <a:r>
              <a:rPr lang="ru-RU" sz="2400" b="1" smtClean="0">
                <a:cs typeface="Arial" charset="0"/>
              </a:rPr>
              <a:t>(л /мбар)</a:t>
            </a:r>
          </a:p>
          <a:p>
            <a:pPr eaLnBrk="1" hangingPunct="1">
              <a:lnSpc>
                <a:spcPct val="90000"/>
              </a:lnSpc>
            </a:pPr>
            <a:r>
              <a:rPr lang="ru-RU" sz="2400" b="1" smtClean="0">
                <a:cs typeface="Arial" charset="0"/>
              </a:rPr>
              <a:t>У новорожденного </a:t>
            </a:r>
            <a:r>
              <a:rPr lang="en-US" sz="2400" b="1" smtClean="0"/>
              <a:t>C = </a:t>
            </a:r>
            <a:r>
              <a:rPr lang="ru-RU" sz="2400" b="1" smtClean="0"/>
              <a:t>0,003-0,006 л/мбар; </a:t>
            </a:r>
          </a:p>
          <a:p>
            <a:pPr eaLnBrk="1" hangingPunct="1">
              <a:lnSpc>
                <a:spcPct val="90000"/>
              </a:lnSpc>
            </a:pPr>
            <a:r>
              <a:rPr lang="ru-RU" sz="2400" b="1" smtClean="0"/>
              <a:t>у взрослого </a:t>
            </a:r>
            <a:r>
              <a:rPr lang="en-US" sz="2400" b="1" smtClean="0"/>
              <a:t>C = </a:t>
            </a:r>
            <a:r>
              <a:rPr lang="ru-RU" sz="2400" b="1" smtClean="0"/>
              <a:t>0,05-0,08 л/мбар.</a:t>
            </a:r>
          </a:p>
          <a:p>
            <a:pPr eaLnBrk="1" hangingPunct="1">
              <a:lnSpc>
                <a:spcPct val="90000"/>
              </a:lnSpc>
            </a:pPr>
            <a:r>
              <a:rPr lang="ru-RU" sz="2400" b="1" smtClean="0"/>
              <a:t>У недоношенных </a:t>
            </a:r>
            <a:r>
              <a:rPr lang="en-US" sz="2400" b="1" smtClean="0"/>
              <a:t>C</a:t>
            </a:r>
            <a:r>
              <a:rPr lang="en-US" sz="2400" b="1" baseline="-25000" smtClean="0"/>
              <a:t>st</a:t>
            </a:r>
            <a:r>
              <a:rPr lang="en-US" sz="2400" b="1" smtClean="0"/>
              <a:t>  1</a:t>
            </a:r>
            <a:r>
              <a:rPr lang="ru-RU" sz="2400" b="1" smtClean="0"/>
              <a:t>0</a:t>
            </a:r>
            <a:r>
              <a:rPr lang="en-US" sz="2400" b="1" smtClean="0"/>
              <a:t>-17% </a:t>
            </a:r>
            <a:r>
              <a:rPr lang="ru-RU" sz="2400" b="1" smtClean="0"/>
              <a:t>от</a:t>
            </a:r>
            <a:r>
              <a:rPr lang="en-US" sz="2400" b="1" smtClean="0"/>
              <a:t> C</a:t>
            </a:r>
            <a:r>
              <a:rPr lang="en-US" sz="2400" b="1" baseline="-25000" smtClean="0"/>
              <a:t>din</a:t>
            </a:r>
            <a:r>
              <a:rPr lang="en-US" sz="2400" b="1" smtClean="0"/>
              <a:t> </a:t>
            </a:r>
            <a:r>
              <a:rPr lang="ru-RU" sz="2400" b="1" smtClean="0"/>
              <a:t>;</a:t>
            </a:r>
          </a:p>
          <a:p>
            <a:pPr eaLnBrk="1" hangingPunct="1">
              <a:lnSpc>
                <a:spcPct val="90000"/>
              </a:lnSpc>
            </a:pPr>
            <a:r>
              <a:rPr lang="ru-RU" sz="2400" b="1" smtClean="0"/>
              <a:t>У доношенных </a:t>
            </a:r>
            <a:r>
              <a:rPr lang="en-US" sz="2400" b="1" smtClean="0"/>
              <a:t>C</a:t>
            </a:r>
            <a:r>
              <a:rPr lang="en-US" sz="2400" b="1" baseline="-25000" smtClean="0"/>
              <a:t>st</a:t>
            </a:r>
            <a:r>
              <a:rPr lang="en-US" sz="2400" b="1" smtClean="0"/>
              <a:t>  </a:t>
            </a:r>
            <a:r>
              <a:rPr lang="ru-RU" sz="2400" b="1" smtClean="0"/>
              <a:t>21</a:t>
            </a:r>
            <a:r>
              <a:rPr lang="en-US" sz="2400" b="1" smtClean="0"/>
              <a:t>-</a:t>
            </a:r>
            <a:r>
              <a:rPr lang="ru-RU" sz="2400" b="1" smtClean="0"/>
              <a:t>26</a:t>
            </a:r>
            <a:r>
              <a:rPr lang="en-US" sz="2400" b="1" smtClean="0"/>
              <a:t>% </a:t>
            </a:r>
            <a:r>
              <a:rPr lang="ru-RU" sz="2400" b="1" smtClean="0"/>
              <a:t>от</a:t>
            </a:r>
            <a:r>
              <a:rPr lang="en-US" sz="2400" b="1" smtClean="0"/>
              <a:t> C</a:t>
            </a:r>
            <a:r>
              <a:rPr lang="en-US" sz="2400" b="1" baseline="-25000" smtClean="0"/>
              <a:t>din</a:t>
            </a:r>
            <a:r>
              <a:rPr lang="en-US" sz="2400" b="1" smtClean="0"/>
              <a:t> </a:t>
            </a:r>
            <a:r>
              <a:rPr lang="ru-RU" sz="2400" b="1" smtClean="0"/>
              <a:t>;</a:t>
            </a:r>
          </a:p>
          <a:p>
            <a:pPr eaLnBrk="1" hangingPunct="1">
              <a:lnSpc>
                <a:spcPct val="90000"/>
              </a:lnSpc>
            </a:pPr>
            <a:r>
              <a:rPr lang="ru-RU" sz="2400" b="1" smtClean="0"/>
              <a:t>У взрослых </a:t>
            </a:r>
            <a:r>
              <a:rPr lang="en-US" sz="2400" b="1" smtClean="0"/>
              <a:t>C</a:t>
            </a:r>
            <a:r>
              <a:rPr lang="en-US" sz="2400" b="1" baseline="-25000" smtClean="0"/>
              <a:t>st</a:t>
            </a:r>
            <a:r>
              <a:rPr lang="en-US" sz="2400" b="1" smtClean="0"/>
              <a:t>  </a:t>
            </a:r>
            <a:r>
              <a:rPr lang="ru-RU" sz="2400" b="1" smtClean="0"/>
              <a:t>50</a:t>
            </a:r>
            <a:r>
              <a:rPr lang="en-US" sz="2400" b="1" smtClean="0"/>
              <a:t>% </a:t>
            </a:r>
            <a:r>
              <a:rPr lang="ru-RU" sz="2400" b="1" smtClean="0"/>
              <a:t>от</a:t>
            </a:r>
            <a:r>
              <a:rPr lang="en-US" sz="2400" b="1" smtClean="0"/>
              <a:t> C</a:t>
            </a:r>
            <a:r>
              <a:rPr lang="en-US" sz="2400" b="1" baseline="-25000" smtClean="0"/>
              <a:t>din</a:t>
            </a:r>
            <a:r>
              <a:rPr lang="en-US" sz="2400" b="1" smtClean="0"/>
              <a:t> </a:t>
            </a:r>
            <a:r>
              <a:rPr lang="ru-RU" sz="2400" b="1" smtClean="0"/>
              <a:t>.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b="1" smtClean="0"/>
              <a:t>R</a:t>
            </a:r>
            <a:r>
              <a:rPr lang="en-US" sz="2400" b="1" baseline="-25000" smtClean="0"/>
              <a:t>aw</a:t>
            </a:r>
            <a:r>
              <a:rPr lang="en-US" sz="2400" b="1" smtClean="0"/>
              <a:t> (resistance air way)</a:t>
            </a:r>
            <a:r>
              <a:rPr lang="ru-RU" sz="2400" b="1" smtClean="0"/>
              <a:t> – аэродинамическое сопротивление.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b="1" smtClean="0">
                <a:solidFill>
                  <a:srgbClr val="CC0000"/>
                </a:solidFill>
              </a:rPr>
              <a:t>R</a:t>
            </a:r>
            <a:r>
              <a:rPr lang="en-US" sz="2400" b="1" baseline="-25000" smtClean="0">
                <a:solidFill>
                  <a:srgbClr val="CC0000"/>
                </a:solidFill>
              </a:rPr>
              <a:t>aw</a:t>
            </a:r>
            <a:r>
              <a:rPr lang="en-US" sz="2400" b="1" smtClean="0">
                <a:solidFill>
                  <a:srgbClr val="CC0000"/>
                </a:solidFill>
              </a:rPr>
              <a:t> = </a:t>
            </a:r>
            <a:r>
              <a:rPr lang="el-GR" sz="2400" b="1" smtClean="0">
                <a:solidFill>
                  <a:srgbClr val="CC0000"/>
                </a:solidFill>
                <a:cs typeface="Arial" charset="0"/>
              </a:rPr>
              <a:t>Δ</a:t>
            </a:r>
            <a:r>
              <a:rPr lang="en-US" sz="2400" b="1" smtClean="0">
                <a:solidFill>
                  <a:srgbClr val="CC0000"/>
                </a:solidFill>
                <a:cs typeface="Arial" charset="0"/>
              </a:rPr>
              <a:t>P (P</a:t>
            </a:r>
            <a:r>
              <a:rPr lang="ru-RU" sz="2400" b="1" baseline="-25000" smtClean="0">
                <a:solidFill>
                  <a:srgbClr val="CC0000"/>
                </a:solidFill>
                <a:cs typeface="Arial" charset="0"/>
              </a:rPr>
              <a:t>о</a:t>
            </a:r>
            <a:r>
              <a:rPr lang="en-US" sz="2400" b="1" smtClean="0">
                <a:solidFill>
                  <a:srgbClr val="CC0000"/>
                </a:solidFill>
                <a:cs typeface="Arial" charset="0"/>
              </a:rPr>
              <a:t> – P</a:t>
            </a:r>
            <a:r>
              <a:rPr lang="en-US" sz="2400" b="1" baseline="-25000" smtClean="0">
                <a:solidFill>
                  <a:srgbClr val="CC0000"/>
                </a:solidFill>
                <a:cs typeface="Arial" charset="0"/>
              </a:rPr>
              <a:t>alv</a:t>
            </a:r>
            <a:r>
              <a:rPr lang="en-US" sz="2400" b="1" smtClean="0">
                <a:solidFill>
                  <a:srgbClr val="CC0000"/>
                </a:solidFill>
                <a:cs typeface="Arial" charset="0"/>
              </a:rPr>
              <a:t>) / </a:t>
            </a:r>
            <a:r>
              <a:rPr lang="ru-RU" sz="2400" b="1" smtClean="0">
                <a:solidFill>
                  <a:srgbClr val="CC0000"/>
                </a:solidFill>
                <a:cs typeface="Arial" charset="0"/>
              </a:rPr>
              <a:t>поток</a:t>
            </a:r>
            <a:r>
              <a:rPr lang="ru-RU" sz="2400" b="1" smtClean="0">
                <a:cs typeface="Arial" charset="0"/>
              </a:rPr>
              <a:t> (мбар/л</a:t>
            </a:r>
            <a:r>
              <a:rPr lang="en-US" sz="2400" b="1" smtClean="0">
                <a:cs typeface="Arial" charset="0"/>
              </a:rPr>
              <a:t>·</a:t>
            </a:r>
            <a:r>
              <a:rPr lang="ru-RU" sz="2400" b="1" smtClean="0">
                <a:cs typeface="Arial" charset="0"/>
              </a:rPr>
              <a:t>с)</a:t>
            </a:r>
            <a:endParaRPr lang="en-US" sz="2400" b="1" smtClean="0">
              <a:cs typeface="Arial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ru-RU" sz="2400" b="1" smtClean="0">
                <a:cs typeface="Arial" charset="0"/>
              </a:rPr>
              <a:t>У новорожденных </a:t>
            </a:r>
            <a:r>
              <a:rPr lang="en-US" sz="2400" b="1" smtClean="0"/>
              <a:t>R</a:t>
            </a:r>
            <a:r>
              <a:rPr lang="en-US" sz="2400" b="1" baseline="-25000" smtClean="0"/>
              <a:t>aw</a:t>
            </a:r>
            <a:r>
              <a:rPr lang="en-US" sz="2400" b="1" smtClean="0"/>
              <a:t> = </a:t>
            </a:r>
            <a:r>
              <a:rPr lang="ru-RU" sz="2400" b="1" smtClean="0"/>
              <a:t>20-40 </a:t>
            </a:r>
            <a:r>
              <a:rPr lang="ru-RU" sz="2400" b="1" smtClean="0">
                <a:cs typeface="Arial" charset="0"/>
              </a:rPr>
              <a:t>мбар/л</a:t>
            </a:r>
            <a:r>
              <a:rPr lang="en-US" sz="2400" b="1" smtClean="0">
                <a:cs typeface="Arial" charset="0"/>
              </a:rPr>
              <a:t>·</a:t>
            </a:r>
            <a:r>
              <a:rPr lang="ru-RU" sz="2400" b="1" smtClean="0">
                <a:cs typeface="Arial" charset="0"/>
              </a:rPr>
              <a:t>с, у взрослых 1-2мбар/л∙с.</a:t>
            </a:r>
          </a:p>
          <a:p>
            <a:pPr eaLnBrk="1" hangingPunct="1">
              <a:lnSpc>
                <a:spcPct val="90000"/>
              </a:lnSpc>
            </a:pPr>
            <a:r>
              <a:rPr lang="ru-RU" sz="2400" b="1" smtClean="0">
                <a:cs typeface="Arial" charset="0"/>
              </a:rPr>
              <a:t>Не менее 0,8 </a:t>
            </a:r>
            <a:r>
              <a:rPr lang="en-US" sz="2400" b="1" smtClean="0"/>
              <a:t>R</a:t>
            </a:r>
            <a:r>
              <a:rPr lang="en-US" sz="2400" b="1" baseline="-25000" smtClean="0"/>
              <a:t>aw</a:t>
            </a:r>
            <a:r>
              <a:rPr lang="ru-RU" sz="2400" b="1" smtClean="0"/>
              <a:t> приходится на верхние дыхательные пути. Эндотрахеальная трубка повышает </a:t>
            </a:r>
            <a:r>
              <a:rPr lang="en-US" sz="2400" b="1" smtClean="0"/>
              <a:t>R</a:t>
            </a:r>
            <a:r>
              <a:rPr lang="en-US" sz="2400" b="1" baseline="-25000" smtClean="0"/>
              <a:t>aw</a:t>
            </a:r>
            <a:r>
              <a:rPr lang="ru-RU" sz="2400" b="1" smtClean="0"/>
              <a:t>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2800" b="1" smtClean="0">
                <a:solidFill>
                  <a:srgbClr val="CC0000"/>
                </a:solidFill>
              </a:rPr>
              <a:t>                   на 50-200 </a:t>
            </a:r>
            <a:r>
              <a:rPr lang="ru-RU" sz="2800" b="1" smtClean="0">
                <a:solidFill>
                  <a:srgbClr val="CC0000"/>
                </a:solidFill>
                <a:cs typeface="Arial" charset="0"/>
              </a:rPr>
              <a:t>мбар/л</a:t>
            </a:r>
            <a:r>
              <a:rPr lang="en-US" sz="2800" b="1" smtClean="0">
                <a:solidFill>
                  <a:srgbClr val="CC0000"/>
                </a:solidFill>
                <a:cs typeface="Arial" charset="0"/>
              </a:rPr>
              <a:t>·</a:t>
            </a:r>
            <a:r>
              <a:rPr lang="ru-RU" sz="2800" b="1" smtClean="0">
                <a:solidFill>
                  <a:srgbClr val="CC0000"/>
                </a:solidFill>
                <a:cs typeface="Arial" charset="0"/>
              </a:rPr>
              <a:t>с</a:t>
            </a:r>
            <a:endParaRPr lang="en-US" sz="2800" b="1" smtClean="0">
              <a:solidFill>
                <a:srgbClr val="CC0000"/>
              </a:solidFill>
              <a:cs typeface="Arial" charset="0"/>
            </a:endParaRPr>
          </a:p>
          <a:p>
            <a:pPr eaLnBrk="1" hangingPunct="1">
              <a:lnSpc>
                <a:spcPct val="90000"/>
              </a:lnSpc>
            </a:pPr>
            <a:endParaRPr lang="el-GR" sz="2800" b="1" smtClean="0">
              <a:solidFill>
                <a:srgbClr val="CC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/>
          <p:nvPr/>
        </p:nvGraphicFramePr>
        <p:xfrm>
          <a:off x="914400" y="1371600"/>
          <a:ext cx="7239000" cy="5181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3010" name="TextBox 2"/>
          <p:cNvSpPr txBox="1">
            <a:spLocks noChangeArrowheads="1"/>
          </p:cNvSpPr>
          <p:nvPr/>
        </p:nvSpPr>
        <p:spPr bwMode="auto">
          <a:xfrm>
            <a:off x="2590800" y="6400800"/>
            <a:ext cx="51863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1             2              3             4             5             6</a:t>
            </a:r>
          </a:p>
        </p:txBody>
      </p:sp>
      <p:sp>
        <p:nvSpPr>
          <p:cNvPr id="43011" name="TextBox 3"/>
          <p:cNvSpPr txBox="1">
            <a:spLocks noChangeArrowheads="1"/>
          </p:cNvSpPr>
          <p:nvPr/>
        </p:nvSpPr>
        <p:spPr bwMode="auto">
          <a:xfrm>
            <a:off x="2743200" y="228600"/>
            <a:ext cx="3124200" cy="6461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latin typeface="Calibri" pitchFamily="34" charset="0"/>
              </a:rPr>
              <a:t>«ТАЙМ-КОНСТАНТА»</a:t>
            </a:r>
            <a:endParaRPr lang="en-US" b="1">
              <a:latin typeface="Calibri" pitchFamily="34" charset="0"/>
            </a:endParaRPr>
          </a:p>
          <a:p>
            <a:pPr algn="ctr"/>
            <a:r>
              <a:rPr lang="en-US" b="1">
                <a:latin typeface="Calibri" pitchFamily="34" charset="0"/>
              </a:rPr>
              <a:t>τ=C∙R</a:t>
            </a:r>
            <a:r>
              <a:rPr lang="en-US" b="1" baseline="-25000">
                <a:latin typeface="Calibri" pitchFamily="34" charset="0"/>
              </a:rPr>
              <a:t>aw</a:t>
            </a:r>
            <a:endParaRPr lang="ru-RU" b="1" baseline="-25000">
              <a:latin typeface="Calibri" pitchFamily="34" charset="0"/>
            </a:endParaRPr>
          </a:p>
        </p:txBody>
      </p:sp>
      <p:sp>
        <p:nvSpPr>
          <p:cNvPr id="43012" name="TextBox 1"/>
          <p:cNvSpPr txBox="1">
            <a:spLocks noChangeArrowheads="1"/>
          </p:cNvSpPr>
          <p:nvPr/>
        </p:nvSpPr>
        <p:spPr bwMode="auto">
          <a:xfrm>
            <a:off x="6096000" y="2590800"/>
            <a:ext cx="2362200" cy="4572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r>
              <a:rPr lang="ru-RU" sz="1400" b="1">
                <a:latin typeface="Calibri" pitchFamily="34" charset="0"/>
              </a:rPr>
              <a:t>Доля полного </a:t>
            </a:r>
          </a:p>
          <a:p>
            <a:r>
              <a:rPr lang="ru-RU" sz="1400" b="1">
                <a:latin typeface="Calibri" pitchFamily="34" charset="0"/>
              </a:rPr>
              <a:t>объема вдоха (%)</a:t>
            </a:r>
          </a:p>
        </p:txBody>
      </p:sp>
      <p:sp>
        <p:nvSpPr>
          <p:cNvPr id="43013" name="TextBox 2"/>
          <p:cNvSpPr txBox="1">
            <a:spLocks noChangeArrowheads="1"/>
          </p:cNvSpPr>
          <p:nvPr/>
        </p:nvSpPr>
        <p:spPr bwMode="auto">
          <a:xfrm>
            <a:off x="7772400" y="6019800"/>
            <a:ext cx="1289050" cy="7381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 b="1">
                <a:latin typeface="Calibri" pitchFamily="34" charset="0"/>
              </a:rPr>
              <a:t>Количество </a:t>
            </a:r>
          </a:p>
          <a:p>
            <a:r>
              <a:rPr lang="ru-RU" sz="1400" b="1">
                <a:latin typeface="Calibri" pitchFamily="34" charset="0"/>
              </a:rPr>
              <a:t>интервалов </a:t>
            </a:r>
          </a:p>
          <a:p>
            <a:r>
              <a:rPr lang="ru-RU" sz="1400" b="1">
                <a:latin typeface="Calibri" pitchFamily="34" charset="0"/>
              </a:rPr>
              <a:t>«Т</a:t>
            </a:r>
            <a:r>
              <a:rPr lang="en-US" sz="1400" b="1">
                <a:latin typeface="Calibri" pitchFamily="34" charset="0"/>
              </a:rPr>
              <a:t>c</a:t>
            </a:r>
            <a:r>
              <a:rPr lang="ru-RU" sz="1400" b="1">
                <a:latin typeface="Calibri" pitchFamily="34" charset="0"/>
              </a:rPr>
              <a:t>»</a:t>
            </a:r>
          </a:p>
        </p:txBody>
      </p:sp>
      <p:sp>
        <p:nvSpPr>
          <p:cNvPr id="43014" name="TextBox 1"/>
          <p:cNvSpPr txBox="1">
            <a:spLocks noChangeArrowheads="1"/>
          </p:cNvSpPr>
          <p:nvPr/>
        </p:nvSpPr>
        <p:spPr bwMode="auto">
          <a:xfrm>
            <a:off x="5867400" y="5410200"/>
            <a:ext cx="2362200" cy="4572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r>
              <a:rPr lang="ru-RU" sz="1400" b="1">
                <a:latin typeface="Calibri" pitchFamily="34" charset="0"/>
              </a:rPr>
              <a:t>Доля полного </a:t>
            </a:r>
          </a:p>
          <a:p>
            <a:r>
              <a:rPr lang="ru-RU" sz="1400" b="1">
                <a:latin typeface="Calibri" pitchFamily="34" charset="0"/>
              </a:rPr>
              <a:t>объема выдоха (%)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хема 5"/>
          <p:cNvGraphicFramePr/>
          <p:nvPr/>
        </p:nvGraphicFramePr>
        <p:xfrm>
          <a:off x="1500166" y="714356"/>
          <a:ext cx="6096000" cy="38893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4034" name="TextBox 6"/>
          <p:cNvSpPr txBox="1">
            <a:spLocks noChangeArrowheads="1"/>
          </p:cNvSpPr>
          <p:nvPr/>
        </p:nvSpPr>
        <p:spPr bwMode="auto">
          <a:xfrm>
            <a:off x="1071563" y="142875"/>
            <a:ext cx="5537200" cy="46196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  <a:cs typeface="Arial" charset="0"/>
              </a:rPr>
              <a:t>Норма:</a:t>
            </a:r>
            <a:r>
              <a:rPr lang="en-US" b="1">
                <a:solidFill>
                  <a:srgbClr val="CC0000"/>
                </a:solidFill>
                <a:latin typeface="Calibri" pitchFamily="34" charset="0"/>
              </a:rPr>
              <a:t> </a:t>
            </a:r>
            <a:r>
              <a:rPr lang="en-US" b="1" i="1">
                <a:solidFill>
                  <a:srgbClr val="FF0000"/>
                </a:solidFill>
                <a:latin typeface="Calibri" pitchFamily="34" charset="0"/>
              </a:rPr>
              <a:t>V/Q = </a:t>
            </a:r>
            <a:r>
              <a:rPr lang="ru-RU" b="1" i="1">
                <a:solidFill>
                  <a:srgbClr val="FF0000"/>
                </a:solidFill>
                <a:latin typeface="Calibri" pitchFamily="34" charset="0"/>
              </a:rPr>
              <a:t>4/5 = 0,8. </a:t>
            </a:r>
            <a:r>
              <a:rPr lang="en-US" b="1" i="1">
                <a:solidFill>
                  <a:srgbClr val="FF0000"/>
                </a:solidFill>
                <a:latin typeface="Calibri" pitchFamily="34" charset="0"/>
              </a:rPr>
              <a:t>PAO</a:t>
            </a:r>
            <a:r>
              <a:rPr lang="en-US" b="1" i="1" baseline="-25000">
                <a:solidFill>
                  <a:srgbClr val="FF0000"/>
                </a:solidFill>
                <a:latin typeface="Calibri" pitchFamily="34" charset="0"/>
              </a:rPr>
              <a:t>2</a:t>
            </a:r>
            <a:r>
              <a:rPr lang="en-US" b="1" i="1">
                <a:solidFill>
                  <a:srgbClr val="FF0000"/>
                </a:solidFill>
                <a:latin typeface="Calibri" pitchFamily="34" charset="0"/>
              </a:rPr>
              <a:t> = PaO</a:t>
            </a:r>
            <a:r>
              <a:rPr lang="en-US" b="1" i="1" baseline="-25000">
                <a:solidFill>
                  <a:srgbClr val="FF0000"/>
                </a:solidFill>
                <a:latin typeface="Calibri" pitchFamily="34" charset="0"/>
              </a:rPr>
              <a:t>2</a:t>
            </a:r>
            <a:r>
              <a:rPr lang="ru-RU" b="1" i="1">
                <a:solidFill>
                  <a:srgbClr val="FF0000"/>
                </a:solidFill>
                <a:latin typeface="Calibri" pitchFamily="34" charset="0"/>
                <a:cs typeface="Arial" charset="0"/>
              </a:rPr>
              <a:t> </a:t>
            </a:r>
          </a:p>
        </p:txBody>
      </p:sp>
      <p:sp>
        <p:nvSpPr>
          <p:cNvPr id="8" name="Стрелка вниз 7"/>
          <p:cNvSpPr/>
          <p:nvPr/>
        </p:nvSpPr>
        <p:spPr bwMode="auto">
          <a:xfrm rot="19208154">
            <a:off x="3048000" y="1766888"/>
            <a:ext cx="487363" cy="584200"/>
          </a:xfrm>
          <a:prstGeom prst="downArrow">
            <a:avLst/>
          </a:prstGeom>
          <a:solidFill>
            <a:schemeClr val="accent6">
              <a:lumMod val="75000"/>
            </a:schemeClr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90000" tIns="46800" rIns="90000" bIns="4680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</a:endParaRPr>
          </a:p>
        </p:txBody>
      </p:sp>
      <p:sp>
        <p:nvSpPr>
          <p:cNvPr id="9" name="Стрелка вниз 8"/>
          <p:cNvSpPr/>
          <p:nvPr/>
        </p:nvSpPr>
        <p:spPr bwMode="auto">
          <a:xfrm rot="2179837">
            <a:off x="5561013" y="1755775"/>
            <a:ext cx="442912" cy="571500"/>
          </a:xfrm>
          <a:prstGeom prst="downArrow">
            <a:avLst/>
          </a:prstGeom>
          <a:solidFill>
            <a:schemeClr val="accent6">
              <a:lumMod val="75000"/>
            </a:schemeClr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90000" tIns="46800" rIns="90000" bIns="4680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</a:endParaRPr>
          </a:p>
        </p:txBody>
      </p:sp>
      <p:sp>
        <p:nvSpPr>
          <p:cNvPr id="44037" name="TextBox 9"/>
          <p:cNvSpPr txBox="1">
            <a:spLocks noChangeArrowheads="1"/>
          </p:cNvSpPr>
          <p:nvPr/>
        </p:nvSpPr>
        <p:spPr bwMode="auto">
          <a:xfrm>
            <a:off x="285750" y="1071563"/>
            <a:ext cx="2630488" cy="923925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2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  <a:cs typeface="Arial" charset="0"/>
              </a:rPr>
              <a:t>РАО</a:t>
            </a:r>
            <a:r>
              <a:rPr lang="ru-RU" b="1" baseline="-25000">
                <a:latin typeface="Calibri" pitchFamily="34" charset="0"/>
                <a:cs typeface="Arial" charset="0"/>
              </a:rPr>
              <a:t>2</a:t>
            </a:r>
            <a:r>
              <a:rPr lang="ru-RU" b="1">
                <a:latin typeface="Calibri" pitchFamily="34" charset="0"/>
                <a:cs typeface="Arial" charset="0"/>
              </a:rPr>
              <a:t> – парциальное </a:t>
            </a:r>
          </a:p>
          <a:p>
            <a:r>
              <a:rPr lang="ru-RU" b="1">
                <a:latin typeface="Calibri" pitchFamily="34" charset="0"/>
                <a:cs typeface="Arial" charset="0"/>
              </a:rPr>
              <a:t>давление кислорода</a:t>
            </a:r>
          </a:p>
          <a:p>
            <a:r>
              <a:rPr lang="ru-RU" b="1">
                <a:latin typeface="Calibri" pitchFamily="34" charset="0"/>
                <a:cs typeface="Arial" charset="0"/>
              </a:rPr>
              <a:t>в альвеоле. </a:t>
            </a:r>
          </a:p>
        </p:txBody>
      </p:sp>
      <p:sp>
        <p:nvSpPr>
          <p:cNvPr id="44038" name="TextBox 10"/>
          <p:cNvSpPr txBox="1">
            <a:spLocks noChangeArrowheads="1"/>
          </p:cNvSpPr>
          <p:nvPr/>
        </p:nvSpPr>
        <p:spPr bwMode="auto">
          <a:xfrm>
            <a:off x="5929313" y="3286125"/>
            <a:ext cx="2586037" cy="1200150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  <a:cs typeface="Arial" charset="0"/>
              </a:rPr>
              <a:t>РаО</a:t>
            </a:r>
            <a:r>
              <a:rPr lang="ru-RU" b="1" baseline="-25000">
                <a:latin typeface="Calibri" pitchFamily="34" charset="0"/>
                <a:cs typeface="Arial" charset="0"/>
              </a:rPr>
              <a:t>2</a:t>
            </a:r>
            <a:r>
              <a:rPr lang="ru-RU" b="1">
                <a:latin typeface="Calibri" pitchFamily="34" charset="0"/>
                <a:cs typeface="Arial" charset="0"/>
              </a:rPr>
              <a:t> – парциальное</a:t>
            </a:r>
          </a:p>
          <a:p>
            <a:r>
              <a:rPr lang="ru-RU" b="1">
                <a:latin typeface="Calibri" pitchFamily="34" charset="0"/>
                <a:cs typeface="Arial" charset="0"/>
              </a:rPr>
              <a:t>давление кислорода</a:t>
            </a:r>
          </a:p>
          <a:p>
            <a:r>
              <a:rPr lang="ru-RU" b="1">
                <a:latin typeface="Calibri" pitchFamily="34" charset="0"/>
                <a:cs typeface="Arial" charset="0"/>
              </a:rPr>
              <a:t>в артериальной</a:t>
            </a:r>
          </a:p>
          <a:p>
            <a:r>
              <a:rPr lang="ru-RU" b="1">
                <a:latin typeface="Calibri" pitchFamily="34" charset="0"/>
                <a:cs typeface="Arial" charset="0"/>
              </a:rPr>
              <a:t>крови</a:t>
            </a:r>
          </a:p>
        </p:txBody>
      </p:sp>
      <p:sp>
        <p:nvSpPr>
          <p:cNvPr id="44039" name="TextBox 10"/>
          <p:cNvSpPr txBox="1">
            <a:spLocks noChangeArrowheads="1"/>
          </p:cNvSpPr>
          <p:nvPr/>
        </p:nvSpPr>
        <p:spPr bwMode="auto">
          <a:xfrm>
            <a:off x="1143000" y="5181600"/>
            <a:ext cx="66357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latin typeface="Calibri" pitchFamily="34" charset="0"/>
                <a:cs typeface="Arial" charset="0"/>
              </a:rPr>
              <a:t>Физиологическое мертвое пространство 2,22мл/кг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/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5058" name="TextBox 2"/>
          <p:cNvSpPr txBox="1">
            <a:spLocks noChangeArrowheads="1"/>
          </p:cNvSpPr>
          <p:nvPr/>
        </p:nvSpPr>
        <p:spPr bwMode="auto">
          <a:xfrm>
            <a:off x="857250" y="357188"/>
            <a:ext cx="7572375" cy="6461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Гипервентиляция (гипоперфузия):</a:t>
            </a:r>
            <a:r>
              <a:rPr lang="ru-RU" b="1">
                <a:solidFill>
                  <a:srgbClr val="CC0000"/>
                </a:solidFill>
                <a:latin typeface="Calibri" pitchFamily="34" charset="0"/>
              </a:rPr>
              <a:t> </a:t>
            </a:r>
            <a:r>
              <a:rPr lang="en-US" b="1">
                <a:solidFill>
                  <a:srgbClr val="CC0000"/>
                </a:solidFill>
                <a:latin typeface="Calibri" pitchFamily="34" charset="0"/>
              </a:rPr>
              <a:t>V/Q = </a:t>
            </a:r>
            <a:r>
              <a:rPr lang="ru-RU" b="1">
                <a:solidFill>
                  <a:srgbClr val="CC0000"/>
                </a:solidFill>
                <a:latin typeface="Calibri" pitchFamily="34" charset="0"/>
              </a:rPr>
              <a:t>6</a:t>
            </a:r>
            <a:r>
              <a:rPr lang="en-US" b="1">
                <a:solidFill>
                  <a:srgbClr val="CC0000"/>
                </a:solidFill>
                <a:latin typeface="Calibri" pitchFamily="34" charset="0"/>
              </a:rPr>
              <a:t>/</a:t>
            </a:r>
            <a:r>
              <a:rPr lang="ru-RU" b="1">
                <a:solidFill>
                  <a:srgbClr val="CC0000"/>
                </a:solidFill>
                <a:latin typeface="Calibri" pitchFamily="34" charset="0"/>
              </a:rPr>
              <a:t>3</a:t>
            </a:r>
            <a:r>
              <a:rPr lang="en-US" b="1">
                <a:solidFill>
                  <a:srgbClr val="CC0000"/>
                </a:solidFill>
                <a:latin typeface="Calibri" pitchFamily="34" charset="0"/>
              </a:rPr>
              <a:t> = </a:t>
            </a:r>
            <a:r>
              <a:rPr lang="ru-RU" b="1">
                <a:solidFill>
                  <a:srgbClr val="CC0000"/>
                </a:solidFill>
                <a:latin typeface="Calibri" pitchFamily="34" charset="0"/>
              </a:rPr>
              <a:t>2</a:t>
            </a:r>
            <a:r>
              <a:rPr lang="en-US" b="1">
                <a:solidFill>
                  <a:srgbClr val="CC0000"/>
                </a:solidFill>
                <a:latin typeface="Calibri" pitchFamily="34" charset="0"/>
              </a:rPr>
              <a:t>,0</a:t>
            </a:r>
            <a:r>
              <a:rPr lang="ru-RU" b="1">
                <a:solidFill>
                  <a:srgbClr val="CC0000"/>
                </a:solidFill>
                <a:latin typeface="Calibri" pitchFamily="34" charset="0"/>
              </a:rPr>
              <a:t>. </a:t>
            </a:r>
            <a:r>
              <a:rPr lang="en-US" b="1">
                <a:solidFill>
                  <a:srgbClr val="CC0000"/>
                </a:solidFill>
                <a:latin typeface="Calibri" pitchFamily="34" charset="0"/>
              </a:rPr>
              <a:t>PAO</a:t>
            </a:r>
            <a:r>
              <a:rPr lang="en-US" b="1" baseline="-25000">
                <a:solidFill>
                  <a:srgbClr val="CC0000"/>
                </a:solidFill>
                <a:latin typeface="Calibri" pitchFamily="34" charset="0"/>
              </a:rPr>
              <a:t>2</a:t>
            </a:r>
            <a:r>
              <a:rPr lang="en-US" b="1">
                <a:solidFill>
                  <a:srgbClr val="CC0000"/>
                </a:solidFill>
                <a:latin typeface="Calibri" pitchFamily="34" charset="0"/>
              </a:rPr>
              <a:t> </a:t>
            </a:r>
            <a:r>
              <a:rPr lang="en-US" b="1">
                <a:solidFill>
                  <a:srgbClr val="CC0000"/>
                </a:solidFill>
                <a:latin typeface="Calibri" pitchFamily="34" charset="0"/>
                <a:cs typeface="Arial" charset="0"/>
              </a:rPr>
              <a:t>&gt;</a:t>
            </a:r>
            <a:r>
              <a:rPr lang="en-US" b="1">
                <a:solidFill>
                  <a:srgbClr val="CC0000"/>
                </a:solidFill>
                <a:latin typeface="Calibri" pitchFamily="34" charset="0"/>
              </a:rPr>
              <a:t> PaO</a:t>
            </a:r>
            <a:r>
              <a:rPr lang="en-US" b="1" baseline="-25000">
                <a:solidFill>
                  <a:srgbClr val="CC0000"/>
                </a:solidFill>
                <a:latin typeface="Calibri" pitchFamily="34" charset="0"/>
              </a:rPr>
              <a:t>2</a:t>
            </a:r>
            <a:r>
              <a:rPr lang="ru-RU" b="1">
                <a:solidFill>
                  <a:srgbClr val="CC0000"/>
                </a:solidFill>
                <a:latin typeface="Calibri" pitchFamily="34" charset="0"/>
              </a:rPr>
              <a:t> </a:t>
            </a:r>
          </a:p>
          <a:p>
            <a:endParaRPr lang="ru-RU">
              <a:latin typeface="Calibri" pitchFamily="34" charset="0"/>
            </a:endParaRPr>
          </a:p>
        </p:txBody>
      </p:sp>
      <p:sp>
        <p:nvSpPr>
          <p:cNvPr id="45059" name="TextBox 3"/>
          <p:cNvSpPr txBox="1">
            <a:spLocks noChangeArrowheads="1"/>
          </p:cNvSpPr>
          <p:nvPr/>
        </p:nvSpPr>
        <p:spPr bwMode="auto">
          <a:xfrm>
            <a:off x="0" y="1214438"/>
            <a:ext cx="3357563" cy="677862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  <a:cs typeface="Arial" charset="0"/>
              </a:rPr>
              <a:t>Дополнительное мертвое </a:t>
            </a:r>
          </a:p>
          <a:p>
            <a:r>
              <a:rPr lang="ru-RU" b="1">
                <a:latin typeface="Calibri" pitchFamily="34" charset="0"/>
                <a:cs typeface="Arial" charset="0"/>
              </a:rPr>
              <a:t>пространство </a:t>
            </a:r>
            <a:r>
              <a:rPr lang="ru-RU" sz="2000" b="1">
                <a:latin typeface="Calibri" pitchFamily="34" charset="0"/>
                <a:cs typeface="Arial" charset="0"/>
              </a:rPr>
              <a:t>3,6л/мин</a:t>
            </a:r>
          </a:p>
        </p:txBody>
      </p:sp>
      <p:sp>
        <p:nvSpPr>
          <p:cNvPr id="45060" name="TextBox 4"/>
          <p:cNvSpPr txBox="1">
            <a:spLocks noChangeArrowheads="1"/>
          </p:cNvSpPr>
          <p:nvPr/>
        </p:nvSpPr>
        <p:spPr bwMode="auto">
          <a:xfrm>
            <a:off x="914400" y="5486400"/>
            <a:ext cx="7316788" cy="7080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000" b="1">
                <a:latin typeface="Calibri" pitchFamily="34" charset="0"/>
                <a:cs typeface="Arial" charset="0"/>
              </a:rPr>
              <a:t>Увеличение работы дыхания </a:t>
            </a:r>
          </a:p>
          <a:p>
            <a:pPr algn="ctr"/>
            <a:r>
              <a:rPr lang="ru-RU" sz="2000" b="1">
                <a:latin typeface="Calibri" pitchFamily="34" charset="0"/>
                <a:cs typeface="Arial" charset="0"/>
              </a:rPr>
              <a:t>на вентиляцию анатомического мертвого пространства</a:t>
            </a:r>
          </a:p>
        </p:txBody>
      </p:sp>
      <p:sp>
        <p:nvSpPr>
          <p:cNvPr id="6" name="Стрелка вниз 5"/>
          <p:cNvSpPr/>
          <p:nvPr/>
        </p:nvSpPr>
        <p:spPr bwMode="auto">
          <a:xfrm rot="2209733">
            <a:off x="5453063" y="2836863"/>
            <a:ext cx="228600" cy="481012"/>
          </a:xfrm>
          <a:prstGeom prst="downArrow">
            <a:avLst>
              <a:gd name="adj1" fmla="val 52829"/>
              <a:gd name="adj2" fmla="val 39207"/>
            </a:avLst>
          </a:prstGeom>
          <a:solidFill>
            <a:schemeClr val="accent6">
              <a:lumMod val="75000"/>
            </a:schemeClr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90000" tIns="46800" rIns="90000" bIns="4680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</a:endParaRPr>
          </a:p>
        </p:txBody>
      </p:sp>
      <p:sp>
        <p:nvSpPr>
          <p:cNvPr id="7" name="Стрелка вниз 6"/>
          <p:cNvSpPr/>
          <p:nvPr/>
        </p:nvSpPr>
        <p:spPr bwMode="auto">
          <a:xfrm rot="19280003">
            <a:off x="3397250" y="2932113"/>
            <a:ext cx="257175" cy="539750"/>
          </a:xfrm>
          <a:prstGeom prst="downArrow">
            <a:avLst>
              <a:gd name="adj1" fmla="val 50000"/>
              <a:gd name="adj2" fmla="val 62402"/>
            </a:avLst>
          </a:prstGeom>
          <a:solidFill>
            <a:schemeClr val="accent6">
              <a:lumMod val="75000"/>
            </a:schemeClr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90000" tIns="46800" rIns="90000" bIns="4680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</a:endParaRPr>
          </a:p>
        </p:txBody>
      </p:sp>
      <p:sp>
        <p:nvSpPr>
          <p:cNvPr id="8" name="Стрелка вверх 7"/>
          <p:cNvSpPr/>
          <p:nvPr/>
        </p:nvSpPr>
        <p:spPr bwMode="auto">
          <a:xfrm>
            <a:off x="4500563" y="1428750"/>
            <a:ext cx="285750" cy="531813"/>
          </a:xfrm>
          <a:prstGeom prst="upArrow">
            <a:avLst/>
          </a:prstGeom>
          <a:solidFill>
            <a:schemeClr val="accent6">
              <a:lumMod val="75000"/>
            </a:schemeClr>
          </a:solidFill>
          <a:ln w="254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90000" tIns="46800" rIns="90000" bIns="4680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Круговая стрелка 9"/>
          <p:cNvSpPr/>
          <p:nvPr/>
        </p:nvSpPr>
        <p:spPr>
          <a:xfrm rot="11436866">
            <a:off x="1692275" y="3289300"/>
            <a:ext cx="977900" cy="1655763"/>
          </a:xfrm>
          <a:prstGeom prst="circular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Круговая стрелка 8"/>
          <p:cNvSpPr/>
          <p:nvPr/>
        </p:nvSpPr>
        <p:spPr>
          <a:xfrm rot="5400000">
            <a:off x="5631657" y="4458493"/>
            <a:ext cx="977900" cy="1655763"/>
          </a:xfrm>
          <a:prstGeom prst="circularArrow">
            <a:avLst/>
          </a:prstGeom>
          <a:solidFill>
            <a:srgbClr val="9900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graphicFrame>
        <p:nvGraphicFramePr>
          <p:cNvPr id="2" name="Схема 1"/>
          <p:cNvGraphicFramePr/>
          <p:nvPr/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6084" name="TextBox 2"/>
          <p:cNvSpPr txBox="1">
            <a:spLocks noChangeArrowheads="1"/>
          </p:cNvSpPr>
          <p:nvPr/>
        </p:nvSpPr>
        <p:spPr bwMode="auto">
          <a:xfrm>
            <a:off x="0" y="500063"/>
            <a:ext cx="8643938" cy="7080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latin typeface="Calibri" pitchFamily="34" charset="0"/>
                <a:cs typeface="Arial" charset="0"/>
              </a:rPr>
              <a:t>Гиповентиляция (гиперперфузия):</a:t>
            </a:r>
            <a:r>
              <a:rPr lang="en-US" sz="2000" b="1">
                <a:solidFill>
                  <a:srgbClr val="CC0000"/>
                </a:solidFill>
                <a:latin typeface="Calibri" pitchFamily="34" charset="0"/>
              </a:rPr>
              <a:t> V/Q</a:t>
            </a:r>
            <a:r>
              <a:rPr lang="en-US" sz="2000">
                <a:solidFill>
                  <a:srgbClr val="CC0000"/>
                </a:solidFill>
                <a:latin typeface="Calibri" pitchFamily="34" charset="0"/>
              </a:rPr>
              <a:t>  </a:t>
            </a:r>
            <a:r>
              <a:rPr lang="en-US" sz="2000" b="1">
                <a:solidFill>
                  <a:srgbClr val="CC0000"/>
                </a:solidFill>
                <a:latin typeface="Calibri" pitchFamily="34" charset="0"/>
              </a:rPr>
              <a:t>= </a:t>
            </a:r>
            <a:r>
              <a:rPr lang="ru-RU" sz="2000" b="1">
                <a:solidFill>
                  <a:srgbClr val="CC0000"/>
                </a:solidFill>
                <a:latin typeface="Calibri" pitchFamily="34" charset="0"/>
              </a:rPr>
              <a:t>2</a:t>
            </a:r>
            <a:r>
              <a:rPr lang="en-US" sz="2000" b="1">
                <a:solidFill>
                  <a:srgbClr val="CC0000"/>
                </a:solidFill>
                <a:latin typeface="Calibri" pitchFamily="34" charset="0"/>
              </a:rPr>
              <a:t>/4</a:t>
            </a:r>
            <a:r>
              <a:rPr lang="ru-RU" sz="2000" b="1">
                <a:solidFill>
                  <a:srgbClr val="CC0000"/>
                </a:solidFill>
                <a:latin typeface="Calibri" pitchFamily="34" charset="0"/>
              </a:rPr>
              <a:t>7</a:t>
            </a:r>
            <a:r>
              <a:rPr lang="en-US" sz="2000" b="1">
                <a:solidFill>
                  <a:srgbClr val="CC0000"/>
                </a:solidFill>
                <a:latin typeface="Calibri" pitchFamily="34" charset="0"/>
              </a:rPr>
              <a:t> = 0</a:t>
            </a:r>
            <a:r>
              <a:rPr lang="ru-RU" sz="2000" b="1">
                <a:solidFill>
                  <a:srgbClr val="CC0000"/>
                </a:solidFill>
                <a:latin typeface="Calibri" pitchFamily="34" charset="0"/>
              </a:rPr>
              <a:t>,</a:t>
            </a:r>
            <a:r>
              <a:rPr lang="en-US" sz="2000" b="1">
                <a:solidFill>
                  <a:srgbClr val="CC0000"/>
                </a:solidFill>
                <a:latin typeface="Calibri" pitchFamily="34" charset="0"/>
              </a:rPr>
              <a:t>2</a:t>
            </a:r>
            <a:r>
              <a:rPr lang="ru-RU" sz="2000" b="1">
                <a:solidFill>
                  <a:srgbClr val="CC0000"/>
                </a:solidFill>
                <a:latin typeface="Calibri" pitchFamily="34" charset="0"/>
              </a:rPr>
              <a:t>9</a:t>
            </a:r>
            <a:r>
              <a:rPr lang="en-US" sz="2000" b="1">
                <a:solidFill>
                  <a:srgbClr val="CC0000"/>
                </a:solidFill>
                <a:latin typeface="Calibri" pitchFamily="34" charset="0"/>
              </a:rPr>
              <a:t>. </a:t>
            </a:r>
            <a:r>
              <a:rPr lang="ru-RU" sz="2000" b="1">
                <a:solidFill>
                  <a:srgbClr val="CC0000"/>
                </a:solidFill>
                <a:latin typeface="Calibri" pitchFamily="34" charset="0"/>
              </a:rPr>
              <a:t> </a:t>
            </a:r>
            <a:r>
              <a:rPr lang="en-US" sz="2000" b="1">
                <a:solidFill>
                  <a:srgbClr val="CC0000"/>
                </a:solidFill>
                <a:latin typeface="Calibri" pitchFamily="34" charset="0"/>
              </a:rPr>
              <a:t>PAO</a:t>
            </a:r>
            <a:r>
              <a:rPr lang="en-US" sz="2000" b="1" baseline="-25000">
                <a:solidFill>
                  <a:srgbClr val="CC0000"/>
                </a:solidFill>
                <a:latin typeface="Calibri" pitchFamily="34" charset="0"/>
              </a:rPr>
              <a:t>2</a:t>
            </a:r>
            <a:r>
              <a:rPr lang="en-US" sz="2000" b="1">
                <a:solidFill>
                  <a:srgbClr val="CC0000"/>
                </a:solidFill>
                <a:latin typeface="Calibri" pitchFamily="34" charset="0"/>
              </a:rPr>
              <a:t> &gt;&gt; PaO</a:t>
            </a:r>
            <a:r>
              <a:rPr lang="en-US" sz="2000" b="1" baseline="-25000">
                <a:solidFill>
                  <a:srgbClr val="CC0000"/>
                </a:solidFill>
                <a:latin typeface="Calibri" pitchFamily="34" charset="0"/>
              </a:rPr>
              <a:t>2</a:t>
            </a:r>
            <a:r>
              <a:rPr lang="ru-RU" sz="2000" b="1">
                <a:latin typeface="Calibri" pitchFamily="34" charset="0"/>
                <a:cs typeface="Arial" charset="0"/>
              </a:rPr>
              <a:t> </a:t>
            </a:r>
            <a:endParaRPr lang="ru-RU" sz="2000">
              <a:latin typeface="Calibri" pitchFamily="34" charset="0"/>
            </a:endParaRPr>
          </a:p>
          <a:p>
            <a:endParaRPr lang="ru-RU" sz="2000" b="1">
              <a:latin typeface="Calibri" pitchFamily="34" charset="0"/>
              <a:cs typeface="Arial" charset="0"/>
            </a:endParaRPr>
          </a:p>
        </p:txBody>
      </p:sp>
      <p:sp>
        <p:nvSpPr>
          <p:cNvPr id="4" name="Стрелка вниз 3"/>
          <p:cNvSpPr/>
          <p:nvPr/>
        </p:nvSpPr>
        <p:spPr bwMode="auto">
          <a:xfrm rot="19865645">
            <a:off x="3214688" y="2214563"/>
            <a:ext cx="285750" cy="531812"/>
          </a:xfrm>
          <a:prstGeom prst="downArrow">
            <a:avLst/>
          </a:prstGeom>
          <a:solidFill>
            <a:schemeClr val="accent6">
              <a:lumMod val="75000"/>
            </a:schemeClr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90000" tIns="46800" rIns="90000" bIns="4680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</a:endParaRPr>
          </a:p>
        </p:txBody>
      </p:sp>
      <p:sp>
        <p:nvSpPr>
          <p:cNvPr id="5" name="Стрелка вниз 4"/>
          <p:cNvSpPr/>
          <p:nvPr/>
        </p:nvSpPr>
        <p:spPr bwMode="auto">
          <a:xfrm rot="1940777">
            <a:off x="5683250" y="2197100"/>
            <a:ext cx="349250" cy="549275"/>
          </a:xfrm>
          <a:prstGeom prst="downArrow">
            <a:avLst/>
          </a:prstGeom>
          <a:solidFill>
            <a:schemeClr val="accent6">
              <a:lumMod val="75000"/>
            </a:schemeClr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90000" tIns="46800" rIns="90000" bIns="4680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</a:endParaRPr>
          </a:p>
        </p:txBody>
      </p:sp>
      <p:sp>
        <p:nvSpPr>
          <p:cNvPr id="46087" name="TextBox 6"/>
          <p:cNvSpPr txBox="1">
            <a:spLocks noChangeArrowheads="1"/>
          </p:cNvSpPr>
          <p:nvPr/>
        </p:nvSpPr>
        <p:spPr bwMode="auto">
          <a:xfrm>
            <a:off x="5292725" y="5516563"/>
            <a:ext cx="8096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Calibri" pitchFamily="34" charset="0"/>
                <a:cs typeface="Arial" charset="0"/>
              </a:rPr>
              <a:t>Hb</a:t>
            </a:r>
            <a:r>
              <a:rPr lang="ru-RU" b="1">
                <a:latin typeface="Calibri" pitchFamily="34" charset="0"/>
                <a:cs typeface="Arial" charset="0"/>
              </a:rPr>
              <a:t>СО</a:t>
            </a:r>
            <a:r>
              <a:rPr lang="ru-RU" b="1" baseline="-25000">
                <a:latin typeface="Calibri" pitchFamily="34" charset="0"/>
                <a:cs typeface="Arial" charset="0"/>
              </a:rPr>
              <a:t>2</a:t>
            </a:r>
          </a:p>
        </p:txBody>
      </p:sp>
      <p:sp>
        <p:nvSpPr>
          <p:cNvPr id="46088" name="TextBox 7"/>
          <p:cNvSpPr txBox="1">
            <a:spLocks noChangeArrowheads="1"/>
          </p:cNvSpPr>
          <p:nvPr/>
        </p:nvSpPr>
        <p:spPr bwMode="auto">
          <a:xfrm>
            <a:off x="755650" y="5949950"/>
            <a:ext cx="5735638" cy="7080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000" b="1">
                <a:latin typeface="Calibri" pitchFamily="34" charset="0"/>
                <a:cs typeface="Arial" charset="0"/>
              </a:rPr>
              <a:t>Шунтирование неоксигенированной крови </a:t>
            </a:r>
          </a:p>
          <a:p>
            <a:pPr algn="ctr"/>
            <a:r>
              <a:rPr lang="ru-RU" sz="2000" b="1">
                <a:latin typeface="Calibri" pitchFamily="34" charset="0"/>
                <a:cs typeface="Arial" charset="0"/>
              </a:rPr>
              <a:t>«справа – налево»</a:t>
            </a:r>
          </a:p>
        </p:txBody>
      </p:sp>
      <p:sp>
        <p:nvSpPr>
          <p:cNvPr id="46089" name="TextBox 10"/>
          <p:cNvSpPr txBox="1">
            <a:spLocks noChangeArrowheads="1"/>
          </p:cNvSpPr>
          <p:nvPr/>
        </p:nvSpPr>
        <p:spPr bwMode="auto">
          <a:xfrm>
            <a:off x="1403350" y="3716338"/>
            <a:ext cx="6889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Calibri" pitchFamily="34" charset="0"/>
              </a:rPr>
              <a:t>HbO</a:t>
            </a:r>
            <a:r>
              <a:rPr lang="en-US" b="1" baseline="-25000">
                <a:latin typeface="Calibri" pitchFamily="34" charset="0"/>
              </a:rPr>
              <a:t>2</a:t>
            </a:r>
            <a:endParaRPr lang="ru-RU" b="1" baseline="-250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981075"/>
          </a:xfrm>
        </p:spPr>
        <p:txBody>
          <a:bodyPr/>
          <a:lstStyle/>
          <a:p>
            <a:pPr eaLnBrk="1" hangingPunct="1"/>
            <a:r>
              <a:rPr lang="ru-RU" sz="2400" b="1" smtClean="0"/>
              <a:t>РЕГУЛЯЦИЯ ВЕНТИЛЯЦИОННО-ПЕРФУЗИОННОГО СООТНОШЕНИЯ. ТРАНСПОРТ ГАЗОВ</a:t>
            </a:r>
          </a:p>
        </p:txBody>
      </p:sp>
      <p:sp>
        <p:nvSpPr>
          <p:cNvPr id="4710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052513"/>
            <a:ext cx="9144000" cy="5805487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sz="2000" b="1" smtClean="0">
                <a:cs typeface="Arial" charset="0"/>
              </a:rPr>
              <a:t>Ауторегуляция: В участках гиповентиляции снижается кровоток (вазоконстрикция); в участках гипоперфузии снижается вентиляция (рефлекс Эйлера – Лилиестранда). </a:t>
            </a:r>
          </a:p>
          <a:p>
            <a:pPr eaLnBrk="1" hangingPunct="1">
              <a:lnSpc>
                <a:spcPct val="90000"/>
              </a:lnSpc>
            </a:pPr>
            <a:endParaRPr lang="ru-RU" sz="2000" b="1" smtClean="0">
              <a:cs typeface="Arial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ru-RU" sz="2000" b="1" smtClean="0">
                <a:cs typeface="Arial" charset="0"/>
              </a:rPr>
              <a:t>Шунтирование «справа-налево» у взрослых до 5%, при пневмонии, ТЭЛА – до 20-25%.</a:t>
            </a:r>
          </a:p>
          <a:p>
            <a:pPr eaLnBrk="1" hangingPunct="1">
              <a:lnSpc>
                <a:spcPct val="90000"/>
              </a:lnSpc>
            </a:pPr>
            <a:r>
              <a:rPr lang="ru-RU" sz="2000" b="1" smtClean="0">
                <a:cs typeface="Arial" charset="0"/>
              </a:rPr>
              <a:t>Шунтирование «справа-налево» в 1-2 сутки жизни 15-20% (при РДС, аспирации мекония до 80%!)</a:t>
            </a:r>
          </a:p>
          <a:p>
            <a:pPr eaLnBrk="1" hangingPunct="1">
              <a:lnSpc>
                <a:spcPct val="90000"/>
              </a:lnSpc>
            </a:pPr>
            <a:endParaRPr lang="en-US" sz="2000" b="1" smtClean="0">
              <a:cs typeface="Arial" charset="0"/>
            </a:endParaRPr>
          </a:p>
          <a:p>
            <a:pPr eaLnBrk="1" hangingPunct="1">
              <a:lnSpc>
                <a:spcPct val="90000"/>
              </a:lnSpc>
            </a:pPr>
            <a:endParaRPr lang="ru-RU" sz="2000" b="1" smtClean="0">
              <a:cs typeface="Arial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ru-RU" sz="2000" b="1" smtClean="0">
              <a:cs typeface="Arial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ru-RU" sz="2000" b="1" smtClean="0">
                <a:cs typeface="Arial" charset="0"/>
              </a:rPr>
              <a:t>ХЕМОРЕЦЕПТОРЫ РЕГУЛИРУЮТ ВЕНТИЛЯЦИЮ ПО ПРИНЦИПУ ОБРАТНОЙ СВЯЗИ. </a:t>
            </a:r>
          </a:p>
          <a:p>
            <a:pPr algn="ctr" eaLnBrk="1" hangingPunct="1">
              <a:lnSpc>
                <a:spcPct val="90000"/>
              </a:lnSpc>
              <a:buFont typeface="Arial" charset="0"/>
              <a:buNone/>
            </a:pPr>
            <a:r>
              <a:rPr lang="ru-RU" sz="2000" b="1" smtClean="0">
                <a:cs typeface="Arial" charset="0"/>
              </a:rPr>
              <a:t>В артериальной крови и цереброспинальной жидкости: </a:t>
            </a:r>
          </a:p>
          <a:p>
            <a:pPr algn="ctr" eaLnBrk="1" hangingPunct="1">
              <a:lnSpc>
                <a:spcPct val="90000"/>
              </a:lnSpc>
              <a:buFont typeface="Arial" charset="0"/>
              <a:buNone/>
            </a:pPr>
            <a:r>
              <a:rPr lang="en-US" sz="2800" b="1" i="1" smtClean="0">
                <a:cs typeface="Arial" charset="0"/>
              </a:rPr>
              <a:t>pH, PCO</a:t>
            </a:r>
            <a:r>
              <a:rPr lang="en-US" sz="2800" b="1" i="1" baseline="-25000" smtClean="0">
                <a:cs typeface="Arial" charset="0"/>
              </a:rPr>
              <a:t>2</a:t>
            </a:r>
            <a:r>
              <a:rPr lang="en-US" sz="2800" b="1" i="1" smtClean="0">
                <a:cs typeface="Arial" charset="0"/>
              </a:rPr>
              <a:t>, PO</a:t>
            </a:r>
            <a:r>
              <a:rPr lang="en-US" sz="2800" b="1" i="1" baseline="-25000" smtClean="0">
                <a:cs typeface="Arial" charset="0"/>
              </a:rPr>
              <a:t>2</a:t>
            </a:r>
            <a:r>
              <a:rPr lang="en-US" sz="2800" b="1" i="1" smtClean="0">
                <a:cs typeface="Arial" charset="0"/>
              </a:rPr>
              <a:t> = const.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TextBox 1"/>
          <p:cNvSpPr txBox="1">
            <a:spLocks noChangeArrowheads="1"/>
          </p:cNvSpPr>
          <p:nvPr/>
        </p:nvSpPr>
        <p:spPr bwMode="auto">
          <a:xfrm>
            <a:off x="3143250" y="357188"/>
            <a:ext cx="245586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  <a:cs typeface="Arial" charset="0"/>
              </a:rPr>
              <a:t>ЭФФЕКТ БОРА</a:t>
            </a:r>
          </a:p>
        </p:txBody>
      </p:sp>
      <p:graphicFrame>
        <p:nvGraphicFramePr>
          <p:cNvPr id="3" name="Диаграмма 2"/>
          <p:cNvGraphicFramePr/>
          <p:nvPr/>
        </p:nvGraphicFramePr>
        <p:xfrm>
          <a:off x="1428728" y="857232"/>
          <a:ext cx="6500858" cy="55721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5" name="Прямая соединительная линия 4"/>
          <p:cNvCxnSpPr/>
          <p:nvPr/>
        </p:nvCxnSpPr>
        <p:spPr>
          <a:xfrm>
            <a:off x="2000250" y="4000500"/>
            <a:ext cx="5072063" cy="1588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132" name="TextBox 5"/>
          <p:cNvSpPr txBox="1">
            <a:spLocks noChangeArrowheads="1"/>
          </p:cNvSpPr>
          <p:nvPr/>
        </p:nvSpPr>
        <p:spPr bwMode="auto">
          <a:xfrm>
            <a:off x="7000875" y="3786188"/>
            <a:ext cx="6413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b="1">
                <a:latin typeface="Calibri" pitchFamily="34" charset="0"/>
                <a:cs typeface="Arial" charset="0"/>
              </a:rPr>
              <a:t>P50</a:t>
            </a:r>
            <a:endParaRPr lang="ru-RU" sz="2000" b="1">
              <a:latin typeface="Calibri" pitchFamily="34" charset="0"/>
              <a:cs typeface="Arial" charset="0"/>
            </a:endParaRPr>
          </a:p>
        </p:txBody>
      </p:sp>
      <p:sp>
        <p:nvSpPr>
          <p:cNvPr id="48133" name="TextBox 6"/>
          <p:cNvSpPr txBox="1">
            <a:spLocks noChangeArrowheads="1"/>
          </p:cNvSpPr>
          <p:nvPr/>
        </p:nvSpPr>
        <p:spPr bwMode="auto">
          <a:xfrm>
            <a:off x="755650" y="1916113"/>
            <a:ext cx="1214438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>
                <a:latin typeface="Calibri" pitchFamily="34" charset="0"/>
                <a:cs typeface="Arial" charset="0"/>
              </a:rPr>
              <a:t>PaCO</a:t>
            </a:r>
            <a:r>
              <a:rPr lang="en-US" b="1" baseline="-25000">
                <a:latin typeface="Calibri" pitchFamily="34" charset="0"/>
                <a:cs typeface="Arial" charset="0"/>
              </a:rPr>
              <a:t>2</a:t>
            </a:r>
          </a:p>
          <a:p>
            <a:endParaRPr lang="en-US" b="1">
              <a:latin typeface="Calibri" pitchFamily="34" charset="0"/>
              <a:cs typeface="Arial" charset="0"/>
            </a:endParaRPr>
          </a:p>
          <a:p>
            <a:r>
              <a:rPr lang="en-US" b="1">
                <a:latin typeface="Calibri" pitchFamily="34" charset="0"/>
                <a:cs typeface="Arial" charset="0"/>
              </a:rPr>
              <a:t>pH</a:t>
            </a:r>
          </a:p>
          <a:p>
            <a:endParaRPr lang="en-US" b="1">
              <a:latin typeface="Calibri" pitchFamily="34" charset="0"/>
              <a:cs typeface="Arial" charset="0"/>
            </a:endParaRPr>
          </a:p>
          <a:p>
            <a:r>
              <a:rPr lang="en-US" b="1">
                <a:latin typeface="Calibri" pitchFamily="34" charset="0"/>
                <a:cs typeface="Arial" charset="0"/>
              </a:rPr>
              <a:t>tº</a:t>
            </a:r>
            <a:endParaRPr lang="ru-RU" b="1">
              <a:latin typeface="Calibri" pitchFamily="34" charset="0"/>
              <a:cs typeface="Arial" charset="0"/>
            </a:endParaRPr>
          </a:p>
        </p:txBody>
      </p:sp>
      <p:cxnSp>
        <p:nvCxnSpPr>
          <p:cNvPr id="10" name="Прямая со стрелкой 9"/>
          <p:cNvCxnSpPr/>
          <p:nvPr/>
        </p:nvCxnSpPr>
        <p:spPr>
          <a:xfrm rot="5400000">
            <a:off x="649288" y="3246438"/>
            <a:ext cx="357187" cy="1587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 rot="5400000">
            <a:off x="536575" y="2106613"/>
            <a:ext cx="357187" cy="158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 rot="5400000" flipH="1" flipV="1">
            <a:off x="613569" y="2705894"/>
            <a:ext cx="428625" cy="1587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137" name="TextBox 13"/>
          <p:cNvSpPr txBox="1">
            <a:spLocks noChangeArrowheads="1"/>
          </p:cNvSpPr>
          <p:nvPr/>
        </p:nvSpPr>
        <p:spPr bwMode="auto">
          <a:xfrm>
            <a:off x="7858125" y="1928813"/>
            <a:ext cx="1136650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Calibri" pitchFamily="34" charset="0"/>
                <a:cs typeface="Arial" charset="0"/>
              </a:rPr>
              <a:t>PaCO</a:t>
            </a:r>
            <a:r>
              <a:rPr lang="en-US" b="1" baseline="-25000">
                <a:latin typeface="Calibri" pitchFamily="34" charset="0"/>
                <a:cs typeface="Arial" charset="0"/>
              </a:rPr>
              <a:t>2</a:t>
            </a:r>
          </a:p>
          <a:p>
            <a:endParaRPr lang="en-US" b="1">
              <a:latin typeface="Calibri" pitchFamily="34" charset="0"/>
              <a:cs typeface="Arial" charset="0"/>
            </a:endParaRPr>
          </a:p>
          <a:p>
            <a:r>
              <a:rPr lang="en-US" b="1">
                <a:latin typeface="Calibri" pitchFamily="34" charset="0"/>
                <a:cs typeface="Arial" charset="0"/>
              </a:rPr>
              <a:t>pH</a:t>
            </a:r>
          </a:p>
          <a:p>
            <a:endParaRPr lang="en-US" b="1">
              <a:latin typeface="Calibri" pitchFamily="34" charset="0"/>
              <a:cs typeface="Arial" charset="0"/>
            </a:endParaRPr>
          </a:p>
          <a:p>
            <a:r>
              <a:rPr lang="en-US" b="1">
                <a:latin typeface="Calibri" pitchFamily="34" charset="0"/>
                <a:cs typeface="Arial" charset="0"/>
              </a:rPr>
              <a:t>tº</a:t>
            </a:r>
            <a:endParaRPr lang="ru-RU">
              <a:latin typeface="Calibri" pitchFamily="34" charset="0"/>
            </a:endParaRPr>
          </a:p>
        </p:txBody>
      </p:sp>
      <p:cxnSp>
        <p:nvCxnSpPr>
          <p:cNvPr id="15" name="Прямая со стрелкой 14"/>
          <p:cNvCxnSpPr/>
          <p:nvPr/>
        </p:nvCxnSpPr>
        <p:spPr>
          <a:xfrm rot="5400000" flipH="1" flipV="1">
            <a:off x="7671594" y="3282157"/>
            <a:ext cx="428625" cy="1587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 rot="5400000" flipH="1" flipV="1">
            <a:off x="7644606" y="2142332"/>
            <a:ext cx="428625" cy="158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rot="5400000">
            <a:off x="7635875" y="2741613"/>
            <a:ext cx="500063" cy="1587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Стрелка вправо 18"/>
          <p:cNvSpPr/>
          <p:nvPr/>
        </p:nvSpPr>
        <p:spPr>
          <a:xfrm>
            <a:off x="4071938" y="3214688"/>
            <a:ext cx="2500312" cy="484187"/>
          </a:xfrm>
          <a:prstGeom prst="rightArrow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8142" name="TextBox 19"/>
          <p:cNvSpPr txBox="1">
            <a:spLocks noChangeArrowheads="1"/>
          </p:cNvSpPr>
          <p:nvPr/>
        </p:nvSpPr>
        <p:spPr bwMode="auto">
          <a:xfrm>
            <a:off x="1928813" y="1285875"/>
            <a:ext cx="6815137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C00000"/>
                </a:solidFill>
                <a:latin typeface="Arial Black" pitchFamily="34" charset="0"/>
                <a:cs typeface="Arial" charset="0"/>
              </a:rPr>
              <a:t>DO</a:t>
            </a:r>
            <a:r>
              <a:rPr lang="en-US" b="1" baseline="-25000">
                <a:solidFill>
                  <a:srgbClr val="C00000"/>
                </a:solidFill>
                <a:latin typeface="Arial Black" pitchFamily="34" charset="0"/>
                <a:cs typeface="Arial" charset="0"/>
              </a:rPr>
              <a:t>2</a:t>
            </a:r>
            <a:r>
              <a:rPr lang="en-US" b="1">
                <a:solidFill>
                  <a:srgbClr val="C00000"/>
                </a:solidFill>
                <a:latin typeface="Arial Black" pitchFamily="34" charset="0"/>
                <a:cs typeface="Arial" charset="0"/>
              </a:rPr>
              <a:t> = </a:t>
            </a:r>
            <a:r>
              <a:rPr lang="ru-RU" b="1">
                <a:solidFill>
                  <a:srgbClr val="C00000"/>
                </a:solidFill>
                <a:latin typeface="Arial Black" pitchFamily="34" charset="0"/>
                <a:cs typeface="Arial" charset="0"/>
              </a:rPr>
              <a:t>СВ </a:t>
            </a:r>
            <a:r>
              <a:rPr lang="en-US" b="1">
                <a:solidFill>
                  <a:srgbClr val="C00000"/>
                </a:solidFill>
                <a:latin typeface="Arial Black" pitchFamily="34" charset="0"/>
                <a:cs typeface="Arial" charset="0"/>
              </a:rPr>
              <a:t>(13,4 Hb·SaO</a:t>
            </a:r>
            <a:r>
              <a:rPr lang="en-US" b="1" baseline="-25000">
                <a:solidFill>
                  <a:srgbClr val="C00000"/>
                </a:solidFill>
                <a:latin typeface="Arial Black" pitchFamily="34" charset="0"/>
                <a:cs typeface="Arial" charset="0"/>
              </a:rPr>
              <a:t>2</a:t>
            </a:r>
            <a:r>
              <a:rPr lang="en-US" b="1">
                <a:solidFill>
                  <a:srgbClr val="C00000"/>
                </a:solidFill>
                <a:latin typeface="Arial Black" pitchFamily="34" charset="0"/>
                <a:cs typeface="Arial" charset="0"/>
              </a:rPr>
              <a:t>) + 0,0</a:t>
            </a:r>
            <a:r>
              <a:rPr lang="ru-RU" b="1">
                <a:solidFill>
                  <a:srgbClr val="C00000"/>
                </a:solidFill>
                <a:latin typeface="Arial Black" pitchFamily="34" charset="0"/>
                <a:cs typeface="Arial" charset="0"/>
              </a:rPr>
              <a:t>0</a:t>
            </a:r>
            <a:r>
              <a:rPr lang="en-US" b="1">
                <a:solidFill>
                  <a:srgbClr val="C00000"/>
                </a:solidFill>
                <a:latin typeface="Arial Black" pitchFamily="34" charset="0"/>
                <a:cs typeface="Arial" charset="0"/>
              </a:rPr>
              <a:t>31 P</a:t>
            </a:r>
            <a:r>
              <a:rPr lang="ru-RU" b="1">
                <a:solidFill>
                  <a:srgbClr val="C00000"/>
                </a:solidFill>
                <a:latin typeface="Arial Black" pitchFamily="34" charset="0"/>
                <a:cs typeface="Arial" charset="0"/>
              </a:rPr>
              <a:t>а</a:t>
            </a:r>
            <a:r>
              <a:rPr lang="en-US" b="1">
                <a:solidFill>
                  <a:srgbClr val="C00000"/>
                </a:solidFill>
                <a:latin typeface="Arial Black" pitchFamily="34" charset="0"/>
                <a:cs typeface="Arial" charset="0"/>
              </a:rPr>
              <a:t>O</a:t>
            </a:r>
            <a:r>
              <a:rPr lang="en-US" b="1" baseline="-25000">
                <a:solidFill>
                  <a:srgbClr val="C00000"/>
                </a:solidFill>
                <a:latin typeface="Arial Black" pitchFamily="34" charset="0"/>
                <a:cs typeface="Arial" charset="0"/>
              </a:rPr>
              <a:t>2</a:t>
            </a:r>
            <a:r>
              <a:rPr lang="ru-RU" b="1">
                <a:solidFill>
                  <a:srgbClr val="C00000"/>
                </a:solidFill>
                <a:latin typeface="Arial Black" pitchFamily="34" charset="0"/>
                <a:cs typeface="Arial" charset="0"/>
              </a:rPr>
              <a:t> </a:t>
            </a:r>
            <a:endParaRPr lang="en-US" b="1">
              <a:solidFill>
                <a:srgbClr val="C00000"/>
              </a:solidFill>
              <a:latin typeface="Arial Black" pitchFamily="34" charset="0"/>
              <a:cs typeface="Arial" charset="0"/>
            </a:endParaRPr>
          </a:p>
          <a:p>
            <a:endParaRPr lang="ru-RU">
              <a:latin typeface="Calibri" pitchFamily="34" charset="0"/>
            </a:endParaRPr>
          </a:p>
        </p:txBody>
      </p:sp>
      <p:sp>
        <p:nvSpPr>
          <p:cNvPr id="18" name="Овал 17"/>
          <p:cNvSpPr/>
          <p:nvPr/>
        </p:nvSpPr>
        <p:spPr>
          <a:xfrm>
            <a:off x="395288" y="2997200"/>
            <a:ext cx="914400" cy="914400"/>
          </a:xfrm>
          <a:prstGeom prst="ellipse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Овал 19"/>
          <p:cNvSpPr/>
          <p:nvPr/>
        </p:nvSpPr>
        <p:spPr>
          <a:xfrm>
            <a:off x="285750" y="1643063"/>
            <a:ext cx="1643063" cy="914400"/>
          </a:xfrm>
          <a:prstGeom prst="ellipse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22" name="Прямая соединительная линия 21"/>
          <p:cNvCxnSpPr/>
          <p:nvPr/>
        </p:nvCxnSpPr>
        <p:spPr>
          <a:xfrm rot="16200000" flipH="1">
            <a:off x="178595" y="1535906"/>
            <a:ext cx="1643062" cy="128587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 rot="5400000">
            <a:off x="464344" y="1535907"/>
            <a:ext cx="1285875" cy="121443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 rot="16200000" flipH="1">
            <a:off x="252413" y="3068637"/>
            <a:ext cx="1143000" cy="100012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 rot="10800000" flipV="1">
            <a:off x="250825" y="3068638"/>
            <a:ext cx="1143000" cy="92868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Овал 37"/>
          <p:cNvSpPr/>
          <p:nvPr/>
        </p:nvSpPr>
        <p:spPr>
          <a:xfrm>
            <a:off x="7524750" y="2997200"/>
            <a:ext cx="914400" cy="914400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9" name="Овал 38"/>
          <p:cNvSpPr/>
          <p:nvPr/>
        </p:nvSpPr>
        <p:spPr>
          <a:xfrm>
            <a:off x="7451725" y="1628775"/>
            <a:ext cx="1500188" cy="914400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Заголовок 1"/>
          <p:cNvSpPr>
            <a:spLocks noGrp="1"/>
          </p:cNvSpPr>
          <p:nvPr>
            <p:ph type="title"/>
          </p:nvPr>
        </p:nvSpPr>
        <p:spPr>
          <a:xfrm>
            <a:off x="428625" y="-142875"/>
            <a:ext cx="8229600" cy="714375"/>
          </a:xfrm>
        </p:spPr>
        <p:txBody>
          <a:bodyPr/>
          <a:lstStyle/>
          <a:p>
            <a:pPr eaLnBrk="1" hangingPunct="1"/>
            <a:r>
              <a:rPr lang="ru-RU" sz="2400" b="1" smtClean="0"/>
              <a:t>ПОКАЗАНИЯ К РЕСПИРАТОРНОЙ ТЕРАПИИ:</a:t>
            </a:r>
          </a:p>
        </p:txBody>
      </p:sp>
      <p:sp>
        <p:nvSpPr>
          <p:cNvPr id="49154" name="Содержимое 2"/>
          <p:cNvSpPr>
            <a:spLocks noGrp="1"/>
          </p:cNvSpPr>
          <p:nvPr>
            <p:ph idx="1"/>
          </p:nvPr>
        </p:nvSpPr>
        <p:spPr>
          <a:xfrm>
            <a:off x="0" y="500063"/>
            <a:ext cx="9144000" cy="6357937"/>
          </a:xfrm>
        </p:spPr>
        <p:txBody>
          <a:bodyPr/>
          <a:lstStyle/>
          <a:p>
            <a:pPr eaLnBrk="1" hangingPunct="1"/>
            <a:r>
              <a:rPr lang="ru-RU" sz="2000" b="1" i="1" smtClean="0"/>
              <a:t>1. СТРАТЕГИЧЕСКОЕ ПОКАЗАНИЕ – ГИПОКСИЯ ЛЮБОГО ГЕНЕЗА, УГРОЖАЮЩАЯ БЕЗОПАСНОМУ ФУНКЦИОНИРОВАНИЮ ГОЛОВНОГО МОЗГА, СЕРДЦА, ЛЁГКИХ</a:t>
            </a:r>
            <a:endParaRPr lang="ru-RU" sz="2000" b="1" smtClean="0"/>
          </a:p>
          <a:p>
            <a:pPr eaLnBrk="1" hangingPunct="1"/>
            <a:r>
              <a:rPr lang="ru-RU" sz="2000" b="1" smtClean="0"/>
              <a:t>2</a:t>
            </a:r>
            <a:r>
              <a:rPr lang="ru-RU" sz="2000" b="1" u="sng" smtClean="0"/>
              <a:t>. ОСТРАЯ ЦЕРЕБРАЛЬНАЯ НЕДОСТАТОЧНОСТЬ</a:t>
            </a:r>
            <a:r>
              <a:rPr lang="ru-RU" sz="2000" b="1" smtClean="0"/>
              <a:t>:</a:t>
            </a:r>
          </a:p>
          <a:p>
            <a:pPr eaLnBrk="1" hangingPunct="1"/>
            <a:r>
              <a:rPr lang="ru-RU" sz="2000" b="1" smtClean="0"/>
              <a:t>≤8 баллов по шкале комы Глазго;</a:t>
            </a:r>
          </a:p>
          <a:p>
            <a:pPr eaLnBrk="1" hangingPunct="1"/>
            <a:r>
              <a:rPr lang="ru-RU" sz="2000" b="1" smtClean="0"/>
              <a:t>2 и более эпизодов апноэ (≥15с) или судорог в час;</a:t>
            </a:r>
          </a:p>
          <a:p>
            <a:pPr eaLnBrk="1" hangingPunct="1"/>
            <a:r>
              <a:rPr lang="ru-RU" sz="2000" b="1" smtClean="0"/>
              <a:t>стонущее дыхание;</a:t>
            </a:r>
          </a:p>
          <a:p>
            <a:pPr eaLnBrk="1" hangingPunct="1"/>
            <a:r>
              <a:rPr lang="ru-RU" sz="2000" b="1" smtClean="0"/>
              <a:t>повторная рвота вне связи с объёмом пищи;</a:t>
            </a:r>
          </a:p>
          <a:p>
            <a:pPr eaLnBrk="1" hangingPunct="1"/>
            <a:r>
              <a:rPr lang="ru-RU" sz="2000" b="1" smtClean="0"/>
              <a:t>мышечная гипертензия в ответ на слабое раздражение кожи или стойкий разгибательный мышечный гипертонус;</a:t>
            </a:r>
          </a:p>
          <a:p>
            <a:pPr eaLnBrk="1" hangingPunct="1"/>
            <a:r>
              <a:rPr lang="ru-RU" sz="2000" b="1" smtClean="0"/>
              <a:t>мышечная атония</a:t>
            </a:r>
          </a:p>
          <a:p>
            <a:pPr eaLnBrk="1" hangingPunct="1"/>
            <a:r>
              <a:rPr lang="ru-RU" sz="2000" b="1" smtClean="0"/>
              <a:t>3. </a:t>
            </a:r>
            <a:r>
              <a:rPr lang="ru-RU" sz="2000" b="1" u="sng" smtClean="0"/>
              <a:t>ОСТРАЯ ДЫХАТЕЛЬНАЯ НЕДОСТАТОЧНОСТЬ</a:t>
            </a:r>
            <a:r>
              <a:rPr lang="ru-RU" sz="2000" b="1" smtClean="0"/>
              <a:t>:</a:t>
            </a:r>
          </a:p>
          <a:p>
            <a:pPr eaLnBrk="1" hangingPunct="1"/>
            <a:r>
              <a:rPr lang="ru-RU" sz="2000" b="1" smtClean="0"/>
              <a:t>-необходимость потока О</a:t>
            </a:r>
            <a:r>
              <a:rPr lang="ru-RU" sz="2000" b="1" baseline="-25000" smtClean="0"/>
              <a:t>2</a:t>
            </a:r>
            <a:r>
              <a:rPr lang="ru-RU" sz="2000" b="1" smtClean="0"/>
              <a:t> </a:t>
            </a:r>
            <a:r>
              <a:rPr lang="en-US" sz="2000" b="1" smtClean="0"/>
              <a:t>&gt;</a:t>
            </a:r>
            <a:r>
              <a:rPr lang="ru-RU" sz="2000" b="1" smtClean="0"/>
              <a:t>5л/мин для </a:t>
            </a:r>
            <a:r>
              <a:rPr lang="en-US" sz="2000" b="1" smtClean="0"/>
              <a:t>SpO</a:t>
            </a:r>
            <a:r>
              <a:rPr lang="en-US" sz="2000" b="1" baseline="-25000" smtClean="0"/>
              <a:t>2</a:t>
            </a:r>
            <a:r>
              <a:rPr lang="en-US" sz="2000" b="1" smtClean="0"/>
              <a:t> </a:t>
            </a:r>
            <a:r>
              <a:rPr lang="ru-RU" sz="2000" b="1" smtClean="0"/>
              <a:t>89-94%; реальное или прогнозируемое снижение </a:t>
            </a:r>
            <a:r>
              <a:rPr lang="en-US" sz="2000" b="1" smtClean="0"/>
              <a:t>PaO</a:t>
            </a:r>
            <a:r>
              <a:rPr lang="en-US" sz="2000" b="1" baseline="-25000" smtClean="0"/>
              <a:t>2</a:t>
            </a:r>
            <a:r>
              <a:rPr lang="en-US" sz="2000" b="1" smtClean="0"/>
              <a:t>/FiO</a:t>
            </a:r>
            <a:r>
              <a:rPr lang="en-US" sz="2000" b="1" baseline="-25000" smtClean="0"/>
              <a:t>2</a:t>
            </a:r>
            <a:r>
              <a:rPr lang="en-US" sz="2000" b="1" smtClean="0"/>
              <a:t> </a:t>
            </a:r>
            <a:r>
              <a:rPr lang="ru-RU" sz="2000" b="1" smtClean="0"/>
              <a:t>до 200мм.рт.ст; другие признаки нарастания гипоксии</a:t>
            </a:r>
          </a:p>
          <a:p>
            <a:pPr eaLnBrk="1" hangingPunct="1"/>
            <a:r>
              <a:rPr lang="ru-RU" sz="2000" b="1" smtClean="0"/>
              <a:t>4. </a:t>
            </a:r>
            <a:r>
              <a:rPr lang="ru-RU" sz="2000" b="1" u="sng" smtClean="0"/>
              <a:t>НАРУШЕНИЯ КРОВОТОКА В МАЛОМ КРУГЕ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Заголовок 1"/>
          <p:cNvSpPr>
            <a:spLocks noGrp="1"/>
          </p:cNvSpPr>
          <p:nvPr>
            <p:ph type="title"/>
          </p:nvPr>
        </p:nvSpPr>
        <p:spPr>
          <a:xfrm>
            <a:off x="428625" y="0"/>
            <a:ext cx="8229600" cy="785813"/>
          </a:xfrm>
        </p:spPr>
        <p:txBody>
          <a:bodyPr/>
          <a:lstStyle/>
          <a:p>
            <a:pPr eaLnBrk="1" hangingPunct="1"/>
            <a:r>
              <a:rPr lang="ru-RU" sz="2400" b="1" smtClean="0"/>
              <a:t>РЕСПИРАТОРНАЯ ТЕРАПИЯ:</a:t>
            </a:r>
          </a:p>
        </p:txBody>
      </p:sp>
      <p:sp>
        <p:nvSpPr>
          <p:cNvPr id="50178" name="Содержимое 6"/>
          <p:cNvSpPr>
            <a:spLocks noGrp="1"/>
          </p:cNvSpPr>
          <p:nvPr>
            <p:ph idx="1"/>
          </p:nvPr>
        </p:nvSpPr>
        <p:spPr>
          <a:xfrm>
            <a:off x="0" y="785813"/>
            <a:ext cx="9144000" cy="6072187"/>
          </a:xfrm>
        </p:spPr>
        <p:txBody>
          <a:bodyPr/>
          <a:lstStyle/>
          <a:p>
            <a:pPr eaLnBrk="1" hangingPunct="1"/>
            <a:r>
              <a:rPr lang="ru-RU" sz="2000" b="1" smtClean="0"/>
              <a:t>1. МЕТОДИКИ БЕЗ ЗАМЕЩЕНИЯ ДЫХАТЕЛЬНОГО ЦИКЛА:</a:t>
            </a:r>
          </a:p>
          <a:p>
            <a:pPr eaLnBrk="1" hangingPunct="1"/>
            <a:r>
              <a:rPr lang="ru-RU" sz="2000" b="1" smtClean="0"/>
              <a:t>-оксигенотерапия;</a:t>
            </a:r>
          </a:p>
          <a:p>
            <a:pPr eaLnBrk="1" hangingPunct="1"/>
            <a:r>
              <a:rPr lang="ru-RU" sz="2000" b="1" smtClean="0"/>
              <a:t>-ингаляции оксида азота;</a:t>
            </a:r>
          </a:p>
          <a:p>
            <a:pPr eaLnBrk="1" hangingPunct="1"/>
            <a:r>
              <a:rPr lang="ru-RU" sz="2000" b="1" smtClean="0"/>
              <a:t>-ЭКМО.</a:t>
            </a:r>
          </a:p>
          <a:p>
            <a:pPr eaLnBrk="1" hangingPunct="1"/>
            <a:r>
              <a:rPr lang="ru-RU" sz="2000" b="1" smtClean="0"/>
              <a:t>2. МАЛОИНВАЗИВНОЕ  ЧАСТИЧНОЕ ПРОТЕЗИРОВАНИЕ  ДЫХАТЕЛЬНОГО ЦИКЛА:</a:t>
            </a:r>
          </a:p>
          <a:p>
            <a:pPr eaLnBrk="1" hangingPunct="1"/>
            <a:r>
              <a:rPr lang="ru-RU" sz="2000" b="1" smtClean="0"/>
              <a:t>- назальное  «СРАР»;</a:t>
            </a:r>
          </a:p>
          <a:p>
            <a:pPr eaLnBrk="1" hangingPunct="1"/>
            <a:r>
              <a:rPr lang="ru-RU" sz="2000" b="1" smtClean="0"/>
              <a:t>- неинвазивная ИВЛ.</a:t>
            </a:r>
          </a:p>
          <a:p>
            <a:pPr eaLnBrk="1" hangingPunct="1"/>
            <a:r>
              <a:rPr lang="ru-RU" sz="2000" b="1" smtClean="0"/>
              <a:t>3. ИНВАЗИВНОЕ ЧАСТИЧНОЕ ИЛИ ПОЛНОЕ ПРОТЕЗИРОВАНИЕ ДЫХАТЕЛЬНОГО ЦИКЛА:</a:t>
            </a:r>
          </a:p>
          <a:p>
            <a:pPr eaLnBrk="1" hangingPunct="1"/>
            <a:r>
              <a:rPr lang="ru-RU" sz="2000" b="1" smtClean="0"/>
              <a:t>- «СРАР» по методике Грегори;</a:t>
            </a:r>
          </a:p>
          <a:p>
            <a:pPr eaLnBrk="1" hangingPunct="1"/>
            <a:r>
              <a:rPr lang="ru-RU" sz="2000" b="1" smtClean="0"/>
              <a:t>- </a:t>
            </a:r>
            <a:r>
              <a:rPr lang="ru-RU" sz="2400" b="1" smtClean="0"/>
              <a:t>объёмная (конвекционная) искусственная вентиляция лёгких (ИВЛ);</a:t>
            </a:r>
          </a:p>
          <a:p>
            <a:pPr eaLnBrk="1" hangingPunct="1"/>
            <a:r>
              <a:rPr lang="ru-RU" sz="2400" b="1" smtClean="0"/>
              <a:t>-высокочастотная (диффузионная) искусственная вентиляция лёгких (ВЧ ИВЛ);</a:t>
            </a:r>
          </a:p>
          <a:p>
            <a:pPr eaLnBrk="1" hangingPunct="1"/>
            <a:r>
              <a:rPr lang="ru-RU" sz="2400" b="1" smtClean="0"/>
              <a:t>-постоянная электростимуляция диафрагмального нерва.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Заголовок 1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908050"/>
          </a:xfrm>
        </p:spPr>
        <p:txBody>
          <a:bodyPr/>
          <a:lstStyle/>
          <a:p>
            <a:pPr eaLnBrk="1" hangingPunct="1"/>
            <a:r>
              <a:rPr lang="ru-RU" sz="2400" b="1" smtClean="0"/>
              <a:t>СТРАТЕГИЧЕСКИЕ ЗАДАЧИ РЕСПИРАТОРНОЙ ТЕРАПИИ</a:t>
            </a:r>
          </a:p>
        </p:txBody>
      </p:sp>
      <p:sp>
        <p:nvSpPr>
          <p:cNvPr id="51202" name="Содержимое 2"/>
          <p:cNvSpPr>
            <a:spLocks noGrp="1"/>
          </p:cNvSpPr>
          <p:nvPr>
            <p:ph idx="1"/>
          </p:nvPr>
        </p:nvSpPr>
        <p:spPr>
          <a:xfrm>
            <a:off x="0" y="765175"/>
            <a:ext cx="9144000" cy="5876925"/>
          </a:xfrm>
        </p:spPr>
        <p:txBody>
          <a:bodyPr/>
          <a:lstStyle/>
          <a:p>
            <a:pPr eaLnBrk="1" hangingPunct="1"/>
            <a:r>
              <a:rPr lang="ru-RU" sz="2400" b="1" smtClean="0"/>
              <a:t>1. Снижение  работы дыхательной мускулатуры.</a:t>
            </a:r>
            <a:endParaRPr lang="ru-RU" sz="2400" smtClean="0"/>
          </a:p>
          <a:p>
            <a:pPr eaLnBrk="1" hangingPunct="1"/>
            <a:r>
              <a:rPr lang="ru-RU" sz="2400" b="1" smtClean="0"/>
              <a:t>2. Предупреждение повреждения легких во время ИВЛ.</a:t>
            </a:r>
            <a:endParaRPr lang="ru-RU" sz="2400" smtClean="0"/>
          </a:p>
          <a:p>
            <a:pPr eaLnBrk="1" hangingPunct="1"/>
            <a:r>
              <a:rPr lang="ru-RU" sz="2400" b="1" smtClean="0"/>
              <a:t>3. Обеспечение оксигенации.</a:t>
            </a:r>
            <a:endParaRPr lang="ru-RU" sz="2400" smtClean="0"/>
          </a:p>
          <a:p>
            <a:pPr eaLnBrk="1" hangingPunct="1"/>
            <a:r>
              <a:rPr lang="ru-RU" sz="2400" b="1" smtClean="0"/>
              <a:t>4. Поддержание вентиляции (выведения углекислоты).</a:t>
            </a:r>
          </a:p>
          <a:p>
            <a:pPr eaLnBrk="1" hangingPunct="1"/>
            <a:endParaRPr lang="ru-RU" sz="2400" b="1" smtClean="0"/>
          </a:p>
          <a:p>
            <a:pPr algn="ctr" eaLnBrk="1" hangingPunct="1"/>
            <a:endParaRPr lang="ru-RU" sz="2400" b="1" smtClean="0"/>
          </a:p>
          <a:p>
            <a:pPr algn="ctr" eaLnBrk="1" hangingPunct="1">
              <a:buFont typeface="Arial" charset="0"/>
              <a:buNone/>
            </a:pPr>
            <a:r>
              <a:rPr lang="ru-RU" sz="2400" b="1" smtClean="0"/>
              <a:t>ТАКТИЧЕСКИЕ ПРИОРИТЕТЫ</a:t>
            </a:r>
          </a:p>
          <a:p>
            <a:pPr eaLnBrk="1" hangingPunct="1"/>
            <a:r>
              <a:rPr lang="ru-RU" sz="2400" b="1" smtClean="0"/>
              <a:t>1. Практически полный отказ от нетриггированной вентиляции с максимальным вниманием к сохранению спонтанного дыхания пациента.</a:t>
            </a:r>
            <a:endParaRPr lang="ru-RU" sz="2400" smtClean="0"/>
          </a:p>
          <a:p>
            <a:pPr eaLnBrk="1" hangingPunct="1"/>
            <a:r>
              <a:rPr lang="ru-RU" sz="2400" b="1" smtClean="0"/>
              <a:t>2. Отказ от стремления к нормализации газообмена и других показателей гомеостаза в пользу так называемых стресс-норм.</a:t>
            </a:r>
            <a:endParaRPr lang="ru-RU" sz="2400" smtClean="0"/>
          </a:p>
          <a:p>
            <a:pPr eaLnBrk="1" hangingPunct="1"/>
            <a:endParaRPr lang="ru-RU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400" b="1" smtClean="0"/>
              <a:t>«ОКСИГЕНОТЕРАПИЯ»</a:t>
            </a:r>
          </a:p>
        </p:txBody>
      </p:sp>
      <p:sp>
        <p:nvSpPr>
          <p:cNvPr id="52226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sz="2400" b="1" smtClean="0"/>
              <a:t>«Кислород – это химиками выдуманный дух! Говорят, без него жить невозможно. Неправда! Без денег только жить невозможно!»</a:t>
            </a:r>
          </a:p>
          <a:p>
            <a:pPr algn="r" eaLnBrk="1" hangingPunct="1">
              <a:buFont typeface="Arial" charset="0"/>
              <a:buNone/>
            </a:pPr>
            <a:r>
              <a:rPr lang="ru-RU" sz="2400" b="1" smtClean="0"/>
              <a:t>(А.П.Чехов)</a:t>
            </a:r>
          </a:p>
          <a:p>
            <a:pPr algn="r" eaLnBrk="1" hangingPunct="1">
              <a:buFont typeface="Arial" charset="0"/>
              <a:buNone/>
            </a:pPr>
            <a:endParaRPr lang="ru-RU" sz="2400" b="1" smtClean="0"/>
          </a:p>
          <a:p>
            <a:pPr algn="just" eaLnBrk="1" hangingPunct="1"/>
            <a:r>
              <a:rPr lang="ru-RU" sz="2400" b="1" smtClean="0"/>
              <a:t>«В добром Божьем воздухе достаточно кислорода. Надо только уметь доставлять его пациенту»</a:t>
            </a:r>
          </a:p>
          <a:p>
            <a:pPr algn="r" eaLnBrk="1" hangingPunct="1">
              <a:buFont typeface="Arial" charset="0"/>
              <a:buNone/>
            </a:pPr>
            <a:r>
              <a:rPr lang="ru-RU" sz="2400" b="1" smtClean="0"/>
              <a:t>(А.Макинтош)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TextBox 1"/>
          <p:cNvSpPr txBox="1">
            <a:spLocks noChangeArrowheads="1"/>
          </p:cNvSpPr>
          <p:nvPr/>
        </p:nvSpPr>
        <p:spPr bwMode="auto">
          <a:xfrm>
            <a:off x="0" y="404813"/>
            <a:ext cx="1258888" cy="392112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600" b="1">
                <a:latin typeface="Calibri" pitchFamily="34" charset="0"/>
              </a:rPr>
              <a:t>Субстрат</a:t>
            </a:r>
            <a:r>
              <a:rPr lang="ru-RU" b="1">
                <a:latin typeface="Calibri" pitchFamily="34" charset="0"/>
              </a:rPr>
              <a:t> </a:t>
            </a:r>
          </a:p>
        </p:txBody>
      </p:sp>
      <p:sp>
        <p:nvSpPr>
          <p:cNvPr id="53250" name="TextBox 2"/>
          <p:cNvSpPr txBox="1">
            <a:spLocks noChangeArrowheads="1"/>
          </p:cNvSpPr>
          <p:nvPr/>
        </p:nvSpPr>
        <p:spPr bwMode="auto">
          <a:xfrm>
            <a:off x="971550" y="1268413"/>
            <a:ext cx="2957513" cy="646112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latin typeface="Calibri" pitchFamily="34" charset="0"/>
              </a:rPr>
              <a:t>НАД; НАДФ</a:t>
            </a:r>
          </a:p>
          <a:p>
            <a:pPr algn="ctr"/>
            <a:r>
              <a:rPr lang="ru-RU" b="1">
                <a:latin typeface="Calibri" pitchFamily="34" charset="0"/>
              </a:rPr>
              <a:t>(первичные акцепторы) </a:t>
            </a:r>
          </a:p>
        </p:txBody>
      </p:sp>
      <p:sp>
        <p:nvSpPr>
          <p:cNvPr id="53251" name="TextBox 3"/>
          <p:cNvSpPr txBox="1">
            <a:spLocks noChangeArrowheads="1"/>
          </p:cNvSpPr>
          <p:nvPr/>
        </p:nvSpPr>
        <p:spPr bwMode="auto">
          <a:xfrm>
            <a:off x="2484438" y="2492375"/>
            <a:ext cx="2944812" cy="646113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latin typeface="Calibri" pitchFamily="34" charset="0"/>
              </a:rPr>
              <a:t>ФАД; ФМН</a:t>
            </a:r>
          </a:p>
          <a:p>
            <a:pPr algn="ctr"/>
            <a:r>
              <a:rPr lang="ru-RU" b="1">
                <a:latin typeface="Calibri" pitchFamily="34" charset="0"/>
              </a:rPr>
              <a:t>(первичные акцепторы) </a:t>
            </a:r>
          </a:p>
        </p:txBody>
      </p:sp>
      <p:sp>
        <p:nvSpPr>
          <p:cNvPr id="53252" name="TextBox 4"/>
          <p:cNvSpPr txBox="1">
            <a:spLocks noChangeArrowheads="1"/>
          </p:cNvSpPr>
          <p:nvPr/>
        </p:nvSpPr>
        <p:spPr bwMode="auto">
          <a:xfrm>
            <a:off x="4143375" y="3500438"/>
            <a:ext cx="2374900" cy="2181225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lnSpc>
                <a:spcPct val="150000"/>
              </a:lnSpc>
            </a:pPr>
            <a:r>
              <a:rPr lang="ru-RU" b="1">
                <a:latin typeface="Calibri" pitchFamily="34" charset="0"/>
              </a:rPr>
              <a:t>Цитохром</a:t>
            </a:r>
            <a:r>
              <a:rPr lang="en-US" b="1">
                <a:latin typeface="Calibri" pitchFamily="34" charset="0"/>
              </a:rPr>
              <a:t> </a:t>
            </a:r>
            <a:r>
              <a:rPr lang="ru-RU" b="1">
                <a:latin typeface="Calibri" pitchFamily="34" charset="0"/>
              </a:rPr>
              <a:t>«</a:t>
            </a:r>
            <a:r>
              <a:rPr lang="en-US" b="1">
                <a:latin typeface="Calibri" pitchFamily="34" charset="0"/>
              </a:rPr>
              <a:t>b</a:t>
            </a:r>
            <a:r>
              <a:rPr lang="ru-RU" b="1">
                <a:latin typeface="Calibri" pitchFamily="34" charset="0"/>
              </a:rPr>
              <a:t>» </a:t>
            </a:r>
          </a:p>
          <a:p>
            <a:pPr algn="r">
              <a:lnSpc>
                <a:spcPct val="150000"/>
              </a:lnSpc>
            </a:pPr>
            <a:r>
              <a:rPr lang="ru-RU" b="1">
                <a:latin typeface="Calibri" pitchFamily="34" charset="0"/>
              </a:rPr>
              <a:t>Убихинон </a:t>
            </a:r>
          </a:p>
          <a:p>
            <a:pPr algn="r">
              <a:lnSpc>
                <a:spcPct val="150000"/>
              </a:lnSpc>
            </a:pPr>
            <a:r>
              <a:rPr lang="ru-RU" b="1">
                <a:latin typeface="Calibri" pitchFamily="34" charset="0"/>
              </a:rPr>
              <a:t>Цитохром</a:t>
            </a:r>
            <a:r>
              <a:rPr lang="en-US" b="1">
                <a:latin typeface="Calibri" pitchFamily="34" charset="0"/>
              </a:rPr>
              <a:t> </a:t>
            </a:r>
            <a:r>
              <a:rPr lang="ru-RU" b="1">
                <a:latin typeface="Calibri" pitchFamily="34" charset="0"/>
              </a:rPr>
              <a:t>«с»</a:t>
            </a:r>
          </a:p>
          <a:p>
            <a:pPr algn="r">
              <a:lnSpc>
                <a:spcPct val="150000"/>
              </a:lnSpc>
            </a:pPr>
            <a:r>
              <a:rPr lang="ru-RU" b="1">
                <a:latin typeface="Calibri" pitchFamily="34" charset="0"/>
              </a:rPr>
              <a:t>Цитохром «а»</a:t>
            </a:r>
          </a:p>
          <a:p>
            <a:pPr algn="r">
              <a:lnSpc>
                <a:spcPct val="150000"/>
              </a:lnSpc>
            </a:pPr>
            <a:r>
              <a:rPr lang="ru-RU" sz="1600" b="1">
                <a:latin typeface="Calibri" pitchFamily="34" charset="0"/>
              </a:rPr>
              <a:t>Цитохромоксидаза</a:t>
            </a:r>
            <a:r>
              <a:rPr lang="ru-RU" b="1">
                <a:latin typeface="Calibri" pitchFamily="34" charset="0"/>
              </a:rPr>
              <a:t> </a:t>
            </a:r>
          </a:p>
        </p:txBody>
      </p:sp>
      <p:sp>
        <p:nvSpPr>
          <p:cNvPr id="6" name="Круговая стрелка 5"/>
          <p:cNvSpPr/>
          <p:nvPr/>
        </p:nvSpPr>
        <p:spPr>
          <a:xfrm rot="5400000">
            <a:off x="6372226" y="3573462"/>
            <a:ext cx="360362" cy="792163"/>
          </a:xfrm>
          <a:prstGeom prst="circularArrow">
            <a:avLst>
              <a:gd name="adj1" fmla="val 12500"/>
              <a:gd name="adj2" fmla="val 1224312"/>
              <a:gd name="adj3" fmla="val 20457681"/>
              <a:gd name="adj4" fmla="val 10702835"/>
              <a:gd name="adj5" fmla="val 14309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Круговая стрелка 6"/>
          <p:cNvSpPr/>
          <p:nvPr/>
        </p:nvSpPr>
        <p:spPr>
          <a:xfrm rot="5400000">
            <a:off x="6372226" y="4005262"/>
            <a:ext cx="360362" cy="792163"/>
          </a:xfrm>
          <a:prstGeom prst="circularArrow">
            <a:avLst>
              <a:gd name="adj1" fmla="val 12500"/>
              <a:gd name="adj2" fmla="val 1224312"/>
              <a:gd name="adj3" fmla="val 20457681"/>
              <a:gd name="adj4" fmla="val 10702835"/>
              <a:gd name="adj5" fmla="val 14309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Круговая стрелка 7"/>
          <p:cNvSpPr/>
          <p:nvPr/>
        </p:nvSpPr>
        <p:spPr>
          <a:xfrm rot="5400000">
            <a:off x="6372226" y="4437062"/>
            <a:ext cx="360362" cy="792163"/>
          </a:xfrm>
          <a:prstGeom prst="circularArrow">
            <a:avLst>
              <a:gd name="adj1" fmla="val 12500"/>
              <a:gd name="adj2" fmla="val 1224312"/>
              <a:gd name="adj3" fmla="val 20457681"/>
              <a:gd name="adj4" fmla="val 10702835"/>
              <a:gd name="adj5" fmla="val 14309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Круговая стрелка 8"/>
          <p:cNvSpPr/>
          <p:nvPr/>
        </p:nvSpPr>
        <p:spPr>
          <a:xfrm rot="5400000">
            <a:off x="6372226" y="4868862"/>
            <a:ext cx="360362" cy="792163"/>
          </a:xfrm>
          <a:prstGeom prst="circularArrow">
            <a:avLst>
              <a:gd name="adj1" fmla="val 12500"/>
              <a:gd name="adj2" fmla="val 1224312"/>
              <a:gd name="adj3" fmla="val 20457681"/>
              <a:gd name="adj4" fmla="val 10702835"/>
              <a:gd name="adj5" fmla="val 14309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Стрелка углом вверх 9"/>
          <p:cNvSpPr/>
          <p:nvPr/>
        </p:nvSpPr>
        <p:spPr>
          <a:xfrm flipV="1">
            <a:off x="5429250" y="2786063"/>
            <a:ext cx="569913" cy="703262"/>
          </a:xfrm>
          <a:prstGeom prst="bentUpArrow">
            <a:avLst>
              <a:gd name="adj1" fmla="val 9037"/>
              <a:gd name="adj2" fmla="val 17018"/>
              <a:gd name="adj3" fmla="val 18349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Стрелка углом вверх 10"/>
          <p:cNvSpPr/>
          <p:nvPr/>
        </p:nvSpPr>
        <p:spPr>
          <a:xfrm flipV="1">
            <a:off x="3929063" y="1643063"/>
            <a:ext cx="557212" cy="693737"/>
          </a:xfrm>
          <a:prstGeom prst="bentUpArrow">
            <a:avLst>
              <a:gd name="adj1" fmla="val 9037"/>
              <a:gd name="adj2" fmla="val 17018"/>
              <a:gd name="adj3" fmla="val 18349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Стрелка углом вверх 11"/>
          <p:cNvSpPr/>
          <p:nvPr/>
        </p:nvSpPr>
        <p:spPr>
          <a:xfrm flipV="1">
            <a:off x="1258888" y="549275"/>
            <a:ext cx="850900" cy="708025"/>
          </a:xfrm>
          <a:prstGeom prst="bentUpArrow">
            <a:avLst>
              <a:gd name="adj1" fmla="val 9037"/>
              <a:gd name="adj2" fmla="val 17018"/>
              <a:gd name="adj3" fmla="val 18349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Стрелка углом вверх 12"/>
          <p:cNvSpPr/>
          <p:nvPr/>
        </p:nvSpPr>
        <p:spPr>
          <a:xfrm flipV="1">
            <a:off x="1979613" y="549275"/>
            <a:ext cx="3240087" cy="1800225"/>
          </a:xfrm>
          <a:prstGeom prst="bentUpArrow">
            <a:avLst>
              <a:gd name="adj1" fmla="val 4848"/>
              <a:gd name="adj2" fmla="val 8136"/>
              <a:gd name="adj3" fmla="val 10494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Стрелка углом вверх 13"/>
          <p:cNvSpPr/>
          <p:nvPr/>
        </p:nvSpPr>
        <p:spPr>
          <a:xfrm rot="16200000" flipH="1" flipV="1">
            <a:off x="354012" y="950913"/>
            <a:ext cx="792163" cy="420688"/>
          </a:xfrm>
          <a:prstGeom prst="bentUpArrow">
            <a:avLst>
              <a:gd name="adj1" fmla="val 11278"/>
              <a:gd name="adj2" fmla="val 17018"/>
              <a:gd name="adj3" fmla="val 18349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Стрелка углом вверх 14"/>
          <p:cNvSpPr/>
          <p:nvPr/>
        </p:nvSpPr>
        <p:spPr>
          <a:xfrm rot="16200000" flipH="1" flipV="1">
            <a:off x="1650207" y="1958181"/>
            <a:ext cx="792162" cy="708025"/>
          </a:xfrm>
          <a:prstGeom prst="bentUpArrow">
            <a:avLst>
              <a:gd name="adj1" fmla="val 9037"/>
              <a:gd name="adj2" fmla="val 17018"/>
              <a:gd name="adj3" fmla="val 18349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Стрелка углом вверх 15"/>
          <p:cNvSpPr/>
          <p:nvPr/>
        </p:nvSpPr>
        <p:spPr>
          <a:xfrm rot="16200000" flipH="1" flipV="1">
            <a:off x="138112" y="806451"/>
            <a:ext cx="2303463" cy="2220912"/>
          </a:xfrm>
          <a:prstGeom prst="bentUpArrow">
            <a:avLst>
              <a:gd name="adj1" fmla="val 3152"/>
              <a:gd name="adj2" fmla="val 6831"/>
              <a:gd name="adj3" fmla="val 6039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Стрелка углом вверх 16"/>
          <p:cNvSpPr/>
          <p:nvPr/>
        </p:nvSpPr>
        <p:spPr>
          <a:xfrm rot="16200000" flipH="1" flipV="1">
            <a:off x="34925" y="3140076"/>
            <a:ext cx="4321175" cy="1873250"/>
          </a:xfrm>
          <a:prstGeom prst="bentUpArrow">
            <a:avLst>
              <a:gd name="adj1" fmla="val 4249"/>
              <a:gd name="adj2" fmla="val 5456"/>
              <a:gd name="adj3" fmla="val 6039"/>
            </a:avLst>
          </a:prstGeom>
          <a:solidFill>
            <a:schemeClr val="tx1">
              <a:alpha val="53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" name="Стрелка вправо 17"/>
          <p:cNvSpPr/>
          <p:nvPr/>
        </p:nvSpPr>
        <p:spPr>
          <a:xfrm rot="5400000">
            <a:off x="1800225" y="4473576"/>
            <a:ext cx="2808287" cy="144462"/>
          </a:xfrm>
          <a:prstGeom prst="rightArrow">
            <a:avLst/>
          </a:prstGeom>
          <a:solidFill>
            <a:schemeClr val="tx1">
              <a:alpha val="61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" name="Стрелка углом вверх 18"/>
          <p:cNvSpPr/>
          <p:nvPr/>
        </p:nvSpPr>
        <p:spPr>
          <a:xfrm flipV="1">
            <a:off x="3492500" y="6092825"/>
            <a:ext cx="2087563" cy="360363"/>
          </a:xfrm>
          <a:prstGeom prst="bentUpArrow">
            <a:avLst>
              <a:gd name="adj1" fmla="val 19685"/>
              <a:gd name="adj2" fmla="val 22245"/>
              <a:gd name="adj3" fmla="val 28822"/>
            </a:avLst>
          </a:prstGeom>
          <a:solidFill>
            <a:schemeClr val="tx1">
              <a:alpha val="57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Круговая стрелка 19"/>
          <p:cNvSpPr/>
          <p:nvPr/>
        </p:nvSpPr>
        <p:spPr>
          <a:xfrm rot="5400000">
            <a:off x="6227762" y="5013326"/>
            <a:ext cx="576263" cy="1439862"/>
          </a:xfrm>
          <a:prstGeom prst="circularArrow">
            <a:avLst>
              <a:gd name="adj1" fmla="val 12500"/>
              <a:gd name="adj2" fmla="val 1229999"/>
              <a:gd name="adj3" fmla="val 20457681"/>
              <a:gd name="adj4" fmla="val 10840800"/>
              <a:gd name="adj5" fmla="val 16437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53268" name="TextBox 20"/>
          <p:cNvSpPr txBox="1">
            <a:spLocks noChangeArrowheads="1"/>
          </p:cNvSpPr>
          <p:nvPr/>
        </p:nvSpPr>
        <p:spPr bwMode="auto">
          <a:xfrm>
            <a:off x="395288" y="981075"/>
            <a:ext cx="407987" cy="368300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Н</a:t>
            </a:r>
            <a:r>
              <a:rPr lang="ru-RU" b="1" baseline="30000">
                <a:latin typeface="Calibri" pitchFamily="34" charset="0"/>
              </a:rPr>
              <a:t>+</a:t>
            </a:r>
          </a:p>
        </p:txBody>
      </p:sp>
      <p:sp>
        <p:nvSpPr>
          <p:cNvPr id="53269" name="TextBox 21"/>
          <p:cNvSpPr txBox="1">
            <a:spLocks noChangeArrowheads="1"/>
          </p:cNvSpPr>
          <p:nvPr/>
        </p:nvSpPr>
        <p:spPr bwMode="auto">
          <a:xfrm>
            <a:off x="1619250" y="2276475"/>
            <a:ext cx="407988" cy="369888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Н</a:t>
            </a:r>
            <a:r>
              <a:rPr lang="ru-RU" b="1" baseline="30000">
                <a:latin typeface="Calibri" pitchFamily="34" charset="0"/>
              </a:rPr>
              <a:t>+</a:t>
            </a:r>
          </a:p>
        </p:txBody>
      </p:sp>
      <p:sp>
        <p:nvSpPr>
          <p:cNvPr id="53270" name="TextBox 22"/>
          <p:cNvSpPr txBox="1">
            <a:spLocks noChangeArrowheads="1"/>
          </p:cNvSpPr>
          <p:nvPr/>
        </p:nvSpPr>
        <p:spPr bwMode="auto">
          <a:xfrm>
            <a:off x="1476375" y="2781300"/>
            <a:ext cx="406400" cy="368300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Н</a:t>
            </a:r>
            <a:r>
              <a:rPr lang="ru-RU" b="1" baseline="30000">
                <a:latin typeface="Calibri" pitchFamily="34" charset="0"/>
              </a:rPr>
              <a:t>+</a:t>
            </a:r>
          </a:p>
        </p:txBody>
      </p:sp>
      <p:sp>
        <p:nvSpPr>
          <p:cNvPr id="53271" name="TextBox 23"/>
          <p:cNvSpPr txBox="1">
            <a:spLocks noChangeArrowheads="1"/>
          </p:cNvSpPr>
          <p:nvPr/>
        </p:nvSpPr>
        <p:spPr bwMode="auto">
          <a:xfrm>
            <a:off x="3132138" y="6021388"/>
            <a:ext cx="406400" cy="369887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Н</a:t>
            </a:r>
            <a:r>
              <a:rPr lang="ru-RU" b="1" baseline="30000">
                <a:latin typeface="Calibri" pitchFamily="34" charset="0"/>
              </a:rPr>
              <a:t>+</a:t>
            </a:r>
          </a:p>
        </p:txBody>
      </p:sp>
      <p:sp>
        <p:nvSpPr>
          <p:cNvPr id="26" name="Овал 25"/>
          <p:cNvSpPr/>
          <p:nvPr/>
        </p:nvSpPr>
        <p:spPr>
          <a:xfrm>
            <a:off x="6875463" y="3789363"/>
            <a:ext cx="576262" cy="287337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</a:rPr>
              <a:t>е-</a:t>
            </a:r>
          </a:p>
        </p:txBody>
      </p:sp>
      <p:sp>
        <p:nvSpPr>
          <p:cNvPr id="27" name="Овал 26"/>
          <p:cNvSpPr/>
          <p:nvPr/>
        </p:nvSpPr>
        <p:spPr>
          <a:xfrm>
            <a:off x="5867400" y="2636838"/>
            <a:ext cx="576263" cy="287337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</a:rPr>
              <a:t>е-</a:t>
            </a:r>
          </a:p>
        </p:txBody>
      </p:sp>
      <p:sp>
        <p:nvSpPr>
          <p:cNvPr id="28" name="Овал 27"/>
          <p:cNvSpPr/>
          <p:nvPr/>
        </p:nvSpPr>
        <p:spPr>
          <a:xfrm>
            <a:off x="4284663" y="1412875"/>
            <a:ext cx="574675" cy="287338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</a:rPr>
              <a:t>е-</a:t>
            </a:r>
          </a:p>
        </p:txBody>
      </p:sp>
      <p:sp>
        <p:nvSpPr>
          <p:cNvPr id="29" name="Овал 28"/>
          <p:cNvSpPr/>
          <p:nvPr/>
        </p:nvSpPr>
        <p:spPr>
          <a:xfrm>
            <a:off x="5148263" y="836613"/>
            <a:ext cx="576262" cy="288925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</a:rPr>
              <a:t>е-</a:t>
            </a:r>
          </a:p>
        </p:txBody>
      </p:sp>
      <p:sp>
        <p:nvSpPr>
          <p:cNvPr id="30" name="Овал 29"/>
          <p:cNvSpPr/>
          <p:nvPr/>
        </p:nvSpPr>
        <p:spPr>
          <a:xfrm>
            <a:off x="2051050" y="765175"/>
            <a:ext cx="576263" cy="287338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</a:rPr>
              <a:t>е-</a:t>
            </a:r>
          </a:p>
        </p:txBody>
      </p:sp>
      <p:sp>
        <p:nvSpPr>
          <p:cNvPr id="31" name="Овал 30"/>
          <p:cNvSpPr/>
          <p:nvPr/>
        </p:nvSpPr>
        <p:spPr>
          <a:xfrm>
            <a:off x="6875463" y="5589588"/>
            <a:ext cx="576262" cy="287337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</a:rPr>
              <a:t>е-</a:t>
            </a:r>
          </a:p>
        </p:txBody>
      </p:sp>
      <p:sp>
        <p:nvSpPr>
          <p:cNvPr id="32" name="Овал 31"/>
          <p:cNvSpPr/>
          <p:nvPr/>
        </p:nvSpPr>
        <p:spPr>
          <a:xfrm>
            <a:off x="6875463" y="5084763"/>
            <a:ext cx="576262" cy="288925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</a:rPr>
              <a:t>е-</a:t>
            </a:r>
          </a:p>
        </p:txBody>
      </p:sp>
      <p:sp>
        <p:nvSpPr>
          <p:cNvPr id="33" name="Овал 32"/>
          <p:cNvSpPr/>
          <p:nvPr/>
        </p:nvSpPr>
        <p:spPr>
          <a:xfrm>
            <a:off x="6875463" y="4652963"/>
            <a:ext cx="576262" cy="288925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</a:rPr>
              <a:t>е-</a:t>
            </a:r>
          </a:p>
        </p:txBody>
      </p:sp>
      <p:sp>
        <p:nvSpPr>
          <p:cNvPr id="34" name="Овал 33"/>
          <p:cNvSpPr/>
          <p:nvPr/>
        </p:nvSpPr>
        <p:spPr>
          <a:xfrm>
            <a:off x="6875463" y="4221163"/>
            <a:ext cx="576262" cy="287337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</a:rPr>
              <a:t>е-</a:t>
            </a:r>
          </a:p>
        </p:txBody>
      </p:sp>
      <p:sp>
        <p:nvSpPr>
          <p:cNvPr id="53281" name="TextBox 34"/>
          <p:cNvSpPr txBox="1">
            <a:spLocks noChangeArrowheads="1"/>
          </p:cNvSpPr>
          <p:nvPr/>
        </p:nvSpPr>
        <p:spPr bwMode="auto">
          <a:xfrm>
            <a:off x="6011863" y="5732463"/>
            <a:ext cx="49688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>
                <a:latin typeface="Calibri" pitchFamily="34" charset="0"/>
              </a:rPr>
              <a:t>О</a:t>
            </a:r>
            <a:r>
              <a:rPr lang="ru-RU" sz="2400" b="1" baseline="-25000">
                <a:latin typeface="Calibri" pitchFamily="34" charset="0"/>
              </a:rPr>
              <a:t>2</a:t>
            </a:r>
          </a:p>
        </p:txBody>
      </p:sp>
      <p:sp>
        <p:nvSpPr>
          <p:cNvPr id="36" name="Стрелка вправо 35"/>
          <p:cNvSpPr/>
          <p:nvPr/>
        </p:nvSpPr>
        <p:spPr>
          <a:xfrm rot="5400000">
            <a:off x="6012657" y="6236493"/>
            <a:ext cx="431800" cy="144463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3283" name="TextBox 36"/>
          <p:cNvSpPr txBox="1">
            <a:spLocks noChangeArrowheads="1"/>
          </p:cNvSpPr>
          <p:nvPr/>
        </p:nvSpPr>
        <p:spPr bwMode="auto">
          <a:xfrm>
            <a:off x="5500688" y="6396038"/>
            <a:ext cx="69056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>
                <a:latin typeface="Calibri" pitchFamily="34" charset="0"/>
              </a:rPr>
              <a:t>Н</a:t>
            </a:r>
            <a:r>
              <a:rPr lang="ru-RU" sz="2400" b="1" baseline="-25000">
                <a:latin typeface="Calibri" pitchFamily="34" charset="0"/>
              </a:rPr>
              <a:t>2</a:t>
            </a:r>
            <a:r>
              <a:rPr lang="ru-RU" sz="2400" b="1">
                <a:latin typeface="Calibri" pitchFamily="34" charset="0"/>
              </a:rPr>
              <a:t>О</a:t>
            </a:r>
          </a:p>
        </p:txBody>
      </p:sp>
      <p:sp>
        <p:nvSpPr>
          <p:cNvPr id="38" name="Круговая стрелка 37"/>
          <p:cNvSpPr/>
          <p:nvPr/>
        </p:nvSpPr>
        <p:spPr>
          <a:xfrm rot="5400000" flipV="1">
            <a:off x="7667625" y="3213100"/>
            <a:ext cx="936625" cy="1368425"/>
          </a:xfrm>
          <a:prstGeom prst="circularArrow">
            <a:avLst>
              <a:gd name="adj1" fmla="val 8098"/>
              <a:gd name="adj2" fmla="val 1142319"/>
              <a:gd name="adj3" fmla="val 20611097"/>
              <a:gd name="adj4" fmla="val 10800000"/>
              <a:gd name="adj5" fmla="val 16927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39" name="Круговая стрелка 38"/>
          <p:cNvSpPr/>
          <p:nvPr/>
        </p:nvSpPr>
        <p:spPr>
          <a:xfrm rot="5400000" flipV="1">
            <a:off x="7740650" y="4508500"/>
            <a:ext cx="936625" cy="1368425"/>
          </a:xfrm>
          <a:prstGeom prst="circularArrow">
            <a:avLst>
              <a:gd name="adj1" fmla="val 8098"/>
              <a:gd name="adj2" fmla="val 1142319"/>
              <a:gd name="adj3" fmla="val 20611097"/>
              <a:gd name="adj4" fmla="val 10800000"/>
              <a:gd name="adj5" fmla="val 16927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40" name="Круговая стрелка 39"/>
          <p:cNvSpPr/>
          <p:nvPr/>
        </p:nvSpPr>
        <p:spPr>
          <a:xfrm rot="5400000" flipV="1">
            <a:off x="5795963" y="836613"/>
            <a:ext cx="936625" cy="1368425"/>
          </a:xfrm>
          <a:prstGeom prst="circularArrow">
            <a:avLst>
              <a:gd name="adj1" fmla="val 8098"/>
              <a:gd name="adj2" fmla="val 1142319"/>
              <a:gd name="adj3" fmla="val 20611097"/>
              <a:gd name="adj4" fmla="val 10800000"/>
              <a:gd name="adj5" fmla="val 16927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53287" name="TextBox 40"/>
          <p:cNvSpPr txBox="1">
            <a:spLocks noChangeArrowheads="1"/>
          </p:cNvSpPr>
          <p:nvPr/>
        </p:nvSpPr>
        <p:spPr bwMode="auto">
          <a:xfrm>
            <a:off x="8243888" y="4724400"/>
            <a:ext cx="4349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Ф</a:t>
            </a:r>
            <a:r>
              <a:rPr lang="ru-RU" b="1" baseline="-25000">
                <a:latin typeface="Calibri" pitchFamily="34" charset="0"/>
              </a:rPr>
              <a:t>н</a:t>
            </a:r>
          </a:p>
        </p:txBody>
      </p:sp>
      <p:sp>
        <p:nvSpPr>
          <p:cNvPr id="53288" name="TextBox 41"/>
          <p:cNvSpPr txBox="1">
            <a:spLocks noChangeArrowheads="1"/>
          </p:cNvSpPr>
          <p:nvPr/>
        </p:nvSpPr>
        <p:spPr bwMode="auto">
          <a:xfrm>
            <a:off x="8172450" y="3357563"/>
            <a:ext cx="4349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Ф</a:t>
            </a:r>
            <a:r>
              <a:rPr lang="ru-RU" b="1" baseline="-25000">
                <a:latin typeface="Calibri" pitchFamily="34" charset="0"/>
              </a:rPr>
              <a:t>н</a:t>
            </a:r>
          </a:p>
        </p:txBody>
      </p:sp>
      <p:sp>
        <p:nvSpPr>
          <p:cNvPr id="53289" name="TextBox 42"/>
          <p:cNvSpPr txBox="1">
            <a:spLocks noChangeArrowheads="1"/>
          </p:cNvSpPr>
          <p:nvPr/>
        </p:nvSpPr>
        <p:spPr bwMode="auto">
          <a:xfrm>
            <a:off x="6300788" y="981075"/>
            <a:ext cx="43338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Ф</a:t>
            </a:r>
            <a:r>
              <a:rPr lang="ru-RU" b="1" baseline="-25000">
                <a:latin typeface="Calibri" pitchFamily="34" charset="0"/>
              </a:rPr>
              <a:t>н</a:t>
            </a:r>
          </a:p>
        </p:txBody>
      </p:sp>
      <p:sp>
        <p:nvSpPr>
          <p:cNvPr id="53290" name="TextBox 43"/>
          <p:cNvSpPr txBox="1">
            <a:spLocks noChangeArrowheads="1"/>
          </p:cNvSpPr>
          <p:nvPr/>
        </p:nvSpPr>
        <p:spPr bwMode="auto">
          <a:xfrm>
            <a:off x="8243888" y="5300663"/>
            <a:ext cx="4667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~Ф</a:t>
            </a:r>
          </a:p>
        </p:txBody>
      </p:sp>
      <p:sp>
        <p:nvSpPr>
          <p:cNvPr id="53291" name="TextBox 44"/>
          <p:cNvSpPr txBox="1">
            <a:spLocks noChangeArrowheads="1"/>
          </p:cNvSpPr>
          <p:nvPr/>
        </p:nvSpPr>
        <p:spPr bwMode="auto">
          <a:xfrm>
            <a:off x="8172450" y="4005263"/>
            <a:ext cx="4667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~Ф</a:t>
            </a:r>
          </a:p>
        </p:txBody>
      </p:sp>
      <p:sp>
        <p:nvSpPr>
          <p:cNvPr id="53292" name="TextBox 45"/>
          <p:cNvSpPr txBox="1">
            <a:spLocks noChangeArrowheads="1"/>
          </p:cNvSpPr>
          <p:nvPr/>
        </p:nvSpPr>
        <p:spPr bwMode="auto">
          <a:xfrm>
            <a:off x="6300788" y="1628775"/>
            <a:ext cx="4667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~Ф</a:t>
            </a:r>
          </a:p>
        </p:txBody>
      </p:sp>
      <p:sp>
        <p:nvSpPr>
          <p:cNvPr id="47" name="Стрелка вправо 46"/>
          <p:cNvSpPr/>
          <p:nvPr/>
        </p:nvSpPr>
        <p:spPr>
          <a:xfrm rot="16200000">
            <a:off x="1871662" y="368301"/>
            <a:ext cx="360363" cy="144462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3294" name="TextBox 47"/>
          <p:cNvSpPr txBox="1">
            <a:spLocks noChangeArrowheads="1"/>
          </p:cNvSpPr>
          <p:nvPr/>
        </p:nvSpPr>
        <p:spPr bwMode="auto">
          <a:xfrm>
            <a:off x="2195513" y="0"/>
            <a:ext cx="6604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>
                <a:latin typeface="Calibri" pitchFamily="34" charset="0"/>
              </a:rPr>
              <a:t>СО</a:t>
            </a:r>
            <a:r>
              <a:rPr lang="ru-RU" sz="2400" b="1" baseline="-25000">
                <a:latin typeface="Calibri" pitchFamily="34" charset="0"/>
              </a:rPr>
              <a:t>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9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1403350" y="1857375"/>
            <a:ext cx="6400800" cy="4214813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b="1" dirty="0" smtClean="0">
              <a:latin typeface="Arial" charset="0"/>
            </a:endParaRPr>
          </a:p>
        </p:txBody>
      </p:sp>
      <p:pic>
        <p:nvPicPr>
          <p:cNvPr id="55298" name="Picture 4" descr="Рисунок14"/>
          <p:cNvPicPr>
            <a:picLocks noChangeAspect="1" noChangeArrowheads="1"/>
          </p:cNvPicPr>
          <p:nvPr/>
        </p:nvPicPr>
        <p:blipFill>
          <a:blip r:embed="rId3" cstate="print">
            <a:lum bright="24000" contrast="20000"/>
          </a:blip>
          <a:srcRect/>
          <a:stretch>
            <a:fillRect/>
          </a:stretch>
        </p:blipFill>
        <p:spPr bwMode="auto">
          <a:xfrm>
            <a:off x="684213" y="1341438"/>
            <a:ext cx="7739062" cy="515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299" name="TextBox 3"/>
          <p:cNvSpPr txBox="1">
            <a:spLocks noChangeArrowheads="1"/>
          </p:cNvSpPr>
          <p:nvPr/>
        </p:nvSpPr>
        <p:spPr bwMode="auto">
          <a:xfrm>
            <a:off x="214313" y="428625"/>
            <a:ext cx="86963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b="1">
                <a:latin typeface="Calibri" pitchFamily="34" charset="0"/>
              </a:rPr>
              <a:t>СПОНТАННОЕ ДЫХАНИЕ С ПОЛОЖИТЕЛЬНЫМ ДАВЛЕНИЕМ НА ВЫДОХЕ</a:t>
            </a:r>
          </a:p>
          <a:p>
            <a:pPr algn="ctr"/>
            <a:r>
              <a:rPr lang="ru-RU" b="1">
                <a:latin typeface="Calibri" pitchFamily="34" charset="0"/>
              </a:rPr>
              <a:t>(</a:t>
            </a:r>
            <a:r>
              <a:rPr lang="en-US" b="1">
                <a:latin typeface="Calibri" pitchFamily="34" charset="0"/>
              </a:rPr>
              <a:t>Continuous positive airway pressure, </a:t>
            </a:r>
            <a:r>
              <a:rPr lang="ru-RU" b="1">
                <a:latin typeface="Calibri" pitchFamily="34" charset="0"/>
              </a:rPr>
              <a:t>«</a:t>
            </a:r>
            <a:r>
              <a:rPr lang="en-US" b="1">
                <a:latin typeface="Calibri" pitchFamily="34" charset="0"/>
              </a:rPr>
              <a:t>CPAP</a:t>
            </a:r>
            <a:r>
              <a:rPr lang="ru-RU" b="1">
                <a:latin typeface="Calibri" pitchFamily="34" charset="0"/>
              </a:rPr>
              <a:t>»)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Цилиндр 19"/>
          <p:cNvSpPr/>
          <p:nvPr/>
        </p:nvSpPr>
        <p:spPr>
          <a:xfrm>
            <a:off x="1042988" y="5157788"/>
            <a:ext cx="1419225" cy="1295400"/>
          </a:xfrm>
          <a:prstGeom prst="can">
            <a:avLst/>
          </a:prstGeom>
          <a:solidFill>
            <a:schemeClr val="accent1">
              <a:alpha val="74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Фигура, имеющая форму буквы L 16"/>
          <p:cNvSpPr/>
          <p:nvPr/>
        </p:nvSpPr>
        <p:spPr>
          <a:xfrm rot="5400000">
            <a:off x="791369" y="4185444"/>
            <a:ext cx="2520950" cy="1008062"/>
          </a:xfrm>
          <a:prstGeom prst="corner">
            <a:avLst>
              <a:gd name="adj1" fmla="val 47980"/>
              <a:gd name="adj2" fmla="val 33109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Стрелка углом 6"/>
          <p:cNvSpPr/>
          <p:nvPr/>
        </p:nvSpPr>
        <p:spPr>
          <a:xfrm rot="10800000" flipV="1">
            <a:off x="6659563" y="1268413"/>
            <a:ext cx="1069975" cy="560387"/>
          </a:xfrm>
          <a:prstGeom prst="ben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Блок-схема: память с посл. доступом 5"/>
          <p:cNvSpPr/>
          <p:nvPr/>
        </p:nvSpPr>
        <p:spPr>
          <a:xfrm rot="5400000">
            <a:off x="5112544" y="80169"/>
            <a:ext cx="935038" cy="2736850"/>
          </a:xfrm>
          <a:prstGeom prst="flowChartMagneticTap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Плюс 4"/>
          <p:cNvSpPr/>
          <p:nvPr/>
        </p:nvSpPr>
        <p:spPr>
          <a:xfrm>
            <a:off x="1835150" y="1268413"/>
            <a:ext cx="5184775" cy="4608512"/>
          </a:xfrm>
          <a:prstGeom prst="mathPlus">
            <a:avLst>
              <a:gd name="adj1" fmla="val 9891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Выноска-облако 7"/>
          <p:cNvSpPr/>
          <p:nvPr/>
        </p:nvSpPr>
        <p:spPr>
          <a:xfrm>
            <a:off x="8101013" y="1773238"/>
            <a:ext cx="914400" cy="612775"/>
          </a:xfrm>
          <a:prstGeom prst="cloudCallout">
            <a:avLst>
              <a:gd name="adj1" fmla="val -96591"/>
              <a:gd name="adj2" fmla="val -33988"/>
            </a:avLst>
          </a:prstGeom>
          <a:solidFill>
            <a:srgbClr val="00B0F0">
              <a:alpha val="25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Управляющая кнопка: в начало 8">
            <a:hlinkClick r:id="" action="ppaction://hlinkshowjump?jump=firstslide" highlightClick="1"/>
          </p:cNvPr>
          <p:cNvSpPr/>
          <p:nvPr/>
        </p:nvSpPr>
        <p:spPr>
          <a:xfrm rot="16200000">
            <a:off x="7163594" y="1340644"/>
            <a:ext cx="288925" cy="144463"/>
          </a:xfrm>
          <a:prstGeom prst="actionButtonBeginning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Стрелка углом 10"/>
          <p:cNvSpPr/>
          <p:nvPr/>
        </p:nvSpPr>
        <p:spPr>
          <a:xfrm rot="5400000" flipV="1">
            <a:off x="5435601" y="2492375"/>
            <a:ext cx="360362" cy="2376487"/>
          </a:xfrm>
          <a:prstGeom prst="bent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Стрелка вниз 11"/>
          <p:cNvSpPr/>
          <p:nvPr/>
        </p:nvSpPr>
        <p:spPr>
          <a:xfrm>
            <a:off x="4427538" y="3933825"/>
            <a:ext cx="215900" cy="1511300"/>
          </a:xfrm>
          <a:prstGeom prst="down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Стрелка вверх 12"/>
          <p:cNvSpPr/>
          <p:nvPr/>
        </p:nvSpPr>
        <p:spPr>
          <a:xfrm>
            <a:off x="4211638" y="3644900"/>
            <a:ext cx="215900" cy="1770063"/>
          </a:xfrm>
          <a:prstGeom prst="up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Двойная стрелка влево/вверх 13"/>
          <p:cNvSpPr/>
          <p:nvPr/>
        </p:nvSpPr>
        <p:spPr>
          <a:xfrm>
            <a:off x="2627313" y="1844675"/>
            <a:ext cx="1873250" cy="1871663"/>
          </a:xfrm>
          <a:prstGeom prst="leftUpArrow">
            <a:avLst>
              <a:gd name="adj1" fmla="val 4280"/>
              <a:gd name="adj2" fmla="val 6006"/>
              <a:gd name="adj3" fmla="val 10693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Стрелка углом 14"/>
          <p:cNvSpPr/>
          <p:nvPr/>
        </p:nvSpPr>
        <p:spPr>
          <a:xfrm rot="10800000" flipH="1" flipV="1">
            <a:off x="4356100" y="1268413"/>
            <a:ext cx="1152525" cy="560387"/>
          </a:xfrm>
          <a:prstGeom prst="bentArrow">
            <a:avLst>
              <a:gd name="adj1" fmla="val 13194"/>
              <a:gd name="adj2" fmla="val 18403"/>
              <a:gd name="adj3" fmla="val 18403"/>
              <a:gd name="adj4" fmla="val 42101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16" name="Стрелка вправо 15"/>
          <p:cNvSpPr/>
          <p:nvPr/>
        </p:nvSpPr>
        <p:spPr>
          <a:xfrm>
            <a:off x="5795963" y="1341438"/>
            <a:ext cx="977900" cy="142875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" name="Стрелка вверх 17"/>
          <p:cNvSpPr/>
          <p:nvPr/>
        </p:nvSpPr>
        <p:spPr>
          <a:xfrm rot="10800000">
            <a:off x="1619250" y="3860800"/>
            <a:ext cx="288925" cy="1770063"/>
          </a:xfrm>
          <a:prstGeom prst="upArrow">
            <a:avLst>
              <a:gd name="adj1" fmla="val 62826"/>
              <a:gd name="adj2" fmla="val 69240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" name="Стрелка вверх 18"/>
          <p:cNvSpPr/>
          <p:nvPr/>
        </p:nvSpPr>
        <p:spPr>
          <a:xfrm rot="16200000">
            <a:off x="2097882" y="3237706"/>
            <a:ext cx="215900" cy="741363"/>
          </a:xfrm>
          <a:prstGeom prst="up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Цилиндр 20"/>
          <p:cNvSpPr/>
          <p:nvPr/>
        </p:nvSpPr>
        <p:spPr>
          <a:xfrm>
            <a:off x="1042988" y="4365625"/>
            <a:ext cx="1419225" cy="2079625"/>
          </a:xfrm>
          <a:prstGeom prst="can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Овал 21"/>
          <p:cNvSpPr/>
          <p:nvPr/>
        </p:nvSpPr>
        <p:spPr>
          <a:xfrm>
            <a:off x="1403350" y="5516563"/>
            <a:ext cx="144463" cy="14446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Овал 22"/>
          <p:cNvSpPr/>
          <p:nvPr/>
        </p:nvSpPr>
        <p:spPr>
          <a:xfrm>
            <a:off x="1258888" y="5589588"/>
            <a:ext cx="144462" cy="142875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4" name="Овал 23"/>
          <p:cNvSpPr/>
          <p:nvPr/>
        </p:nvSpPr>
        <p:spPr>
          <a:xfrm>
            <a:off x="1331913" y="5732463"/>
            <a:ext cx="144462" cy="14446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5" name="Овал 24"/>
          <p:cNvSpPr/>
          <p:nvPr/>
        </p:nvSpPr>
        <p:spPr>
          <a:xfrm>
            <a:off x="1331913" y="5949950"/>
            <a:ext cx="144462" cy="142875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6" name="Овал 25"/>
          <p:cNvSpPr/>
          <p:nvPr/>
        </p:nvSpPr>
        <p:spPr>
          <a:xfrm>
            <a:off x="1547813" y="6021388"/>
            <a:ext cx="144462" cy="14446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7" name="Овал 26"/>
          <p:cNvSpPr/>
          <p:nvPr/>
        </p:nvSpPr>
        <p:spPr>
          <a:xfrm>
            <a:off x="1692275" y="5876925"/>
            <a:ext cx="142875" cy="144463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8" name="Овал 27"/>
          <p:cNvSpPr/>
          <p:nvPr/>
        </p:nvSpPr>
        <p:spPr>
          <a:xfrm>
            <a:off x="1619250" y="5732463"/>
            <a:ext cx="144463" cy="14446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9" name="Овал 28"/>
          <p:cNvSpPr/>
          <p:nvPr/>
        </p:nvSpPr>
        <p:spPr>
          <a:xfrm>
            <a:off x="1258888" y="5445125"/>
            <a:ext cx="144462" cy="144463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0" name="Стрелка углом 29"/>
          <p:cNvSpPr/>
          <p:nvPr/>
        </p:nvSpPr>
        <p:spPr>
          <a:xfrm rot="5400000" flipH="1" flipV="1">
            <a:off x="820738" y="5453063"/>
            <a:ext cx="1150937" cy="560387"/>
          </a:xfrm>
          <a:prstGeom prst="bentArrow">
            <a:avLst>
              <a:gd name="adj1" fmla="val 13194"/>
              <a:gd name="adj2" fmla="val 18403"/>
              <a:gd name="adj3" fmla="val 18403"/>
              <a:gd name="adj4" fmla="val 42101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31" name="Стрелка вправо 30"/>
          <p:cNvSpPr/>
          <p:nvPr/>
        </p:nvSpPr>
        <p:spPr>
          <a:xfrm rot="5400000">
            <a:off x="1562100" y="5862638"/>
            <a:ext cx="346075" cy="85725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6347" name="TextBox 31"/>
          <p:cNvSpPr txBox="1">
            <a:spLocks noChangeArrowheads="1"/>
          </p:cNvSpPr>
          <p:nvPr/>
        </p:nvSpPr>
        <p:spPr bwMode="auto">
          <a:xfrm>
            <a:off x="1547813" y="333375"/>
            <a:ext cx="652938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«СРАР» ПО ГРЕГОРИ: устройство с водяным затвором</a:t>
            </a:r>
          </a:p>
        </p:txBody>
      </p:sp>
      <p:sp>
        <p:nvSpPr>
          <p:cNvPr id="56348" name="TextBox 32"/>
          <p:cNvSpPr txBox="1">
            <a:spLocks noChangeArrowheads="1"/>
          </p:cNvSpPr>
          <p:nvPr/>
        </p:nvSpPr>
        <p:spPr bwMode="auto">
          <a:xfrm>
            <a:off x="6804025" y="3213100"/>
            <a:ext cx="2043113" cy="646113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b="1">
                <a:latin typeface="Calibri" pitchFamily="34" charset="0"/>
              </a:rPr>
              <a:t>Инспираторный</a:t>
            </a:r>
          </a:p>
          <a:p>
            <a:pPr algn="ctr"/>
            <a:r>
              <a:rPr lang="ru-RU" b="1">
                <a:latin typeface="Calibri" pitchFamily="34" charset="0"/>
              </a:rPr>
              <a:t>газ </a:t>
            </a:r>
          </a:p>
        </p:txBody>
      </p:sp>
      <p:sp>
        <p:nvSpPr>
          <p:cNvPr id="56349" name="TextBox 34"/>
          <p:cNvSpPr txBox="1">
            <a:spLocks noChangeArrowheads="1"/>
          </p:cNvSpPr>
          <p:nvPr/>
        </p:nvSpPr>
        <p:spPr bwMode="auto">
          <a:xfrm>
            <a:off x="2555875" y="5445125"/>
            <a:ext cx="1851025" cy="369888"/>
          </a:xfrm>
          <a:prstGeom prst="rect">
            <a:avLst/>
          </a:prstGeom>
          <a:solidFill>
            <a:schemeClr val="tx1"/>
          </a:solidFill>
          <a:ln w="38100" cmpd="dbl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solidFill>
                  <a:schemeClr val="bg1"/>
                </a:solidFill>
                <a:latin typeface="Calibri" pitchFamily="34" charset="0"/>
              </a:rPr>
              <a:t>ОТ ПАЦИЕНТА</a:t>
            </a:r>
          </a:p>
        </p:txBody>
      </p:sp>
      <p:sp>
        <p:nvSpPr>
          <p:cNvPr id="56350" name="TextBox 33"/>
          <p:cNvSpPr txBox="1">
            <a:spLocks noChangeArrowheads="1"/>
          </p:cNvSpPr>
          <p:nvPr/>
        </p:nvSpPr>
        <p:spPr bwMode="auto">
          <a:xfrm>
            <a:off x="4356100" y="5445125"/>
            <a:ext cx="1663700" cy="369888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К ПАЦИЕНТУ</a:t>
            </a:r>
          </a:p>
        </p:txBody>
      </p:sp>
      <p:sp>
        <p:nvSpPr>
          <p:cNvPr id="56351" name="TextBox 35"/>
          <p:cNvSpPr txBox="1">
            <a:spLocks noChangeArrowheads="1"/>
          </p:cNvSpPr>
          <p:nvPr/>
        </p:nvSpPr>
        <p:spPr bwMode="auto">
          <a:xfrm>
            <a:off x="1763713" y="1125538"/>
            <a:ext cx="208438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мешок - ресивер</a:t>
            </a:r>
          </a:p>
        </p:txBody>
      </p:sp>
      <p:sp>
        <p:nvSpPr>
          <p:cNvPr id="56352" name="TextBox 36"/>
          <p:cNvSpPr txBox="1">
            <a:spLocks noChangeArrowheads="1"/>
          </p:cNvSpPr>
          <p:nvPr/>
        </p:nvSpPr>
        <p:spPr bwMode="auto">
          <a:xfrm>
            <a:off x="7956550" y="908050"/>
            <a:ext cx="7080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кран</a:t>
            </a:r>
          </a:p>
        </p:txBody>
      </p:sp>
      <p:sp>
        <p:nvSpPr>
          <p:cNvPr id="56353" name="TextBox 37"/>
          <p:cNvSpPr txBox="1">
            <a:spLocks noChangeArrowheads="1"/>
          </p:cNvSpPr>
          <p:nvPr/>
        </p:nvSpPr>
        <p:spPr bwMode="auto">
          <a:xfrm>
            <a:off x="179388" y="2852738"/>
            <a:ext cx="20066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водяной затвор</a:t>
            </a:r>
          </a:p>
        </p:txBody>
      </p:sp>
      <p:cxnSp>
        <p:nvCxnSpPr>
          <p:cNvPr id="40" name="Прямая соединительная линия 39"/>
          <p:cNvCxnSpPr/>
          <p:nvPr/>
        </p:nvCxnSpPr>
        <p:spPr>
          <a:xfrm flipH="1">
            <a:off x="179388" y="5516563"/>
            <a:ext cx="1944687" cy="0"/>
          </a:xfrm>
          <a:prstGeom prst="line">
            <a:avLst/>
          </a:prstGeom>
          <a:ln w="3810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/>
          <p:nvPr/>
        </p:nvCxnSpPr>
        <p:spPr>
          <a:xfrm flipH="1">
            <a:off x="179388" y="5949950"/>
            <a:ext cx="1944687" cy="0"/>
          </a:xfrm>
          <a:prstGeom prst="line">
            <a:avLst/>
          </a:prstGeom>
          <a:ln w="3810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Левая фигурная скобка 41"/>
          <p:cNvSpPr/>
          <p:nvPr/>
        </p:nvSpPr>
        <p:spPr>
          <a:xfrm>
            <a:off x="755650" y="5516563"/>
            <a:ext cx="287338" cy="433387"/>
          </a:xfrm>
          <a:prstGeom prst="leftBrace">
            <a:avLst>
              <a:gd name="adj1" fmla="val 13560"/>
              <a:gd name="adj2" fmla="val 52770"/>
            </a:avLst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6357" name="TextBox 42"/>
          <p:cNvSpPr txBox="1">
            <a:spLocks noChangeArrowheads="1"/>
          </p:cNvSpPr>
          <p:nvPr/>
        </p:nvSpPr>
        <p:spPr bwMode="auto">
          <a:xfrm>
            <a:off x="0" y="5516563"/>
            <a:ext cx="8001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РЕЕР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Text Box 5"/>
          <p:cNvSpPr txBox="1">
            <a:spLocks noChangeArrowheads="1"/>
          </p:cNvSpPr>
          <p:nvPr/>
        </p:nvSpPr>
        <p:spPr bwMode="auto">
          <a:xfrm>
            <a:off x="5076825" y="981075"/>
            <a:ext cx="803275" cy="371475"/>
          </a:xfrm>
          <a:prstGeom prst="rect">
            <a:avLst/>
          </a:prstGeom>
          <a:noFill/>
          <a:ln w="76200" cmpd="thickThin">
            <a:solidFill>
              <a:schemeClr val="tx1"/>
            </a:solidFill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ru-RU" b="1">
                <a:latin typeface="Calibri" pitchFamily="34" charset="0"/>
                <a:cs typeface="Arial" charset="0"/>
              </a:rPr>
              <a:t>СРАР</a:t>
            </a:r>
          </a:p>
        </p:txBody>
      </p:sp>
      <p:sp>
        <p:nvSpPr>
          <p:cNvPr id="57346" name="Text Box 6"/>
          <p:cNvSpPr txBox="1">
            <a:spLocks noChangeArrowheads="1"/>
          </p:cNvSpPr>
          <p:nvPr/>
        </p:nvSpPr>
        <p:spPr bwMode="auto">
          <a:xfrm>
            <a:off x="0" y="620713"/>
            <a:ext cx="3646488" cy="925512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pPr algn="ctr"/>
            <a:r>
              <a:rPr lang="ru-RU" b="1">
                <a:latin typeface="Calibri" pitchFamily="34" charset="0"/>
                <a:cs typeface="Arial" charset="0"/>
              </a:rPr>
              <a:t>Прекращение </a:t>
            </a:r>
          </a:p>
          <a:p>
            <a:pPr algn="ctr"/>
            <a:r>
              <a:rPr lang="ru-RU" b="1">
                <a:latin typeface="Calibri" pitchFamily="34" charset="0"/>
                <a:cs typeface="Arial" charset="0"/>
              </a:rPr>
              <a:t>раннего экспираторного </a:t>
            </a:r>
          </a:p>
          <a:p>
            <a:pPr algn="ctr"/>
            <a:r>
              <a:rPr lang="ru-RU" b="1">
                <a:latin typeface="Calibri" pitchFamily="34" charset="0"/>
                <a:cs typeface="Arial" charset="0"/>
              </a:rPr>
              <a:t>закрытия дыхательных путей</a:t>
            </a:r>
          </a:p>
        </p:txBody>
      </p:sp>
      <p:sp>
        <p:nvSpPr>
          <p:cNvPr id="57347" name="Text Box 7"/>
          <p:cNvSpPr txBox="1">
            <a:spLocks noChangeArrowheads="1"/>
          </p:cNvSpPr>
          <p:nvPr/>
        </p:nvSpPr>
        <p:spPr bwMode="auto">
          <a:xfrm>
            <a:off x="6875463" y="908050"/>
            <a:ext cx="1562100" cy="371475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ru-RU" b="1">
                <a:latin typeface="Calibri" pitchFamily="34" charset="0"/>
                <a:cs typeface="Arial" charset="0"/>
              </a:rPr>
              <a:t>Снижение </a:t>
            </a:r>
            <a:r>
              <a:rPr lang="en-US" b="1">
                <a:latin typeface="Calibri" pitchFamily="34" charset="0"/>
                <a:cs typeface="Arial" charset="0"/>
              </a:rPr>
              <a:t>R</a:t>
            </a:r>
            <a:endParaRPr lang="ru-RU" b="1">
              <a:latin typeface="Calibri" pitchFamily="34" charset="0"/>
              <a:cs typeface="Arial" charset="0"/>
            </a:endParaRPr>
          </a:p>
        </p:txBody>
      </p:sp>
      <p:sp>
        <p:nvSpPr>
          <p:cNvPr id="57348" name="Text Box 8"/>
          <p:cNvSpPr txBox="1">
            <a:spLocks noChangeArrowheads="1"/>
          </p:cNvSpPr>
          <p:nvPr/>
        </p:nvSpPr>
        <p:spPr bwMode="auto">
          <a:xfrm>
            <a:off x="3203575" y="1628775"/>
            <a:ext cx="4464050" cy="371475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ctr"/>
            <a:r>
              <a:rPr lang="ru-RU" b="1">
                <a:latin typeface="Calibri" pitchFamily="34" charset="0"/>
                <a:cs typeface="Arial" charset="0"/>
              </a:rPr>
              <a:t>Перемещение воды из альвеол</a:t>
            </a:r>
          </a:p>
        </p:txBody>
      </p:sp>
      <p:sp>
        <p:nvSpPr>
          <p:cNvPr id="57349" name="Text Box 9"/>
          <p:cNvSpPr txBox="1">
            <a:spLocks noChangeArrowheads="1"/>
          </p:cNvSpPr>
          <p:nvPr/>
        </p:nvSpPr>
        <p:spPr bwMode="auto">
          <a:xfrm>
            <a:off x="1042988" y="2205038"/>
            <a:ext cx="2376487" cy="371475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ctr"/>
            <a:r>
              <a:rPr lang="ru-RU" b="1">
                <a:latin typeface="Calibri" pitchFamily="34" charset="0"/>
                <a:cs typeface="Arial" charset="0"/>
              </a:rPr>
              <a:t>Повышение С</a:t>
            </a:r>
            <a:r>
              <a:rPr lang="ru-RU" b="1" baseline="-25000">
                <a:latin typeface="Calibri" pitchFamily="34" charset="0"/>
                <a:cs typeface="Arial" charset="0"/>
              </a:rPr>
              <a:t>альв</a:t>
            </a:r>
          </a:p>
        </p:txBody>
      </p:sp>
      <p:sp>
        <p:nvSpPr>
          <p:cNvPr id="57350" name="Text Box 10"/>
          <p:cNvSpPr txBox="1">
            <a:spLocks noChangeArrowheads="1"/>
          </p:cNvSpPr>
          <p:nvPr/>
        </p:nvSpPr>
        <p:spPr bwMode="auto">
          <a:xfrm>
            <a:off x="755650" y="3284538"/>
            <a:ext cx="1905000" cy="925512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pPr algn="ctr"/>
            <a:r>
              <a:rPr lang="ru-RU" b="1">
                <a:latin typeface="Calibri" pitchFamily="34" charset="0"/>
                <a:cs typeface="Arial" charset="0"/>
              </a:rPr>
              <a:t>Ликвидация </a:t>
            </a:r>
          </a:p>
          <a:p>
            <a:pPr algn="ctr"/>
            <a:r>
              <a:rPr lang="ru-RU" b="1">
                <a:latin typeface="Calibri" pitchFamily="34" charset="0"/>
                <a:cs typeface="Arial" charset="0"/>
              </a:rPr>
              <a:t>ателектазов, </a:t>
            </a:r>
          </a:p>
          <a:p>
            <a:pPr algn="ctr"/>
            <a:r>
              <a:rPr lang="ru-RU" b="1">
                <a:latin typeface="Calibri" pitchFamily="34" charset="0"/>
                <a:cs typeface="Arial" charset="0"/>
              </a:rPr>
              <a:t>улучшение </a:t>
            </a:r>
            <a:r>
              <a:rPr lang="en-US" b="1">
                <a:latin typeface="Calibri" pitchFamily="34" charset="0"/>
                <a:cs typeface="Arial" charset="0"/>
              </a:rPr>
              <a:t>V/Q</a:t>
            </a:r>
            <a:endParaRPr lang="ru-RU" b="1">
              <a:latin typeface="Calibri" pitchFamily="34" charset="0"/>
              <a:cs typeface="Arial" charset="0"/>
            </a:endParaRPr>
          </a:p>
        </p:txBody>
      </p:sp>
      <p:sp>
        <p:nvSpPr>
          <p:cNvPr id="57351" name="Text Box 11"/>
          <p:cNvSpPr txBox="1">
            <a:spLocks noChangeArrowheads="1"/>
          </p:cNvSpPr>
          <p:nvPr/>
        </p:nvSpPr>
        <p:spPr bwMode="auto">
          <a:xfrm>
            <a:off x="4787900" y="2565400"/>
            <a:ext cx="1625600" cy="649288"/>
          </a:xfrm>
          <a:prstGeom prst="rect">
            <a:avLst/>
          </a:prstGeom>
          <a:noFill/>
          <a:ln w="38100" cmpd="thickThin">
            <a:solidFill>
              <a:schemeClr val="tx1"/>
            </a:solidFill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pPr algn="ctr"/>
            <a:r>
              <a:rPr lang="ru-RU" b="1">
                <a:latin typeface="Calibri" pitchFamily="34" charset="0"/>
                <a:cs typeface="Arial" charset="0"/>
              </a:rPr>
              <a:t>Улучшение </a:t>
            </a:r>
          </a:p>
          <a:p>
            <a:pPr algn="ctr"/>
            <a:r>
              <a:rPr lang="ru-RU" b="1">
                <a:latin typeface="Calibri" pitchFamily="34" charset="0"/>
                <a:cs typeface="Arial" charset="0"/>
              </a:rPr>
              <a:t>оксигенации</a:t>
            </a:r>
          </a:p>
        </p:txBody>
      </p:sp>
      <p:sp>
        <p:nvSpPr>
          <p:cNvPr id="57352" name="Text Box 12"/>
          <p:cNvSpPr txBox="1">
            <a:spLocks noChangeArrowheads="1"/>
          </p:cNvSpPr>
          <p:nvPr/>
        </p:nvSpPr>
        <p:spPr bwMode="auto">
          <a:xfrm>
            <a:off x="3419475" y="3500438"/>
            <a:ext cx="1624013" cy="649287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pPr algn="ctr"/>
            <a:r>
              <a:rPr lang="ru-RU" b="1">
                <a:latin typeface="Calibri" pitchFamily="34" charset="0"/>
                <a:cs typeface="Arial" charset="0"/>
              </a:rPr>
              <a:t>Повышение </a:t>
            </a:r>
          </a:p>
          <a:p>
            <a:pPr algn="ctr"/>
            <a:r>
              <a:rPr lang="ru-RU" b="1">
                <a:latin typeface="Calibri" pitchFamily="34" charset="0"/>
                <a:cs typeface="Arial" charset="0"/>
              </a:rPr>
              <a:t>ФОЕ</a:t>
            </a:r>
          </a:p>
        </p:txBody>
      </p:sp>
      <p:sp>
        <p:nvSpPr>
          <p:cNvPr id="57353" name="Text Box 13"/>
          <p:cNvSpPr txBox="1">
            <a:spLocks noChangeArrowheads="1"/>
          </p:cNvSpPr>
          <p:nvPr/>
        </p:nvSpPr>
        <p:spPr bwMode="auto">
          <a:xfrm>
            <a:off x="179388" y="4797425"/>
            <a:ext cx="8748712" cy="371475"/>
          </a:xfrm>
          <a:prstGeom prst="rect">
            <a:avLst/>
          </a:prstGeom>
          <a:noFill/>
          <a:ln w="76200" cmpd="thickThin">
            <a:solidFill>
              <a:schemeClr val="tx1"/>
            </a:solidFill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ctr"/>
            <a:r>
              <a:rPr lang="ru-RU" b="1">
                <a:latin typeface="Calibri" pitchFamily="34" charset="0"/>
                <a:cs typeface="Arial" charset="0"/>
              </a:rPr>
              <a:t>   СНИЖЕНИЕ             РАБОТЫ              ДЫХАНИЯ</a:t>
            </a:r>
          </a:p>
        </p:txBody>
      </p:sp>
      <p:sp>
        <p:nvSpPr>
          <p:cNvPr id="57354" name="Line 23"/>
          <p:cNvSpPr>
            <a:spLocks noChangeShapeType="1"/>
          </p:cNvSpPr>
          <p:nvPr/>
        </p:nvSpPr>
        <p:spPr bwMode="auto">
          <a:xfrm>
            <a:off x="3132138" y="2924175"/>
            <a:ext cx="0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 type="triangle" w="med" len="med"/>
          </a:ln>
        </p:spPr>
        <p:txBody>
          <a:bodyPr wrap="none" lIns="90000" tIns="46800" rIns="90000" bIns="46800">
            <a:spAutoFit/>
          </a:bodyPr>
          <a:lstStyle/>
          <a:p>
            <a:endParaRPr lang="ru-RU"/>
          </a:p>
        </p:txBody>
      </p:sp>
      <p:sp>
        <p:nvSpPr>
          <p:cNvPr id="27" name="Стрелка вправо 26"/>
          <p:cNvSpPr/>
          <p:nvPr/>
        </p:nvSpPr>
        <p:spPr>
          <a:xfrm rot="5400000">
            <a:off x="5299075" y="1406526"/>
            <a:ext cx="358775" cy="228600"/>
          </a:xfrm>
          <a:prstGeom prst="rightArrow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Стрелка вправо 27"/>
          <p:cNvSpPr/>
          <p:nvPr/>
        </p:nvSpPr>
        <p:spPr>
          <a:xfrm rot="5400000">
            <a:off x="5181601" y="2171700"/>
            <a:ext cx="563562" cy="198437"/>
          </a:xfrm>
          <a:prstGeom prst="rightArrow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Стрелка вправо 28"/>
          <p:cNvSpPr/>
          <p:nvPr/>
        </p:nvSpPr>
        <p:spPr>
          <a:xfrm rot="10800000">
            <a:off x="3563938" y="1052513"/>
            <a:ext cx="1512887" cy="215900"/>
          </a:xfrm>
          <a:prstGeom prst="rightArrow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Стрелка вправо 29"/>
          <p:cNvSpPr/>
          <p:nvPr/>
        </p:nvSpPr>
        <p:spPr>
          <a:xfrm>
            <a:off x="5940425" y="1052513"/>
            <a:ext cx="977900" cy="228600"/>
          </a:xfrm>
          <a:prstGeom prst="rightArrow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Стрелка вправо 31"/>
          <p:cNvSpPr/>
          <p:nvPr/>
        </p:nvSpPr>
        <p:spPr>
          <a:xfrm>
            <a:off x="2555875" y="3644900"/>
            <a:ext cx="833438" cy="215900"/>
          </a:xfrm>
          <a:prstGeom prst="rightArrow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Стрелка вправо 32"/>
          <p:cNvSpPr/>
          <p:nvPr/>
        </p:nvSpPr>
        <p:spPr>
          <a:xfrm rot="5400000">
            <a:off x="34925" y="2349501"/>
            <a:ext cx="1800225" cy="215900"/>
          </a:xfrm>
          <a:prstGeom prst="rightArrow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Стрелка вправо 33"/>
          <p:cNvSpPr/>
          <p:nvPr/>
        </p:nvSpPr>
        <p:spPr>
          <a:xfrm rot="5400000">
            <a:off x="1337468" y="2847182"/>
            <a:ext cx="792163" cy="228600"/>
          </a:xfrm>
          <a:prstGeom prst="rightArrow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Стрелка вправо 34"/>
          <p:cNvSpPr/>
          <p:nvPr/>
        </p:nvSpPr>
        <p:spPr>
          <a:xfrm rot="5400000">
            <a:off x="1390650" y="1785938"/>
            <a:ext cx="685800" cy="228600"/>
          </a:xfrm>
          <a:prstGeom prst="rightArrow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Стрелка вправо 35"/>
          <p:cNvSpPr/>
          <p:nvPr/>
        </p:nvSpPr>
        <p:spPr>
          <a:xfrm rot="5400000">
            <a:off x="6120606" y="2888457"/>
            <a:ext cx="3455987" cy="215900"/>
          </a:xfrm>
          <a:prstGeom prst="rightArrow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Стрелка вправо 36"/>
          <p:cNvSpPr/>
          <p:nvPr/>
        </p:nvSpPr>
        <p:spPr>
          <a:xfrm rot="5400000">
            <a:off x="4716463" y="3860800"/>
            <a:ext cx="1524000" cy="228600"/>
          </a:xfrm>
          <a:prstGeom prst="rightArrow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Стрелка вправо 37"/>
          <p:cNvSpPr/>
          <p:nvPr/>
        </p:nvSpPr>
        <p:spPr>
          <a:xfrm rot="5400000">
            <a:off x="1212850" y="4340225"/>
            <a:ext cx="609600" cy="228600"/>
          </a:xfrm>
          <a:prstGeom prst="rightArrow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40" name="Стрелка углом вверх 39"/>
          <p:cNvSpPr/>
          <p:nvPr/>
        </p:nvSpPr>
        <p:spPr>
          <a:xfrm rot="16200000" flipV="1">
            <a:off x="4178300" y="3030538"/>
            <a:ext cx="533400" cy="609600"/>
          </a:xfrm>
          <a:prstGeom prst="bentUpArrow">
            <a:avLst>
              <a:gd name="adj1" fmla="val 17500"/>
              <a:gd name="adj2" fmla="val 25000"/>
              <a:gd name="adj3" fmla="val 25000"/>
            </a:avLst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Стрелка углом вверх 40"/>
          <p:cNvSpPr/>
          <p:nvPr/>
        </p:nvSpPr>
        <p:spPr>
          <a:xfrm rot="16200000" flipV="1">
            <a:off x="3114675" y="1646238"/>
            <a:ext cx="685800" cy="2667000"/>
          </a:xfrm>
          <a:prstGeom prst="bentUpArrow">
            <a:avLst>
              <a:gd name="adj1" fmla="val 17500"/>
              <a:gd name="adj2" fmla="val 25000"/>
              <a:gd name="adj3" fmla="val 25000"/>
            </a:avLst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57368" name="TextBox 24"/>
          <p:cNvSpPr txBox="1">
            <a:spLocks noChangeArrowheads="1"/>
          </p:cNvSpPr>
          <p:nvPr/>
        </p:nvSpPr>
        <p:spPr bwMode="auto">
          <a:xfrm>
            <a:off x="0" y="5373688"/>
            <a:ext cx="40513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 u="sng">
                <a:latin typeface="Calibri" pitchFamily="34" charset="0"/>
              </a:rPr>
              <a:t>Повышение внутригрудного давления</a:t>
            </a:r>
          </a:p>
        </p:txBody>
      </p:sp>
      <p:sp>
        <p:nvSpPr>
          <p:cNvPr id="57369" name="TextBox 25"/>
          <p:cNvSpPr txBox="1">
            <a:spLocks noChangeArrowheads="1"/>
          </p:cNvSpPr>
          <p:nvPr/>
        </p:nvSpPr>
        <p:spPr bwMode="auto">
          <a:xfrm>
            <a:off x="0" y="5732463"/>
            <a:ext cx="51720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 u="sng">
                <a:latin typeface="Calibri" pitchFamily="34" charset="0"/>
              </a:rPr>
              <a:t>Снижение работы торакоабдоминального насоса</a:t>
            </a:r>
          </a:p>
        </p:txBody>
      </p:sp>
      <p:sp>
        <p:nvSpPr>
          <p:cNvPr id="57370" name="TextBox 30"/>
          <p:cNvSpPr txBox="1">
            <a:spLocks noChangeArrowheads="1"/>
          </p:cNvSpPr>
          <p:nvPr/>
        </p:nvSpPr>
        <p:spPr bwMode="auto">
          <a:xfrm>
            <a:off x="0" y="6092825"/>
            <a:ext cx="557371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 u="sng">
                <a:latin typeface="Calibri" pitchFamily="34" charset="0"/>
              </a:rPr>
              <a:t>Снижение венозного возврата и преднагрузки </a:t>
            </a:r>
          </a:p>
          <a:p>
            <a:r>
              <a:rPr lang="ru-RU" b="1" u="sng">
                <a:latin typeface="Calibri" pitchFamily="34" charset="0"/>
              </a:rPr>
              <a:t>правого желудочка</a:t>
            </a:r>
          </a:p>
        </p:txBody>
      </p:sp>
      <p:sp>
        <p:nvSpPr>
          <p:cNvPr id="57371" name="TextBox 41"/>
          <p:cNvSpPr txBox="1">
            <a:spLocks noChangeArrowheads="1"/>
          </p:cNvSpPr>
          <p:nvPr/>
        </p:nvSpPr>
        <p:spPr bwMode="auto">
          <a:xfrm>
            <a:off x="6227763" y="5445125"/>
            <a:ext cx="1493837" cy="923925"/>
          </a:xfrm>
          <a:prstGeom prst="rect">
            <a:avLst/>
          </a:prstGeom>
          <a:noFill/>
          <a:ln w="76200" cmpd="thickThin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Снижение</a:t>
            </a:r>
          </a:p>
          <a:p>
            <a:r>
              <a:rPr lang="ru-RU" b="1">
                <a:latin typeface="Calibri" pitchFamily="34" charset="0"/>
              </a:rPr>
              <a:t>сердечного</a:t>
            </a:r>
          </a:p>
          <a:p>
            <a:r>
              <a:rPr lang="ru-RU" b="1">
                <a:latin typeface="Calibri" pitchFamily="34" charset="0"/>
              </a:rPr>
              <a:t>выброса</a:t>
            </a:r>
          </a:p>
        </p:txBody>
      </p:sp>
      <p:sp>
        <p:nvSpPr>
          <p:cNvPr id="57372" name="TextBox 42"/>
          <p:cNvSpPr txBox="1">
            <a:spLocks noChangeArrowheads="1"/>
          </p:cNvSpPr>
          <p:nvPr/>
        </p:nvSpPr>
        <p:spPr bwMode="auto">
          <a:xfrm>
            <a:off x="3492500" y="115888"/>
            <a:ext cx="3255963" cy="401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latin typeface="Calibri" pitchFamily="34" charset="0"/>
              </a:rPr>
              <a:t>ЭФФЕКТЫ «СРАР» И «РЕЕР»</a:t>
            </a:r>
          </a:p>
        </p:txBody>
      </p:sp>
      <p:sp>
        <p:nvSpPr>
          <p:cNvPr id="39" name="Правая фигурная скобка 38"/>
          <p:cNvSpPr/>
          <p:nvPr/>
        </p:nvSpPr>
        <p:spPr>
          <a:xfrm>
            <a:off x="5795963" y="5516563"/>
            <a:ext cx="288925" cy="914400"/>
          </a:xfrm>
          <a:prstGeom prst="rightBrace">
            <a:avLst>
              <a:gd name="adj1" fmla="val 41061"/>
              <a:gd name="adj2" fmla="val 50000"/>
            </a:avLst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Заголовок 1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765175"/>
          </a:xfrm>
        </p:spPr>
        <p:txBody>
          <a:bodyPr/>
          <a:lstStyle/>
          <a:p>
            <a:pPr eaLnBrk="1" hangingPunct="1"/>
            <a:r>
              <a:rPr lang="ru-RU" sz="2400" b="1" smtClean="0"/>
              <a:t>ИНТУБАЦИЯ</a:t>
            </a:r>
          </a:p>
        </p:txBody>
      </p:sp>
      <p:sp>
        <p:nvSpPr>
          <p:cNvPr id="58370" name="Содержимое 2"/>
          <p:cNvSpPr>
            <a:spLocks noGrp="1"/>
          </p:cNvSpPr>
          <p:nvPr>
            <p:ph idx="1"/>
          </p:nvPr>
        </p:nvSpPr>
        <p:spPr>
          <a:xfrm>
            <a:off x="179388" y="765175"/>
            <a:ext cx="8856662" cy="5327650"/>
          </a:xfrm>
        </p:spPr>
        <p:txBody>
          <a:bodyPr/>
          <a:lstStyle/>
          <a:p>
            <a:pPr eaLnBrk="1" hangingPunct="1"/>
            <a:r>
              <a:rPr lang="ru-RU" sz="2000" b="1" smtClean="0"/>
              <a:t>1. Определить риск «трудной интубации»</a:t>
            </a:r>
          </a:p>
          <a:p>
            <a:pPr eaLnBrk="1" hangingPunct="1"/>
            <a:r>
              <a:rPr lang="ru-RU" sz="2000" b="1" smtClean="0"/>
              <a:t>2. Выбрать трубку (диаметр, манжета)</a:t>
            </a:r>
          </a:p>
          <a:p>
            <a:pPr eaLnBrk="1" hangingPunct="1"/>
            <a:r>
              <a:rPr lang="ru-RU" sz="2000" b="1" smtClean="0"/>
              <a:t>3. Убедиться в отсутствии зубных протезов, описать наличие протезов, коронок, нестабильных зубов</a:t>
            </a:r>
          </a:p>
          <a:p>
            <a:pPr eaLnBrk="1" hangingPunct="1"/>
            <a:r>
              <a:rPr lang="ru-RU" sz="2000" b="1" smtClean="0"/>
              <a:t>4. Местная анестезия нёба, при НТИ - носовых ходов (экспозиция!)</a:t>
            </a:r>
          </a:p>
          <a:p>
            <a:pPr eaLnBrk="1" hangingPunct="1"/>
            <a:r>
              <a:rPr lang="ru-RU" sz="2000" b="1" smtClean="0"/>
              <a:t>5. Седация, анальгезия</a:t>
            </a:r>
          </a:p>
          <a:p>
            <a:pPr eaLnBrk="1" hangingPunct="1"/>
            <a:r>
              <a:rPr lang="ru-RU" sz="2000" b="1" smtClean="0"/>
              <a:t>6. Выбор способа: назотрахеальная (НТИ) или оротрахеальная (ОТИ)</a:t>
            </a:r>
          </a:p>
          <a:p>
            <a:pPr eaLnBrk="1" hangingPunct="1"/>
            <a:r>
              <a:rPr lang="ru-RU" sz="2000" b="1" smtClean="0"/>
              <a:t>7. Местная анестезия голосовых складок</a:t>
            </a:r>
          </a:p>
          <a:p>
            <a:pPr eaLnBrk="1" hangingPunct="1"/>
            <a:r>
              <a:rPr lang="ru-RU" sz="2000" b="1" smtClean="0"/>
              <a:t>8. Обработка эндотрахеальной трубки («глазная мазь»)</a:t>
            </a:r>
          </a:p>
          <a:p>
            <a:pPr eaLnBrk="1" hangingPunct="1"/>
            <a:r>
              <a:rPr lang="ru-RU" sz="2000" b="1" smtClean="0"/>
              <a:t>9. Миорелаксант или интубация на спонтанном дыхании</a:t>
            </a:r>
            <a:r>
              <a:rPr lang="en-US" sz="2000" b="1" smtClean="0"/>
              <a:t> (</a:t>
            </a:r>
            <a:r>
              <a:rPr lang="ru-RU" sz="2000" b="1" smtClean="0"/>
              <a:t>показана фиброоптическая интубация)</a:t>
            </a:r>
          </a:p>
          <a:p>
            <a:pPr eaLnBrk="1" hangingPunct="1"/>
            <a:r>
              <a:rPr lang="ru-RU" sz="2000" b="1" smtClean="0"/>
              <a:t>10. Идентификация положения эндотрахеальной трубки</a:t>
            </a:r>
          </a:p>
          <a:p>
            <a:pPr eaLnBrk="1" hangingPunct="1"/>
            <a:r>
              <a:rPr lang="ru-RU" sz="2000" b="1" smtClean="0"/>
              <a:t>11. Измерение давления в манжете (12-20мБар)</a:t>
            </a:r>
          </a:p>
          <a:p>
            <a:pPr eaLnBrk="1" hangingPunct="1"/>
            <a:r>
              <a:rPr lang="ru-RU" sz="2000" b="1" smtClean="0"/>
              <a:t>12. Фиксация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3" name="Picture 2" descr="измерения дыхательных путей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1412875"/>
            <a:ext cx="6121400" cy="511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4" name="Прямая соединительная линия 3"/>
          <p:cNvCxnSpPr/>
          <p:nvPr/>
        </p:nvCxnSpPr>
        <p:spPr>
          <a:xfrm>
            <a:off x="3203575" y="1844675"/>
            <a:ext cx="792163" cy="360363"/>
          </a:xfrm>
          <a:prstGeom prst="line">
            <a:avLst/>
          </a:prstGeom>
          <a:ln w="5080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>
            <a:off x="3203575" y="1844675"/>
            <a:ext cx="1728788" cy="576263"/>
          </a:xfrm>
          <a:prstGeom prst="line">
            <a:avLst/>
          </a:prstGeom>
          <a:ln w="38100">
            <a:solidFill>
              <a:srgbClr val="00B05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396" name="TextBox 8"/>
          <p:cNvSpPr txBox="1">
            <a:spLocks noChangeArrowheads="1"/>
          </p:cNvSpPr>
          <p:nvPr/>
        </p:nvSpPr>
        <p:spPr bwMode="auto">
          <a:xfrm>
            <a:off x="250825" y="115888"/>
            <a:ext cx="8713788" cy="120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Тиреоментальное расстояние (ТМ) – тест Патила; риск при ТМ≤6см.</a:t>
            </a:r>
          </a:p>
          <a:p>
            <a:r>
              <a:rPr lang="ru-RU" b="1">
                <a:latin typeface="Calibri" pitchFamily="34" charset="0"/>
              </a:rPr>
              <a:t>Стерноментальное расстояние (СМ) – тест Саввы; риск при СМ≤12см.</a:t>
            </a:r>
          </a:p>
          <a:p>
            <a:r>
              <a:rPr lang="ru-RU" b="1">
                <a:latin typeface="Calibri" pitchFamily="34" charset="0"/>
              </a:rPr>
              <a:t>Уточнённый критерий риска трудной интубации (гипотетический!): УКР=0,6(ТМ+СМ); риск при УКР</a:t>
            </a:r>
            <a:r>
              <a:rPr lang="en-US" b="1">
                <a:latin typeface="Calibri" pitchFamily="34" charset="0"/>
              </a:rPr>
              <a:t>&lt;</a:t>
            </a:r>
            <a:r>
              <a:rPr lang="ru-RU" b="1">
                <a:latin typeface="Calibri" pitchFamily="34" charset="0"/>
              </a:rPr>
              <a:t>11см. </a:t>
            </a:r>
          </a:p>
        </p:txBody>
      </p:sp>
      <p:sp>
        <p:nvSpPr>
          <p:cNvPr id="59397" name="TextBox 9"/>
          <p:cNvSpPr txBox="1">
            <a:spLocks noChangeArrowheads="1"/>
          </p:cNvSpPr>
          <p:nvPr/>
        </p:nvSpPr>
        <p:spPr bwMode="auto">
          <a:xfrm>
            <a:off x="6804025" y="1989138"/>
            <a:ext cx="54133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ТМ</a:t>
            </a:r>
          </a:p>
          <a:p>
            <a:r>
              <a:rPr lang="ru-RU" b="1">
                <a:latin typeface="Calibri" pitchFamily="34" charset="0"/>
              </a:rPr>
              <a:t>СМ</a:t>
            </a: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7308850" y="2492375"/>
            <a:ext cx="792163" cy="0"/>
          </a:xfrm>
          <a:prstGeom prst="line">
            <a:avLst/>
          </a:prstGeom>
          <a:ln w="38100">
            <a:solidFill>
              <a:srgbClr val="00B05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7308850" y="2205038"/>
            <a:ext cx="792163" cy="0"/>
          </a:xfrm>
          <a:prstGeom prst="line">
            <a:avLst/>
          </a:prstGeom>
          <a:ln w="5080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850900"/>
          </a:xfrm>
        </p:spPr>
        <p:txBody>
          <a:bodyPr/>
          <a:lstStyle/>
          <a:p>
            <a:pPr eaLnBrk="1" hangingPunct="1"/>
            <a:r>
              <a:rPr lang="ru-RU" smtClean="0"/>
              <a:t>Трудная прямая ларингоскопия</a:t>
            </a:r>
          </a:p>
        </p:txBody>
      </p:sp>
      <p:pic>
        <p:nvPicPr>
          <p:cNvPr id="60418" name="Picture 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827088" y="908050"/>
            <a:ext cx="6985000" cy="3887788"/>
          </a:xfrm>
        </p:spPr>
      </p:pic>
      <p:sp>
        <p:nvSpPr>
          <p:cNvPr id="60419" name="Text Box 4"/>
          <p:cNvSpPr txBox="1">
            <a:spLocks noChangeArrowheads="1"/>
          </p:cNvSpPr>
          <p:nvPr/>
        </p:nvSpPr>
        <p:spPr bwMode="auto">
          <a:xfrm>
            <a:off x="0" y="4941888"/>
            <a:ext cx="9144000" cy="18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600" b="1">
                <a:latin typeface="Calibri" pitchFamily="34" charset="0"/>
              </a:rPr>
              <a:t>Классификация </a:t>
            </a:r>
            <a:r>
              <a:rPr lang="ru-RU" sz="1600" b="1" i="1">
                <a:latin typeface="Calibri" pitchFamily="34" charset="0"/>
              </a:rPr>
              <a:t>(</a:t>
            </a:r>
            <a:r>
              <a:rPr lang="en-US" sz="1600" b="1" i="1">
                <a:latin typeface="Calibri" pitchFamily="34" charset="0"/>
              </a:rPr>
              <a:t>a</a:t>
            </a:r>
            <a:r>
              <a:rPr lang="ru-RU" sz="1600" b="1" i="1">
                <a:latin typeface="Calibri" pitchFamily="34" charset="0"/>
              </a:rPr>
              <a:t>) </a:t>
            </a:r>
            <a:r>
              <a:rPr lang="en-US" sz="1600" b="1">
                <a:latin typeface="Calibri" pitchFamily="34" charset="0"/>
              </a:rPr>
              <a:t>Mallampati</a:t>
            </a:r>
            <a:r>
              <a:rPr lang="ru-RU" sz="1600" b="1">
                <a:latin typeface="Calibri" pitchFamily="34" charset="0"/>
              </a:rPr>
              <a:t> в модификации </a:t>
            </a:r>
            <a:r>
              <a:rPr lang="en-US" sz="1600" b="1">
                <a:latin typeface="Calibri" pitchFamily="34" charset="0"/>
              </a:rPr>
              <a:t>Samsoon</a:t>
            </a:r>
            <a:r>
              <a:rPr lang="ru-RU" sz="1600" b="1">
                <a:latin typeface="Calibri" pitchFamily="34" charset="0"/>
              </a:rPr>
              <a:t> и </a:t>
            </a:r>
            <a:r>
              <a:rPr lang="en-US" sz="1600" b="1">
                <a:latin typeface="Calibri" pitchFamily="34" charset="0"/>
              </a:rPr>
              <a:t>Young </a:t>
            </a:r>
            <a:r>
              <a:rPr lang="ru-RU" sz="1600" b="1">
                <a:latin typeface="Calibri" pitchFamily="34" charset="0"/>
              </a:rPr>
              <a:t> Класс </a:t>
            </a:r>
            <a:r>
              <a:rPr lang="en-US" sz="1600" b="1">
                <a:latin typeface="Calibri" pitchFamily="34" charset="0"/>
              </a:rPr>
              <a:t>I</a:t>
            </a:r>
            <a:r>
              <a:rPr lang="ru-RU" sz="1600" b="1">
                <a:latin typeface="Calibri" pitchFamily="34" charset="0"/>
              </a:rPr>
              <a:t>— тонзиллярные дуги хорошо видны; класс </a:t>
            </a:r>
            <a:r>
              <a:rPr lang="en-US" sz="1600" b="1">
                <a:latin typeface="Calibri" pitchFamily="34" charset="0"/>
              </a:rPr>
              <a:t>II</a:t>
            </a:r>
            <a:r>
              <a:rPr lang="ru-RU" sz="1600" b="1">
                <a:latin typeface="Calibri" pitchFamily="34" charset="0"/>
              </a:rPr>
              <a:t> — язычок полностью виден; класс </a:t>
            </a:r>
            <a:r>
              <a:rPr lang="en-US" sz="1600" b="1">
                <a:latin typeface="Calibri" pitchFamily="34" charset="0"/>
              </a:rPr>
              <a:t>III</a:t>
            </a:r>
            <a:r>
              <a:rPr lang="ru-RU" sz="1600" b="1">
                <a:latin typeface="Calibri" pitchFamily="34" charset="0"/>
              </a:rPr>
              <a:t>— видно только основание язычка; класс </a:t>
            </a:r>
            <a:r>
              <a:rPr lang="en-US" sz="1600" b="1">
                <a:latin typeface="Calibri" pitchFamily="34" charset="0"/>
              </a:rPr>
              <a:t>IV</a:t>
            </a:r>
            <a:r>
              <a:rPr lang="ru-RU" sz="1600" b="1" i="1">
                <a:latin typeface="Calibri" pitchFamily="34" charset="0"/>
              </a:rPr>
              <a:t>— </a:t>
            </a:r>
            <a:r>
              <a:rPr lang="ru-RU" sz="1600" b="1">
                <a:latin typeface="Calibri" pitchFamily="34" charset="0"/>
              </a:rPr>
              <a:t>видна только костная часть верхнего неба.</a:t>
            </a:r>
          </a:p>
          <a:p>
            <a:r>
              <a:rPr lang="ru-RU" sz="1600" b="1">
                <a:latin typeface="Calibri" pitchFamily="34" charset="0"/>
              </a:rPr>
              <a:t>Ларингоскопические стадии </a:t>
            </a:r>
            <a:r>
              <a:rPr lang="ru-RU" sz="1600" b="1" i="1">
                <a:latin typeface="Calibri" pitchFamily="34" charset="0"/>
              </a:rPr>
              <a:t>(6) </a:t>
            </a:r>
            <a:r>
              <a:rPr lang="ru-RU" sz="1600" b="1">
                <a:latin typeface="Calibri" pitchFamily="34" charset="0"/>
              </a:rPr>
              <a:t>по Сог</a:t>
            </a:r>
            <a:r>
              <a:rPr lang="en-US" sz="1600" b="1">
                <a:latin typeface="Calibri" pitchFamily="34" charset="0"/>
              </a:rPr>
              <a:t>m</a:t>
            </a:r>
            <a:r>
              <a:rPr lang="ru-RU" sz="1600" b="1">
                <a:latin typeface="Calibri" pitchFamily="34" charset="0"/>
              </a:rPr>
              <a:t>аск и </a:t>
            </a:r>
            <a:r>
              <a:rPr lang="en-US" sz="1600" b="1">
                <a:latin typeface="Calibri" pitchFamily="34" charset="0"/>
              </a:rPr>
              <a:t>Lehane</a:t>
            </a:r>
            <a:r>
              <a:rPr lang="ru-RU" sz="1600" b="1">
                <a:latin typeface="Calibri" pitchFamily="34" charset="0"/>
              </a:rPr>
              <a:t>. Стадия </a:t>
            </a:r>
            <a:r>
              <a:rPr lang="en-US" sz="1600" b="1">
                <a:latin typeface="Calibri" pitchFamily="34" charset="0"/>
              </a:rPr>
              <a:t>I</a:t>
            </a:r>
            <a:r>
              <a:rPr lang="ru-RU" sz="1600" b="1">
                <a:latin typeface="Calibri" pitchFamily="34" charset="0"/>
              </a:rPr>
              <a:t> — полностью виден вход в гортань, голосовая шель; стадия </a:t>
            </a:r>
            <a:r>
              <a:rPr lang="en-US" sz="1600" b="1">
                <a:latin typeface="Calibri" pitchFamily="34" charset="0"/>
              </a:rPr>
              <a:t>II</a:t>
            </a:r>
            <a:r>
              <a:rPr lang="ru-RU" sz="1600" b="1">
                <a:latin typeface="Calibri" pitchFamily="34" charset="0"/>
              </a:rPr>
              <a:t> — видна только задняя часть входа в гортань и голосовой щели; стадия </a:t>
            </a:r>
            <a:r>
              <a:rPr lang="en-US" sz="1600" b="1">
                <a:latin typeface="Calibri" pitchFamily="34" charset="0"/>
              </a:rPr>
              <a:t>III</a:t>
            </a:r>
            <a:r>
              <a:rPr lang="ru-RU" sz="1600" b="1">
                <a:latin typeface="Calibri" pitchFamily="34" charset="0"/>
              </a:rPr>
              <a:t>— вход в гортань и голосовая щель не видны; стадия </a:t>
            </a:r>
            <a:r>
              <a:rPr lang="en-US" sz="1600" b="1">
                <a:latin typeface="Calibri" pitchFamily="34" charset="0"/>
              </a:rPr>
              <a:t>IV</a:t>
            </a:r>
            <a:r>
              <a:rPr lang="ru-RU" sz="1600" b="1" i="1">
                <a:latin typeface="Calibri" pitchFamily="34" charset="0"/>
              </a:rPr>
              <a:t> — </a:t>
            </a:r>
            <a:r>
              <a:rPr lang="ru-RU" sz="1600" b="1">
                <a:latin typeface="Calibri" pitchFamily="34" charset="0"/>
              </a:rPr>
              <a:t>не виден надгортанник.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1" name="Picture 8" descr="MSM_98_1_fig2"/>
          <p:cNvPicPr>
            <a:picLocks noChangeAspect="1" noChangeArrowheads="1"/>
          </p:cNvPicPr>
          <p:nvPr/>
        </p:nvPicPr>
        <p:blipFill>
          <a:blip r:embed="rId2" cstate="print">
            <a:lum bright="-54000" contrast="90000"/>
          </a:blip>
          <a:srcRect/>
          <a:stretch>
            <a:fillRect/>
          </a:stretch>
        </p:blipFill>
        <p:spPr bwMode="auto">
          <a:xfrm>
            <a:off x="1344613" y="1989138"/>
            <a:ext cx="7799387" cy="3995737"/>
          </a:xfrm>
          <a:prstGeom prst="rect">
            <a:avLst/>
          </a:prstGeom>
          <a:noFill/>
          <a:ln w="0">
            <a:solidFill>
              <a:schemeClr val="bg1"/>
            </a:solidFill>
            <a:miter lim="800000"/>
            <a:headEnd/>
            <a:tailEnd/>
          </a:ln>
        </p:spPr>
      </p:pic>
      <p:cxnSp>
        <p:nvCxnSpPr>
          <p:cNvPr id="16" name="Прямая соединительная линия 15"/>
          <p:cNvCxnSpPr/>
          <p:nvPr/>
        </p:nvCxnSpPr>
        <p:spPr>
          <a:xfrm rot="5400000">
            <a:off x="2015332" y="3320256"/>
            <a:ext cx="4032250" cy="360363"/>
          </a:xfrm>
          <a:prstGeom prst="line">
            <a:avLst/>
          </a:prstGeom>
          <a:ln w="50800">
            <a:solidFill>
              <a:srgbClr val="8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 rot="16200000" flipH="1">
            <a:off x="2447926" y="1593850"/>
            <a:ext cx="4032250" cy="3527425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>
            <a:off x="1403350" y="2565400"/>
            <a:ext cx="6553200" cy="1295400"/>
          </a:xfrm>
          <a:prstGeom prst="line">
            <a:avLst/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445" name="TextBox 26"/>
          <p:cNvSpPr txBox="1">
            <a:spLocks noChangeArrowheads="1"/>
          </p:cNvSpPr>
          <p:nvPr/>
        </p:nvSpPr>
        <p:spPr bwMode="auto">
          <a:xfrm>
            <a:off x="4211638" y="1268413"/>
            <a:ext cx="20843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Ось полости рта</a:t>
            </a:r>
          </a:p>
        </p:txBody>
      </p:sp>
      <p:sp>
        <p:nvSpPr>
          <p:cNvPr id="61446" name="TextBox 27"/>
          <p:cNvSpPr txBox="1">
            <a:spLocks noChangeArrowheads="1"/>
          </p:cNvSpPr>
          <p:nvPr/>
        </p:nvSpPr>
        <p:spPr bwMode="auto">
          <a:xfrm>
            <a:off x="2268538" y="981075"/>
            <a:ext cx="14382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Ось глотки</a:t>
            </a:r>
          </a:p>
        </p:txBody>
      </p:sp>
      <p:sp>
        <p:nvSpPr>
          <p:cNvPr id="61447" name="TextBox 28"/>
          <p:cNvSpPr txBox="1">
            <a:spLocks noChangeArrowheads="1"/>
          </p:cNvSpPr>
          <p:nvPr/>
        </p:nvSpPr>
        <p:spPr bwMode="auto">
          <a:xfrm>
            <a:off x="395288" y="2205038"/>
            <a:ext cx="15954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Ось гортани</a:t>
            </a:r>
          </a:p>
        </p:txBody>
      </p:sp>
      <p:sp>
        <p:nvSpPr>
          <p:cNvPr id="61448" name="TextBox 35"/>
          <p:cNvSpPr txBox="1">
            <a:spLocks noChangeArrowheads="1"/>
          </p:cNvSpPr>
          <p:nvPr/>
        </p:nvSpPr>
        <p:spPr bwMode="auto">
          <a:xfrm>
            <a:off x="179388" y="115888"/>
            <a:ext cx="882015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latin typeface="Calibri" pitchFamily="34" charset="0"/>
              </a:rPr>
              <a:t>Положение Джексона  может затруднять интубацию новорожденных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730625"/>
          </a:xfrm>
        </p:spPr>
        <p:txBody>
          <a:bodyPr/>
          <a:lstStyle/>
          <a:p>
            <a:pPr eaLnBrk="1" hangingPunct="1"/>
            <a:r>
              <a:rPr lang="ru-RU" sz="2400" b="1" smtClean="0"/>
              <a:t>ИСКУССТВЕННЫЕ ДЫХАТЕЛЬНЫЕ ПУТИ:</a:t>
            </a:r>
            <a:br>
              <a:rPr lang="ru-RU" sz="2400" b="1" smtClean="0"/>
            </a:br>
            <a:r>
              <a:rPr lang="ru-RU" sz="2400" b="1" smtClean="0"/>
              <a:t>1. Эндотрахеальные трубки: трахеальные, бронхиальные, термолабильные, армированные;</a:t>
            </a:r>
            <a:br>
              <a:rPr lang="ru-RU" sz="2400" b="1" smtClean="0"/>
            </a:br>
            <a:r>
              <a:rPr lang="ru-RU" sz="2400" b="1" smtClean="0"/>
              <a:t>2. Ларингеальные маски</a:t>
            </a:r>
            <a:br>
              <a:rPr lang="ru-RU" sz="2400" b="1" smtClean="0"/>
            </a:br>
            <a:r>
              <a:rPr lang="ru-RU" sz="2400" b="1" smtClean="0"/>
              <a:t>3. Комбитьюб</a:t>
            </a:r>
            <a:br>
              <a:rPr lang="ru-RU" sz="2400" b="1" smtClean="0"/>
            </a:br>
            <a:r>
              <a:rPr lang="ru-RU" sz="2400" b="1" smtClean="0"/>
              <a:t>4. Трахеостомические канюли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89" name="Picture 2" descr="мои фотки 003"/>
          <p:cNvPicPr>
            <a:picLocks noChangeAspect="1" noChangeArrowheads="1"/>
          </p:cNvPicPr>
          <p:nvPr/>
        </p:nvPicPr>
        <p:blipFill>
          <a:blip r:embed="rId3" cstate="print">
            <a:lum bright="-12000" contrast="-24000"/>
            <a:grayscl/>
          </a:blip>
          <a:srcRect/>
          <a:stretch>
            <a:fillRect/>
          </a:stretch>
        </p:blipFill>
        <p:spPr bwMode="auto">
          <a:xfrm>
            <a:off x="179388" y="260350"/>
            <a:ext cx="4248150" cy="417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3490" name="Picture 9" descr="Рис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363" y="260350"/>
            <a:ext cx="3816350" cy="424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3491" name="Picture 5" descr="EasyTub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00338" y="4868863"/>
            <a:ext cx="3141662" cy="159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143000" y="271463"/>
            <a:ext cx="7159625" cy="542925"/>
          </a:xfrm>
        </p:spPr>
        <p:txBody>
          <a:bodyPr/>
          <a:lstStyle/>
          <a:p>
            <a:pPr eaLnBrk="1" hangingPunct="1"/>
            <a:r>
              <a:rPr lang="ru-RU" sz="2500" b="1" smtClean="0"/>
              <a:t>Установка ларингеальной маски </a:t>
            </a:r>
            <a:r>
              <a:rPr lang="en-US" sz="2500" b="1" smtClean="0"/>
              <a:t>ProSeal</a:t>
            </a:r>
            <a:r>
              <a:rPr lang="ru-RU" sz="2500" b="1" smtClean="0"/>
              <a:t> </a:t>
            </a:r>
          </a:p>
        </p:txBody>
      </p:sp>
      <p:sp>
        <p:nvSpPr>
          <p:cNvPr id="64514" name="Rectangle 5"/>
          <p:cNvSpPr>
            <a:spLocks noChangeArrowheads="1"/>
          </p:cNvSpPr>
          <p:nvPr/>
        </p:nvSpPr>
        <p:spPr bwMode="auto">
          <a:xfrm>
            <a:off x="0" y="0"/>
            <a:ext cx="1020763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just"/>
            <a:r>
              <a:rPr lang="ru-RU" sz="140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                 </a:t>
            </a:r>
            <a:endParaRPr lang="ru-RU" sz="1400">
              <a:latin typeface="Calibri" pitchFamily="34" charset="0"/>
            </a:endParaRPr>
          </a:p>
          <a:p>
            <a:pPr algn="just" eaLnBrk="0" hangingPunct="0"/>
            <a:r>
              <a:rPr lang="ru-RU" sz="140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      </a:t>
            </a:r>
            <a:endParaRPr lang="ru-RU">
              <a:latin typeface="Calibri" pitchFamily="34" charset="0"/>
            </a:endParaRPr>
          </a:p>
        </p:txBody>
      </p:sp>
      <p:pic>
        <p:nvPicPr>
          <p:cNvPr id="64515" name="Picture 4" descr="ларингеальная маска 004"/>
          <p:cNvPicPr>
            <a:picLocks noChangeAspect="1" noChangeArrowheads="1"/>
          </p:cNvPicPr>
          <p:nvPr/>
        </p:nvPicPr>
        <p:blipFill>
          <a:blip r:embed="rId3" cstate="print"/>
          <a:srcRect l="8685"/>
          <a:stretch>
            <a:fillRect/>
          </a:stretch>
        </p:blipFill>
        <p:spPr bwMode="auto">
          <a:xfrm>
            <a:off x="323850" y="1125538"/>
            <a:ext cx="3455988" cy="2519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516" name="Picture 6" descr="ларингеальная маска 00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4163" y="1125538"/>
            <a:ext cx="3384550" cy="2519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517" name="Picture 7" descr="ларингеальная маска 00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43213" y="3860800"/>
            <a:ext cx="3600450" cy="280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4518" name="Rectangle 8"/>
          <p:cNvSpPr>
            <a:spLocks noChangeArrowheads="1"/>
          </p:cNvSpPr>
          <p:nvPr/>
        </p:nvSpPr>
        <p:spPr bwMode="auto">
          <a:xfrm rot="4080584">
            <a:off x="7787482" y="2301081"/>
            <a:ext cx="769938" cy="288925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64519" name="Rectangle 9"/>
          <p:cNvSpPr>
            <a:spLocks noChangeArrowheads="1"/>
          </p:cNvSpPr>
          <p:nvPr/>
        </p:nvSpPr>
        <p:spPr bwMode="auto">
          <a:xfrm rot="-5144703">
            <a:off x="4139406" y="5012532"/>
            <a:ext cx="649287" cy="215900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>
              <a:latin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7" name="Picture 2" descr="poli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914400"/>
            <a:ext cx="9144000" cy="594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5538" name="Text Box 5"/>
          <p:cNvSpPr txBox="1">
            <a:spLocks noChangeArrowheads="1"/>
          </p:cNvSpPr>
          <p:nvPr/>
        </p:nvSpPr>
        <p:spPr bwMode="auto">
          <a:xfrm>
            <a:off x="1524000" y="228600"/>
            <a:ext cx="70596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/>
              <a:t>«РЕСПИРАТОРНЫЙ ЗАЛ» (Бирмингем, 1958г)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0"/>
            <a:ext cx="7772400" cy="515938"/>
          </a:xfrm>
        </p:spPr>
        <p:txBody>
          <a:bodyPr/>
          <a:lstStyle/>
          <a:p>
            <a:pPr eaLnBrk="1" hangingPunct="1"/>
            <a:r>
              <a:rPr lang="ru-RU" sz="2400" b="1" smtClean="0">
                <a:latin typeface="Arial" charset="0"/>
              </a:rPr>
              <a:t>ИСКУССТВЕННАЯ ВЕНТИЛЯЦИЯ ЛЕГКИХ</a:t>
            </a:r>
          </a:p>
        </p:txBody>
      </p:sp>
      <p:sp>
        <p:nvSpPr>
          <p:cNvPr id="66562" name="Rectangle 3"/>
          <p:cNvSpPr>
            <a:spLocks noGrp="1" noChangeArrowheads="1"/>
          </p:cNvSpPr>
          <p:nvPr>
            <p:ph idx="1"/>
          </p:nvPr>
        </p:nvSpPr>
        <p:spPr>
          <a:xfrm>
            <a:off x="0" y="620713"/>
            <a:ext cx="9144000" cy="6048375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sz="2400" b="1" smtClean="0">
                <a:latin typeface="Arial" charset="0"/>
              </a:rPr>
              <a:t>Классификация типов переключения вентилятора на «выдох»:</a:t>
            </a:r>
          </a:p>
          <a:p>
            <a:pPr eaLnBrk="1" hangingPunct="1"/>
            <a:r>
              <a:rPr lang="ru-RU" sz="2400" b="1" smtClean="0">
                <a:latin typeface="Arial" charset="0"/>
              </a:rPr>
              <a:t>По времени вдоха (Т</a:t>
            </a:r>
            <a:r>
              <a:rPr lang="en-US" sz="2400" b="1" baseline="-25000" smtClean="0">
                <a:latin typeface="Arial" charset="0"/>
              </a:rPr>
              <a:t>i</a:t>
            </a:r>
            <a:r>
              <a:rPr lang="ru-RU" sz="2400" b="1" smtClean="0">
                <a:latin typeface="Arial" charset="0"/>
              </a:rPr>
              <a:t>) – </a:t>
            </a:r>
            <a:r>
              <a:rPr lang="en-US" sz="2400" b="1" smtClean="0">
                <a:latin typeface="Arial" charset="0"/>
              </a:rPr>
              <a:t>time-cycled ventilation (TCV);</a:t>
            </a:r>
          </a:p>
          <a:p>
            <a:pPr eaLnBrk="1" hangingPunct="1"/>
            <a:r>
              <a:rPr lang="ru-RU" sz="2400" b="1" smtClean="0">
                <a:latin typeface="Arial" charset="0"/>
              </a:rPr>
              <a:t>По объему вдоха (</a:t>
            </a:r>
            <a:r>
              <a:rPr lang="en-US" sz="2400" b="1" smtClean="0">
                <a:latin typeface="Arial" charset="0"/>
              </a:rPr>
              <a:t>V</a:t>
            </a:r>
            <a:r>
              <a:rPr lang="en-US" sz="2400" b="1" baseline="-25000" smtClean="0">
                <a:latin typeface="Arial" charset="0"/>
              </a:rPr>
              <a:t>t</a:t>
            </a:r>
            <a:r>
              <a:rPr lang="en-US" sz="2400" b="1" smtClean="0">
                <a:latin typeface="Arial" charset="0"/>
              </a:rPr>
              <a:t>) – volume-cycled ventilation (VCV);</a:t>
            </a:r>
          </a:p>
          <a:p>
            <a:pPr eaLnBrk="1" hangingPunct="1"/>
            <a:r>
              <a:rPr lang="ru-RU" sz="2400" b="1" smtClean="0">
                <a:latin typeface="Arial" charset="0"/>
              </a:rPr>
              <a:t>По пиковому давлению вдоха (</a:t>
            </a:r>
            <a:r>
              <a:rPr lang="en-US" sz="2400" b="1" smtClean="0">
                <a:latin typeface="Arial" charset="0"/>
              </a:rPr>
              <a:t>P</a:t>
            </a:r>
            <a:r>
              <a:rPr lang="en-US" sz="2400" b="1" baseline="-25000" smtClean="0">
                <a:latin typeface="Arial" charset="0"/>
              </a:rPr>
              <a:t>i</a:t>
            </a:r>
            <a:r>
              <a:rPr lang="en-US" sz="2400" b="1" smtClean="0">
                <a:latin typeface="Arial" charset="0"/>
              </a:rPr>
              <a:t>, PIP) – pressure-cycled ventilation (PCV)</a:t>
            </a:r>
            <a:r>
              <a:rPr lang="ru-RU" sz="2400" b="1" smtClean="0">
                <a:latin typeface="Arial" charset="0"/>
              </a:rPr>
              <a:t>.</a:t>
            </a:r>
          </a:p>
          <a:p>
            <a:pPr eaLnBrk="1" hangingPunct="1">
              <a:buFontTx/>
              <a:buNone/>
            </a:pPr>
            <a:r>
              <a:rPr lang="ru-RU" sz="2400" b="1" smtClean="0">
                <a:latin typeface="Arial" charset="0"/>
              </a:rPr>
              <a:t>Классификация вентиляторов по заданным пределам:</a:t>
            </a:r>
          </a:p>
          <a:p>
            <a:pPr eaLnBrk="1" hangingPunct="1"/>
            <a:r>
              <a:rPr lang="ru-RU" sz="2400" b="1" smtClean="0">
                <a:latin typeface="Arial" charset="0"/>
              </a:rPr>
              <a:t>Ограничение по давлению – </a:t>
            </a:r>
            <a:r>
              <a:rPr lang="en-US" sz="2400" b="1" smtClean="0">
                <a:latin typeface="Arial" charset="0"/>
              </a:rPr>
              <a:t>pressure limited;</a:t>
            </a:r>
          </a:p>
          <a:p>
            <a:pPr eaLnBrk="1" hangingPunct="1"/>
            <a:r>
              <a:rPr lang="ru-RU" sz="2400" b="1" smtClean="0">
                <a:latin typeface="Arial" charset="0"/>
              </a:rPr>
              <a:t>Ограничение по объему – </a:t>
            </a:r>
            <a:r>
              <a:rPr lang="en-US" sz="2400" b="1" smtClean="0">
                <a:latin typeface="Arial" charset="0"/>
              </a:rPr>
              <a:t>volume limited.</a:t>
            </a:r>
            <a:endParaRPr lang="ru-RU" sz="2400" b="1" smtClean="0">
              <a:latin typeface="Arial" charset="0"/>
            </a:endParaRPr>
          </a:p>
          <a:p>
            <a:pPr eaLnBrk="1" hangingPunct="1">
              <a:buFont typeface="Arial" charset="0"/>
              <a:buNone/>
            </a:pPr>
            <a:r>
              <a:rPr lang="ru-RU" sz="2400" b="1" smtClean="0">
                <a:latin typeface="Arial" charset="0"/>
              </a:rPr>
              <a:t>Классификация видов управления вдохом:</a:t>
            </a:r>
          </a:p>
          <a:p>
            <a:pPr eaLnBrk="1" hangingPunct="1"/>
            <a:r>
              <a:rPr lang="en-US" sz="2400" b="1" smtClean="0">
                <a:latin typeface="Arial" charset="0"/>
              </a:rPr>
              <a:t>Volume-controlled (VC);</a:t>
            </a:r>
          </a:p>
          <a:p>
            <a:pPr eaLnBrk="1" hangingPunct="1"/>
            <a:r>
              <a:rPr lang="en-US" sz="2400" b="1" smtClean="0">
                <a:latin typeface="Arial" charset="0"/>
              </a:rPr>
              <a:t>Pressure controlled (PC);</a:t>
            </a:r>
            <a:endParaRPr lang="ru-RU" sz="2400" b="1" smtClean="0">
              <a:latin typeface="Arial" charset="0"/>
            </a:endParaRPr>
          </a:p>
          <a:p>
            <a:pPr eaLnBrk="1" hangingPunct="1"/>
            <a:r>
              <a:rPr lang="en-US" sz="2400" b="1" smtClean="0">
                <a:latin typeface="Arial" charset="0"/>
              </a:rPr>
              <a:t>Dual controlled (DC)</a:t>
            </a:r>
            <a:endParaRPr lang="ru-RU" sz="2400" b="1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339975" y="5157788"/>
            <a:ext cx="2282825" cy="4318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339975" y="4292600"/>
            <a:ext cx="2282825" cy="4318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339975" y="2349500"/>
            <a:ext cx="2282825" cy="4318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2339975" y="1484313"/>
            <a:ext cx="2282825" cy="4318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258888" y="1268413"/>
            <a:ext cx="1203325" cy="1655762"/>
          </a:xfrm>
          <a:prstGeom prst="rect">
            <a:avLst/>
          </a:prstGeom>
          <a:solidFill>
            <a:schemeClr val="bg1"/>
          </a:solidFill>
          <a:ln w="50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</a:rPr>
              <a:t>Аппарат ИВЛ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258888" y="4076700"/>
            <a:ext cx="1203325" cy="1655763"/>
          </a:xfrm>
          <a:prstGeom prst="rect">
            <a:avLst/>
          </a:prstGeom>
          <a:solidFill>
            <a:schemeClr val="bg1"/>
          </a:solidFill>
          <a:ln w="50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</a:rPr>
              <a:t>Аппарат ИВЛ</a:t>
            </a:r>
          </a:p>
        </p:txBody>
      </p:sp>
      <p:sp>
        <p:nvSpPr>
          <p:cNvPr id="9" name="Тройная стрелка влево/вправо/вверх 8"/>
          <p:cNvSpPr/>
          <p:nvPr/>
        </p:nvSpPr>
        <p:spPr>
          <a:xfrm rot="5400000">
            <a:off x="4499769" y="4004469"/>
            <a:ext cx="1296988" cy="1873250"/>
          </a:xfrm>
          <a:prstGeom prst="leftRightUpArrow">
            <a:avLst>
              <a:gd name="adj1" fmla="val 50000"/>
              <a:gd name="adj2" fmla="val 25000"/>
              <a:gd name="adj3" fmla="val 0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6084888" y="4149725"/>
            <a:ext cx="1201737" cy="1655763"/>
          </a:xfrm>
          <a:prstGeom prst="rect">
            <a:avLst/>
          </a:prstGeom>
          <a:solidFill>
            <a:schemeClr val="bg1"/>
          </a:solidFill>
          <a:ln w="50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</a:rPr>
              <a:t>Пациент 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6011863" y="1341438"/>
            <a:ext cx="1203325" cy="1655762"/>
          </a:xfrm>
          <a:prstGeom prst="rect">
            <a:avLst/>
          </a:prstGeom>
          <a:solidFill>
            <a:schemeClr val="bg1"/>
          </a:solidFill>
          <a:ln w="50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</a:rPr>
              <a:t>Пациент </a:t>
            </a:r>
          </a:p>
        </p:txBody>
      </p:sp>
      <p:sp>
        <p:nvSpPr>
          <p:cNvPr id="8" name="Тройная стрелка влево/вправо/вверх 7"/>
          <p:cNvSpPr/>
          <p:nvPr/>
        </p:nvSpPr>
        <p:spPr>
          <a:xfrm rot="5400000">
            <a:off x="4427538" y="1196975"/>
            <a:ext cx="1296987" cy="1871663"/>
          </a:xfrm>
          <a:prstGeom prst="leftRightUpArrow">
            <a:avLst>
              <a:gd name="adj1" fmla="val 50000"/>
              <a:gd name="adj2" fmla="val 25000"/>
              <a:gd name="adj3" fmla="val 0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3851275" y="5229225"/>
            <a:ext cx="504825" cy="2873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3779838" y="2420938"/>
            <a:ext cx="504825" cy="22383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3995738" y="4365625"/>
            <a:ext cx="504825" cy="2873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3851275" y="1557338"/>
            <a:ext cx="504825" cy="28733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2339975" y="1557338"/>
            <a:ext cx="503238" cy="28733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2339975" y="2420938"/>
            <a:ext cx="503238" cy="28733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2268538" y="4365625"/>
            <a:ext cx="503237" cy="2873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2195513" y="5229225"/>
            <a:ext cx="504825" cy="2873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21" name="Прямая соединительная линия 20"/>
          <p:cNvCxnSpPr/>
          <p:nvPr/>
        </p:nvCxnSpPr>
        <p:spPr>
          <a:xfrm>
            <a:off x="2124075" y="5373688"/>
            <a:ext cx="360363" cy="215900"/>
          </a:xfrm>
          <a:prstGeom prst="line">
            <a:avLst/>
          </a:pr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>
            <a:off x="2195513" y="2565400"/>
            <a:ext cx="288925" cy="215900"/>
          </a:xfrm>
          <a:prstGeom prst="line">
            <a:avLst/>
          </a:pr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>
            <a:off x="2484438" y="4292600"/>
            <a:ext cx="358775" cy="215900"/>
          </a:xfrm>
          <a:prstGeom prst="line">
            <a:avLst/>
          </a:pr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>
            <a:endCxn id="16" idx="3"/>
          </p:cNvCxnSpPr>
          <p:nvPr/>
        </p:nvCxnSpPr>
        <p:spPr>
          <a:xfrm>
            <a:off x="2484438" y="1484313"/>
            <a:ext cx="358775" cy="215900"/>
          </a:xfrm>
          <a:prstGeom prst="line">
            <a:avLst/>
          </a:pr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Стрелка вправо 29"/>
          <p:cNvSpPr/>
          <p:nvPr/>
        </p:nvSpPr>
        <p:spPr>
          <a:xfrm rot="10800000">
            <a:off x="3348038" y="5300663"/>
            <a:ext cx="762000" cy="144462"/>
          </a:xfrm>
          <a:prstGeom prst="rightArrow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1" name="Стрелка вправо 30"/>
          <p:cNvSpPr/>
          <p:nvPr/>
        </p:nvSpPr>
        <p:spPr>
          <a:xfrm rot="5400000">
            <a:off x="4117975" y="1938338"/>
            <a:ext cx="763587" cy="287338"/>
          </a:xfrm>
          <a:prstGeom prst="rightArrow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2" name="Стрелка вправо 31"/>
          <p:cNvSpPr/>
          <p:nvPr/>
        </p:nvSpPr>
        <p:spPr>
          <a:xfrm rot="10800000">
            <a:off x="3211513" y="2452688"/>
            <a:ext cx="762000" cy="328612"/>
          </a:xfrm>
          <a:prstGeom prst="rightArrow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4" name="Стрелка вправо 33"/>
          <p:cNvSpPr/>
          <p:nvPr/>
        </p:nvSpPr>
        <p:spPr>
          <a:xfrm>
            <a:off x="3276600" y="4365625"/>
            <a:ext cx="762000" cy="287338"/>
          </a:xfrm>
          <a:prstGeom prst="rightArrow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5" name="Стрелка вправо 34"/>
          <p:cNvSpPr/>
          <p:nvPr/>
        </p:nvSpPr>
        <p:spPr>
          <a:xfrm>
            <a:off x="3276600" y="1557338"/>
            <a:ext cx="762000" cy="287337"/>
          </a:xfrm>
          <a:prstGeom prst="rightArrow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6" name="Стрелка вправо 35"/>
          <p:cNvSpPr/>
          <p:nvPr/>
        </p:nvSpPr>
        <p:spPr>
          <a:xfrm rot="1327488">
            <a:off x="4229100" y="4549775"/>
            <a:ext cx="1036638" cy="295275"/>
          </a:xfrm>
          <a:prstGeom prst="rightArrow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7" name="Стрелка вправо 36"/>
          <p:cNvSpPr/>
          <p:nvPr/>
        </p:nvSpPr>
        <p:spPr>
          <a:xfrm rot="9573615">
            <a:off x="4289425" y="5068888"/>
            <a:ext cx="763588" cy="171450"/>
          </a:xfrm>
          <a:prstGeom prst="rightArrow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8" name="Прямоугольник 37"/>
          <p:cNvSpPr/>
          <p:nvPr/>
        </p:nvSpPr>
        <p:spPr>
          <a:xfrm>
            <a:off x="5795963" y="4724400"/>
            <a:ext cx="431800" cy="4333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3" name="Стрелка вправо 32"/>
          <p:cNvSpPr/>
          <p:nvPr/>
        </p:nvSpPr>
        <p:spPr>
          <a:xfrm>
            <a:off x="5435600" y="4797425"/>
            <a:ext cx="763588" cy="215900"/>
          </a:xfrm>
          <a:prstGeom prst="rightArrow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7616" name="TextBox 38"/>
          <p:cNvSpPr txBox="1">
            <a:spLocks noChangeArrowheads="1"/>
          </p:cNvSpPr>
          <p:nvPr/>
        </p:nvSpPr>
        <p:spPr bwMode="auto">
          <a:xfrm>
            <a:off x="2916238" y="620713"/>
            <a:ext cx="13382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800" b="1">
                <a:latin typeface="Calibri" pitchFamily="34" charset="0"/>
              </a:rPr>
              <a:t>Flow by</a:t>
            </a:r>
            <a:endParaRPr lang="ru-RU" sz="2800" b="1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Прямая соединительная линия 2"/>
          <p:cNvCxnSpPr/>
          <p:nvPr/>
        </p:nvCxnSpPr>
        <p:spPr>
          <a:xfrm>
            <a:off x="2268538" y="2060575"/>
            <a:ext cx="25908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flipV="1">
            <a:off x="2268538" y="765175"/>
            <a:ext cx="0" cy="12954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2268538" y="3933825"/>
            <a:ext cx="25908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2268538" y="5805488"/>
            <a:ext cx="25908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5651500" y="5805488"/>
            <a:ext cx="316865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5651500" y="3933825"/>
            <a:ext cx="295275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5651500" y="2060575"/>
            <a:ext cx="2592388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 flipV="1">
            <a:off x="2268538" y="2420938"/>
            <a:ext cx="0" cy="1512887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 flipV="1">
            <a:off x="2268538" y="4221163"/>
            <a:ext cx="0" cy="1584325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 flipV="1">
            <a:off x="5651500" y="4221163"/>
            <a:ext cx="0" cy="1584325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 flipV="1">
            <a:off x="5651500" y="2420938"/>
            <a:ext cx="0" cy="1512887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 flipV="1">
            <a:off x="5651500" y="692150"/>
            <a:ext cx="0" cy="1395413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 flipV="1">
            <a:off x="3779838" y="908050"/>
            <a:ext cx="0" cy="1152525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 flipV="1">
            <a:off x="2700338" y="3068638"/>
            <a:ext cx="1079500" cy="865187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 flipV="1">
            <a:off x="2700338" y="5229225"/>
            <a:ext cx="0" cy="576263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 flipV="1">
            <a:off x="3779838" y="5229225"/>
            <a:ext cx="0" cy="576263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 flipH="1">
            <a:off x="2700338" y="5229225"/>
            <a:ext cx="1079500" cy="0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/>
          <p:nvPr/>
        </p:nvCxnSpPr>
        <p:spPr>
          <a:xfrm flipH="1">
            <a:off x="2678113" y="404813"/>
            <a:ext cx="22225" cy="6026150"/>
          </a:xfrm>
          <a:prstGeom prst="line">
            <a:avLst/>
          </a:prstGeom>
          <a:ln>
            <a:solidFill>
              <a:srgbClr val="7030A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/>
          <p:nvPr/>
        </p:nvCxnSpPr>
        <p:spPr>
          <a:xfrm flipH="1">
            <a:off x="3779838" y="404813"/>
            <a:ext cx="22225" cy="6026150"/>
          </a:xfrm>
          <a:prstGeom prst="line">
            <a:avLst/>
          </a:prstGeom>
          <a:ln>
            <a:solidFill>
              <a:srgbClr val="7030A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/>
          <p:nvPr/>
        </p:nvCxnSpPr>
        <p:spPr>
          <a:xfrm flipV="1">
            <a:off x="2700338" y="908050"/>
            <a:ext cx="1079500" cy="1152525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единительная линия 42"/>
          <p:cNvCxnSpPr/>
          <p:nvPr/>
        </p:nvCxnSpPr>
        <p:spPr>
          <a:xfrm flipV="1">
            <a:off x="3779838" y="5805488"/>
            <a:ext cx="0" cy="863600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Полилиния 44"/>
          <p:cNvSpPr/>
          <p:nvPr/>
        </p:nvSpPr>
        <p:spPr>
          <a:xfrm>
            <a:off x="3790950" y="3067050"/>
            <a:ext cx="636588" cy="866775"/>
          </a:xfrm>
          <a:custGeom>
            <a:avLst/>
            <a:gdLst>
              <a:gd name="connsiteX0" fmla="*/ 0 w 442452"/>
              <a:gd name="connsiteY0" fmla="*/ 0 h 737419"/>
              <a:gd name="connsiteX1" fmla="*/ 221226 w 442452"/>
              <a:gd name="connsiteY1" fmla="*/ 560438 h 737419"/>
              <a:gd name="connsiteX2" fmla="*/ 442452 w 442452"/>
              <a:gd name="connsiteY2" fmla="*/ 737419 h 7374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42452" h="737419">
                <a:moveTo>
                  <a:pt x="0" y="0"/>
                </a:moveTo>
                <a:cubicBezTo>
                  <a:pt x="73742" y="218767"/>
                  <a:pt x="147484" y="437535"/>
                  <a:pt x="221226" y="560438"/>
                </a:cubicBezTo>
                <a:cubicBezTo>
                  <a:pt x="294968" y="683341"/>
                  <a:pt x="351503" y="685800"/>
                  <a:pt x="442452" y="737419"/>
                </a:cubicBezTo>
              </a:path>
            </a:pathLst>
          </a:cu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6" name="Полилиния 45"/>
          <p:cNvSpPr/>
          <p:nvPr/>
        </p:nvSpPr>
        <p:spPr>
          <a:xfrm>
            <a:off x="3775075" y="5826125"/>
            <a:ext cx="1120775" cy="825500"/>
          </a:xfrm>
          <a:custGeom>
            <a:avLst/>
            <a:gdLst>
              <a:gd name="connsiteX0" fmla="*/ 0 w 1120878"/>
              <a:gd name="connsiteY0" fmla="*/ 825910 h 825910"/>
              <a:gd name="connsiteX1" fmla="*/ 206478 w 1120878"/>
              <a:gd name="connsiteY1" fmla="*/ 353961 h 825910"/>
              <a:gd name="connsiteX2" fmla="*/ 412955 w 1120878"/>
              <a:gd name="connsiteY2" fmla="*/ 206477 h 825910"/>
              <a:gd name="connsiteX3" fmla="*/ 884903 w 1120878"/>
              <a:gd name="connsiteY3" fmla="*/ 73742 h 825910"/>
              <a:gd name="connsiteX4" fmla="*/ 1120878 w 1120878"/>
              <a:gd name="connsiteY4" fmla="*/ 0 h 825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0878" h="825910">
                <a:moveTo>
                  <a:pt x="0" y="825910"/>
                </a:moveTo>
                <a:cubicBezTo>
                  <a:pt x="68826" y="641555"/>
                  <a:pt x="137652" y="457200"/>
                  <a:pt x="206478" y="353961"/>
                </a:cubicBezTo>
                <a:cubicBezTo>
                  <a:pt x="275304" y="250722"/>
                  <a:pt x="299884" y="253180"/>
                  <a:pt x="412955" y="206477"/>
                </a:cubicBezTo>
                <a:cubicBezTo>
                  <a:pt x="526026" y="159774"/>
                  <a:pt x="766916" y="108155"/>
                  <a:pt x="884903" y="73742"/>
                </a:cubicBezTo>
                <a:cubicBezTo>
                  <a:pt x="1002890" y="39329"/>
                  <a:pt x="1061884" y="19664"/>
                  <a:pt x="1120878" y="0"/>
                </a:cubicBezTo>
              </a:path>
            </a:pathLst>
          </a:cu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50" name="Прямая соединительная линия 49"/>
          <p:cNvCxnSpPr/>
          <p:nvPr/>
        </p:nvCxnSpPr>
        <p:spPr>
          <a:xfrm flipH="1">
            <a:off x="6227763" y="476250"/>
            <a:ext cx="22225" cy="6027738"/>
          </a:xfrm>
          <a:prstGeom prst="line">
            <a:avLst/>
          </a:prstGeom>
          <a:ln>
            <a:solidFill>
              <a:srgbClr val="7030A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единительная линия 50"/>
          <p:cNvCxnSpPr/>
          <p:nvPr/>
        </p:nvCxnSpPr>
        <p:spPr>
          <a:xfrm flipH="1">
            <a:off x="7380288" y="476250"/>
            <a:ext cx="22225" cy="6027738"/>
          </a:xfrm>
          <a:prstGeom prst="line">
            <a:avLst/>
          </a:prstGeom>
          <a:ln>
            <a:solidFill>
              <a:srgbClr val="7030A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Прямая соединительная линия 51"/>
          <p:cNvCxnSpPr/>
          <p:nvPr/>
        </p:nvCxnSpPr>
        <p:spPr>
          <a:xfrm flipH="1">
            <a:off x="6227763" y="1052513"/>
            <a:ext cx="1152525" cy="0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единительная линия 52"/>
          <p:cNvCxnSpPr/>
          <p:nvPr/>
        </p:nvCxnSpPr>
        <p:spPr>
          <a:xfrm>
            <a:off x="6227763" y="1052513"/>
            <a:ext cx="0" cy="1008062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единительная линия 54"/>
          <p:cNvCxnSpPr/>
          <p:nvPr/>
        </p:nvCxnSpPr>
        <p:spPr>
          <a:xfrm>
            <a:off x="7380288" y="1052513"/>
            <a:ext cx="0" cy="1008062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Полилиния 56"/>
          <p:cNvSpPr/>
          <p:nvPr/>
        </p:nvSpPr>
        <p:spPr>
          <a:xfrm>
            <a:off x="6224588" y="2846388"/>
            <a:ext cx="1179512" cy="1062037"/>
          </a:xfrm>
          <a:custGeom>
            <a:avLst/>
            <a:gdLst>
              <a:gd name="connsiteX0" fmla="*/ 0 w 1179871"/>
              <a:gd name="connsiteY0" fmla="*/ 1061884 h 1061884"/>
              <a:gd name="connsiteX1" fmla="*/ 221226 w 1179871"/>
              <a:gd name="connsiteY1" fmla="*/ 457200 h 1061884"/>
              <a:gd name="connsiteX2" fmla="*/ 648929 w 1179871"/>
              <a:gd name="connsiteY2" fmla="*/ 117987 h 1061884"/>
              <a:gd name="connsiteX3" fmla="*/ 973394 w 1179871"/>
              <a:gd name="connsiteY3" fmla="*/ 29496 h 1061884"/>
              <a:gd name="connsiteX4" fmla="*/ 1179871 w 1179871"/>
              <a:gd name="connsiteY4" fmla="*/ 0 h 1061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79871" h="1061884">
                <a:moveTo>
                  <a:pt x="0" y="1061884"/>
                </a:moveTo>
                <a:cubicBezTo>
                  <a:pt x="56535" y="838200"/>
                  <a:pt x="113071" y="614516"/>
                  <a:pt x="221226" y="457200"/>
                </a:cubicBezTo>
                <a:cubicBezTo>
                  <a:pt x="329381" y="299884"/>
                  <a:pt x="523568" y="189271"/>
                  <a:pt x="648929" y="117987"/>
                </a:cubicBezTo>
                <a:cubicBezTo>
                  <a:pt x="774290" y="46703"/>
                  <a:pt x="884904" y="49161"/>
                  <a:pt x="973394" y="29496"/>
                </a:cubicBezTo>
                <a:cubicBezTo>
                  <a:pt x="1061884" y="9832"/>
                  <a:pt x="1147916" y="2458"/>
                  <a:pt x="1179871" y="0"/>
                </a:cubicBezTo>
              </a:path>
            </a:pathLst>
          </a:cu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8" name="Полилиния 57"/>
          <p:cNvSpPr/>
          <p:nvPr/>
        </p:nvSpPr>
        <p:spPr>
          <a:xfrm>
            <a:off x="7388225" y="2846388"/>
            <a:ext cx="958850" cy="1108075"/>
          </a:xfrm>
          <a:custGeom>
            <a:avLst/>
            <a:gdLst>
              <a:gd name="connsiteX0" fmla="*/ 0 w 958645"/>
              <a:gd name="connsiteY0" fmla="*/ 0 h 1108587"/>
              <a:gd name="connsiteX1" fmla="*/ 103239 w 958645"/>
              <a:gd name="connsiteY1" fmla="*/ 545690 h 1108587"/>
              <a:gd name="connsiteX2" fmla="*/ 294968 w 958645"/>
              <a:gd name="connsiteY2" fmla="*/ 781664 h 1108587"/>
              <a:gd name="connsiteX3" fmla="*/ 825910 w 958645"/>
              <a:gd name="connsiteY3" fmla="*/ 1061884 h 1108587"/>
              <a:gd name="connsiteX4" fmla="*/ 958645 w 958645"/>
              <a:gd name="connsiteY4" fmla="*/ 1061884 h 1108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8645" h="1108587">
                <a:moveTo>
                  <a:pt x="0" y="0"/>
                </a:moveTo>
                <a:cubicBezTo>
                  <a:pt x="27039" y="207706"/>
                  <a:pt x="54078" y="415413"/>
                  <a:pt x="103239" y="545690"/>
                </a:cubicBezTo>
                <a:cubicBezTo>
                  <a:pt x="152400" y="675967"/>
                  <a:pt x="174523" y="695632"/>
                  <a:pt x="294968" y="781664"/>
                </a:cubicBezTo>
                <a:cubicBezTo>
                  <a:pt x="415413" y="867696"/>
                  <a:pt x="715297" y="1015181"/>
                  <a:pt x="825910" y="1061884"/>
                </a:cubicBezTo>
                <a:cubicBezTo>
                  <a:pt x="936523" y="1108587"/>
                  <a:pt x="947584" y="1085235"/>
                  <a:pt x="958645" y="1061884"/>
                </a:cubicBezTo>
              </a:path>
            </a:pathLst>
          </a:cu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59" name="Прямая соединительная линия 58"/>
          <p:cNvCxnSpPr/>
          <p:nvPr/>
        </p:nvCxnSpPr>
        <p:spPr>
          <a:xfrm>
            <a:off x="6227763" y="4797425"/>
            <a:ext cx="0" cy="1008063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Прямая соединительная линия 59"/>
          <p:cNvCxnSpPr/>
          <p:nvPr/>
        </p:nvCxnSpPr>
        <p:spPr>
          <a:xfrm>
            <a:off x="7380288" y="5805488"/>
            <a:ext cx="0" cy="863600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Полилиния 65"/>
          <p:cNvSpPr/>
          <p:nvPr/>
        </p:nvSpPr>
        <p:spPr>
          <a:xfrm>
            <a:off x="6208713" y="4822825"/>
            <a:ext cx="1179512" cy="982663"/>
          </a:xfrm>
          <a:custGeom>
            <a:avLst/>
            <a:gdLst>
              <a:gd name="connsiteX0" fmla="*/ 0 w 1179871"/>
              <a:gd name="connsiteY0" fmla="*/ 0 h 983225"/>
              <a:gd name="connsiteX1" fmla="*/ 206477 w 1179871"/>
              <a:gd name="connsiteY1" fmla="*/ 442451 h 983225"/>
              <a:gd name="connsiteX2" fmla="*/ 545690 w 1179871"/>
              <a:gd name="connsiteY2" fmla="*/ 737419 h 983225"/>
              <a:gd name="connsiteX3" fmla="*/ 988142 w 1179871"/>
              <a:gd name="connsiteY3" fmla="*/ 943896 h 983225"/>
              <a:gd name="connsiteX4" fmla="*/ 1179871 w 1179871"/>
              <a:gd name="connsiteY4" fmla="*/ 973393 h 983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79871" h="983225">
                <a:moveTo>
                  <a:pt x="0" y="0"/>
                </a:moveTo>
                <a:cubicBezTo>
                  <a:pt x="57764" y="159774"/>
                  <a:pt x="115529" y="319548"/>
                  <a:pt x="206477" y="442451"/>
                </a:cubicBezTo>
                <a:cubicBezTo>
                  <a:pt x="297425" y="565354"/>
                  <a:pt x="415413" y="653845"/>
                  <a:pt x="545690" y="737419"/>
                </a:cubicBezTo>
                <a:cubicBezTo>
                  <a:pt x="675967" y="820993"/>
                  <a:pt x="882445" y="904567"/>
                  <a:pt x="988142" y="943896"/>
                </a:cubicBezTo>
                <a:cubicBezTo>
                  <a:pt x="1093839" y="983225"/>
                  <a:pt x="1136855" y="978309"/>
                  <a:pt x="1179871" y="973393"/>
                </a:cubicBezTo>
              </a:path>
            </a:pathLst>
          </a:cu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7" name="Полилиния 66"/>
          <p:cNvSpPr/>
          <p:nvPr/>
        </p:nvSpPr>
        <p:spPr>
          <a:xfrm>
            <a:off x="7373938" y="5826125"/>
            <a:ext cx="1268412" cy="811213"/>
          </a:xfrm>
          <a:custGeom>
            <a:avLst/>
            <a:gdLst>
              <a:gd name="connsiteX0" fmla="*/ 0 w 1268361"/>
              <a:gd name="connsiteY0" fmla="*/ 811161 h 811161"/>
              <a:gd name="connsiteX1" fmla="*/ 206477 w 1268361"/>
              <a:gd name="connsiteY1" fmla="*/ 324464 h 811161"/>
              <a:gd name="connsiteX2" fmla="*/ 427703 w 1268361"/>
              <a:gd name="connsiteY2" fmla="*/ 191729 h 811161"/>
              <a:gd name="connsiteX3" fmla="*/ 870154 w 1268361"/>
              <a:gd name="connsiteY3" fmla="*/ 73742 h 811161"/>
              <a:gd name="connsiteX4" fmla="*/ 1268361 w 1268361"/>
              <a:gd name="connsiteY4" fmla="*/ 0 h 8111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68361" h="811161">
                <a:moveTo>
                  <a:pt x="0" y="811161"/>
                </a:moveTo>
                <a:cubicBezTo>
                  <a:pt x="67596" y="619432"/>
                  <a:pt x="135193" y="427703"/>
                  <a:pt x="206477" y="324464"/>
                </a:cubicBezTo>
                <a:cubicBezTo>
                  <a:pt x="277761" y="221225"/>
                  <a:pt x="317090" y="233516"/>
                  <a:pt x="427703" y="191729"/>
                </a:cubicBezTo>
                <a:cubicBezTo>
                  <a:pt x="538316" y="149942"/>
                  <a:pt x="730044" y="105697"/>
                  <a:pt x="870154" y="73742"/>
                </a:cubicBezTo>
                <a:cubicBezTo>
                  <a:pt x="1010264" y="41787"/>
                  <a:pt x="1139312" y="20893"/>
                  <a:pt x="1268361" y="0"/>
                </a:cubicBezTo>
              </a:path>
            </a:pathLst>
          </a:cu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8643" name="TextBox 69"/>
          <p:cNvSpPr txBox="1">
            <a:spLocks noChangeArrowheads="1"/>
          </p:cNvSpPr>
          <p:nvPr/>
        </p:nvSpPr>
        <p:spPr bwMode="auto">
          <a:xfrm>
            <a:off x="1476375" y="260350"/>
            <a:ext cx="2463800" cy="400050"/>
          </a:xfrm>
          <a:prstGeom prst="rect">
            <a:avLst/>
          </a:prstGeom>
          <a:solidFill>
            <a:schemeClr val="bg1"/>
          </a:solidFill>
          <a:ln w="25400">
            <a:solidFill>
              <a:srgbClr val="C0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b="1">
                <a:latin typeface="Calibri" pitchFamily="34" charset="0"/>
              </a:rPr>
              <a:t>Volume/Flow Control</a:t>
            </a:r>
            <a:endParaRPr lang="ru-RU" sz="2000" b="1">
              <a:latin typeface="Calibri" pitchFamily="34" charset="0"/>
            </a:endParaRPr>
          </a:p>
        </p:txBody>
      </p:sp>
      <p:sp>
        <p:nvSpPr>
          <p:cNvPr id="68644" name="TextBox 70"/>
          <p:cNvSpPr txBox="1">
            <a:spLocks noChangeArrowheads="1"/>
          </p:cNvSpPr>
          <p:nvPr/>
        </p:nvSpPr>
        <p:spPr bwMode="auto">
          <a:xfrm>
            <a:off x="5435600" y="260350"/>
            <a:ext cx="1944688" cy="400050"/>
          </a:xfrm>
          <a:prstGeom prst="rect">
            <a:avLst/>
          </a:prstGeom>
          <a:solidFill>
            <a:schemeClr val="bg1"/>
          </a:solidFill>
          <a:ln w="25400">
            <a:solidFill>
              <a:srgbClr val="C0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b="1">
                <a:latin typeface="Calibri" pitchFamily="34" charset="0"/>
              </a:rPr>
              <a:t>Pressure Control</a:t>
            </a:r>
            <a:endParaRPr lang="ru-RU" sz="2000" b="1">
              <a:latin typeface="Calibri" pitchFamily="34" charset="0"/>
            </a:endParaRPr>
          </a:p>
        </p:txBody>
      </p:sp>
      <p:sp>
        <p:nvSpPr>
          <p:cNvPr id="68645" name="TextBox 71"/>
          <p:cNvSpPr txBox="1">
            <a:spLocks noChangeArrowheads="1"/>
          </p:cNvSpPr>
          <p:nvPr/>
        </p:nvSpPr>
        <p:spPr bwMode="auto">
          <a:xfrm>
            <a:off x="468313" y="1268413"/>
            <a:ext cx="1274762" cy="369887"/>
          </a:xfrm>
          <a:prstGeom prst="rect">
            <a:avLst/>
          </a:prstGeom>
          <a:noFill/>
          <a:ln w="25400">
            <a:solidFill>
              <a:srgbClr val="C0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ДАВЛЕНИЕ</a:t>
            </a:r>
          </a:p>
        </p:txBody>
      </p:sp>
      <p:sp>
        <p:nvSpPr>
          <p:cNvPr id="68646" name="TextBox 72"/>
          <p:cNvSpPr txBox="1">
            <a:spLocks noChangeArrowheads="1"/>
          </p:cNvSpPr>
          <p:nvPr/>
        </p:nvSpPr>
        <p:spPr bwMode="auto">
          <a:xfrm>
            <a:off x="468313" y="5157788"/>
            <a:ext cx="874712" cy="368300"/>
          </a:xfrm>
          <a:prstGeom prst="rect">
            <a:avLst/>
          </a:prstGeom>
          <a:noFill/>
          <a:ln w="25400">
            <a:solidFill>
              <a:srgbClr val="C0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ПОТОК</a:t>
            </a:r>
          </a:p>
        </p:txBody>
      </p:sp>
      <p:sp>
        <p:nvSpPr>
          <p:cNvPr id="68647" name="TextBox 73"/>
          <p:cNvSpPr txBox="1">
            <a:spLocks noChangeArrowheads="1"/>
          </p:cNvSpPr>
          <p:nvPr/>
        </p:nvSpPr>
        <p:spPr bwMode="auto">
          <a:xfrm>
            <a:off x="539750" y="3141663"/>
            <a:ext cx="923925" cy="368300"/>
          </a:xfrm>
          <a:prstGeom prst="rect">
            <a:avLst/>
          </a:prstGeom>
          <a:noFill/>
          <a:ln w="25400">
            <a:solidFill>
              <a:srgbClr val="C0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ОБЪЁМ</a:t>
            </a:r>
          </a:p>
        </p:txBody>
      </p:sp>
      <p:sp>
        <p:nvSpPr>
          <p:cNvPr id="68648" name="TextBox 41"/>
          <p:cNvSpPr txBox="1">
            <a:spLocks noChangeArrowheads="1"/>
          </p:cNvSpPr>
          <p:nvPr/>
        </p:nvSpPr>
        <p:spPr bwMode="auto">
          <a:xfrm>
            <a:off x="2916238" y="6165850"/>
            <a:ext cx="6540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вдох</a:t>
            </a:r>
          </a:p>
        </p:txBody>
      </p:sp>
      <p:sp>
        <p:nvSpPr>
          <p:cNvPr id="68649" name="TextBox 43"/>
          <p:cNvSpPr txBox="1">
            <a:spLocks noChangeArrowheads="1"/>
          </p:cNvSpPr>
          <p:nvPr/>
        </p:nvSpPr>
        <p:spPr bwMode="auto">
          <a:xfrm>
            <a:off x="6443663" y="6165850"/>
            <a:ext cx="6556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вдох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Rectangle 4"/>
          <p:cNvSpPr>
            <a:spLocks noGrp="1" noChangeArrowheads="1"/>
          </p:cNvSpPr>
          <p:nvPr>
            <p:ph type="title"/>
          </p:nvPr>
        </p:nvSpPr>
        <p:spPr>
          <a:xfrm>
            <a:off x="684213" y="188913"/>
            <a:ext cx="7772400" cy="442912"/>
          </a:xfrm>
        </p:spPr>
        <p:txBody>
          <a:bodyPr/>
          <a:lstStyle/>
          <a:p>
            <a:pPr eaLnBrk="1" hangingPunct="1"/>
            <a:r>
              <a:rPr lang="ru-RU" sz="2000" b="1" smtClean="0">
                <a:latin typeface="Arial" charset="0"/>
              </a:rPr>
              <a:t>ДАВЛЕНИЕ – ПОТОК</a:t>
            </a:r>
            <a:r>
              <a:rPr lang="en-US" sz="2000" b="1" smtClean="0">
                <a:latin typeface="Arial" charset="0"/>
              </a:rPr>
              <a:t> (Time Control)</a:t>
            </a:r>
            <a:endParaRPr lang="ru-RU" sz="2000" b="1" smtClean="0">
              <a:latin typeface="Arial" charset="0"/>
            </a:endParaRPr>
          </a:p>
        </p:txBody>
      </p:sp>
      <p:sp>
        <p:nvSpPr>
          <p:cNvPr id="69634" name="Line 5"/>
          <p:cNvSpPr>
            <a:spLocks noChangeShapeType="1"/>
          </p:cNvSpPr>
          <p:nvPr/>
        </p:nvSpPr>
        <p:spPr bwMode="auto">
          <a:xfrm flipV="1">
            <a:off x="684213" y="1052513"/>
            <a:ext cx="0" cy="4824412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 type="triangle" w="med" len="med"/>
          </a:ln>
        </p:spPr>
        <p:txBody>
          <a:bodyPr wrap="none" lIns="90000" tIns="46800" rIns="90000" bIns="46800">
            <a:spAutoFit/>
          </a:bodyPr>
          <a:lstStyle/>
          <a:p>
            <a:endParaRPr lang="ru-RU"/>
          </a:p>
        </p:txBody>
      </p:sp>
      <p:sp>
        <p:nvSpPr>
          <p:cNvPr id="69635" name="Line 6"/>
          <p:cNvSpPr>
            <a:spLocks noChangeShapeType="1"/>
          </p:cNvSpPr>
          <p:nvPr/>
        </p:nvSpPr>
        <p:spPr bwMode="auto">
          <a:xfrm>
            <a:off x="684213" y="2636838"/>
            <a:ext cx="7488237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 type="triangle" w="med" len="med"/>
          </a:ln>
        </p:spPr>
        <p:txBody>
          <a:bodyPr wrap="none" lIns="90000" tIns="46800" rIns="90000" bIns="46800">
            <a:spAutoFit/>
          </a:bodyPr>
          <a:lstStyle/>
          <a:p>
            <a:endParaRPr lang="ru-RU"/>
          </a:p>
        </p:txBody>
      </p:sp>
      <p:sp>
        <p:nvSpPr>
          <p:cNvPr id="69636" name="Line 7"/>
          <p:cNvSpPr>
            <a:spLocks noChangeShapeType="1"/>
          </p:cNvSpPr>
          <p:nvPr/>
        </p:nvSpPr>
        <p:spPr bwMode="auto">
          <a:xfrm>
            <a:off x="684213" y="4437063"/>
            <a:ext cx="7416800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 type="triangle" w="med" len="med"/>
          </a:ln>
        </p:spPr>
        <p:txBody>
          <a:bodyPr wrap="none" lIns="90000" tIns="46800" rIns="90000" bIns="46800">
            <a:spAutoFit/>
          </a:bodyPr>
          <a:lstStyle/>
          <a:p>
            <a:endParaRPr lang="ru-RU"/>
          </a:p>
        </p:txBody>
      </p:sp>
      <p:sp>
        <p:nvSpPr>
          <p:cNvPr id="69637" name="Line 8"/>
          <p:cNvSpPr>
            <a:spLocks noChangeShapeType="1"/>
          </p:cNvSpPr>
          <p:nvPr/>
        </p:nvSpPr>
        <p:spPr bwMode="auto">
          <a:xfrm>
            <a:off x="684213" y="2492375"/>
            <a:ext cx="1800225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endParaRPr lang="ru-RU"/>
          </a:p>
        </p:txBody>
      </p:sp>
      <p:sp>
        <p:nvSpPr>
          <p:cNvPr id="69638" name="Line 9"/>
          <p:cNvSpPr>
            <a:spLocks noChangeShapeType="1"/>
          </p:cNvSpPr>
          <p:nvPr/>
        </p:nvSpPr>
        <p:spPr bwMode="auto">
          <a:xfrm flipV="1">
            <a:off x="2484438" y="1196975"/>
            <a:ext cx="142875" cy="12954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endParaRPr lang="ru-RU"/>
          </a:p>
        </p:txBody>
      </p:sp>
      <p:sp>
        <p:nvSpPr>
          <p:cNvPr id="69639" name="Line 10"/>
          <p:cNvSpPr>
            <a:spLocks noChangeShapeType="1"/>
          </p:cNvSpPr>
          <p:nvPr/>
        </p:nvSpPr>
        <p:spPr bwMode="auto">
          <a:xfrm>
            <a:off x="2627313" y="1196975"/>
            <a:ext cx="1368425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endParaRPr lang="ru-RU"/>
          </a:p>
        </p:txBody>
      </p:sp>
      <p:sp>
        <p:nvSpPr>
          <p:cNvPr id="69640" name="Line 11"/>
          <p:cNvSpPr>
            <a:spLocks noChangeShapeType="1"/>
          </p:cNvSpPr>
          <p:nvPr/>
        </p:nvSpPr>
        <p:spPr bwMode="auto">
          <a:xfrm>
            <a:off x="3995738" y="1196975"/>
            <a:ext cx="0" cy="1223963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endParaRPr lang="ru-RU"/>
          </a:p>
        </p:txBody>
      </p:sp>
      <p:sp>
        <p:nvSpPr>
          <p:cNvPr id="69641" name="Line 12"/>
          <p:cNvSpPr>
            <a:spLocks noChangeShapeType="1"/>
          </p:cNvSpPr>
          <p:nvPr/>
        </p:nvSpPr>
        <p:spPr bwMode="auto">
          <a:xfrm>
            <a:off x="3995738" y="2420938"/>
            <a:ext cx="1584325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endParaRPr lang="ru-RU"/>
          </a:p>
        </p:txBody>
      </p:sp>
      <p:sp>
        <p:nvSpPr>
          <p:cNvPr id="69642" name="Line 13"/>
          <p:cNvSpPr>
            <a:spLocks noChangeShapeType="1"/>
          </p:cNvSpPr>
          <p:nvPr/>
        </p:nvSpPr>
        <p:spPr bwMode="auto">
          <a:xfrm flipV="1">
            <a:off x="2484438" y="3068638"/>
            <a:ext cx="0" cy="1368425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endParaRPr lang="ru-RU"/>
          </a:p>
        </p:txBody>
      </p:sp>
      <p:sp>
        <p:nvSpPr>
          <p:cNvPr id="69643" name="Line 15"/>
          <p:cNvSpPr>
            <a:spLocks noChangeShapeType="1"/>
          </p:cNvSpPr>
          <p:nvPr/>
        </p:nvSpPr>
        <p:spPr bwMode="auto">
          <a:xfrm>
            <a:off x="3924300" y="4437063"/>
            <a:ext cx="0" cy="1223962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endParaRPr lang="ru-RU"/>
          </a:p>
        </p:txBody>
      </p:sp>
      <p:sp>
        <p:nvSpPr>
          <p:cNvPr id="69644" name="Text Box 25"/>
          <p:cNvSpPr txBox="1">
            <a:spLocks noChangeArrowheads="1"/>
          </p:cNvSpPr>
          <p:nvPr/>
        </p:nvSpPr>
        <p:spPr bwMode="auto">
          <a:xfrm>
            <a:off x="1025525" y="1338263"/>
            <a:ext cx="1631950" cy="396875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ru-RU" sz="2000" b="1">
                <a:latin typeface="Calibri" pitchFamily="34" charset="0"/>
              </a:rPr>
              <a:t>ДАВЛЕНИЕ</a:t>
            </a:r>
          </a:p>
        </p:txBody>
      </p:sp>
      <p:sp>
        <p:nvSpPr>
          <p:cNvPr id="69645" name="Text Box 26"/>
          <p:cNvSpPr txBox="1">
            <a:spLocks noChangeArrowheads="1"/>
          </p:cNvSpPr>
          <p:nvPr/>
        </p:nvSpPr>
        <p:spPr bwMode="auto">
          <a:xfrm>
            <a:off x="1168400" y="3714750"/>
            <a:ext cx="1125538" cy="396875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ru-RU" sz="2000" b="1">
                <a:latin typeface="Calibri" pitchFamily="34" charset="0"/>
              </a:rPr>
              <a:t>ПОТОК</a:t>
            </a:r>
          </a:p>
        </p:txBody>
      </p:sp>
      <p:sp>
        <p:nvSpPr>
          <p:cNvPr id="69646" name="Text Box 27"/>
          <p:cNvSpPr txBox="1">
            <a:spLocks noChangeArrowheads="1"/>
          </p:cNvSpPr>
          <p:nvPr/>
        </p:nvSpPr>
        <p:spPr bwMode="auto">
          <a:xfrm>
            <a:off x="1168400" y="2082800"/>
            <a:ext cx="765175" cy="366713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en-US" b="1">
                <a:latin typeface="Calibri" pitchFamily="34" charset="0"/>
              </a:rPr>
              <a:t>PEEP</a:t>
            </a:r>
            <a:endParaRPr lang="ru-RU" b="1">
              <a:latin typeface="Calibri" pitchFamily="34" charset="0"/>
            </a:endParaRPr>
          </a:p>
        </p:txBody>
      </p:sp>
      <p:sp>
        <p:nvSpPr>
          <p:cNvPr id="69647" name="Text Box 28"/>
          <p:cNvSpPr txBox="1">
            <a:spLocks noChangeArrowheads="1"/>
          </p:cNvSpPr>
          <p:nvPr/>
        </p:nvSpPr>
        <p:spPr bwMode="auto">
          <a:xfrm>
            <a:off x="2752725" y="785813"/>
            <a:ext cx="549275" cy="366712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en-US" b="1">
                <a:latin typeface="Calibri" pitchFamily="34" charset="0"/>
              </a:rPr>
              <a:t>PIP</a:t>
            </a:r>
            <a:endParaRPr lang="ru-RU" b="1">
              <a:latin typeface="Calibri" pitchFamily="34" charset="0"/>
            </a:endParaRPr>
          </a:p>
        </p:txBody>
      </p:sp>
      <p:sp>
        <p:nvSpPr>
          <p:cNvPr id="69648" name="Text Box 31"/>
          <p:cNvSpPr txBox="1">
            <a:spLocks noChangeArrowheads="1"/>
          </p:cNvSpPr>
          <p:nvPr/>
        </p:nvSpPr>
        <p:spPr bwMode="auto">
          <a:xfrm>
            <a:off x="3492500" y="5876925"/>
            <a:ext cx="2895600" cy="396875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en-US" sz="2000" b="1"/>
              <a:t>MAP = K</a:t>
            </a:r>
            <a:r>
              <a:rPr lang="en-US" sz="2000" b="1">
                <a:cs typeface="Arial" charset="0"/>
              </a:rPr>
              <a:t>·(PIP – PEEP)·</a:t>
            </a:r>
          </a:p>
        </p:txBody>
      </p:sp>
      <p:sp>
        <p:nvSpPr>
          <p:cNvPr id="69649" name="Text Box 32"/>
          <p:cNvSpPr txBox="1">
            <a:spLocks noChangeArrowheads="1"/>
          </p:cNvSpPr>
          <p:nvPr/>
        </p:nvSpPr>
        <p:spPr bwMode="auto">
          <a:xfrm>
            <a:off x="6300788" y="5661025"/>
            <a:ext cx="1368425" cy="7620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r>
              <a:rPr lang="en-US" sz="2000" b="1">
                <a:latin typeface="Calibri" pitchFamily="34" charset="0"/>
              </a:rPr>
              <a:t>    </a:t>
            </a:r>
            <a:r>
              <a:rPr lang="en-US" sz="2000" b="1">
                <a:latin typeface="Verdana" pitchFamily="34" charset="0"/>
              </a:rPr>
              <a:t>Ti</a:t>
            </a:r>
          </a:p>
          <a:p>
            <a:r>
              <a:rPr lang="en-US" sz="2000" b="1">
                <a:latin typeface="Verdana" pitchFamily="34" charset="0"/>
              </a:rPr>
              <a:t>Ti</a:t>
            </a:r>
            <a:r>
              <a:rPr lang="en-US">
                <a:latin typeface="Verdana" pitchFamily="34" charset="0"/>
              </a:rPr>
              <a:t> +</a:t>
            </a:r>
            <a:r>
              <a:rPr lang="en-US" sz="2000" b="1">
                <a:latin typeface="Verdana" pitchFamily="34" charset="0"/>
              </a:rPr>
              <a:t>Te</a:t>
            </a:r>
            <a:endParaRPr lang="ru-RU" sz="2000" b="1">
              <a:latin typeface="Verdana" pitchFamily="34" charset="0"/>
            </a:endParaRPr>
          </a:p>
        </p:txBody>
      </p:sp>
      <p:sp>
        <p:nvSpPr>
          <p:cNvPr id="69650" name="Line 33"/>
          <p:cNvSpPr>
            <a:spLocks noChangeShapeType="1"/>
          </p:cNvSpPr>
          <p:nvPr/>
        </p:nvSpPr>
        <p:spPr bwMode="auto">
          <a:xfrm>
            <a:off x="6443663" y="6021388"/>
            <a:ext cx="649287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endParaRPr lang="ru-RU"/>
          </a:p>
        </p:txBody>
      </p:sp>
      <p:sp>
        <p:nvSpPr>
          <p:cNvPr id="69651" name="Text Box 34"/>
          <p:cNvSpPr txBox="1">
            <a:spLocks noChangeArrowheads="1"/>
          </p:cNvSpPr>
          <p:nvPr/>
        </p:nvSpPr>
        <p:spPr bwMode="auto">
          <a:xfrm>
            <a:off x="7235825" y="5805488"/>
            <a:ext cx="1077913" cy="396875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en-US" sz="2000" b="1"/>
              <a:t>+ PEEP</a:t>
            </a:r>
            <a:endParaRPr lang="ru-RU" sz="2000" b="1"/>
          </a:p>
        </p:txBody>
      </p:sp>
      <p:sp>
        <p:nvSpPr>
          <p:cNvPr id="69652" name="Text Box 35"/>
          <p:cNvSpPr txBox="1">
            <a:spLocks noChangeArrowheads="1"/>
          </p:cNvSpPr>
          <p:nvPr/>
        </p:nvSpPr>
        <p:spPr bwMode="auto">
          <a:xfrm>
            <a:off x="3419475" y="6518275"/>
            <a:ext cx="5113338" cy="4572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69653" name="Text Box 36"/>
          <p:cNvSpPr txBox="1">
            <a:spLocks noChangeArrowheads="1"/>
          </p:cNvSpPr>
          <p:nvPr/>
        </p:nvSpPr>
        <p:spPr bwMode="auto">
          <a:xfrm>
            <a:off x="5003800" y="6491288"/>
            <a:ext cx="3057525" cy="366712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en-US" b="1"/>
              <a:t>PEEP &gt; PIP &gt; Ti</a:t>
            </a:r>
            <a:r>
              <a:rPr lang="en-US"/>
              <a:t> /</a:t>
            </a:r>
            <a:r>
              <a:rPr lang="en-US" b="1"/>
              <a:t>Te &gt; Flow</a:t>
            </a:r>
            <a:endParaRPr lang="ru-RU" b="1"/>
          </a:p>
        </p:txBody>
      </p:sp>
      <p:sp>
        <p:nvSpPr>
          <p:cNvPr id="69654" name="Text Box 37"/>
          <p:cNvSpPr txBox="1">
            <a:spLocks noChangeArrowheads="1"/>
          </p:cNvSpPr>
          <p:nvPr/>
        </p:nvSpPr>
        <p:spPr bwMode="auto">
          <a:xfrm>
            <a:off x="6642100" y="974725"/>
            <a:ext cx="1985963" cy="396875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en-US" sz="2000" b="1"/>
              <a:t>Flow &gt; 5</a:t>
            </a:r>
            <a:r>
              <a:rPr lang="ru-RU" sz="2000" b="1"/>
              <a:t> л/мин</a:t>
            </a:r>
          </a:p>
        </p:txBody>
      </p:sp>
      <p:sp>
        <p:nvSpPr>
          <p:cNvPr id="69655" name="Text Box 38"/>
          <p:cNvSpPr txBox="1">
            <a:spLocks noChangeArrowheads="1"/>
          </p:cNvSpPr>
          <p:nvPr/>
        </p:nvSpPr>
        <p:spPr bwMode="auto">
          <a:xfrm>
            <a:off x="6713538" y="1984375"/>
            <a:ext cx="1927225" cy="396875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en-US" sz="2000" b="1">
                <a:cs typeface="Times New Roman" pitchFamily="18" charset="0"/>
              </a:rPr>
              <a:t>Flow </a:t>
            </a:r>
            <a:r>
              <a:rPr lang="ru-RU" sz="2000" b="1">
                <a:cs typeface="Times New Roman" pitchFamily="18" charset="0"/>
              </a:rPr>
              <a:t>≤ 5 л/мин</a:t>
            </a:r>
          </a:p>
        </p:txBody>
      </p:sp>
      <p:sp>
        <p:nvSpPr>
          <p:cNvPr id="69656" name="Line 39"/>
          <p:cNvSpPr>
            <a:spLocks noChangeShapeType="1"/>
          </p:cNvSpPr>
          <p:nvPr/>
        </p:nvSpPr>
        <p:spPr bwMode="auto">
          <a:xfrm>
            <a:off x="5940425" y="1196975"/>
            <a:ext cx="647700" cy="0"/>
          </a:xfrm>
          <a:prstGeom prst="line">
            <a:avLst/>
          </a:prstGeom>
          <a:noFill/>
          <a:ln w="50800">
            <a:solidFill>
              <a:srgbClr val="FF0000"/>
            </a:solidFill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endParaRPr lang="ru-RU"/>
          </a:p>
        </p:txBody>
      </p:sp>
      <p:sp>
        <p:nvSpPr>
          <p:cNvPr id="69657" name="Line 40"/>
          <p:cNvSpPr>
            <a:spLocks noChangeShapeType="1"/>
          </p:cNvSpPr>
          <p:nvPr/>
        </p:nvSpPr>
        <p:spPr bwMode="auto">
          <a:xfrm>
            <a:off x="5867400" y="2205038"/>
            <a:ext cx="865188" cy="0"/>
          </a:xfrm>
          <a:prstGeom prst="line">
            <a:avLst/>
          </a:prstGeom>
          <a:noFill/>
          <a:ln w="38100" cap="rnd">
            <a:solidFill>
              <a:srgbClr val="C00000"/>
            </a:solidFill>
            <a:prstDash val="dash"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endParaRPr lang="ru-RU"/>
          </a:p>
        </p:txBody>
      </p:sp>
      <p:sp>
        <p:nvSpPr>
          <p:cNvPr id="38" name="Полилиния 37"/>
          <p:cNvSpPr/>
          <p:nvPr/>
        </p:nvSpPr>
        <p:spPr>
          <a:xfrm>
            <a:off x="2478088" y="3097213"/>
            <a:ext cx="1474787" cy="1312862"/>
          </a:xfrm>
          <a:custGeom>
            <a:avLst/>
            <a:gdLst>
              <a:gd name="connsiteX0" fmla="*/ 0 w 1474839"/>
              <a:gd name="connsiteY0" fmla="*/ 0 h 1312607"/>
              <a:gd name="connsiteX1" fmla="*/ 516194 w 1474839"/>
              <a:gd name="connsiteY1" fmla="*/ 825910 h 1312607"/>
              <a:gd name="connsiteX2" fmla="*/ 929148 w 1474839"/>
              <a:gd name="connsiteY2" fmla="*/ 1135626 h 1312607"/>
              <a:gd name="connsiteX3" fmla="*/ 1474839 w 1474839"/>
              <a:gd name="connsiteY3" fmla="*/ 1312607 h 13126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74839" h="1312607">
                <a:moveTo>
                  <a:pt x="0" y="0"/>
                </a:moveTo>
                <a:cubicBezTo>
                  <a:pt x="180668" y="318319"/>
                  <a:pt x="361336" y="636639"/>
                  <a:pt x="516194" y="825910"/>
                </a:cubicBezTo>
                <a:cubicBezTo>
                  <a:pt x="671052" y="1015181"/>
                  <a:pt x="769374" y="1054510"/>
                  <a:pt x="929148" y="1135626"/>
                </a:cubicBezTo>
                <a:cubicBezTo>
                  <a:pt x="1088922" y="1216742"/>
                  <a:pt x="1281880" y="1264674"/>
                  <a:pt x="1474839" y="1312607"/>
                </a:cubicBezTo>
              </a:path>
            </a:pathLst>
          </a:cu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9" name="Полилиния 38"/>
          <p:cNvSpPr/>
          <p:nvPr/>
        </p:nvSpPr>
        <p:spPr>
          <a:xfrm>
            <a:off x="3908425" y="4468813"/>
            <a:ext cx="1901825" cy="1165225"/>
          </a:xfrm>
          <a:custGeom>
            <a:avLst/>
            <a:gdLst>
              <a:gd name="connsiteX0" fmla="*/ 0 w 1902542"/>
              <a:gd name="connsiteY0" fmla="*/ 1165123 h 1165123"/>
              <a:gd name="connsiteX1" fmla="*/ 280219 w 1902542"/>
              <a:gd name="connsiteY1" fmla="*/ 560439 h 1165123"/>
              <a:gd name="connsiteX2" fmla="*/ 737419 w 1902542"/>
              <a:gd name="connsiteY2" fmla="*/ 280220 h 1165123"/>
              <a:gd name="connsiteX3" fmla="*/ 1401096 w 1902542"/>
              <a:gd name="connsiteY3" fmla="*/ 88491 h 1165123"/>
              <a:gd name="connsiteX4" fmla="*/ 1902542 w 1902542"/>
              <a:gd name="connsiteY4" fmla="*/ 0 h 11651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02542" h="1165123">
                <a:moveTo>
                  <a:pt x="0" y="1165123"/>
                </a:moveTo>
                <a:cubicBezTo>
                  <a:pt x="78658" y="936523"/>
                  <a:pt x="157316" y="707923"/>
                  <a:pt x="280219" y="560439"/>
                </a:cubicBezTo>
                <a:cubicBezTo>
                  <a:pt x="403122" y="412955"/>
                  <a:pt x="550606" y="358878"/>
                  <a:pt x="737419" y="280220"/>
                </a:cubicBezTo>
                <a:cubicBezTo>
                  <a:pt x="924232" y="201562"/>
                  <a:pt x="1206909" y="135194"/>
                  <a:pt x="1401096" y="88491"/>
                </a:cubicBezTo>
                <a:cubicBezTo>
                  <a:pt x="1595283" y="41788"/>
                  <a:pt x="1748912" y="20894"/>
                  <a:pt x="1902542" y="0"/>
                </a:cubicBezTo>
              </a:path>
            </a:pathLst>
          </a:cu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0" name="Полилиния 39"/>
          <p:cNvSpPr/>
          <p:nvPr/>
        </p:nvSpPr>
        <p:spPr>
          <a:xfrm>
            <a:off x="2478088" y="3429000"/>
            <a:ext cx="1416050" cy="995363"/>
          </a:xfrm>
          <a:custGeom>
            <a:avLst/>
            <a:gdLst>
              <a:gd name="connsiteX0" fmla="*/ 0 w 1415845"/>
              <a:gd name="connsiteY0" fmla="*/ 1288025 h 1317522"/>
              <a:gd name="connsiteX1" fmla="*/ 250723 w 1415845"/>
              <a:gd name="connsiteY1" fmla="*/ 639096 h 1317522"/>
              <a:gd name="connsiteX2" fmla="*/ 589936 w 1415845"/>
              <a:gd name="connsiteY2" fmla="*/ 181896 h 1317522"/>
              <a:gd name="connsiteX3" fmla="*/ 781665 w 1415845"/>
              <a:gd name="connsiteY3" fmla="*/ 19664 h 1317522"/>
              <a:gd name="connsiteX4" fmla="*/ 1032387 w 1415845"/>
              <a:gd name="connsiteY4" fmla="*/ 299883 h 1317522"/>
              <a:gd name="connsiteX5" fmla="*/ 1268361 w 1415845"/>
              <a:gd name="connsiteY5" fmla="*/ 845574 h 1317522"/>
              <a:gd name="connsiteX6" fmla="*/ 1415845 w 1415845"/>
              <a:gd name="connsiteY6" fmla="*/ 1317522 h 13175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15845" h="1317522">
                <a:moveTo>
                  <a:pt x="0" y="1288025"/>
                </a:moveTo>
                <a:cubicBezTo>
                  <a:pt x="76200" y="1055738"/>
                  <a:pt x="152400" y="823451"/>
                  <a:pt x="250723" y="639096"/>
                </a:cubicBezTo>
                <a:cubicBezTo>
                  <a:pt x="349046" y="454741"/>
                  <a:pt x="501446" y="285135"/>
                  <a:pt x="589936" y="181896"/>
                </a:cubicBezTo>
                <a:cubicBezTo>
                  <a:pt x="678426" y="78657"/>
                  <a:pt x="707923" y="0"/>
                  <a:pt x="781665" y="19664"/>
                </a:cubicBezTo>
                <a:cubicBezTo>
                  <a:pt x="855407" y="39328"/>
                  <a:pt x="951271" y="162231"/>
                  <a:pt x="1032387" y="299883"/>
                </a:cubicBezTo>
                <a:cubicBezTo>
                  <a:pt x="1113503" y="437535"/>
                  <a:pt x="1204451" y="675967"/>
                  <a:pt x="1268361" y="845574"/>
                </a:cubicBezTo>
                <a:cubicBezTo>
                  <a:pt x="1332271" y="1015181"/>
                  <a:pt x="1415845" y="1317522"/>
                  <a:pt x="1415845" y="1317522"/>
                </a:cubicBezTo>
              </a:path>
            </a:pathLst>
          </a:custGeom>
          <a:ln w="38100"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1" name="Полилиния 40"/>
          <p:cNvSpPr/>
          <p:nvPr/>
        </p:nvSpPr>
        <p:spPr>
          <a:xfrm>
            <a:off x="2462213" y="1317625"/>
            <a:ext cx="1562100" cy="1144588"/>
          </a:xfrm>
          <a:custGeom>
            <a:avLst/>
            <a:gdLst>
              <a:gd name="connsiteX0" fmla="*/ 0 w 1560871"/>
              <a:gd name="connsiteY0" fmla="*/ 1145459 h 1145459"/>
              <a:gd name="connsiteX1" fmla="*/ 265471 w 1560871"/>
              <a:gd name="connsiteY1" fmla="*/ 599768 h 1145459"/>
              <a:gd name="connsiteX2" fmla="*/ 560438 w 1560871"/>
              <a:gd name="connsiteY2" fmla="*/ 216310 h 1145459"/>
              <a:gd name="connsiteX3" fmla="*/ 914400 w 1560871"/>
              <a:gd name="connsiteY3" fmla="*/ 24581 h 1145459"/>
              <a:gd name="connsiteX4" fmla="*/ 1179871 w 1560871"/>
              <a:gd name="connsiteY4" fmla="*/ 68826 h 1145459"/>
              <a:gd name="connsiteX5" fmla="*/ 1386348 w 1560871"/>
              <a:gd name="connsiteY5" fmla="*/ 408039 h 1145459"/>
              <a:gd name="connsiteX6" fmla="*/ 1533832 w 1560871"/>
              <a:gd name="connsiteY6" fmla="*/ 806246 h 1145459"/>
              <a:gd name="connsiteX7" fmla="*/ 1548580 w 1560871"/>
              <a:gd name="connsiteY7" fmla="*/ 1115962 h 11454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60871" h="1145459">
                <a:moveTo>
                  <a:pt x="0" y="1145459"/>
                </a:moveTo>
                <a:cubicBezTo>
                  <a:pt x="86032" y="950042"/>
                  <a:pt x="172065" y="754626"/>
                  <a:pt x="265471" y="599768"/>
                </a:cubicBezTo>
                <a:cubicBezTo>
                  <a:pt x="358877" y="444910"/>
                  <a:pt x="452283" y="312175"/>
                  <a:pt x="560438" y="216310"/>
                </a:cubicBezTo>
                <a:cubicBezTo>
                  <a:pt x="668593" y="120446"/>
                  <a:pt x="811161" y="49162"/>
                  <a:pt x="914400" y="24581"/>
                </a:cubicBezTo>
                <a:cubicBezTo>
                  <a:pt x="1017639" y="0"/>
                  <a:pt x="1101213" y="4916"/>
                  <a:pt x="1179871" y="68826"/>
                </a:cubicBezTo>
                <a:cubicBezTo>
                  <a:pt x="1258529" y="132736"/>
                  <a:pt x="1327355" y="285136"/>
                  <a:pt x="1386348" y="408039"/>
                </a:cubicBezTo>
                <a:cubicBezTo>
                  <a:pt x="1445341" y="530942"/>
                  <a:pt x="1506793" y="688259"/>
                  <a:pt x="1533832" y="806246"/>
                </a:cubicBezTo>
                <a:cubicBezTo>
                  <a:pt x="1560871" y="924233"/>
                  <a:pt x="1554725" y="1020097"/>
                  <a:pt x="1548580" y="1115962"/>
                </a:cubicBezTo>
              </a:path>
            </a:pathLst>
          </a:custGeom>
          <a:ln w="38100"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Заголовок 1"/>
          <p:cNvSpPr>
            <a:spLocks noGrp="1"/>
          </p:cNvSpPr>
          <p:nvPr>
            <p:ph type="title"/>
          </p:nvPr>
        </p:nvSpPr>
        <p:spPr>
          <a:xfrm>
            <a:off x="395288" y="0"/>
            <a:ext cx="8229600" cy="981075"/>
          </a:xfrm>
        </p:spPr>
        <p:txBody>
          <a:bodyPr/>
          <a:lstStyle/>
          <a:p>
            <a:pPr eaLnBrk="1" hangingPunct="1"/>
            <a:r>
              <a:rPr lang="ru-RU" sz="2000" b="1" smtClean="0"/>
              <a:t>УПРАВЛЯЮЩИЕ ПРОГРАММЫ ВЕНТИЛЯТОРА:</a:t>
            </a:r>
          </a:p>
        </p:txBody>
      </p:sp>
      <p:sp>
        <p:nvSpPr>
          <p:cNvPr id="70658" name="Содержимое 2"/>
          <p:cNvSpPr>
            <a:spLocks noGrp="1"/>
          </p:cNvSpPr>
          <p:nvPr>
            <p:ph idx="1"/>
          </p:nvPr>
        </p:nvSpPr>
        <p:spPr>
          <a:xfrm>
            <a:off x="0" y="908050"/>
            <a:ext cx="9144000" cy="5218113"/>
          </a:xfrm>
        </p:spPr>
        <p:txBody>
          <a:bodyPr/>
          <a:lstStyle/>
          <a:p>
            <a:pPr eaLnBrk="1" hangingPunct="1"/>
            <a:r>
              <a:rPr lang="ru-RU" sz="2000" b="1" smtClean="0"/>
              <a:t>ЛОГИЧЕСКИЕ СХЕМЫ:</a:t>
            </a:r>
          </a:p>
          <a:p>
            <a:pPr eaLnBrk="1" hangingPunct="1"/>
            <a:r>
              <a:rPr lang="ru-RU" sz="2000" b="1" smtClean="0"/>
              <a:t>1. </a:t>
            </a:r>
            <a:r>
              <a:rPr lang="en-US" sz="2000" b="1" smtClean="0"/>
              <a:t>Trigger</a:t>
            </a:r>
            <a:r>
              <a:rPr lang="ru-RU" sz="2000" b="1" smtClean="0"/>
              <a:t> – программа или схема, включающая вдох;</a:t>
            </a:r>
            <a:endParaRPr lang="en-US" sz="2000" b="1" smtClean="0"/>
          </a:p>
          <a:p>
            <a:pPr eaLnBrk="1" hangingPunct="1"/>
            <a:r>
              <a:rPr lang="en-US" sz="2000" b="1" smtClean="0"/>
              <a:t>2. Limit</a:t>
            </a:r>
            <a:r>
              <a:rPr lang="ru-RU" sz="2000" b="1" smtClean="0"/>
              <a:t> – опция, определяющая максимальные значения потока, давления, объёма (по выбору);</a:t>
            </a:r>
            <a:endParaRPr lang="en-US" sz="2000" b="1" smtClean="0"/>
          </a:p>
          <a:p>
            <a:pPr eaLnBrk="1" hangingPunct="1"/>
            <a:r>
              <a:rPr lang="en-US" sz="2000" b="1" smtClean="0"/>
              <a:t>3. Cycle</a:t>
            </a:r>
            <a:r>
              <a:rPr lang="ru-RU" sz="2000" b="1" smtClean="0"/>
              <a:t> – программа, выполняющая переключение с вдоха на выдох;</a:t>
            </a:r>
            <a:endParaRPr lang="en-US" sz="2000" b="1" smtClean="0"/>
          </a:p>
          <a:p>
            <a:pPr eaLnBrk="1" hangingPunct="1"/>
            <a:r>
              <a:rPr lang="en-US" sz="2000" b="1" smtClean="0"/>
              <a:t>4. Baseline</a:t>
            </a:r>
            <a:r>
              <a:rPr lang="ru-RU" sz="2000" b="1" smtClean="0"/>
              <a:t> – программа, управляющая параметрами выдоха.</a:t>
            </a:r>
          </a:p>
          <a:p>
            <a:pPr eaLnBrk="1" hangingPunct="1"/>
            <a:endParaRPr lang="ru-RU" sz="2000" b="1" smtClean="0"/>
          </a:p>
          <a:p>
            <a:pPr eaLnBrk="1" hangingPunct="1"/>
            <a:r>
              <a:rPr lang="ru-RU" sz="2000" b="1" smtClean="0"/>
              <a:t>ФАЗОВЫЕ ПЕРЕМЕННЫЕ (</a:t>
            </a:r>
            <a:r>
              <a:rPr lang="en-US" sz="2000" b="1" smtClean="0"/>
              <a:t>Phase Variables)</a:t>
            </a:r>
            <a:r>
              <a:rPr lang="ru-RU" sz="2000" b="1" smtClean="0"/>
              <a:t>: время; поток; давление; объём. </a:t>
            </a:r>
          </a:p>
          <a:p>
            <a:pPr eaLnBrk="1" hangingPunct="1"/>
            <a:r>
              <a:rPr lang="ru-RU" sz="2000" b="1" smtClean="0"/>
              <a:t>Программа или логическая схема срабатывает при достижении параметром заданной (или пороговой) величины.</a:t>
            </a:r>
          </a:p>
          <a:p>
            <a:pPr eaLnBrk="1" hangingPunct="1"/>
            <a:endParaRPr lang="ru-RU" sz="2000" b="1" smtClean="0"/>
          </a:p>
          <a:p>
            <a:pPr eaLnBrk="1" hangingPunct="1"/>
            <a:r>
              <a:rPr lang="ru-RU" sz="2000" b="1" smtClean="0"/>
              <a:t>УПРАВЛЯЕМАЯ ПЕРЕМЕННАЯ (</a:t>
            </a:r>
            <a:r>
              <a:rPr lang="en-US" sz="2000" b="1" smtClean="0"/>
              <a:t>Control Variable</a:t>
            </a:r>
            <a:r>
              <a:rPr lang="ru-RU" sz="2000" b="1" smtClean="0"/>
              <a:t>) указывает на способ управления вдохом (создаёт давление, или вдувает объём, или регулирует поток).</a:t>
            </a: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Прямая со стрелкой 2"/>
          <p:cNvCxnSpPr/>
          <p:nvPr/>
        </p:nvCxnSpPr>
        <p:spPr>
          <a:xfrm rot="5400000" flipH="1" flipV="1">
            <a:off x="642144" y="1999456"/>
            <a:ext cx="2286000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 стрелкой 4"/>
          <p:cNvCxnSpPr/>
          <p:nvPr/>
        </p:nvCxnSpPr>
        <p:spPr>
          <a:xfrm>
            <a:off x="1785938" y="3143250"/>
            <a:ext cx="6072187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 rot="5400000" flipH="1" flipV="1">
            <a:off x="715169" y="4714082"/>
            <a:ext cx="2143125" cy="1587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>
            <a:off x="1785938" y="5786438"/>
            <a:ext cx="6000750" cy="1587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1500188" y="2786063"/>
            <a:ext cx="6929437" cy="1587"/>
          </a:xfrm>
          <a:prstGeom prst="line">
            <a:avLst/>
          </a:prstGeom>
          <a:ln w="254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1785938" y="2786063"/>
            <a:ext cx="714375" cy="1587"/>
          </a:xfrm>
          <a:prstGeom prst="line">
            <a:avLst/>
          </a:prstGeom>
          <a:ln w="63500">
            <a:solidFill>
              <a:srgbClr val="00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Дуга 15"/>
          <p:cNvSpPr/>
          <p:nvPr/>
        </p:nvSpPr>
        <p:spPr>
          <a:xfrm flipH="1">
            <a:off x="2500313" y="1428750"/>
            <a:ext cx="1214437" cy="2643188"/>
          </a:xfrm>
          <a:prstGeom prst="arc">
            <a:avLst>
              <a:gd name="adj1" fmla="val 16335023"/>
              <a:gd name="adj2" fmla="val 213373"/>
            </a:avLst>
          </a:prstGeom>
          <a:ln w="635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18" name="Прямая соединительная линия 17"/>
          <p:cNvCxnSpPr>
            <a:stCxn id="16" idx="0"/>
          </p:cNvCxnSpPr>
          <p:nvPr/>
        </p:nvCxnSpPr>
        <p:spPr>
          <a:xfrm flipV="1">
            <a:off x="3055938" y="1412875"/>
            <a:ext cx="1731962" cy="20638"/>
          </a:xfrm>
          <a:prstGeom prst="line">
            <a:avLst/>
          </a:prstGeom>
          <a:ln w="63500">
            <a:solidFill>
              <a:srgbClr val="00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 rot="16200000" flipH="1">
            <a:off x="4286250" y="1928813"/>
            <a:ext cx="1357313" cy="357187"/>
          </a:xfrm>
          <a:prstGeom prst="line">
            <a:avLst/>
          </a:prstGeom>
          <a:ln w="63500">
            <a:solidFill>
              <a:srgbClr val="00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>
            <a:off x="5143500" y="2786063"/>
            <a:ext cx="2500313" cy="1587"/>
          </a:xfrm>
          <a:prstGeom prst="line">
            <a:avLst/>
          </a:prstGeom>
          <a:ln w="63500">
            <a:solidFill>
              <a:srgbClr val="00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 rot="5400000">
            <a:off x="2178050" y="1892300"/>
            <a:ext cx="1785938" cy="1588"/>
          </a:xfrm>
          <a:prstGeom prst="line">
            <a:avLst/>
          </a:prstGeom>
          <a:ln w="254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 rot="5400000">
            <a:off x="2142332" y="3572669"/>
            <a:ext cx="5287962" cy="0"/>
          </a:xfrm>
          <a:prstGeom prst="line">
            <a:avLst/>
          </a:prstGeom>
          <a:ln w="254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 rot="5400000">
            <a:off x="1000125" y="4286251"/>
            <a:ext cx="3000375" cy="0"/>
          </a:xfrm>
          <a:prstGeom prst="line">
            <a:avLst/>
          </a:prstGeom>
          <a:ln w="254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>
            <a:endCxn id="32" idx="2"/>
          </p:cNvCxnSpPr>
          <p:nvPr/>
        </p:nvCxnSpPr>
        <p:spPr>
          <a:xfrm rot="5400000" flipH="1" flipV="1">
            <a:off x="1766094" y="4871244"/>
            <a:ext cx="1649413" cy="180975"/>
          </a:xfrm>
          <a:prstGeom prst="line">
            <a:avLst/>
          </a:prstGeom>
          <a:ln w="635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Дуга 31"/>
          <p:cNvSpPr/>
          <p:nvPr/>
        </p:nvSpPr>
        <p:spPr>
          <a:xfrm rot="10800000">
            <a:off x="2643188" y="1643063"/>
            <a:ext cx="3286125" cy="4111625"/>
          </a:xfrm>
          <a:prstGeom prst="arc">
            <a:avLst>
              <a:gd name="adj1" fmla="val 16463455"/>
              <a:gd name="adj2" fmla="val 20681893"/>
            </a:avLst>
          </a:prstGeom>
          <a:ln w="635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34" name="Прямая соединительная линия 33"/>
          <p:cNvCxnSpPr>
            <a:stCxn id="32" idx="0"/>
          </p:cNvCxnSpPr>
          <p:nvPr/>
        </p:nvCxnSpPr>
        <p:spPr>
          <a:xfrm>
            <a:off x="4129088" y="5745163"/>
            <a:ext cx="657225" cy="41275"/>
          </a:xfrm>
          <a:prstGeom prst="line">
            <a:avLst/>
          </a:prstGeom>
          <a:ln w="635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/>
          <p:cNvCxnSpPr/>
          <p:nvPr/>
        </p:nvCxnSpPr>
        <p:spPr>
          <a:xfrm rot="5400000">
            <a:off x="4322763" y="6251575"/>
            <a:ext cx="928688" cy="1587"/>
          </a:xfrm>
          <a:prstGeom prst="line">
            <a:avLst/>
          </a:prstGeom>
          <a:ln w="635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Дуга 45"/>
          <p:cNvSpPr/>
          <p:nvPr/>
        </p:nvSpPr>
        <p:spPr>
          <a:xfrm rot="16200000">
            <a:off x="6286500" y="4286251"/>
            <a:ext cx="1785937" cy="4786312"/>
          </a:xfrm>
          <a:prstGeom prst="arc">
            <a:avLst>
              <a:gd name="adj1" fmla="val 16200000"/>
              <a:gd name="adj2" fmla="val 21562959"/>
            </a:avLst>
          </a:prstGeom>
          <a:ln w="635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9" name="Левая фигурная скобка 48"/>
          <p:cNvSpPr/>
          <p:nvPr/>
        </p:nvSpPr>
        <p:spPr>
          <a:xfrm>
            <a:off x="1500188" y="2786063"/>
            <a:ext cx="214312" cy="357187"/>
          </a:xfrm>
          <a:prstGeom prst="leftBrace">
            <a:avLst>
              <a:gd name="adj1" fmla="val 8333"/>
              <a:gd name="adj2" fmla="val 53694"/>
            </a:avLst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1700" name="TextBox 49"/>
          <p:cNvSpPr txBox="1">
            <a:spLocks noChangeArrowheads="1"/>
          </p:cNvSpPr>
          <p:nvPr/>
        </p:nvSpPr>
        <p:spPr bwMode="auto">
          <a:xfrm>
            <a:off x="500063" y="2786063"/>
            <a:ext cx="100488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cs typeface="Arial" charset="0"/>
              </a:rPr>
              <a:t>PEEP</a:t>
            </a:r>
            <a:endParaRPr lang="ru-RU" b="1">
              <a:cs typeface="Arial" charset="0"/>
            </a:endParaRPr>
          </a:p>
        </p:txBody>
      </p:sp>
      <p:sp>
        <p:nvSpPr>
          <p:cNvPr id="51" name="Правая фигурная скобка 50"/>
          <p:cNvSpPr/>
          <p:nvPr/>
        </p:nvSpPr>
        <p:spPr>
          <a:xfrm>
            <a:off x="3071813" y="1500188"/>
            <a:ext cx="285750" cy="1285875"/>
          </a:xfrm>
          <a:prstGeom prst="rightBrac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1702" name="TextBox 51"/>
          <p:cNvSpPr txBox="1">
            <a:spLocks noChangeArrowheads="1"/>
          </p:cNvSpPr>
          <p:nvPr/>
        </p:nvSpPr>
        <p:spPr bwMode="auto">
          <a:xfrm>
            <a:off x="3357563" y="1928813"/>
            <a:ext cx="12906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b="1">
                <a:cs typeface="Arial" charset="0"/>
              </a:rPr>
              <a:t>P control</a:t>
            </a:r>
            <a:endParaRPr lang="ru-RU" sz="2000" b="1">
              <a:cs typeface="Arial" charset="0"/>
            </a:endParaRPr>
          </a:p>
        </p:txBody>
      </p:sp>
      <p:cxnSp>
        <p:nvCxnSpPr>
          <p:cNvPr id="54" name="Прямая со стрелкой 53"/>
          <p:cNvCxnSpPr/>
          <p:nvPr/>
        </p:nvCxnSpPr>
        <p:spPr>
          <a:xfrm flipH="1">
            <a:off x="3071813" y="1196975"/>
            <a:ext cx="1068387" cy="17463"/>
          </a:xfrm>
          <a:prstGeom prst="straightConnector1">
            <a:avLst/>
          </a:prstGeom>
          <a:ln w="2540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704" name="TextBox 57"/>
          <p:cNvSpPr txBox="1">
            <a:spLocks noChangeArrowheads="1"/>
          </p:cNvSpPr>
          <p:nvPr/>
        </p:nvSpPr>
        <p:spPr bwMode="auto">
          <a:xfrm>
            <a:off x="3132138" y="692150"/>
            <a:ext cx="10064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b="1">
                <a:cs typeface="Arial" charset="0"/>
              </a:rPr>
              <a:t>P peak</a:t>
            </a:r>
            <a:endParaRPr lang="ru-RU" sz="2000" b="1">
              <a:cs typeface="Arial" charset="0"/>
            </a:endParaRPr>
          </a:p>
        </p:txBody>
      </p:sp>
      <p:cxnSp>
        <p:nvCxnSpPr>
          <p:cNvPr id="60" name="Прямая со стрелкой 59"/>
          <p:cNvCxnSpPr/>
          <p:nvPr/>
        </p:nvCxnSpPr>
        <p:spPr>
          <a:xfrm>
            <a:off x="2500313" y="3786188"/>
            <a:ext cx="2286000" cy="1587"/>
          </a:xfrm>
          <a:prstGeom prst="straightConnector1">
            <a:avLst/>
          </a:prstGeom>
          <a:ln w="2540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706" name="TextBox 60"/>
          <p:cNvSpPr txBox="1">
            <a:spLocks noChangeArrowheads="1"/>
          </p:cNvSpPr>
          <p:nvPr/>
        </p:nvSpPr>
        <p:spPr bwMode="auto">
          <a:xfrm>
            <a:off x="3571875" y="3286125"/>
            <a:ext cx="4508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cs typeface="Arial" charset="0"/>
              </a:rPr>
              <a:t>Ti</a:t>
            </a:r>
            <a:endParaRPr lang="ru-RU" b="1">
              <a:cs typeface="Arial" charset="0"/>
            </a:endParaRPr>
          </a:p>
        </p:txBody>
      </p:sp>
      <p:cxnSp>
        <p:nvCxnSpPr>
          <p:cNvPr id="63" name="Прямая соединительная линия 62"/>
          <p:cNvCxnSpPr/>
          <p:nvPr/>
        </p:nvCxnSpPr>
        <p:spPr>
          <a:xfrm flipH="1" flipV="1">
            <a:off x="4140200" y="1052513"/>
            <a:ext cx="1588" cy="4735512"/>
          </a:xfrm>
          <a:prstGeom prst="line">
            <a:avLst/>
          </a:prstGeom>
          <a:ln w="254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Правая фигурная скобка 63"/>
          <p:cNvSpPr/>
          <p:nvPr/>
        </p:nvSpPr>
        <p:spPr>
          <a:xfrm rot="5400000">
            <a:off x="3386138" y="4972050"/>
            <a:ext cx="428625" cy="2200275"/>
          </a:xfrm>
          <a:prstGeom prst="rightBrac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1709" name="TextBox 64"/>
          <p:cNvSpPr txBox="1">
            <a:spLocks noChangeArrowheads="1"/>
          </p:cNvSpPr>
          <p:nvPr/>
        </p:nvSpPr>
        <p:spPr bwMode="auto">
          <a:xfrm>
            <a:off x="3357563" y="6286500"/>
            <a:ext cx="110648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cs typeface="Arial" charset="0"/>
              </a:rPr>
              <a:t>V insp</a:t>
            </a:r>
            <a:endParaRPr lang="ru-RU" b="1">
              <a:cs typeface="Arial" charset="0"/>
            </a:endParaRPr>
          </a:p>
        </p:txBody>
      </p:sp>
      <p:sp>
        <p:nvSpPr>
          <p:cNvPr id="71710" name="TextBox 65"/>
          <p:cNvSpPr txBox="1">
            <a:spLocks noChangeArrowheads="1"/>
          </p:cNvSpPr>
          <p:nvPr/>
        </p:nvSpPr>
        <p:spPr bwMode="auto">
          <a:xfrm>
            <a:off x="3429000" y="6143625"/>
            <a:ext cx="2698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cs typeface="Arial" charset="0"/>
              </a:rPr>
              <a:t>∙</a:t>
            </a:r>
          </a:p>
        </p:txBody>
      </p:sp>
      <p:sp>
        <p:nvSpPr>
          <p:cNvPr id="67" name="Левая фигурная скобка 66"/>
          <p:cNvSpPr/>
          <p:nvPr/>
        </p:nvSpPr>
        <p:spPr>
          <a:xfrm rot="16200000">
            <a:off x="2657475" y="2628901"/>
            <a:ext cx="257175" cy="571500"/>
          </a:xfrm>
          <a:prstGeom prst="leftBrac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1712" name="TextBox 67"/>
          <p:cNvSpPr txBox="1">
            <a:spLocks noChangeArrowheads="1"/>
          </p:cNvSpPr>
          <p:nvPr/>
        </p:nvSpPr>
        <p:spPr bwMode="auto">
          <a:xfrm>
            <a:off x="2571750" y="2500313"/>
            <a:ext cx="4651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b="1">
                <a:cs typeface="Arial" charset="0"/>
              </a:rPr>
              <a:t>Ta</a:t>
            </a:r>
            <a:endParaRPr lang="ru-RU" sz="2000" b="1">
              <a:cs typeface="Arial" charset="0"/>
            </a:endParaRPr>
          </a:p>
        </p:txBody>
      </p:sp>
      <p:sp>
        <p:nvSpPr>
          <p:cNvPr id="71713" name="TextBox 68"/>
          <p:cNvSpPr txBox="1">
            <a:spLocks noChangeArrowheads="1"/>
          </p:cNvSpPr>
          <p:nvPr/>
        </p:nvSpPr>
        <p:spPr bwMode="auto">
          <a:xfrm rot="-5400000">
            <a:off x="785018" y="1643857"/>
            <a:ext cx="14017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cs typeface="Arial" charset="0"/>
              </a:rPr>
              <a:t>давление</a:t>
            </a:r>
          </a:p>
        </p:txBody>
      </p:sp>
      <p:sp>
        <p:nvSpPr>
          <p:cNvPr id="71714" name="TextBox 69"/>
          <p:cNvSpPr txBox="1">
            <a:spLocks noChangeArrowheads="1"/>
          </p:cNvSpPr>
          <p:nvPr/>
        </p:nvSpPr>
        <p:spPr bwMode="auto">
          <a:xfrm rot="-5400000">
            <a:off x="1036637" y="4392613"/>
            <a:ext cx="8985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cs typeface="Arial" charset="0"/>
              </a:rPr>
              <a:t>поток</a:t>
            </a:r>
          </a:p>
        </p:txBody>
      </p:sp>
      <p:cxnSp>
        <p:nvCxnSpPr>
          <p:cNvPr id="72" name="Прямая со стрелкой 71"/>
          <p:cNvCxnSpPr/>
          <p:nvPr/>
        </p:nvCxnSpPr>
        <p:spPr>
          <a:xfrm>
            <a:off x="4143375" y="4929188"/>
            <a:ext cx="642938" cy="1587"/>
          </a:xfrm>
          <a:prstGeom prst="straightConnector1">
            <a:avLst/>
          </a:prstGeom>
          <a:ln w="2540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716" name="TextBox 72"/>
          <p:cNvSpPr txBox="1">
            <a:spLocks noChangeArrowheads="1"/>
          </p:cNvSpPr>
          <p:nvPr/>
        </p:nvSpPr>
        <p:spPr bwMode="auto">
          <a:xfrm>
            <a:off x="4214813" y="4500563"/>
            <a:ext cx="5715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b="1">
                <a:cs typeface="Arial" charset="0"/>
              </a:rPr>
              <a:t>V</a:t>
            </a:r>
            <a:r>
              <a:rPr lang="en-US" sz="2000" b="1" baseline="-25000">
                <a:cs typeface="Arial" charset="0"/>
              </a:rPr>
              <a:t>0</a:t>
            </a:r>
            <a:endParaRPr lang="ru-RU" sz="2000" b="1" baseline="-25000">
              <a:cs typeface="Arial" charset="0"/>
            </a:endParaRPr>
          </a:p>
        </p:txBody>
      </p:sp>
      <p:sp>
        <p:nvSpPr>
          <p:cNvPr id="71717" name="TextBox 73"/>
          <p:cNvSpPr txBox="1">
            <a:spLocks noChangeArrowheads="1"/>
          </p:cNvSpPr>
          <p:nvPr/>
        </p:nvSpPr>
        <p:spPr bwMode="auto">
          <a:xfrm>
            <a:off x="4214813" y="4286250"/>
            <a:ext cx="2698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cs typeface="Arial" charset="0"/>
              </a:rPr>
              <a:t>∙</a:t>
            </a:r>
          </a:p>
        </p:txBody>
      </p:sp>
      <p:sp>
        <p:nvSpPr>
          <p:cNvPr id="71718" name="TextBox 74"/>
          <p:cNvSpPr txBox="1">
            <a:spLocks noChangeArrowheads="1"/>
          </p:cNvSpPr>
          <p:nvPr/>
        </p:nvSpPr>
        <p:spPr bwMode="auto">
          <a:xfrm>
            <a:off x="0" y="0"/>
            <a:ext cx="91440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b="1">
                <a:cs typeface="Arial" charset="0"/>
              </a:rPr>
              <a:t>Pressure control ventilation (PCV)</a:t>
            </a:r>
            <a:r>
              <a:rPr lang="ru-RU" b="1">
                <a:cs typeface="Arial" charset="0"/>
              </a:rPr>
              <a:t> – вентиляция с управляемым давлением. </a:t>
            </a:r>
            <a:r>
              <a:rPr lang="en-US" b="1">
                <a:cs typeface="Arial" charset="0"/>
              </a:rPr>
              <a:t>PCV = TCV</a:t>
            </a:r>
            <a:endParaRPr lang="ru-RU" b="1">
              <a:cs typeface="Arial" charset="0"/>
            </a:endParaRPr>
          </a:p>
        </p:txBody>
      </p:sp>
      <p:cxnSp>
        <p:nvCxnSpPr>
          <p:cNvPr id="44" name="Прямая со стрелкой 43"/>
          <p:cNvCxnSpPr/>
          <p:nvPr/>
        </p:nvCxnSpPr>
        <p:spPr>
          <a:xfrm flipH="1">
            <a:off x="4140200" y="1196975"/>
            <a:ext cx="647700" cy="17463"/>
          </a:xfrm>
          <a:prstGeom prst="straightConnector1">
            <a:avLst/>
          </a:prstGeom>
          <a:ln w="2540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720" name="TextBox 57"/>
          <p:cNvSpPr txBox="1">
            <a:spLocks noChangeArrowheads="1"/>
          </p:cNvSpPr>
          <p:nvPr/>
        </p:nvSpPr>
        <p:spPr bwMode="auto">
          <a:xfrm>
            <a:off x="4140200" y="692150"/>
            <a:ext cx="64928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b="1">
                <a:cs typeface="Arial" charset="0"/>
              </a:rPr>
              <a:t>P pl</a:t>
            </a:r>
            <a:endParaRPr lang="ru-RU" sz="2000" b="1">
              <a:cs typeface="Arial" charset="0"/>
            </a:endParaRPr>
          </a:p>
        </p:txBody>
      </p:sp>
      <p:sp>
        <p:nvSpPr>
          <p:cNvPr id="50" name="Полилиния 49"/>
          <p:cNvSpPr/>
          <p:nvPr/>
        </p:nvSpPr>
        <p:spPr>
          <a:xfrm>
            <a:off x="3097213" y="1430338"/>
            <a:ext cx="1739900" cy="415925"/>
          </a:xfrm>
          <a:custGeom>
            <a:avLst/>
            <a:gdLst>
              <a:gd name="connsiteX0" fmla="*/ 0 w 1740310"/>
              <a:gd name="connsiteY0" fmla="*/ 0 h 415413"/>
              <a:gd name="connsiteX1" fmla="*/ 383458 w 1740310"/>
              <a:gd name="connsiteY1" fmla="*/ 162232 h 415413"/>
              <a:gd name="connsiteX2" fmla="*/ 1061884 w 1740310"/>
              <a:gd name="connsiteY2" fmla="*/ 221225 h 415413"/>
              <a:gd name="connsiteX3" fmla="*/ 1179871 w 1740310"/>
              <a:gd name="connsiteY3" fmla="*/ 383458 h 415413"/>
              <a:gd name="connsiteX4" fmla="*/ 1740310 w 1740310"/>
              <a:gd name="connsiteY4" fmla="*/ 412954 h 415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40310" h="415413">
                <a:moveTo>
                  <a:pt x="0" y="0"/>
                </a:moveTo>
                <a:cubicBezTo>
                  <a:pt x="103238" y="62680"/>
                  <a:pt x="206477" y="125361"/>
                  <a:pt x="383458" y="162232"/>
                </a:cubicBezTo>
                <a:cubicBezTo>
                  <a:pt x="560439" y="199103"/>
                  <a:pt x="929149" y="184354"/>
                  <a:pt x="1061884" y="221225"/>
                </a:cubicBezTo>
                <a:cubicBezTo>
                  <a:pt x="1194619" y="258096"/>
                  <a:pt x="1066800" y="351503"/>
                  <a:pt x="1179871" y="383458"/>
                </a:cubicBezTo>
                <a:cubicBezTo>
                  <a:pt x="1292942" y="415413"/>
                  <a:pt x="1516626" y="414183"/>
                  <a:pt x="1740310" y="412954"/>
                </a:cubicBezTo>
              </a:path>
            </a:pathLst>
          </a:custGeom>
          <a:ln w="50800">
            <a:solidFill>
              <a:srgbClr val="00206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Стрелка углом 45"/>
          <p:cNvSpPr/>
          <p:nvPr/>
        </p:nvSpPr>
        <p:spPr>
          <a:xfrm flipV="1">
            <a:off x="609600" y="1295400"/>
            <a:ext cx="1295400" cy="3276600"/>
          </a:xfrm>
          <a:prstGeom prst="bentArrow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tx1"/>
            </a:solidFill>
          </a:ln>
          <a:effectLst>
            <a:outerShdw blurRad="50800" dist="50800" dir="5400000" algn="ctr" rotWithShape="0">
              <a:schemeClr val="tx2">
                <a:lumMod val="65000"/>
                <a:lumOff val="3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1600200" y="3886200"/>
            <a:ext cx="4419600" cy="1588"/>
          </a:xfrm>
          <a:prstGeom prst="line">
            <a:avLst/>
          </a:prstGeom>
          <a:ln w="63500" cmpd="tri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>
            <a:off x="1676400" y="4572000"/>
            <a:ext cx="1981200" cy="1588"/>
          </a:xfrm>
          <a:prstGeom prst="line">
            <a:avLst/>
          </a:prstGeom>
          <a:ln w="63500" cmpd="tri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4357688" y="4572000"/>
            <a:ext cx="1662112" cy="1588"/>
          </a:xfrm>
          <a:prstGeom prst="line">
            <a:avLst/>
          </a:prstGeom>
          <a:ln w="63500" cmpd="tri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 rot="5400000">
            <a:off x="3049587" y="5180013"/>
            <a:ext cx="1217613" cy="1588"/>
          </a:xfrm>
          <a:prstGeom prst="line">
            <a:avLst/>
          </a:prstGeom>
          <a:ln w="63500" cmpd="tri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 rot="5400000">
            <a:off x="3749675" y="5180013"/>
            <a:ext cx="1217613" cy="1587"/>
          </a:xfrm>
          <a:prstGeom prst="line">
            <a:avLst/>
          </a:prstGeom>
          <a:ln w="63500" cmpd="tri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Овал 16"/>
          <p:cNvSpPr/>
          <p:nvPr/>
        </p:nvSpPr>
        <p:spPr>
          <a:xfrm>
            <a:off x="2214563" y="3214688"/>
            <a:ext cx="685800" cy="6858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A</a:t>
            </a:r>
            <a:endParaRPr lang="ru-RU" dirty="0"/>
          </a:p>
        </p:txBody>
      </p:sp>
      <p:sp>
        <p:nvSpPr>
          <p:cNvPr id="20" name="Овал 19"/>
          <p:cNvSpPr/>
          <p:nvPr/>
        </p:nvSpPr>
        <p:spPr>
          <a:xfrm>
            <a:off x="4929188" y="3214688"/>
            <a:ext cx="685800" cy="6858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B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27" name="Овал 26"/>
          <p:cNvSpPr/>
          <p:nvPr/>
        </p:nvSpPr>
        <p:spPr>
          <a:xfrm>
            <a:off x="3643313" y="4000500"/>
            <a:ext cx="685800" cy="6858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C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28" name="Стрелка вправо 27"/>
          <p:cNvSpPr/>
          <p:nvPr/>
        </p:nvSpPr>
        <p:spPr>
          <a:xfrm>
            <a:off x="1600200" y="3886200"/>
            <a:ext cx="1971675" cy="685800"/>
          </a:xfrm>
          <a:prstGeom prst="right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9" name="Стрелка вниз 28"/>
          <p:cNvSpPr/>
          <p:nvPr/>
        </p:nvSpPr>
        <p:spPr>
          <a:xfrm>
            <a:off x="3714750" y="4714875"/>
            <a:ext cx="533400" cy="1143000"/>
          </a:xfrm>
          <a:prstGeom prst="down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1" name="Стрелка вправо 30"/>
          <p:cNvSpPr/>
          <p:nvPr/>
        </p:nvSpPr>
        <p:spPr>
          <a:xfrm>
            <a:off x="4419600" y="4038600"/>
            <a:ext cx="1828800" cy="381000"/>
          </a:xfrm>
          <a:prstGeom prst="right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2717" name="TextBox 31"/>
          <p:cNvSpPr txBox="1">
            <a:spLocks noChangeArrowheads="1"/>
          </p:cNvSpPr>
          <p:nvPr/>
        </p:nvSpPr>
        <p:spPr bwMode="auto">
          <a:xfrm>
            <a:off x="3286125" y="3214688"/>
            <a:ext cx="1174750" cy="461962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cs typeface="Arial" charset="0"/>
              </a:rPr>
              <a:t>trigger</a:t>
            </a:r>
            <a:endParaRPr lang="ru-RU" b="1">
              <a:cs typeface="Arial" charset="0"/>
            </a:endParaRPr>
          </a:p>
        </p:txBody>
      </p:sp>
      <p:sp>
        <p:nvSpPr>
          <p:cNvPr id="41" name="Развернутая стрелка 40"/>
          <p:cNvSpPr/>
          <p:nvPr/>
        </p:nvSpPr>
        <p:spPr>
          <a:xfrm flipH="1">
            <a:off x="533400" y="2286000"/>
            <a:ext cx="3467100" cy="928688"/>
          </a:xfrm>
          <a:prstGeom prst="uturn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72719" name="TextBox 41"/>
          <p:cNvSpPr txBox="1">
            <a:spLocks noChangeArrowheads="1"/>
          </p:cNvSpPr>
          <p:nvPr/>
        </p:nvSpPr>
        <p:spPr bwMode="auto">
          <a:xfrm>
            <a:off x="1928813" y="3929063"/>
            <a:ext cx="9207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cs typeface="Arial" charset="0"/>
              </a:rPr>
              <a:t>вдох</a:t>
            </a:r>
          </a:p>
        </p:txBody>
      </p:sp>
      <p:sp>
        <p:nvSpPr>
          <p:cNvPr id="72720" name="TextBox 42"/>
          <p:cNvSpPr txBox="1">
            <a:spLocks noChangeArrowheads="1"/>
          </p:cNvSpPr>
          <p:nvPr/>
        </p:nvSpPr>
        <p:spPr bwMode="auto">
          <a:xfrm>
            <a:off x="4572000" y="4038600"/>
            <a:ext cx="849313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600" b="1">
                <a:cs typeface="Arial" charset="0"/>
              </a:rPr>
              <a:t>выдох</a:t>
            </a:r>
          </a:p>
        </p:txBody>
      </p:sp>
      <p:sp>
        <p:nvSpPr>
          <p:cNvPr id="72721" name="TextBox 43"/>
          <p:cNvSpPr txBox="1">
            <a:spLocks noChangeArrowheads="1"/>
          </p:cNvSpPr>
          <p:nvPr/>
        </p:nvSpPr>
        <p:spPr bwMode="auto">
          <a:xfrm>
            <a:off x="1285875" y="2214563"/>
            <a:ext cx="2506663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600" b="1">
                <a:cs typeface="Arial" charset="0"/>
              </a:rPr>
              <a:t>дополнительный вдох</a:t>
            </a:r>
          </a:p>
        </p:txBody>
      </p:sp>
      <p:sp>
        <p:nvSpPr>
          <p:cNvPr id="72722" name="TextBox 44"/>
          <p:cNvSpPr txBox="1">
            <a:spLocks noChangeArrowheads="1"/>
          </p:cNvSpPr>
          <p:nvPr/>
        </p:nvSpPr>
        <p:spPr bwMode="auto">
          <a:xfrm>
            <a:off x="5867400" y="1916113"/>
            <a:ext cx="3000375" cy="1477962"/>
          </a:xfrm>
          <a:prstGeom prst="rect">
            <a:avLst/>
          </a:prstGeom>
          <a:noFill/>
          <a:ln w="25400">
            <a:solidFill>
              <a:schemeClr val="tx1"/>
            </a:solidFill>
            <a:prstDash val="sysDash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u="sng">
                <a:cs typeface="Arial" charset="0"/>
              </a:rPr>
              <a:t>По потоку </a:t>
            </a:r>
            <a:r>
              <a:rPr lang="en-US" b="1" u="sng">
                <a:cs typeface="Arial" charset="0"/>
              </a:rPr>
              <a:t>A &gt; C</a:t>
            </a:r>
            <a:endParaRPr lang="ru-RU" b="1" u="sng">
              <a:cs typeface="Arial" charset="0"/>
            </a:endParaRPr>
          </a:p>
          <a:p>
            <a:pPr algn="ctr"/>
            <a:r>
              <a:rPr lang="ru-RU" b="1" u="sng">
                <a:cs typeface="Arial" charset="0"/>
              </a:rPr>
              <a:t>По давлению А – С = В</a:t>
            </a:r>
          </a:p>
          <a:p>
            <a:pPr algn="ctr"/>
            <a:r>
              <a:rPr lang="ru-RU" b="1" u="sng">
                <a:cs typeface="Arial" charset="0"/>
              </a:rPr>
              <a:t>По объему </a:t>
            </a:r>
            <a:r>
              <a:rPr lang="en-US" b="1" u="sng">
                <a:cs typeface="Arial" charset="0"/>
              </a:rPr>
              <a:t>A &gt; B</a:t>
            </a:r>
          </a:p>
          <a:p>
            <a:pPr algn="ctr"/>
            <a:r>
              <a:rPr lang="en-US" b="1" u="sng">
                <a:cs typeface="Arial" charset="0"/>
              </a:rPr>
              <a:t>NAVA (neurally adjusted ventilatory assist)</a:t>
            </a:r>
          </a:p>
        </p:txBody>
      </p:sp>
      <p:sp>
        <p:nvSpPr>
          <p:cNvPr id="72723" name="TextBox 46"/>
          <p:cNvSpPr txBox="1">
            <a:spLocks noChangeArrowheads="1"/>
          </p:cNvSpPr>
          <p:nvPr/>
        </p:nvSpPr>
        <p:spPr bwMode="auto">
          <a:xfrm>
            <a:off x="381000" y="914400"/>
            <a:ext cx="25971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cs typeface="Arial" charset="0"/>
              </a:rPr>
              <a:t>Из респиратора</a:t>
            </a:r>
          </a:p>
        </p:txBody>
      </p:sp>
      <p:sp>
        <p:nvSpPr>
          <p:cNvPr id="72724" name="TextBox 47"/>
          <p:cNvSpPr txBox="1">
            <a:spLocks noChangeArrowheads="1"/>
          </p:cNvSpPr>
          <p:nvPr/>
        </p:nvSpPr>
        <p:spPr bwMode="auto">
          <a:xfrm>
            <a:off x="3429000" y="5943600"/>
            <a:ext cx="18796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cs typeface="Arial" charset="0"/>
              </a:rPr>
              <a:t>К пациенту</a:t>
            </a:r>
          </a:p>
        </p:txBody>
      </p:sp>
      <p:sp>
        <p:nvSpPr>
          <p:cNvPr id="72725" name="TextBox 48"/>
          <p:cNvSpPr txBox="1">
            <a:spLocks noChangeArrowheads="1"/>
          </p:cNvSpPr>
          <p:nvPr/>
        </p:nvSpPr>
        <p:spPr bwMode="auto">
          <a:xfrm>
            <a:off x="6400800" y="3886200"/>
            <a:ext cx="215741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cs typeface="Arial" charset="0"/>
              </a:rPr>
              <a:t>В респиратор </a:t>
            </a:r>
          </a:p>
          <a:p>
            <a:r>
              <a:rPr lang="ru-RU" b="1">
                <a:cs typeface="Arial" charset="0"/>
              </a:rPr>
              <a:t>или в атмосферу</a:t>
            </a:r>
          </a:p>
        </p:txBody>
      </p:sp>
      <p:cxnSp>
        <p:nvCxnSpPr>
          <p:cNvPr id="32" name="Прямая соединительная линия 31"/>
          <p:cNvCxnSpPr/>
          <p:nvPr/>
        </p:nvCxnSpPr>
        <p:spPr>
          <a:xfrm>
            <a:off x="5943600" y="304800"/>
            <a:ext cx="2362200" cy="1588"/>
          </a:xfrm>
          <a:prstGeom prst="line">
            <a:avLst/>
          </a:prstGeom>
          <a:ln w="635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/>
          <p:nvPr/>
        </p:nvCxnSpPr>
        <p:spPr>
          <a:xfrm>
            <a:off x="5929313" y="928688"/>
            <a:ext cx="914400" cy="1587"/>
          </a:xfrm>
          <a:prstGeom prst="line">
            <a:avLst/>
          </a:prstGeom>
          <a:ln w="635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/>
          <p:nvPr/>
        </p:nvCxnSpPr>
        <p:spPr>
          <a:xfrm rot="5400000">
            <a:off x="6668294" y="1118394"/>
            <a:ext cx="381000" cy="1588"/>
          </a:xfrm>
          <a:prstGeom prst="line">
            <a:avLst/>
          </a:prstGeom>
          <a:ln w="635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/>
          <p:cNvCxnSpPr/>
          <p:nvPr/>
        </p:nvCxnSpPr>
        <p:spPr>
          <a:xfrm>
            <a:off x="7358063" y="928688"/>
            <a:ext cx="990600" cy="1587"/>
          </a:xfrm>
          <a:prstGeom prst="line">
            <a:avLst/>
          </a:prstGeom>
          <a:ln w="635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единительная линия 43"/>
          <p:cNvCxnSpPr/>
          <p:nvPr/>
        </p:nvCxnSpPr>
        <p:spPr>
          <a:xfrm rot="5400000">
            <a:off x="7169151" y="1117600"/>
            <a:ext cx="381000" cy="3175"/>
          </a:xfrm>
          <a:prstGeom prst="line">
            <a:avLst/>
          </a:prstGeom>
          <a:ln w="635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731" name="TextBox 66"/>
          <p:cNvSpPr txBox="1">
            <a:spLocks noChangeArrowheads="1"/>
          </p:cNvSpPr>
          <p:nvPr/>
        </p:nvSpPr>
        <p:spPr bwMode="auto">
          <a:xfrm>
            <a:off x="5572125" y="428625"/>
            <a:ext cx="3508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cs typeface="Arial" charset="0"/>
              </a:rPr>
              <a:t>A</a:t>
            </a:r>
            <a:endParaRPr lang="ru-RU" b="1">
              <a:cs typeface="Arial" charset="0"/>
            </a:endParaRPr>
          </a:p>
        </p:txBody>
      </p:sp>
      <p:sp>
        <p:nvSpPr>
          <p:cNvPr id="72732" name="TextBox 67"/>
          <p:cNvSpPr txBox="1">
            <a:spLocks noChangeArrowheads="1"/>
          </p:cNvSpPr>
          <p:nvPr/>
        </p:nvSpPr>
        <p:spPr bwMode="auto">
          <a:xfrm>
            <a:off x="7000875" y="0"/>
            <a:ext cx="3508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cs typeface="Arial" charset="0"/>
              </a:rPr>
              <a:t>C</a:t>
            </a:r>
            <a:endParaRPr lang="ru-RU" b="1">
              <a:cs typeface="Arial" charset="0"/>
            </a:endParaRPr>
          </a:p>
        </p:txBody>
      </p:sp>
      <p:sp>
        <p:nvSpPr>
          <p:cNvPr id="72733" name="TextBox 72"/>
          <p:cNvSpPr txBox="1">
            <a:spLocks noChangeArrowheads="1"/>
          </p:cNvSpPr>
          <p:nvPr/>
        </p:nvSpPr>
        <p:spPr bwMode="auto">
          <a:xfrm>
            <a:off x="8286750" y="428625"/>
            <a:ext cx="3508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cs typeface="Arial" charset="0"/>
              </a:rPr>
              <a:t>В</a:t>
            </a:r>
          </a:p>
        </p:txBody>
      </p:sp>
      <p:sp>
        <p:nvSpPr>
          <p:cNvPr id="75" name="Стрелка вниз 74"/>
          <p:cNvSpPr/>
          <p:nvPr/>
        </p:nvSpPr>
        <p:spPr>
          <a:xfrm>
            <a:off x="7000875" y="714375"/>
            <a:ext cx="214313" cy="785813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2" name="Блок-схема: задержка 81"/>
          <p:cNvSpPr/>
          <p:nvPr/>
        </p:nvSpPr>
        <p:spPr>
          <a:xfrm>
            <a:off x="6000750" y="357188"/>
            <a:ext cx="1112838" cy="500062"/>
          </a:xfrm>
          <a:prstGeom prst="flowChartDelay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3" name="Блок-схема: задержка 82"/>
          <p:cNvSpPr/>
          <p:nvPr/>
        </p:nvSpPr>
        <p:spPr>
          <a:xfrm rot="10800000">
            <a:off x="7072313" y="500063"/>
            <a:ext cx="1143000" cy="285750"/>
          </a:xfrm>
          <a:prstGeom prst="flowChartDelay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85" name="Прямая со стрелкой 84"/>
          <p:cNvCxnSpPr>
            <a:stCxn id="82" idx="1"/>
            <a:endCxn id="83" idx="1"/>
          </p:cNvCxnSpPr>
          <p:nvPr/>
        </p:nvCxnSpPr>
        <p:spPr>
          <a:xfrm rot="10800000" flipH="1" flipV="1">
            <a:off x="6000750" y="606425"/>
            <a:ext cx="2214563" cy="36513"/>
          </a:xfrm>
          <a:prstGeom prst="straightConnector1">
            <a:avLst/>
          </a:prstGeom>
          <a:ln w="25400">
            <a:solidFill>
              <a:schemeClr val="bg1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738" name="TextBox 90"/>
          <p:cNvSpPr txBox="1">
            <a:spLocks noChangeArrowheads="1"/>
          </p:cNvSpPr>
          <p:nvPr/>
        </p:nvSpPr>
        <p:spPr bwMode="auto">
          <a:xfrm>
            <a:off x="6000750" y="1428750"/>
            <a:ext cx="22479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cs typeface="Arial" charset="0"/>
              </a:rPr>
              <a:t>Спонтанный вдох</a:t>
            </a:r>
          </a:p>
        </p:txBody>
      </p:sp>
      <p:cxnSp>
        <p:nvCxnSpPr>
          <p:cNvPr id="37" name="Прямая со стрелкой 36"/>
          <p:cNvCxnSpPr>
            <a:stCxn id="17" idx="6"/>
            <a:endCxn id="72717" idx="1"/>
          </p:cNvCxnSpPr>
          <p:nvPr/>
        </p:nvCxnSpPr>
        <p:spPr>
          <a:xfrm flipV="1">
            <a:off x="2900363" y="3444875"/>
            <a:ext cx="385762" cy="112713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>
            <a:stCxn id="20" idx="2"/>
            <a:endCxn id="72717" idx="3"/>
          </p:cNvCxnSpPr>
          <p:nvPr/>
        </p:nvCxnSpPr>
        <p:spPr>
          <a:xfrm rot="10800000">
            <a:off x="4460875" y="3444875"/>
            <a:ext cx="468313" cy="112713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 rot="5400000" flipH="1" flipV="1">
            <a:off x="3749675" y="3894138"/>
            <a:ext cx="500063" cy="1587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742" name="TextBox 42"/>
          <p:cNvSpPr txBox="1">
            <a:spLocks noChangeArrowheads="1"/>
          </p:cNvSpPr>
          <p:nvPr/>
        </p:nvSpPr>
        <p:spPr bwMode="auto">
          <a:xfrm>
            <a:off x="2051050" y="188913"/>
            <a:ext cx="27955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>
                <a:latin typeface="Calibri" pitchFamily="34" charset="0"/>
              </a:rPr>
              <a:t>ТРИГГЕР ПАЦИЕНТА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Прямая соединительная линия 2"/>
          <p:cNvCxnSpPr/>
          <p:nvPr/>
        </p:nvCxnSpPr>
        <p:spPr>
          <a:xfrm>
            <a:off x="1476375" y="1773238"/>
            <a:ext cx="6480175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Прямая соединительная линия 3"/>
          <p:cNvCxnSpPr/>
          <p:nvPr/>
        </p:nvCxnSpPr>
        <p:spPr>
          <a:xfrm>
            <a:off x="1476375" y="1268413"/>
            <a:ext cx="3095625" cy="0"/>
          </a:xfrm>
          <a:prstGeom prst="line">
            <a:avLst/>
          </a:pr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единительная линия 4"/>
          <p:cNvCxnSpPr/>
          <p:nvPr/>
        </p:nvCxnSpPr>
        <p:spPr>
          <a:xfrm flipV="1">
            <a:off x="2195513" y="692150"/>
            <a:ext cx="0" cy="4752975"/>
          </a:xfrm>
          <a:prstGeom prst="line">
            <a:avLst/>
          </a:prstGeom>
          <a:ln w="254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 flipV="1">
            <a:off x="3059113" y="692150"/>
            <a:ext cx="0" cy="4897438"/>
          </a:xfrm>
          <a:prstGeom prst="line">
            <a:avLst/>
          </a:prstGeom>
          <a:ln w="254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1476375" y="3500438"/>
            <a:ext cx="6408738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1476375" y="5300663"/>
            <a:ext cx="6335713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1476375" y="4221163"/>
            <a:ext cx="0" cy="10795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1476375" y="2420938"/>
            <a:ext cx="0" cy="10795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1476375" y="692150"/>
            <a:ext cx="0" cy="10810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 flipV="1">
            <a:off x="3779838" y="692150"/>
            <a:ext cx="0" cy="4897438"/>
          </a:xfrm>
          <a:prstGeom prst="line">
            <a:avLst/>
          </a:prstGeom>
          <a:ln w="254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 flipV="1">
            <a:off x="4572000" y="765175"/>
            <a:ext cx="0" cy="6092825"/>
          </a:xfrm>
          <a:prstGeom prst="line">
            <a:avLst/>
          </a:prstGeom>
          <a:ln w="254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 flipV="1">
            <a:off x="5292725" y="692150"/>
            <a:ext cx="0" cy="4897438"/>
          </a:xfrm>
          <a:prstGeom prst="line">
            <a:avLst/>
          </a:prstGeom>
          <a:ln w="254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 flipV="1">
            <a:off x="6084888" y="765175"/>
            <a:ext cx="0" cy="4895850"/>
          </a:xfrm>
          <a:prstGeom prst="line">
            <a:avLst/>
          </a:prstGeom>
          <a:ln w="254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 flipV="1">
            <a:off x="6804025" y="836613"/>
            <a:ext cx="0" cy="4895850"/>
          </a:xfrm>
          <a:prstGeom prst="line">
            <a:avLst/>
          </a:prstGeom>
          <a:ln w="254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Полилиния 28"/>
          <p:cNvSpPr/>
          <p:nvPr/>
        </p:nvSpPr>
        <p:spPr>
          <a:xfrm>
            <a:off x="1504950" y="2462213"/>
            <a:ext cx="692150" cy="1003300"/>
          </a:xfrm>
          <a:custGeom>
            <a:avLst/>
            <a:gdLst>
              <a:gd name="connsiteX0" fmla="*/ 0 w 693175"/>
              <a:gd name="connsiteY0" fmla="*/ 1002890 h 1002890"/>
              <a:gd name="connsiteX1" fmla="*/ 250723 w 693175"/>
              <a:gd name="connsiteY1" fmla="*/ 353961 h 1002890"/>
              <a:gd name="connsiteX2" fmla="*/ 693175 w 693175"/>
              <a:gd name="connsiteY2" fmla="*/ 0 h 10028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93175" h="1002890">
                <a:moveTo>
                  <a:pt x="0" y="1002890"/>
                </a:moveTo>
                <a:cubicBezTo>
                  <a:pt x="67597" y="761999"/>
                  <a:pt x="135194" y="521109"/>
                  <a:pt x="250723" y="353961"/>
                </a:cubicBezTo>
                <a:cubicBezTo>
                  <a:pt x="366252" y="186813"/>
                  <a:pt x="529713" y="93406"/>
                  <a:pt x="693175" y="0"/>
                </a:cubicBezTo>
              </a:path>
            </a:pathLst>
          </a:cu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0" name="Полилиния 29"/>
          <p:cNvSpPr/>
          <p:nvPr/>
        </p:nvSpPr>
        <p:spPr>
          <a:xfrm>
            <a:off x="3059113" y="2492375"/>
            <a:ext cx="693737" cy="1003300"/>
          </a:xfrm>
          <a:custGeom>
            <a:avLst/>
            <a:gdLst>
              <a:gd name="connsiteX0" fmla="*/ 0 w 693175"/>
              <a:gd name="connsiteY0" fmla="*/ 1002890 h 1002890"/>
              <a:gd name="connsiteX1" fmla="*/ 250723 w 693175"/>
              <a:gd name="connsiteY1" fmla="*/ 353961 h 1002890"/>
              <a:gd name="connsiteX2" fmla="*/ 693175 w 693175"/>
              <a:gd name="connsiteY2" fmla="*/ 0 h 10028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93175" h="1002890">
                <a:moveTo>
                  <a:pt x="0" y="1002890"/>
                </a:moveTo>
                <a:cubicBezTo>
                  <a:pt x="67597" y="761999"/>
                  <a:pt x="135194" y="521109"/>
                  <a:pt x="250723" y="353961"/>
                </a:cubicBezTo>
                <a:cubicBezTo>
                  <a:pt x="366252" y="186813"/>
                  <a:pt x="529713" y="93406"/>
                  <a:pt x="693175" y="0"/>
                </a:cubicBezTo>
              </a:path>
            </a:pathLst>
          </a:cu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1" name="Полилиния 30"/>
          <p:cNvSpPr/>
          <p:nvPr/>
        </p:nvSpPr>
        <p:spPr>
          <a:xfrm>
            <a:off x="4572000" y="2492375"/>
            <a:ext cx="693738" cy="1003300"/>
          </a:xfrm>
          <a:custGeom>
            <a:avLst/>
            <a:gdLst>
              <a:gd name="connsiteX0" fmla="*/ 0 w 693175"/>
              <a:gd name="connsiteY0" fmla="*/ 1002890 h 1002890"/>
              <a:gd name="connsiteX1" fmla="*/ 250723 w 693175"/>
              <a:gd name="connsiteY1" fmla="*/ 353961 h 1002890"/>
              <a:gd name="connsiteX2" fmla="*/ 693175 w 693175"/>
              <a:gd name="connsiteY2" fmla="*/ 0 h 10028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93175" h="1002890">
                <a:moveTo>
                  <a:pt x="0" y="1002890"/>
                </a:moveTo>
                <a:cubicBezTo>
                  <a:pt x="67597" y="761999"/>
                  <a:pt x="135194" y="521109"/>
                  <a:pt x="250723" y="353961"/>
                </a:cubicBezTo>
                <a:cubicBezTo>
                  <a:pt x="366252" y="186813"/>
                  <a:pt x="529713" y="93406"/>
                  <a:pt x="693175" y="0"/>
                </a:cubicBezTo>
              </a:path>
            </a:pathLst>
          </a:cu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2" name="Полилиния 31"/>
          <p:cNvSpPr/>
          <p:nvPr/>
        </p:nvSpPr>
        <p:spPr>
          <a:xfrm>
            <a:off x="6084888" y="2492375"/>
            <a:ext cx="692150" cy="1003300"/>
          </a:xfrm>
          <a:custGeom>
            <a:avLst/>
            <a:gdLst>
              <a:gd name="connsiteX0" fmla="*/ 0 w 693175"/>
              <a:gd name="connsiteY0" fmla="*/ 1002890 h 1002890"/>
              <a:gd name="connsiteX1" fmla="*/ 250723 w 693175"/>
              <a:gd name="connsiteY1" fmla="*/ 353961 h 1002890"/>
              <a:gd name="connsiteX2" fmla="*/ 693175 w 693175"/>
              <a:gd name="connsiteY2" fmla="*/ 0 h 10028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93175" h="1002890">
                <a:moveTo>
                  <a:pt x="0" y="1002890"/>
                </a:moveTo>
                <a:cubicBezTo>
                  <a:pt x="67597" y="761999"/>
                  <a:pt x="135194" y="521109"/>
                  <a:pt x="250723" y="353961"/>
                </a:cubicBezTo>
                <a:cubicBezTo>
                  <a:pt x="366252" y="186813"/>
                  <a:pt x="529713" y="93406"/>
                  <a:pt x="693175" y="0"/>
                </a:cubicBezTo>
              </a:path>
            </a:pathLst>
          </a:cu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3" name="Полилиния 32"/>
          <p:cNvSpPr/>
          <p:nvPr/>
        </p:nvSpPr>
        <p:spPr>
          <a:xfrm>
            <a:off x="2195513" y="2492375"/>
            <a:ext cx="855662" cy="1062038"/>
          </a:xfrm>
          <a:custGeom>
            <a:avLst/>
            <a:gdLst>
              <a:gd name="connsiteX0" fmla="*/ 0 w 855406"/>
              <a:gd name="connsiteY0" fmla="*/ 0 h 1061884"/>
              <a:gd name="connsiteX1" fmla="*/ 206477 w 855406"/>
              <a:gd name="connsiteY1" fmla="*/ 560438 h 1061884"/>
              <a:gd name="connsiteX2" fmla="*/ 619432 w 855406"/>
              <a:gd name="connsiteY2" fmla="*/ 914400 h 1061884"/>
              <a:gd name="connsiteX3" fmla="*/ 855406 w 855406"/>
              <a:gd name="connsiteY3" fmla="*/ 1061884 h 1061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55406" h="1061884">
                <a:moveTo>
                  <a:pt x="0" y="0"/>
                </a:moveTo>
                <a:cubicBezTo>
                  <a:pt x="51619" y="204019"/>
                  <a:pt x="103238" y="408038"/>
                  <a:pt x="206477" y="560438"/>
                </a:cubicBezTo>
                <a:cubicBezTo>
                  <a:pt x="309716" y="712838"/>
                  <a:pt x="511277" y="830826"/>
                  <a:pt x="619432" y="914400"/>
                </a:cubicBezTo>
                <a:cubicBezTo>
                  <a:pt x="727587" y="997974"/>
                  <a:pt x="791496" y="1029929"/>
                  <a:pt x="855406" y="1061884"/>
                </a:cubicBezTo>
              </a:path>
            </a:pathLst>
          </a:cu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4" name="Полилиния 33"/>
          <p:cNvSpPr/>
          <p:nvPr/>
        </p:nvSpPr>
        <p:spPr>
          <a:xfrm>
            <a:off x="3779838" y="2492375"/>
            <a:ext cx="863600" cy="1008063"/>
          </a:xfrm>
          <a:custGeom>
            <a:avLst/>
            <a:gdLst>
              <a:gd name="connsiteX0" fmla="*/ 0 w 855406"/>
              <a:gd name="connsiteY0" fmla="*/ 0 h 1061884"/>
              <a:gd name="connsiteX1" fmla="*/ 206477 w 855406"/>
              <a:gd name="connsiteY1" fmla="*/ 560438 h 1061884"/>
              <a:gd name="connsiteX2" fmla="*/ 619432 w 855406"/>
              <a:gd name="connsiteY2" fmla="*/ 914400 h 1061884"/>
              <a:gd name="connsiteX3" fmla="*/ 855406 w 855406"/>
              <a:gd name="connsiteY3" fmla="*/ 1061884 h 1061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55406" h="1061884">
                <a:moveTo>
                  <a:pt x="0" y="0"/>
                </a:moveTo>
                <a:cubicBezTo>
                  <a:pt x="51619" y="204019"/>
                  <a:pt x="103238" y="408038"/>
                  <a:pt x="206477" y="560438"/>
                </a:cubicBezTo>
                <a:cubicBezTo>
                  <a:pt x="309716" y="712838"/>
                  <a:pt x="511277" y="830826"/>
                  <a:pt x="619432" y="914400"/>
                </a:cubicBezTo>
                <a:cubicBezTo>
                  <a:pt x="727587" y="997974"/>
                  <a:pt x="791496" y="1029929"/>
                  <a:pt x="855406" y="1061884"/>
                </a:cubicBezTo>
              </a:path>
            </a:pathLst>
          </a:cu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5" name="Полилиния 34"/>
          <p:cNvSpPr/>
          <p:nvPr/>
        </p:nvSpPr>
        <p:spPr>
          <a:xfrm>
            <a:off x="5292725" y="2492375"/>
            <a:ext cx="792163" cy="1008063"/>
          </a:xfrm>
          <a:custGeom>
            <a:avLst/>
            <a:gdLst>
              <a:gd name="connsiteX0" fmla="*/ 0 w 855406"/>
              <a:gd name="connsiteY0" fmla="*/ 0 h 1061884"/>
              <a:gd name="connsiteX1" fmla="*/ 206477 w 855406"/>
              <a:gd name="connsiteY1" fmla="*/ 560438 h 1061884"/>
              <a:gd name="connsiteX2" fmla="*/ 619432 w 855406"/>
              <a:gd name="connsiteY2" fmla="*/ 914400 h 1061884"/>
              <a:gd name="connsiteX3" fmla="*/ 855406 w 855406"/>
              <a:gd name="connsiteY3" fmla="*/ 1061884 h 1061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55406" h="1061884">
                <a:moveTo>
                  <a:pt x="0" y="0"/>
                </a:moveTo>
                <a:cubicBezTo>
                  <a:pt x="51619" y="204019"/>
                  <a:pt x="103238" y="408038"/>
                  <a:pt x="206477" y="560438"/>
                </a:cubicBezTo>
                <a:cubicBezTo>
                  <a:pt x="309716" y="712838"/>
                  <a:pt x="511277" y="830826"/>
                  <a:pt x="619432" y="914400"/>
                </a:cubicBezTo>
                <a:cubicBezTo>
                  <a:pt x="727587" y="997974"/>
                  <a:pt x="791496" y="1029929"/>
                  <a:pt x="855406" y="1061884"/>
                </a:cubicBezTo>
              </a:path>
            </a:pathLst>
          </a:cu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6" name="Полилиния 35"/>
          <p:cNvSpPr/>
          <p:nvPr/>
        </p:nvSpPr>
        <p:spPr>
          <a:xfrm>
            <a:off x="6804025" y="2492375"/>
            <a:ext cx="863600" cy="1008063"/>
          </a:xfrm>
          <a:custGeom>
            <a:avLst/>
            <a:gdLst>
              <a:gd name="connsiteX0" fmla="*/ 0 w 855406"/>
              <a:gd name="connsiteY0" fmla="*/ 0 h 1061884"/>
              <a:gd name="connsiteX1" fmla="*/ 206477 w 855406"/>
              <a:gd name="connsiteY1" fmla="*/ 560438 h 1061884"/>
              <a:gd name="connsiteX2" fmla="*/ 619432 w 855406"/>
              <a:gd name="connsiteY2" fmla="*/ 914400 h 1061884"/>
              <a:gd name="connsiteX3" fmla="*/ 855406 w 855406"/>
              <a:gd name="connsiteY3" fmla="*/ 1061884 h 1061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55406" h="1061884">
                <a:moveTo>
                  <a:pt x="0" y="0"/>
                </a:moveTo>
                <a:cubicBezTo>
                  <a:pt x="51619" y="204019"/>
                  <a:pt x="103238" y="408038"/>
                  <a:pt x="206477" y="560438"/>
                </a:cubicBezTo>
                <a:cubicBezTo>
                  <a:pt x="309716" y="712838"/>
                  <a:pt x="511277" y="830826"/>
                  <a:pt x="619432" y="914400"/>
                </a:cubicBezTo>
                <a:cubicBezTo>
                  <a:pt x="727587" y="997974"/>
                  <a:pt x="791496" y="1029929"/>
                  <a:pt x="855406" y="1061884"/>
                </a:cubicBezTo>
              </a:path>
            </a:pathLst>
          </a:cu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37" name="Прямая соединительная линия 36"/>
          <p:cNvCxnSpPr/>
          <p:nvPr/>
        </p:nvCxnSpPr>
        <p:spPr>
          <a:xfrm flipV="1">
            <a:off x="7667625" y="981075"/>
            <a:ext cx="0" cy="4895850"/>
          </a:xfrm>
          <a:prstGeom prst="line">
            <a:avLst/>
          </a:prstGeom>
          <a:ln w="254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Полилиния 37"/>
          <p:cNvSpPr/>
          <p:nvPr/>
        </p:nvSpPr>
        <p:spPr>
          <a:xfrm>
            <a:off x="4572000" y="1098550"/>
            <a:ext cx="3230563" cy="287338"/>
          </a:xfrm>
          <a:custGeom>
            <a:avLst/>
            <a:gdLst>
              <a:gd name="connsiteX0" fmla="*/ 0 w 3229897"/>
              <a:gd name="connsiteY0" fmla="*/ 154858 h 287593"/>
              <a:gd name="connsiteX1" fmla="*/ 206477 w 3229897"/>
              <a:gd name="connsiteY1" fmla="*/ 287593 h 287593"/>
              <a:gd name="connsiteX2" fmla="*/ 545690 w 3229897"/>
              <a:gd name="connsiteY2" fmla="*/ 154858 h 287593"/>
              <a:gd name="connsiteX3" fmla="*/ 678426 w 3229897"/>
              <a:gd name="connsiteY3" fmla="*/ 110613 h 287593"/>
              <a:gd name="connsiteX4" fmla="*/ 870155 w 3229897"/>
              <a:gd name="connsiteY4" fmla="*/ 36871 h 287593"/>
              <a:gd name="connsiteX5" fmla="*/ 1047135 w 3229897"/>
              <a:gd name="connsiteY5" fmla="*/ 110613 h 287593"/>
              <a:gd name="connsiteX6" fmla="*/ 1224116 w 3229897"/>
              <a:gd name="connsiteY6" fmla="*/ 169606 h 287593"/>
              <a:gd name="connsiteX7" fmla="*/ 1489587 w 3229897"/>
              <a:gd name="connsiteY7" fmla="*/ 184355 h 287593"/>
              <a:gd name="connsiteX8" fmla="*/ 1681316 w 3229897"/>
              <a:gd name="connsiteY8" fmla="*/ 258097 h 287593"/>
              <a:gd name="connsiteX9" fmla="*/ 1932039 w 3229897"/>
              <a:gd name="connsiteY9" fmla="*/ 213851 h 287593"/>
              <a:gd name="connsiteX10" fmla="*/ 2256503 w 3229897"/>
              <a:gd name="connsiteY10" fmla="*/ 140110 h 287593"/>
              <a:gd name="connsiteX11" fmla="*/ 2359742 w 3229897"/>
              <a:gd name="connsiteY11" fmla="*/ 7374 h 287593"/>
              <a:gd name="connsiteX12" fmla="*/ 2743200 w 3229897"/>
              <a:gd name="connsiteY12" fmla="*/ 95864 h 287593"/>
              <a:gd name="connsiteX13" fmla="*/ 2816942 w 3229897"/>
              <a:gd name="connsiteY13" fmla="*/ 213851 h 287593"/>
              <a:gd name="connsiteX14" fmla="*/ 3229897 w 3229897"/>
              <a:gd name="connsiteY14" fmla="*/ 184355 h 2875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229897" h="287593">
                <a:moveTo>
                  <a:pt x="0" y="154858"/>
                </a:moveTo>
                <a:cubicBezTo>
                  <a:pt x="57764" y="221225"/>
                  <a:pt x="115529" y="287593"/>
                  <a:pt x="206477" y="287593"/>
                </a:cubicBezTo>
                <a:cubicBezTo>
                  <a:pt x="297425" y="287593"/>
                  <a:pt x="467032" y="184355"/>
                  <a:pt x="545690" y="154858"/>
                </a:cubicBezTo>
                <a:cubicBezTo>
                  <a:pt x="624348" y="125361"/>
                  <a:pt x="624348" y="130278"/>
                  <a:pt x="678426" y="110613"/>
                </a:cubicBezTo>
                <a:cubicBezTo>
                  <a:pt x="732504" y="90948"/>
                  <a:pt x="808704" y="36871"/>
                  <a:pt x="870155" y="36871"/>
                </a:cubicBezTo>
                <a:cubicBezTo>
                  <a:pt x="931606" y="36871"/>
                  <a:pt x="988141" y="88490"/>
                  <a:pt x="1047135" y="110613"/>
                </a:cubicBezTo>
                <a:cubicBezTo>
                  <a:pt x="1106129" y="132736"/>
                  <a:pt x="1150374" y="157316"/>
                  <a:pt x="1224116" y="169606"/>
                </a:cubicBezTo>
                <a:cubicBezTo>
                  <a:pt x="1297858" y="181896"/>
                  <a:pt x="1413387" y="169607"/>
                  <a:pt x="1489587" y="184355"/>
                </a:cubicBezTo>
                <a:cubicBezTo>
                  <a:pt x="1565787" y="199103"/>
                  <a:pt x="1607574" y="253181"/>
                  <a:pt x="1681316" y="258097"/>
                </a:cubicBezTo>
                <a:cubicBezTo>
                  <a:pt x="1755058" y="263013"/>
                  <a:pt x="1836175" y="233515"/>
                  <a:pt x="1932039" y="213851"/>
                </a:cubicBezTo>
                <a:cubicBezTo>
                  <a:pt x="2027903" y="194187"/>
                  <a:pt x="2185219" y="174523"/>
                  <a:pt x="2256503" y="140110"/>
                </a:cubicBezTo>
                <a:cubicBezTo>
                  <a:pt x="2327787" y="105697"/>
                  <a:pt x="2278626" y="14748"/>
                  <a:pt x="2359742" y="7374"/>
                </a:cubicBezTo>
                <a:cubicBezTo>
                  <a:pt x="2440858" y="0"/>
                  <a:pt x="2667000" y="61451"/>
                  <a:pt x="2743200" y="95864"/>
                </a:cubicBezTo>
                <a:cubicBezTo>
                  <a:pt x="2819400" y="130277"/>
                  <a:pt x="2735826" y="199103"/>
                  <a:pt x="2816942" y="213851"/>
                </a:cubicBezTo>
                <a:cubicBezTo>
                  <a:pt x="2898058" y="228600"/>
                  <a:pt x="3124200" y="189271"/>
                  <a:pt x="3229897" y="184355"/>
                </a:cubicBezTo>
              </a:path>
            </a:pathLst>
          </a:cu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41" name="Прямая соединительная линия 40"/>
          <p:cNvCxnSpPr/>
          <p:nvPr/>
        </p:nvCxnSpPr>
        <p:spPr>
          <a:xfrm>
            <a:off x="6804025" y="5300663"/>
            <a:ext cx="11113" cy="817562"/>
          </a:xfrm>
          <a:prstGeom prst="line">
            <a:avLst/>
          </a:pr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единительная линия 42"/>
          <p:cNvCxnSpPr>
            <a:endCxn id="58" idx="0"/>
          </p:cNvCxnSpPr>
          <p:nvPr/>
        </p:nvCxnSpPr>
        <p:spPr>
          <a:xfrm flipH="1">
            <a:off x="6059488" y="4508500"/>
            <a:ext cx="25400" cy="792163"/>
          </a:xfrm>
          <a:prstGeom prst="line">
            <a:avLst/>
          </a:pr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единительная линия 43"/>
          <p:cNvCxnSpPr>
            <a:endCxn id="58" idx="2"/>
          </p:cNvCxnSpPr>
          <p:nvPr/>
        </p:nvCxnSpPr>
        <p:spPr>
          <a:xfrm>
            <a:off x="5292725" y="5300663"/>
            <a:ext cx="0" cy="782637"/>
          </a:xfrm>
          <a:prstGeom prst="line">
            <a:avLst/>
          </a:pr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единительная линия 44"/>
          <p:cNvCxnSpPr/>
          <p:nvPr/>
        </p:nvCxnSpPr>
        <p:spPr>
          <a:xfrm>
            <a:off x="4572000" y="4508500"/>
            <a:ext cx="0" cy="792163"/>
          </a:xfrm>
          <a:prstGeom prst="line">
            <a:avLst/>
          </a:pr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Прямая соединительная линия 45"/>
          <p:cNvCxnSpPr/>
          <p:nvPr/>
        </p:nvCxnSpPr>
        <p:spPr>
          <a:xfrm>
            <a:off x="3779838" y="5300663"/>
            <a:ext cx="0" cy="792162"/>
          </a:xfrm>
          <a:prstGeom prst="line">
            <a:avLst/>
          </a:pr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я соединительная линия 46"/>
          <p:cNvCxnSpPr/>
          <p:nvPr/>
        </p:nvCxnSpPr>
        <p:spPr>
          <a:xfrm>
            <a:off x="3059113" y="4437063"/>
            <a:ext cx="0" cy="863600"/>
          </a:xfrm>
          <a:prstGeom prst="line">
            <a:avLst/>
          </a:pr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Прямая соединительная линия 47"/>
          <p:cNvCxnSpPr/>
          <p:nvPr/>
        </p:nvCxnSpPr>
        <p:spPr>
          <a:xfrm>
            <a:off x="2268538" y="5300663"/>
            <a:ext cx="0" cy="792162"/>
          </a:xfrm>
          <a:prstGeom prst="line">
            <a:avLst/>
          </a:pr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единительная линия 48"/>
          <p:cNvCxnSpPr/>
          <p:nvPr/>
        </p:nvCxnSpPr>
        <p:spPr>
          <a:xfrm>
            <a:off x="1476375" y="4508500"/>
            <a:ext cx="0" cy="792163"/>
          </a:xfrm>
          <a:prstGeom prst="line">
            <a:avLst/>
          </a:pr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Полилиния 51"/>
          <p:cNvSpPr/>
          <p:nvPr/>
        </p:nvSpPr>
        <p:spPr>
          <a:xfrm>
            <a:off x="4572000" y="4508500"/>
            <a:ext cx="781050" cy="766763"/>
          </a:xfrm>
          <a:custGeom>
            <a:avLst/>
            <a:gdLst>
              <a:gd name="connsiteX0" fmla="*/ 0 w 781665"/>
              <a:gd name="connsiteY0" fmla="*/ 0 h 766916"/>
              <a:gd name="connsiteX1" fmla="*/ 235975 w 781665"/>
              <a:gd name="connsiteY1" fmla="*/ 457200 h 766916"/>
              <a:gd name="connsiteX2" fmla="*/ 781665 w 781665"/>
              <a:gd name="connsiteY2" fmla="*/ 766916 h 766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1665" h="766916">
                <a:moveTo>
                  <a:pt x="0" y="0"/>
                </a:moveTo>
                <a:cubicBezTo>
                  <a:pt x="52848" y="164690"/>
                  <a:pt x="105697" y="329381"/>
                  <a:pt x="235975" y="457200"/>
                </a:cubicBezTo>
                <a:cubicBezTo>
                  <a:pt x="366253" y="585019"/>
                  <a:pt x="573959" y="675967"/>
                  <a:pt x="781665" y="766916"/>
                </a:cubicBezTo>
              </a:path>
            </a:pathLst>
          </a:cu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3" name="Полилиния 52"/>
          <p:cNvSpPr/>
          <p:nvPr/>
        </p:nvSpPr>
        <p:spPr>
          <a:xfrm>
            <a:off x="1476375" y="4508500"/>
            <a:ext cx="781050" cy="766763"/>
          </a:xfrm>
          <a:custGeom>
            <a:avLst/>
            <a:gdLst>
              <a:gd name="connsiteX0" fmla="*/ 0 w 781665"/>
              <a:gd name="connsiteY0" fmla="*/ 0 h 766916"/>
              <a:gd name="connsiteX1" fmla="*/ 235975 w 781665"/>
              <a:gd name="connsiteY1" fmla="*/ 457200 h 766916"/>
              <a:gd name="connsiteX2" fmla="*/ 781665 w 781665"/>
              <a:gd name="connsiteY2" fmla="*/ 766916 h 766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1665" h="766916">
                <a:moveTo>
                  <a:pt x="0" y="0"/>
                </a:moveTo>
                <a:cubicBezTo>
                  <a:pt x="52848" y="164690"/>
                  <a:pt x="105697" y="329381"/>
                  <a:pt x="235975" y="457200"/>
                </a:cubicBezTo>
                <a:cubicBezTo>
                  <a:pt x="366253" y="585019"/>
                  <a:pt x="573959" y="675967"/>
                  <a:pt x="781665" y="766916"/>
                </a:cubicBezTo>
              </a:path>
            </a:pathLst>
          </a:cu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4" name="Полилиния 53"/>
          <p:cNvSpPr/>
          <p:nvPr/>
        </p:nvSpPr>
        <p:spPr>
          <a:xfrm>
            <a:off x="3059113" y="4508500"/>
            <a:ext cx="782637" cy="766763"/>
          </a:xfrm>
          <a:custGeom>
            <a:avLst/>
            <a:gdLst>
              <a:gd name="connsiteX0" fmla="*/ 0 w 781665"/>
              <a:gd name="connsiteY0" fmla="*/ 0 h 766916"/>
              <a:gd name="connsiteX1" fmla="*/ 235975 w 781665"/>
              <a:gd name="connsiteY1" fmla="*/ 457200 h 766916"/>
              <a:gd name="connsiteX2" fmla="*/ 781665 w 781665"/>
              <a:gd name="connsiteY2" fmla="*/ 766916 h 766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1665" h="766916">
                <a:moveTo>
                  <a:pt x="0" y="0"/>
                </a:moveTo>
                <a:cubicBezTo>
                  <a:pt x="52848" y="164690"/>
                  <a:pt x="105697" y="329381"/>
                  <a:pt x="235975" y="457200"/>
                </a:cubicBezTo>
                <a:cubicBezTo>
                  <a:pt x="366253" y="585019"/>
                  <a:pt x="573959" y="675967"/>
                  <a:pt x="781665" y="766916"/>
                </a:cubicBezTo>
              </a:path>
            </a:pathLst>
          </a:cu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5" name="Полилиния 54"/>
          <p:cNvSpPr/>
          <p:nvPr/>
        </p:nvSpPr>
        <p:spPr>
          <a:xfrm>
            <a:off x="6084888" y="4508500"/>
            <a:ext cx="781050" cy="766763"/>
          </a:xfrm>
          <a:custGeom>
            <a:avLst/>
            <a:gdLst>
              <a:gd name="connsiteX0" fmla="*/ 0 w 781665"/>
              <a:gd name="connsiteY0" fmla="*/ 0 h 766916"/>
              <a:gd name="connsiteX1" fmla="*/ 235975 w 781665"/>
              <a:gd name="connsiteY1" fmla="*/ 457200 h 766916"/>
              <a:gd name="connsiteX2" fmla="*/ 781665 w 781665"/>
              <a:gd name="connsiteY2" fmla="*/ 766916 h 766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1665" h="766916">
                <a:moveTo>
                  <a:pt x="0" y="0"/>
                </a:moveTo>
                <a:cubicBezTo>
                  <a:pt x="52848" y="164690"/>
                  <a:pt x="105697" y="329381"/>
                  <a:pt x="235975" y="457200"/>
                </a:cubicBezTo>
                <a:cubicBezTo>
                  <a:pt x="366253" y="585019"/>
                  <a:pt x="573959" y="675967"/>
                  <a:pt x="781665" y="766916"/>
                </a:cubicBezTo>
              </a:path>
            </a:pathLst>
          </a:cu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6" name="Полилиния 55"/>
          <p:cNvSpPr/>
          <p:nvPr/>
        </p:nvSpPr>
        <p:spPr>
          <a:xfrm rot="5400000">
            <a:off x="2260600" y="5308601"/>
            <a:ext cx="782637" cy="766762"/>
          </a:xfrm>
          <a:custGeom>
            <a:avLst/>
            <a:gdLst>
              <a:gd name="connsiteX0" fmla="*/ 0 w 781665"/>
              <a:gd name="connsiteY0" fmla="*/ 0 h 766916"/>
              <a:gd name="connsiteX1" fmla="*/ 235975 w 781665"/>
              <a:gd name="connsiteY1" fmla="*/ 457200 h 766916"/>
              <a:gd name="connsiteX2" fmla="*/ 781665 w 781665"/>
              <a:gd name="connsiteY2" fmla="*/ 766916 h 766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1665" h="766916">
                <a:moveTo>
                  <a:pt x="0" y="0"/>
                </a:moveTo>
                <a:cubicBezTo>
                  <a:pt x="52848" y="164690"/>
                  <a:pt x="105697" y="329381"/>
                  <a:pt x="235975" y="457200"/>
                </a:cubicBezTo>
                <a:cubicBezTo>
                  <a:pt x="366253" y="585019"/>
                  <a:pt x="573959" y="675967"/>
                  <a:pt x="781665" y="766916"/>
                </a:cubicBezTo>
              </a:path>
            </a:pathLst>
          </a:cu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7" name="Полилиния 56"/>
          <p:cNvSpPr/>
          <p:nvPr/>
        </p:nvSpPr>
        <p:spPr>
          <a:xfrm rot="5400000">
            <a:off x="3771900" y="5308601"/>
            <a:ext cx="782637" cy="766762"/>
          </a:xfrm>
          <a:custGeom>
            <a:avLst/>
            <a:gdLst>
              <a:gd name="connsiteX0" fmla="*/ 0 w 781665"/>
              <a:gd name="connsiteY0" fmla="*/ 0 h 766916"/>
              <a:gd name="connsiteX1" fmla="*/ 235975 w 781665"/>
              <a:gd name="connsiteY1" fmla="*/ 457200 h 766916"/>
              <a:gd name="connsiteX2" fmla="*/ 781665 w 781665"/>
              <a:gd name="connsiteY2" fmla="*/ 766916 h 766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1665" h="766916">
                <a:moveTo>
                  <a:pt x="0" y="0"/>
                </a:moveTo>
                <a:cubicBezTo>
                  <a:pt x="52848" y="164690"/>
                  <a:pt x="105697" y="329381"/>
                  <a:pt x="235975" y="457200"/>
                </a:cubicBezTo>
                <a:cubicBezTo>
                  <a:pt x="366253" y="585019"/>
                  <a:pt x="573959" y="675967"/>
                  <a:pt x="781665" y="766916"/>
                </a:cubicBezTo>
              </a:path>
            </a:pathLst>
          </a:cu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8" name="Полилиния 57"/>
          <p:cNvSpPr/>
          <p:nvPr/>
        </p:nvSpPr>
        <p:spPr>
          <a:xfrm rot="5400000">
            <a:off x="5284788" y="5308600"/>
            <a:ext cx="782637" cy="766763"/>
          </a:xfrm>
          <a:custGeom>
            <a:avLst/>
            <a:gdLst>
              <a:gd name="connsiteX0" fmla="*/ 0 w 781665"/>
              <a:gd name="connsiteY0" fmla="*/ 0 h 766916"/>
              <a:gd name="connsiteX1" fmla="*/ 235975 w 781665"/>
              <a:gd name="connsiteY1" fmla="*/ 457200 h 766916"/>
              <a:gd name="connsiteX2" fmla="*/ 781665 w 781665"/>
              <a:gd name="connsiteY2" fmla="*/ 766916 h 766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1665" h="766916">
                <a:moveTo>
                  <a:pt x="0" y="0"/>
                </a:moveTo>
                <a:cubicBezTo>
                  <a:pt x="52848" y="164690"/>
                  <a:pt x="105697" y="329381"/>
                  <a:pt x="235975" y="457200"/>
                </a:cubicBezTo>
                <a:cubicBezTo>
                  <a:pt x="366253" y="585019"/>
                  <a:pt x="573959" y="675967"/>
                  <a:pt x="781665" y="766916"/>
                </a:cubicBezTo>
              </a:path>
            </a:pathLst>
          </a:cu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9" name="Полилиния 58"/>
          <p:cNvSpPr/>
          <p:nvPr/>
        </p:nvSpPr>
        <p:spPr>
          <a:xfrm rot="5400000">
            <a:off x="6796088" y="5308600"/>
            <a:ext cx="782637" cy="766763"/>
          </a:xfrm>
          <a:custGeom>
            <a:avLst/>
            <a:gdLst>
              <a:gd name="connsiteX0" fmla="*/ 0 w 781665"/>
              <a:gd name="connsiteY0" fmla="*/ 0 h 766916"/>
              <a:gd name="connsiteX1" fmla="*/ 235975 w 781665"/>
              <a:gd name="connsiteY1" fmla="*/ 457200 h 766916"/>
              <a:gd name="connsiteX2" fmla="*/ 781665 w 781665"/>
              <a:gd name="connsiteY2" fmla="*/ 766916 h 766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1665" h="766916">
                <a:moveTo>
                  <a:pt x="0" y="0"/>
                </a:moveTo>
                <a:cubicBezTo>
                  <a:pt x="52848" y="164690"/>
                  <a:pt x="105697" y="329381"/>
                  <a:pt x="235975" y="457200"/>
                </a:cubicBezTo>
                <a:cubicBezTo>
                  <a:pt x="366253" y="585019"/>
                  <a:pt x="573959" y="675967"/>
                  <a:pt x="781665" y="766916"/>
                </a:cubicBezTo>
              </a:path>
            </a:pathLst>
          </a:cu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3769" name="TextBox 66"/>
          <p:cNvSpPr txBox="1">
            <a:spLocks noChangeArrowheads="1"/>
          </p:cNvSpPr>
          <p:nvPr/>
        </p:nvSpPr>
        <p:spPr bwMode="auto">
          <a:xfrm>
            <a:off x="1763713" y="692150"/>
            <a:ext cx="2230437" cy="369888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Calibri" pitchFamily="34" charset="0"/>
              </a:rPr>
              <a:t>PEEP/CPAP (baseline)</a:t>
            </a:r>
            <a:endParaRPr lang="ru-RU" b="1">
              <a:latin typeface="Calibri" pitchFamily="34" charset="0"/>
            </a:endParaRPr>
          </a:p>
        </p:txBody>
      </p:sp>
      <p:sp>
        <p:nvSpPr>
          <p:cNvPr id="73770" name="TextBox 67"/>
          <p:cNvSpPr txBox="1">
            <a:spLocks noChangeArrowheads="1"/>
          </p:cNvSpPr>
          <p:nvPr/>
        </p:nvSpPr>
        <p:spPr bwMode="auto">
          <a:xfrm>
            <a:off x="4787900" y="692150"/>
            <a:ext cx="2230438" cy="369888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Calibri" pitchFamily="34" charset="0"/>
              </a:rPr>
              <a:t>PEEP/CPAP (baseline)</a:t>
            </a:r>
            <a:endParaRPr lang="ru-RU" b="1">
              <a:latin typeface="Calibri" pitchFamily="34" charset="0"/>
            </a:endParaRPr>
          </a:p>
        </p:txBody>
      </p:sp>
      <p:sp>
        <p:nvSpPr>
          <p:cNvPr id="73771" name="TextBox 69"/>
          <p:cNvSpPr txBox="1">
            <a:spLocks noChangeArrowheads="1"/>
          </p:cNvSpPr>
          <p:nvPr/>
        </p:nvSpPr>
        <p:spPr bwMode="auto">
          <a:xfrm>
            <a:off x="900113" y="188913"/>
            <a:ext cx="7491412" cy="368300"/>
          </a:xfrm>
          <a:prstGeom prst="rect">
            <a:avLst/>
          </a:prstGeom>
          <a:solidFill>
            <a:schemeClr val="bg1"/>
          </a:solidFill>
          <a:ln w="25400">
            <a:solidFill>
              <a:srgbClr val="C0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Calibri" pitchFamily="34" charset="0"/>
              </a:rPr>
              <a:t>POSITIVE END EXPIRATORY PRESSURE / CONSTANT POSITIVE END PRESSURE </a:t>
            </a:r>
            <a:endParaRPr lang="ru-RU" b="1">
              <a:latin typeface="Calibri" pitchFamily="34" charset="0"/>
            </a:endParaRPr>
          </a:p>
        </p:txBody>
      </p:sp>
      <p:sp>
        <p:nvSpPr>
          <p:cNvPr id="73772" name="TextBox 49"/>
          <p:cNvSpPr txBox="1">
            <a:spLocks noChangeArrowheads="1"/>
          </p:cNvSpPr>
          <p:nvPr/>
        </p:nvSpPr>
        <p:spPr bwMode="auto">
          <a:xfrm>
            <a:off x="2268538" y="6488113"/>
            <a:ext cx="7953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идеал</a:t>
            </a:r>
          </a:p>
        </p:txBody>
      </p:sp>
      <p:sp>
        <p:nvSpPr>
          <p:cNvPr id="73773" name="TextBox 50"/>
          <p:cNvSpPr txBox="1">
            <a:spLocks noChangeArrowheads="1"/>
          </p:cNvSpPr>
          <p:nvPr/>
        </p:nvSpPr>
        <p:spPr bwMode="auto">
          <a:xfrm>
            <a:off x="5724525" y="6488113"/>
            <a:ext cx="11017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практика</a:t>
            </a:r>
          </a:p>
        </p:txBody>
      </p:sp>
      <p:sp>
        <p:nvSpPr>
          <p:cNvPr id="60" name="Правая фигурная скобка 59"/>
          <p:cNvSpPr/>
          <p:nvPr/>
        </p:nvSpPr>
        <p:spPr>
          <a:xfrm rot="5400000">
            <a:off x="2484438" y="4724400"/>
            <a:ext cx="503237" cy="3097213"/>
          </a:xfrm>
          <a:prstGeom prst="rightBrace">
            <a:avLst>
              <a:gd name="adj1" fmla="val 66364"/>
              <a:gd name="adj2" fmla="val 50000"/>
            </a:avLst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1" name="Правая фигурная скобка 60"/>
          <p:cNvSpPr/>
          <p:nvPr/>
        </p:nvSpPr>
        <p:spPr>
          <a:xfrm rot="5400000">
            <a:off x="6012657" y="4725194"/>
            <a:ext cx="503237" cy="3095625"/>
          </a:xfrm>
          <a:prstGeom prst="rightBrace">
            <a:avLst>
              <a:gd name="adj1" fmla="val 66364"/>
              <a:gd name="adj2" fmla="val 50000"/>
            </a:avLst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3776" name="TextBox 61"/>
          <p:cNvSpPr txBox="1">
            <a:spLocks noChangeArrowheads="1"/>
          </p:cNvSpPr>
          <p:nvPr/>
        </p:nvSpPr>
        <p:spPr bwMode="auto">
          <a:xfrm>
            <a:off x="539750" y="4868863"/>
            <a:ext cx="693738" cy="369887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Calibri" pitchFamily="34" charset="0"/>
              </a:rPr>
              <a:t>Flow </a:t>
            </a:r>
            <a:endParaRPr lang="ru-RU" b="1">
              <a:latin typeface="Calibri" pitchFamily="34" charset="0"/>
            </a:endParaRPr>
          </a:p>
        </p:txBody>
      </p:sp>
      <p:sp>
        <p:nvSpPr>
          <p:cNvPr id="73777" name="TextBox 62"/>
          <p:cNvSpPr txBox="1">
            <a:spLocks noChangeArrowheads="1"/>
          </p:cNvSpPr>
          <p:nvPr/>
        </p:nvSpPr>
        <p:spPr bwMode="auto">
          <a:xfrm>
            <a:off x="900113" y="3068638"/>
            <a:ext cx="320675" cy="369887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Calibri" pitchFamily="34" charset="0"/>
              </a:rPr>
              <a:t>V</a:t>
            </a:r>
            <a:endParaRPr lang="ru-RU" b="1">
              <a:latin typeface="Calibri" pitchFamily="34" charset="0"/>
            </a:endParaRPr>
          </a:p>
        </p:txBody>
      </p:sp>
      <p:sp>
        <p:nvSpPr>
          <p:cNvPr id="73778" name="TextBox 63"/>
          <p:cNvSpPr txBox="1">
            <a:spLocks noChangeArrowheads="1"/>
          </p:cNvSpPr>
          <p:nvPr/>
        </p:nvSpPr>
        <p:spPr bwMode="auto">
          <a:xfrm>
            <a:off x="971550" y="1196975"/>
            <a:ext cx="307975" cy="369888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Calibri" pitchFamily="34" charset="0"/>
              </a:rPr>
              <a:t>P</a:t>
            </a:r>
            <a:endParaRPr lang="ru-RU" b="1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Прямая соединительная линия 2"/>
          <p:cNvCxnSpPr/>
          <p:nvPr/>
        </p:nvCxnSpPr>
        <p:spPr>
          <a:xfrm>
            <a:off x="755650" y="2060575"/>
            <a:ext cx="8137525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Прямая соединительная линия 3"/>
          <p:cNvCxnSpPr/>
          <p:nvPr/>
        </p:nvCxnSpPr>
        <p:spPr>
          <a:xfrm>
            <a:off x="755650" y="5732463"/>
            <a:ext cx="8388350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единительная линия 4"/>
          <p:cNvCxnSpPr/>
          <p:nvPr/>
        </p:nvCxnSpPr>
        <p:spPr>
          <a:xfrm>
            <a:off x="755650" y="3789363"/>
            <a:ext cx="8388350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 flipV="1">
            <a:off x="755650" y="908050"/>
            <a:ext cx="0" cy="4824413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1547813" y="908050"/>
            <a:ext cx="0" cy="5400675"/>
          </a:xfrm>
          <a:prstGeom prst="line">
            <a:avLst/>
          </a:prstGeom>
          <a:ln w="254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3779838" y="981075"/>
            <a:ext cx="0" cy="5400675"/>
          </a:xfrm>
          <a:prstGeom prst="line">
            <a:avLst/>
          </a:prstGeom>
          <a:ln w="254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Полилиния 15"/>
          <p:cNvSpPr/>
          <p:nvPr/>
        </p:nvSpPr>
        <p:spPr>
          <a:xfrm>
            <a:off x="1531938" y="1174750"/>
            <a:ext cx="1139825" cy="860425"/>
          </a:xfrm>
          <a:custGeom>
            <a:avLst/>
            <a:gdLst>
              <a:gd name="connsiteX0" fmla="*/ 17207 w 1140542"/>
              <a:gd name="connsiteY0" fmla="*/ 860322 h 860322"/>
              <a:gd name="connsiteX1" fmla="*/ 31955 w 1140542"/>
              <a:gd name="connsiteY1" fmla="*/ 211393 h 860322"/>
              <a:gd name="connsiteX2" fmla="*/ 208936 w 1140542"/>
              <a:gd name="connsiteY2" fmla="*/ 34413 h 860322"/>
              <a:gd name="connsiteX3" fmla="*/ 1005349 w 1140542"/>
              <a:gd name="connsiteY3" fmla="*/ 4916 h 860322"/>
              <a:gd name="connsiteX4" fmla="*/ 1020097 w 1140542"/>
              <a:gd name="connsiteY4" fmla="*/ 19664 h 8603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40542" h="860322">
                <a:moveTo>
                  <a:pt x="17207" y="860322"/>
                </a:moveTo>
                <a:cubicBezTo>
                  <a:pt x="8603" y="604683"/>
                  <a:pt x="0" y="349045"/>
                  <a:pt x="31955" y="211393"/>
                </a:cubicBezTo>
                <a:cubicBezTo>
                  <a:pt x="63910" y="73742"/>
                  <a:pt x="46704" y="68826"/>
                  <a:pt x="208936" y="34413"/>
                </a:cubicBezTo>
                <a:cubicBezTo>
                  <a:pt x="371168" y="0"/>
                  <a:pt x="870156" y="7374"/>
                  <a:pt x="1005349" y="4916"/>
                </a:cubicBezTo>
                <a:cubicBezTo>
                  <a:pt x="1140542" y="2458"/>
                  <a:pt x="1080319" y="11061"/>
                  <a:pt x="1020097" y="19664"/>
                </a:cubicBezTo>
              </a:path>
            </a:pathLst>
          </a:cu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Полилиния 20"/>
          <p:cNvSpPr/>
          <p:nvPr/>
        </p:nvSpPr>
        <p:spPr>
          <a:xfrm>
            <a:off x="2555875" y="1179513"/>
            <a:ext cx="4316413" cy="1263650"/>
          </a:xfrm>
          <a:custGeom>
            <a:avLst/>
            <a:gdLst>
              <a:gd name="connsiteX0" fmla="*/ 24581 w 4316361"/>
              <a:gd name="connsiteY0" fmla="*/ 0 h 1263445"/>
              <a:gd name="connsiteX1" fmla="*/ 24581 w 4316361"/>
              <a:gd name="connsiteY1" fmla="*/ 294968 h 1263445"/>
              <a:gd name="connsiteX2" fmla="*/ 172065 w 4316361"/>
              <a:gd name="connsiteY2" fmla="*/ 575187 h 1263445"/>
              <a:gd name="connsiteX3" fmla="*/ 585019 w 4316361"/>
              <a:gd name="connsiteY3" fmla="*/ 840658 h 1263445"/>
              <a:gd name="connsiteX4" fmla="*/ 1160207 w 4316361"/>
              <a:gd name="connsiteY4" fmla="*/ 870155 h 1263445"/>
              <a:gd name="connsiteX5" fmla="*/ 1292942 w 4316361"/>
              <a:gd name="connsiteY5" fmla="*/ 1076632 h 1263445"/>
              <a:gd name="connsiteX6" fmla="*/ 1750142 w 4316361"/>
              <a:gd name="connsiteY6" fmla="*/ 825910 h 1263445"/>
              <a:gd name="connsiteX7" fmla="*/ 1897626 w 4316361"/>
              <a:gd name="connsiteY7" fmla="*/ 604684 h 1263445"/>
              <a:gd name="connsiteX8" fmla="*/ 2399071 w 4316361"/>
              <a:gd name="connsiteY8" fmla="*/ 884903 h 1263445"/>
              <a:gd name="connsiteX9" fmla="*/ 2753032 w 4316361"/>
              <a:gd name="connsiteY9" fmla="*/ 840658 h 1263445"/>
              <a:gd name="connsiteX10" fmla="*/ 3077497 w 4316361"/>
              <a:gd name="connsiteY10" fmla="*/ 1238864 h 1263445"/>
              <a:gd name="connsiteX11" fmla="*/ 3475703 w 4316361"/>
              <a:gd name="connsiteY11" fmla="*/ 988142 h 1263445"/>
              <a:gd name="connsiteX12" fmla="*/ 3578942 w 4316361"/>
              <a:gd name="connsiteY12" fmla="*/ 752168 h 1263445"/>
              <a:gd name="connsiteX13" fmla="*/ 3741174 w 4316361"/>
              <a:gd name="connsiteY13" fmla="*/ 560439 h 1263445"/>
              <a:gd name="connsiteX14" fmla="*/ 3991897 w 4316361"/>
              <a:gd name="connsiteY14" fmla="*/ 766916 h 1263445"/>
              <a:gd name="connsiteX15" fmla="*/ 4316361 w 4316361"/>
              <a:gd name="connsiteY15" fmla="*/ 855406 h 12634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316361" h="1263445">
                <a:moveTo>
                  <a:pt x="24581" y="0"/>
                </a:moveTo>
                <a:cubicBezTo>
                  <a:pt x="12290" y="99552"/>
                  <a:pt x="0" y="199104"/>
                  <a:pt x="24581" y="294968"/>
                </a:cubicBezTo>
                <a:cubicBezTo>
                  <a:pt x="49162" y="390832"/>
                  <a:pt x="78659" y="484239"/>
                  <a:pt x="172065" y="575187"/>
                </a:cubicBezTo>
                <a:cubicBezTo>
                  <a:pt x="265471" y="666135"/>
                  <a:pt x="420329" y="791497"/>
                  <a:pt x="585019" y="840658"/>
                </a:cubicBezTo>
                <a:cubicBezTo>
                  <a:pt x="749709" y="889819"/>
                  <a:pt x="1042220" y="830826"/>
                  <a:pt x="1160207" y="870155"/>
                </a:cubicBezTo>
                <a:cubicBezTo>
                  <a:pt x="1278194" y="909484"/>
                  <a:pt x="1194620" y="1084006"/>
                  <a:pt x="1292942" y="1076632"/>
                </a:cubicBezTo>
                <a:cubicBezTo>
                  <a:pt x="1391264" y="1069258"/>
                  <a:pt x="1649361" y="904568"/>
                  <a:pt x="1750142" y="825910"/>
                </a:cubicBezTo>
                <a:cubicBezTo>
                  <a:pt x="1850923" y="747252"/>
                  <a:pt x="1789471" y="594852"/>
                  <a:pt x="1897626" y="604684"/>
                </a:cubicBezTo>
                <a:cubicBezTo>
                  <a:pt x="2005781" y="614516"/>
                  <a:pt x="2256503" y="845574"/>
                  <a:pt x="2399071" y="884903"/>
                </a:cubicBezTo>
                <a:cubicBezTo>
                  <a:pt x="2541639" y="924232"/>
                  <a:pt x="2639961" y="781665"/>
                  <a:pt x="2753032" y="840658"/>
                </a:cubicBezTo>
                <a:cubicBezTo>
                  <a:pt x="2866103" y="899651"/>
                  <a:pt x="2957052" y="1214283"/>
                  <a:pt x="3077497" y="1238864"/>
                </a:cubicBezTo>
                <a:cubicBezTo>
                  <a:pt x="3197942" y="1263445"/>
                  <a:pt x="3392129" y="1069258"/>
                  <a:pt x="3475703" y="988142"/>
                </a:cubicBezTo>
                <a:cubicBezTo>
                  <a:pt x="3559277" y="907026"/>
                  <a:pt x="3534697" y="823452"/>
                  <a:pt x="3578942" y="752168"/>
                </a:cubicBezTo>
                <a:cubicBezTo>
                  <a:pt x="3623187" y="680884"/>
                  <a:pt x="3672348" y="557981"/>
                  <a:pt x="3741174" y="560439"/>
                </a:cubicBezTo>
                <a:cubicBezTo>
                  <a:pt x="3810000" y="562897"/>
                  <a:pt x="3896033" y="717755"/>
                  <a:pt x="3991897" y="766916"/>
                </a:cubicBezTo>
                <a:cubicBezTo>
                  <a:pt x="4087761" y="816077"/>
                  <a:pt x="4202061" y="835741"/>
                  <a:pt x="4316361" y="855406"/>
                </a:cubicBezTo>
              </a:path>
            </a:pathLst>
          </a:cu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Полилиния 21"/>
          <p:cNvSpPr/>
          <p:nvPr/>
        </p:nvSpPr>
        <p:spPr>
          <a:xfrm>
            <a:off x="6875463" y="1196975"/>
            <a:ext cx="1141412" cy="860425"/>
          </a:xfrm>
          <a:custGeom>
            <a:avLst/>
            <a:gdLst>
              <a:gd name="connsiteX0" fmla="*/ 17207 w 1140542"/>
              <a:gd name="connsiteY0" fmla="*/ 860322 h 860322"/>
              <a:gd name="connsiteX1" fmla="*/ 31955 w 1140542"/>
              <a:gd name="connsiteY1" fmla="*/ 211393 h 860322"/>
              <a:gd name="connsiteX2" fmla="*/ 208936 w 1140542"/>
              <a:gd name="connsiteY2" fmla="*/ 34413 h 860322"/>
              <a:gd name="connsiteX3" fmla="*/ 1005349 w 1140542"/>
              <a:gd name="connsiteY3" fmla="*/ 4916 h 860322"/>
              <a:gd name="connsiteX4" fmla="*/ 1020097 w 1140542"/>
              <a:gd name="connsiteY4" fmla="*/ 19664 h 8603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40542" h="860322">
                <a:moveTo>
                  <a:pt x="17207" y="860322"/>
                </a:moveTo>
                <a:cubicBezTo>
                  <a:pt x="8603" y="604683"/>
                  <a:pt x="0" y="349045"/>
                  <a:pt x="31955" y="211393"/>
                </a:cubicBezTo>
                <a:cubicBezTo>
                  <a:pt x="63910" y="73742"/>
                  <a:pt x="46704" y="68826"/>
                  <a:pt x="208936" y="34413"/>
                </a:cubicBezTo>
                <a:cubicBezTo>
                  <a:pt x="371168" y="0"/>
                  <a:pt x="870156" y="7374"/>
                  <a:pt x="1005349" y="4916"/>
                </a:cubicBezTo>
                <a:cubicBezTo>
                  <a:pt x="1140542" y="2458"/>
                  <a:pt x="1080319" y="11061"/>
                  <a:pt x="1020097" y="19664"/>
                </a:cubicBezTo>
              </a:path>
            </a:pathLst>
          </a:cu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Полилиния 22"/>
          <p:cNvSpPr/>
          <p:nvPr/>
        </p:nvSpPr>
        <p:spPr>
          <a:xfrm>
            <a:off x="7927975" y="1195388"/>
            <a:ext cx="892175" cy="865187"/>
          </a:xfrm>
          <a:custGeom>
            <a:avLst/>
            <a:gdLst>
              <a:gd name="connsiteX0" fmla="*/ 22123 w 951271"/>
              <a:gd name="connsiteY0" fmla="*/ 0 h 796413"/>
              <a:gd name="connsiteX1" fmla="*/ 51619 w 951271"/>
              <a:gd name="connsiteY1" fmla="*/ 368710 h 796413"/>
              <a:gd name="connsiteX2" fmla="*/ 331839 w 951271"/>
              <a:gd name="connsiteY2" fmla="*/ 634181 h 796413"/>
              <a:gd name="connsiteX3" fmla="*/ 951271 w 951271"/>
              <a:gd name="connsiteY3" fmla="*/ 796413 h 796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51271" h="796413">
                <a:moveTo>
                  <a:pt x="22123" y="0"/>
                </a:moveTo>
                <a:cubicBezTo>
                  <a:pt x="11061" y="131506"/>
                  <a:pt x="0" y="263013"/>
                  <a:pt x="51619" y="368710"/>
                </a:cubicBezTo>
                <a:cubicBezTo>
                  <a:pt x="103238" y="474407"/>
                  <a:pt x="181897" y="562897"/>
                  <a:pt x="331839" y="634181"/>
                </a:cubicBezTo>
                <a:cubicBezTo>
                  <a:pt x="481781" y="705465"/>
                  <a:pt x="716526" y="750939"/>
                  <a:pt x="951271" y="796413"/>
                </a:cubicBezTo>
              </a:path>
            </a:pathLst>
          </a:cu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25" name="Прямая соединительная линия 24"/>
          <p:cNvCxnSpPr>
            <a:endCxn id="16" idx="0"/>
          </p:cNvCxnSpPr>
          <p:nvPr/>
        </p:nvCxnSpPr>
        <p:spPr>
          <a:xfrm flipV="1">
            <a:off x="755650" y="2035175"/>
            <a:ext cx="792163" cy="25400"/>
          </a:xfrm>
          <a:prstGeom prst="line">
            <a:avLst/>
          </a:pr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 flipV="1">
            <a:off x="1547813" y="2997200"/>
            <a:ext cx="0" cy="792163"/>
          </a:xfrm>
          <a:prstGeom prst="line">
            <a:avLst/>
          </a:pr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 flipV="1">
            <a:off x="2555875" y="3789363"/>
            <a:ext cx="0" cy="792162"/>
          </a:xfrm>
          <a:prstGeom prst="line">
            <a:avLst/>
          </a:pr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 flipV="1">
            <a:off x="8027988" y="3716338"/>
            <a:ext cx="0" cy="792162"/>
          </a:xfrm>
          <a:prstGeom prst="line">
            <a:avLst/>
          </a:pr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/>
          <p:cNvCxnSpPr/>
          <p:nvPr/>
        </p:nvCxnSpPr>
        <p:spPr>
          <a:xfrm flipV="1">
            <a:off x="6875463" y="2852738"/>
            <a:ext cx="0" cy="647700"/>
          </a:xfrm>
          <a:prstGeom prst="line">
            <a:avLst/>
          </a:pr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Полилиния 34"/>
          <p:cNvSpPr/>
          <p:nvPr/>
        </p:nvSpPr>
        <p:spPr>
          <a:xfrm>
            <a:off x="1563688" y="3008313"/>
            <a:ext cx="1031875" cy="782637"/>
          </a:xfrm>
          <a:custGeom>
            <a:avLst/>
            <a:gdLst>
              <a:gd name="connsiteX0" fmla="*/ 0 w 1032387"/>
              <a:gd name="connsiteY0" fmla="*/ 0 h 781664"/>
              <a:gd name="connsiteX1" fmla="*/ 324465 w 1032387"/>
              <a:gd name="connsiteY1" fmla="*/ 501445 h 781664"/>
              <a:gd name="connsiteX2" fmla="*/ 1032387 w 1032387"/>
              <a:gd name="connsiteY2" fmla="*/ 781664 h 7816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32387" h="781664">
                <a:moveTo>
                  <a:pt x="0" y="0"/>
                </a:moveTo>
                <a:cubicBezTo>
                  <a:pt x="76200" y="185584"/>
                  <a:pt x="152401" y="371168"/>
                  <a:pt x="324465" y="501445"/>
                </a:cubicBezTo>
                <a:cubicBezTo>
                  <a:pt x="496530" y="631722"/>
                  <a:pt x="764458" y="706693"/>
                  <a:pt x="1032387" y="781664"/>
                </a:cubicBezTo>
              </a:path>
            </a:pathLst>
          </a:cu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6" name="Полилиния 35"/>
          <p:cNvSpPr/>
          <p:nvPr/>
        </p:nvSpPr>
        <p:spPr>
          <a:xfrm>
            <a:off x="6875463" y="2852738"/>
            <a:ext cx="1152525" cy="863600"/>
          </a:xfrm>
          <a:custGeom>
            <a:avLst/>
            <a:gdLst>
              <a:gd name="connsiteX0" fmla="*/ 0 w 1032387"/>
              <a:gd name="connsiteY0" fmla="*/ 0 h 781664"/>
              <a:gd name="connsiteX1" fmla="*/ 324465 w 1032387"/>
              <a:gd name="connsiteY1" fmla="*/ 501445 h 781664"/>
              <a:gd name="connsiteX2" fmla="*/ 1032387 w 1032387"/>
              <a:gd name="connsiteY2" fmla="*/ 781664 h 7816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32387" h="781664">
                <a:moveTo>
                  <a:pt x="0" y="0"/>
                </a:moveTo>
                <a:cubicBezTo>
                  <a:pt x="76200" y="185584"/>
                  <a:pt x="152401" y="371168"/>
                  <a:pt x="324465" y="501445"/>
                </a:cubicBezTo>
                <a:cubicBezTo>
                  <a:pt x="496530" y="631722"/>
                  <a:pt x="764458" y="706693"/>
                  <a:pt x="1032387" y="781664"/>
                </a:cubicBezTo>
              </a:path>
            </a:pathLst>
          </a:cu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7" name="Полилиния 36"/>
          <p:cNvSpPr/>
          <p:nvPr/>
        </p:nvSpPr>
        <p:spPr>
          <a:xfrm>
            <a:off x="2566988" y="3789363"/>
            <a:ext cx="1141412" cy="782637"/>
          </a:xfrm>
          <a:custGeom>
            <a:avLst/>
            <a:gdLst>
              <a:gd name="connsiteX0" fmla="*/ 0 w 1061884"/>
              <a:gd name="connsiteY0" fmla="*/ 813619 h 813619"/>
              <a:gd name="connsiteX1" fmla="*/ 221226 w 1061884"/>
              <a:gd name="connsiteY1" fmla="*/ 282677 h 813619"/>
              <a:gd name="connsiteX2" fmla="*/ 663678 w 1061884"/>
              <a:gd name="connsiteY2" fmla="*/ 46703 h 813619"/>
              <a:gd name="connsiteX3" fmla="*/ 1061884 w 1061884"/>
              <a:gd name="connsiteY3" fmla="*/ 2458 h 8136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61884" h="813619">
                <a:moveTo>
                  <a:pt x="0" y="813619"/>
                </a:moveTo>
                <a:cubicBezTo>
                  <a:pt x="55306" y="612057"/>
                  <a:pt x="110613" y="410496"/>
                  <a:pt x="221226" y="282677"/>
                </a:cubicBezTo>
                <a:cubicBezTo>
                  <a:pt x="331839" y="154858"/>
                  <a:pt x="523568" y="93406"/>
                  <a:pt x="663678" y="46703"/>
                </a:cubicBezTo>
                <a:cubicBezTo>
                  <a:pt x="803788" y="0"/>
                  <a:pt x="932836" y="1229"/>
                  <a:pt x="1061884" y="2458"/>
                </a:cubicBezTo>
              </a:path>
            </a:pathLst>
          </a:cu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8" name="Полилиния 37"/>
          <p:cNvSpPr/>
          <p:nvPr/>
        </p:nvSpPr>
        <p:spPr>
          <a:xfrm>
            <a:off x="8027988" y="3789363"/>
            <a:ext cx="1116012" cy="719137"/>
          </a:xfrm>
          <a:custGeom>
            <a:avLst/>
            <a:gdLst>
              <a:gd name="connsiteX0" fmla="*/ 0 w 1061884"/>
              <a:gd name="connsiteY0" fmla="*/ 813619 h 813619"/>
              <a:gd name="connsiteX1" fmla="*/ 221226 w 1061884"/>
              <a:gd name="connsiteY1" fmla="*/ 282677 h 813619"/>
              <a:gd name="connsiteX2" fmla="*/ 663678 w 1061884"/>
              <a:gd name="connsiteY2" fmla="*/ 46703 h 813619"/>
              <a:gd name="connsiteX3" fmla="*/ 1061884 w 1061884"/>
              <a:gd name="connsiteY3" fmla="*/ 2458 h 8136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61884" h="813619">
                <a:moveTo>
                  <a:pt x="0" y="813619"/>
                </a:moveTo>
                <a:cubicBezTo>
                  <a:pt x="55306" y="612057"/>
                  <a:pt x="110613" y="410496"/>
                  <a:pt x="221226" y="282677"/>
                </a:cubicBezTo>
                <a:cubicBezTo>
                  <a:pt x="331839" y="154858"/>
                  <a:pt x="523568" y="93406"/>
                  <a:pt x="663678" y="46703"/>
                </a:cubicBezTo>
                <a:cubicBezTo>
                  <a:pt x="803788" y="0"/>
                  <a:pt x="932836" y="1229"/>
                  <a:pt x="1061884" y="2458"/>
                </a:cubicBezTo>
              </a:path>
            </a:pathLst>
          </a:cu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9" name="Полилиния 38"/>
          <p:cNvSpPr/>
          <p:nvPr/>
        </p:nvSpPr>
        <p:spPr>
          <a:xfrm>
            <a:off x="3643313" y="2873375"/>
            <a:ext cx="3081337" cy="1550988"/>
          </a:xfrm>
          <a:custGeom>
            <a:avLst/>
            <a:gdLst>
              <a:gd name="connsiteX0" fmla="*/ 0 w 3082413"/>
              <a:gd name="connsiteY0" fmla="*/ 902109 h 1551038"/>
              <a:gd name="connsiteX1" fmla="*/ 117987 w 3082413"/>
              <a:gd name="connsiteY1" fmla="*/ 887361 h 1551038"/>
              <a:gd name="connsiteX2" fmla="*/ 162232 w 3082413"/>
              <a:gd name="connsiteY2" fmla="*/ 356419 h 1551038"/>
              <a:gd name="connsiteX3" fmla="*/ 265471 w 3082413"/>
              <a:gd name="connsiteY3" fmla="*/ 46703 h 1551038"/>
              <a:gd name="connsiteX4" fmla="*/ 471948 w 3082413"/>
              <a:gd name="connsiteY4" fmla="*/ 76199 h 1551038"/>
              <a:gd name="connsiteX5" fmla="*/ 589935 w 3082413"/>
              <a:gd name="connsiteY5" fmla="*/ 415412 h 1551038"/>
              <a:gd name="connsiteX6" fmla="*/ 619432 w 3082413"/>
              <a:gd name="connsiteY6" fmla="*/ 843116 h 1551038"/>
              <a:gd name="connsiteX7" fmla="*/ 678425 w 3082413"/>
              <a:gd name="connsiteY7" fmla="*/ 872612 h 1551038"/>
              <a:gd name="connsiteX8" fmla="*/ 707922 w 3082413"/>
              <a:gd name="connsiteY8" fmla="*/ 1506793 h 1551038"/>
              <a:gd name="connsiteX9" fmla="*/ 855406 w 3082413"/>
              <a:gd name="connsiteY9" fmla="*/ 1138083 h 1551038"/>
              <a:gd name="connsiteX10" fmla="*/ 1238864 w 3082413"/>
              <a:gd name="connsiteY10" fmla="*/ 872612 h 1551038"/>
              <a:gd name="connsiteX11" fmla="*/ 1666567 w 3082413"/>
              <a:gd name="connsiteY11" fmla="*/ 872612 h 1551038"/>
              <a:gd name="connsiteX12" fmla="*/ 1710813 w 3082413"/>
              <a:gd name="connsiteY12" fmla="*/ 238432 h 1551038"/>
              <a:gd name="connsiteX13" fmla="*/ 1961535 w 3082413"/>
              <a:gd name="connsiteY13" fmla="*/ 208935 h 1551038"/>
              <a:gd name="connsiteX14" fmla="*/ 2153264 w 3082413"/>
              <a:gd name="connsiteY14" fmla="*/ 621890 h 1551038"/>
              <a:gd name="connsiteX15" fmla="*/ 2521974 w 3082413"/>
              <a:gd name="connsiteY15" fmla="*/ 857864 h 1551038"/>
              <a:gd name="connsiteX16" fmla="*/ 2595716 w 3082413"/>
              <a:gd name="connsiteY16" fmla="*/ 1462548 h 1551038"/>
              <a:gd name="connsiteX17" fmla="*/ 2713703 w 3082413"/>
              <a:gd name="connsiteY17" fmla="*/ 1079090 h 1551038"/>
              <a:gd name="connsiteX18" fmla="*/ 3082413 w 3082413"/>
              <a:gd name="connsiteY18" fmla="*/ 857864 h 1551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3082413" h="1551038">
                <a:moveTo>
                  <a:pt x="0" y="902109"/>
                </a:moveTo>
                <a:cubicBezTo>
                  <a:pt x="45474" y="940209"/>
                  <a:pt x="90948" y="978309"/>
                  <a:pt x="117987" y="887361"/>
                </a:cubicBezTo>
                <a:cubicBezTo>
                  <a:pt x="145026" y="796413"/>
                  <a:pt x="137651" y="496529"/>
                  <a:pt x="162232" y="356419"/>
                </a:cubicBezTo>
                <a:cubicBezTo>
                  <a:pt x="186813" y="216309"/>
                  <a:pt x="213852" y="93406"/>
                  <a:pt x="265471" y="46703"/>
                </a:cubicBezTo>
                <a:cubicBezTo>
                  <a:pt x="317090" y="0"/>
                  <a:pt x="417871" y="14748"/>
                  <a:pt x="471948" y="76199"/>
                </a:cubicBezTo>
                <a:cubicBezTo>
                  <a:pt x="526025" y="137650"/>
                  <a:pt x="565354" y="287593"/>
                  <a:pt x="589935" y="415412"/>
                </a:cubicBezTo>
                <a:cubicBezTo>
                  <a:pt x="614516" y="543231"/>
                  <a:pt x="604684" y="766916"/>
                  <a:pt x="619432" y="843116"/>
                </a:cubicBezTo>
                <a:cubicBezTo>
                  <a:pt x="634180" y="919316"/>
                  <a:pt x="663677" y="761999"/>
                  <a:pt x="678425" y="872612"/>
                </a:cubicBezTo>
                <a:cubicBezTo>
                  <a:pt x="693173" y="983225"/>
                  <a:pt x="678425" y="1462548"/>
                  <a:pt x="707922" y="1506793"/>
                </a:cubicBezTo>
                <a:cubicBezTo>
                  <a:pt x="737419" y="1551038"/>
                  <a:pt x="766916" y="1243780"/>
                  <a:pt x="855406" y="1138083"/>
                </a:cubicBezTo>
                <a:cubicBezTo>
                  <a:pt x="943896" y="1032386"/>
                  <a:pt x="1103671" y="916857"/>
                  <a:pt x="1238864" y="872612"/>
                </a:cubicBezTo>
                <a:cubicBezTo>
                  <a:pt x="1374058" y="828367"/>
                  <a:pt x="1587909" y="978309"/>
                  <a:pt x="1666567" y="872612"/>
                </a:cubicBezTo>
                <a:cubicBezTo>
                  <a:pt x="1745225" y="766915"/>
                  <a:pt x="1661652" y="349045"/>
                  <a:pt x="1710813" y="238432"/>
                </a:cubicBezTo>
                <a:cubicBezTo>
                  <a:pt x="1759974" y="127819"/>
                  <a:pt x="1887793" y="145025"/>
                  <a:pt x="1961535" y="208935"/>
                </a:cubicBezTo>
                <a:cubicBezTo>
                  <a:pt x="2035277" y="272845"/>
                  <a:pt x="2059858" y="513735"/>
                  <a:pt x="2153264" y="621890"/>
                </a:cubicBezTo>
                <a:cubicBezTo>
                  <a:pt x="2246670" y="730045"/>
                  <a:pt x="2448232" y="717754"/>
                  <a:pt x="2521974" y="857864"/>
                </a:cubicBezTo>
                <a:cubicBezTo>
                  <a:pt x="2595716" y="997974"/>
                  <a:pt x="2563761" y="1425677"/>
                  <a:pt x="2595716" y="1462548"/>
                </a:cubicBezTo>
                <a:cubicBezTo>
                  <a:pt x="2627671" y="1499419"/>
                  <a:pt x="2632587" y="1179871"/>
                  <a:pt x="2713703" y="1079090"/>
                </a:cubicBezTo>
                <a:cubicBezTo>
                  <a:pt x="2794819" y="978309"/>
                  <a:pt x="2938616" y="918086"/>
                  <a:pt x="3082413" y="857864"/>
                </a:cubicBezTo>
              </a:path>
            </a:pathLst>
          </a:cu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0" name="Полилиния 39"/>
          <p:cNvSpPr/>
          <p:nvPr/>
        </p:nvSpPr>
        <p:spPr>
          <a:xfrm>
            <a:off x="6715125" y="3473450"/>
            <a:ext cx="157163" cy="273050"/>
          </a:xfrm>
          <a:custGeom>
            <a:avLst/>
            <a:gdLst>
              <a:gd name="connsiteX0" fmla="*/ 9832 w 157315"/>
              <a:gd name="connsiteY0" fmla="*/ 272844 h 272844"/>
              <a:gd name="connsiteX1" fmla="*/ 9832 w 157315"/>
              <a:gd name="connsiteY1" fmla="*/ 154857 h 272844"/>
              <a:gd name="connsiteX2" fmla="*/ 68825 w 157315"/>
              <a:gd name="connsiteY2" fmla="*/ 22122 h 272844"/>
              <a:gd name="connsiteX3" fmla="*/ 157315 w 157315"/>
              <a:gd name="connsiteY3" fmla="*/ 22122 h 272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7315" h="272844">
                <a:moveTo>
                  <a:pt x="9832" y="272844"/>
                </a:moveTo>
                <a:cubicBezTo>
                  <a:pt x="4916" y="234744"/>
                  <a:pt x="0" y="196644"/>
                  <a:pt x="9832" y="154857"/>
                </a:cubicBezTo>
                <a:cubicBezTo>
                  <a:pt x="19664" y="113070"/>
                  <a:pt x="44245" y="44244"/>
                  <a:pt x="68825" y="22122"/>
                </a:cubicBezTo>
                <a:cubicBezTo>
                  <a:pt x="93405" y="0"/>
                  <a:pt x="125360" y="11061"/>
                  <a:pt x="157315" y="22122"/>
                </a:cubicBezTo>
              </a:path>
            </a:pathLst>
          </a:cu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41" name="Прямая соединительная линия 40"/>
          <p:cNvCxnSpPr/>
          <p:nvPr/>
        </p:nvCxnSpPr>
        <p:spPr>
          <a:xfrm flipV="1">
            <a:off x="755650" y="3789363"/>
            <a:ext cx="792163" cy="25400"/>
          </a:xfrm>
          <a:prstGeom prst="line">
            <a:avLst/>
          </a:pr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Полилиния 46"/>
          <p:cNvSpPr/>
          <p:nvPr/>
        </p:nvSpPr>
        <p:spPr>
          <a:xfrm>
            <a:off x="1563688" y="4867275"/>
            <a:ext cx="987425" cy="855663"/>
          </a:xfrm>
          <a:custGeom>
            <a:avLst/>
            <a:gdLst>
              <a:gd name="connsiteX0" fmla="*/ 0 w 988142"/>
              <a:gd name="connsiteY0" fmla="*/ 855406 h 855406"/>
              <a:gd name="connsiteX1" fmla="*/ 44245 w 988142"/>
              <a:gd name="connsiteY1" fmla="*/ 383458 h 855406"/>
              <a:gd name="connsiteX2" fmla="*/ 265471 w 988142"/>
              <a:gd name="connsiteY2" fmla="*/ 132735 h 855406"/>
              <a:gd name="connsiteX3" fmla="*/ 575187 w 988142"/>
              <a:gd name="connsiteY3" fmla="*/ 29497 h 855406"/>
              <a:gd name="connsiteX4" fmla="*/ 870155 w 988142"/>
              <a:gd name="connsiteY4" fmla="*/ 14748 h 855406"/>
              <a:gd name="connsiteX5" fmla="*/ 988142 w 988142"/>
              <a:gd name="connsiteY5" fmla="*/ 0 h 8554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88142" h="855406">
                <a:moveTo>
                  <a:pt x="0" y="855406"/>
                </a:moveTo>
                <a:cubicBezTo>
                  <a:pt x="0" y="679654"/>
                  <a:pt x="0" y="503903"/>
                  <a:pt x="44245" y="383458"/>
                </a:cubicBezTo>
                <a:cubicBezTo>
                  <a:pt x="88490" y="263013"/>
                  <a:pt x="176981" y="191728"/>
                  <a:pt x="265471" y="132735"/>
                </a:cubicBezTo>
                <a:cubicBezTo>
                  <a:pt x="353961" y="73742"/>
                  <a:pt x="474406" y="49161"/>
                  <a:pt x="575187" y="29497"/>
                </a:cubicBezTo>
                <a:cubicBezTo>
                  <a:pt x="675968" y="9833"/>
                  <a:pt x="801329" y="19664"/>
                  <a:pt x="870155" y="14748"/>
                </a:cubicBezTo>
                <a:cubicBezTo>
                  <a:pt x="938981" y="9832"/>
                  <a:pt x="963561" y="4916"/>
                  <a:pt x="988142" y="0"/>
                </a:cubicBezTo>
              </a:path>
            </a:pathLst>
          </a:cu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8" name="Полилиния 47"/>
          <p:cNvSpPr/>
          <p:nvPr/>
        </p:nvSpPr>
        <p:spPr>
          <a:xfrm>
            <a:off x="6875463" y="4868863"/>
            <a:ext cx="989012" cy="855662"/>
          </a:xfrm>
          <a:custGeom>
            <a:avLst/>
            <a:gdLst>
              <a:gd name="connsiteX0" fmla="*/ 0 w 988142"/>
              <a:gd name="connsiteY0" fmla="*/ 855406 h 855406"/>
              <a:gd name="connsiteX1" fmla="*/ 44245 w 988142"/>
              <a:gd name="connsiteY1" fmla="*/ 383458 h 855406"/>
              <a:gd name="connsiteX2" fmla="*/ 265471 w 988142"/>
              <a:gd name="connsiteY2" fmla="*/ 132735 h 855406"/>
              <a:gd name="connsiteX3" fmla="*/ 575187 w 988142"/>
              <a:gd name="connsiteY3" fmla="*/ 29497 h 855406"/>
              <a:gd name="connsiteX4" fmla="*/ 870155 w 988142"/>
              <a:gd name="connsiteY4" fmla="*/ 14748 h 855406"/>
              <a:gd name="connsiteX5" fmla="*/ 988142 w 988142"/>
              <a:gd name="connsiteY5" fmla="*/ 0 h 8554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88142" h="855406">
                <a:moveTo>
                  <a:pt x="0" y="855406"/>
                </a:moveTo>
                <a:cubicBezTo>
                  <a:pt x="0" y="679654"/>
                  <a:pt x="0" y="503903"/>
                  <a:pt x="44245" y="383458"/>
                </a:cubicBezTo>
                <a:cubicBezTo>
                  <a:pt x="88490" y="263013"/>
                  <a:pt x="176981" y="191728"/>
                  <a:pt x="265471" y="132735"/>
                </a:cubicBezTo>
                <a:cubicBezTo>
                  <a:pt x="353961" y="73742"/>
                  <a:pt x="474406" y="49161"/>
                  <a:pt x="575187" y="29497"/>
                </a:cubicBezTo>
                <a:cubicBezTo>
                  <a:pt x="675968" y="9833"/>
                  <a:pt x="801329" y="19664"/>
                  <a:pt x="870155" y="14748"/>
                </a:cubicBezTo>
                <a:cubicBezTo>
                  <a:pt x="938981" y="9832"/>
                  <a:pt x="963561" y="4916"/>
                  <a:pt x="988142" y="0"/>
                </a:cubicBezTo>
              </a:path>
            </a:pathLst>
          </a:cu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9" name="Полилиния 48"/>
          <p:cNvSpPr/>
          <p:nvPr/>
        </p:nvSpPr>
        <p:spPr>
          <a:xfrm>
            <a:off x="2524125" y="4881563"/>
            <a:ext cx="1236663" cy="841375"/>
          </a:xfrm>
          <a:custGeom>
            <a:avLst/>
            <a:gdLst>
              <a:gd name="connsiteX0" fmla="*/ 12291 w 1236407"/>
              <a:gd name="connsiteY0" fmla="*/ 0 h 840658"/>
              <a:gd name="connsiteX1" fmla="*/ 71284 w 1236407"/>
              <a:gd name="connsiteY1" fmla="*/ 324465 h 840658"/>
              <a:gd name="connsiteX2" fmla="*/ 439994 w 1236407"/>
              <a:gd name="connsiteY2" fmla="*/ 707923 h 840658"/>
              <a:gd name="connsiteX3" fmla="*/ 1236407 w 1236407"/>
              <a:gd name="connsiteY3" fmla="*/ 840658 h 840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36407" h="840658">
                <a:moveTo>
                  <a:pt x="12291" y="0"/>
                </a:moveTo>
                <a:cubicBezTo>
                  <a:pt x="6145" y="103239"/>
                  <a:pt x="0" y="206478"/>
                  <a:pt x="71284" y="324465"/>
                </a:cubicBezTo>
                <a:cubicBezTo>
                  <a:pt x="142568" y="442452"/>
                  <a:pt x="245807" y="621891"/>
                  <a:pt x="439994" y="707923"/>
                </a:cubicBezTo>
                <a:cubicBezTo>
                  <a:pt x="634181" y="793955"/>
                  <a:pt x="935294" y="817306"/>
                  <a:pt x="1236407" y="840658"/>
                </a:cubicBezTo>
              </a:path>
            </a:pathLst>
          </a:cu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0" name="Полилиния 49"/>
          <p:cNvSpPr/>
          <p:nvPr/>
        </p:nvSpPr>
        <p:spPr>
          <a:xfrm>
            <a:off x="7812088" y="4868863"/>
            <a:ext cx="1165225" cy="841375"/>
          </a:xfrm>
          <a:custGeom>
            <a:avLst/>
            <a:gdLst>
              <a:gd name="connsiteX0" fmla="*/ 12291 w 1236407"/>
              <a:gd name="connsiteY0" fmla="*/ 0 h 840658"/>
              <a:gd name="connsiteX1" fmla="*/ 71284 w 1236407"/>
              <a:gd name="connsiteY1" fmla="*/ 324465 h 840658"/>
              <a:gd name="connsiteX2" fmla="*/ 439994 w 1236407"/>
              <a:gd name="connsiteY2" fmla="*/ 707923 h 840658"/>
              <a:gd name="connsiteX3" fmla="*/ 1236407 w 1236407"/>
              <a:gd name="connsiteY3" fmla="*/ 840658 h 840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36407" h="840658">
                <a:moveTo>
                  <a:pt x="12291" y="0"/>
                </a:moveTo>
                <a:cubicBezTo>
                  <a:pt x="6145" y="103239"/>
                  <a:pt x="0" y="206478"/>
                  <a:pt x="71284" y="324465"/>
                </a:cubicBezTo>
                <a:cubicBezTo>
                  <a:pt x="142568" y="442452"/>
                  <a:pt x="245807" y="621891"/>
                  <a:pt x="439994" y="707923"/>
                </a:cubicBezTo>
                <a:cubicBezTo>
                  <a:pt x="634181" y="793955"/>
                  <a:pt x="935294" y="817306"/>
                  <a:pt x="1236407" y="840658"/>
                </a:cubicBezTo>
              </a:path>
            </a:pathLst>
          </a:cu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1" name="Полилиния 50"/>
          <p:cNvSpPr/>
          <p:nvPr/>
        </p:nvSpPr>
        <p:spPr>
          <a:xfrm>
            <a:off x="3775075" y="4830763"/>
            <a:ext cx="487363" cy="892175"/>
          </a:xfrm>
          <a:custGeom>
            <a:avLst/>
            <a:gdLst>
              <a:gd name="connsiteX0" fmla="*/ 0 w 486697"/>
              <a:gd name="connsiteY0" fmla="*/ 892277 h 892277"/>
              <a:gd name="connsiteX1" fmla="*/ 132736 w 486697"/>
              <a:gd name="connsiteY1" fmla="*/ 258097 h 892277"/>
              <a:gd name="connsiteX2" fmla="*/ 427703 w 486697"/>
              <a:gd name="connsiteY2" fmla="*/ 36871 h 892277"/>
              <a:gd name="connsiteX3" fmla="*/ 486697 w 486697"/>
              <a:gd name="connsiteY3" fmla="*/ 36871 h 89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6697" h="892277">
                <a:moveTo>
                  <a:pt x="0" y="892277"/>
                </a:moveTo>
                <a:cubicBezTo>
                  <a:pt x="30726" y="646471"/>
                  <a:pt x="61452" y="400665"/>
                  <a:pt x="132736" y="258097"/>
                </a:cubicBezTo>
                <a:cubicBezTo>
                  <a:pt x="204020" y="115529"/>
                  <a:pt x="368710" y="73742"/>
                  <a:pt x="427703" y="36871"/>
                </a:cubicBezTo>
                <a:cubicBezTo>
                  <a:pt x="486696" y="0"/>
                  <a:pt x="486696" y="18435"/>
                  <a:pt x="486697" y="36871"/>
                </a:cubicBezTo>
              </a:path>
            </a:pathLst>
          </a:cu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2" name="Полилиния 51"/>
          <p:cNvSpPr/>
          <p:nvPr/>
        </p:nvSpPr>
        <p:spPr>
          <a:xfrm>
            <a:off x="4262438" y="4852988"/>
            <a:ext cx="987425" cy="898525"/>
          </a:xfrm>
          <a:custGeom>
            <a:avLst/>
            <a:gdLst>
              <a:gd name="connsiteX0" fmla="*/ 0 w 988142"/>
              <a:gd name="connsiteY0" fmla="*/ 0 h 899652"/>
              <a:gd name="connsiteX1" fmla="*/ 103239 w 988142"/>
              <a:gd name="connsiteY1" fmla="*/ 427704 h 899652"/>
              <a:gd name="connsiteX2" fmla="*/ 309716 w 988142"/>
              <a:gd name="connsiteY2" fmla="*/ 604684 h 899652"/>
              <a:gd name="connsiteX3" fmla="*/ 988142 w 988142"/>
              <a:gd name="connsiteY3" fmla="*/ 899652 h 8996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8142" h="899652">
                <a:moveTo>
                  <a:pt x="0" y="0"/>
                </a:moveTo>
                <a:cubicBezTo>
                  <a:pt x="25810" y="163461"/>
                  <a:pt x="51620" y="326923"/>
                  <a:pt x="103239" y="427704"/>
                </a:cubicBezTo>
                <a:cubicBezTo>
                  <a:pt x="154858" y="528485"/>
                  <a:pt x="162232" y="526026"/>
                  <a:pt x="309716" y="604684"/>
                </a:cubicBezTo>
                <a:cubicBezTo>
                  <a:pt x="457200" y="683342"/>
                  <a:pt x="722671" y="791497"/>
                  <a:pt x="988142" y="899652"/>
                </a:cubicBezTo>
              </a:path>
            </a:pathLst>
          </a:cu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3" name="Полилиния 52"/>
          <p:cNvSpPr/>
          <p:nvPr/>
        </p:nvSpPr>
        <p:spPr>
          <a:xfrm>
            <a:off x="5219700" y="5013325"/>
            <a:ext cx="504825" cy="747713"/>
          </a:xfrm>
          <a:custGeom>
            <a:avLst/>
            <a:gdLst>
              <a:gd name="connsiteX0" fmla="*/ 0 w 486697"/>
              <a:gd name="connsiteY0" fmla="*/ 892277 h 892277"/>
              <a:gd name="connsiteX1" fmla="*/ 132736 w 486697"/>
              <a:gd name="connsiteY1" fmla="*/ 258097 h 892277"/>
              <a:gd name="connsiteX2" fmla="*/ 427703 w 486697"/>
              <a:gd name="connsiteY2" fmla="*/ 36871 h 892277"/>
              <a:gd name="connsiteX3" fmla="*/ 486697 w 486697"/>
              <a:gd name="connsiteY3" fmla="*/ 36871 h 89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6697" h="892277">
                <a:moveTo>
                  <a:pt x="0" y="892277"/>
                </a:moveTo>
                <a:cubicBezTo>
                  <a:pt x="30726" y="646471"/>
                  <a:pt x="61452" y="400665"/>
                  <a:pt x="132736" y="258097"/>
                </a:cubicBezTo>
                <a:cubicBezTo>
                  <a:pt x="204020" y="115529"/>
                  <a:pt x="368710" y="73742"/>
                  <a:pt x="427703" y="36871"/>
                </a:cubicBezTo>
                <a:cubicBezTo>
                  <a:pt x="486696" y="0"/>
                  <a:pt x="486696" y="18435"/>
                  <a:pt x="486697" y="36871"/>
                </a:cubicBezTo>
              </a:path>
            </a:pathLst>
          </a:cu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4" name="Полилиния 53"/>
          <p:cNvSpPr/>
          <p:nvPr/>
        </p:nvSpPr>
        <p:spPr>
          <a:xfrm>
            <a:off x="5724525" y="5013325"/>
            <a:ext cx="1150938" cy="719138"/>
          </a:xfrm>
          <a:custGeom>
            <a:avLst/>
            <a:gdLst>
              <a:gd name="connsiteX0" fmla="*/ 0 w 988142"/>
              <a:gd name="connsiteY0" fmla="*/ 0 h 899652"/>
              <a:gd name="connsiteX1" fmla="*/ 103239 w 988142"/>
              <a:gd name="connsiteY1" fmla="*/ 427704 h 899652"/>
              <a:gd name="connsiteX2" fmla="*/ 309716 w 988142"/>
              <a:gd name="connsiteY2" fmla="*/ 604684 h 899652"/>
              <a:gd name="connsiteX3" fmla="*/ 988142 w 988142"/>
              <a:gd name="connsiteY3" fmla="*/ 899652 h 8996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8142" h="899652">
                <a:moveTo>
                  <a:pt x="0" y="0"/>
                </a:moveTo>
                <a:cubicBezTo>
                  <a:pt x="25810" y="163461"/>
                  <a:pt x="51620" y="326923"/>
                  <a:pt x="103239" y="427704"/>
                </a:cubicBezTo>
                <a:cubicBezTo>
                  <a:pt x="154858" y="528485"/>
                  <a:pt x="162232" y="526026"/>
                  <a:pt x="309716" y="604684"/>
                </a:cubicBezTo>
                <a:cubicBezTo>
                  <a:pt x="457200" y="683342"/>
                  <a:pt x="722671" y="791497"/>
                  <a:pt x="988142" y="899652"/>
                </a:cubicBezTo>
              </a:path>
            </a:pathLst>
          </a:cu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55" name="Прямая соединительная линия 54"/>
          <p:cNvCxnSpPr/>
          <p:nvPr/>
        </p:nvCxnSpPr>
        <p:spPr>
          <a:xfrm flipV="1">
            <a:off x="755650" y="5732463"/>
            <a:ext cx="792163" cy="26987"/>
          </a:xfrm>
          <a:prstGeom prst="line">
            <a:avLst/>
          </a:pr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Прямоугольник 55"/>
          <p:cNvSpPr/>
          <p:nvPr/>
        </p:nvSpPr>
        <p:spPr>
          <a:xfrm>
            <a:off x="6588125" y="2060575"/>
            <a:ext cx="504825" cy="2159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7" name="Прямоугольник 56"/>
          <p:cNvSpPr/>
          <p:nvPr/>
        </p:nvSpPr>
        <p:spPr>
          <a:xfrm>
            <a:off x="900113" y="2060575"/>
            <a:ext cx="503237" cy="2159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8" name="Прямоугольник 57"/>
          <p:cNvSpPr/>
          <p:nvPr/>
        </p:nvSpPr>
        <p:spPr>
          <a:xfrm>
            <a:off x="6588125" y="3789363"/>
            <a:ext cx="504825" cy="2159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9" name="Прямоугольник 58"/>
          <p:cNvSpPr/>
          <p:nvPr/>
        </p:nvSpPr>
        <p:spPr>
          <a:xfrm>
            <a:off x="900113" y="3789363"/>
            <a:ext cx="503237" cy="2159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61" name="Прямая соединительная линия 60"/>
          <p:cNvCxnSpPr/>
          <p:nvPr/>
        </p:nvCxnSpPr>
        <p:spPr>
          <a:xfrm>
            <a:off x="5219700" y="1052513"/>
            <a:ext cx="0" cy="5400675"/>
          </a:xfrm>
          <a:prstGeom prst="line">
            <a:avLst/>
          </a:prstGeom>
          <a:ln w="254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Прямая соединительная линия 61"/>
          <p:cNvCxnSpPr/>
          <p:nvPr/>
        </p:nvCxnSpPr>
        <p:spPr>
          <a:xfrm>
            <a:off x="6875463" y="981075"/>
            <a:ext cx="0" cy="5400675"/>
          </a:xfrm>
          <a:prstGeom prst="line">
            <a:avLst/>
          </a:prstGeom>
          <a:ln w="254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790" name="TextBox 62"/>
          <p:cNvSpPr txBox="1">
            <a:spLocks noChangeArrowheads="1"/>
          </p:cNvSpPr>
          <p:nvPr/>
        </p:nvSpPr>
        <p:spPr bwMode="auto">
          <a:xfrm>
            <a:off x="3779838" y="188913"/>
            <a:ext cx="223361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>
                <a:latin typeface="Calibri" pitchFamily="34" charset="0"/>
              </a:rPr>
              <a:t>PC-SIMV + CPAP</a:t>
            </a:r>
            <a:endParaRPr lang="ru-RU" sz="2400" b="1">
              <a:latin typeface="Calibri" pitchFamily="34" charset="0"/>
            </a:endParaRPr>
          </a:p>
        </p:txBody>
      </p:sp>
      <p:sp>
        <p:nvSpPr>
          <p:cNvPr id="74791" name="TextBox 63"/>
          <p:cNvSpPr txBox="1">
            <a:spLocks noChangeArrowheads="1"/>
          </p:cNvSpPr>
          <p:nvPr/>
        </p:nvSpPr>
        <p:spPr bwMode="auto">
          <a:xfrm>
            <a:off x="3635375" y="1196975"/>
            <a:ext cx="2867025" cy="3698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Спонтанное дыхание СРАР</a:t>
            </a:r>
          </a:p>
        </p:txBody>
      </p:sp>
      <p:sp>
        <p:nvSpPr>
          <p:cNvPr id="74792" name="TextBox 64"/>
          <p:cNvSpPr txBox="1">
            <a:spLocks noChangeArrowheads="1"/>
          </p:cNvSpPr>
          <p:nvPr/>
        </p:nvSpPr>
        <p:spPr bwMode="auto">
          <a:xfrm>
            <a:off x="1116013" y="476250"/>
            <a:ext cx="1979612" cy="6461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Принудительный </a:t>
            </a:r>
          </a:p>
          <a:p>
            <a:r>
              <a:rPr lang="ru-RU" b="1">
                <a:latin typeface="Calibri" pitchFamily="34" charset="0"/>
              </a:rPr>
              <a:t>вдох</a:t>
            </a:r>
          </a:p>
        </p:txBody>
      </p:sp>
      <p:sp>
        <p:nvSpPr>
          <p:cNvPr id="74793" name="TextBox 65"/>
          <p:cNvSpPr txBox="1">
            <a:spLocks noChangeArrowheads="1"/>
          </p:cNvSpPr>
          <p:nvPr/>
        </p:nvSpPr>
        <p:spPr bwMode="auto">
          <a:xfrm>
            <a:off x="6675438" y="476250"/>
            <a:ext cx="2468562" cy="6461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Синхронизированный </a:t>
            </a:r>
          </a:p>
          <a:p>
            <a:r>
              <a:rPr lang="ru-RU" b="1">
                <a:latin typeface="Calibri" pitchFamily="34" charset="0"/>
              </a:rPr>
              <a:t>вдох</a:t>
            </a:r>
          </a:p>
        </p:txBody>
      </p:sp>
      <p:sp>
        <p:nvSpPr>
          <p:cNvPr id="74794" name="TextBox 66"/>
          <p:cNvSpPr txBox="1">
            <a:spLocks noChangeArrowheads="1"/>
          </p:cNvSpPr>
          <p:nvPr/>
        </p:nvSpPr>
        <p:spPr bwMode="auto">
          <a:xfrm>
            <a:off x="2051050" y="2420938"/>
            <a:ext cx="127635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b="1">
                <a:latin typeface="Calibri" pitchFamily="34" charset="0"/>
              </a:rPr>
              <a:t>Окно </a:t>
            </a:r>
          </a:p>
          <a:p>
            <a:pPr algn="ctr"/>
            <a:r>
              <a:rPr lang="ru-RU" b="1">
                <a:latin typeface="Calibri" pitchFamily="34" charset="0"/>
              </a:rPr>
              <a:t>ожидания </a:t>
            </a:r>
          </a:p>
          <a:p>
            <a:pPr algn="ctr"/>
            <a:r>
              <a:rPr lang="ru-RU" b="1">
                <a:latin typeface="Calibri" pitchFamily="34" charset="0"/>
              </a:rPr>
              <a:t>триггера</a:t>
            </a:r>
          </a:p>
        </p:txBody>
      </p:sp>
      <p:cxnSp>
        <p:nvCxnSpPr>
          <p:cNvPr id="69" name="Прямая со стрелкой 68"/>
          <p:cNvCxnSpPr>
            <a:stCxn id="74794" idx="1"/>
          </p:cNvCxnSpPr>
          <p:nvPr/>
        </p:nvCxnSpPr>
        <p:spPr>
          <a:xfrm flipH="1" flipV="1">
            <a:off x="1258888" y="2349500"/>
            <a:ext cx="792162" cy="53340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Прямая со стрелкой 69"/>
          <p:cNvCxnSpPr>
            <a:stCxn id="74794" idx="1"/>
          </p:cNvCxnSpPr>
          <p:nvPr/>
        </p:nvCxnSpPr>
        <p:spPr>
          <a:xfrm flipH="1">
            <a:off x="1258888" y="2882900"/>
            <a:ext cx="792162" cy="76200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797" name="TextBox 72"/>
          <p:cNvSpPr txBox="1">
            <a:spLocks noChangeArrowheads="1"/>
          </p:cNvSpPr>
          <p:nvPr/>
        </p:nvSpPr>
        <p:spPr bwMode="auto">
          <a:xfrm>
            <a:off x="7667625" y="2420938"/>
            <a:ext cx="127635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b="1">
                <a:latin typeface="Calibri" pitchFamily="34" charset="0"/>
              </a:rPr>
              <a:t>Окно </a:t>
            </a:r>
          </a:p>
          <a:p>
            <a:pPr algn="ctr"/>
            <a:r>
              <a:rPr lang="ru-RU" b="1">
                <a:latin typeface="Calibri" pitchFamily="34" charset="0"/>
              </a:rPr>
              <a:t>ожидания </a:t>
            </a:r>
          </a:p>
          <a:p>
            <a:pPr algn="ctr"/>
            <a:r>
              <a:rPr lang="ru-RU" b="1">
                <a:latin typeface="Calibri" pitchFamily="34" charset="0"/>
              </a:rPr>
              <a:t>триггера</a:t>
            </a:r>
          </a:p>
        </p:txBody>
      </p:sp>
      <p:cxnSp>
        <p:nvCxnSpPr>
          <p:cNvPr id="74" name="Прямая со стрелкой 73"/>
          <p:cNvCxnSpPr>
            <a:stCxn id="74797" idx="1"/>
          </p:cNvCxnSpPr>
          <p:nvPr/>
        </p:nvCxnSpPr>
        <p:spPr>
          <a:xfrm flipH="1" flipV="1">
            <a:off x="6804025" y="2349500"/>
            <a:ext cx="863600" cy="53340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Прямая со стрелкой 74"/>
          <p:cNvCxnSpPr>
            <a:stCxn id="74797" idx="1"/>
          </p:cNvCxnSpPr>
          <p:nvPr/>
        </p:nvCxnSpPr>
        <p:spPr>
          <a:xfrm flipH="1">
            <a:off x="6948488" y="2882900"/>
            <a:ext cx="719137" cy="83343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800" name="TextBox 78"/>
          <p:cNvSpPr txBox="1">
            <a:spLocks noChangeArrowheads="1"/>
          </p:cNvSpPr>
          <p:nvPr/>
        </p:nvSpPr>
        <p:spPr bwMode="auto">
          <a:xfrm>
            <a:off x="323850" y="1412875"/>
            <a:ext cx="307975" cy="369888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Calibri" pitchFamily="34" charset="0"/>
              </a:rPr>
              <a:t>P</a:t>
            </a:r>
            <a:endParaRPr lang="ru-RU" b="1">
              <a:latin typeface="Calibri" pitchFamily="34" charset="0"/>
            </a:endParaRPr>
          </a:p>
        </p:txBody>
      </p:sp>
      <p:sp>
        <p:nvSpPr>
          <p:cNvPr id="74801" name="TextBox 79"/>
          <p:cNvSpPr txBox="1">
            <a:spLocks noChangeArrowheads="1"/>
          </p:cNvSpPr>
          <p:nvPr/>
        </p:nvSpPr>
        <p:spPr bwMode="auto">
          <a:xfrm>
            <a:off x="0" y="2781300"/>
            <a:ext cx="693738" cy="3683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Calibri" pitchFamily="34" charset="0"/>
              </a:rPr>
              <a:t>Flow </a:t>
            </a:r>
            <a:endParaRPr lang="ru-RU" b="1">
              <a:latin typeface="Calibri" pitchFamily="34" charset="0"/>
            </a:endParaRPr>
          </a:p>
        </p:txBody>
      </p:sp>
      <p:sp>
        <p:nvSpPr>
          <p:cNvPr id="74802" name="TextBox 80"/>
          <p:cNvSpPr txBox="1">
            <a:spLocks noChangeArrowheads="1"/>
          </p:cNvSpPr>
          <p:nvPr/>
        </p:nvSpPr>
        <p:spPr bwMode="auto">
          <a:xfrm>
            <a:off x="250825" y="4365625"/>
            <a:ext cx="322263" cy="3683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Calibri" pitchFamily="34" charset="0"/>
              </a:rPr>
              <a:t>V</a:t>
            </a:r>
            <a:endParaRPr lang="ru-RU" b="1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Прямая со стрелкой 6"/>
          <p:cNvCxnSpPr/>
          <p:nvPr/>
        </p:nvCxnSpPr>
        <p:spPr>
          <a:xfrm>
            <a:off x="684213" y="3860800"/>
            <a:ext cx="7991475" cy="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 flipV="1">
            <a:off x="684213" y="981075"/>
            <a:ext cx="0" cy="2879725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Полилиния 16"/>
          <p:cNvSpPr/>
          <p:nvPr/>
        </p:nvSpPr>
        <p:spPr>
          <a:xfrm>
            <a:off x="2843213" y="2997200"/>
            <a:ext cx="2182812" cy="376238"/>
          </a:xfrm>
          <a:custGeom>
            <a:avLst/>
            <a:gdLst>
              <a:gd name="connsiteX0" fmla="*/ 0 w 3156155"/>
              <a:gd name="connsiteY0" fmla="*/ 280219 h 353961"/>
              <a:gd name="connsiteX1" fmla="*/ 235974 w 3156155"/>
              <a:gd name="connsiteY1" fmla="*/ 73742 h 353961"/>
              <a:gd name="connsiteX2" fmla="*/ 530942 w 3156155"/>
              <a:gd name="connsiteY2" fmla="*/ 324465 h 353961"/>
              <a:gd name="connsiteX3" fmla="*/ 855406 w 3156155"/>
              <a:gd name="connsiteY3" fmla="*/ 44245 h 353961"/>
              <a:gd name="connsiteX4" fmla="*/ 1238864 w 3156155"/>
              <a:gd name="connsiteY4" fmla="*/ 324465 h 353961"/>
              <a:gd name="connsiteX5" fmla="*/ 1548580 w 3156155"/>
              <a:gd name="connsiteY5" fmla="*/ 88490 h 353961"/>
              <a:gd name="connsiteX6" fmla="*/ 1858296 w 3156155"/>
              <a:gd name="connsiteY6" fmla="*/ 339213 h 353961"/>
              <a:gd name="connsiteX7" fmla="*/ 2182761 w 3156155"/>
              <a:gd name="connsiteY7" fmla="*/ 0 h 353961"/>
              <a:gd name="connsiteX8" fmla="*/ 2536722 w 3156155"/>
              <a:gd name="connsiteY8" fmla="*/ 339213 h 353961"/>
              <a:gd name="connsiteX9" fmla="*/ 2831690 w 3156155"/>
              <a:gd name="connsiteY9" fmla="*/ 73742 h 353961"/>
              <a:gd name="connsiteX10" fmla="*/ 3156155 w 3156155"/>
              <a:gd name="connsiteY10" fmla="*/ 353961 h 3539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156155" h="353961">
                <a:moveTo>
                  <a:pt x="0" y="280219"/>
                </a:moveTo>
                <a:cubicBezTo>
                  <a:pt x="73742" y="173293"/>
                  <a:pt x="147484" y="66368"/>
                  <a:pt x="235974" y="73742"/>
                </a:cubicBezTo>
                <a:cubicBezTo>
                  <a:pt x="324464" y="81116"/>
                  <a:pt x="427703" y="329381"/>
                  <a:pt x="530942" y="324465"/>
                </a:cubicBezTo>
                <a:cubicBezTo>
                  <a:pt x="634181" y="319549"/>
                  <a:pt x="737419" y="44245"/>
                  <a:pt x="855406" y="44245"/>
                </a:cubicBezTo>
                <a:cubicBezTo>
                  <a:pt x="973393" y="44245"/>
                  <a:pt x="1123335" y="317091"/>
                  <a:pt x="1238864" y="324465"/>
                </a:cubicBezTo>
                <a:cubicBezTo>
                  <a:pt x="1354393" y="331839"/>
                  <a:pt x="1445341" y="86032"/>
                  <a:pt x="1548580" y="88490"/>
                </a:cubicBezTo>
                <a:cubicBezTo>
                  <a:pt x="1651819" y="90948"/>
                  <a:pt x="1752599" y="353961"/>
                  <a:pt x="1858296" y="339213"/>
                </a:cubicBezTo>
                <a:cubicBezTo>
                  <a:pt x="1963993" y="324465"/>
                  <a:pt x="2069690" y="0"/>
                  <a:pt x="2182761" y="0"/>
                </a:cubicBezTo>
                <a:cubicBezTo>
                  <a:pt x="2295832" y="0"/>
                  <a:pt x="2428567" y="326923"/>
                  <a:pt x="2536722" y="339213"/>
                </a:cubicBezTo>
                <a:cubicBezTo>
                  <a:pt x="2644877" y="351503"/>
                  <a:pt x="2728451" y="71284"/>
                  <a:pt x="2831690" y="73742"/>
                </a:cubicBezTo>
                <a:cubicBezTo>
                  <a:pt x="2934929" y="76200"/>
                  <a:pt x="3045542" y="215080"/>
                  <a:pt x="3156155" y="353961"/>
                </a:cubicBezTo>
              </a:path>
            </a:pathLst>
          </a:cu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19" name="Прямая соединительная линия 18"/>
          <p:cNvCxnSpPr/>
          <p:nvPr/>
        </p:nvCxnSpPr>
        <p:spPr>
          <a:xfrm>
            <a:off x="684213" y="3068638"/>
            <a:ext cx="7991475" cy="0"/>
          </a:xfrm>
          <a:prstGeom prst="line">
            <a:avLst/>
          </a:prstGeom>
          <a:ln w="254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>
            <a:stCxn id="42" idx="0"/>
          </p:cNvCxnSpPr>
          <p:nvPr/>
        </p:nvCxnSpPr>
        <p:spPr>
          <a:xfrm flipV="1">
            <a:off x="1228725" y="2060575"/>
            <a:ext cx="174625" cy="1098550"/>
          </a:xfrm>
          <a:prstGeom prst="line">
            <a:avLst/>
          </a:pr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>
            <a:stCxn id="30" idx="0"/>
          </p:cNvCxnSpPr>
          <p:nvPr/>
        </p:nvCxnSpPr>
        <p:spPr>
          <a:xfrm flipH="1" flipV="1">
            <a:off x="2555875" y="2060575"/>
            <a:ext cx="84138" cy="919163"/>
          </a:xfrm>
          <a:prstGeom prst="line">
            <a:avLst/>
          </a:pr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Полилиния 27"/>
          <p:cNvSpPr/>
          <p:nvPr/>
        </p:nvSpPr>
        <p:spPr>
          <a:xfrm>
            <a:off x="1401763" y="1755775"/>
            <a:ext cx="1165225" cy="423863"/>
          </a:xfrm>
          <a:custGeom>
            <a:avLst/>
            <a:gdLst>
              <a:gd name="connsiteX0" fmla="*/ 0 w 1165122"/>
              <a:gd name="connsiteY0" fmla="*/ 324465 h 425245"/>
              <a:gd name="connsiteX1" fmla="*/ 88490 w 1165122"/>
              <a:gd name="connsiteY1" fmla="*/ 29497 h 425245"/>
              <a:gd name="connsiteX2" fmla="*/ 309716 w 1165122"/>
              <a:gd name="connsiteY2" fmla="*/ 412955 h 425245"/>
              <a:gd name="connsiteX3" fmla="*/ 516193 w 1165122"/>
              <a:gd name="connsiteY3" fmla="*/ 88490 h 425245"/>
              <a:gd name="connsiteX4" fmla="*/ 781664 w 1165122"/>
              <a:gd name="connsiteY4" fmla="*/ 412955 h 425245"/>
              <a:gd name="connsiteX5" fmla="*/ 958645 w 1165122"/>
              <a:gd name="connsiteY5" fmla="*/ 14748 h 425245"/>
              <a:gd name="connsiteX6" fmla="*/ 1165122 w 1165122"/>
              <a:gd name="connsiteY6" fmla="*/ 324465 h 425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65122" h="425245">
                <a:moveTo>
                  <a:pt x="0" y="324465"/>
                </a:moveTo>
                <a:cubicBezTo>
                  <a:pt x="18435" y="169607"/>
                  <a:pt x="36871" y="14749"/>
                  <a:pt x="88490" y="29497"/>
                </a:cubicBezTo>
                <a:cubicBezTo>
                  <a:pt x="140109" y="44245"/>
                  <a:pt x="238432" y="403123"/>
                  <a:pt x="309716" y="412955"/>
                </a:cubicBezTo>
                <a:cubicBezTo>
                  <a:pt x="381000" y="422787"/>
                  <a:pt x="437535" y="88490"/>
                  <a:pt x="516193" y="88490"/>
                </a:cubicBezTo>
                <a:cubicBezTo>
                  <a:pt x="594851" y="88490"/>
                  <a:pt x="707922" y="425245"/>
                  <a:pt x="781664" y="412955"/>
                </a:cubicBezTo>
                <a:cubicBezTo>
                  <a:pt x="855406" y="400665"/>
                  <a:pt x="894735" y="29496"/>
                  <a:pt x="958645" y="14748"/>
                </a:cubicBezTo>
                <a:cubicBezTo>
                  <a:pt x="1022555" y="0"/>
                  <a:pt x="1093838" y="162232"/>
                  <a:pt x="1165122" y="324465"/>
                </a:cubicBezTo>
              </a:path>
            </a:pathLst>
          </a:cu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0" name="Полилиния 29"/>
          <p:cNvSpPr/>
          <p:nvPr/>
        </p:nvSpPr>
        <p:spPr>
          <a:xfrm>
            <a:off x="2640013" y="2979738"/>
            <a:ext cx="220662" cy="382587"/>
          </a:xfrm>
          <a:custGeom>
            <a:avLst/>
            <a:gdLst>
              <a:gd name="connsiteX0" fmla="*/ 0 w 221226"/>
              <a:gd name="connsiteY0" fmla="*/ 0 h 383458"/>
              <a:gd name="connsiteX1" fmla="*/ 88491 w 221226"/>
              <a:gd name="connsiteY1" fmla="*/ 147484 h 383458"/>
              <a:gd name="connsiteX2" fmla="*/ 162233 w 221226"/>
              <a:gd name="connsiteY2" fmla="*/ 353961 h 383458"/>
              <a:gd name="connsiteX3" fmla="*/ 221226 w 221226"/>
              <a:gd name="connsiteY3" fmla="*/ 324465 h 383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1226" h="383458">
                <a:moveTo>
                  <a:pt x="0" y="0"/>
                </a:moveTo>
                <a:cubicBezTo>
                  <a:pt x="30726" y="44245"/>
                  <a:pt x="61452" y="88490"/>
                  <a:pt x="88491" y="147484"/>
                </a:cubicBezTo>
                <a:cubicBezTo>
                  <a:pt x="115530" y="206478"/>
                  <a:pt x="140111" y="324464"/>
                  <a:pt x="162233" y="353961"/>
                </a:cubicBezTo>
                <a:cubicBezTo>
                  <a:pt x="184355" y="383458"/>
                  <a:pt x="199103" y="356420"/>
                  <a:pt x="221226" y="324465"/>
                </a:cubicBezTo>
              </a:path>
            </a:pathLst>
          </a:cu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32" name="Прямая соединительная линия 31"/>
          <p:cNvCxnSpPr/>
          <p:nvPr/>
        </p:nvCxnSpPr>
        <p:spPr>
          <a:xfrm flipV="1">
            <a:off x="5003800" y="1844675"/>
            <a:ext cx="647700" cy="1512888"/>
          </a:xfrm>
          <a:prstGeom prst="line">
            <a:avLst/>
          </a:pr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/>
          <p:nvPr/>
        </p:nvCxnSpPr>
        <p:spPr>
          <a:xfrm>
            <a:off x="684213" y="1773238"/>
            <a:ext cx="7991475" cy="0"/>
          </a:xfrm>
          <a:prstGeom prst="line">
            <a:avLst/>
          </a:prstGeom>
          <a:ln w="254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Полилиния 36"/>
          <p:cNvSpPr/>
          <p:nvPr/>
        </p:nvSpPr>
        <p:spPr>
          <a:xfrm>
            <a:off x="5634038" y="1700213"/>
            <a:ext cx="1106487" cy="442912"/>
          </a:xfrm>
          <a:custGeom>
            <a:avLst/>
            <a:gdLst>
              <a:gd name="connsiteX0" fmla="*/ 0 w 1106129"/>
              <a:gd name="connsiteY0" fmla="*/ 186813 h 442451"/>
              <a:gd name="connsiteX1" fmla="*/ 117987 w 1106129"/>
              <a:gd name="connsiteY1" fmla="*/ 39329 h 442451"/>
              <a:gd name="connsiteX2" fmla="*/ 353961 w 1106129"/>
              <a:gd name="connsiteY2" fmla="*/ 422787 h 442451"/>
              <a:gd name="connsiteX3" fmla="*/ 575187 w 1106129"/>
              <a:gd name="connsiteY3" fmla="*/ 142567 h 442451"/>
              <a:gd name="connsiteX4" fmla="*/ 840658 w 1106129"/>
              <a:gd name="connsiteY4" fmla="*/ 437535 h 442451"/>
              <a:gd name="connsiteX5" fmla="*/ 1032387 w 1106129"/>
              <a:gd name="connsiteY5" fmla="*/ 113071 h 442451"/>
              <a:gd name="connsiteX6" fmla="*/ 1106129 w 1106129"/>
              <a:gd name="connsiteY6" fmla="*/ 304800 h 4424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06129" h="442451">
                <a:moveTo>
                  <a:pt x="0" y="186813"/>
                </a:moveTo>
                <a:cubicBezTo>
                  <a:pt x="29497" y="93406"/>
                  <a:pt x="58994" y="0"/>
                  <a:pt x="117987" y="39329"/>
                </a:cubicBezTo>
                <a:cubicBezTo>
                  <a:pt x="176980" y="78658"/>
                  <a:pt x="277761" y="405581"/>
                  <a:pt x="353961" y="422787"/>
                </a:cubicBezTo>
                <a:cubicBezTo>
                  <a:pt x="430161" y="439993"/>
                  <a:pt x="494071" y="140109"/>
                  <a:pt x="575187" y="142567"/>
                </a:cubicBezTo>
                <a:cubicBezTo>
                  <a:pt x="656303" y="145025"/>
                  <a:pt x="764458" y="442451"/>
                  <a:pt x="840658" y="437535"/>
                </a:cubicBezTo>
                <a:cubicBezTo>
                  <a:pt x="916858" y="432619"/>
                  <a:pt x="988142" y="135193"/>
                  <a:pt x="1032387" y="113071"/>
                </a:cubicBezTo>
                <a:cubicBezTo>
                  <a:pt x="1076632" y="90949"/>
                  <a:pt x="1106129" y="304800"/>
                  <a:pt x="1106129" y="304800"/>
                </a:cubicBezTo>
              </a:path>
            </a:pathLst>
          </a:cu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38" name="Прямая соединительная линия 37"/>
          <p:cNvCxnSpPr/>
          <p:nvPr/>
        </p:nvCxnSpPr>
        <p:spPr>
          <a:xfrm flipH="1" flipV="1">
            <a:off x="6732588" y="1989138"/>
            <a:ext cx="71437" cy="1008062"/>
          </a:xfrm>
          <a:prstGeom prst="line">
            <a:avLst/>
          </a:pr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Полилиния 39"/>
          <p:cNvSpPr/>
          <p:nvPr/>
        </p:nvSpPr>
        <p:spPr>
          <a:xfrm>
            <a:off x="6961188" y="2997200"/>
            <a:ext cx="2182812" cy="376238"/>
          </a:xfrm>
          <a:custGeom>
            <a:avLst/>
            <a:gdLst>
              <a:gd name="connsiteX0" fmla="*/ 0 w 3156155"/>
              <a:gd name="connsiteY0" fmla="*/ 280219 h 353961"/>
              <a:gd name="connsiteX1" fmla="*/ 235974 w 3156155"/>
              <a:gd name="connsiteY1" fmla="*/ 73742 h 353961"/>
              <a:gd name="connsiteX2" fmla="*/ 530942 w 3156155"/>
              <a:gd name="connsiteY2" fmla="*/ 324465 h 353961"/>
              <a:gd name="connsiteX3" fmla="*/ 855406 w 3156155"/>
              <a:gd name="connsiteY3" fmla="*/ 44245 h 353961"/>
              <a:gd name="connsiteX4" fmla="*/ 1238864 w 3156155"/>
              <a:gd name="connsiteY4" fmla="*/ 324465 h 353961"/>
              <a:gd name="connsiteX5" fmla="*/ 1548580 w 3156155"/>
              <a:gd name="connsiteY5" fmla="*/ 88490 h 353961"/>
              <a:gd name="connsiteX6" fmla="*/ 1858296 w 3156155"/>
              <a:gd name="connsiteY6" fmla="*/ 339213 h 353961"/>
              <a:gd name="connsiteX7" fmla="*/ 2182761 w 3156155"/>
              <a:gd name="connsiteY7" fmla="*/ 0 h 353961"/>
              <a:gd name="connsiteX8" fmla="*/ 2536722 w 3156155"/>
              <a:gd name="connsiteY8" fmla="*/ 339213 h 353961"/>
              <a:gd name="connsiteX9" fmla="*/ 2831690 w 3156155"/>
              <a:gd name="connsiteY9" fmla="*/ 73742 h 353961"/>
              <a:gd name="connsiteX10" fmla="*/ 3156155 w 3156155"/>
              <a:gd name="connsiteY10" fmla="*/ 353961 h 3539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156155" h="353961">
                <a:moveTo>
                  <a:pt x="0" y="280219"/>
                </a:moveTo>
                <a:cubicBezTo>
                  <a:pt x="73742" y="173293"/>
                  <a:pt x="147484" y="66368"/>
                  <a:pt x="235974" y="73742"/>
                </a:cubicBezTo>
                <a:cubicBezTo>
                  <a:pt x="324464" y="81116"/>
                  <a:pt x="427703" y="329381"/>
                  <a:pt x="530942" y="324465"/>
                </a:cubicBezTo>
                <a:cubicBezTo>
                  <a:pt x="634181" y="319549"/>
                  <a:pt x="737419" y="44245"/>
                  <a:pt x="855406" y="44245"/>
                </a:cubicBezTo>
                <a:cubicBezTo>
                  <a:pt x="973393" y="44245"/>
                  <a:pt x="1123335" y="317091"/>
                  <a:pt x="1238864" y="324465"/>
                </a:cubicBezTo>
                <a:cubicBezTo>
                  <a:pt x="1354393" y="331839"/>
                  <a:pt x="1445341" y="86032"/>
                  <a:pt x="1548580" y="88490"/>
                </a:cubicBezTo>
                <a:cubicBezTo>
                  <a:pt x="1651819" y="90948"/>
                  <a:pt x="1752599" y="353961"/>
                  <a:pt x="1858296" y="339213"/>
                </a:cubicBezTo>
                <a:cubicBezTo>
                  <a:pt x="1963993" y="324465"/>
                  <a:pt x="2069690" y="0"/>
                  <a:pt x="2182761" y="0"/>
                </a:cubicBezTo>
                <a:cubicBezTo>
                  <a:pt x="2295832" y="0"/>
                  <a:pt x="2428567" y="326923"/>
                  <a:pt x="2536722" y="339213"/>
                </a:cubicBezTo>
                <a:cubicBezTo>
                  <a:pt x="2644877" y="351503"/>
                  <a:pt x="2728451" y="71284"/>
                  <a:pt x="2831690" y="73742"/>
                </a:cubicBezTo>
                <a:cubicBezTo>
                  <a:pt x="2934929" y="76200"/>
                  <a:pt x="3045542" y="215080"/>
                  <a:pt x="3156155" y="353961"/>
                </a:cubicBezTo>
              </a:path>
            </a:pathLst>
          </a:cu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1" name="Полилиния 40"/>
          <p:cNvSpPr/>
          <p:nvPr/>
        </p:nvSpPr>
        <p:spPr>
          <a:xfrm>
            <a:off x="6799263" y="2949575"/>
            <a:ext cx="161925" cy="373063"/>
          </a:xfrm>
          <a:custGeom>
            <a:avLst/>
            <a:gdLst>
              <a:gd name="connsiteX0" fmla="*/ 0 w 162233"/>
              <a:gd name="connsiteY0" fmla="*/ 0 h 373626"/>
              <a:gd name="connsiteX1" fmla="*/ 44246 w 162233"/>
              <a:gd name="connsiteY1" fmla="*/ 235975 h 373626"/>
              <a:gd name="connsiteX2" fmla="*/ 88491 w 162233"/>
              <a:gd name="connsiteY2" fmla="*/ 353962 h 373626"/>
              <a:gd name="connsiteX3" fmla="*/ 162233 w 162233"/>
              <a:gd name="connsiteY3" fmla="*/ 353962 h 3736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2233" h="373626">
                <a:moveTo>
                  <a:pt x="0" y="0"/>
                </a:moveTo>
                <a:cubicBezTo>
                  <a:pt x="14749" y="88490"/>
                  <a:pt x="29498" y="176981"/>
                  <a:pt x="44246" y="235975"/>
                </a:cubicBezTo>
                <a:cubicBezTo>
                  <a:pt x="58995" y="294969"/>
                  <a:pt x="68827" y="334298"/>
                  <a:pt x="88491" y="353962"/>
                </a:cubicBezTo>
                <a:cubicBezTo>
                  <a:pt x="108155" y="373626"/>
                  <a:pt x="135194" y="363794"/>
                  <a:pt x="162233" y="353962"/>
                </a:cubicBezTo>
              </a:path>
            </a:pathLst>
          </a:cu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2" name="Полилиния 41"/>
          <p:cNvSpPr/>
          <p:nvPr/>
        </p:nvSpPr>
        <p:spPr>
          <a:xfrm>
            <a:off x="684213" y="2997200"/>
            <a:ext cx="544512" cy="344488"/>
          </a:xfrm>
          <a:custGeom>
            <a:avLst/>
            <a:gdLst>
              <a:gd name="connsiteX0" fmla="*/ 545690 w 545691"/>
              <a:gd name="connsiteY0" fmla="*/ 162232 h 344129"/>
              <a:gd name="connsiteX1" fmla="*/ 516194 w 545691"/>
              <a:gd name="connsiteY1" fmla="*/ 324464 h 344129"/>
              <a:gd name="connsiteX2" fmla="*/ 368710 w 545691"/>
              <a:gd name="connsiteY2" fmla="*/ 280219 h 344129"/>
              <a:gd name="connsiteX3" fmla="*/ 309716 w 545691"/>
              <a:gd name="connsiteY3" fmla="*/ 44245 h 344129"/>
              <a:gd name="connsiteX4" fmla="*/ 88490 w 545691"/>
              <a:gd name="connsiteY4" fmla="*/ 14748 h 344129"/>
              <a:gd name="connsiteX5" fmla="*/ 0 w 545691"/>
              <a:gd name="connsiteY5" fmla="*/ 58993 h 3441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5691" h="344129">
                <a:moveTo>
                  <a:pt x="545690" y="162232"/>
                </a:moveTo>
                <a:cubicBezTo>
                  <a:pt x="545690" y="233516"/>
                  <a:pt x="545691" y="304800"/>
                  <a:pt x="516194" y="324464"/>
                </a:cubicBezTo>
                <a:cubicBezTo>
                  <a:pt x="486697" y="344129"/>
                  <a:pt x="403123" y="326922"/>
                  <a:pt x="368710" y="280219"/>
                </a:cubicBezTo>
                <a:cubicBezTo>
                  <a:pt x="334297" y="233516"/>
                  <a:pt x="356419" y="88490"/>
                  <a:pt x="309716" y="44245"/>
                </a:cubicBezTo>
                <a:cubicBezTo>
                  <a:pt x="263013" y="0"/>
                  <a:pt x="140109" y="12290"/>
                  <a:pt x="88490" y="14748"/>
                </a:cubicBezTo>
                <a:cubicBezTo>
                  <a:pt x="36871" y="17206"/>
                  <a:pt x="18435" y="38099"/>
                  <a:pt x="0" y="58993"/>
                </a:cubicBezTo>
              </a:path>
            </a:pathLst>
          </a:cu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45" name="Прямая соединительная линия 44"/>
          <p:cNvCxnSpPr/>
          <p:nvPr/>
        </p:nvCxnSpPr>
        <p:spPr>
          <a:xfrm>
            <a:off x="1476375" y="1052513"/>
            <a:ext cx="0" cy="3744912"/>
          </a:xfrm>
          <a:prstGeom prst="line">
            <a:avLst/>
          </a:prstGeom>
          <a:ln w="254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Прямая соединительная линия 45"/>
          <p:cNvCxnSpPr/>
          <p:nvPr/>
        </p:nvCxnSpPr>
        <p:spPr>
          <a:xfrm>
            <a:off x="5651500" y="908050"/>
            <a:ext cx="73025" cy="3816350"/>
          </a:xfrm>
          <a:prstGeom prst="line">
            <a:avLst/>
          </a:prstGeom>
          <a:ln w="254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я соединительная линия 46"/>
          <p:cNvCxnSpPr/>
          <p:nvPr/>
        </p:nvCxnSpPr>
        <p:spPr>
          <a:xfrm>
            <a:off x="5076825" y="908050"/>
            <a:ext cx="0" cy="3816350"/>
          </a:xfrm>
          <a:prstGeom prst="line">
            <a:avLst/>
          </a:prstGeom>
          <a:ln w="254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Прямая соединительная линия 47"/>
          <p:cNvCxnSpPr/>
          <p:nvPr/>
        </p:nvCxnSpPr>
        <p:spPr>
          <a:xfrm>
            <a:off x="2627313" y="981075"/>
            <a:ext cx="0" cy="3527425"/>
          </a:xfrm>
          <a:prstGeom prst="line">
            <a:avLst/>
          </a:prstGeom>
          <a:ln w="254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единительная линия 48"/>
          <p:cNvCxnSpPr/>
          <p:nvPr/>
        </p:nvCxnSpPr>
        <p:spPr>
          <a:xfrm>
            <a:off x="1258888" y="1052513"/>
            <a:ext cx="0" cy="3671887"/>
          </a:xfrm>
          <a:prstGeom prst="line">
            <a:avLst/>
          </a:prstGeom>
          <a:ln w="254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единительная линия 54"/>
          <p:cNvCxnSpPr/>
          <p:nvPr/>
        </p:nvCxnSpPr>
        <p:spPr>
          <a:xfrm>
            <a:off x="6804025" y="908050"/>
            <a:ext cx="0" cy="3600450"/>
          </a:xfrm>
          <a:prstGeom prst="line">
            <a:avLst/>
          </a:prstGeom>
          <a:ln w="254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Прямоугольник 56"/>
          <p:cNvSpPr/>
          <p:nvPr/>
        </p:nvSpPr>
        <p:spPr>
          <a:xfrm>
            <a:off x="6659563" y="3716338"/>
            <a:ext cx="504825" cy="14446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8" name="Прямоугольник 57"/>
          <p:cNvSpPr/>
          <p:nvPr/>
        </p:nvSpPr>
        <p:spPr>
          <a:xfrm>
            <a:off x="2339975" y="3716338"/>
            <a:ext cx="503238" cy="14446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9" name="Прямоугольник 58"/>
          <p:cNvSpPr/>
          <p:nvPr/>
        </p:nvSpPr>
        <p:spPr>
          <a:xfrm>
            <a:off x="4859338" y="3860800"/>
            <a:ext cx="504825" cy="14446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0" name="Прямоугольник 59"/>
          <p:cNvSpPr/>
          <p:nvPr/>
        </p:nvSpPr>
        <p:spPr>
          <a:xfrm>
            <a:off x="755650" y="3860800"/>
            <a:ext cx="503238" cy="14446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5802" name="TextBox 60"/>
          <p:cNvSpPr txBox="1">
            <a:spLocks noChangeArrowheads="1"/>
          </p:cNvSpPr>
          <p:nvPr/>
        </p:nvSpPr>
        <p:spPr bwMode="auto">
          <a:xfrm>
            <a:off x="5003800" y="4724400"/>
            <a:ext cx="7889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Calibri" pitchFamily="34" charset="0"/>
              </a:rPr>
              <a:t>Tramp</a:t>
            </a:r>
            <a:endParaRPr lang="ru-RU" b="1">
              <a:latin typeface="Calibri" pitchFamily="34" charset="0"/>
            </a:endParaRPr>
          </a:p>
        </p:txBody>
      </p:sp>
      <p:sp>
        <p:nvSpPr>
          <p:cNvPr id="75803" name="TextBox 61"/>
          <p:cNvSpPr txBox="1">
            <a:spLocks noChangeArrowheads="1"/>
          </p:cNvSpPr>
          <p:nvPr/>
        </p:nvSpPr>
        <p:spPr bwMode="auto">
          <a:xfrm>
            <a:off x="971550" y="4652963"/>
            <a:ext cx="7874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Calibri" pitchFamily="34" charset="0"/>
              </a:rPr>
              <a:t>Tramp</a:t>
            </a:r>
            <a:endParaRPr lang="ru-RU" b="1">
              <a:latin typeface="Calibri" pitchFamily="34" charset="0"/>
            </a:endParaRPr>
          </a:p>
        </p:txBody>
      </p:sp>
      <p:sp>
        <p:nvSpPr>
          <p:cNvPr id="75804" name="TextBox 70"/>
          <p:cNvSpPr txBox="1">
            <a:spLocks noChangeArrowheads="1"/>
          </p:cNvSpPr>
          <p:nvPr/>
        </p:nvSpPr>
        <p:spPr bwMode="auto">
          <a:xfrm>
            <a:off x="3276600" y="1341438"/>
            <a:ext cx="11414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Calibri" pitchFamily="34" charset="0"/>
              </a:rPr>
              <a:t>CPAP high</a:t>
            </a:r>
            <a:endParaRPr lang="ru-RU" b="1">
              <a:latin typeface="Calibri" pitchFamily="34" charset="0"/>
            </a:endParaRPr>
          </a:p>
        </p:txBody>
      </p:sp>
      <p:sp>
        <p:nvSpPr>
          <p:cNvPr id="75805" name="TextBox 71"/>
          <p:cNvSpPr txBox="1">
            <a:spLocks noChangeArrowheads="1"/>
          </p:cNvSpPr>
          <p:nvPr/>
        </p:nvSpPr>
        <p:spPr bwMode="auto">
          <a:xfrm>
            <a:off x="3348038" y="2636838"/>
            <a:ext cx="10810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Calibri" pitchFamily="34" charset="0"/>
              </a:rPr>
              <a:t>CPAP low</a:t>
            </a:r>
            <a:endParaRPr lang="ru-RU" b="1">
              <a:latin typeface="Calibri" pitchFamily="34" charset="0"/>
            </a:endParaRPr>
          </a:p>
        </p:txBody>
      </p:sp>
      <p:cxnSp>
        <p:nvCxnSpPr>
          <p:cNvPr id="73" name="Прямая со стрелкой 72"/>
          <p:cNvCxnSpPr/>
          <p:nvPr/>
        </p:nvCxnSpPr>
        <p:spPr>
          <a:xfrm>
            <a:off x="1258888" y="1196975"/>
            <a:ext cx="1368425" cy="0"/>
          </a:xfrm>
          <a:prstGeom prst="straightConnector1">
            <a:avLst/>
          </a:prstGeom>
          <a:ln w="25400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Прямая со стрелкой 73"/>
          <p:cNvCxnSpPr/>
          <p:nvPr/>
        </p:nvCxnSpPr>
        <p:spPr>
          <a:xfrm>
            <a:off x="5076825" y="1125538"/>
            <a:ext cx="1727200" cy="0"/>
          </a:xfrm>
          <a:prstGeom prst="straightConnector1">
            <a:avLst/>
          </a:prstGeom>
          <a:ln w="25400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808" name="TextBox 75"/>
          <p:cNvSpPr txBox="1">
            <a:spLocks noChangeArrowheads="1"/>
          </p:cNvSpPr>
          <p:nvPr/>
        </p:nvSpPr>
        <p:spPr bwMode="auto">
          <a:xfrm>
            <a:off x="1258888" y="692150"/>
            <a:ext cx="16875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Фаза </a:t>
            </a:r>
            <a:r>
              <a:rPr lang="en-US" b="1">
                <a:latin typeface="Calibri" pitchFamily="34" charset="0"/>
              </a:rPr>
              <a:t>CPAP high</a:t>
            </a:r>
            <a:endParaRPr lang="ru-RU" b="1">
              <a:latin typeface="Calibri" pitchFamily="34" charset="0"/>
            </a:endParaRPr>
          </a:p>
        </p:txBody>
      </p:sp>
      <p:sp>
        <p:nvSpPr>
          <p:cNvPr id="75809" name="TextBox 76"/>
          <p:cNvSpPr txBox="1">
            <a:spLocks noChangeArrowheads="1"/>
          </p:cNvSpPr>
          <p:nvPr/>
        </p:nvSpPr>
        <p:spPr bwMode="auto">
          <a:xfrm>
            <a:off x="5076825" y="692150"/>
            <a:ext cx="16859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Фаза </a:t>
            </a:r>
            <a:r>
              <a:rPr lang="en-US" b="1">
                <a:latin typeface="Calibri" pitchFamily="34" charset="0"/>
              </a:rPr>
              <a:t>CPAP high</a:t>
            </a:r>
            <a:endParaRPr lang="ru-RU" b="1">
              <a:latin typeface="Calibri" pitchFamily="34" charset="0"/>
            </a:endParaRPr>
          </a:p>
        </p:txBody>
      </p:sp>
      <p:cxnSp>
        <p:nvCxnSpPr>
          <p:cNvPr id="78" name="Прямая со стрелкой 77"/>
          <p:cNvCxnSpPr/>
          <p:nvPr/>
        </p:nvCxnSpPr>
        <p:spPr>
          <a:xfrm>
            <a:off x="2627313" y="4437063"/>
            <a:ext cx="2376487" cy="0"/>
          </a:xfrm>
          <a:prstGeom prst="straightConnector1">
            <a:avLst/>
          </a:prstGeom>
          <a:ln w="25400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811" name="TextBox 79"/>
          <p:cNvSpPr txBox="1">
            <a:spLocks noChangeArrowheads="1"/>
          </p:cNvSpPr>
          <p:nvPr/>
        </p:nvSpPr>
        <p:spPr bwMode="auto">
          <a:xfrm>
            <a:off x="2843213" y="4005263"/>
            <a:ext cx="16256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Фаза </a:t>
            </a:r>
            <a:r>
              <a:rPr lang="en-US" b="1">
                <a:latin typeface="Calibri" pitchFamily="34" charset="0"/>
              </a:rPr>
              <a:t>CPAP low</a:t>
            </a:r>
            <a:endParaRPr lang="ru-RU" b="1">
              <a:latin typeface="Calibri" pitchFamily="34" charset="0"/>
            </a:endParaRPr>
          </a:p>
        </p:txBody>
      </p:sp>
      <p:sp>
        <p:nvSpPr>
          <p:cNvPr id="75812" name="TextBox 80"/>
          <p:cNvSpPr txBox="1">
            <a:spLocks noChangeArrowheads="1"/>
          </p:cNvSpPr>
          <p:nvPr/>
        </p:nvSpPr>
        <p:spPr bwMode="auto">
          <a:xfrm>
            <a:off x="1403350" y="188913"/>
            <a:ext cx="55626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>
                <a:latin typeface="Calibri" pitchFamily="34" charset="0"/>
              </a:rPr>
              <a:t>«</a:t>
            </a:r>
            <a:r>
              <a:rPr lang="en-US" sz="2400" b="1">
                <a:latin typeface="Calibri" pitchFamily="34" charset="0"/>
              </a:rPr>
              <a:t>BIPAP</a:t>
            </a:r>
            <a:r>
              <a:rPr lang="ru-RU" sz="2400" b="1">
                <a:latin typeface="Calibri" pitchFamily="34" charset="0"/>
              </a:rPr>
              <a:t>»</a:t>
            </a:r>
            <a:r>
              <a:rPr lang="en-US" sz="2400" b="1">
                <a:latin typeface="Calibri" pitchFamily="34" charset="0"/>
              </a:rPr>
              <a:t> Biphasic positive airway pressure</a:t>
            </a:r>
            <a:endParaRPr lang="ru-RU" sz="2400" b="1">
              <a:latin typeface="Calibri" pitchFamily="34" charset="0"/>
            </a:endParaRPr>
          </a:p>
        </p:txBody>
      </p:sp>
      <p:sp>
        <p:nvSpPr>
          <p:cNvPr id="75813" name="TextBox 81"/>
          <p:cNvSpPr txBox="1">
            <a:spLocks noChangeArrowheads="1"/>
          </p:cNvSpPr>
          <p:nvPr/>
        </p:nvSpPr>
        <p:spPr bwMode="auto">
          <a:xfrm>
            <a:off x="468313" y="5300663"/>
            <a:ext cx="3046412" cy="923925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Переключение </a:t>
            </a:r>
          </a:p>
          <a:p>
            <a:r>
              <a:rPr lang="ru-RU" b="1">
                <a:latin typeface="Calibri" pitchFamily="34" charset="0"/>
              </a:rPr>
              <a:t>на верхний уровень «СРАР» </a:t>
            </a:r>
          </a:p>
          <a:p>
            <a:r>
              <a:rPr lang="ru-RU" b="1">
                <a:latin typeface="Calibri" pitchFamily="34" charset="0"/>
              </a:rPr>
              <a:t>по расписанию</a:t>
            </a:r>
          </a:p>
        </p:txBody>
      </p:sp>
      <p:sp>
        <p:nvSpPr>
          <p:cNvPr id="75814" name="TextBox 82"/>
          <p:cNvSpPr txBox="1">
            <a:spLocks noChangeArrowheads="1"/>
          </p:cNvSpPr>
          <p:nvPr/>
        </p:nvSpPr>
        <p:spPr bwMode="auto">
          <a:xfrm>
            <a:off x="4932363" y="5229225"/>
            <a:ext cx="2994025" cy="923925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Синхронизированное </a:t>
            </a:r>
          </a:p>
          <a:p>
            <a:r>
              <a:rPr lang="ru-RU" b="1">
                <a:latin typeface="Calibri" pitchFamily="34" charset="0"/>
              </a:rPr>
              <a:t>переключение </a:t>
            </a:r>
          </a:p>
          <a:p>
            <a:r>
              <a:rPr lang="ru-RU" b="1">
                <a:latin typeface="Calibri" pitchFamily="34" charset="0"/>
              </a:rPr>
              <a:t>на верхний уровень «СРАР»</a:t>
            </a:r>
          </a:p>
        </p:txBody>
      </p:sp>
      <p:sp>
        <p:nvSpPr>
          <p:cNvPr id="75815" name="TextBox 83"/>
          <p:cNvSpPr txBox="1">
            <a:spLocks noChangeArrowheads="1"/>
          </p:cNvSpPr>
          <p:nvPr/>
        </p:nvSpPr>
        <p:spPr bwMode="auto">
          <a:xfrm>
            <a:off x="0" y="1557338"/>
            <a:ext cx="5746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Calibri" pitchFamily="34" charset="0"/>
              </a:rPr>
              <a:t>P</a:t>
            </a:r>
            <a:r>
              <a:rPr lang="en-US" b="1" baseline="-25000">
                <a:latin typeface="Calibri" pitchFamily="34" charset="0"/>
              </a:rPr>
              <a:t>insp</a:t>
            </a:r>
            <a:endParaRPr lang="ru-RU" b="1" baseline="-25000">
              <a:latin typeface="Calibri" pitchFamily="34" charset="0"/>
            </a:endParaRPr>
          </a:p>
        </p:txBody>
      </p:sp>
      <p:sp>
        <p:nvSpPr>
          <p:cNvPr id="75816" name="TextBox 84"/>
          <p:cNvSpPr txBox="1">
            <a:spLocks noChangeArrowheads="1"/>
          </p:cNvSpPr>
          <p:nvPr/>
        </p:nvSpPr>
        <p:spPr bwMode="auto">
          <a:xfrm>
            <a:off x="0" y="2852738"/>
            <a:ext cx="5334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Calibri" pitchFamily="34" charset="0"/>
              </a:rPr>
              <a:t>P</a:t>
            </a:r>
            <a:r>
              <a:rPr lang="en-US" b="1" baseline="-25000">
                <a:latin typeface="Calibri" pitchFamily="34" charset="0"/>
              </a:rPr>
              <a:t>exp</a:t>
            </a:r>
            <a:endParaRPr lang="ru-RU" b="1" baseline="-250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Прямая со стрелкой 2"/>
          <p:cNvCxnSpPr/>
          <p:nvPr/>
        </p:nvCxnSpPr>
        <p:spPr>
          <a:xfrm>
            <a:off x="2484438" y="4724400"/>
            <a:ext cx="5183187" cy="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Прямая со стрелкой 3"/>
          <p:cNvCxnSpPr/>
          <p:nvPr/>
        </p:nvCxnSpPr>
        <p:spPr>
          <a:xfrm flipV="1">
            <a:off x="2484438" y="1844675"/>
            <a:ext cx="0" cy="2879725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1979613" y="4005263"/>
            <a:ext cx="5688012" cy="0"/>
          </a:xfrm>
          <a:prstGeom prst="line">
            <a:avLst/>
          </a:prstGeom>
          <a:ln w="254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1979613" y="2492375"/>
            <a:ext cx="5688012" cy="0"/>
          </a:xfrm>
          <a:prstGeom prst="line">
            <a:avLst/>
          </a:prstGeom>
          <a:ln w="254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>
            <a:endCxn id="19" idx="0"/>
          </p:cNvCxnSpPr>
          <p:nvPr/>
        </p:nvCxnSpPr>
        <p:spPr>
          <a:xfrm flipV="1">
            <a:off x="2786063" y="2641600"/>
            <a:ext cx="57150" cy="1177925"/>
          </a:xfrm>
          <a:prstGeom prst="line">
            <a:avLst/>
          </a:pr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>
            <a:stCxn id="25" idx="3"/>
          </p:cNvCxnSpPr>
          <p:nvPr/>
        </p:nvCxnSpPr>
        <p:spPr>
          <a:xfrm flipH="1" flipV="1">
            <a:off x="4500563" y="2708275"/>
            <a:ext cx="71437" cy="1081088"/>
          </a:xfrm>
          <a:prstGeom prst="line">
            <a:avLst/>
          </a:pr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>
            <a:endCxn id="20" idx="10"/>
          </p:cNvCxnSpPr>
          <p:nvPr/>
        </p:nvCxnSpPr>
        <p:spPr>
          <a:xfrm flipH="1" flipV="1">
            <a:off x="6713538" y="2773363"/>
            <a:ext cx="90487" cy="1087437"/>
          </a:xfrm>
          <a:prstGeom prst="line">
            <a:avLst/>
          </a:pr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>
            <a:stCxn id="25" idx="0"/>
          </p:cNvCxnSpPr>
          <p:nvPr/>
        </p:nvCxnSpPr>
        <p:spPr>
          <a:xfrm flipV="1">
            <a:off x="5003800" y="2708275"/>
            <a:ext cx="73025" cy="1081088"/>
          </a:xfrm>
          <a:prstGeom prst="line">
            <a:avLst/>
          </a:pr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Полилиния 18"/>
          <p:cNvSpPr/>
          <p:nvPr/>
        </p:nvSpPr>
        <p:spPr>
          <a:xfrm>
            <a:off x="2843213" y="2420938"/>
            <a:ext cx="1638300" cy="449262"/>
          </a:xfrm>
          <a:custGeom>
            <a:avLst/>
            <a:gdLst>
              <a:gd name="connsiteX0" fmla="*/ 0 w 1637071"/>
              <a:gd name="connsiteY0" fmla="*/ 221226 h 449826"/>
              <a:gd name="connsiteX1" fmla="*/ 88491 w 1637071"/>
              <a:gd name="connsiteY1" fmla="*/ 29497 h 449826"/>
              <a:gd name="connsiteX2" fmla="*/ 265471 w 1637071"/>
              <a:gd name="connsiteY2" fmla="*/ 398207 h 449826"/>
              <a:gd name="connsiteX3" fmla="*/ 427704 w 1637071"/>
              <a:gd name="connsiteY3" fmla="*/ 88491 h 449826"/>
              <a:gd name="connsiteX4" fmla="*/ 634181 w 1637071"/>
              <a:gd name="connsiteY4" fmla="*/ 442452 h 449826"/>
              <a:gd name="connsiteX5" fmla="*/ 825910 w 1637071"/>
              <a:gd name="connsiteY5" fmla="*/ 132736 h 449826"/>
              <a:gd name="connsiteX6" fmla="*/ 1002891 w 1637071"/>
              <a:gd name="connsiteY6" fmla="*/ 427704 h 449826"/>
              <a:gd name="connsiteX7" fmla="*/ 1179871 w 1637071"/>
              <a:gd name="connsiteY7" fmla="*/ 147485 h 449826"/>
              <a:gd name="connsiteX8" fmla="*/ 1327355 w 1637071"/>
              <a:gd name="connsiteY8" fmla="*/ 412955 h 449826"/>
              <a:gd name="connsiteX9" fmla="*/ 1489587 w 1637071"/>
              <a:gd name="connsiteY9" fmla="*/ 88491 h 449826"/>
              <a:gd name="connsiteX10" fmla="*/ 1637071 w 1637071"/>
              <a:gd name="connsiteY10" fmla="*/ 280220 h 4498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637071" h="449826">
                <a:moveTo>
                  <a:pt x="0" y="221226"/>
                </a:moveTo>
                <a:cubicBezTo>
                  <a:pt x="22123" y="110613"/>
                  <a:pt x="44246" y="0"/>
                  <a:pt x="88491" y="29497"/>
                </a:cubicBezTo>
                <a:cubicBezTo>
                  <a:pt x="132736" y="58994"/>
                  <a:pt x="208936" y="388375"/>
                  <a:pt x="265471" y="398207"/>
                </a:cubicBezTo>
                <a:cubicBezTo>
                  <a:pt x="322006" y="408039"/>
                  <a:pt x="366252" y="81117"/>
                  <a:pt x="427704" y="88491"/>
                </a:cubicBezTo>
                <a:cubicBezTo>
                  <a:pt x="489156" y="95865"/>
                  <a:pt x="567813" y="435078"/>
                  <a:pt x="634181" y="442452"/>
                </a:cubicBezTo>
                <a:cubicBezTo>
                  <a:pt x="700549" y="449826"/>
                  <a:pt x="764459" y="135194"/>
                  <a:pt x="825910" y="132736"/>
                </a:cubicBezTo>
                <a:cubicBezTo>
                  <a:pt x="887361" y="130278"/>
                  <a:pt x="943898" y="425246"/>
                  <a:pt x="1002891" y="427704"/>
                </a:cubicBezTo>
                <a:cubicBezTo>
                  <a:pt x="1061884" y="430162"/>
                  <a:pt x="1125794" y="149943"/>
                  <a:pt x="1179871" y="147485"/>
                </a:cubicBezTo>
                <a:cubicBezTo>
                  <a:pt x="1233948" y="145027"/>
                  <a:pt x="1275736" y="422787"/>
                  <a:pt x="1327355" y="412955"/>
                </a:cubicBezTo>
                <a:cubicBezTo>
                  <a:pt x="1378974" y="403123"/>
                  <a:pt x="1437968" y="110613"/>
                  <a:pt x="1489587" y="88491"/>
                </a:cubicBezTo>
                <a:cubicBezTo>
                  <a:pt x="1541206" y="66369"/>
                  <a:pt x="1589138" y="173294"/>
                  <a:pt x="1637071" y="280220"/>
                </a:cubicBezTo>
              </a:path>
            </a:pathLst>
          </a:cu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Полилиния 19"/>
          <p:cNvSpPr/>
          <p:nvPr/>
        </p:nvSpPr>
        <p:spPr>
          <a:xfrm>
            <a:off x="5076825" y="2492375"/>
            <a:ext cx="1636713" cy="450850"/>
          </a:xfrm>
          <a:custGeom>
            <a:avLst/>
            <a:gdLst>
              <a:gd name="connsiteX0" fmla="*/ 0 w 1637071"/>
              <a:gd name="connsiteY0" fmla="*/ 221226 h 449826"/>
              <a:gd name="connsiteX1" fmla="*/ 88491 w 1637071"/>
              <a:gd name="connsiteY1" fmla="*/ 29497 h 449826"/>
              <a:gd name="connsiteX2" fmla="*/ 265471 w 1637071"/>
              <a:gd name="connsiteY2" fmla="*/ 398207 h 449826"/>
              <a:gd name="connsiteX3" fmla="*/ 427704 w 1637071"/>
              <a:gd name="connsiteY3" fmla="*/ 88491 h 449826"/>
              <a:gd name="connsiteX4" fmla="*/ 634181 w 1637071"/>
              <a:gd name="connsiteY4" fmla="*/ 442452 h 449826"/>
              <a:gd name="connsiteX5" fmla="*/ 825910 w 1637071"/>
              <a:gd name="connsiteY5" fmla="*/ 132736 h 449826"/>
              <a:gd name="connsiteX6" fmla="*/ 1002891 w 1637071"/>
              <a:gd name="connsiteY6" fmla="*/ 427704 h 449826"/>
              <a:gd name="connsiteX7" fmla="*/ 1179871 w 1637071"/>
              <a:gd name="connsiteY7" fmla="*/ 147485 h 449826"/>
              <a:gd name="connsiteX8" fmla="*/ 1327355 w 1637071"/>
              <a:gd name="connsiteY8" fmla="*/ 412955 h 449826"/>
              <a:gd name="connsiteX9" fmla="*/ 1489587 w 1637071"/>
              <a:gd name="connsiteY9" fmla="*/ 88491 h 449826"/>
              <a:gd name="connsiteX10" fmla="*/ 1637071 w 1637071"/>
              <a:gd name="connsiteY10" fmla="*/ 280220 h 4498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637071" h="449826">
                <a:moveTo>
                  <a:pt x="0" y="221226"/>
                </a:moveTo>
                <a:cubicBezTo>
                  <a:pt x="22123" y="110613"/>
                  <a:pt x="44246" y="0"/>
                  <a:pt x="88491" y="29497"/>
                </a:cubicBezTo>
                <a:cubicBezTo>
                  <a:pt x="132736" y="58994"/>
                  <a:pt x="208936" y="388375"/>
                  <a:pt x="265471" y="398207"/>
                </a:cubicBezTo>
                <a:cubicBezTo>
                  <a:pt x="322006" y="408039"/>
                  <a:pt x="366252" y="81117"/>
                  <a:pt x="427704" y="88491"/>
                </a:cubicBezTo>
                <a:cubicBezTo>
                  <a:pt x="489156" y="95865"/>
                  <a:pt x="567813" y="435078"/>
                  <a:pt x="634181" y="442452"/>
                </a:cubicBezTo>
                <a:cubicBezTo>
                  <a:pt x="700549" y="449826"/>
                  <a:pt x="764459" y="135194"/>
                  <a:pt x="825910" y="132736"/>
                </a:cubicBezTo>
                <a:cubicBezTo>
                  <a:pt x="887361" y="130278"/>
                  <a:pt x="943898" y="425246"/>
                  <a:pt x="1002891" y="427704"/>
                </a:cubicBezTo>
                <a:cubicBezTo>
                  <a:pt x="1061884" y="430162"/>
                  <a:pt x="1125794" y="149943"/>
                  <a:pt x="1179871" y="147485"/>
                </a:cubicBezTo>
                <a:cubicBezTo>
                  <a:pt x="1233948" y="145027"/>
                  <a:pt x="1275736" y="422787"/>
                  <a:pt x="1327355" y="412955"/>
                </a:cubicBezTo>
                <a:cubicBezTo>
                  <a:pt x="1378974" y="403123"/>
                  <a:pt x="1437968" y="110613"/>
                  <a:pt x="1489587" y="88491"/>
                </a:cubicBezTo>
                <a:cubicBezTo>
                  <a:pt x="1541206" y="66369"/>
                  <a:pt x="1589138" y="173294"/>
                  <a:pt x="1637071" y="280220"/>
                </a:cubicBezTo>
              </a:path>
            </a:pathLst>
          </a:cu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4" name="Полилиния 23"/>
          <p:cNvSpPr/>
          <p:nvPr/>
        </p:nvSpPr>
        <p:spPr>
          <a:xfrm>
            <a:off x="2506663" y="3805238"/>
            <a:ext cx="280987" cy="233362"/>
          </a:xfrm>
          <a:custGeom>
            <a:avLst/>
            <a:gdLst>
              <a:gd name="connsiteX0" fmla="*/ 280219 w 280219"/>
              <a:gd name="connsiteY0" fmla="*/ 0 h 233516"/>
              <a:gd name="connsiteX1" fmla="*/ 191729 w 280219"/>
              <a:gd name="connsiteY1" fmla="*/ 206477 h 233516"/>
              <a:gd name="connsiteX2" fmla="*/ 58993 w 280219"/>
              <a:gd name="connsiteY2" fmla="*/ 162232 h 233516"/>
              <a:gd name="connsiteX3" fmla="*/ 0 w 280219"/>
              <a:gd name="connsiteY3" fmla="*/ 0 h 2335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0219" h="233516">
                <a:moveTo>
                  <a:pt x="280219" y="0"/>
                </a:moveTo>
                <a:cubicBezTo>
                  <a:pt x="254409" y="89719"/>
                  <a:pt x="228600" y="179438"/>
                  <a:pt x="191729" y="206477"/>
                </a:cubicBezTo>
                <a:cubicBezTo>
                  <a:pt x="154858" y="233516"/>
                  <a:pt x="90948" y="196645"/>
                  <a:pt x="58993" y="162232"/>
                </a:cubicBezTo>
                <a:cubicBezTo>
                  <a:pt x="27038" y="127819"/>
                  <a:pt x="13519" y="63909"/>
                  <a:pt x="0" y="0"/>
                </a:cubicBezTo>
              </a:path>
            </a:pathLst>
          </a:cu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5" name="Полилиния 24"/>
          <p:cNvSpPr/>
          <p:nvPr/>
        </p:nvSpPr>
        <p:spPr>
          <a:xfrm>
            <a:off x="4572000" y="3789363"/>
            <a:ext cx="431800" cy="233362"/>
          </a:xfrm>
          <a:custGeom>
            <a:avLst/>
            <a:gdLst>
              <a:gd name="connsiteX0" fmla="*/ 280219 w 280219"/>
              <a:gd name="connsiteY0" fmla="*/ 0 h 233516"/>
              <a:gd name="connsiteX1" fmla="*/ 191729 w 280219"/>
              <a:gd name="connsiteY1" fmla="*/ 206477 h 233516"/>
              <a:gd name="connsiteX2" fmla="*/ 58993 w 280219"/>
              <a:gd name="connsiteY2" fmla="*/ 162232 h 233516"/>
              <a:gd name="connsiteX3" fmla="*/ 0 w 280219"/>
              <a:gd name="connsiteY3" fmla="*/ 0 h 2335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0219" h="233516">
                <a:moveTo>
                  <a:pt x="280219" y="0"/>
                </a:moveTo>
                <a:cubicBezTo>
                  <a:pt x="254409" y="89719"/>
                  <a:pt x="228600" y="179438"/>
                  <a:pt x="191729" y="206477"/>
                </a:cubicBezTo>
                <a:cubicBezTo>
                  <a:pt x="154858" y="233516"/>
                  <a:pt x="90948" y="196645"/>
                  <a:pt x="58993" y="162232"/>
                </a:cubicBezTo>
                <a:cubicBezTo>
                  <a:pt x="27038" y="127819"/>
                  <a:pt x="13519" y="63909"/>
                  <a:pt x="0" y="0"/>
                </a:cubicBezTo>
              </a:path>
            </a:pathLst>
          </a:cu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8" name="Полилиния 27"/>
          <p:cNvSpPr/>
          <p:nvPr/>
        </p:nvSpPr>
        <p:spPr>
          <a:xfrm>
            <a:off x="6804025" y="3860800"/>
            <a:ext cx="280988" cy="233363"/>
          </a:xfrm>
          <a:custGeom>
            <a:avLst/>
            <a:gdLst>
              <a:gd name="connsiteX0" fmla="*/ 280219 w 280219"/>
              <a:gd name="connsiteY0" fmla="*/ 0 h 233516"/>
              <a:gd name="connsiteX1" fmla="*/ 191729 w 280219"/>
              <a:gd name="connsiteY1" fmla="*/ 206477 h 233516"/>
              <a:gd name="connsiteX2" fmla="*/ 58993 w 280219"/>
              <a:gd name="connsiteY2" fmla="*/ 162232 h 233516"/>
              <a:gd name="connsiteX3" fmla="*/ 0 w 280219"/>
              <a:gd name="connsiteY3" fmla="*/ 0 h 2335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0219" h="233516">
                <a:moveTo>
                  <a:pt x="280219" y="0"/>
                </a:moveTo>
                <a:cubicBezTo>
                  <a:pt x="254409" y="89719"/>
                  <a:pt x="228600" y="179438"/>
                  <a:pt x="191729" y="206477"/>
                </a:cubicBezTo>
                <a:cubicBezTo>
                  <a:pt x="154858" y="233516"/>
                  <a:pt x="90948" y="196645"/>
                  <a:pt x="58993" y="162232"/>
                </a:cubicBezTo>
                <a:cubicBezTo>
                  <a:pt x="27038" y="127819"/>
                  <a:pt x="13519" y="63909"/>
                  <a:pt x="0" y="0"/>
                </a:cubicBezTo>
              </a:path>
            </a:pathLst>
          </a:cu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6814" name="TextBox 28"/>
          <p:cNvSpPr txBox="1">
            <a:spLocks noChangeArrowheads="1"/>
          </p:cNvSpPr>
          <p:nvPr/>
        </p:nvSpPr>
        <p:spPr bwMode="auto">
          <a:xfrm>
            <a:off x="1187450" y="2276475"/>
            <a:ext cx="7731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Calibri" pitchFamily="34" charset="0"/>
              </a:rPr>
              <a:t>P high</a:t>
            </a:r>
            <a:endParaRPr lang="ru-RU" b="1">
              <a:latin typeface="Calibri" pitchFamily="34" charset="0"/>
            </a:endParaRPr>
          </a:p>
        </p:txBody>
      </p:sp>
      <p:sp>
        <p:nvSpPr>
          <p:cNvPr id="76815" name="TextBox 29"/>
          <p:cNvSpPr txBox="1">
            <a:spLocks noChangeArrowheads="1"/>
          </p:cNvSpPr>
          <p:nvPr/>
        </p:nvSpPr>
        <p:spPr bwMode="auto">
          <a:xfrm>
            <a:off x="1331913" y="3789363"/>
            <a:ext cx="7112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Calibri" pitchFamily="34" charset="0"/>
              </a:rPr>
              <a:t>P low</a:t>
            </a:r>
            <a:endParaRPr lang="ru-RU" b="1">
              <a:latin typeface="Calibri" pitchFamily="34" charset="0"/>
            </a:endParaRPr>
          </a:p>
        </p:txBody>
      </p:sp>
      <p:cxnSp>
        <p:nvCxnSpPr>
          <p:cNvPr id="31" name="Прямая соединительная линия 30"/>
          <p:cNvCxnSpPr/>
          <p:nvPr/>
        </p:nvCxnSpPr>
        <p:spPr>
          <a:xfrm flipV="1">
            <a:off x="2843213" y="2133600"/>
            <a:ext cx="0" cy="3455988"/>
          </a:xfrm>
          <a:prstGeom prst="line">
            <a:avLst/>
          </a:prstGeom>
          <a:ln w="254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/>
          <p:nvPr/>
        </p:nvCxnSpPr>
        <p:spPr>
          <a:xfrm flipV="1">
            <a:off x="4572000" y="2060575"/>
            <a:ext cx="0" cy="3455988"/>
          </a:xfrm>
          <a:prstGeom prst="line">
            <a:avLst/>
          </a:prstGeom>
          <a:ln w="254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/>
          <p:nvPr/>
        </p:nvCxnSpPr>
        <p:spPr>
          <a:xfrm flipV="1">
            <a:off x="5076825" y="2133600"/>
            <a:ext cx="0" cy="3455988"/>
          </a:xfrm>
          <a:prstGeom prst="line">
            <a:avLst/>
          </a:prstGeom>
          <a:ln w="254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>
            <a:off x="2843213" y="5516563"/>
            <a:ext cx="1728787" cy="0"/>
          </a:xfrm>
          <a:prstGeom prst="straightConnector1">
            <a:avLst/>
          </a:prstGeom>
          <a:ln w="25400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/>
          <p:nvPr/>
        </p:nvCxnSpPr>
        <p:spPr>
          <a:xfrm>
            <a:off x="4572000" y="5157788"/>
            <a:ext cx="576263" cy="0"/>
          </a:xfrm>
          <a:prstGeom prst="straightConnector1">
            <a:avLst/>
          </a:prstGeom>
          <a:ln w="25400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821" name="TextBox 41"/>
          <p:cNvSpPr txBox="1">
            <a:spLocks noChangeArrowheads="1"/>
          </p:cNvSpPr>
          <p:nvPr/>
        </p:nvSpPr>
        <p:spPr bwMode="auto">
          <a:xfrm>
            <a:off x="3276600" y="5013325"/>
            <a:ext cx="762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Calibri" pitchFamily="34" charset="0"/>
              </a:rPr>
              <a:t>T high</a:t>
            </a:r>
            <a:endParaRPr lang="ru-RU" b="1">
              <a:latin typeface="Calibri" pitchFamily="34" charset="0"/>
            </a:endParaRPr>
          </a:p>
        </p:txBody>
      </p:sp>
      <p:sp>
        <p:nvSpPr>
          <p:cNvPr id="76822" name="TextBox 42"/>
          <p:cNvSpPr txBox="1">
            <a:spLocks noChangeArrowheads="1"/>
          </p:cNvSpPr>
          <p:nvPr/>
        </p:nvSpPr>
        <p:spPr bwMode="auto">
          <a:xfrm>
            <a:off x="4500563" y="4797425"/>
            <a:ext cx="7016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Calibri" pitchFamily="34" charset="0"/>
              </a:rPr>
              <a:t>T low</a:t>
            </a:r>
            <a:endParaRPr lang="ru-RU" b="1">
              <a:latin typeface="Calibri" pitchFamily="34" charset="0"/>
            </a:endParaRPr>
          </a:p>
        </p:txBody>
      </p:sp>
      <p:sp>
        <p:nvSpPr>
          <p:cNvPr id="76823" name="TextBox 43"/>
          <p:cNvSpPr txBox="1">
            <a:spLocks noChangeArrowheads="1"/>
          </p:cNvSpPr>
          <p:nvPr/>
        </p:nvSpPr>
        <p:spPr bwMode="auto">
          <a:xfrm>
            <a:off x="1547813" y="620713"/>
            <a:ext cx="59245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>
                <a:latin typeface="Calibri" pitchFamily="34" charset="0"/>
              </a:rPr>
              <a:t>«</a:t>
            </a:r>
            <a:r>
              <a:rPr lang="en-US" sz="2400" b="1">
                <a:latin typeface="Calibri" pitchFamily="34" charset="0"/>
              </a:rPr>
              <a:t>APRV</a:t>
            </a:r>
            <a:r>
              <a:rPr lang="ru-RU" sz="2400" b="1">
                <a:latin typeface="Calibri" pitchFamily="34" charset="0"/>
              </a:rPr>
              <a:t>» </a:t>
            </a:r>
            <a:r>
              <a:rPr lang="en-US" sz="2400" b="1">
                <a:latin typeface="Calibri" pitchFamily="34" charset="0"/>
              </a:rPr>
              <a:t> Airway pressure release ventilation </a:t>
            </a:r>
            <a:endParaRPr lang="ru-RU" sz="2400" b="1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5" name="Picture 2" descr="graf2-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981075"/>
            <a:ext cx="5219700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7826" name="TextBox 2"/>
          <p:cNvSpPr txBox="1">
            <a:spLocks noChangeArrowheads="1"/>
          </p:cNvSpPr>
          <p:nvPr/>
        </p:nvSpPr>
        <p:spPr bwMode="auto">
          <a:xfrm>
            <a:off x="107950" y="0"/>
            <a:ext cx="83518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АНАЛИЗ ГРАФИКОВ ИНСПИРАТОРНОГО И ЭКСПИРАТОРНОГО ПОТОКА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5424488" y="549275"/>
          <a:ext cx="3719736" cy="4514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9868"/>
                <a:gridCol w="1859868"/>
              </a:tblGrid>
              <a:tr h="576064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Ti Te (0,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 +, -)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Действия</a:t>
                      </a:r>
                      <a:r>
                        <a:rPr lang="ru-RU" baseline="0" dirty="0" smtClean="0">
                          <a:solidFill>
                            <a:schemeClr val="tx1"/>
                          </a:solidFill>
                        </a:rPr>
                        <a:t> (</a:t>
                      </a:r>
                      <a:r>
                        <a:rPr lang="ru-RU" baseline="0" dirty="0" err="1" smtClean="0">
                          <a:solidFill>
                            <a:schemeClr val="tx1"/>
                          </a:solidFill>
                        </a:rPr>
                        <a:t>↑,↓</a:t>
                      </a:r>
                      <a:r>
                        <a:rPr lang="ru-RU" baseline="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833235">
                <a:tc>
                  <a:txBody>
                    <a:bodyPr/>
                    <a:lstStyle/>
                    <a:p>
                      <a:r>
                        <a:rPr lang="en-US" b="1" i="0" baseline="0" dirty="0" smtClean="0">
                          <a:solidFill>
                            <a:schemeClr val="tx1"/>
                          </a:solidFill>
                        </a:rPr>
                        <a:t>A) </a:t>
                      </a:r>
                      <a:r>
                        <a:rPr lang="en-US" b="1" dirty="0" smtClean="0">
                          <a:solidFill>
                            <a:schemeClr val="tx1"/>
                          </a:solidFill>
                        </a:rPr>
                        <a:t>Ti </a:t>
                      </a:r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0; </a:t>
                      </a:r>
                      <a:r>
                        <a:rPr lang="en-US" b="1" dirty="0" smtClean="0">
                          <a:solidFill>
                            <a:schemeClr val="tx1"/>
                          </a:solidFill>
                        </a:rPr>
                        <a:t>Te</a:t>
                      </a:r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 0</a:t>
                      </a:r>
                      <a:r>
                        <a:rPr lang="en-US" b="1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ru-RU" b="1" i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b="1" i="0" baseline="0" dirty="0" smtClean="0">
                          <a:solidFill>
                            <a:schemeClr val="tx1"/>
                          </a:solidFill>
                        </a:rPr>
                        <a:t>Режим оптимален</a:t>
                      </a:r>
                      <a:endParaRPr lang="ru-RU" b="1" i="0" baseline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34917">
                <a:tc>
                  <a:txBody>
                    <a:bodyPr/>
                    <a:lstStyle/>
                    <a:p>
                      <a:r>
                        <a:rPr lang="en-US" b="1" i="0" baseline="0" dirty="0" smtClean="0"/>
                        <a:t>B)</a:t>
                      </a:r>
                      <a:r>
                        <a:rPr lang="ru-RU" b="1" i="0" baseline="0" dirty="0" smtClean="0"/>
                        <a:t> </a:t>
                      </a:r>
                      <a:r>
                        <a:rPr lang="en-US" b="1" dirty="0" smtClean="0">
                          <a:solidFill>
                            <a:schemeClr val="tx1"/>
                          </a:solidFill>
                        </a:rPr>
                        <a:t>Ti-</a:t>
                      </a:r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;</a:t>
                      </a:r>
                      <a:r>
                        <a:rPr lang="en-US" b="1" dirty="0" smtClean="0">
                          <a:solidFill>
                            <a:schemeClr val="tx1"/>
                          </a:solidFill>
                        </a:rPr>
                        <a:t> F+</a:t>
                      </a:r>
                      <a:endParaRPr lang="ru-RU" b="1" i="0" baseline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>
                          <a:solidFill>
                            <a:schemeClr val="tx1"/>
                          </a:solidFill>
                        </a:rPr>
                        <a:t>↑Ti</a:t>
                      </a:r>
                      <a:r>
                        <a:rPr lang="ru-RU" b="1" baseline="0" dirty="0" smtClean="0">
                          <a:solidFill>
                            <a:schemeClr val="tx1"/>
                          </a:solidFill>
                        </a:rPr>
                        <a:t>  и/или</a:t>
                      </a:r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b="1" dirty="0" smtClean="0">
                          <a:solidFill>
                            <a:schemeClr val="tx1"/>
                          </a:solidFill>
                        </a:rPr>
                        <a:t>↑PIP</a:t>
                      </a:r>
                      <a:endParaRPr lang="ru-RU" b="1" i="0" baseline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04056">
                <a:tc>
                  <a:txBody>
                    <a:bodyPr/>
                    <a:lstStyle/>
                    <a:p>
                      <a:r>
                        <a:rPr lang="en-US" b="1" i="0" baseline="0" dirty="0" smtClean="0"/>
                        <a:t>C)</a:t>
                      </a:r>
                      <a:r>
                        <a:rPr lang="ru-RU" b="1" i="0" baseline="0" dirty="0" smtClean="0"/>
                        <a:t> </a:t>
                      </a:r>
                      <a:r>
                        <a:rPr lang="en-US" b="1" dirty="0" smtClean="0">
                          <a:solidFill>
                            <a:schemeClr val="tx1"/>
                          </a:solidFill>
                        </a:rPr>
                        <a:t>Ti-</a:t>
                      </a:r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;</a:t>
                      </a:r>
                      <a:r>
                        <a:rPr lang="en-US" b="1" dirty="0" smtClean="0">
                          <a:solidFill>
                            <a:schemeClr val="tx1"/>
                          </a:solidFill>
                        </a:rPr>
                        <a:t> F 0 </a:t>
                      </a:r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или</a:t>
                      </a:r>
                      <a:r>
                        <a:rPr lang="ru-RU" b="1" baseline="0" dirty="0" smtClean="0">
                          <a:solidFill>
                            <a:schemeClr val="tx1"/>
                          </a:solidFill>
                        </a:rPr>
                        <a:t> -</a:t>
                      </a:r>
                      <a:endParaRPr lang="ru-RU" b="1" i="0" baseline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>
                          <a:solidFill>
                            <a:schemeClr val="tx1"/>
                          </a:solidFill>
                        </a:rPr>
                        <a:t>↑Ti </a:t>
                      </a:r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 и/или</a:t>
                      </a:r>
                      <a:r>
                        <a:rPr lang="en-US" b="1" dirty="0" smtClean="0">
                          <a:solidFill>
                            <a:schemeClr val="tx1"/>
                          </a:solidFill>
                        </a:rPr>
                        <a:t>↑F</a:t>
                      </a:r>
                      <a:endParaRPr lang="ru-RU" b="1" i="0" baseline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04056">
                <a:tc>
                  <a:txBody>
                    <a:bodyPr/>
                    <a:lstStyle/>
                    <a:p>
                      <a:r>
                        <a:rPr lang="en-US" b="1" i="0" baseline="0" dirty="0" smtClean="0"/>
                        <a:t>D)</a:t>
                      </a:r>
                      <a:r>
                        <a:rPr lang="ru-RU" b="1" i="0" baseline="0" dirty="0" smtClean="0"/>
                        <a:t> </a:t>
                      </a:r>
                      <a:r>
                        <a:rPr lang="en-US" b="1" dirty="0" smtClean="0">
                          <a:solidFill>
                            <a:schemeClr val="tx1"/>
                          </a:solidFill>
                        </a:rPr>
                        <a:t>Te-</a:t>
                      </a:r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; </a:t>
                      </a:r>
                      <a:r>
                        <a:rPr lang="ru-RU" b="1" dirty="0" err="1" smtClean="0">
                          <a:solidFill>
                            <a:schemeClr val="tx1"/>
                          </a:solidFill>
                        </a:rPr>
                        <a:t>ауто-РЕЕР</a:t>
                      </a:r>
                      <a:endParaRPr lang="ru-RU" b="1" i="0" baseline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>
                          <a:solidFill>
                            <a:schemeClr val="tx1"/>
                          </a:solidFill>
                        </a:rPr>
                        <a:t>↑Te</a:t>
                      </a:r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;  ↓</a:t>
                      </a:r>
                      <a:r>
                        <a:rPr lang="en-US" b="1" dirty="0" smtClean="0">
                          <a:solidFill>
                            <a:schemeClr val="tx1"/>
                          </a:solidFill>
                        </a:rPr>
                        <a:t>f</a:t>
                      </a:r>
                      <a:endParaRPr lang="ru-RU" b="1" i="0" baseline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48072">
                <a:tc>
                  <a:txBody>
                    <a:bodyPr/>
                    <a:lstStyle/>
                    <a:p>
                      <a:r>
                        <a:rPr lang="en-US" b="1" i="0" baseline="0" dirty="0" smtClean="0"/>
                        <a:t>E)</a:t>
                      </a:r>
                      <a:r>
                        <a:rPr lang="ru-RU" b="1" i="0" baseline="0" dirty="0" smtClean="0"/>
                        <a:t> </a:t>
                      </a:r>
                      <a:r>
                        <a:rPr lang="en-US" b="1" dirty="0" smtClean="0">
                          <a:solidFill>
                            <a:schemeClr val="tx1"/>
                          </a:solidFill>
                        </a:rPr>
                        <a:t>Ti-</a:t>
                      </a:r>
                      <a:r>
                        <a:rPr lang="en-US" b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b="1" baseline="0" dirty="0" smtClean="0">
                          <a:solidFill>
                            <a:schemeClr val="tx1"/>
                          </a:solidFill>
                        </a:rPr>
                        <a:t>; </a:t>
                      </a:r>
                      <a:r>
                        <a:rPr lang="en-US" b="1" dirty="0" smtClean="0">
                          <a:solidFill>
                            <a:schemeClr val="tx1"/>
                          </a:solidFill>
                        </a:rPr>
                        <a:t>Te-</a:t>
                      </a:r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; </a:t>
                      </a:r>
                    </a:p>
                    <a:p>
                      <a:r>
                        <a:rPr lang="ru-RU" b="1" dirty="0" err="1" smtClean="0">
                          <a:solidFill>
                            <a:schemeClr val="tx1"/>
                          </a:solidFill>
                        </a:rPr>
                        <a:t>ауто-РЕЕР</a:t>
                      </a:r>
                      <a:r>
                        <a:rPr lang="en-US" b="1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ru-RU" b="1" i="0" baseline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>
                          <a:solidFill>
                            <a:schemeClr val="tx1"/>
                          </a:solidFill>
                        </a:rPr>
                        <a:t>↑Ti</a:t>
                      </a:r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;</a:t>
                      </a:r>
                      <a:r>
                        <a:rPr lang="en-US" b="1" dirty="0" smtClean="0">
                          <a:solidFill>
                            <a:schemeClr val="tx1"/>
                          </a:solidFill>
                        </a:rPr>
                        <a:t> ↑↑Te</a:t>
                      </a:r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;</a:t>
                      </a:r>
                      <a:r>
                        <a:rPr lang="en-US" b="1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возможно</a:t>
                      </a:r>
                      <a:r>
                        <a:rPr lang="en-US" b="1" dirty="0" smtClean="0">
                          <a:solidFill>
                            <a:schemeClr val="tx1"/>
                          </a:solidFill>
                        </a:rPr>
                        <a:t>↑PIP</a:t>
                      </a:r>
                      <a:endParaRPr lang="ru-RU" b="1" i="0" baseline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833235">
                <a:tc>
                  <a:txBody>
                    <a:bodyPr/>
                    <a:lstStyle/>
                    <a:p>
                      <a:r>
                        <a:rPr lang="en-US" b="1" i="0" baseline="0" dirty="0" smtClean="0"/>
                        <a:t>F) </a:t>
                      </a:r>
                      <a:r>
                        <a:rPr lang="ru-RU" b="1" i="0" baseline="0" dirty="0" smtClean="0"/>
                        <a:t>инспираторное плато</a:t>
                      </a:r>
                      <a:endParaRPr lang="ru-RU" b="1" i="0" baseline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↓</a:t>
                      </a:r>
                      <a:r>
                        <a:rPr lang="en-US" b="1" dirty="0" smtClean="0">
                          <a:solidFill>
                            <a:schemeClr val="tx1"/>
                          </a:solidFill>
                        </a:rPr>
                        <a:t>Ti</a:t>
                      </a:r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1 до</a:t>
                      </a:r>
                      <a:r>
                        <a:rPr lang="en-US" b="1" dirty="0" smtClean="0">
                          <a:solidFill>
                            <a:schemeClr val="tx1"/>
                          </a:solidFill>
                        </a:rPr>
                        <a:t> Ti</a:t>
                      </a:r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2; возможно ↑</a:t>
                      </a:r>
                      <a:r>
                        <a:rPr lang="en-US" b="1" dirty="0" smtClean="0">
                          <a:solidFill>
                            <a:schemeClr val="tx1"/>
                          </a:solidFill>
                        </a:rPr>
                        <a:t> f</a:t>
                      </a:r>
                      <a:endParaRPr lang="ru-RU" b="1" i="0" baseline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77853" name="TextBox 4"/>
          <p:cNvSpPr txBox="1">
            <a:spLocks noChangeArrowheads="1"/>
          </p:cNvSpPr>
          <p:nvPr/>
        </p:nvSpPr>
        <p:spPr bwMode="auto">
          <a:xfrm>
            <a:off x="323850" y="5805488"/>
            <a:ext cx="762793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Calibri" pitchFamily="34" charset="0"/>
              </a:rPr>
              <a:t>Ti </a:t>
            </a:r>
            <a:r>
              <a:rPr lang="ru-RU" b="1">
                <a:latin typeface="Calibri" pitchFamily="34" charset="0"/>
              </a:rPr>
              <a:t>– время вдоха;</a:t>
            </a:r>
            <a:r>
              <a:rPr lang="en-US" b="1">
                <a:latin typeface="Calibri" pitchFamily="34" charset="0"/>
              </a:rPr>
              <a:t>Te </a:t>
            </a:r>
            <a:r>
              <a:rPr lang="ru-RU" b="1">
                <a:latin typeface="Calibri" pitchFamily="34" charset="0"/>
              </a:rPr>
              <a:t>– время выдоха; </a:t>
            </a:r>
            <a:r>
              <a:rPr lang="en-US" b="1">
                <a:latin typeface="Calibri" pitchFamily="34" charset="0"/>
              </a:rPr>
              <a:t>IF </a:t>
            </a:r>
            <a:r>
              <a:rPr lang="ru-RU" b="1">
                <a:latin typeface="Calibri" pitchFamily="34" charset="0"/>
              </a:rPr>
              <a:t>– инспираторный поток; </a:t>
            </a:r>
          </a:p>
          <a:p>
            <a:r>
              <a:rPr lang="en-US" b="1">
                <a:latin typeface="Calibri" pitchFamily="34" charset="0"/>
              </a:rPr>
              <a:t>EF </a:t>
            </a:r>
            <a:r>
              <a:rPr lang="ru-RU" b="1">
                <a:latin typeface="Calibri" pitchFamily="34" charset="0"/>
              </a:rPr>
              <a:t>– экспираторный поток; </a:t>
            </a:r>
            <a:r>
              <a:rPr lang="en-US" b="1">
                <a:latin typeface="Calibri" pitchFamily="34" charset="0"/>
              </a:rPr>
              <a:t>f</a:t>
            </a:r>
            <a:r>
              <a:rPr lang="ru-RU" b="1">
                <a:latin typeface="Calibri" pitchFamily="34" charset="0"/>
              </a:rPr>
              <a:t> – частота дыхания.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Заголовок 1"/>
          <p:cNvSpPr>
            <a:spLocks noGrp="1"/>
          </p:cNvSpPr>
          <p:nvPr>
            <p:ph type="title"/>
          </p:nvPr>
        </p:nvSpPr>
        <p:spPr>
          <a:xfrm>
            <a:off x="107950" y="274638"/>
            <a:ext cx="8928100" cy="1143000"/>
          </a:xfrm>
        </p:spPr>
        <p:txBody>
          <a:bodyPr/>
          <a:lstStyle/>
          <a:p>
            <a:pPr eaLnBrk="1" hangingPunct="1"/>
            <a:r>
              <a:rPr lang="ru-RU" sz="2400" b="1" smtClean="0"/>
              <a:t>ДЫХАТЕЛЬНЫЙ ОБЪЕМ КАК ФУНКЦИЯ ИНСПИРАТОРНОГО ДАВЛЕНИЯ</a:t>
            </a:r>
          </a:p>
        </p:txBody>
      </p:sp>
      <p:cxnSp>
        <p:nvCxnSpPr>
          <p:cNvPr id="4" name="Прямая со стрелкой 3"/>
          <p:cNvCxnSpPr/>
          <p:nvPr/>
        </p:nvCxnSpPr>
        <p:spPr>
          <a:xfrm rot="5400000" flipH="1" flipV="1">
            <a:off x="-178594" y="3860007"/>
            <a:ext cx="3743325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 стрелкой 5"/>
          <p:cNvCxnSpPr/>
          <p:nvPr/>
        </p:nvCxnSpPr>
        <p:spPr>
          <a:xfrm>
            <a:off x="179388" y="5084763"/>
            <a:ext cx="3313112" cy="1587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Полилиния 9"/>
          <p:cNvSpPr/>
          <p:nvPr/>
        </p:nvSpPr>
        <p:spPr>
          <a:xfrm>
            <a:off x="971550" y="2565400"/>
            <a:ext cx="720725" cy="2376488"/>
          </a:xfrm>
          <a:custGeom>
            <a:avLst/>
            <a:gdLst>
              <a:gd name="connsiteX0" fmla="*/ 789432 w 798576"/>
              <a:gd name="connsiteY0" fmla="*/ 2395728 h 2395728"/>
              <a:gd name="connsiteX1" fmla="*/ 323088 w 798576"/>
              <a:gd name="connsiteY1" fmla="*/ 2212848 h 2395728"/>
              <a:gd name="connsiteX2" fmla="*/ 48768 w 798576"/>
              <a:gd name="connsiteY2" fmla="*/ 1618488 h 2395728"/>
              <a:gd name="connsiteX3" fmla="*/ 30480 w 798576"/>
              <a:gd name="connsiteY3" fmla="*/ 877824 h 2395728"/>
              <a:gd name="connsiteX4" fmla="*/ 185928 w 798576"/>
              <a:gd name="connsiteY4" fmla="*/ 320040 h 2395728"/>
              <a:gd name="connsiteX5" fmla="*/ 487680 w 798576"/>
              <a:gd name="connsiteY5" fmla="*/ 73152 h 2395728"/>
              <a:gd name="connsiteX6" fmla="*/ 798576 w 798576"/>
              <a:gd name="connsiteY6" fmla="*/ 0 h 23957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98576" h="2395728">
                <a:moveTo>
                  <a:pt x="789432" y="2395728"/>
                </a:moveTo>
                <a:cubicBezTo>
                  <a:pt x="617982" y="2369058"/>
                  <a:pt x="446532" y="2342388"/>
                  <a:pt x="323088" y="2212848"/>
                </a:cubicBezTo>
                <a:cubicBezTo>
                  <a:pt x="199644" y="2083308"/>
                  <a:pt x="97536" y="1840992"/>
                  <a:pt x="48768" y="1618488"/>
                </a:cubicBezTo>
                <a:cubicBezTo>
                  <a:pt x="0" y="1395984"/>
                  <a:pt x="7620" y="1094232"/>
                  <a:pt x="30480" y="877824"/>
                </a:cubicBezTo>
                <a:cubicBezTo>
                  <a:pt x="53340" y="661416"/>
                  <a:pt x="109728" y="454152"/>
                  <a:pt x="185928" y="320040"/>
                </a:cubicBezTo>
                <a:cubicBezTo>
                  <a:pt x="262128" y="185928"/>
                  <a:pt x="385572" y="126492"/>
                  <a:pt x="487680" y="73152"/>
                </a:cubicBezTo>
                <a:cubicBezTo>
                  <a:pt x="589788" y="19812"/>
                  <a:pt x="748284" y="10668"/>
                  <a:pt x="798576" y="0"/>
                </a:cubicBezTo>
              </a:path>
            </a:pathLst>
          </a:cu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Полилиния 10"/>
          <p:cNvSpPr/>
          <p:nvPr/>
        </p:nvSpPr>
        <p:spPr>
          <a:xfrm flipH="1">
            <a:off x="1692275" y="2565400"/>
            <a:ext cx="719138" cy="2395538"/>
          </a:xfrm>
          <a:custGeom>
            <a:avLst/>
            <a:gdLst>
              <a:gd name="connsiteX0" fmla="*/ 789432 w 798576"/>
              <a:gd name="connsiteY0" fmla="*/ 2395728 h 2395728"/>
              <a:gd name="connsiteX1" fmla="*/ 323088 w 798576"/>
              <a:gd name="connsiteY1" fmla="*/ 2212848 h 2395728"/>
              <a:gd name="connsiteX2" fmla="*/ 48768 w 798576"/>
              <a:gd name="connsiteY2" fmla="*/ 1618488 h 2395728"/>
              <a:gd name="connsiteX3" fmla="*/ 30480 w 798576"/>
              <a:gd name="connsiteY3" fmla="*/ 877824 h 2395728"/>
              <a:gd name="connsiteX4" fmla="*/ 185928 w 798576"/>
              <a:gd name="connsiteY4" fmla="*/ 320040 h 2395728"/>
              <a:gd name="connsiteX5" fmla="*/ 487680 w 798576"/>
              <a:gd name="connsiteY5" fmla="*/ 73152 h 2395728"/>
              <a:gd name="connsiteX6" fmla="*/ 798576 w 798576"/>
              <a:gd name="connsiteY6" fmla="*/ 0 h 23957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98576" h="2395728">
                <a:moveTo>
                  <a:pt x="789432" y="2395728"/>
                </a:moveTo>
                <a:cubicBezTo>
                  <a:pt x="617982" y="2369058"/>
                  <a:pt x="446532" y="2342388"/>
                  <a:pt x="323088" y="2212848"/>
                </a:cubicBezTo>
                <a:cubicBezTo>
                  <a:pt x="199644" y="2083308"/>
                  <a:pt x="97536" y="1840992"/>
                  <a:pt x="48768" y="1618488"/>
                </a:cubicBezTo>
                <a:cubicBezTo>
                  <a:pt x="0" y="1395984"/>
                  <a:pt x="7620" y="1094232"/>
                  <a:pt x="30480" y="877824"/>
                </a:cubicBezTo>
                <a:cubicBezTo>
                  <a:pt x="53340" y="661416"/>
                  <a:pt x="109728" y="454152"/>
                  <a:pt x="185928" y="320040"/>
                </a:cubicBezTo>
                <a:cubicBezTo>
                  <a:pt x="262128" y="185928"/>
                  <a:pt x="385572" y="126492"/>
                  <a:pt x="487680" y="73152"/>
                </a:cubicBezTo>
                <a:cubicBezTo>
                  <a:pt x="589788" y="19812"/>
                  <a:pt x="748284" y="10668"/>
                  <a:pt x="798576" y="0"/>
                </a:cubicBezTo>
              </a:path>
            </a:pathLst>
          </a:cu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13" name="Прямая со стрелкой 12"/>
          <p:cNvCxnSpPr/>
          <p:nvPr/>
        </p:nvCxnSpPr>
        <p:spPr>
          <a:xfrm rot="5400000" flipH="1" flipV="1">
            <a:off x="541338" y="3355975"/>
            <a:ext cx="719138" cy="1587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rot="5400000">
            <a:off x="2124075" y="3357563"/>
            <a:ext cx="720725" cy="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Полилиния 16"/>
          <p:cNvSpPr/>
          <p:nvPr/>
        </p:nvSpPr>
        <p:spPr>
          <a:xfrm>
            <a:off x="107950" y="3789363"/>
            <a:ext cx="1584325" cy="1285875"/>
          </a:xfrm>
          <a:custGeom>
            <a:avLst/>
            <a:gdLst>
              <a:gd name="connsiteX0" fmla="*/ 789432 w 798576"/>
              <a:gd name="connsiteY0" fmla="*/ 2395728 h 2395728"/>
              <a:gd name="connsiteX1" fmla="*/ 323088 w 798576"/>
              <a:gd name="connsiteY1" fmla="*/ 2212848 h 2395728"/>
              <a:gd name="connsiteX2" fmla="*/ 48768 w 798576"/>
              <a:gd name="connsiteY2" fmla="*/ 1618488 h 2395728"/>
              <a:gd name="connsiteX3" fmla="*/ 30480 w 798576"/>
              <a:gd name="connsiteY3" fmla="*/ 877824 h 2395728"/>
              <a:gd name="connsiteX4" fmla="*/ 185928 w 798576"/>
              <a:gd name="connsiteY4" fmla="*/ 320040 h 2395728"/>
              <a:gd name="connsiteX5" fmla="*/ 487680 w 798576"/>
              <a:gd name="connsiteY5" fmla="*/ 73152 h 2395728"/>
              <a:gd name="connsiteX6" fmla="*/ 798576 w 798576"/>
              <a:gd name="connsiteY6" fmla="*/ 0 h 23957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98576" h="2395728">
                <a:moveTo>
                  <a:pt x="789432" y="2395728"/>
                </a:moveTo>
                <a:cubicBezTo>
                  <a:pt x="617982" y="2369058"/>
                  <a:pt x="446532" y="2342388"/>
                  <a:pt x="323088" y="2212848"/>
                </a:cubicBezTo>
                <a:cubicBezTo>
                  <a:pt x="199644" y="2083308"/>
                  <a:pt x="97536" y="1840992"/>
                  <a:pt x="48768" y="1618488"/>
                </a:cubicBezTo>
                <a:cubicBezTo>
                  <a:pt x="0" y="1395984"/>
                  <a:pt x="7620" y="1094232"/>
                  <a:pt x="30480" y="877824"/>
                </a:cubicBezTo>
                <a:cubicBezTo>
                  <a:pt x="53340" y="661416"/>
                  <a:pt x="109728" y="454152"/>
                  <a:pt x="185928" y="320040"/>
                </a:cubicBezTo>
                <a:cubicBezTo>
                  <a:pt x="262128" y="185928"/>
                  <a:pt x="385572" y="126492"/>
                  <a:pt x="487680" y="73152"/>
                </a:cubicBezTo>
                <a:cubicBezTo>
                  <a:pt x="589788" y="19812"/>
                  <a:pt x="748284" y="10668"/>
                  <a:pt x="798576" y="0"/>
                </a:cubicBezTo>
              </a:path>
            </a:pathLst>
          </a:custGeom>
          <a:ln w="50800">
            <a:solidFill>
              <a:srgbClr val="8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" name="Полилиния 17"/>
          <p:cNvSpPr/>
          <p:nvPr/>
        </p:nvSpPr>
        <p:spPr>
          <a:xfrm flipH="1">
            <a:off x="1692275" y="3789363"/>
            <a:ext cx="1655763" cy="1285875"/>
          </a:xfrm>
          <a:custGeom>
            <a:avLst/>
            <a:gdLst>
              <a:gd name="connsiteX0" fmla="*/ 789432 w 798576"/>
              <a:gd name="connsiteY0" fmla="*/ 2395728 h 2395728"/>
              <a:gd name="connsiteX1" fmla="*/ 323088 w 798576"/>
              <a:gd name="connsiteY1" fmla="*/ 2212848 h 2395728"/>
              <a:gd name="connsiteX2" fmla="*/ 48768 w 798576"/>
              <a:gd name="connsiteY2" fmla="*/ 1618488 h 2395728"/>
              <a:gd name="connsiteX3" fmla="*/ 30480 w 798576"/>
              <a:gd name="connsiteY3" fmla="*/ 877824 h 2395728"/>
              <a:gd name="connsiteX4" fmla="*/ 185928 w 798576"/>
              <a:gd name="connsiteY4" fmla="*/ 320040 h 2395728"/>
              <a:gd name="connsiteX5" fmla="*/ 487680 w 798576"/>
              <a:gd name="connsiteY5" fmla="*/ 73152 h 2395728"/>
              <a:gd name="connsiteX6" fmla="*/ 798576 w 798576"/>
              <a:gd name="connsiteY6" fmla="*/ 0 h 23957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98576" h="2395728">
                <a:moveTo>
                  <a:pt x="789432" y="2395728"/>
                </a:moveTo>
                <a:cubicBezTo>
                  <a:pt x="617982" y="2369058"/>
                  <a:pt x="446532" y="2342388"/>
                  <a:pt x="323088" y="2212848"/>
                </a:cubicBezTo>
                <a:cubicBezTo>
                  <a:pt x="199644" y="2083308"/>
                  <a:pt x="97536" y="1840992"/>
                  <a:pt x="48768" y="1618488"/>
                </a:cubicBezTo>
                <a:cubicBezTo>
                  <a:pt x="0" y="1395984"/>
                  <a:pt x="7620" y="1094232"/>
                  <a:pt x="30480" y="877824"/>
                </a:cubicBezTo>
                <a:cubicBezTo>
                  <a:pt x="53340" y="661416"/>
                  <a:pt x="109728" y="454152"/>
                  <a:pt x="185928" y="320040"/>
                </a:cubicBezTo>
                <a:cubicBezTo>
                  <a:pt x="262128" y="185928"/>
                  <a:pt x="385572" y="126492"/>
                  <a:pt x="487680" y="73152"/>
                </a:cubicBezTo>
                <a:cubicBezTo>
                  <a:pt x="589788" y="19812"/>
                  <a:pt x="748284" y="10668"/>
                  <a:pt x="798576" y="0"/>
                </a:cubicBezTo>
              </a:path>
            </a:pathLst>
          </a:custGeom>
          <a:ln w="50800">
            <a:solidFill>
              <a:srgbClr val="8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8858" name="TextBox 18"/>
          <p:cNvSpPr txBox="1">
            <a:spLocks noChangeArrowheads="1"/>
          </p:cNvSpPr>
          <p:nvPr/>
        </p:nvSpPr>
        <p:spPr bwMode="auto">
          <a:xfrm>
            <a:off x="250825" y="2420938"/>
            <a:ext cx="7381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вдох</a:t>
            </a:r>
          </a:p>
        </p:txBody>
      </p:sp>
      <p:sp>
        <p:nvSpPr>
          <p:cNvPr id="78859" name="TextBox 19"/>
          <p:cNvSpPr txBox="1">
            <a:spLocks noChangeArrowheads="1"/>
          </p:cNvSpPr>
          <p:nvPr/>
        </p:nvSpPr>
        <p:spPr bwMode="auto">
          <a:xfrm>
            <a:off x="2339975" y="2420938"/>
            <a:ext cx="9334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выдох</a:t>
            </a:r>
          </a:p>
        </p:txBody>
      </p:sp>
      <p:cxnSp>
        <p:nvCxnSpPr>
          <p:cNvPr id="21" name="Прямая со стрелкой 20"/>
          <p:cNvCxnSpPr/>
          <p:nvPr/>
        </p:nvCxnSpPr>
        <p:spPr>
          <a:xfrm rot="5400000" flipH="1" flipV="1">
            <a:off x="3132138" y="3787775"/>
            <a:ext cx="3744912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>
            <a:off x="4500563" y="5084763"/>
            <a:ext cx="3311525" cy="1587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 flipV="1">
            <a:off x="5076825" y="1412875"/>
            <a:ext cx="1511300" cy="3671888"/>
          </a:xfrm>
          <a:prstGeom prst="line">
            <a:avLst/>
          </a:prstGeom>
          <a:ln w="25400">
            <a:solidFill>
              <a:schemeClr val="tx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Полилиния 27"/>
          <p:cNvSpPr/>
          <p:nvPr/>
        </p:nvSpPr>
        <p:spPr>
          <a:xfrm>
            <a:off x="5219700" y="1557338"/>
            <a:ext cx="1428750" cy="3227387"/>
          </a:xfrm>
          <a:custGeom>
            <a:avLst/>
            <a:gdLst>
              <a:gd name="connsiteX0" fmla="*/ 0 w 1427988"/>
              <a:gd name="connsiteY0" fmla="*/ 3227832 h 3227832"/>
              <a:gd name="connsiteX1" fmla="*/ 640080 w 1427988"/>
              <a:gd name="connsiteY1" fmla="*/ 2715768 h 3227832"/>
              <a:gd name="connsiteX2" fmla="*/ 1316736 w 1427988"/>
              <a:gd name="connsiteY2" fmla="*/ 1271016 h 3227832"/>
              <a:gd name="connsiteX3" fmla="*/ 1307592 w 1427988"/>
              <a:gd name="connsiteY3" fmla="*/ 0 h 3227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27988" h="3227832">
                <a:moveTo>
                  <a:pt x="0" y="3227832"/>
                </a:moveTo>
                <a:cubicBezTo>
                  <a:pt x="210312" y="3134868"/>
                  <a:pt x="420624" y="3041904"/>
                  <a:pt x="640080" y="2715768"/>
                </a:cubicBezTo>
                <a:cubicBezTo>
                  <a:pt x="859536" y="2389632"/>
                  <a:pt x="1205484" y="1723644"/>
                  <a:pt x="1316736" y="1271016"/>
                </a:cubicBezTo>
                <a:cubicBezTo>
                  <a:pt x="1427988" y="818388"/>
                  <a:pt x="1367790" y="409194"/>
                  <a:pt x="1307592" y="0"/>
                </a:cubicBezTo>
              </a:path>
            </a:pathLst>
          </a:cu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35" name="Прямая со стрелкой 34"/>
          <p:cNvCxnSpPr/>
          <p:nvPr/>
        </p:nvCxnSpPr>
        <p:spPr>
          <a:xfrm flipV="1">
            <a:off x="5724525" y="4437063"/>
            <a:ext cx="287338" cy="287337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 flipH="1">
            <a:off x="5867400" y="1484313"/>
            <a:ext cx="504825" cy="360362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/>
          <p:nvPr/>
        </p:nvCxnSpPr>
        <p:spPr>
          <a:xfrm rot="16200000" flipV="1">
            <a:off x="6551613" y="2025650"/>
            <a:ext cx="431800" cy="6985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 flipH="1">
            <a:off x="5292725" y="2349500"/>
            <a:ext cx="287338" cy="64770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868" name="TextBox 42"/>
          <p:cNvSpPr txBox="1">
            <a:spLocks noChangeArrowheads="1"/>
          </p:cNvSpPr>
          <p:nvPr/>
        </p:nvSpPr>
        <p:spPr bwMode="auto">
          <a:xfrm>
            <a:off x="611188" y="6021388"/>
            <a:ext cx="26352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Спонтанное дыхание</a:t>
            </a:r>
          </a:p>
        </p:txBody>
      </p:sp>
      <p:sp>
        <p:nvSpPr>
          <p:cNvPr id="78869" name="TextBox 43"/>
          <p:cNvSpPr txBox="1">
            <a:spLocks noChangeArrowheads="1"/>
          </p:cNvSpPr>
          <p:nvPr/>
        </p:nvSpPr>
        <p:spPr bwMode="auto">
          <a:xfrm>
            <a:off x="4572000" y="5949950"/>
            <a:ext cx="80803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И В Л</a:t>
            </a:r>
          </a:p>
        </p:txBody>
      </p:sp>
      <p:sp>
        <p:nvSpPr>
          <p:cNvPr id="78870" name="TextBox 44"/>
          <p:cNvSpPr txBox="1">
            <a:spLocks noChangeArrowheads="1"/>
          </p:cNvSpPr>
          <p:nvPr/>
        </p:nvSpPr>
        <p:spPr bwMode="auto">
          <a:xfrm>
            <a:off x="4643438" y="1557338"/>
            <a:ext cx="5905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Calibri" pitchFamily="34" charset="0"/>
              </a:rPr>
              <a:t>Vol.</a:t>
            </a:r>
            <a:endParaRPr lang="ru-RU" b="1">
              <a:latin typeface="Calibri" pitchFamily="34" charset="0"/>
            </a:endParaRPr>
          </a:p>
        </p:txBody>
      </p:sp>
      <p:sp>
        <p:nvSpPr>
          <p:cNvPr id="78871" name="TextBox 45"/>
          <p:cNvSpPr txBox="1">
            <a:spLocks noChangeArrowheads="1"/>
          </p:cNvSpPr>
          <p:nvPr/>
        </p:nvSpPr>
        <p:spPr bwMode="auto">
          <a:xfrm>
            <a:off x="3492500" y="4868863"/>
            <a:ext cx="8763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Calibri" pitchFamily="34" charset="0"/>
              </a:rPr>
              <a:t>Press.</a:t>
            </a:r>
            <a:endParaRPr lang="ru-RU" b="1">
              <a:latin typeface="Calibri" pitchFamily="34" charset="0"/>
            </a:endParaRPr>
          </a:p>
        </p:txBody>
      </p:sp>
      <p:sp>
        <p:nvSpPr>
          <p:cNvPr id="78872" name="TextBox 46"/>
          <p:cNvSpPr txBox="1">
            <a:spLocks noChangeArrowheads="1"/>
          </p:cNvSpPr>
          <p:nvPr/>
        </p:nvSpPr>
        <p:spPr bwMode="auto">
          <a:xfrm>
            <a:off x="7885113" y="4868863"/>
            <a:ext cx="8763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Calibri" pitchFamily="34" charset="0"/>
              </a:rPr>
              <a:t>Press.</a:t>
            </a:r>
            <a:endParaRPr lang="ru-RU" b="1">
              <a:latin typeface="Calibri" pitchFamily="34" charset="0"/>
            </a:endParaRPr>
          </a:p>
        </p:txBody>
      </p:sp>
      <p:sp>
        <p:nvSpPr>
          <p:cNvPr id="78873" name="TextBox 47"/>
          <p:cNvSpPr txBox="1">
            <a:spLocks noChangeArrowheads="1"/>
          </p:cNvSpPr>
          <p:nvPr/>
        </p:nvSpPr>
        <p:spPr bwMode="auto">
          <a:xfrm>
            <a:off x="1403350" y="1628775"/>
            <a:ext cx="5905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Calibri" pitchFamily="34" charset="0"/>
              </a:rPr>
              <a:t>Vol.</a:t>
            </a:r>
            <a:endParaRPr lang="ru-RU" b="1">
              <a:latin typeface="Calibri" pitchFamily="34" charset="0"/>
            </a:endParaRPr>
          </a:p>
        </p:txBody>
      </p:sp>
      <p:sp>
        <p:nvSpPr>
          <p:cNvPr id="30" name="Полилиния 29"/>
          <p:cNvSpPr/>
          <p:nvPr/>
        </p:nvSpPr>
        <p:spPr>
          <a:xfrm rot="10800000">
            <a:off x="5133975" y="1538288"/>
            <a:ext cx="1428750" cy="3227387"/>
          </a:xfrm>
          <a:custGeom>
            <a:avLst/>
            <a:gdLst>
              <a:gd name="connsiteX0" fmla="*/ 0 w 1427988"/>
              <a:gd name="connsiteY0" fmla="*/ 3227832 h 3227832"/>
              <a:gd name="connsiteX1" fmla="*/ 640080 w 1427988"/>
              <a:gd name="connsiteY1" fmla="*/ 2715768 h 3227832"/>
              <a:gd name="connsiteX2" fmla="*/ 1316736 w 1427988"/>
              <a:gd name="connsiteY2" fmla="*/ 1271016 h 3227832"/>
              <a:gd name="connsiteX3" fmla="*/ 1307592 w 1427988"/>
              <a:gd name="connsiteY3" fmla="*/ 0 h 3227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27988" h="3227832">
                <a:moveTo>
                  <a:pt x="0" y="3227832"/>
                </a:moveTo>
                <a:cubicBezTo>
                  <a:pt x="210312" y="3134868"/>
                  <a:pt x="420624" y="3041904"/>
                  <a:pt x="640080" y="2715768"/>
                </a:cubicBezTo>
                <a:cubicBezTo>
                  <a:pt x="859536" y="2389632"/>
                  <a:pt x="1205484" y="1723644"/>
                  <a:pt x="1316736" y="1271016"/>
                </a:cubicBezTo>
                <a:cubicBezTo>
                  <a:pt x="1427988" y="818388"/>
                  <a:pt x="1367790" y="409194"/>
                  <a:pt x="1307592" y="0"/>
                </a:cubicBezTo>
              </a:path>
            </a:pathLst>
          </a:custGeom>
          <a:ln w="508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34" name="Прямая со стрелкой 33"/>
          <p:cNvCxnSpPr/>
          <p:nvPr/>
        </p:nvCxnSpPr>
        <p:spPr>
          <a:xfrm flipV="1">
            <a:off x="6300788" y="3141663"/>
            <a:ext cx="358775" cy="790575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/>
          <p:nvPr/>
        </p:nvCxnSpPr>
        <p:spPr>
          <a:xfrm flipH="1">
            <a:off x="5076825" y="3429000"/>
            <a:ext cx="71438" cy="504825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/>
          <p:nvPr/>
        </p:nvGraphicFramePr>
        <p:xfrm>
          <a:off x="251520" y="620688"/>
          <a:ext cx="5638800" cy="5943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9874" name="TextBox 2"/>
          <p:cNvSpPr txBox="1">
            <a:spLocks noChangeArrowheads="1"/>
          </p:cNvSpPr>
          <p:nvPr/>
        </p:nvSpPr>
        <p:spPr bwMode="auto">
          <a:xfrm>
            <a:off x="4427538" y="5589588"/>
            <a:ext cx="13493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Давление</a:t>
            </a:r>
            <a:r>
              <a:rPr lang="ru-RU" sz="1400" b="1">
                <a:latin typeface="Calibri" pitchFamily="34" charset="0"/>
              </a:rPr>
              <a:t> </a:t>
            </a:r>
          </a:p>
        </p:txBody>
      </p:sp>
      <p:sp>
        <p:nvSpPr>
          <p:cNvPr id="5" name="Полилиния 4"/>
          <p:cNvSpPr/>
          <p:nvPr/>
        </p:nvSpPr>
        <p:spPr>
          <a:xfrm>
            <a:off x="1636713" y="1920875"/>
            <a:ext cx="4086225" cy="3629025"/>
          </a:xfrm>
          <a:custGeom>
            <a:avLst/>
            <a:gdLst>
              <a:gd name="connsiteX0" fmla="*/ 237744 w 4085844"/>
              <a:gd name="connsiteY0" fmla="*/ 3209544 h 3630168"/>
              <a:gd name="connsiteX1" fmla="*/ 1545336 w 4085844"/>
              <a:gd name="connsiteY1" fmla="*/ 777240 h 3630168"/>
              <a:gd name="connsiteX2" fmla="*/ 3895344 w 4085844"/>
              <a:gd name="connsiteY2" fmla="*/ 0 h 3630168"/>
              <a:gd name="connsiteX3" fmla="*/ 2688336 w 4085844"/>
              <a:gd name="connsiteY3" fmla="*/ 777240 h 3630168"/>
              <a:gd name="connsiteX4" fmla="*/ 1847088 w 4085844"/>
              <a:gd name="connsiteY4" fmla="*/ 2386584 h 3630168"/>
              <a:gd name="connsiteX5" fmla="*/ 265176 w 4085844"/>
              <a:gd name="connsiteY5" fmla="*/ 3300984 h 3630168"/>
              <a:gd name="connsiteX6" fmla="*/ 237744 w 4085844"/>
              <a:gd name="connsiteY6" fmla="*/ 3209544 h 36301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085844" h="3630168">
                <a:moveTo>
                  <a:pt x="237744" y="3209544"/>
                </a:moveTo>
                <a:cubicBezTo>
                  <a:pt x="451104" y="2788920"/>
                  <a:pt x="935736" y="1312164"/>
                  <a:pt x="1545336" y="777240"/>
                </a:cubicBezTo>
                <a:cubicBezTo>
                  <a:pt x="2154936" y="242316"/>
                  <a:pt x="3704844" y="0"/>
                  <a:pt x="3895344" y="0"/>
                </a:cubicBezTo>
                <a:cubicBezTo>
                  <a:pt x="4085844" y="0"/>
                  <a:pt x="3029712" y="379476"/>
                  <a:pt x="2688336" y="777240"/>
                </a:cubicBezTo>
                <a:cubicBezTo>
                  <a:pt x="2346960" y="1175004"/>
                  <a:pt x="2250948" y="1965960"/>
                  <a:pt x="1847088" y="2386584"/>
                </a:cubicBezTo>
                <a:cubicBezTo>
                  <a:pt x="1443228" y="2807208"/>
                  <a:pt x="530352" y="3169920"/>
                  <a:pt x="265176" y="3300984"/>
                </a:cubicBezTo>
                <a:cubicBezTo>
                  <a:pt x="0" y="3432048"/>
                  <a:pt x="24384" y="3630168"/>
                  <a:pt x="237744" y="3209544"/>
                </a:cubicBezTo>
                <a:close/>
              </a:path>
            </a:pathLst>
          </a:custGeom>
          <a:noFill/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7" name="Прямая со стрелкой 6"/>
          <p:cNvCxnSpPr/>
          <p:nvPr/>
        </p:nvCxnSpPr>
        <p:spPr>
          <a:xfrm rot="5400000" flipH="1" flipV="1">
            <a:off x="-850899" y="3740150"/>
            <a:ext cx="4800600" cy="3175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877" name="TextBox 7"/>
          <p:cNvSpPr txBox="1">
            <a:spLocks noChangeArrowheads="1"/>
          </p:cNvSpPr>
          <p:nvPr/>
        </p:nvSpPr>
        <p:spPr bwMode="auto">
          <a:xfrm>
            <a:off x="2514600" y="2286000"/>
            <a:ext cx="6588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Calibri" pitchFamily="34" charset="0"/>
              </a:rPr>
              <a:t>CPP</a:t>
            </a:r>
            <a:endParaRPr lang="ru-RU" b="1">
              <a:latin typeface="Calibri" pitchFamily="34" charset="0"/>
            </a:endParaRPr>
          </a:p>
        </p:txBody>
      </p:sp>
      <p:sp>
        <p:nvSpPr>
          <p:cNvPr id="79878" name="TextBox 8"/>
          <p:cNvSpPr txBox="1">
            <a:spLocks noChangeArrowheads="1"/>
          </p:cNvSpPr>
          <p:nvPr/>
        </p:nvSpPr>
        <p:spPr bwMode="auto">
          <a:xfrm>
            <a:off x="3581400" y="4191000"/>
            <a:ext cx="5445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Calibri" pitchFamily="34" charset="0"/>
              </a:rPr>
              <a:t>LIP</a:t>
            </a:r>
            <a:endParaRPr lang="ru-RU" b="1">
              <a:latin typeface="Calibri" pitchFamily="34" charset="0"/>
            </a:endParaRPr>
          </a:p>
        </p:txBody>
      </p:sp>
      <p:sp>
        <p:nvSpPr>
          <p:cNvPr id="79879" name="TextBox 9"/>
          <p:cNvSpPr txBox="1">
            <a:spLocks noChangeArrowheads="1"/>
          </p:cNvSpPr>
          <p:nvPr/>
        </p:nvSpPr>
        <p:spPr bwMode="auto">
          <a:xfrm>
            <a:off x="4343400" y="2667000"/>
            <a:ext cx="5699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Calibri" pitchFamily="34" charset="0"/>
              </a:rPr>
              <a:t>UIP</a:t>
            </a:r>
            <a:endParaRPr lang="ru-RU" b="1">
              <a:latin typeface="Calibri" pitchFamily="34" charset="0"/>
            </a:endParaRPr>
          </a:p>
        </p:txBody>
      </p:sp>
      <p:sp>
        <p:nvSpPr>
          <p:cNvPr id="79880" name="TextBox 10"/>
          <p:cNvSpPr txBox="1">
            <a:spLocks noChangeArrowheads="1"/>
          </p:cNvSpPr>
          <p:nvPr/>
        </p:nvSpPr>
        <p:spPr bwMode="auto">
          <a:xfrm>
            <a:off x="2590800" y="152400"/>
            <a:ext cx="38735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КРИВАЯ «ДАВЛЕНИЕ – ОБЪЕМ»</a:t>
            </a:r>
          </a:p>
        </p:txBody>
      </p:sp>
      <p:sp>
        <p:nvSpPr>
          <p:cNvPr id="79881" name="TextBox 9"/>
          <p:cNvSpPr txBox="1">
            <a:spLocks noChangeArrowheads="1"/>
          </p:cNvSpPr>
          <p:nvPr/>
        </p:nvSpPr>
        <p:spPr bwMode="auto">
          <a:xfrm>
            <a:off x="5435600" y="692150"/>
            <a:ext cx="3133725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 b="1">
                <a:latin typeface="Calibri" pitchFamily="34" charset="0"/>
              </a:rPr>
              <a:t>LIP – low inflection point;</a:t>
            </a:r>
          </a:p>
          <a:p>
            <a:r>
              <a:rPr lang="en-US" sz="1600" b="1">
                <a:latin typeface="Calibri" pitchFamily="34" charset="0"/>
              </a:rPr>
              <a:t>UIP – upper inflection point;</a:t>
            </a:r>
          </a:p>
          <a:p>
            <a:r>
              <a:rPr lang="en-US" sz="1600" b="1">
                <a:latin typeface="Calibri" pitchFamily="34" charset="0"/>
              </a:rPr>
              <a:t>CPP – collapse pressure point</a:t>
            </a:r>
            <a:endParaRPr lang="ru-RU" sz="1600" b="1">
              <a:latin typeface="Calibri" pitchFamily="34" charset="0"/>
            </a:endParaRPr>
          </a:p>
        </p:txBody>
      </p:sp>
      <p:sp>
        <p:nvSpPr>
          <p:cNvPr id="79882" name="TextBox 10"/>
          <p:cNvSpPr txBox="1">
            <a:spLocks noChangeArrowheads="1"/>
          </p:cNvSpPr>
          <p:nvPr/>
        </p:nvSpPr>
        <p:spPr bwMode="auto">
          <a:xfrm>
            <a:off x="5940425" y="3716338"/>
            <a:ext cx="2087563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 b="1">
                <a:latin typeface="Calibri" pitchFamily="34" charset="0"/>
              </a:rPr>
              <a:t>PEEP = LIP+2mBar</a:t>
            </a:r>
          </a:p>
          <a:p>
            <a:r>
              <a:rPr lang="en-US" sz="1600" b="1">
                <a:latin typeface="Calibri" pitchFamily="34" charset="0"/>
              </a:rPr>
              <a:t>PIP &lt;UIP</a:t>
            </a:r>
          </a:p>
          <a:p>
            <a:r>
              <a:rPr lang="en-US" sz="1600" b="1">
                <a:latin typeface="Calibri" pitchFamily="34" charset="0"/>
              </a:rPr>
              <a:t>PEEP = CPP-2mBar</a:t>
            </a:r>
            <a:endParaRPr lang="ru-RU" sz="1600" b="1">
              <a:latin typeface="Calibri" pitchFamily="34" charset="0"/>
            </a:endParaRPr>
          </a:p>
        </p:txBody>
      </p:sp>
      <p:cxnSp>
        <p:nvCxnSpPr>
          <p:cNvPr id="13" name="Прямая соединительная линия 12"/>
          <p:cNvCxnSpPr/>
          <p:nvPr/>
        </p:nvCxnSpPr>
        <p:spPr>
          <a:xfrm flipV="1">
            <a:off x="1547813" y="1773238"/>
            <a:ext cx="4176712" cy="381635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7" name="Заголовок 1"/>
          <p:cNvSpPr>
            <a:spLocks noGrp="1"/>
          </p:cNvSpPr>
          <p:nvPr>
            <p:ph type="title"/>
          </p:nvPr>
        </p:nvSpPr>
        <p:spPr>
          <a:xfrm>
            <a:off x="2339975" y="1773238"/>
            <a:ext cx="4032250" cy="3600450"/>
          </a:xfrm>
          <a:ln w="63500">
            <a:solidFill>
              <a:srgbClr val="FF0000"/>
            </a:solidFill>
          </a:ln>
        </p:spPr>
        <p:txBody>
          <a:bodyPr/>
          <a:lstStyle/>
          <a:p>
            <a:pPr algn="l" eaLnBrk="1" hangingPunct="1"/>
            <a:r>
              <a:rPr lang="en-US" sz="2000" b="1" smtClean="0"/>
              <a:t>VENTILATOR INDUCED LUNG INJURY </a:t>
            </a:r>
            <a:r>
              <a:rPr lang="ru-RU" sz="2000" b="1" smtClean="0"/>
              <a:t>  </a:t>
            </a:r>
            <a:r>
              <a:rPr lang="en-US" sz="3200" b="1" smtClean="0"/>
              <a:t>(V I L I)</a:t>
            </a:r>
            <a:r>
              <a:rPr lang="ru-RU" sz="3200" b="1" smtClean="0"/>
              <a:t/>
            </a:r>
            <a:br>
              <a:rPr lang="ru-RU" sz="3200" b="1" smtClean="0"/>
            </a:br>
            <a:r>
              <a:rPr lang="ru-RU" sz="2000" b="1" smtClean="0"/>
              <a:t>1. Неадекватное увлажнение</a:t>
            </a:r>
            <a:br>
              <a:rPr lang="ru-RU" sz="2000" b="1" smtClean="0"/>
            </a:br>
            <a:r>
              <a:rPr lang="ru-RU" sz="2000" b="1" smtClean="0"/>
              <a:t>2. Баротравма</a:t>
            </a:r>
            <a:br>
              <a:rPr lang="ru-RU" sz="2000" b="1" smtClean="0"/>
            </a:br>
            <a:r>
              <a:rPr lang="ru-RU" sz="2000" b="1" smtClean="0"/>
              <a:t>3. Волюмтравма</a:t>
            </a:r>
            <a:br>
              <a:rPr lang="ru-RU" sz="2000" b="1" smtClean="0"/>
            </a:br>
            <a:r>
              <a:rPr lang="ru-RU" sz="2000" b="1" smtClean="0"/>
              <a:t>4. Ателектотравма</a:t>
            </a:r>
            <a:br>
              <a:rPr lang="ru-RU" sz="2000" b="1" smtClean="0"/>
            </a:br>
            <a:r>
              <a:rPr lang="ru-RU" sz="2000" b="1" smtClean="0"/>
              <a:t>5. Биотравма</a:t>
            </a:r>
            <a:br>
              <a:rPr lang="ru-RU" sz="2000" b="1" smtClean="0"/>
            </a:br>
            <a:r>
              <a:rPr lang="ru-RU" sz="2000" b="1" smtClean="0"/>
              <a:t>6. Токсичность кислорода</a:t>
            </a:r>
            <a:r>
              <a:rPr lang="ru-RU" sz="3200" b="1" smtClean="0"/>
              <a:t/>
            </a:r>
            <a:br>
              <a:rPr lang="ru-RU" sz="3200" b="1" smtClean="0"/>
            </a:br>
            <a:endParaRPr lang="ru-RU" sz="3200" b="1" smtClean="0"/>
          </a:p>
        </p:txBody>
      </p:sp>
      <p:sp>
        <p:nvSpPr>
          <p:cNvPr id="80898" name="TextBox 3"/>
          <p:cNvSpPr txBox="1">
            <a:spLocks noChangeArrowheads="1"/>
          </p:cNvSpPr>
          <p:nvPr/>
        </p:nvSpPr>
        <p:spPr bwMode="auto">
          <a:xfrm>
            <a:off x="611188" y="2924175"/>
            <a:ext cx="17970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пневмоторакс</a:t>
            </a:r>
          </a:p>
        </p:txBody>
      </p:sp>
      <p:sp>
        <p:nvSpPr>
          <p:cNvPr id="80899" name="TextBox 4"/>
          <p:cNvSpPr txBox="1">
            <a:spLocks noChangeArrowheads="1"/>
          </p:cNvSpPr>
          <p:nvPr/>
        </p:nvSpPr>
        <p:spPr bwMode="auto">
          <a:xfrm>
            <a:off x="0" y="3500438"/>
            <a:ext cx="240188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b="1">
                <a:latin typeface="Calibri" pitchFamily="34" charset="0"/>
              </a:rPr>
              <a:t>интерстициальная </a:t>
            </a:r>
          </a:p>
          <a:p>
            <a:pPr algn="ctr"/>
            <a:r>
              <a:rPr lang="ru-RU" b="1">
                <a:latin typeface="Calibri" pitchFamily="34" charset="0"/>
              </a:rPr>
              <a:t>эмфизема</a:t>
            </a:r>
          </a:p>
        </p:txBody>
      </p:sp>
      <p:sp>
        <p:nvSpPr>
          <p:cNvPr id="80900" name="TextBox 5"/>
          <p:cNvSpPr txBox="1">
            <a:spLocks noChangeArrowheads="1"/>
          </p:cNvSpPr>
          <p:nvPr/>
        </p:nvSpPr>
        <p:spPr bwMode="auto">
          <a:xfrm>
            <a:off x="0" y="4508500"/>
            <a:ext cx="25749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пневмомедиастинум</a:t>
            </a:r>
          </a:p>
        </p:txBody>
      </p:sp>
      <p:sp>
        <p:nvSpPr>
          <p:cNvPr id="80901" name="TextBox 6"/>
          <p:cNvSpPr txBox="1">
            <a:spLocks noChangeArrowheads="1"/>
          </p:cNvSpPr>
          <p:nvPr/>
        </p:nvSpPr>
        <p:spPr bwMode="auto">
          <a:xfrm>
            <a:off x="323850" y="5229225"/>
            <a:ext cx="21177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пневмоперикард</a:t>
            </a:r>
          </a:p>
        </p:txBody>
      </p:sp>
      <p:sp>
        <p:nvSpPr>
          <p:cNvPr id="80902" name="TextBox 7"/>
          <p:cNvSpPr txBox="1">
            <a:spLocks noChangeArrowheads="1"/>
          </p:cNvSpPr>
          <p:nvPr/>
        </p:nvSpPr>
        <p:spPr bwMode="auto">
          <a:xfrm>
            <a:off x="6443663" y="4005263"/>
            <a:ext cx="20716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фиброателектаз</a:t>
            </a:r>
          </a:p>
        </p:txBody>
      </p:sp>
      <p:sp>
        <p:nvSpPr>
          <p:cNvPr id="80903" name="TextBox 8"/>
          <p:cNvSpPr txBox="1">
            <a:spLocks noChangeArrowheads="1"/>
          </p:cNvSpPr>
          <p:nvPr/>
        </p:nvSpPr>
        <p:spPr bwMode="auto">
          <a:xfrm>
            <a:off x="6300788" y="4652963"/>
            <a:ext cx="240347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b="1">
                <a:latin typeface="Calibri" pitchFamily="34" charset="0"/>
              </a:rPr>
              <a:t>интерстициальная </a:t>
            </a:r>
          </a:p>
          <a:p>
            <a:pPr algn="ctr"/>
            <a:r>
              <a:rPr lang="ru-RU" b="1">
                <a:latin typeface="Calibri" pitchFamily="34" charset="0"/>
              </a:rPr>
              <a:t>пневмония</a:t>
            </a:r>
          </a:p>
        </p:txBody>
      </p:sp>
      <p:sp>
        <p:nvSpPr>
          <p:cNvPr id="80904" name="TextBox 9"/>
          <p:cNvSpPr txBox="1">
            <a:spLocks noChangeArrowheads="1"/>
          </p:cNvSpPr>
          <p:nvPr/>
        </p:nvSpPr>
        <p:spPr bwMode="auto">
          <a:xfrm>
            <a:off x="6516688" y="5445125"/>
            <a:ext cx="9810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сепсис</a:t>
            </a:r>
          </a:p>
        </p:txBody>
      </p:sp>
      <p:sp>
        <p:nvSpPr>
          <p:cNvPr id="80905" name="TextBox 10"/>
          <p:cNvSpPr txBox="1">
            <a:spLocks noChangeArrowheads="1"/>
          </p:cNvSpPr>
          <p:nvPr/>
        </p:nvSpPr>
        <p:spPr bwMode="auto">
          <a:xfrm>
            <a:off x="5651500" y="5876925"/>
            <a:ext cx="6746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ДВС</a:t>
            </a:r>
          </a:p>
        </p:txBody>
      </p:sp>
      <p:sp>
        <p:nvSpPr>
          <p:cNvPr id="80906" name="TextBox 35"/>
          <p:cNvSpPr txBox="1">
            <a:spLocks noChangeArrowheads="1"/>
          </p:cNvSpPr>
          <p:nvPr/>
        </p:nvSpPr>
        <p:spPr bwMode="auto">
          <a:xfrm>
            <a:off x="1763713" y="5661025"/>
            <a:ext cx="24796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b="1">
                <a:latin typeface="Calibri" pitchFamily="34" charset="0"/>
              </a:rPr>
              <a:t>интерстициальный </a:t>
            </a:r>
          </a:p>
          <a:p>
            <a:pPr algn="ctr"/>
            <a:r>
              <a:rPr lang="ru-RU" b="1">
                <a:latin typeface="Calibri" pitchFamily="34" charset="0"/>
              </a:rPr>
              <a:t>отёк</a:t>
            </a:r>
          </a:p>
        </p:txBody>
      </p:sp>
      <p:sp>
        <p:nvSpPr>
          <p:cNvPr id="80907" name="TextBox 45"/>
          <p:cNvSpPr txBox="1">
            <a:spLocks noChangeArrowheads="1"/>
          </p:cNvSpPr>
          <p:nvPr/>
        </p:nvSpPr>
        <p:spPr bwMode="auto">
          <a:xfrm>
            <a:off x="0" y="260350"/>
            <a:ext cx="91440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ИЗБЫТОК ДЫХАТЕЛЬНОГО ОБЪЁМА БОЛЕЕ ВАЖНЫЙ ПОРАЖАЮЩИЙ ФАКТОР, ЧЕМ ДАВЛЕНИЕ, КОТОРОЕ ПОНАДОБИЛОСЬ ДЛЯ СОЗДАНИЯ ЭТОГО ИЗБЫТКА! </a:t>
            </a:r>
          </a:p>
        </p:txBody>
      </p:sp>
      <p:sp>
        <p:nvSpPr>
          <p:cNvPr id="80908" name="TextBox 30"/>
          <p:cNvSpPr txBox="1">
            <a:spLocks noChangeArrowheads="1"/>
          </p:cNvSpPr>
          <p:nvPr/>
        </p:nvSpPr>
        <p:spPr bwMode="auto">
          <a:xfrm>
            <a:off x="6372225" y="3141663"/>
            <a:ext cx="168275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latin typeface="Calibri" pitchFamily="34" charset="0"/>
              </a:rPr>
              <a:t>резорбтивные </a:t>
            </a:r>
          </a:p>
          <a:p>
            <a:r>
              <a:rPr lang="ru-RU" b="1">
                <a:latin typeface="Calibri" pitchFamily="34" charset="0"/>
              </a:rPr>
              <a:t>ателектазы</a:t>
            </a:r>
          </a:p>
        </p:txBody>
      </p:sp>
      <p:sp>
        <p:nvSpPr>
          <p:cNvPr id="33" name="Стрелка углом 32"/>
          <p:cNvSpPr/>
          <p:nvPr/>
        </p:nvSpPr>
        <p:spPr>
          <a:xfrm rot="16200000" flipH="1">
            <a:off x="1381125" y="2084388"/>
            <a:ext cx="769938" cy="868362"/>
          </a:xfrm>
          <a:prstGeom prst="bentArrow">
            <a:avLst/>
          </a:prstGeom>
          <a:noFill/>
          <a:ln w="63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34" name="Стрелка углом 33"/>
          <p:cNvSpPr/>
          <p:nvPr/>
        </p:nvSpPr>
        <p:spPr>
          <a:xfrm rot="5400000">
            <a:off x="6471444" y="2177257"/>
            <a:ext cx="814387" cy="869950"/>
          </a:xfrm>
          <a:prstGeom prst="bentArrow">
            <a:avLst/>
          </a:prstGeom>
          <a:noFill/>
          <a:ln w="63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1" name="Picture 2" descr="C:\Documents and Settings\Доктор\Рабочий стол\present\рентген\IMG_0165.JPG"/>
          <p:cNvPicPr>
            <a:picLocks noChangeAspect="1" noChangeArrowheads="1"/>
          </p:cNvPicPr>
          <p:nvPr/>
        </p:nvPicPr>
        <p:blipFill>
          <a:blip r:embed="rId2" cstate="print">
            <a:lum bright="16000" contrast="26000"/>
          </a:blip>
          <a:srcRect/>
          <a:stretch>
            <a:fillRect/>
          </a:stretch>
        </p:blipFill>
        <p:spPr bwMode="auto">
          <a:xfrm>
            <a:off x="-468313" y="-171450"/>
            <a:ext cx="9504363" cy="702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22" name="TextBox 2"/>
          <p:cNvSpPr txBox="1">
            <a:spLocks noChangeArrowheads="1"/>
          </p:cNvSpPr>
          <p:nvPr/>
        </p:nvSpPr>
        <p:spPr bwMode="auto">
          <a:xfrm>
            <a:off x="3708400" y="4941888"/>
            <a:ext cx="2159000" cy="3683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latin typeface="Calibri" pitchFamily="34" charset="0"/>
              </a:rPr>
              <a:t>ВАШ ДИАГНОЗ?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5" name="Picture 2" descr="C:\Documents and Settings\Доктор\Рабочий стол\present\рентген\IMG_0164.JPG"/>
          <p:cNvPicPr>
            <a:picLocks noChangeAspect="1" noChangeArrowheads="1"/>
          </p:cNvPicPr>
          <p:nvPr/>
        </p:nvPicPr>
        <p:blipFill>
          <a:blip r:embed="rId2" cstate="print">
            <a:lum bright="12000" contrast="34000"/>
          </a:blip>
          <a:srcRect/>
          <a:stretch>
            <a:fillRect/>
          </a:stretch>
        </p:blipFill>
        <p:spPr bwMode="auto">
          <a:xfrm>
            <a:off x="0" y="0"/>
            <a:ext cx="8856663" cy="664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69" name="Picture 2" descr="C:\Documents and Settings\Доктор\Рабочий стол\present\рентген\IMG_0167.JPG"/>
          <p:cNvPicPr>
            <a:picLocks noChangeAspect="1" noChangeArrowheads="1"/>
          </p:cNvPicPr>
          <p:nvPr/>
        </p:nvPicPr>
        <p:blipFill>
          <a:blip r:embed="rId2" cstate="print">
            <a:lum contrast="12000"/>
          </a:blip>
          <a:srcRect/>
          <a:stretch>
            <a:fillRect/>
          </a:stretch>
        </p:blipFill>
        <p:spPr bwMode="auto">
          <a:xfrm>
            <a:off x="250825" y="0"/>
            <a:ext cx="8545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400" b="1" smtClean="0"/>
              <a:t>БАРОТРАВМА</a:t>
            </a:r>
            <a:br>
              <a:rPr lang="ru-RU" sz="2400" b="1" smtClean="0"/>
            </a:br>
            <a:r>
              <a:rPr lang="ru-RU" sz="2400" b="1" smtClean="0"/>
              <a:t>(повреждение давлением)</a:t>
            </a:r>
          </a:p>
        </p:txBody>
      </p:sp>
      <p:sp>
        <p:nvSpPr>
          <p:cNvPr id="84994" name="Содержимое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525963"/>
          </a:xfrm>
        </p:spPr>
        <p:txBody>
          <a:bodyPr/>
          <a:lstStyle/>
          <a:p>
            <a:pPr eaLnBrk="1" hangingPunct="1"/>
            <a:r>
              <a:rPr lang="ru-RU" sz="2000" b="1" smtClean="0"/>
              <a:t>ПРИЧИНА: высокий транспульмональный градиент давления.</a:t>
            </a:r>
          </a:p>
          <a:p>
            <a:pPr eaLnBrk="1" hangingPunct="1"/>
            <a:r>
              <a:rPr lang="ru-RU" sz="2000" b="1" smtClean="0"/>
              <a:t>СУТЬ: разрыв тканей лёгких или бронхов.</a:t>
            </a:r>
          </a:p>
          <a:p>
            <a:pPr eaLnBrk="1" hangingPunct="1"/>
            <a:r>
              <a:rPr lang="ru-RU" sz="2000" b="1" smtClean="0"/>
              <a:t>ПОСЛЕДСТВИЯ: пневмоторакс (или пневмомедиастинум), ограничение дыхательной поверхности, смещение средостения, гипоксия, нарушения гемодинамики.</a:t>
            </a:r>
          </a:p>
          <a:p>
            <a:pPr eaLnBrk="1" hangingPunct="1"/>
            <a:endParaRPr lang="ru-RU" sz="2000" b="1" smtClean="0"/>
          </a:p>
          <a:p>
            <a:pPr eaLnBrk="1" hangingPunct="1"/>
            <a:r>
              <a:rPr lang="ru-RU" sz="2000" b="1" smtClean="0"/>
              <a:t>ЗАЩИТА: установка безопасного предела давления.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400" b="1" smtClean="0"/>
              <a:t>ВОЛЮМОТРАВМА</a:t>
            </a:r>
            <a:br>
              <a:rPr lang="ru-RU" sz="2400" b="1" smtClean="0"/>
            </a:br>
            <a:r>
              <a:rPr lang="ru-RU" sz="2400" b="1" smtClean="0"/>
              <a:t>(повреждение объёмом)</a:t>
            </a:r>
          </a:p>
        </p:txBody>
      </p:sp>
      <p:sp>
        <p:nvSpPr>
          <p:cNvPr id="86018" name="Содержимое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525963"/>
          </a:xfrm>
        </p:spPr>
        <p:txBody>
          <a:bodyPr/>
          <a:lstStyle/>
          <a:p>
            <a:pPr eaLnBrk="1" hangingPunct="1"/>
            <a:r>
              <a:rPr lang="ru-RU" sz="2000" b="1" smtClean="0"/>
              <a:t>ПРИЧИНА: введение в лёгкие избыточного количества инспираторного газа.</a:t>
            </a:r>
          </a:p>
          <a:p>
            <a:pPr eaLnBrk="1" hangingPunct="1"/>
            <a:r>
              <a:rPr lang="ru-RU" sz="2000" b="1" smtClean="0"/>
              <a:t>СУТЬ: дистелектаз (перерастяжение альвеол) с повреждением альвеолярных мембран.</a:t>
            </a:r>
          </a:p>
          <a:p>
            <a:pPr eaLnBrk="1" hangingPunct="1"/>
            <a:r>
              <a:rPr lang="ru-RU" sz="2000" b="1" smtClean="0"/>
              <a:t>ПОСЛЕДСТВИЯ: накопление внесосудистой воды в лёгких, выделение факторов системной воспалительной реакции, развитие ОРДС.</a:t>
            </a:r>
          </a:p>
          <a:p>
            <a:pPr eaLnBrk="1" hangingPunct="1"/>
            <a:endParaRPr lang="ru-RU" sz="2000" b="1" smtClean="0"/>
          </a:p>
          <a:p>
            <a:pPr eaLnBrk="1" hangingPunct="1"/>
            <a:r>
              <a:rPr lang="ru-RU" sz="2000" b="1" smtClean="0"/>
              <a:t>ЗАЩИТА: точное дозирование дыхательных объёмов; наблюдение за экскурсиями грудной клетки; ограничение подвижности грудной клетки («ПРОН»-позиция).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>
                <a:latin typeface="Arial" pitchFamily="34" charset="0"/>
              </a:rPr>
              <a:t>Мурманск, 2005 </a:t>
            </a:r>
          </a:p>
        </p:txBody>
      </p:sp>
      <p:sp>
        <p:nvSpPr>
          <p:cNvPr id="5529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F48661A-3B69-459E-90CD-D2D157637532}" type="slidenum">
              <a:rPr lang="ru-RU">
                <a:latin typeface="Arial" pitchFamily="34" charset="0"/>
              </a:rPr>
              <a:pPr>
                <a:defRPr/>
              </a:pPr>
              <a:t>66</a:t>
            </a:fld>
            <a:endParaRPr lang="ru-RU">
              <a:latin typeface="Arial" pitchFamily="34" charset="0"/>
            </a:endParaRPr>
          </a:p>
        </p:txBody>
      </p:sp>
      <p:pic>
        <p:nvPicPr>
          <p:cNvPr id="87043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915150"/>
          </a:xfrm>
        </p:spPr>
      </p:pic>
      <p:sp>
        <p:nvSpPr>
          <p:cNvPr id="87044" name="Rectangle 3"/>
          <p:cNvSpPr>
            <a:spLocks noChangeArrowheads="1"/>
          </p:cNvSpPr>
          <p:nvPr/>
        </p:nvSpPr>
        <p:spPr bwMode="auto">
          <a:xfrm>
            <a:off x="3732213" y="6534150"/>
            <a:ext cx="3757612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54864" anchor="b">
            <a:spAutoFit/>
          </a:bodyPr>
          <a:lstStyle/>
          <a:p>
            <a:r>
              <a:rPr lang="ru-RU">
                <a:latin typeface="Calibri" pitchFamily="34" charset="0"/>
              </a:rPr>
              <a:t>По: Schubert </a:t>
            </a:r>
            <a:r>
              <a:rPr lang="en-US">
                <a:latin typeface="Calibri" pitchFamily="34" charset="0"/>
              </a:rPr>
              <a:t>J</a:t>
            </a:r>
            <a:r>
              <a:rPr lang="ru-RU">
                <a:latin typeface="Calibri" pitchFamily="34" charset="0"/>
              </a:rPr>
              <a:t>, 2005 г.</a:t>
            </a:r>
          </a:p>
        </p:txBody>
      </p:sp>
      <p:sp>
        <p:nvSpPr>
          <p:cNvPr id="87045" name="TextBox 5"/>
          <p:cNvSpPr txBox="1">
            <a:spLocks noChangeArrowheads="1"/>
          </p:cNvSpPr>
          <p:nvPr/>
        </p:nvSpPr>
        <p:spPr bwMode="auto">
          <a:xfrm>
            <a:off x="2643188" y="142875"/>
            <a:ext cx="4214812" cy="3698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Цитируется по Мазурок В.А.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5CC579-AEB9-4334-9285-87F741D1D684}" type="slidenum">
              <a:rPr lang="ru-RU">
                <a:latin typeface="Arial" pitchFamily="34" charset="0"/>
              </a:rPr>
              <a:pPr>
                <a:defRPr/>
              </a:pPr>
              <a:t>67</a:t>
            </a:fld>
            <a:endParaRPr lang="ru-RU">
              <a:latin typeface="Arial" pitchFamily="34" charset="0"/>
            </a:endParaRPr>
          </a:p>
        </p:txBody>
      </p:sp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188913"/>
            <a:ext cx="7772400" cy="1143000"/>
          </a:xfrm>
        </p:spPr>
        <p:txBody>
          <a:bodyPr/>
          <a:lstStyle/>
          <a:p>
            <a:pPr eaLnBrk="1" hangingPunct="1"/>
            <a:r>
              <a:rPr lang="ru-RU" sz="5700" smtClean="0">
                <a:latin typeface="Arial" charset="0"/>
              </a:rPr>
              <a:t>Положение на животе</a:t>
            </a:r>
            <a:endParaRPr lang="en-US" sz="5700" smtClean="0">
              <a:latin typeface="Arial" charset="0"/>
            </a:endParaRPr>
          </a:p>
        </p:txBody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412875"/>
            <a:ext cx="8320087" cy="5184775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Clr>
                <a:srgbClr val="CC0000"/>
              </a:buClr>
              <a:buFont typeface="Arial" charset="0"/>
              <a:buNone/>
              <a:defRPr/>
            </a:pPr>
            <a:r>
              <a:rPr lang="en-US" sz="2400" b="1" dirty="0" smtClean="0"/>
              <a:t>NEJM 2001;345:568-73</a:t>
            </a:r>
          </a:p>
          <a:p>
            <a:pPr lvl="1" eaLnBrk="1" fontAlgn="auto" hangingPunct="1">
              <a:spcAft>
                <a:spcPts val="0"/>
              </a:spcAft>
              <a:buClr>
                <a:srgbClr val="CC0000"/>
              </a:buClr>
              <a:buSzPct val="80000"/>
              <a:buFont typeface="Arial" charset="0"/>
              <a:buNone/>
              <a:defRPr/>
            </a:pPr>
            <a:r>
              <a:rPr lang="en-US" sz="2400" b="1" dirty="0" smtClean="0"/>
              <a:t>Prone-Supine Study Group</a:t>
            </a:r>
          </a:p>
          <a:p>
            <a:pPr lvl="1" eaLnBrk="1" fontAlgn="auto" hangingPunct="1">
              <a:spcAft>
                <a:spcPts val="0"/>
              </a:spcAft>
              <a:buClr>
                <a:srgbClr val="CC0000"/>
              </a:buClr>
              <a:buSzPct val="80000"/>
              <a:buFont typeface="Arial" charset="0"/>
              <a:buNone/>
              <a:defRPr/>
            </a:pPr>
            <a:r>
              <a:rPr lang="ru-RU" b="1" dirty="0" smtClean="0"/>
              <a:t>Многоцентровое рандомизированное клиническое исследование</a:t>
            </a:r>
            <a:endParaRPr lang="en-US" b="1" dirty="0" smtClean="0"/>
          </a:p>
          <a:p>
            <a:pPr lvl="1" eaLnBrk="1" fontAlgn="auto" hangingPunct="1">
              <a:spcAft>
                <a:spcPts val="0"/>
              </a:spcAft>
              <a:buClr>
                <a:srgbClr val="CC0000"/>
              </a:buClr>
              <a:buSzPct val="80000"/>
              <a:buFont typeface="Arial" charset="0"/>
              <a:buNone/>
              <a:defRPr/>
            </a:pPr>
            <a:r>
              <a:rPr lang="en-US" b="1" dirty="0" smtClean="0"/>
              <a:t>304 </a:t>
            </a:r>
            <a:r>
              <a:rPr lang="ru-RU" b="1" dirty="0" smtClean="0"/>
              <a:t>взрослых пациента случайно выбраны для</a:t>
            </a:r>
            <a:r>
              <a:rPr lang="en-US" b="1" dirty="0" smtClean="0"/>
              <a:t>10</a:t>
            </a:r>
            <a:r>
              <a:rPr lang="ru-RU" b="1" dirty="0" smtClean="0"/>
              <a:t>-дневной вентиляции на спине против </a:t>
            </a:r>
            <a:r>
              <a:rPr lang="ru-RU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 часов вентиляции в день на животе</a:t>
            </a:r>
            <a:endParaRPr lang="en-US" b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1" eaLnBrk="1" fontAlgn="auto" hangingPunct="1">
              <a:spcAft>
                <a:spcPts val="0"/>
              </a:spcAft>
              <a:buClr>
                <a:srgbClr val="CC0000"/>
              </a:buClr>
              <a:buSzPct val="80000"/>
              <a:buFont typeface="Arial" charset="0"/>
              <a:buNone/>
              <a:defRPr/>
            </a:pPr>
            <a:r>
              <a:rPr lang="ru-RU" b="1" i="1" dirty="0" smtClean="0"/>
              <a:t>Нет улучшения в выживаемости.</a:t>
            </a:r>
          </a:p>
          <a:p>
            <a:pPr lvl="1" eaLnBrk="1" fontAlgn="auto" hangingPunct="1">
              <a:spcAft>
                <a:spcPts val="0"/>
              </a:spcAft>
              <a:buClr>
                <a:srgbClr val="CC0000"/>
              </a:buClr>
              <a:buSzPct val="80000"/>
              <a:buFont typeface="Arial" charset="0"/>
              <a:buNone/>
              <a:defRPr/>
            </a:pPr>
            <a:endParaRPr lang="ru-RU" b="1" i="1" dirty="0" smtClean="0"/>
          </a:p>
          <a:p>
            <a:pPr lvl="1" eaLnBrk="1" fontAlgn="auto" hangingPunct="1">
              <a:spcAft>
                <a:spcPts val="0"/>
              </a:spcAft>
              <a:buClr>
                <a:srgbClr val="CC0000"/>
              </a:buClr>
              <a:buSzPct val="80000"/>
              <a:buFont typeface="Arial" charset="0"/>
              <a:buNone/>
              <a:defRPr/>
            </a:pPr>
            <a:r>
              <a:rPr lang="ru-RU" b="1" i="1" dirty="0" smtClean="0"/>
              <a:t>Необходимо более 16 часов в сутки «</a:t>
            </a:r>
            <a:r>
              <a:rPr lang="ru-RU" b="1" i="1" dirty="0" err="1" smtClean="0"/>
              <a:t>прон</a:t>
            </a:r>
            <a:r>
              <a:rPr lang="ru-RU" b="1" i="1" dirty="0" smtClean="0"/>
              <a:t>»-позиции!</a:t>
            </a:r>
            <a:endParaRPr lang="en-US" b="1" i="1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 b="1" dirty="0" smtClean="0"/>
              <a:t>АТЕЛЕКТОТРАВМА</a:t>
            </a:r>
            <a:br>
              <a:rPr lang="ru-RU" sz="2400" b="1" dirty="0" smtClean="0"/>
            </a:br>
            <a:r>
              <a:rPr lang="ru-RU" sz="2400" b="1" dirty="0" smtClean="0"/>
              <a:t>(повреждение расправляющихся альвеол после их полного слипания)</a:t>
            </a:r>
            <a:endParaRPr lang="ru-RU" sz="2400" b="1" dirty="0"/>
          </a:p>
        </p:txBody>
      </p:sp>
      <p:sp>
        <p:nvSpPr>
          <p:cNvPr id="89090" name="Содержимое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525963"/>
          </a:xfrm>
        </p:spPr>
        <p:txBody>
          <a:bodyPr/>
          <a:lstStyle/>
          <a:p>
            <a:pPr eaLnBrk="1" hangingPunct="1"/>
            <a:r>
              <a:rPr lang="ru-RU" sz="2000" b="1" smtClean="0"/>
              <a:t>ПРИЧИНА: деградация или дефицит сурфактанта.</a:t>
            </a:r>
          </a:p>
          <a:p>
            <a:pPr eaLnBrk="1" hangingPunct="1"/>
            <a:r>
              <a:rPr lang="ru-RU" sz="2000" b="1" smtClean="0"/>
              <a:t>СУТЬ: при полном выдохе часть альвеол слипается, при вдохе альвеолярный секрет в раскрывающейся альвеоле рвётся, повреждаются пневмоциты.</a:t>
            </a:r>
          </a:p>
          <a:p>
            <a:pPr eaLnBrk="1" hangingPunct="1"/>
            <a:r>
              <a:rPr lang="ru-RU" sz="2000" b="1" smtClean="0"/>
              <a:t>ПОСЛЕДСТВИЯ: повышение проницаемости альвеолокапиллярной стенки, миграция макрофагов, выделение медиаторов воспаления.</a:t>
            </a:r>
          </a:p>
          <a:p>
            <a:pPr eaLnBrk="1" hangingPunct="1"/>
            <a:endParaRPr lang="ru-RU" sz="2000" b="1" smtClean="0"/>
          </a:p>
          <a:p>
            <a:pPr eaLnBrk="1" hangingPunct="1"/>
            <a:r>
              <a:rPr lang="ru-RU" sz="2000" b="1" smtClean="0"/>
              <a:t>ЗАЩИТА: повышение «РЕЕР».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400" b="1" smtClean="0"/>
              <a:t>БИОТРАВМА</a:t>
            </a:r>
            <a:br>
              <a:rPr lang="ru-RU" sz="2400" b="1" smtClean="0"/>
            </a:br>
            <a:r>
              <a:rPr lang="ru-RU" sz="2400" b="1" smtClean="0"/>
              <a:t>(повреждение лёгких собственными метаболитами)</a:t>
            </a:r>
          </a:p>
        </p:txBody>
      </p:sp>
      <p:sp>
        <p:nvSpPr>
          <p:cNvPr id="90114" name="Содержимое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525963"/>
          </a:xfrm>
        </p:spPr>
        <p:txBody>
          <a:bodyPr/>
          <a:lstStyle/>
          <a:p>
            <a:pPr eaLnBrk="1" hangingPunct="1"/>
            <a:r>
              <a:rPr lang="ru-RU" sz="2000" b="1" smtClean="0"/>
              <a:t>ПРИЧИНА: повышение в венозном кровотоке концентрации микроагрегатов, факторов системной воспалительной реакции и/или бактериальных токсинов.</a:t>
            </a:r>
          </a:p>
          <a:p>
            <a:pPr eaLnBrk="1" hangingPunct="1"/>
            <a:r>
              <a:rPr lang="ru-RU" sz="2000" b="1" smtClean="0"/>
              <a:t>СУТЬ: лёгкие – фильтр, орган выделения и утилизации токсических продуктов. ИВЛ в вынужденно агрессивных режимах повышает риск концентрации токсинов в сосудах малого круга до величин, превышающих возможности лёгочной детоксикации.</a:t>
            </a:r>
          </a:p>
          <a:p>
            <a:pPr eaLnBrk="1" hangingPunct="1"/>
            <a:r>
              <a:rPr lang="ru-RU" sz="2000" b="1" smtClean="0"/>
              <a:t>ПОСЛЕДСТВИЯ: инициация или углубление ОРДС.</a:t>
            </a:r>
          </a:p>
          <a:p>
            <a:pPr eaLnBrk="1" hangingPunct="1"/>
            <a:endParaRPr lang="ru-RU" sz="2000" b="1" smtClean="0"/>
          </a:p>
          <a:p>
            <a:pPr eaLnBrk="1" hangingPunct="1"/>
            <a:r>
              <a:rPr lang="ru-RU" sz="2000" b="1" smtClean="0"/>
              <a:t>ЗАЩИТА: максимальное использование дыхательных попыток пациента без избыточной поддержки объёмом или давлением.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188913"/>
            <a:ext cx="7772400" cy="620712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 b="1" dirty="0" smtClean="0">
                <a:latin typeface="Arial" charset="0"/>
              </a:rPr>
              <a:t>ТОКСИЧЕСКИЕ ЭФФЕКТЫ КИСЛОРОДА</a:t>
            </a:r>
            <a:br>
              <a:rPr lang="ru-RU" sz="2400" b="1" dirty="0" smtClean="0">
                <a:latin typeface="Arial" charset="0"/>
              </a:rPr>
            </a:br>
            <a:r>
              <a:rPr lang="ru-RU" sz="2400" b="1" dirty="0" smtClean="0">
                <a:latin typeface="Arial" charset="0"/>
              </a:rPr>
              <a:t>(энцефалит, пневмофиброз)</a:t>
            </a:r>
          </a:p>
        </p:txBody>
      </p:sp>
      <p:sp>
        <p:nvSpPr>
          <p:cNvPr id="91138" name="Rectangle 3"/>
          <p:cNvSpPr>
            <a:spLocks noGrp="1" noChangeArrowheads="1"/>
          </p:cNvSpPr>
          <p:nvPr>
            <p:ph idx="1"/>
          </p:nvPr>
        </p:nvSpPr>
        <p:spPr>
          <a:xfrm>
            <a:off x="0" y="1169988"/>
            <a:ext cx="9144000" cy="5688012"/>
          </a:xfrm>
        </p:spPr>
        <p:txBody>
          <a:bodyPr/>
          <a:lstStyle/>
          <a:p>
            <a:pPr eaLnBrk="1" hangingPunct="1"/>
            <a:r>
              <a:rPr lang="ru-RU" sz="2400" b="1" smtClean="0">
                <a:solidFill>
                  <a:srgbClr val="CC0000"/>
                </a:solidFill>
              </a:rPr>
              <a:t>ПОВЫШАЮТ:</a:t>
            </a:r>
            <a:r>
              <a:rPr lang="ru-RU" sz="2400" b="1" smtClean="0"/>
              <a:t> </a:t>
            </a:r>
            <a:r>
              <a:rPr lang="en-US" sz="2400" b="1" smtClean="0"/>
              <a:t>FiO</a:t>
            </a:r>
            <a:r>
              <a:rPr lang="en-US" sz="2400" b="1" baseline="-25000" smtClean="0"/>
              <a:t>2</a:t>
            </a:r>
            <a:r>
              <a:rPr lang="en-US" sz="2400" b="1" smtClean="0"/>
              <a:t> &gt; 0,6</a:t>
            </a:r>
            <a:r>
              <a:rPr lang="ru-RU" sz="2400" b="1" smtClean="0"/>
              <a:t>; перегрев и переохлаждение; глюкокортикостероиды; инсулин; метилксантины (особенно эуфиллин); трентал; кавинтон; ницерголин; актовегин; ингибиторы АПФ; сульфонамиды (фуросемид, диакарб); ингаляционные анестетики (в том числе – </a:t>
            </a:r>
            <a:r>
              <a:rPr lang="en-US" sz="2400" b="1" smtClean="0"/>
              <a:t>N</a:t>
            </a:r>
            <a:r>
              <a:rPr lang="en-US" sz="2400" b="1" baseline="-25000" smtClean="0"/>
              <a:t>2</a:t>
            </a:r>
            <a:r>
              <a:rPr lang="en-US" sz="2400" b="1" smtClean="0"/>
              <a:t>O)</a:t>
            </a:r>
            <a:r>
              <a:rPr lang="ru-RU" sz="2400" b="1" smtClean="0"/>
              <a:t>; морфин; фентанил.</a:t>
            </a:r>
          </a:p>
          <a:p>
            <a:pPr eaLnBrk="1" hangingPunct="1"/>
            <a:r>
              <a:rPr lang="ru-RU" sz="2400" b="1" smtClean="0">
                <a:solidFill>
                  <a:srgbClr val="CC0000"/>
                </a:solidFill>
              </a:rPr>
              <a:t>СНИЖАЮТ:</a:t>
            </a:r>
            <a:r>
              <a:rPr lang="ru-RU" sz="2400" b="1" smtClean="0"/>
              <a:t> барбитураты; магнезии сульфат; пиридоксин; токоферол; серотонин; унитиол; ацетилцистеин;  даларгин; оксибутират.</a:t>
            </a:r>
          </a:p>
          <a:p>
            <a:pPr eaLnBrk="1" hangingPunct="1"/>
            <a:r>
              <a:rPr lang="ru-RU" sz="2400" b="1" smtClean="0">
                <a:solidFill>
                  <a:srgbClr val="CC0000"/>
                </a:solidFill>
              </a:rPr>
              <a:t>ПРАКТИЧЕСКИЕ РЕКОМЕНДАЦИИ:</a:t>
            </a:r>
          </a:p>
          <a:p>
            <a:pPr eaLnBrk="1" hangingPunct="1"/>
            <a:r>
              <a:rPr lang="en-US" sz="2400" b="1" smtClean="0"/>
              <a:t>FiO</a:t>
            </a:r>
            <a:r>
              <a:rPr lang="en-US" sz="2400" b="1" baseline="-25000" smtClean="0"/>
              <a:t>2</a:t>
            </a:r>
            <a:r>
              <a:rPr lang="en-US" sz="2400" b="1" smtClean="0"/>
              <a:t> &gt; 0,6</a:t>
            </a:r>
            <a:r>
              <a:rPr lang="ru-RU" sz="2400" b="1" smtClean="0"/>
              <a:t> не более 1 суток; </a:t>
            </a:r>
            <a:r>
              <a:rPr lang="en-US" sz="2400" b="1" smtClean="0"/>
              <a:t>FiO</a:t>
            </a:r>
            <a:r>
              <a:rPr lang="en-US" sz="2400" b="1" baseline="-25000" smtClean="0"/>
              <a:t>2</a:t>
            </a:r>
            <a:r>
              <a:rPr lang="en-US" sz="2400" b="1" smtClean="0"/>
              <a:t> </a:t>
            </a:r>
            <a:r>
              <a:rPr lang="ru-RU" sz="2400" b="1" smtClean="0"/>
              <a:t>0,5-</a:t>
            </a:r>
            <a:r>
              <a:rPr lang="en-US" sz="2400" b="1" smtClean="0"/>
              <a:t>0,6</a:t>
            </a:r>
            <a:r>
              <a:rPr lang="ru-RU" sz="2400" b="1" smtClean="0"/>
              <a:t> не более 2 суток; </a:t>
            </a:r>
            <a:r>
              <a:rPr lang="en-US" sz="2400" b="1" smtClean="0"/>
              <a:t>FiO</a:t>
            </a:r>
            <a:r>
              <a:rPr lang="en-US" sz="2400" b="1" baseline="-25000" smtClean="0"/>
              <a:t>2</a:t>
            </a:r>
            <a:r>
              <a:rPr lang="en-US" sz="2400" b="1" smtClean="0"/>
              <a:t> </a:t>
            </a:r>
            <a:r>
              <a:rPr lang="ru-RU" sz="2400" b="1" smtClean="0"/>
              <a:t>≤</a:t>
            </a:r>
            <a:r>
              <a:rPr lang="en-US" sz="2400" b="1" smtClean="0"/>
              <a:t> 0,</a:t>
            </a:r>
            <a:r>
              <a:rPr lang="ru-RU" sz="2400" b="1" smtClean="0"/>
              <a:t>4 для длительного применения. Поток не более 5л/мин (взрослым) или не более 2л/мин (новорождённым). </a:t>
            </a:r>
            <a:r>
              <a:rPr lang="ru-RU" sz="2400" b="1" smtClean="0">
                <a:solidFill>
                  <a:srgbClr val="CC0000"/>
                </a:solidFill>
              </a:rPr>
              <a:t>Поддерживать </a:t>
            </a:r>
            <a:r>
              <a:rPr lang="en-US" sz="2400" b="1" smtClean="0">
                <a:solidFill>
                  <a:srgbClr val="CC0000"/>
                </a:solidFill>
              </a:rPr>
              <a:t>SpO</a:t>
            </a:r>
            <a:r>
              <a:rPr lang="en-US" sz="2400" b="1" baseline="-25000" smtClean="0">
                <a:solidFill>
                  <a:srgbClr val="CC0000"/>
                </a:solidFill>
              </a:rPr>
              <a:t>2</a:t>
            </a:r>
            <a:r>
              <a:rPr lang="en-US" sz="2400" b="1" smtClean="0">
                <a:solidFill>
                  <a:srgbClr val="CC0000"/>
                </a:solidFill>
              </a:rPr>
              <a:t> [</a:t>
            </a:r>
            <a:r>
              <a:rPr lang="ru-RU" sz="2400" b="1" smtClean="0">
                <a:solidFill>
                  <a:srgbClr val="CC0000"/>
                </a:solidFill>
              </a:rPr>
              <a:t>90 – 94%</a:t>
            </a:r>
            <a:r>
              <a:rPr lang="en-US" sz="2400" b="1" smtClean="0">
                <a:solidFill>
                  <a:srgbClr val="CC0000"/>
                </a:solidFill>
              </a:rPr>
              <a:t>]</a:t>
            </a:r>
            <a:endParaRPr lang="ru-RU" sz="2400" b="1" smtClean="0">
              <a:solidFill>
                <a:srgbClr val="CC0000"/>
              </a:solidFill>
            </a:endParaRPr>
          </a:p>
          <a:p>
            <a:pPr eaLnBrk="1" hangingPunct="1"/>
            <a:endParaRPr lang="ru-RU" sz="2400" b="1" smtClean="0">
              <a:latin typeface="Verdana" pitchFamily="34" charset="0"/>
            </a:endParaRPr>
          </a:p>
          <a:p>
            <a:pPr eaLnBrk="1" hangingPunct="1"/>
            <a:endParaRPr lang="ru-RU" sz="2400" b="1" smtClean="0"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1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79388" y="188913"/>
            <a:ext cx="8640762" cy="6335712"/>
          </a:xfrm>
        </p:spPr>
      </p:pic>
      <p:sp>
        <p:nvSpPr>
          <p:cNvPr id="5" name="Прямоугольник 4"/>
          <p:cNvSpPr/>
          <p:nvPr/>
        </p:nvSpPr>
        <p:spPr>
          <a:xfrm>
            <a:off x="179388" y="5157788"/>
            <a:ext cx="8640762" cy="1417637"/>
          </a:xfrm>
          <a:prstGeom prst="rect">
            <a:avLst/>
          </a:prstGeom>
          <a:solidFill>
            <a:srgbClr val="00206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/>
              <a:t>ВОПРОСЫ?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Оформление по умолчанию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  <a:fontScheme name="Оформление по умолчанию">
    <a:majorFont>
      <a:latin typeface="Arial"/>
      <a:ea typeface=""/>
      <a:cs typeface=""/>
    </a:majorFont>
    <a:minorFont>
      <a:latin typeface="Arial"/>
      <a:ea typeface=""/>
      <a:cs typeface="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Оформление по умолчанию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  <a:fontScheme name="Оформление по умолчанию">
    <a:majorFont>
      <a:latin typeface="Arial"/>
      <a:ea typeface=""/>
      <a:cs typeface=""/>
    </a:majorFont>
    <a:minorFont>
      <a:latin typeface="Arial"/>
      <a:ea typeface=""/>
      <a:cs typeface="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1475</TotalTime>
  <Words>3601</Words>
  <Application>Microsoft Office PowerPoint</Application>
  <PresentationFormat>Экран (4:3)</PresentationFormat>
  <Paragraphs>760</Paragraphs>
  <Slides>71</Slides>
  <Notes>47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71</vt:i4>
      </vt:variant>
    </vt:vector>
  </HeadingPairs>
  <TitlesOfParts>
    <vt:vector size="73" baseType="lpstr">
      <vt:lpstr>Тема Office</vt:lpstr>
      <vt:lpstr>Диаграмма</vt:lpstr>
      <vt:lpstr>ОСТРЫЙ РЕСПИРАТОРНЫЙ ДИСТРЕСС-СИНДРОМ  ОБЕСПЕЧЕНИЕ ПРОХОДИМОСТИ ДЫХАТЕЛЬНЫХ ПУТЕЙ  ОСНОВЫ РЕСПИРАТОРНОЙ ТЕРАПИИ</vt:lpstr>
      <vt:lpstr>ЦЕЛЬ: создание представления о механизмах реализации недостаточности функции внешнего дыхания и коррекции этой функции методами респираторной терапии</vt:lpstr>
      <vt:lpstr>ПЛАН:</vt:lpstr>
      <vt:lpstr>ЛИТЕРАТУРА:</vt:lpstr>
      <vt:lpstr>Слайд 5</vt:lpstr>
      <vt:lpstr>ОПРЕДЕЛЕНИЕ:</vt:lpstr>
      <vt:lpstr>Провоцирующие факторы</vt:lpstr>
      <vt:lpstr>Слайд 8</vt:lpstr>
      <vt:lpstr>ПУСКОВЫЕ СОБЫТИЯ РДС</vt:lpstr>
      <vt:lpstr>СОСТАВ СУРФАКТАНТА ЧЕЛОВЕКА</vt:lpstr>
      <vt:lpstr>СУРФАКТАНТ: ПРЕПАРАТЫ</vt:lpstr>
      <vt:lpstr>Слайд 12</vt:lpstr>
      <vt:lpstr>Слайд 13</vt:lpstr>
      <vt:lpstr>Слайд 14</vt:lpstr>
      <vt:lpstr>Слайд 15</vt:lpstr>
      <vt:lpstr>Слайд 16</vt:lpstr>
      <vt:lpstr>БАЛЛЬНАЯ ОЦЕНКА ДЫХАТЕЛЬНОЙ НЕДОСТАТОЧНОСТИ </vt:lpstr>
      <vt:lpstr>Слайд 18</vt:lpstr>
      <vt:lpstr>ПРИНЦИПЫ ИНТЕНСИВНОЙ ТЕРАПИИ ОРДС:</vt:lpstr>
      <vt:lpstr>Слайд 20</vt:lpstr>
      <vt:lpstr>Слайд 21</vt:lpstr>
      <vt:lpstr>РЕСПИРАТОРНАЯ ТЕРАПИЯ – ОСНОВНОЙ КОМПОНЕНТ ИНТЕНСИВНОЙ ТЕРАПИИ ЛЮБЫХ КРИТИЧЕСКИХ СОСТОЯНИЙ</vt:lpstr>
      <vt:lpstr>БИОМЕХАНИКА ДЫХАНИЯ</vt:lpstr>
      <vt:lpstr>Слайд 24</vt:lpstr>
      <vt:lpstr>Слайд 25</vt:lpstr>
      <vt:lpstr>Слайд 26</vt:lpstr>
      <vt:lpstr>Слайд 27</vt:lpstr>
      <vt:lpstr>РЕГУЛЯЦИЯ ВЕНТИЛЯЦИОННО-ПЕРФУЗИОННОГО СООТНОШЕНИЯ. ТРАНСПОРТ ГАЗОВ</vt:lpstr>
      <vt:lpstr>Слайд 29</vt:lpstr>
      <vt:lpstr>ПОКАЗАНИЯ К РЕСПИРАТОРНОЙ ТЕРАПИИ:</vt:lpstr>
      <vt:lpstr>РЕСПИРАТОРНАЯ ТЕРАПИЯ:</vt:lpstr>
      <vt:lpstr>СТРАТЕГИЧЕСКИЕ ЗАДАЧИ РЕСПИРАТОРНОЙ ТЕРАПИИ</vt:lpstr>
      <vt:lpstr>«ОКСИГЕНОТЕРАПИЯ»</vt:lpstr>
      <vt:lpstr>Слайд 34</vt:lpstr>
      <vt:lpstr>Слайд 35</vt:lpstr>
      <vt:lpstr>Слайд 36</vt:lpstr>
      <vt:lpstr>Слайд 37</vt:lpstr>
      <vt:lpstr>ИНТУБАЦИЯ</vt:lpstr>
      <vt:lpstr>Слайд 39</vt:lpstr>
      <vt:lpstr>Трудная прямая ларингоскопия</vt:lpstr>
      <vt:lpstr>Слайд 41</vt:lpstr>
      <vt:lpstr>ИСКУССТВЕННЫЕ ДЫХАТЕЛЬНЫЕ ПУТИ: 1. Эндотрахеальные трубки: трахеальные, бронхиальные, термолабильные, армированные; 2. Ларингеальные маски 3. Комбитьюб 4. Трахеостомические канюли</vt:lpstr>
      <vt:lpstr>Слайд 43</vt:lpstr>
      <vt:lpstr>Установка ларингеальной маски ProSeal </vt:lpstr>
      <vt:lpstr>Слайд 45</vt:lpstr>
      <vt:lpstr>ИСКУССТВЕННАЯ ВЕНТИЛЯЦИЯ ЛЕГКИХ</vt:lpstr>
      <vt:lpstr>Слайд 47</vt:lpstr>
      <vt:lpstr>Слайд 48</vt:lpstr>
      <vt:lpstr>ДАВЛЕНИЕ – ПОТОК (Time Control)</vt:lpstr>
      <vt:lpstr>УПРАВЛЯЮЩИЕ ПРОГРАММЫ ВЕНТИЛЯТОРА:</vt:lpstr>
      <vt:lpstr>Слайд 51</vt:lpstr>
      <vt:lpstr>Слайд 52</vt:lpstr>
      <vt:lpstr>Слайд 53</vt:lpstr>
      <vt:lpstr>Слайд 54</vt:lpstr>
      <vt:lpstr>Слайд 55</vt:lpstr>
      <vt:lpstr>Слайд 56</vt:lpstr>
      <vt:lpstr>Слайд 57</vt:lpstr>
      <vt:lpstr>ДЫХАТЕЛЬНЫЙ ОБЪЕМ КАК ФУНКЦИЯ ИНСПИРАТОРНОГО ДАВЛЕНИЯ</vt:lpstr>
      <vt:lpstr>Слайд 59</vt:lpstr>
      <vt:lpstr>VENTILATOR INDUCED LUNG INJURY   (V I L I) 1. Неадекватное увлажнение 2. Баротравма 3. Волюмтравма 4. Ателектотравма 5. Биотравма 6. Токсичность кислорода </vt:lpstr>
      <vt:lpstr>Слайд 61</vt:lpstr>
      <vt:lpstr>Слайд 62</vt:lpstr>
      <vt:lpstr>Слайд 63</vt:lpstr>
      <vt:lpstr>БАРОТРАВМА (повреждение давлением)</vt:lpstr>
      <vt:lpstr>ВОЛЮМОТРАВМА (повреждение объёмом)</vt:lpstr>
      <vt:lpstr>Слайд 66</vt:lpstr>
      <vt:lpstr>Положение на животе</vt:lpstr>
      <vt:lpstr>АТЕЛЕКТОТРАВМА (повреждение расправляющихся альвеол после их полного слипания)</vt:lpstr>
      <vt:lpstr>БИОТРАВМА (повреждение лёгких собственными метаболитами)</vt:lpstr>
      <vt:lpstr>ТОКСИЧЕСКИЕ ЭФФЕКТЫ КИСЛОРОДА (энцефалит, пневмофиброз)</vt:lpstr>
      <vt:lpstr>Слайд 71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ОСНОВЫ РЕСПИРАТОРНОЙ ТЕРАПИИ</dc:title>
  <dc:creator>User</dc:creator>
  <cp:lastModifiedBy>Кохно В.Н.</cp:lastModifiedBy>
  <cp:revision>114</cp:revision>
  <dcterms:created xsi:type="dcterms:W3CDTF">2014-09-14T13:44:22Z</dcterms:created>
  <dcterms:modified xsi:type="dcterms:W3CDTF">2018-09-11T06:26:17Z</dcterms:modified>
</cp:coreProperties>
</file>