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Default Extension="bin" ContentType="application/vnd.openxmlformats-officedocument.oleObject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06"/>
  </p:notesMasterIdLst>
  <p:sldIdLst>
    <p:sldId id="335" r:id="rId2"/>
    <p:sldId id="344" r:id="rId3"/>
    <p:sldId id="431" r:id="rId4"/>
    <p:sldId id="569" r:id="rId5"/>
    <p:sldId id="603" r:id="rId6"/>
    <p:sldId id="604" r:id="rId7"/>
    <p:sldId id="550" r:id="rId8"/>
    <p:sldId id="468" r:id="rId9"/>
    <p:sldId id="577" r:id="rId10"/>
    <p:sldId id="530" r:id="rId11"/>
    <p:sldId id="580" r:id="rId12"/>
    <p:sldId id="532" r:id="rId13"/>
    <p:sldId id="533" r:id="rId14"/>
    <p:sldId id="534" r:id="rId15"/>
    <p:sldId id="565" r:id="rId16"/>
    <p:sldId id="570" r:id="rId17"/>
    <p:sldId id="531" r:id="rId18"/>
    <p:sldId id="478" r:id="rId19"/>
    <p:sldId id="571" r:id="rId20"/>
    <p:sldId id="572" r:id="rId21"/>
    <p:sldId id="573" r:id="rId22"/>
    <p:sldId id="574" r:id="rId23"/>
    <p:sldId id="576" r:id="rId24"/>
    <p:sldId id="536" r:id="rId25"/>
    <p:sldId id="535" r:id="rId26"/>
    <p:sldId id="378" r:id="rId27"/>
    <p:sldId id="492" r:id="rId28"/>
    <p:sldId id="539" r:id="rId29"/>
    <p:sldId id="493" r:id="rId30"/>
    <p:sldId id="538" r:id="rId31"/>
    <p:sldId id="467" r:id="rId32"/>
    <p:sldId id="519" r:id="rId33"/>
    <p:sldId id="427" r:id="rId34"/>
    <p:sldId id="461" r:id="rId35"/>
    <p:sldId id="513" r:id="rId36"/>
    <p:sldId id="514" r:id="rId37"/>
    <p:sldId id="515" r:id="rId38"/>
    <p:sldId id="516" r:id="rId39"/>
    <p:sldId id="586" r:id="rId40"/>
    <p:sldId id="587" r:id="rId41"/>
    <p:sldId id="588" r:id="rId42"/>
    <p:sldId id="518" r:id="rId43"/>
    <p:sldId id="463" r:id="rId44"/>
    <p:sldId id="491" r:id="rId45"/>
    <p:sldId id="522" r:id="rId46"/>
    <p:sldId id="540" r:id="rId47"/>
    <p:sldId id="523" r:id="rId48"/>
    <p:sldId id="524" r:id="rId49"/>
    <p:sldId id="441" r:id="rId50"/>
    <p:sldId id="520" r:id="rId51"/>
    <p:sldId id="525" r:id="rId52"/>
    <p:sldId id="443" r:id="rId53"/>
    <p:sldId id="527" r:id="rId54"/>
    <p:sldId id="528" r:id="rId55"/>
    <p:sldId id="589" r:id="rId56"/>
    <p:sldId id="537" r:id="rId57"/>
    <p:sldId id="541" r:id="rId58"/>
    <p:sldId id="482" r:id="rId59"/>
    <p:sldId id="479" r:id="rId60"/>
    <p:sldId id="605" r:id="rId61"/>
    <p:sldId id="606" r:id="rId62"/>
    <p:sldId id="607" r:id="rId63"/>
    <p:sldId id="608" r:id="rId64"/>
    <p:sldId id="609" r:id="rId65"/>
    <p:sldId id="610" r:id="rId66"/>
    <p:sldId id="611" r:id="rId67"/>
    <p:sldId id="612" r:id="rId68"/>
    <p:sldId id="483" r:id="rId69"/>
    <p:sldId id="454" r:id="rId70"/>
    <p:sldId id="543" r:id="rId71"/>
    <p:sldId id="484" r:id="rId72"/>
    <p:sldId id="544" r:id="rId73"/>
    <p:sldId id="546" r:id="rId74"/>
    <p:sldId id="547" r:id="rId75"/>
    <p:sldId id="548" r:id="rId76"/>
    <p:sldId id="549" r:id="rId77"/>
    <p:sldId id="551" r:id="rId78"/>
    <p:sldId id="553" r:id="rId79"/>
    <p:sldId id="554" r:id="rId80"/>
    <p:sldId id="590" r:id="rId81"/>
    <p:sldId id="591" r:id="rId82"/>
    <p:sldId id="555" r:id="rId83"/>
    <p:sldId id="556" r:id="rId84"/>
    <p:sldId id="557" r:id="rId85"/>
    <p:sldId id="542" r:id="rId86"/>
    <p:sldId id="500" r:id="rId87"/>
    <p:sldId id="559" r:id="rId88"/>
    <p:sldId id="560" r:id="rId89"/>
    <p:sldId id="485" r:id="rId90"/>
    <p:sldId id="445" r:id="rId91"/>
    <p:sldId id="486" r:id="rId92"/>
    <p:sldId id="487" r:id="rId93"/>
    <p:sldId id="602" r:id="rId94"/>
    <p:sldId id="578" r:id="rId95"/>
    <p:sldId id="579" r:id="rId96"/>
    <p:sldId id="563" r:id="rId97"/>
    <p:sldId id="581" r:id="rId98"/>
    <p:sldId id="564" r:id="rId99"/>
    <p:sldId id="600" r:id="rId100"/>
    <p:sldId id="601" r:id="rId101"/>
    <p:sldId id="566" r:id="rId102"/>
    <p:sldId id="558" r:id="rId103"/>
    <p:sldId id="449" r:id="rId104"/>
    <p:sldId id="613" r:id="rId10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5pPr>
    <a:lvl6pPr marL="22860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6pPr>
    <a:lvl7pPr marL="27432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7pPr>
    <a:lvl8pPr marL="32004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8pPr>
    <a:lvl9pPr marL="3657600" algn="l" defTabSz="914400" rtl="0" eaLnBrk="1" latinLnBrk="0" hangingPunct="1">
      <a:defRPr sz="1400" b="1" u="sng" kern="1200">
        <a:solidFill>
          <a:schemeClr val="tx1"/>
        </a:solidFill>
        <a:latin typeface="Tahom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96" autoAdjust="0"/>
    <p:restoredTop sz="94320" autoAdjust="0"/>
  </p:normalViewPr>
  <p:slideViewPr>
    <p:cSldViewPr>
      <p:cViewPr>
        <p:scale>
          <a:sx n="100" d="100"/>
          <a:sy n="100" d="100"/>
        </p:scale>
        <p:origin x="-408" y="5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81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07" Type="http://schemas.openxmlformats.org/officeDocument/2006/relationships/presProps" Target="presProps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theme" Target="theme/theme1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 u="none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 u="none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 u="none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 u="none">
                <a:latin typeface="Arial" charset="0"/>
              </a:defRPr>
            </a:lvl1pPr>
          </a:lstStyle>
          <a:p>
            <a:fld id="{634766C0-20C9-4C27-BBE7-1011BD68A4B9}" type="slidenum">
              <a:rPr lang="ru-RU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351084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54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54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9394CEFC-4F93-42E8-9AE3-0DCCD38C6A51}" type="slidenum">
              <a:rPr lang="ru-RU" altLang="ru-RU" smtClean="0"/>
              <a:pPr eaLnBrk="1" hangingPunct="1"/>
              <a:t>17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438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4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5EF919E-5366-423D-BCFD-AA6A28AB1C32}" type="slidenum">
              <a:rPr lang="ru-RU" altLang="ru-RU" smtClean="0"/>
              <a:pPr eaLnBrk="1" hangingPunct="1"/>
              <a:t>25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4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643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643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F1DC9F5F-43EE-411B-9DDD-85C97BBD726F}" type="slidenum">
              <a:rPr lang="ru-RU" altLang="ru-RU" smtClean="0"/>
              <a:pPr eaLnBrk="1" hangingPunct="1"/>
              <a:t>28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745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Цель - уменьшить обструкцию с каждым ударом, а не сделать все пять. </a:t>
            </a:r>
          </a:p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4746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24C09160-B05A-4875-8F51-7EEAEA71DD6D}" type="slidenum">
              <a:rPr lang="ru-RU" altLang="ru-RU" smtClean="0"/>
              <a:pPr eaLnBrk="1" hangingPunct="1"/>
              <a:t>36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155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155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2DA3C81-0F02-4B50-8D0F-314EF50788F1}" type="slidenum">
              <a:rPr lang="ru-RU" altLang="ru-RU" smtClean="0"/>
              <a:pPr eaLnBrk="1" hangingPunct="1"/>
              <a:t>45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0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algn="ctr" eaLnBrk="1" hangingPunct="1">
              <a:lnSpc>
                <a:spcPct val="85000"/>
              </a:lnSpc>
              <a:spcBef>
                <a:spcPct val="0"/>
              </a:spcBef>
              <a:buFont typeface="Wingdings" pitchFamily="2" charset="2"/>
              <a:buNone/>
            </a:pPr>
            <a:r>
              <a:rPr lang="ru-RU" altLang="ru-RU" sz="1400" dirty="0" smtClean="0">
                <a:solidFill>
                  <a:srgbClr val="FFFF00"/>
                </a:solidFill>
                <a:latin typeface="Arial Narrow" pitchFamily="34" charset="0"/>
              </a:rPr>
              <a:t>от </a:t>
            </a:r>
            <a:r>
              <a:rPr lang="ru-RU" altLang="ru-RU" sz="1400" dirty="0" smtClean="0">
                <a:solidFill>
                  <a:srgbClr val="FFFF00"/>
                </a:solidFill>
                <a:latin typeface="Bookman Old Style" pitchFamily="18" charset="0"/>
              </a:rPr>
              <a:t>90</a:t>
            </a:r>
            <a:r>
              <a:rPr lang="ru-RU" altLang="ru-RU" sz="1400" dirty="0" smtClean="0">
                <a:solidFill>
                  <a:srgbClr val="FFFF00"/>
                </a:solidFill>
                <a:latin typeface="Arial Narrow" pitchFamily="34" charset="0"/>
              </a:rPr>
              <a:t> до </a:t>
            </a:r>
            <a:r>
              <a:rPr lang="ru-RU" altLang="ru-RU" sz="1400" dirty="0" smtClean="0">
                <a:solidFill>
                  <a:srgbClr val="FFFF00"/>
                </a:solidFill>
                <a:latin typeface="Bookman Old Style" pitchFamily="18" charset="0"/>
              </a:rPr>
              <a:t>120</a:t>
            </a:r>
            <a:r>
              <a:rPr lang="ru-RU" altLang="ru-RU" sz="1400" dirty="0" smtClean="0">
                <a:solidFill>
                  <a:srgbClr val="FFFF00"/>
                </a:solidFill>
              </a:rPr>
              <a:t> </a:t>
            </a:r>
            <a:r>
              <a:rPr lang="ru-RU" altLang="ru-RU" sz="1400" dirty="0" smtClean="0">
                <a:solidFill>
                  <a:srgbClr val="FFFF00"/>
                </a:solidFill>
                <a:latin typeface="Arial Narrow" pitchFamily="34" charset="0"/>
              </a:rPr>
              <a:t>раз в минуту </a:t>
            </a:r>
          </a:p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15360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8273AE6E-2307-4229-ADF7-ADA88EA47769}" type="slidenum">
              <a:rPr lang="ru-RU" altLang="ru-RU" smtClean="0"/>
              <a:pPr eaLnBrk="1" hangingPunct="1"/>
              <a:t>46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565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 smtClean="0"/>
          </a:p>
        </p:txBody>
      </p:sp>
      <p:sp>
        <p:nvSpPr>
          <p:cNvPr id="15565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427F885-B215-477D-9100-E520547278DF}" type="slidenum">
              <a:rPr lang="ru-RU" altLang="ru-RU" smtClean="0"/>
              <a:pPr eaLnBrk="1" hangingPunct="1"/>
              <a:t>54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334061-9218-4510-86ED-8CF260E1D682}" type="slidenum">
              <a:rPr lang="nl-NL"/>
              <a:pPr/>
              <a:t>60</a:t>
            </a:fld>
            <a:endParaRPr lang="nl-NL"/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448541D-DC9E-4D06-9F23-7969AD6BEB12}" type="slidenum">
              <a:rPr lang="nl-NL"/>
              <a:pPr/>
              <a:t>61</a:t>
            </a:fld>
            <a:endParaRPr lang="nl-NL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40358B-CC1C-4543-83CC-029CF36EEFEE}" type="slidenum">
              <a:rPr lang="nl-NL"/>
              <a:pPr/>
              <a:t>62</a:t>
            </a:fld>
            <a:endParaRPr lang="nl-NL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801066-7A40-464C-BD4E-97168AC3C44C}" type="slidenum">
              <a:rPr lang="nl-NL"/>
              <a:pPr/>
              <a:t>63</a:t>
            </a:fld>
            <a:endParaRPr lang="nl-NL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BBF798F-C4B4-467B-B02E-384FE21FD46D}" type="slidenum">
              <a:rPr lang="nl-NL"/>
              <a:pPr/>
              <a:t>64</a:t>
            </a:fld>
            <a:endParaRPr lang="nl-NL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8F16FA-0C42-49FB-B78E-F66FA5AA92DA}" type="slidenum">
              <a:rPr lang="nl-NL"/>
              <a:pPr/>
              <a:t>65</a:t>
            </a:fld>
            <a:endParaRPr lang="nl-NL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292C08A-7A80-4400-8046-2D688468B6DF}" type="slidenum">
              <a:rPr lang="nl-NL"/>
              <a:pPr/>
              <a:t>66</a:t>
            </a:fld>
            <a:endParaRPr lang="nl-NL"/>
          </a:p>
        </p:txBody>
      </p:sp>
      <p:sp>
        <p:nvSpPr>
          <p:cNvPr id="727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769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770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359DB8C1-750C-4AE2-86A3-2AC28C725BCA}" type="slidenum">
              <a:rPr lang="ru-RU" altLang="ru-RU" smtClean="0"/>
              <a:pPr eaLnBrk="1" hangingPunct="1"/>
              <a:t>78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72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872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altLang="ru-RU" smtClean="0"/>
              <a:t>с последующей инфузией 900 мг в течение 24 часов</a:t>
            </a:r>
          </a:p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5872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EEAAF9F9-3C34-4456-BD01-D5E3A179A4E7}" type="slidenum">
              <a:rPr lang="ru-RU" altLang="ru-RU" smtClean="0"/>
              <a:pPr eaLnBrk="1" hangingPunct="1"/>
              <a:t>84</a:t>
            </a:fld>
            <a:endParaRPr lang="ru-RU" altLang="ru-RU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8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48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1648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09528558-BB37-420D-AD69-6CCAE16E2A53}" type="slidenum">
              <a:rPr lang="ru-RU" altLang="ru-RU" smtClean="0"/>
              <a:pPr eaLnBrk="1" hangingPunct="1"/>
              <a:t>102</a:t>
            </a:fld>
            <a:endParaRPr lang="ru-RU" alt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3" y="6351"/>
            <a:ext cx="9140825" cy="6851651"/>
            <a:chOff x="0" y="4"/>
            <a:chExt cx="5758" cy="4316"/>
          </a:xfrm>
        </p:grpSpPr>
        <p:grpSp>
          <p:nvGrpSpPr>
            <p:cNvPr id="57347" name="Group 3"/>
            <p:cNvGrpSpPr>
              <a:grpSpLocks/>
            </p:cNvGrpSpPr>
            <p:nvPr/>
          </p:nvGrpSpPr>
          <p:grpSpPr bwMode="auto">
            <a:xfrm>
              <a:off x="0" y="1161"/>
              <a:ext cx="5758" cy="3159"/>
              <a:chOff x="0" y="1161"/>
              <a:chExt cx="5758" cy="3159"/>
            </a:xfrm>
          </p:grpSpPr>
          <p:sp>
            <p:nvSpPr>
              <p:cNvPr id="57348" name="Freeform 4"/>
              <p:cNvSpPr>
                <a:spLocks/>
              </p:cNvSpPr>
              <p:nvPr/>
            </p:nvSpPr>
            <p:spPr bwMode="hidden">
              <a:xfrm>
                <a:off x="558" y="1161"/>
                <a:ext cx="5200" cy="3159"/>
              </a:xfrm>
              <a:custGeom>
                <a:avLst/>
                <a:gdLst/>
                <a:ahLst/>
                <a:cxnLst>
                  <a:cxn ang="0">
                    <a:pos x="0" y="3159"/>
                  </a:cxn>
                  <a:cxn ang="0">
                    <a:pos x="5184" y="3159"/>
                  </a:cxn>
                  <a:cxn ang="0">
                    <a:pos x="5184" y="0"/>
                  </a:cxn>
                  <a:cxn ang="0">
                    <a:pos x="0" y="0"/>
                  </a:cxn>
                  <a:cxn ang="0">
                    <a:pos x="0" y="3159"/>
                  </a:cxn>
                  <a:cxn ang="0">
                    <a:pos x="0" y="3159"/>
                  </a:cxn>
                </a:cxnLst>
                <a:rect l="0" t="0" r="r" b="b"/>
                <a:pathLst>
                  <a:path w="5184" h="3159">
                    <a:moveTo>
                      <a:pt x="0" y="3159"/>
                    </a:moveTo>
                    <a:lnTo>
                      <a:pt x="5184" y="3159"/>
                    </a:lnTo>
                    <a:lnTo>
                      <a:pt x="5184" y="0"/>
                    </a:lnTo>
                    <a:lnTo>
                      <a:pt x="0" y="0"/>
                    </a:lnTo>
                    <a:lnTo>
                      <a:pt x="0" y="3159"/>
                    </a:lnTo>
                    <a:lnTo>
                      <a:pt x="0" y="3159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49" name="Freeform 5"/>
              <p:cNvSpPr>
                <a:spLocks/>
              </p:cNvSpPr>
              <p:nvPr/>
            </p:nvSpPr>
            <p:spPr bwMode="hidden">
              <a:xfrm>
                <a:off x="0" y="1161"/>
                <a:ext cx="558" cy="31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159"/>
                  </a:cxn>
                  <a:cxn ang="0">
                    <a:pos x="556" y="3159"/>
                  </a:cxn>
                  <a:cxn ang="0">
                    <a:pos x="556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556" h="3159">
                    <a:moveTo>
                      <a:pt x="0" y="0"/>
                    </a:moveTo>
                    <a:lnTo>
                      <a:pt x="0" y="3159"/>
                    </a:lnTo>
                    <a:lnTo>
                      <a:pt x="556" y="3159"/>
                    </a:lnTo>
                    <a:lnTo>
                      <a:pt x="556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  <p:sp>
          <p:nvSpPr>
            <p:cNvPr id="57350" name="Freeform 6"/>
            <p:cNvSpPr>
              <a:spLocks/>
            </p:cNvSpPr>
            <p:nvPr/>
          </p:nvSpPr>
          <p:spPr bwMode="ltGray">
            <a:xfrm>
              <a:off x="552" y="951"/>
              <a:ext cx="12" cy="42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420"/>
                </a:cxn>
                <a:cxn ang="0">
                  <a:pos x="12" y="42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420">
                  <a:moveTo>
                    <a:pt x="0" y="0"/>
                  </a:moveTo>
                  <a:lnTo>
                    <a:pt x="0" y="420"/>
                  </a:lnTo>
                  <a:lnTo>
                    <a:pt x="12" y="420"/>
                  </a:lnTo>
                  <a:lnTo>
                    <a:pt x="1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50000">
                  <a:schemeClr val="hlink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51" name="Freeform 7"/>
            <p:cNvSpPr>
              <a:spLocks/>
            </p:cNvSpPr>
            <p:nvPr/>
          </p:nvSpPr>
          <p:spPr bwMode="ltGray">
            <a:xfrm>
              <a:off x="767" y="1155"/>
              <a:ext cx="252" cy="12"/>
            </a:xfrm>
            <a:custGeom>
              <a:avLst/>
              <a:gdLst/>
              <a:ahLst/>
              <a:cxnLst>
                <a:cxn ang="0">
                  <a:pos x="251" y="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251" y="0"/>
                </a:cxn>
              </a:cxnLst>
              <a:rect l="0" t="0" r="r" b="b"/>
              <a:pathLst>
                <a:path w="251" h="12">
                  <a:moveTo>
                    <a:pt x="251" y="0"/>
                  </a:moveTo>
                  <a:lnTo>
                    <a:pt x="0" y="0"/>
                  </a:ln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251" y="0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7352" name="Freeform 8"/>
            <p:cNvSpPr>
              <a:spLocks/>
            </p:cNvSpPr>
            <p:nvPr/>
          </p:nvSpPr>
          <p:spPr bwMode="ltGray">
            <a:xfrm>
              <a:off x="0" y="1155"/>
              <a:ext cx="351" cy="1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51" y="12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" h="12">
                  <a:moveTo>
                    <a:pt x="0" y="0"/>
                  </a:moveTo>
                  <a:lnTo>
                    <a:pt x="0" y="12"/>
                  </a:lnTo>
                  <a:lnTo>
                    <a:pt x="251" y="12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accent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7353" name="Group 9"/>
            <p:cNvGrpSpPr>
              <a:grpSpLocks/>
            </p:cNvGrpSpPr>
            <p:nvPr/>
          </p:nvGrpSpPr>
          <p:grpSpPr bwMode="auto">
            <a:xfrm>
              <a:off x="348" y="4"/>
              <a:ext cx="5410" cy="4316"/>
              <a:chOff x="348" y="4"/>
              <a:chExt cx="5410" cy="4316"/>
            </a:xfrm>
          </p:grpSpPr>
          <p:sp>
            <p:nvSpPr>
              <p:cNvPr id="57354" name="Freeform 10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5" name="Freeform 11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6" name="Freeform 12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7" name="Freeform 13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8" name="Freeform 14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7359" name="Freeform 15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7360" name="Rectangle 16"/>
          <p:cNvSpPr>
            <a:spLocks noGrp="1" noChangeArrowheads="1"/>
          </p:cNvSpPr>
          <p:nvPr>
            <p:ph type="ctrTitle" sz="quarter"/>
          </p:nvPr>
        </p:nvSpPr>
        <p:spPr>
          <a:xfrm>
            <a:off x="1066800" y="1997076"/>
            <a:ext cx="7086600" cy="1431925"/>
          </a:xfrm>
        </p:spPr>
        <p:txBody>
          <a:bodyPr anchor="b"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57361" name="Rectangle 1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66800" y="3886200"/>
            <a:ext cx="6400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7362" name="Rectangle 18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7363" name="Rectangle 19"/>
          <p:cNvSpPr>
            <a:spLocks noGrp="1" noChangeArrowheads="1"/>
          </p:cNvSpPr>
          <p:nvPr>
            <p:ph type="ftr" sz="quarter" idx="3"/>
          </p:nvPr>
        </p:nvSpPr>
        <p:spPr>
          <a:xfrm>
            <a:off x="33528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7364" name="Rectangle 20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DE86BCC-211C-42DE-9BA3-C6BDADD18D7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DA18DC-F9FE-4B16-BF7F-A32830C14EE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5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172972-43EC-424A-A5A5-CC805AD57D8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9A11A6-C7D4-4775-A320-B9F53FCBCAC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7D5CC9-B759-46EC-8531-43AE9C2DA9C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600F3-E7D7-4677-88FE-735C0CCCAE0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326539-D25A-432A-832C-A6393E4398BA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2" y="273053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2E914C-4B0C-466D-901C-53EB7B40B74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94581C-59CF-40C6-8843-9B6AF2474C6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AD8936-AC0B-46EC-8C02-D08B9A7CE2D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24651" y="304800"/>
            <a:ext cx="1885951" cy="5791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66802" y="304800"/>
            <a:ext cx="5505451" cy="5791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FB908-FD3A-4593-981E-141076FB8CC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Заголовок, объект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846305D-6535-4F49-94D7-D280BE2E0454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 preserve="1">
  <p:cSld name="Заголовок, клип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Клип 2"/>
          <p:cNvSpPr>
            <a:spLocks noGrp="1"/>
          </p:cNvSpPr>
          <p:nvPr>
            <p:ph type="clipArt"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4DFDA57F-3CCB-49E8-85B5-CB1C01936B57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1066800" y="1981200"/>
            <a:ext cx="7543800" cy="4114800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81137AEB-4D93-40F6-9AA4-7A233096D9E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4901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4901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DA927CD1-8652-4DA2-9E45-658E3E03647C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914901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914901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571C688F-E410-46C9-9F4B-B227827D940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Tx" preserve="1">
  <p:cSld name="Заголовок, два объекта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066801" y="19812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066801" y="4114800"/>
            <a:ext cx="3695700" cy="1981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half" idx="3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277E048F-C42F-44FE-A40B-2DB97A44A9D2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304802"/>
            <a:ext cx="7543800" cy="14319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0668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914901" y="1981200"/>
            <a:ext cx="36957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1066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7056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EA8309E4-E0E1-4334-8970-0147ADD78F9D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3" y="6351"/>
            <a:ext cx="9140825" cy="6851651"/>
            <a:chOff x="0" y="4"/>
            <a:chExt cx="5758" cy="4316"/>
          </a:xfrm>
        </p:grpSpPr>
        <p:sp>
          <p:nvSpPr>
            <p:cNvPr id="56323" name="Freeform 3"/>
            <p:cNvSpPr>
              <a:spLocks/>
            </p:cNvSpPr>
            <p:nvPr/>
          </p:nvSpPr>
          <p:spPr bwMode="hidden">
            <a:xfrm>
              <a:off x="558" y="1161"/>
              <a:ext cx="5200" cy="3159"/>
            </a:xfrm>
            <a:custGeom>
              <a:avLst/>
              <a:gdLst/>
              <a:ahLst/>
              <a:cxnLst>
                <a:cxn ang="0">
                  <a:pos x="0" y="3159"/>
                </a:cxn>
                <a:cxn ang="0">
                  <a:pos x="5184" y="3159"/>
                </a:cxn>
                <a:cxn ang="0">
                  <a:pos x="5184" y="0"/>
                </a:cxn>
                <a:cxn ang="0">
                  <a:pos x="0" y="0"/>
                </a:cxn>
                <a:cxn ang="0">
                  <a:pos x="0" y="3159"/>
                </a:cxn>
                <a:cxn ang="0">
                  <a:pos x="0" y="3159"/>
                </a:cxn>
              </a:cxnLst>
              <a:rect l="0" t="0" r="r" b="b"/>
              <a:pathLst>
                <a:path w="5184" h="3159">
                  <a:moveTo>
                    <a:pt x="0" y="3159"/>
                  </a:moveTo>
                  <a:lnTo>
                    <a:pt x="5184" y="3159"/>
                  </a:lnTo>
                  <a:lnTo>
                    <a:pt x="5184" y="0"/>
                  </a:lnTo>
                  <a:lnTo>
                    <a:pt x="0" y="0"/>
                  </a:lnTo>
                  <a:lnTo>
                    <a:pt x="0" y="3159"/>
                  </a:lnTo>
                  <a:lnTo>
                    <a:pt x="0" y="315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sp>
          <p:nvSpPr>
            <p:cNvPr id="56324" name="Freeform 4"/>
            <p:cNvSpPr>
              <a:spLocks/>
            </p:cNvSpPr>
            <p:nvPr/>
          </p:nvSpPr>
          <p:spPr bwMode="hidden">
            <a:xfrm>
              <a:off x="0" y="1161"/>
              <a:ext cx="558" cy="31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3159"/>
                </a:cxn>
                <a:cxn ang="0">
                  <a:pos x="556" y="3159"/>
                </a:cxn>
                <a:cxn ang="0">
                  <a:pos x="55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56" h="3159">
                  <a:moveTo>
                    <a:pt x="0" y="0"/>
                  </a:moveTo>
                  <a:lnTo>
                    <a:pt x="0" y="3159"/>
                  </a:lnTo>
                  <a:lnTo>
                    <a:pt x="556" y="3159"/>
                  </a:lnTo>
                  <a:lnTo>
                    <a:pt x="55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ru-RU"/>
            </a:p>
          </p:txBody>
        </p:sp>
        <p:grpSp>
          <p:nvGrpSpPr>
            <p:cNvPr id="56325" name="Group 5"/>
            <p:cNvGrpSpPr>
              <a:grpSpLocks/>
            </p:cNvGrpSpPr>
            <p:nvPr userDrawn="1"/>
          </p:nvGrpSpPr>
          <p:grpSpPr bwMode="auto">
            <a:xfrm>
              <a:off x="0" y="4"/>
              <a:ext cx="5758" cy="4316"/>
              <a:chOff x="0" y="4"/>
              <a:chExt cx="5758" cy="4316"/>
            </a:xfrm>
          </p:grpSpPr>
          <p:sp>
            <p:nvSpPr>
              <p:cNvPr id="56326" name="Freeform 6"/>
              <p:cNvSpPr>
                <a:spLocks/>
              </p:cNvSpPr>
              <p:nvPr/>
            </p:nvSpPr>
            <p:spPr bwMode="ltGray">
              <a:xfrm>
                <a:off x="552" y="4"/>
                <a:ext cx="12" cy="695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695"/>
                  </a:cxn>
                  <a:cxn ang="0">
                    <a:pos x="12" y="695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695">
                    <a:moveTo>
                      <a:pt x="12" y="0"/>
                    </a:moveTo>
                    <a:lnTo>
                      <a:pt x="0" y="0"/>
                    </a:lnTo>
                    <a:lnTo>
                      <a:pt x="0" y="695"/>
                    </a:lnTo>
                    <a:lnTo>
                      <a:pt x="12" y="695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27" name="Freeform 7"/>
              <p:cNvSpPr>
                <a:spLocks/>
              </p:cNvSpPr>
              <p:nvPr/>
            </p:nvSpPr>
            <p:spPr bwMode="ltGray">
              <a:xfrm>
                <a:off x="552" y="1623"/>
                <a:ext cx="12" cy="2697"/>
              </a:xfrm>
              <a:custGeom>
                <a:avLst/>
                <a:gdLst/>
                <a:ahLst/>
                <a:cxnLst>
                  <a:cxn ang="0">
                    <a:pos x="0" y="2697"/>
                  </a:cxn>
                  <a:cxn ang="0">
                    <a:pos x="12" y="2697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697"/>
                  </a:cxn>
                  <a:cxn ang="0">
                    <a:pos x="0" y="2697"/>
                  </a:cxn>
                </a:cxnLst>
                <a:rect l="0" t="0" r="r" b="b"/>
                <a:pathLst>
                  <a:path w="12" h="2697">
                    <a:moveTo>
                      <a:pt x="0" y="2697"/>
                    </a:moveTo>
                    <a:lnTo>
                      <a:pt x="12" y="2697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697"/>
                    </a:lnTo>
                    <a:lnTo>
                      <a:pt x="0" y="269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28" name="Freeform 8"/>
              <p:cNvSpPr>
                <a:spLocks/>
              </p:cNvSpPr>
              <p:nvPr/>
            </p:nvSpPr>
            <p:spPr bwMode="ltGray">
              <a:xfrm>
                <a:off x="1019" y="1155"/>
                <a:ext cx="4739" cy="12"/>
              </a:xfrm>
              <a:custGeom>
                <a:avLst/>
                <a:gdLst/>
                <a:ahLst/>
                <a:cxnLst>
                  <a:cxn ang="0">
                    <a:pos x="4724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4724" y="12"/>
                  </a:cxn>
                  <a:cxn ang="0">
                    <a:pos x="4724" y="0"/>
                  </a:cxn>
                  <a:cxn ang="0">
                    <a:pos x="4724" y="0"/>
                  </a:cxn>
                </a:cxnLst>
                <a:rect l="0" t="0" r="r" b="b"/>
                <a:pathLst>
                  <a:path w="4724" h="12">
                    <a:moveTo>
                      <a:pt x="4724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4724" y="12"/>
                    </a:lnTo>
                    <a:lnTo>
                      <a:pt x="4724" y="0"/>
                    </a:lnTo>
                    <a:lnTo>
                      <a:pt x="472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29" name="Freeform 9"/>
              <p:cNvSpPr>
                <a:spLocks/>
              </p:cNvSpPr>
              <p:nvPr/>
            </p:nvSpPr>
            <p:spPr bwMode="ltGray">
              <a:xfrm>
                <a:off x="552" y="1371"/>
                <a:ext cx="12" cy="252"/>
              </a:xfrm>
              <a:custGeom>
                <a:avLst/>
                <a:gdLst/>
                <a:ahLst/>
                <a:cxnLst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0" y="252"/>
                  </a:cxn>
                </a:cxnLst>
                <a:rect l="0" t="0" r="r" b="b"/>
                <a:pathLst>
                  <a:path w="12" h="252">
                    <a:moveTo>
                      <a:pt x="0" y="252"/>
                    </a:moveTo>
                    <a:lnTo>
                      <a:pt x="12" y="252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252"/>
                    </a:lnTo>
                    <a:lnTo>
                      <a:pt x="0" y="25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0" name="Freeform 10"/>
              <p:cNvSpPr>
                <a:spLocks/>
              </p:cNvSpPr>
              <p:nvPr/>
            </p:nvSpPr>
            <p:spPr bwMode="ltGray">
              <a:xfrm>
                <a:off x="552" y="699"/>
                <a:ext cx="12" cy="252"/>
              </a:xfrm>
              <a:custGeom>
                <a:avLst/>
                <a:gdLst/>
                <a:ahLst/>
                <a:cxnLst>
                  <a:cxn ang="0">
                    <a:pos x="12" y="0"/>
                  </a:cxn>
                  <a:cxn ang="0">
                    <a:pos x="0" y="0"/>
                  </a:cxn>
                  <a:cxn ang="0">
                    <a:pos x="0" y="252"/>
                  </a:cxn>
                  <a:cxn ang="0">
                    <a:pos x="12" y="252"/>
                  </a:cxn>
                  <a:cxn ang="0">
                    <a:pos x="12" y="0"/>
                  </a:cxn>
                  <a:cxn ang="0">
                    <a:pos x="12" y="0"/>
                  </a:cxn>
                </a:cxnLst>
                <a:rect l="0" t="0" r="r" b="b"/>
                <a:pathLst>
                  <a:path w="12" h="252">
                    <a:moveTo>
                      <a:pt x="12" y="0"/>
                    </a:moveTo>
                    <a:lnTo>
                      <a:pt x="0" y="0"/>
                    </a:lnTo>
                    <a:lnTo>
                      <a:pt x="0" y="252"/>
                    </a:lnTo>
                    <a:lnTo>
                      <a:pt x="12" y="252"/>
                    </a:lnTo>
                    <a:lnTo>
                      <a:pt x="12" y="0"/>
                    </a:lnTo>
                    <a:lnTo>
                      <a:pt x="1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1" name="Freeform 11"/>
              <p:cNvSpPr>
                <a:spLocks/>
              </p:cNvSpPr>
              <p:nvPr/>
            </p:nvSpPr>
            <p:spPr bwMode="ltGray">
              <a:xfrm>
                <a:off x="552" y="951"/>
                <a:ext cx="12" cy="42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420"/>
                  </a:cxn>
                  <a:cxn ang="0">
                    <a:pos x="12" y="420"/>
                  </a:cxn>
                  <a:cxn ang="0">
                    <a:pos x="12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12" h="420">
                    <a:moveTo>
                      <a:pt x="0" y="0"/>
                    </a:moveTo>
                    <a:lnTo>
                      <a:pt x="0" y="420"/>
                    </a:lnTo>
                    <a:lnTo>
                      <a:pt x="12" y="42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2" name="Freeform 12"/>
              <p:cNvSpPr>
                <a:spLocks/>
              </p:cNvSpPr>
              <p:nvPr/>
            </p:nvSpPr>
            <p:spPr bwMode="ltGray">
              <a:xfrm>
                <a:off x="0" y="1155"/>
                <a:ext cx="351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251" h="12">
                    <a:moveTo>
                      <a:pt x="0" y="0"/>
                    </a:move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2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3" name="Freeform 13"/>
              <p:cNvSpPr>
                <a:spLocks/>
              </p:cNvSpPr>
              <p:nvPr/>
            </p:nvSpPr>
            <p:spPr bwMode="ltGray">
              <a:xfrm>
                <a:off x="767" y="1155"/>
                <a:ext cx="252" cy="12"/>
              </a:xfrm>
              <a:custGeom>
                <a:avLst/>
                <a:gdLst/>
                <a:ahLst/>
                <a:cxnLst>
                  <a:cxn ang="0">
                    <a:pos x="251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251" y="12"/>
                  </a:cxn>
                  <a:cxn ang="0">
                    <a:pos x="251" y="0"/>
                  </a:cxn>
                  <a:cxn ang="0">
                    <a:pos x="251" y="0"/>
                  </a:cxn>
                </a:cxnLst>
                <a:rect l="0" t="0" r="r" b="b"/>
                <a:pathLst>
                  <a:path w="251" h="12">
                    <a:moveTo>
                      <a:pt x="251" y="0"/>
                    </a:moveTo>
                    <a:lnTo>
                      <a:pt x="0" y="0"/>
                    </a:lnTo>
                    <a:lnTo>
                      <a:pt x="0" y="12"/>
                    </a:lnTo>
                    <a:lnTo>
                      <a:pt x="251" y="12"/>
                    </a:lnTo>
                    <a:lnTo>
                      <a:pt x="251" y="0"/>
                    </a:lnTo>
                    <a:lnTo>
                      <a:pt x="251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56334" name="Freeform 14"/>
              <p:cNvSpPr>
                <a:spLocks/>
              </p:cNvSpPr>
              <p:nvPr/>
            </p:nvSpPr>
            <p:spPr bwMode="ltGray">
              <a:xfrm>
                <a:off x="348" y="1155"/>
                <a:ext cx="419" cy="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18" y="12"/>
                  </a:cxn>
                  <a:cxn ang="0">
                    <a:pos x="418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418" h="12">
                    <a:moveTo>
                      <a:pt x="0" y="0"/>
                    </a:moveTo>
                    <a:lnTo>
                      <a:pt x="0" y="12"/>
                    </a:lnTo>
                    <a:lnTo>
                      <a:pt x="418" y="12"/>
                    </a:lnTo>
                    <a:lnTo>
                      <a:pt x="418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50000">
                    <a:schemeClr val="hlink"/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</p:grpSp>
      </p:grpSp>
      <p:sp>
        <p:nvSpPr>
          <p:cNvPr id="56335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304802"/>
            <a:ext cx="75438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56336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1981200"/>
            <a:ext cx="7543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56337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066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6338" name="Rectangle 1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29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ru-RU"/>
          </a:p>
        </p:txBody>
      </p:sp>
      <p:sp>
        <p:nvSpPr>
          <p:cNvPr id="56339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0" u="none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F03D777-14EC-4888-A4BF-410696934BFD}" type="slidenum">
              <a:rPr lang="ru-RU"/>
              <a:pPr/>
              <a:t>‹#›</a:t>
            </a:fld>
            <a:endParaRPr lang="ru-R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7" r:id="rId16"/>
    <p:sldLayoutId id="2147483668" r:id="rId17"/>
    <p:sldLayoutId id="2147483669" r:id="rId18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wmf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2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6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25.wmf"/><Relationship Id="rId5" Type="http://schemas.openxmlformats.org/officeDocument/2006/relationships/image" Target="../media/image24.jpeg"/><Relationship Id="rId4" Type="http://schemas.openxmlformats.org/officeDocument/2006/relationships/oleObject" Target="../embeddings/oleObject3.bin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upload.wikimedia.org/wikipedia/commons/e/ed/AED_Oimachi_06z1399sv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3.jpe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em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52.png"/><Relationship Id="rId4" Type="http://schemas.openxmlformats.org/officeDocument/2006/relationships/image" Target="http://bmj.bmjjournals.com/content/vol327/issue7425/images/medium/resus1.f5.gif" TargetMode="Externa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900113" y="3429002"/>
            <a:ext cx="7086600" cy="1431925"/>
          </a:xfrm>
        </p:spPr>
        <p:txBody>
          <a:bodyPr/>
          <a:lstStyle/>
          <a:p>
            <a:pPr marL="838200" indent="-838200" algn="ctr"/>
            <a:r>
              <a:rPr lang="ru-RU" sz="3600" dirty="0">
                <a:solidFill>
                  <a:srgbClr val="FFFF00"/>
                </a:solidFill>
              </a:rPr>
              <a:t>    </a:t>
            </a:r>
            <a:r>
              <a:rPr lang="ru-RU" sz="3600" dirty="0" smtClean="0">
                <a:solidFill>
                  <a:srgbClr val="FFFF00"/>
                </a:solidFill>
              </a:rPr>
              <a:t/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 smtClean="0">
                <a:solidFill>
                  <a:srgbClr val="FFFF00"/>
                </a:solidFill>
              </a:rPr>
              <a:t/>
            </a:r>
            <a:br>
              <a:rPr lang="ru-RU" sz="3600" dirty="0" smtClean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/>
            </a:r>
            <a:br>
              <a:rPr lang="ru-RU" sz="3600" dirty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/>
            </a:r>
            <a:br>
              <a:rPr lang="ru-RU" sz="3600" dirty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>Базовый и расширенный комплекс </a:t>
            </a:r>
            <a:br>
              <a:rPr lang="ru-RU" sz="3600" dirty="0">
                <a:solidFill>
                  <a:srgbClr val="FFFF00"/>
                </a:solidFill>
              </a:rPr>
            </a:br>
            <a:r>
              <a:rPr lang="ru-RU" sz="3600" dirty="0">
                <a:solidFill>
                  <a:srgbClr val="FFFF00"/>
                </a:solidFill>
              </a:rPr>
              <a:t>сердечно-легочной реанимации                       у взрослых и детей</a:t>
            </a:r>
            <a:br>
              <a:rPr lang="ru-RU" sz="3600" dirty="0">
                <a:solidFill>
                  <a:srgbClr val="FFFF00"/>
                </a:solidFill>
              </a:rPr>
            </a:br>
            <a:endParaRPr lang="ru-RU" sz="2800" b="0" dirty="0">
              <a:solidFill>
                <a:srgbClr val="FFFF00"/>
              </a:solidFill>
            </a:endParaRPr>
          </a:p>
        </p:txBody>
      </p:sp>
      <p:sp>
        <p:nvSpPr>
          <p:cNvPr id="145414" name="Rectangle 6"/>
          <p:cNvSpPr>
            <a:spLocks noChangeArrowheads="1"/>
          </p:cNvSpPr>
          <p:nvPr/>
        </p:nvSpPr>
        <p:spPr bwMode="auto">
          <a:xfrm>
            <a:off x="395291" y="5734051"/>
            <a:ext cx="843532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1800" u="none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Кафедра анестезиологии и  реаниматологии лечебного факультета</a:t>
            </a:r>
          </a:p>
        </p:txBody>
      </p:sp>
      <p:pic>
        <p:nvPicPr>
          <p:cNvPr id="145416" name="Рисунок 2" descr="ws_5AC.tmp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3" y="549276"/>
            <a:ext cx="1152525" cy="98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5417" name="Рисунок 3" descr="ws_5AD.tmp"/>
          <p:cNvPicPr>
            <a:picLocks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1728" y="476253"/>
            <a:ext cx="127952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8" name="Rectangle 7"/>
          <p:cNvSpPr>
            <a:spLocks noChangeArrowheads="1"/>
          </p:cNvSpPr>
          <p:nvPr/>
        </p:nvSpPr>
        <p:spPr bwMode="auto">
          <a:xfrm>
            <a:off x="1835151" y="620713"/>
            <a:ext cx="2160588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800" u="none" dirty="0" err="1">
                <a:latin typeface="Arial" charset="0"/>
              </a:rPr>
              <a:t>european</a:t>
            </a:r>
            <a:endParaRPr lang="ru-RU" sz="1800" u="none" dirty="0">
              <a:latin typeface="Arial" charset="0"/>
            </a:endParaRPr>
          </a:p>
          <a:p>
            <a:r>
              <a:rPr lang="ru-RU" sz="1800" u="none" dirty="0" err="1">
                <a:latin typeface="Arial" charset="0"/>
              </a:rPr>
              <a:t>resuscitation</a:t>
            </a:r>
            <a:endParaRPr lang="ru-RU" sz="1800" u="none" dirty="0">
              <a:latin typeface="Arial" charset="0"/>
            </a:endParaRPr>
          </a:p>
          <a:p>
            <a:r>
              <a:rPr lang="ru-RU" sz="1800" b="0" u="none" dirty="0" err="1">
                <a:latin typeface="Arial" charset="0"/>
              </a:rPr>
              <a:t>council</a:t>
            </a:r>
            <a:endParaRPr lang="ru-RU" sz="1800" b="0" u="none" dirty="0">
              <a:latin typeface="Arial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44208" y="5013176"/>
            <a:ext cx="106952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0" u="none" dirty="0" err="1" smtClean="0"/>
              <a:t>Кохно</a:t>
            </a:r>
            <a:r>
              <a:rPr lang="ru-RU" b="0" u="none" dirty="0" smtClean="0"/>
              <a:t> В.Н.</a:t>
            </a:r>
            <a:endParaRPr lang="ru-RU" b="0" u="none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2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304802"/>
            <a:ext cx="8610600" cy="1431925"/>
          </a:xfrm>
        </p:spPr>
        <p:txBody>
          <a:bodyPr/>
          <a:lstStyle/>
          <a:p>
            <a:pPr algn="ctr"/>
            <a:r>
              <a:rPr lang="ru-RU" sz="2800">
                <a:solidFill>
                  <a:srgbClr val="FFFF00"/>
                </a:solidFill>
              </a:rPr>
              <a:t>ОСНОВОПОЛОЖНИК СОВРЕМЕННОЙ РЕАНИМАТОЛОГИИ</a:t>
            </a:r>
            <a:r>
              <a:rPr lang="ru-RU"/>
              <a:t> </a:t>
            </a:r>
          </a:p>
        </p:txBody>
      </p:sp>
      <p:sp>
        <p:nvSpPr>
          <p:cNvPr id="16077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356101" y="1981200"/>
            <a:ext cx="4254500" cy="41148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 sz="2800">
                <a:effectLst/>
              </a:rPr>
              <a:t>«</a:t>
            </a:r>
            <a:r>
              <a:rPr lang="en-US" sz="2800">
                <a:effectLst/>
              </a:rPr>
              <a:t>padre reanimatione</a:t>
            </a:r>
            <a:r>
              <a:rPr lang="ru-RU" sz="2800">
                <a:effectLst/>
              </a:rPr>
              <a:t>» сердечно-легочной реанимации </a:t>
            </a:r>
          </a:p>
          <a:p>
            <a:pPr>
              <a:spcBef>
                <a:spcPct val="0"/>
              </a:spcBef>
            </a:pPr>
            <a:r>
              <a:rPr lang="ru-RU" sz="2800">
                <a:effectLst/>
              </a:rPr>
              <a:t> в 1964 году предложил всем известный термин «реанимация».</a:t>
            </a:r>
          </a:p>
          <a:p>
            <a:endParaRPr lang="ru-RU" sz="2800"/>
          </a:p>
        </p:txBody>
      </p:sp>
      <p:pic>
        <p:nvPicPr>
          <p:cNvPr id="160775" name="Picture 7" descr="i_2_3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753" y="1773239"/>
            <a:ext cx="3078163" cy="4013200"/>
          </a:xfrm>
          <a:noFill/>
          <a:ln/>
        </p:spPr>
      </p:pic>
      <p:sp>
        <p:nvSpPr>
          <p:cNvPr id="160776" name="Rectangle 8"/>
          <p:cNvSpPr>
            <a:spLocks noChangeArrowheads="1"/>
          </p:cNvSpPr>
          <p:nvPr/>
        </p:nvSpPr>
        <p:spPr bwMode="auto">
          <a:xfrm>
            <a:off x="395291" y="6091209"/>
            <a:ext cx="391325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ru-RU" sz="2000" u="none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Академик В. А. НЕГОВСКИЙ</a:t>
            </a:r>
            <a:r>
              <a:rPr lang="ru-RU" u="none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260648"/>
            <a:ext cx="8064896" cy="2736304"/>
          </a:xfrm>
        </p:spPr>
        <p:txBody>
          <a:bodyPr/>
          <a:lstStyle/>
          <a:p>
            <a:r>
              <a:rPr lang="ru-RU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80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Остановка </a:t>
            </a:r>
            <a:r>
              <a:rPr lang="ru-RU" sz="2800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кровообращения </a:t>
            </a:r>
            <a:r>
              <a:rPr lang="ru-RU" sz="2800" b="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(</a:t>
            </a:r>
            <a:r>
              <a:rPr lang="ru-RU" sz="2800" b="0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остановка сердца)</a:t>
            </a:r>
            <a:r>
              <a:rPr lang="ru-RU" sz="2800" b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–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внезапное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прекращение 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сердечного выброса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cs typeface="Arial" panose="020B0604020202020204" pitchFamily="34" charset="0"/>
              </a:rPr>
              <a:t>(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механической 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насосной активности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сердца), 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проявляющееся отсутствием пульса на магистральных артериях в течение 10 и </a:t>
            </a:r>
            <a:r>
              <a:rPr lang="ru-RU" sz="28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&gt;  сек.</a:t>
            </a:r>
            <a: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/>
            </a:r>
            <a:br>
              <a:rPr lang="ru-RU" sz="28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</a:br>
            <a:endParaRPr lang="ru-RU" sz="28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81603" name="Rectangle 3"/>
          <p:cNvSpPr>
            <a:spLocks noGrp="1" noChangeArrowheads="1"/>
          </p:cNvSpPr>
          <p:nvPr>
            <p:ph idx="1"/>
          </p:nvPr>
        </p:nvSpPr>
        <p:spPr>
          <a:xfrm>
            <a:off x="467544" y="3573016"/>
            <a:ext cx="8143056" cy="2522984"/>
          </a:xfrm>
        </p:spPr>
        <p:txBody>
          <a:bodyPr/>
          <a:lstStyle/>
          <a:p>
            <a:pPr marL="0" indent="0">
              <a:buNone/>
            </a:pPr>
            <a:r>
              <a:rPr lang="ru-RU" sz="2800" b="1" dirty="0">
                <a:solidFill>
                  <a:srgbClr val="FFFF00"/>
                </a:solidFill>
                <a:effectLst/>
              </a:rPr>
              <a:t>Остановка дыхания </a:t>
            </a:r>
            <a:r>
              <a:rPr lang="ru-RU" sz="2800" i="1" dirty="0">
                <a:effectLst/>
              </a:rPr>
              <a:t>(апноэ) </a:t>
            </a:r>
            <a:r>
              <a:rPr lang="ru-RU" sz="2800" i="1" dirty="0" smtClean="0">
                <a:effectLst/>
              </a:rPr>
              <a:t>- </a:t>
            </a:r>
            <a:r>
              <a:rPr lang="ru-RU" sz="2800" dirty="0" smtClean="0">
                <a:effectLst/>
              </a:rPr>
              <a:t>непроизвольно </a:t>
            </a:r>
            <a:r>
              <a:rPr lang="ru-RU" sz="2800" dirty="0">
                <a:effectLst/>
              </a:rPr>
              <a:t>возникшее прекращение дыхательных движений более 10 секунд.</a:t>
            </a:r>
          </a:p>
          <a:p>
            <a:pPr marL="0" indent="0">
              <a:buNone/>
            </a:pPr>
            <a:endParaRPr lang="ru-RU" sz="28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304802"/>
            <a:ext cx="8424936" cy="4924398"/>
          </a:xfrm>
        </p:spPr>
        <p:txBody>
          <a:bodyPr/>
          <a:lstStyle/>
          <a:p>
            <a:pPr>
              <a:defRPr/>
            </a:pPr>
            <a:r>
              <a:rPr lang="ru-RU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 smtClean="0">
                <a:solidFill>
                  <a:srgbClr val="FFFF00"/>
                </a:solidFill>
                <a:effectLst/>
              </a:rPr>
            </a:br>
            <a:r>
              <a:rPr lang="ru-RU" sz="2800" b="0" dirty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>
                <a:solidFill>
                  <a:srgbClr val="FFFF00"/>
                </a:solidFill>
                <a:effectLst/>
              </a:rPr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 smtClean="0">
                <a:solidFill>
                  <a:srgbClr val="FFFF00"/>
                </a:solidFill>
                <a:effectLst/>
              </a:rPr>
            </a:br>
            <a:r>
              <a:rPr lang="ru-RU" sz="2800" b="0" dirty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>
                <a:solidFill>
                  <a:srgbClr val="FFFF00"/>
                </a:solidFill>
                <a:effectLst/>
              </a:rPr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 smtClean="0">
                <a:solidFill>
                  <a:srgbClr val="FFFF00"/>
                </a:solidFill>
                <a:effectLst/>
              </a:rPr>
            </a:br>
            <a:r>
              <a:rPr lang="ru-RU" sz="2800" b="0" dirty="0">
                <a:solidFill>
                  <a:srgbClr val="FFFF00"/>
                </a:solidFill>
                <a:effectLst/>
              </a:rPr>
              <a:t/>
            </a:r>
            <a:br>
              <a:rPr lang="ru-RU" sz="2800" b="0" dirty="0">
                <a:solidFill>
                  <a:srgbClr val="FFFF00"/>
                </a:solidFill>
                <a:effectLst/>
              </a:rPr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>Клиническая смерть - </a:t>
            </a:r>
            <a:r>
              <a:rPr lang="ru-RU" sz="2400" b="0" dirty="0" smtClean="0">
                <a:effectLst/>
                <a:latin typeface="+mn-lt"/>
              </a:rPr>
              <a:t>состояние</a:t>
            </a:r>
            <a:r>
              <a:rPr lang="ru-RU" sz="2400" dirty="0">
                <a:latin typeface="+mn-lt"/>
              </a:rPr>
              <a:t> </a:t>
            </a:r>
            <a:r>
              <a:rPr lang="ru-RU" sz="2400" b="0" dirty="0">
                <a:effectLst/>
                <a:latin typeface="+mn-lt"/>
              </a:rPr>
              <a:t>, которое переживает организм в течение нескольких минут после остановки кровообращения и дыхания, когда полностью исчезают все внешние проявления жизнедеятельности, но еще не наступили необратимые изменения в наиболее ранимых гипоксией тканях; при проведении реанимационных мероприятий потенциально обратимо</a:t>
            </a:r>
            <a:r>
              <a:rPr lang="ru-RU" sz="2400" b="0" dirty="0" smtClean="0">
                <a:effectLst/>
                <a:latin typeface="+mn-lt"/>
              </a:rPr>
              <a:t>.</a:t>
            </a:r>
            <a:r>
              <a:rPr lang="ru-RU" sz="2400" b="0" dirty="0">
                <a:effectLst/>
                <a:latin typeface="+mn-lt"/>
              </a:rPr>
              <a:t> Длительность клинической смерти зависит от температуры окружающей среды, у взрослых ≈3-5минут, у детей – до 5-7 минут.</a:t>
            </a:r>
            <a:br>
              <a:rPr lang="ru-RU" sz="2400" b="0" dirty="0">
                <a:effectLst/>
                <a:latin typeface="+mn-lt"/>
              </a:rPr>
            </a:br>
            <a:r>
              <a:rPr lang="ru-RU" sz="2800" b="0" dirty="0" smtClean="0">
                <a:effectLst/>
              </a:rPr>
              <a:t/>
            </a:r>
            <a:br>
              <a:rPr lang="ru-RU" sz="2800" b="0" dirty="0" smtClean="0">
                <a:effectLst/>
              </a:rPr>
            </a:br>
            <a:r>
              <a:rPr lang="ru-RU" sz="2400" b="0" dirty="0" smtClean="0">
                <a:solidFill>
                  <a:srgbClr val="FFFF00"/>
                </a:solidFill>
                <a:effectLst/>
                <a:latin typeface="+mn-lt"/>
              </a:rPr>
              <a:t>Внезапная </a:t>
            </a:r>
            <a:r>
              <a:rPr lang="ru-RU" sz="2400" b="0" dirty="0">
                <a:solidFill>
                  <a:srgbClr val="FFFF00"/>
                </a:solidFill>
                <a:effectLst/>
                <a:latin typeface="+mn-lt"/>
              </a:rPr>
              <a:t>сердечная смерть</a:t>
            </a:r>
            <a:r>
              <a:rPr lang="ru-RU" sz="2400" b="0" dirty="0">
                <a:effectLst/>
                <a:latin typeface="+mn-lt"/>
              </a:rPr>
              <a:t> – это неожиданная смерть в пределах 1 часа с начала приступа первичной кардиальной этиологии </a:t>
            </a:r>
            <a:r>
              <a:rPr lang="ru-RU" sz="2800" b="0" dirty="0">
                <a:effectLst/>
              </a:rPr>
              <a:t/>
            </a:r>
            <a:br>
              <a:rPr lang="ru-RU" sz="2800" b="0" dirty="0">
                <a:effectLst/>
              </a:rPr>
            </a:br>
            <a:endParaRPr lang="ru-RU" sz="2800" b="0" dirty="0" smtClean="0">
              <a:solidFill>
                <a:srgbClr val="FFFF00"/>
              </a:solidFill>
              <a:effectLst/>
            </a:endParaRPr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66800" y="1981200"/>
            <a:ext cx="7321624" cy="2887960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4057638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i="1" dirty="0"/>
              <a:t>Ранние признаки биологической смерти: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 </a:t>
            </a:r>
            <a:r>
              <a:rPr lang="ru-RU" dirty="0"/>
              <a:t>Стойкое отсутствие сердечной деятельности, кровообращения и дыхания</a:t>
            </a:r>
          </a:p>
          <a:p>
            <a:pPr>
              <a:buNone/>
            </a:pPr>
            <a:r>
              <a:rPr lang="ru-RU" dirty="0" smtClean="0"/>
              <a:t>     в </a:t>
            </a:r>
            <a:r>
              <a:rPr lang="ru-RU" dirty="0"/>
              <a:t>течение 30 и более </a:t>
            </a:r>
            <a:r>
              <a:rPr lang="ru-RU" dirty="0" smtClean="0"/>
              <a:t>минут</a:t>
            </a:r>
            <a:endParaRPr lang="ru-RU" dirty="0"/>
          </a:p>
          <a:p>
            <a:r>
              <a:rPr lang="ru-RU" dirty="0" smtClean="0"/>
              <a:t> </a:t>
            </a:r>
            <a:r>
              <a:rPr lang="ru-RU" dirty="0"/>
              <a:t>Помутнение роговицы и зрачка, образование треугольников высыхания</a:t>
            </a:r>
          </a:p>
          <a:p>
            <a:pPr>
              <a:buNone/>
            </a:pPr>
            <a:r>
              <a:rPr lang="ru-RU" dirty="0" smtClean="0"/>
              <a:t>     (</a:t>
            </a:r>
            <a:r>
              <a:rPr lang="ru-RU" dirty="0"/>
              <a:t>пятен </a:t>
            </a:r>
            <a:r>
              <a:rPr lang="ru-RU" dirty="0" err="1"/>
              <a:t>Лярше</a:t>
            </a:r>
            <a:r>
              <a:rPr lang="ru-RU" dirty="0" smtClean="0"/>
              <a:t>)</a:t>
            </a:r>
            <a:endParaRPr lang="ru-RU" dirty="0"/>
          </a:p>
          <a:p>
            <a:r>
              <a:rPr lang="ru-RU" dirty="0" smtClean="0"/>
              <a:t>Появление </a:t>
            </a:r>
            <a:r>
              <a:rPr lang="ru-RU" dirty="0"/>
              <a:t>симптома «кошачьего глаза» (при сдавлении глазного </a:t>
            </a:r>
            <a:r>
              <a:rPr lang="ru-RU" dirty="0" smtClean="0"/>
              <a:t>яблока – зрачок </a:t>
            </a:r>
            <a:r>
              <a:rPr lang="ru-RU" dirty="0"/>
              <a:t>трансформируется в вертикальную </a:t>
            </a:r>
            <a:r>
              <a:rPr lang="ru-RU" dirty="0" smtClean="0"/>
              <a:t>(веретенообразную </a:t>
            </a:r>
            <a:r>
              <a:rPr lang="ru-RU" dirty="0"/>
              <a:t>щель).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78277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772816"/>
          </a:xfrm>
        </p:spPr>
        <p:txBody>
          <a:bodyPr>
            <a:noAutofit/>
          </a:bodyPr>
          <a:lstStyle/>
          <a:p>
            <a:r>
              <a:rPr lang="ru-RU" sz="2400" b="1" dirty="0"/>
              <a:t>Достоверные признаки биологической смерти:</a:t>
            </a:r>
            <a:r>
              <a:rPr lang="ru-RU" sz="3200" i="1" dirty="0"/>
              <a:t/>
            </a:r>
            <a:br>
              <a:rPr lang="ru-RU" sz="3200" i="1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56792"/>
            <a:ext cx="8229600" cy="4600168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Снижение </a:t>
            </a:r>
            <a:r>
              <a:rPr lang="ru-RU" dirty="0"/>
              <a:t>температуры тела (1 градус через каждый час после </a:t>
            </a:r>
            <a:r>
              <a:rPr lang="ru-RU" dirty="0" smtClean="0"/>
              <a:t>наступления смерти</a:t>
            </a:r>
            <a:r>
              <a:rPr lang="ru-RU" dirty="0"/>
              <a:t>) становится достоверным через 2-4 часа и </a:t>
            </a:r>
            <a:r>
              <a:rPr lang="ru-RU" dirty="0" smtClean="0"/>
              <a:t>позже</a:t>
            </a:r>
            <a:endParaRPr lang="ru-RU" dirty="0"/>
          </a:p>
          <a:p>
            <a:r>
              <a:rPr lang="ru-RU" dirty="0" smtClean="0"/>
              <a:t>Трупные </a:t>
            </a:r>
            <a:r>
              <a:rPr lang="ru-RU" dirty="0"/>
              <a:t>пятна – начинают формироваться через 2-4 часа после </a:t>
            </a:r>
            <a:r>
              <a:rPr lang="ru-RU" dirty="0" smtClean="0"/>
              <a:t>остановки сердца </a:t>
            </a:r>
            <a:r>
              <a:rPr lang="ru-RU" dirty="0"/>
              <a:t>и </a:t>
            </a:r>
            <a:r>
              <a:rPr lang="ru-RU" dirty="0" smtClean="0"/>
              <a:t>кровообращения</a:t>
            </a:r>
            <a:endParaRPr lang="ru-RU" dirty="0"/>
          </a:p>
          <a:p>
            <a:r>
              <a:rPr lang="ru-RU" dirty="0"/>
              <a:t>3. Трупное окоченение (посмертное сокращение скелетных мышц "</a:t>
            </a:r>
            <a:r>
              <a:rPr lang="ru-RU" dirty="0" err="1"/>
              <a:t>сверху-вниз</a:t>
            </a:r>
            <a:r>
              <a:rPr lang="ru-RU" dirty="0"/>
              <a:t>" </a:t>
            </a:r>
            <a:r>
              <a:rPr lang="ru-RU" dirty="0" smtClean="0"/>
              <a:t>–появляется </a:t>
            </a:r>
            <a:r>
              <a:rPr lang="ru-RU" dirty="0"/>
              <a:t>через 2-4 часа после остановки кровообращения, достигает максимума </a:t>
            </a:r>
            <a:r>
              <a:rPr lang="ru-RU" dirty="0" smtClean="0"/>
              <a:t>к концу </a:t>
            </a:r>
            <a:r>
              <a:rPr lang="ru-RU" dirty="0"/>
              <a:t>первых суток и самопроизвольно проходит на </a:t>
            </a:r>
            <a:r>
              <a:rPr lang="ru-RU"/>
              <a:t>3-4 </a:t>
            </a:r>
            <a:r>
              <a:rPr lang="ru-RU" smtClean="0"/>
              <a:t>сутки).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1878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92" y="476252"/>
            <a:ext cx="8243887" cy="1431925"/>
          </a:xfrm>
        </p:spPr>
        <p:txBody>
          <a:bodyPr/>
          <a:lstStyle/>
          <a:p>
            <a:r>
              <a:rPr lang="ru-RU" sz="2800" dirty="0" smtClean="0">
                <a:solidFill>
                  <a:srgbClr val="FFFF00"/>
                </a:solidFill>
              </a:rPr>
              <a:t>ВИДЫ </a:t>
            </a:r>
            <a:r>
              <a:rPr lang="ru-RU" sz="2800" dirty="0">
                <a:solidFill>
                  <a:srgbClr val="FFFF00"/>
                </a:solidFill>
              </a:rPr>
              <a:t>ПРЕКРАЩЕНИЯ КРОВООБРАЩЕНИЯ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00566" y="1700215"/>
            <a:ext cx="4643437" cy="4537075"/>
          </a:xfrm>
        </p:spPr>
        <p:txBody>
          <a:bodyPr/>
          <a:lstStyle/>
          <a:p>
            <a:endParaRPr lang="ru-RU" sz="2800"/>
          </a:p>
          <a:p>
            <a:r>
              <a:rPr lang="ru-RU" sz="2800"/>
              <a:t>Неэффективные сердечные сокращения (идиовентрикулярный ритм,электромеханиче-ская диссоциация).</a:t>
            </a:r>
          </a:p>
          <a:p>
            <a:r>
              <a:rPr lang="ru-RU" sz="2800"/>
              <a:t>Фибрилляция желудочков. </a:t>
            </a:r>
          </a:p>
          <a:p>
            <a:r>
              <a:rPr lang="ru-RU" sz="2800"/>
              <a:t>Асистолия желудочков.</a:t>
            </a:r>
          </a:p>
        </p:txBody>
      </p:sp>
      <p:pic>
        <p:nvPicPr>
          <p:cNvPr id="312324" name="Picture 4" descr="реан-2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8" y="1628776"/>
            <a:ext cx="4033839" cy="5013325"/>
          </a:xfrm>
          <a:noFill/>
          <a:ln/>
        </p:spPr>
      </p:pic>
    </p:spTree>
    <p:extLst>
      <p:ext uri="{BB962C8B-B14F-4D97-AF65-F5344CB8AC3E}">
        <p14:creationId xmlns="" xmlns:p14="http://schemas.microsoft.com/office/powerpoint/2010/main" val="814061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4548" name="Rectangle 4"/>
          <p:cNvSpPr>
            <a:spLocks noGrp="1" noChangeArrowheads="1"/>
          </p:cNvSpPr>
          <p:nvPr>
            <p:ph type="title"/>
          </p:nvPr>
        </p:nvSpPr>
        <p:spPr>
          <a:xfrm>
            <a:off x="1042988" y="-242888"/>
            <a:ext cx="7543800" cy="1431927"/>
          </a:xfrm>
        </p:spPr>
        <p:txBody>
          <a:bodyPr/>
          <a:lstStyle/>
          <a:p>
            <a:r>
              <a:rPr lang="ru-RU" sz="2000" dirty="0"/>
              <a:t>Этиология остановки сердца вне стационара (21175)</a:t>
            </a:r>
          </a:p>
        </p:txBody>
      </p:sp>
      <p:graphicFrame>
        <p:nvGraphicFramePr>
          <p:cNvPr id="364622" name="Group 78"/>
          <p:cNvGraphicFramePr>
            <a:graphicFrameLocks noGrp="1"/>
          </p:cNvGraphicFramePr>
          <p:nvPr>
            <p:ph type="tbl" idx="1"/>
          </p:nvPr>
        </p:nvGraphicFramePr>
        <p:xfrm>
          <a:off x="971551" y="981077"/>
          <a:ext cx="7543800" cy="5509260"/>
        </p:xfrm>
        <a:graphic>
          <a:graphicData uri="http://schemas.openxmlformats.org/drawingml/2006/table">
            <a:tbl>
              <a:tblPr/>
              <a:tblGrid>
                <a:gridCol w="5233988"/>
                <a:gridCol w="2309812"/>
              </a:tblGrid>
              <a:tr h="5715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Этиология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Кол-во (%)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Патология сердца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17451(82,4)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Внутренние некардиальные причины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1814(8,6)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Болезни легких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901(4,3)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Цереброваскулярная б-нь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457(2,2)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Рак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190(0,9)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Желудочно-кишечные кровотечения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71(0,3)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Акушерская патология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50(0,2)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ТЭЛА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38(0,2)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Эпилепсия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36(0,2)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Сахарный диабет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30(0,1)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Патология почек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23(0,1)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Внешние некардиальные причины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1910(9,0)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Травма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657(3,1)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Асфиксия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465(2,2)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Передозировка лекарств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411(1,9)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Утопление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105(0,5)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Суицид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194(0,9)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Электротравма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/молния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28(0,1)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Autofit/>
          </a:bodyPr>
          <a:lstStyle/>
          <a:p>
            <a:pPr algn="ctr"/>
            <a:r>
              <a:rPr lang="ru-RU" sz="2400" dirty="0"/>
              <a:t>Этиология </a:t>
            </a:r>
            <a:r>
              <a:rPr lang="ru-RU" sz="2400" b="1" dirty="0" smtClean="0"/>
              <a:t>остановки </a:t>
            </a:r>
            <a:r>
              <a:rPr lang="ru-RU" sz="2400" b="1" dirty="0"/>
              <a:t>кровообращения у детей</a:t>
            </a:r>
            <a:r>
              <a:rPr lang="ru-RU" sz="3200" dirty="0"/>
              <a:t/>
            </a:r>
            <a:br>
              <a:rPr lang="ru-RU" sz="3200" dirty="0"/>
            </a:br>
            <a:r>
              <a:rPr lang="ru-RU" sz="2800" b="0" dirty="0" smtClean="0">
                <a:solidFill>
                  <a:srgbClr val="FFFF00"/>
                </a:solidFill>
                <a:effectLst/>
              </a:rPr>
              <a:t>(</a:t>
            </a:r>
            <a:r>
              <a:rPr lang="ru-RU" sz="2400" b="0" dirty="0" smtClean="0">
                <a:solidFill>
                  <a:srgbClr val="FFFF00"/>
                </a:solidFill>
                <a:effectLst/>
              </a:rPr>
              <a:t>Чаще – первичная остановка дыхания) </a:t>
            </a:r>
            <a:endParaRPr lang="ru-RU" sz="2400" b="0" dirty="0">
              <a:solidFill>
                <a:srgbClr val="FFFF00"/>
              </a:solidFill>
              <a:effectLst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744184"/>
          </a:xfrm>
        </p:spPr>
        <p:txBody>
          <a:bodyPr>
            <a:normAutofit fontScale="25000" lnSpcReduction="20000"/>
          </a:bodyPr>
          <a:lstStyle/>
          <a:p>
            <a:r>
              <a:rPr lang="ru-RU" sz="7200" dirty="0" smtClean="0"/>
              <a:t> </a:t>
            </a:r>
            <a:r>
              <a:rPr lang="ru-RU" sz="7200" dirty="0"/>
              <a:t>внезапная обструкция дыхательных путей:</a:t>
            </a:r>
          </a:p>
          <a:p>
            <a:pPr>
              <a:buNone/>
            </a:pPr>
            <a:r>
              <a:rPr lang="ru-RU" sz="7200" dirty="0" smtClean="0"/>
              <a:t>        -аспирация </a:t>
            </a:r>
            <a:r>
              <a:rPr lang="ru-RU" sz="7200" dirty="0"/>
              <a:t>инородного тела</a:t>
            </a:r>
          </a:p>
          <a:p>
            <a:pPr>
              <a:buNone/>
            </a:pPr>
            <a:r>
              <a:rPr lang="ru-RU" sz="7200" dirty="0" smtClean="0"/>
              <a:t>        -аспирация </a:t>
            </a:r>
            <a:r>
              <a:rPr lang="ru-RU" sz="7200" dirty="0"/>
              <a:t>желудочного содержимого</a:t>
            </a:r>
          </a:p>
          <a:p>
            <a:pPr>
              <a:buNone/>
            </a:pPr>
            <a:r>
              <a:rPr lang="ru-RU" sz="7200" dirty="0" smtClean="0"/>
              <a:t>        -отёк </a:t>
            </a:r>
            <a:r>
              <a:rPr lang="ru-RU" sz="7200" dirty="0"/>
              <a:t>или спазм верхних дыхательных путей (ВДП): </a:t>
            </a:r>
            <a:r>
              <a:rPr lang="ru-RU" sz="7200" dirty="0" err="1"/>
              <a:t>эпиглоттит</a:t>
            </a:r>
            <a:r>
              <a:rPr lang="ru-RU" sz="7200" dirty="0"/>
              <a:t>, </a:t>
            </a:r>
            <a:r>
              <a:rPr lang="ru-RU" sz="7200" dirty="0" smtClean="0"/>
              <a:t>бронхиальная астма</a:t>
            </a:r>
            <a:r>
              <a:rPr lang="ru-RU" sz="7200" dirty="0"/>
              <a:t>, </a:t>
            </a:r>
            <a:r>
              <a:rPr lang="ru-RU" sz="7200" dirty="0" err="1" smtClean="0"/>
              <a:t>бронхиолит</a:t>
            </a:r>
            <a:r>
              <a:rPr lang="ru-RU" sz="7200" dirty="0" smtClean="0"/>
              <a:t>, пневмония</a:t>
            </a:r>
            <a:endParaRPr lang="ru-RU" sz="7200" dirty="0"/>
          </a:p>
          <a:p>
            <a:r>
              <a:rPr lang="ru-RU" sz="7200" dirty="0" smtClean="0"/>
              <a:t>шок</a:t>
            </a:r>
            <a:endParaRPr lang="ru-RU" sz="7200" dirty="0"/>
          </a:p>
          <a:p>
            <a:r>
              <a:rPr lang="ru-RU" sz="7200" dirty="0" smtClean="0"/>
              <a:t> </a:t>
            </a:r>
            <a:r>
              <a:rPr lang="ru-RU" sz="7200" dirty="0"/>
              <a:t>врождённые заболевания сердца и/или лёгких</a:t>
            </a:r>
          </a:p>
          <a:p>
            <a:r>
              <a:rPr lang="ru-RU" sz="7200" dirty="0" err="1" smtClean="0"/>
              <a:t>вагусная</a:t>
            </a:r>
            <a:r>
              <a:rPr lang="ru-RU" sz="7200" dirty="0" smtClean="0"/>
              <a:t> </a:t>
            </a:r>
            <a:r>
              <a:rPr lang="ru-RU" sz="7200" dirty="0"/>
              <a:t>реакция на санацию ВДП и трахеобронхиального дерева (ТБД</a:t>
            </a:r>
            <a:r>
              <a:rPr lang="ru-RU" sz="7200" dirty="0" smtClean="0"/>
              <a:t>), </a:t>
            </a:r>
            <a:r>
              <a:rPr lang="ru-RU" sz="7200" dirty="0" err="1" smtClean="0"/>
              <a:t>парацентез</a:t>
            </a:r>
            <a:r>
              <a:rPr lang="ru-RU" sz="7200" dirty="0"/>
              <a:t>, грубая интубация трахеи</a:t>
            </a:r>
          </a:p>
          <a:p>
            <a:r>
              <a:rPr lang="ru-RU" sz="7200" dirty="0" err="1" smtClean="0"/>
              <a:t>электротравма</a:t>
            </a:r>
            <a:endParaRPr lang="ru-RU" sz="7200" dirty="0"/>
          </a:p>
          <a:p>
            <a:r>
              <a:rPr lang="ru-RU" sz="7200" dirty="0" smtClean="0"/>
              <a:t> </a:t>
            </a:r>
            <a:r>
              <a:rPr lang="ru-RU" sz="7200" dirty="0"/>
              <a:t>торакальная травма</a:t>
            </a:r>
          </a:p>
          <a:p>
            <a:r>
              <a:rPr lang="ru-RU" sz="7200" dirty="0" smtClean="0"/>
              <a:t>поражение </a:t>
            </a:r>
            <a:r>
              <a:rPr lang="ru-RU" sz="7200" dirty="0"/>
              <a:t>центральной нервной системы (ЦНС) в результате </a:t>
            </a:r>
            <a:r>
              <a:rPr lang="ru-RU" sz="7200" dirty="0" smtClean="0"/>
              <a:t>внутричерепной </a:t>
            </a:r>
            <a:r>
              <a:rPr lang="ru-RU" sz="7200" dirty="0"/>
              <a:t>гипертензии, отравления, травмы, тяжёлой гипоксии или </a:t>
            </a:r>
            <a:r>
              <a:rPr lang="ru-RU" sz="7200" dirty="0" err="1"/>
              <a:t>нейроинфекции</a:t>
            </a:r>
            <a:endParaRPr lang="ru-RU" sz="7200" dirty="0"/>
          </a:p>
          <a:p>
            <a:r>
              <a:rPr lang="ru-RU" sz="7200" dirty="0" smtClean="0"/>
              <a:t>метаболические </a:t>
            </a:r>
            <a:r>
              <a:rPr lang="ru-RU" sz="7200" dirty="0"/>
              <a:t>аномалии: тяжёлая </a:t>
            </a:r>
            <a:r>
              <a:rPr lang="ru-RU" sz="7200" dirty="0" err="1"/>
              <a:t>гиперкалиемия</a:t>
            </a:r>
            <a:r>
              <a:rPr lang="ru-RU" sz="7200" dirty="0"/>
              <a:t> или </a:t>
            </a:r>
            <a:r>
              <a:rPr lang="ru-RU" sz="7200" dirty="0" err="1"/>
              <a:t>гипокалиемия</a:t>
            </a:r>
            <a:endParaRPr lang="ru-RU" sz="7200" dirty="0"/>
          </a:p>
          <a:p>
            <a:r>
              <a:rPr lang="ru-RU" sz="7200" dirty="0" smtClean="0"/>
              <a:t>тампонада </a:t>
            </a:r>
            <a:r>
              <a:rPr lang="ru-RU" sz="7200" dirty="0"/>
              <a:t>перикарда</a:t>
            </a:r>
          </a:p>
          <a:p>
            <a:r>
              <a:rPr lang="ru-RU" sz="7200" dirty="0" smtClean="0"/>
              <a:t> </a:t>
            </a:r>
            <a:r>
              <a:rPr lang="ru-RU" sz="7200" dirty="0"/>
              <a:t>утопление, удушение</a:t>
            </a:r>
          </a:p>
          <a:p>
            <a:r>
              <a:rPr lang="ru-RU" sz="7200" dirty="0" smtClean="0"/>
              <a:t>синдром </a:t>
            </a:r>
            <a:r>
              <a:rPr lang="ru-RU" sz="7200" dirty="0"/>
              <a:t>внезапной смерти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51086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mtClean="0"/>
              <a:t>Признаки клинической смерти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Отсутствие сознания 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>
                <a:solidFill>
                  <a:srgbClr val="FFFF00"/>
                </a:solidFill>
              </a:rPr>
              <a:t>Отсутствие дыхания 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/>
              <a:t>Отсутствие кровообращения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/>
              <a:t>Расширение зрачков </a:t>
            </a:r>
            <a:r>
              <a:rPr lang="ru-RU" sz="2800" dirty="0"/>
              <a:t>(через 60–90 </a:t>
            </a:r>
            <a:r>
              <a:rPr lang="ru-RU" sz="2800" dirty="0" smtClean="0"/>
              <a:t>сек)</a:t>
            </a:r>
          </a:p>
          <a:p>
            <a:pPr marL="609600" indent="-609600" eaLnBrk="1" hangingPunct="1">
              <a:buFont typeface="Wingdings" pitchFamily="2" charset="2"/>
              <a:buAutoNum type="arabicPeriod"/>
              <a:defRPr/>
            </a:pPr>
            <a:r>
              <a:rPr lang="ru-RU" sz="2800" dirty="0" smtClean="0"/>
              <a:t>Изменение цвета кожных покровов (цианоз или бледность)</a:t>
            </a:r>
          </a:p>
        </p:txBody>
      </p:sp>
    </p:spTree>
    <p:extLst>
      <p:ext uri="{BB962C8B-B14F-4D97-AF65-F5344CB8AC3E}">
        <p14:creationId xmlns="" xmlns:p14="http://schemas.microsoft.com/office/powerpoint/2010/main" val="3759180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936104"/>
          </a:xfrm>
        </p:spPr>
        <p:txBody>
          <a:bodyPr>
            <a:noAutofit/>
          </a:bodyPr>
          <a:lstStyle/>
          <a:p>
            <a:r>
              <a:rPr lang="ru-RU" sz="2400" b="1" dirty="0"/>
              <a:t>Время появления симптомов, при внезапной остановке кровообращения</a:t>
            </a:r>
            <a:br>
              <a:rPr lang="ru-RU" sz="2400" b="1" dirty="0"/>
            </a:br>
            <a:endParaRPr lang="ru-RU" sz="24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</p:nvPr>
        </p:nvGraphicFramePr>
        <p:xfrm>
          <a:off x="467544" y="1556792"/>
          <a:ext cx="8229600" cy="3749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Симптомы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Время появления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Отсутствие пульса на центральных артериях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Немедленно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Потеря сознания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10-20 с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Потеря сознания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15-30 с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Расширенные, не реагирующие на свет зрачки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60-90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763947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3225"/>
            <a:ext cx="7772400" cy="1555750"/>
          </a:xfrm>
        </p:spPr>
        <p:txBody>
          <a:bodyPr/>
          <a:lstStyle/>
          <a:p>
            <a:pPr eaLnBrk="1" hangingPunct="1">
              <a:defRPr/>
            </a:pPr>
            <a:r>
              <a:rPr lang="ru-RU" sz="4800" smtClean="0"/>
              <a:t>Отсутствие сознания</a:t>
            </a:r>
            <a:br>
              <a:rPr lang="ru-RU" sz="4800" smtClean="0"/>
            </a:br>
            <a:endParaRPr lang="ru-RU" sz="4800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4000" smtClean="0"/>
              <a:t>Окликнуть больного, если не отвечает, встряхнуть (какое-либо болевое воздействие). При отсутствии реакции – сознания нет.</a:t>
            </a:r>
          </a:p>
        </p:txBody>
      </p:sp>
    </p:spTree>
    <p:extLst>
      <p:ext uri="{BB962C8B-B14F-4D97-AF65-F5344CB8AC3E}">
        <p14:creationId xmlns="" xmlns:p14="http://schemas.microsoft.com/office/powerpoint/2010/main" val="1516127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marL="838200" indent="-838200" eaLnBrk="1" hangingPunct="1">
              <a:defRPr/>
            </a:pPr>
            <a:r>
              <a:rPr lang="ru-RU" smtClean="0"/>
              <a:t>Отсутствие дыхания</a:t>
            </a:r>
            <a:br>
              <a:rPr lang="ru-RU" smtClean="0"/>
            </a:br>
            <a:endParaRPr lang="ru-RU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r>
              <a:rPr lang="ru-RU" sz="3600" dirty="0" smtClean="0"/>
              <a:t>Определяют по отсутствию видимых экскурсий грудной клетки,</a:t>
            </a:r>
            <a:r>
              <a:rPr lang="en-US" sz="3600" dirty="0" smtClean="0"/>
              <a:t> </a:t>
            </a:r>
            <a:r>
              <a:rPr lang="ru-RU" sz="3600" dirty="0" smtClean="0"/>
              <a:t>звука и ощущения от выдыхаемого воздуха.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dirty="0" smtClean="0"/>
              <a:t>	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3600" dirty="0"/>
              <a:t>	</a:t>
            </a:r>
            <a:r>
              <a:rPr lang="ru-RU" sz="3600" dirty="0" err="1" smtClean="0"/>
              <a:t>Гаспинг</a:t>
            </a:r>
            <a:r>
              <a:rPr lang="ru-RU" sz="3600" dirty="0" smtClean="0"/>
              <a:t> = Остановка дыхания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391306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03225"/>
            <a:ext cx="7772400" cy="1555750"/>
          </a:xfrm>
        </p:spPr>
        <p:txBody>
          <a:bodyPr/>
          <a:lstStyle/>
          <a:p>
            <a:pPr eaLnBrk="1" hangingPunct="1">
              <a:defRPr/>
            </a:pPr>
            <a:r>
              <a:rPr lang="ru-RU" smtClean="0"/>
              <a:t>Отсутствие кровообращения</a:t>
            </a:r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z="4000" dirty="0" smtClean="0"/>
              <a:t>  </a:t>
            </a:r>
            <a:r>
              <a:rPr lang="ru-RU" sz="4000" dirty="0" smtClean="0">
                <a:solidFill>
                  <a:srgbClr val="FFFF00"/>
                </a:solidFill>
              </a:rPr>
              <a:t>Определяется по отсутствию пульсации на магистральных артериях (сонная, бедренная, аорта)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dirty="0" smtClean="0"/>
              <a:t>[</a:t>
            </a:r>
            <a:r>
              <a:rPr lang="ru-RU" dirty="0" smtClean="0"/>
              <a:t>В алгоритме 2010 г. признак исключен из алгоритма диагностики, 2015 г. – проверяется только специалистами</a:t>
            </a:r>
            <a:r>
              <a:rPr lang="en-US" dirty="0" smtClean="0"/>
              <a:t>]</a:t>
            </a: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480992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4000" smtClean="0"/>
              <a:t>Отсутствие кровообращения </a:t>
            </a:r>
            <a:br>
              <a:rPr lang="ru-RU" sz="4000" smtClean="0"/>
            </a:br>
            <a:r>
              <a:rPr lang="ru-RU" sz="4000" smtClean="0"/>
              <a:t>у младенцев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	определяют путем пальпации плечевой, бедренной артерии или брюшной аорты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/>
              <a:t>	пальпация сонных артерий приводит к сдавлению дыхательных путей, может вызвать ларингоспазм</a:t>
            </a:r>
          </a:p>
        </p:txBody>
      </p:sp>
    </p:spTree>
    <p:extLst>
      <p:ext uri="{BB962C8B-B14F-4D97-AF65-F5344CB8AC3E}">
        <p14:creationId xmlns="" xmlns:p14="http://schemas.microsoft.com/office/powerpoint/2010/main" val="1615247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ru-RU" b="1" i="1" dirty="0" smtClean="0"/>
              <a:t>    </a:t>
            </a:r>
            <a:r>
              <a:rPr lang="ru-RU" sz="3200" b="1" i="1" dirty="0" smtClean="0"/>
              <a:t>Сердечно-легочная </a:t>
            </a:r>
            <a:r>
              <a:rPr lang="ru-RU" sz="3200" b="1" i="1" dirty="0"/>
              <a:t>реанимация (СЛР) – </a:t>
            </a:r>
            <a:r>
              <a:rPr lang="ru-RU" sz="3200" dirty="0"/>
              <a:t>комплекс лечебных </a:t>
            </a:r>
            <a:r>
              <a:rPr lang="ru-RU" sz="3200" dirty="0" smtClean="0"/>
              <a:t>мероприятий</a:t>
            </a:r>
            <a:r>
              <a:rPr lang="ru-RU" sz="3200" b="1" i="1" dirty="0" smtClean="0"/>
              <a:t>, </a:t>
            </a:r>
            <a:r>
              <a:rPr lang="ru-RU" sz="3200" dirty="0" smtClean="0"/>
              <a:t>направленных </a:t>
            </a:r>
            <a:r>
              <a:rPr lang="ru-RU" sz="3200" dirty="0"/>
              <a:t>на восстановление адекватной циркуляции и вентиляции. </a:t>
            </a:r>
            <a:endParaRPr lang="ru-RU" sz="3200" dirty="0" smtClean="0"/>
          </a:p>
          <a:p>
            <a:pPr>
              <a:buNone/>
            </a:pPr>
            <a:r>
              <a:rPr lang="ru-RU" dirty="0"/>
              <a:t> </a:t>
            </a:r>
            <a:r>
              <a:rPr lang="ru-RU" dirty="0" smtClean="0"/>
              <a:t>   </a:t>
            </a:r>
          </a:p>
        </p:txBody>
      </p:sp>
    </p:spTree>
    <p:extLst>
      <p:ext uri="{BB962C8B-B14F-4D97-AF65-F5344CB8AC3E}">
        <p14:creationId xmlns="" xmlns:p14="http://schemas.microsoft.com/office/powerpoint/2010/main" val="92779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359775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>
                <a:solidFill>
                  <a:srgbClr val="FFFF00"/>
                </a:solidFill>
              </a:rPr>
              <a:t>СТАДИИ И ЭТАПЫ СЕРДЕЧНО-ЛЕГОЧНОЙ И ЦЕРЕБРАЛЬНОЙ РЕАНИМАЦИИ П. Сафару [1997]</a:t>
            </a:r>
          </a:p>
        </p:txBody>
      </p:sp>
      <p:sp>
        <p:nvSpPr>
          <p:cNvPr id="4085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353425" cy="5092700"/>
          </a:xfrm>
        </p:spPr>
        <p:txBody>
          <a:bodyPr/>
          <a:lstStyle/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800" b="1" dirty="0">
                <a:solidFill>
                  <a:srgbClr val="FFFF00"/>
                </a:solidFill>
              </a:rPr>
              <a:t>Стадия </a:t>
            </a:r>
            <a:r>
              <a:rPr lang="en-US" sz="1800" b="1" dirty="0">
                <a:solidFill>
                  <a:srgbClr val="FFFF00"/>
                </a:solidFill>
              </a:rPr>
              <a:t>I</a:t>
            </a:r>
            <a:r>
              <a:rPr lang="ru-RU" sz="1800" dirty="0">
                <a:solidFill>
                  <a:srgbClr val="FFFF00"/>
                </a:solidFill>
              </a:rPr>
              <a:t> — элементарное поддержание жизни</a:t>
            </a:r>
            <a:r>
              <a:rPr lang="ru-RU" sz="1800" dirty="0"/>
              <a:t>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A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en-US" sz="1800" dirty="0"/>
              <a:t>air open the way</a:t>
            </a:r>
            <a:r>
              <a:rPr lang="ru-RU" sz="1800" dirty="0"/>
              <a:t>) - обеспечение и поддержание проходимости верхних дыхательных путей 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B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en-US" sz="1800" dirty="0"/>
              <a:t>breath of victim</a:t>
            </a:r>
            <a:r>
              <a:rPr lang="ru-RU" sz="1800" dirty="0"/>
              <a:t>) - искусственная вентиляция легких и </a:t>
            </a:r>
            <a:r>
              <a:rPr lang="ru-RU" sz="1800" dirty="0" err="1"/>
              <a:t>оксигенация</a:t>
            </a:r>
            <a:r>
              <a:rPr lang="ru-RU" sz="1800" dirty="0"/>
              <a:t>.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C</a:t>
            </a:r>
            <a:r>
              <a:rPr lang="en-US" sz="1800" dirty="0"/>
              <a:t> (circulation of blood) - </a:t>
            </a:r>
            <a:r>
              <a:rPr lang="ru-RU" sz="1800" dirty="0"/>
              <a:t>закрытый</a:t>
            </a:r>
            <a:r>
              <a:rPr lang="en-US" sz="1800" dirty="0"/>
              <a:t> </a:t>
            </a:r>
            <a:r>
              <a:rPr lang="ru-RU" sz="1800" dirty="0"/>
              <a:t>массаж</a:t>
            </a:r>
            <a:r>
              <a:rPr lang="en-US" sz="1800" dirty="0"/>
              <a:t> </a:t>
            </a:r>
            <a:r>
              <a:rPr lang="ru-RU" sz="1800" dirty="0"/>
              <a:t>сердца</a:t>
            </a:r>
            <a:r>
              <a:rPr lang="en-US" sz="1800" dirty="0"/>
              <a:t> </a:t>
            </a:r>
            <a:r>
              <a:rPr lang="ru-RU" sz="1800" dirty="0"/>
              <a:t>.</a:t>
            </a:r>
            <a:endParaRPr lang="ru-RU" sz="1800" b="1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800" b="1" dirty="0"/>
              <a:t>         </a:t>
            </a:r>
            <a:r>
              <a:rPr lang="ru-RU" sz="1800" b="1" dirty="0">
                <a:solidFill>
                  <a:srgbClr val="FFFF00"/>
                </a:solidFill>
              </a:rPr>
              <a:t>Стадия II</a:t>
            </a:r>
            <a:r>
              <a:rPr lang="ru-RU" sz="1800" dirty="0">
                <a:solidFill>
                  <a:srgbClr val="FFFF00"/>
                </a:solidFill>
              </a:rPr>
              <a:t> — дальнейшее поддержание жизни.</a:t>
            </a:r>
            <a:r>
              <a:rPr lang="ru-RU" sz="1800" dirty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D</a:t>
            </a:r>
            <a:r>
              <a:rPr lang="ru-RU" sz="1800" dirty="0"/>
              <a:t> – (</a:t>
            </a:r>
            <a:r>
              <a:rPr lang="en-US" sz="1800" dirty="0" smtClean="0"/>
              <a:t>drugs </a:t>
            </a:r>
            <a:r>
              <a:rPr lang="en-US" sz="1800" dirty="0"/>
              <a:t>and fluids intravenous lifeline administration</a:t>
            </a:r>
            <a:r>
              <a:rPr lang="ru-RU" sz="1800" dirty="0"/>
              <a:t>) - введение лекарственных средств.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dirty="0"/>
              <a:t> </a:t>
            </a:r>
            <a:r>
              <a:rPr lang="en-US" sz="1800" dirty="0">
                <a:solidFill>
                  <a:srgbClr val="FFFF00"/>
                </a:solidFill>
              </a:rPr>
              <a:t>E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en-US" sz="1800" dirty="0"/>
              <a:t>electrocardiography diagnosis</a:t>
            </a:r>
            <a:r>
              <a:rPr lang="ru-RU" sz="1800" dirty="0"/>
              <a:t>) - оценка ЭКГ.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F</a:t>
            </a:r>
            <a:r>
              <a:rPr lang="ru-RU" sz="1800" dirty="0"/>
              <a:t> (</a:t>
            </a:r>
            <a:r>
              <a:rPr lang="en-US" sz="1800" dirty="0"/>
              <a:t>fibrillation treatment</a:t>
            </a:r>
            <a:r>
              <a:rPr lang="ru-RU" sz="1800" dirty="0"/>
              <a:t>) - </a:t>
            </a:r>
            <a:r>
              <a:rPr lang="ru-RU" sz="1800" dirty="0" err="1"/>
              <a:t>дефибрилляция</a:t>
            </a:r>
            <a:r>
              <a:rPr lang="ru-RU" sz="1800" dirty="0"/>
              <a:t> .</a:t>
            </a:r>
            <a:endParaRPr lang="ru-RU" sz="1800" b="1" dirty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sz="1800" b="1" dirty="0"/>
              <a:t>        </a:t>
            </a:r>
            <a:r>
              <a:rPr lang="ru-RU" sz="1800" b="1" dirty="0">
                <a:solidFill>
                  <a:srgbClr val="FFFF00"/>
                </a:solidFill>
              </a:rPr>
              <a:t>Стадия </a:t>
            </a:r>
            <a:r>
              <a:rPr lang="en-US" sz="1800" b="1" dirty="0">
                <a:solidFill>
                  <a:srgbClr val="FFFF00"/>
                </a:solidFill>
              </a:rPr>
              <a:t>III</a:t>
            </a:r>
            <a:r>
              <a:rPr lang="ru-RU" sz="1800" dirty="0">
                <a:solidFill>
                  <a:srgbClr val="FFFF00"/>
                </a:solidFill>
              </a:rPr>
              <a:t> — длительное поддержание жизни</a:t>
            </a:r>
            <a:r>
              <a:rPr lang="ru-RU" sz="1800" dirty="0"/>
              <a:t>. </a:t>
            </a:r>
            <a:endParaRPr lang="en-US" sz="1800" dirty="0"/>
          </a:p>
          <a:p>
            <a:pPr eaLnBrk="1" hangingPunct="1">
              <a:lnSpc>
                <a:spcPct val="80000"/>
              </a:lnSpc>
              <a:defRPr/>
            </a:pPr>
            <a:r>
              <a:rPr lang="en-US" sz="1800" dirty="0">
                <a:solidFill>
                  <a:srgbClr val="FFFF00"/>
                </a:solidFill>
              </a:rPr>
              <a:t>G</a:t>
            </a:r>
            <a:r>
              <a:rPr lang="en-US" sz="1800" dirty="0"/>
              <a:t> </a:t>
            </a:r>
            <a:r>
              <a:rPr lang="ru-RU" sz="1800" dirty="0"/>
              <a:t>(</a:t>
            </a:r>
            <a:r>
              <a:rPr lang="ru-RU" sz="1800" dirty="0" err="1"/>
              <a:t>gauging</a:t>
            </a:r>
            <a:r>
              <a:rPr lang="ru-RU" sz="1800" dirty="0"/>
              <a:t>) - оценка состояния пациента и выявление причин, приведших к остановке сердца.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dirty="0">
                <a:solidFill>
                  <a:srgbClr val="FFFF00"/>
                </a:solidFill>
              </a:rPr>
              <a:t>Н</a:t>
            </a:r>
            <a:r>
              <a:rPr lang="ru-RU" sz="1800" dirty="0"/>
              <a:t> (</a:t>
            </a:r>
            <a:r>
              <a:rPr lang="ru-RU" sz="1800" dirty="0" err="1"/>
              <a:t>human</a:t>
            </a:r>
            <a:r>
              <a:rPr lang="ru-RU" sz="1800" dirty="0"/>
              <a:t> </a:t>
            </a:r>
            <a:r>
              <a:rPr lang="ru-RU" sz="1800" dirty="0" err="1"/>
              <a:t>mentation</a:t>
            </a:r>
            <a:r>
              <a:rPr lang="ru-RU" sz="1800" dirty="0"/>
              <a:t>) - мероприятия по восстановление сознания пациента</a:t>
            </a:r>
            <a:r>
              <a:rPr lang="en-US" sz="1800" dirty="0"/>
              <a:t> (</a:t>
            </a:r>
            <a:r>
              <a:rPr lang="ru-RU" sz="1800" dirty="0"/>
              <a:t>функций головного мозга)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ru-RU" sz="1800" dirty="0">
                <a:solidFill>
                  <a:srgbClr val="FFFF00"/>
                </a:solidFill>
              </a:rPr>
              <a:t>I</a:t>
            </a:r>
            <a:r>
              <a:rPr lang="ru-RU" sz="1800" dirty="0"/>
              <a:t> (</a:t>
            </a:r>
            <a:r>
              <a:rPr lang="en-US" sz="1800" dirty="0" err="1"/>
              <a:t>intencive</a:t>
            </a:r>
            <a:r>
              <a:rPr lang="en-US" sz="1800" dirty="0"/>
              <a:t> care</a:t>
            </a:r>
            <a:r>
              <a:rPr lang="ru-RU" sz="1800" dirty="0"/>
              <a:t>) - собственно интенсивная терапия (коррекция функций других органов) </a:t>
            </a:r>
          </a:p>
        </p:txBody>
      </p:sp>
    </p:spTree>
    <p:extLst>
      <p:ext uri="{BB962C8B-B14F-4D97-AF65-F5344CB8AC3E}">
        <p14:creationId xmlns="" xmlns:p14="http://schemas.microsoft.com/office/powerpoint/2010/main" val="951978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b="0">
                <a:solidFill>
                  <a:schemeClr val="hlink"/>
                </a:solidFill>
              </a:rPr>
              <a:t>Основные протоколы СЛР</a:t>
            </a:r>
          </a:p>
        </p:txBody>
      </p:sp>
      <p:sp>
        <p:nvSpPr>
          <p:cNvPr id="377863" name="Rectangle 5"/>
          <p:cNvSpPr>
            <a:spLocks noGrp="1" noChangeArrowheads="1"/>
          </p:cNvSpPr>
          <p:nvPr>
            <p:ph type="body" sz="half" idx="1"/>
          </p:nvPr>
        </p:nvSpPr>
        <p:spPr>
          <a:ln/>
        </p:spPr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BLS </a:t>
            </a:r>
            <a:r>
              <a:rPr lang="en-US" dirty="0"/>
              <a:t>                  </a:t>
            </a:r>
          </a:p>
          <a:p>
            <a:r>
              <a:rPr lang="en-US" dirty="0"/>
              <a:t>BLSAED</a:t>
            </a:r>
            <a:endParaRPr lang="ru-RU" dirty="0"/>
          </a:p>
          <a:p>
            <a:r>
              <a:rPr lang="en-US" dirty="0"/>
              <a:t>IHBLS</a:t>
            </a:r>
          </a:p>
          <a:p>
            <a:r>
              <a:rPr lang="en-US" dirty="0">
                <a:solidFill>
                  <a:srgbClr val="FF0000"/>
                </a:solidFill>
              </a:rPr>
              <a:t>ALS</a:t>
            </a:r>
            <a:endParaRPr lang="ru-RU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PBLS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PALS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NLS</a:t>
            </a:r>
            <a:r>
              <a:rPr lang="ru-RU" dirty="0" smtClean="0">
                <a:solidFill>
                  <a:srgbClr val="FF0000"/>
                </a:solidFill>
              </a:rPr>
              <a:t>  </a:t>
            </a:r>
            <a:r>
              <a:rPr lang="ru-RU" sz="2000" dirty="0" smtClean="0">
                <a:solidFill>
                  <a:srgbClr val="FF0000"/>
                </a:solidFill>
              </a:rPr>
              <a:t>(новорожденные)</a:t>
            </a:r>
            <a:endParaRPr lang="en-US" sz="2000" dirty="0">
              <a:solidFill>
                <a:srgbClr val="FF0000"/>
              </a:solidFill>
            </a:endParaRPr>
          </a:p>
          <a:p>
            <a:pPr>
              <a:buFont typeface="Wingdings" pitchFamily="2" charset="2"/>
              <a:buNone/>
            </a:pPr>
            <a:endParaRPr lang="ru-RU" sz="2400" dirty="0"/>
          </a:p>
        </p:txBody>
      </p:sp>
      <p:sp>
        <p:nvSpPr>
          <p:cNvPr id="37786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4914901" y="1981200"/>
            <a:ext cx="3695700" cy="4876800"/>
          </a:xfrm>
          <a:ln/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/>
              <a:t>Базовая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Базовая СЛР с дефибрилляцией</a:t>
            </a:r>
          </a:p>
          <a:p>
            <a:pPr>
              <a:lnSpc>
                <a:spcPct val="90000"/>
              </a:lnSpc>
            </a:pPr>
            <a:r>
              <a:rPr lang="ru-RU" sz="2400"/>
              <a:t>Внутригоспитальная базовая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Расширенная СЛР</a:t>
            </a:r>
          </a:p>
          <a:p>
            <a:pPr>
              <a:lnSpc>
                <a:spcPct val="90000"/>
              </a:lnSpc>
            </a:pPr>
            <a:endParaRPr lang="ru-RU" sz="2400"/>
          </a:p>
          <a:p>
            <a:pPr>
              <a:lnSpc>
                <a:spcPct val="90000"/>
              </a:lnSpc>
            </a:pPr>
            <a:r>
              <a:rPr lang="ru-RU" sz="2400"/>
              <a:t>Детская базовая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Детская расширенная СЛР</a:t>
            </a:r>
          </a:p>
          <a:p>
            <a:pPr>
              <a:lnSpc>
                <a:spcPct val="90000"/>
              </a:lnSpc>
            </a:pPr>
            <a:r>
              <a:rPr lang="ru-RU" sz="2400"/>
              <a:t>СЛР новорожденных</a:t>
            </a:r>
          </a:p>
          <a:p>
            <a:pPr>
              <a:lnSpc>
                <a:spcPct val="90000"/>
              </a:lnSpc>
            </a:pPr>
            <a:endParaRPr lang="ru-RU" sz="20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304802"/>
            <a:ext cx="8071048" cy="1431925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FFFF00"/>
                </a:solidFill>
              </a:rPr>
              <a:t>Базовая сердечно-легочная реанимация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700808"/>
            <a:ext cx="8143056" cy="4395192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комплекс </a:t>
            </a:r>
            <a:r>
              <a:rPr lang="ru-RU" dirty="0"/>
              <a:t>лечебных </a:t>
            </a:r>
            <a:r>
              <a:rPr lang="ru-RU" dirty="0" smtClean="0"/>
              <a:t>мероприятий</a:t>
            </a:r>
            <a:r>
              <a:rPr lang="ru-RU" b="1" i="1" dirty="0" smtClean="0"/>
              <a:t>, </a:t>
            </a:r>
            <a:r>
              <a:rPr lang="ru-RU" dirty="0" smtClean="0"/>
              <a:t>направленных </a:t>
            </a:r>
            <a:r>
              <a:rPr lang="ru-RU" dirty="0"/>
              <a:t>на восстановление эффективной вентиляции и адекватной </a:t>
            </a:r>
            <a:r>
              <a:rPr lang="ru-RU" dirty="0" smtClean="0"/>
              <a:t>циркуляции, которые </a:t>
            </a:r>
            <a:r>
              <a:rPr lang="ru-RU" dirty="0"/>
              <a:t>включают в себя только </a:t>
            </a:r>
            <a:r>
              <a:rPr lang="ru-RU" dirty="0" err="1"/>
              <a:t>неинвазивную</a:t>
            </a:r>
            <a:r>
              <a:rPr lang="ru-RU" dirty="0"/>
              <a:t> искусственную вентиляцию </a:t>
            </a:r>
            <a:r>
              <a:rPr lang="ru-RU" dirty="0" smtClean="0"/>
              <a:t>легких (методики </a:t>
            </a:r>
            <a:r>
              <a:rPr lang="ru-RU" dirty="0"/>
              <a:t>«рот в рот», «рот в нос») компрессии грудной </a:t>
            </a:r>
            <a:r>
              <a:rPr lang="ru-RU" dirty="0" smtClean="0"/>
              <a:t>клетки. </a:t>
            </a:r>
          </a:p>
          <a:p>
            <a:r>
              <a:rPr lang="ru-RU" dirty="0" smtClean="0"/>
              <a:t>не требует </a:t>
            </a:r>
            <a:r>
              <a:rPr lang="ru-RU" dirty="0"/>
              <a:t>никакой специальной аппаратуры и медикаментов и </a:t>
            </a:r>
            <a:r>
              <a:rPr lang="ru-RU" dirty="0" smtClean="0"/>
              <a:t>может быть применена </a:t>
            </a:r>
            <a:r>
              <a:rPr lang="ru-RU" dirty="0"/>
              <a:t>в любых условиях.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1562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800" b="1" i="1" dirty="0" smtClean="0">
                <a:solidFill>
                  <a:srgbClr val="FFFF00"/>
                </a:solidFill>
              </a:rPr>
              <a:t/>
            </a:r>
            <a:br>
              <a:rPr lang="ru-RU" sz="2800" b="1" i="1" dirty="0" smtClean="0">
                <a:solidFill>
                  <a:srgbClr val="FFFF00"/>
                </a:solidFill>
              </a:rPr>
            </a:br>
            <a:r>
              <a:rPr lang="ru-RU" sz="3100" b="1" i="1" dirty="0" smtClean="0">
                <a:solidFill>
                  <a:srgbClr val="FFFF00"/>
                </a:solidFill>
              </a:rPr>
              <a:t>Расширенная </a:t>
            </a:r>
            <a:r>
              <a:rPr lang="ru-RU" sz="3100" b="1" i="1" dirty="0">
                <a:solidFill>
                  <a:srgbClr val="FFFF00"/>
                </a:solidFill>
              </a:rPr>
              <a:t>СЛР</a:t>
            </a:r>
            <a:br>
              <a:rPr lang="ru-RU" sz="3100" b="1" i="1" dirty="0">
                <a:solidFill>
                  <a:srgbClr val="FFFF00"/>
                </a:solidFill>
              </a:rPr>
            </a:br>
            <a:r>
              <a:rPr lang="ru-RU" sz="3100" b="1" dirty="0">
                <a:solidFill>
                  <a:srgbClr val="FFFF00"/>
                </a:solidFill>
              </a:rPr>
              <a:t> (проводится медицинскими работниками)</a:t>
            </a:r>
            <a:br>
              <a:rPr lang="ru-RU" sz="3100" b="1" dirty="0">
                <a:solidFill>
                  <a:srgbClr val="FFFF00"/>
                </a:solidFill>
              </a:rPr>
            </a:br>
            <a:endParaRPr lang="ru-RU" sz="3100" b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844824"/>
            <a:ext cx="8352928" cy="4281339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Использование инвазивных </a:t>
            </a:r>
            <a:r>
              <a:rPr lang="ru-RU" sz="2800" dirty="0"/>
              <a:t>методик для восстановления </a:t>
            </a:r>
            <a:r>
              <a:rPr lang="ru-RU" sz="2800" dirty="0" smtClean="0"/>
              <a:t>эффективного </a:t>
            </a:r>
            <a:r>
              <a:rPr lang="ru-RU" sz="2800" dirty="0"/>
              <a:t>дыхания и </a:t>
            </a:r>
            <a:r>
              <a:rPr lang="ru-RU" sz="2800" dirty="0" smtClean="0"/>
              <a:t>кровообращения</a:t>
            </a:r>
            <a:endParaRPr lang="ru-RU" sz="2800" dirty="0"/>
          </a:p>
          <a:p>
            <a:r>
              <a:rPr lang="ru-RU" sz="2800" dirty="0" smtClean="0"/>
              <a:t>Для обеспечения </a:t>
            </a:r>
            <a:r>
              <a:rPr lang="ru-RU" sz="2800" dirty="0"/>
              <a:t>свободной проходимости дыхательных </a:t>
            </a:r>
            <a:r>
              <a:rPr lang="ru-RU" sz="2800" dirty="0" smtClean="0"/>
              <a:t>путей и ИВЛ: </a:t>
            </a:r>
            <a:r>
              <a:rPr lang="ru-RU" sz="2800" dirty="0" err="1" smtClean="0"/>
              <a:t>эндотрахеальная</a:t>
            </a:r>
            <a:r>
              <a:rPr lang="ru-RU" sz="2800" dirty="0" smtClean="0"/>
              <a:t> интубация </a:t>
            </a:r>
            <a:r>
              <a:rPr lang="ru-RU" sz="2800" dirty="0"/>
              <a:t>или </a:t>
            </a:r>
            <a:r>
              <a:rPr lang="ru-RU" sz="2800" dirty="0" err="1" smtClean="0"/>
              <a:t>коникотомия</a:t>
            </a:r>
            <a:r>
              <a:rPr lang="ru-RU" sz="2800" dirty="0" smtClean="0"/>
              <a:t> и вентиляция мешком </a:t>
            </a:r>
            <a:r>
              <a:rPr lang="ru-RU" sz="2800" dirty="0" err="1" smtClean="0"/>
              <a:t>Амбу</a:t>
            </a:r>
            <a:r>
              <a:rPr lang="ru-RU" sz="2800" dirty="0"/>
              <a:t> </a:t>
            </a:r>
            <a:r>
              <a:rPr lang="ru-RU" sz="2800" dirty="0" smtClean="0"/>
              <a:t>или </a:t>
            </a:r>
            <a:r>
              <a:rPr lang="ru-RU" sz="2800" dirty="0"/>
              <a:t>аппаратом </a:t>
            </a:r>
            <a:r>
              <a:rPr lang="ru-RU" sz="2800" dirty="0" smtClean="0"/>
              <a:t>ИВЛ</a:t>
            </a:r>
            <a:endParaRPr lang="ru-RU" sz="2800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76705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476400"/>
          </a:xfrm>
        </p:spPr>
        <p:txBody>
          <a:bodyPr>
            <a:normAutofit/>
          </a:bodyPr>
          <a:lstStyle/>
          <a:p>
            <a:r>
              <a:rPr lang="ru-RU" sz="2400" dirty="0"/>
              <a:t>Расширенная поддержка кровообращения</a:t>
            </a:r>
            <a:endParaRPr lang="ru-RU" sz="24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916832"/>
            <a:ext cx="8071048" cy="4179168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внутривенное</a:t>
            </a:r>
            <a:r>
              <a:rPr lang="ru-RU" sz="2800" dirty="0"/>
              <a:t>, </a:t>
            </a:r>
            <a:r>
              <a:rPr lang="ru-RU" sz="2800" dirty="0" smtClean="0"/>
              <a:t>при невозможности внутривенного доступа -  внутрикостное</a:t>
            </a:r>
            <a:r>
              <a:rPr lang="ru-RU" sz="2800" dirty="0"/>
              <a:t>, </a:t>
            </a:r>
            <a:r>
              <a:rPr lang="ru-RU" sz="2800" dirty="0" smtClean="0"/>
              <a:t>в крайнем случае </a:t>
            </a:r>
            <a:r>
              <a:rPr lang="ru-RU" sz="2800" dirty="0" err="1" smtClean="0"/>
              <a:t>эндотрахеальное</a:t>
            </a:r>
            <a:r>
              <a:rPr lang="ru-RU" sz="2800" dirty="0" smtClean="0"/>
              <a:t> </a:t>
            </a:r>
            <a:r>
              <a:rPr lang="ru-RU" sz="2800" dirty="0"/>
              <a:t>введение </a:t>
            </a:r>
            <a:r>
              <a:rPr lang="ru-RU" sz="2800" dirty="0" smtClean="0"/>
              <a:t>медикаментов </a:t>
            </a:r>
          </a:p>
          <a:p>
            <a:r>
              <a:rPr lang="ru-RU" sz="2800" dirty="0"/>
              <a:t>при </a:t>
            </a:r>
            <a:r>
              <a:rPr lang="ru-RU" sz="2800" dirty="0" smtClean="0"/>
              <a:t>показаниях - </a:t>
            </a:r>
            <a:r>
              <a:rPr lang="ru-RU" sz="2800" dirty="0"/>
              <a:t>открытый массаж </a:t>
            </a:r>
            <a:r>
              <a:rPr lang="ru-RU" sz="2800" dirty="0" smtClean="0"/>
              <a:t>сердца (в условиях оперативного вмешательства, при ранении сердца, множественных переломах ребер)</a:t>
            </a:r>
            <a:endParaRPr lang="ru-RU" sz="2800" dirty="0"/>
          </a:p>
          <a:p>
            <a:endParaRPr lang="ru-RU" sz="2800" dirty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7493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548408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260648"/>
            <a:ext cx="8147248" cy="589631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FFFF00"/>
                </a:solidFill>
                <a:effectLst/>
              </a:rPr>
              <a:t>Восстановление спонтанного кровообращения </a:t>
            </a:r>
            <a:r>
              <a:rPr lang="ru-RU" sz="2800" dirty="0">
                <a:effectLst/>
              </a:rPr>
              <a:t>предполагает </a:t>
            </a:r>
            <a:r>
              <a:rPr lang="ru-RU" sz="2800" dirty="0" smtClean="0">
                <a:effectLst/>
              </a:rPr>
              <a:t>восстановление </a:t>
            </a:r>
            <a:r>
              <a:rPr lang="ru-RU" sz="2800" dirty="0" smtClean="0"/>
              <a:t>пульса </a:t>
            </a:r>
            <a:r>
              <a:rPr lang="ru-RU" sz="2800" dirty="0"/>
              <a:t>на магистральных </a:t>
            </a:r>
            <a:r>
              <a:rPr lang="ru-RU" sz="2800" dirty="0" smtClean="0"/>
              <a:t>артериях  (обычно </a:t>
            </a:r>
            <a:r>
              <a:rPr lang="ru-RU" sz="2800" dirty="0"/>
              <a:t>сонной артерии у </a:t>
            </a:r>
            <a:r>
              <a:rPr lang="ru-RU" sz="2800" dirty="0" smtClean="0"/>
              <a:t>взрослых и старших </a:t>
            </a:r>
            <a:r>
              <a:rPr lang="ru-RU" sz="2800" dirty="0"/>
              <a:t>детей и плечевой или </a:t>
            </a:r>
            <a:r>
              <a:rPr lang="ru-RU" sz="2800" dirty="0" smtClean="0"/>
              <a:t>бедренной у младших)</a:t>
            </a:r>
          </a:p>
          <a:p>
            <a:r>
              <a:rPr lang="ru-RU" sz="2800" dirty="0" smtClean="0"/>
              <a:t>Восстановление </a:t>
            </a:r>
            <a:r>
              <a:rPr lang="ru-RU" sz="2800" dirty="0"/>
              <a:t>спонтанного кровообращения не означает, что </a:t>
            </a:r>
            <a:r>
              <a:rPr lang="ru-RU" sz="2800" dirty="0" smtClean="0"/>
              <a:t>компрессии грудной клетки нужно </a:t>
            </a:r>
            <a:r>
              <a:rPr lang="ru-RU" sz="2800" dirty="0"/>
              <a:t>прекратить. </a:t>
            </a:r>
            <a:r>
              <a:rPr lang="ru-RU" sz="2800" dirty="0" smtClean="0"/>
              <a:t>Они показаны до адекватной перфузии – появления пульса на периферии.  </a:t>
            </a:r>
            <a:endParaRPr lang="ru-RU" sz="2800" dirty="0"/>
          </a:p>
          <a:p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716257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sz="3200" b="1" i="1" dirty="0">
                <a:solidFill>
                  <a:srgbClr val="FFFF00"/>
                </a:solidFill>
              </a:rPr>
              <a:t>Восстановление спонтанной вентиляции </a:t>
            </a:r>
            <a:r>
              <a:rPr lang="ru-RU" sz="3200" b="1" i="1" dirty="0" smtClean="0"/>
              <a:t>‒ </a:t>
            </a:r>
            <a:r>
              <a:rPr lang="ru-RU" sz="3200" dirty="0" smtClean="0"/>
              <a:t>это </a:t>
            </a:r>
            <a:r>
              <a:rPr lang="ru-RU" sz="3200" dirty="0"/>
              <a:t>восстановление спонтанных </a:t>
            </a:r>
            <a:r>
              <a:rPr lang="ru-RU" sz="3200" dirty="0" smtClean="0"/>
              <a:t>дыхательных </a:t>
            </a:r>
            <a:r>
              <a:rPr lang="ru-RU" sz="3200" dirty="0"/>
              <a:t>движений, обеспечивающих </a:t>
            </a:r>
            <a:r>
              <a:rPr lang="ru-RU" sz="3200" dirty="0" smtClean="0"/>
              <a:t>адекватный газообмен.</a:t>
            </a:r>
            <a:endParaRPr lang="ru-RU" sz="3200" dirty="0"/>
          </a:p>
          <a:p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404073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Алгоритм СЛР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ru-RU" b="1" dirty="0">
                <a:solidFill>
                  <a:srgbClr val="FFFF00"/>
                </a:solidFill>
              </a:rPr>
              <a:t>Оценка ситуации</a:t>
            </a:r>
            <a:endParaRPr lang="ru-RU" b="1" dirty="0" smtClean="0">
              <a:solidFill>
                <a:srgbClr val="FFFF00"/>
              </a:solidFill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ru-RU" dirty="0" smtClean="0"/>
              <a:t>Убедитесь в собственной безопасности   и  безопасности больного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0191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200" dirty="0"/>
              <a:t>Алгоритм базовой СЛР у взрослых</a:t>
            </a:r>
            <a:br>
              <a:rPr lang="ru-RU" sz="3200" dirty="0"/>
            </a:br>
            <a:endParaRPr lang="ru-RU" sz="3200" dirty="0"/>
          </a:p>
        </p:txBody>
      </p:sp>
      <p:pic>
        <p:nvPicPr>
          <p:cNvPr id="40963" name="Picture 4" descr="picture"/>
          <p:cNvPicPr preferRelativeResize="0">
            <a:picLocks noChangeArrowheads="1"/>
          </p:cNvPicPr>
          <p:nvPr/>
        </p:nvPicPr>
        <p:blipFill>
          <a:blip r:embed="rId3" cstate="print">
            <a:lum bright="2000" contrast="50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700213"/>
            <a:ext cx="5033962" cy="48244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14360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FFFF00"/>
                </a:solidFill>
                <a:effectLst/>
              </a:rPr>
              <a:t>Последовательность действий при </a:t>
            </a:r>
            <a:r>
              <a:rPr lang="ru-RU" sz="2800" dirty="0" smtClean="0">
                <a:solidFill>
                  <a:srgbClr val="FFFF00"/>
                </a:solidFill>
                <a:effectLst/>
              </a:rPr>
              <a:t>базовой сердечно-легочной </a:t>
            </a:r>
            <a:r>
              <a:rPr lang="ru-RU" sz="2800" dirty="0">
                <a:solidFill>
                  <a:srgbClr val="FFFF00"/>
                </a:solidFill>
                <a:effectLst/>
              </a:rPr>
              <a:t>реанимации</a:t>
            </a:r>
            <a:br>
              <a:rPr lang="ru-RU" sz="2800" dirty="0">
                <a:solidFill>
                  <a:srgbClr val="FFFF00"/>
                </a:solidFill>
                <a:effectLst/>
              </a:rPr>
            </a:br>
            <a:endParaRPr lang="ru-RU" sz="2800" dirty="0">
              <a:solidFill>
                <a:srgbClr val="FFFF00"/>
              </a:solidFill>
              <a:effectLst/>
            </a:endParaRPr>
          </a:p>
        </p:txBody>
      </p:sp>
      <p:sp>
        <p:nvSpPr>
          <p:cNvPr id="206854" name="Rectangle 6"/>
          <p:cNvSpPr>
            <a:spLocks noChangeArrowheads="1"/>
          </p:cNvSpPr>
          <p:nvPr/>
        </p:nvSpPr>
        <p:spPr bwMode="auto">
          <a:xfrm>
            <a:off x="4533902" y="2659908"/>
            <a:ext cx="4286251" cy="26161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Окликните больного: 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«Что с Вами?»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 «Откройте глаза!»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  <a:cs typeface="Times New Roman" pitchFamily="18" charset="0"/>
              </a:rPr>
              <a:t>«Как Вас зовут?»,</a:t>
            </a:r>
            <a:endParaRPr lang="ru-RU" sz="2800" b="0" u="none">
              <a:latin typeface="Arial" charset="0"/>
            </a:endParaRPr>
          </a:p>
          <a:p>
            <a:pPr marL="342900" indent="-342900" algn="ctr" eaLnBrk="0" hangingPunct="0"/>
            <a:r>
              <a:rPr lang="ru-RU" sz="2800" b="0" u="none">
                <a:latin typeface="Arial" charset="0"/>
              </a:rPr>
              <a:t>В</a:t>
            </a:r>
            <a:r>
              <a:rPr lang="ru-RU" sz="2800" b="0" u="none">
                <a:latin typeface="Arial" charset="0"/>
                <a:cs typeface="Times New Roman" pitchFamily="18" charset="0"/>
              </a:rPr>
              <a:t>стряхните его за плечи</a:t>
            </a:r>
            <a:r>
              <a:rPr lang="ru-RU" sz="1600" b="0" u="none">
                <a:latin typeface="Arial" charset="0"/>
                <a:cs typeface="Times New Roman" pitchFamily="18" charset="0"/>
              </a:rPr>
              <a:t>. </a:t>
            </a:r>
            <a:endParaRPr lang="ru-RU" sz="1800" b="0" u="none">
              <a:latin typeface="Arial" charset="0"/>
            </a:endParaRPr>
          </a:p>
          <a:p>
            <a:pPr marL="342900" indent="-342900" algn="ctr" eaLnBrk="0" hangingPunct="0"/>
            <a:endParaRPr lang="ru-RU" sz="2400" b="0" u="none">
              <a:latin typeface="Arial" charset="0"/>
            </a:endParaRPr>
          </a:p>
        </p:txBody>
      </p:sp>
      <p:sp>
        <p:nvSpPr>
          <p:cNvPr id="206855" name="Rectangle 7"/>
          <p:cNvSpPr>
            <a:spLocks noChangeArrowheads="1"/>
          </p:cNvSpPr>
          <p:nvPr/>
        </p:nvSpPr>
        <p:spPr bwMode="auto">
          <a:xfrm>
            <a:off x="3" y="477627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 b="0" u="none">
              <a:latin typeface="Arial" charset="0"/>
            </a:endParaRPr>
          </a:p>
        </p:txBody>
      </p:sp>
      <p:pic>
        <p:nvPicPr>
          <p:cNvPr id="206858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878014"/>
            <a:ext cx="3671888" cy="45989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FFFF00"/>
                </a:solidFill>
                <a:effectLst/>
              </a:rPr>
              <a:t>Последовательность действий при </a:t>
            </a:r>
            <a:r>
              <a:rPr lang="ru-RU" sz="2800" dirty="0" smtClean="0">
                <a:solidFill>
                  <a:srgbClr val="FFFF00"/>
                </a:solidFill>
                <a:effectLst/>
              </a:rPr>
              <a:t>базовой сердечно-легочной </a:t>
            </a:r>
            <a:r>
              <a:rPr lang="ru-RU" sz="2800" dirty="0">
                <a:solidFill>
                  <a:srgbClr val="FFFF00"/>
                </a:solidFill>
                <a:effectLst/>
              </a:rPr>
              <a:t>реанимации</a:t>
            </a:r>
            <a:br>
              <a:rPr lang="ru-RU" sz="2800" dirty="0">
                <a:solidFill>
                  <a:srgbClr val="FFFF00"/>
                </a:solidFill>
                <a:effectLst/>
              </a:rPr>
            </a:br>
            <a:endParaRPr lang="ru-RU" sz="2800" dirty="0">
              <a:solidFill>
                <a:srgbClr val="FFFF00"/>
              </a:solidFill>
              <a:effectLst/>
            </a:endParaRPr>
          </a:p>
        </p:txBody>
      </p:sp>
      <p:sp>
        <p:nvSpPr>
          <p:cNvPr id="393219" name="Rectangle 3"/>
          <p:cNvSpPr>
            <a:spLocks noChangeArrowheads="1"/>
          </p:cNvSpPr>
          <p:nvPr/>
        </p:nvSpPr>
        <p:spPr bwMode="auto">
          <a:xfrm>
            <a:off x="4533902" y="3736333"/>
            <a:ext cx="428625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 algn="ctr" eaLnBrk="0" hangingPunct="0"/>
            <a:r>
              <a:rPr lang="ru-RU" sz="2400" u="none">
                <a:latin typeface="Arial" charset="0"/>
              </a:rPr>
              <a:t>Позвать на помощь!!!</a:t>
            </a:r>
          </a:p>
        </p:txBody>
      </p:sp>
      <p:sp>
        <p:nvSpPr>
          <p:cNvPr id="393220" name="Rectangle 4"/>
          <p:cNvSpPr>
            <a:spLocks noChangeArrowheads="1"/>
          </p:cNvSpPr>
          <p:nvPr/>
        </p:nvSpPr>
        <p:spPr bwMode="auto">
          <a:xfrm>
            <a:off x="3" y="4776274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 sz="1800" b="0" u="none">
              <a:latin typeface="Arial" charset="0"/>
            </a:endParaRPr>
          </a:p>
        </p:txBody>
      </p:sp>
      <p:pic>
        <p:nvPicPr>
          <p:cNvPr id="39322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2268538"/>
            <a:ext cx="3722688" cy="420846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800" dirty="0">
                <a:solidFill>
                  <a:srgbClr val="FFFF00"/>
                </a:solidFill>
              </a:rPr>
              <a:t>A</a:t>
            </a:r>
            <a:r>
              <a:rPr lang="ru-RU" sz="2800" dirty="0">
                <a:solidFill>
                  <a:srgbClr val="FFFF00"/>
                </a:solidFill>
              </a:rPr>
              <a:t>. Обеспечение и поддержание проходимости верхних дыхательных </a:t>
            </a:r>
            <a:r>
              <a:rPr lang="ru-RU" sz="2800" dirty="0" smtClean="0">
                <a:solidFill>
                  <a:srgbClr val="FFFF00"/>
                </a:solidFill>
              </a:rPr>
              <a:t>путей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5" y="1844675"/>
            <a:ext cx="4465638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400" b="1" dirty="0">
                <a:solidFill>
                  <a:srgbClr val="FFFF00"/>
                </a:solidFill>
              </a:rPr>
              <a:t>Тройной приём </a:t>
            </a:r>
            <a:r>
              <a:rPr lang="ru-RU" sz="2400" b="1" dirty="0" err="1">
                <a:solidFill>
                  <a:srgbClr val="FFFF00"/>
                </a:solidFill>
              </a:rPr>
              <a:t>Сафара</a:t>
            </a:r>
            <a:r>
              <a:rPr lang="ru-RU" sz="2400" dirty="0"/>
              <a:t>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/>
              <a:t>-  Разгибание головы в шейном отделе позвоночника.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sz="2400" dirty="0"/>
              <a:t>Выдвижение нижней челюсти вперёд и вверх.</a:t>
            </a:r>
          </a:p>
          <a:p>
            <a:pPr eaLnBrk="1" hangingPunct="1">
              <a:lnSpc>
                <a:spcPct val="90000"/>
              </a:lnSpc>
              <a:buFontTx/>
              <a:buChar char="-"/>
              <a:defRPr/>
            </a:pPr>
            <a:r>
              <a:rPr lang="ru-RU" sz="2400" dirty="0"/>
              <a:t> Открытие рта.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400" dirty="0"/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b="1" dirty="0">
                <a:solidFill>
                  <a:srgbClr val="FFFF00"/>
                </a:solidFill>
              </a:rPr>
              <a:t>Установка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dirty="0" err="1" smtClean="0">
                <a:solidFill>
                  <a:srgbClr val="FFFF00"/>
                </a:solidFill>
              </a:rPr>
              <a:t>воздуховодных</a:t>
            </a:r>
            <a:r>
              <a:rPr lang="ru-RU" sz="2400" b="1" dirty="0" smtClean="0">
                <a:solidFill>
                  <a:srgbClr val="FFFF00"/>
                </a:solidFill>
              </a:rPr>
              <a:t>                              устройств</a:t>
            </a:r>
            <a:endParaRPr lang="ru-RU" sz="2400" b="1" dirty="0">
              <a:solidFill>
                <a:srgbClr val="FFFF00"/>
              </a:solidFill>
            </a:endParaRPr>
          </a:p>
        </p:txBody>
      </p:sp>
      <p:pic>
        <p:nvPicPr>
          <p:cNvPr id="45060" name="Picture 8" descr="реан-12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59338" y="1735138"/>
            <a:ext cx="3673475" cy="2162175"/>
          </a:xfrm>
        </p:spPr>
      </p:pic>
      <p:pic>
        <p:nvPicPr>
          <p:cNvPr id="45061" name="Picture 14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9113" y="4437063"/>
            <a:ext cx="5784850" cy="1985962"/>
          </a:xfrm>
        </p:spPr>
      </p:pic>
    </p:spTree>
    <p:extLst>
      <p:ext uri="{BB962C8B-B14F-4D97-AF65-F5344CB8AC3E}">
        <p14:creationId xmlns="" xmlns:p14="http://schemas.microsoft.com/office/powerpoint/2010/main" val="329383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24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9" y="304802"/>
            <a:ext cx="8532812" cy="1431925"/>
          </a:xfrm>
        </p:spPr>
        <p:txBody>
          <a:bodyPr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A</a:t>
            </a:r>
            <a:r>
              <a:rPr lang="ru-RU" sz="2800">
                <a:solidFill>
                  <a:srgbClr val="FFFF00"/>
                </a:solidFill>
              </a:rPr>
              <a:t>. Обеспечение и поддержание проходимости верхних дыхательных путей</a:t>
            </a:r>
            <a:endParaRPr lang="ru-RU" sz="4000">
              <a:solidFill>
                <a:srgbClr val="FFFF00"/>
              </a:solidFill>
            </a:endParaRPr>
          </a:p>
        </p:txBody>
      </p:sp>
      <p:pic>
        <p:nvPicPr>
          <p:cNvPr id="394248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4" y="3276602"/>
            <a:ext cx="3889375" cy="3203575"/>
          </a:xfrm>
          <a:prstGeom prst="rect">
            <a:avLst/>
          </a:prstGeom>
          <a:noFill/>
        </p:spPr>
      </p:pic>
      <p:sp>
        <p:nvSpPr>
          <p:cNvPr id="394249" name="Text Box 9"/>
          <p:cNvSpPr txBox="1">
            <a:spLocks noChangeArrowheads="1"/>
          </p:cNvSpPr>
          <p:nvPr/>
        </p:nvSpPr>
        <p:spPr bwMode="auto">
          <a:xfrm>
            <a:off x="5632454" y="3081341"/>
            <a:ext cx="307648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400" u="none"/>
              <a:t>Слушать дыхание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11150"/>
            <a:ext cx="7772400" cy="138906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smtClean="0"/>
              <a:t>Обеспечение свободной		   проходимости дыхательных путей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smtClean="0">
                <a:solidFill>
                  <a:srgbClr val="66FF33"/>
                </a:solidFill>
              </a:rPr>
              <a:t>Тройной прием Сафара:</a:t>
            </a:r>
          </a:p>
          <a:p>
            <a:pPr eaLnBrk="1" hangingPunct="1">
              <a:defRPr/>
            </a:pPr>
            <a:r>
              <a:rPr lang="ru-RU" sz="2800" smtClean="0"/>
              <a:t>Запрокидывание головы</a:t>
            </a:r>
          </a:p>
          <a:p>
            <a:pPr eaLnBrk="1" hangingPunct="1">
              <a:defRPr/>
            </a:pPr>
            <a:r>
              <a:rPr lang="ru-RU" sz="2800" smtClean="0"/>
              <a:t>Выдвижение вперед нижней челюсти</a:t>
            </a:r>
          </a:p>
          <a:p>
            <a:pPr eaLnBrk="1" hangingPunct="1">
              <a:defRPr/>
            </a:pPr>
            <a:r>
              <a:rPr lang="ru-RU" sz="2800" smtClean="0"/>
              <a:t>Открывание рта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mtClean="0">
                <a:solidFill>
                  <a:srgbClr val="66FF33"/>
                </a:solidFill>
              </a:rPr>
              <a:t>Альтернативы:</a:t>
            </a:r>
          </a:p>
          <a:p>
            <a:pPr eaLnBrk="1" hangingPunct="1">
              <a:defRPr/>
            </a:pPr>
            <a:r>
              <a:rPr lang="ru-RU" sz="2800" smtClean="0"/>
              <a:t>Воздуховод</a:t>
            </a:r>
          </a:p>
          <a:p>
            <a:pPr eaLnBrk="1" hangingPunct="1">
              <a:defRPr/>
            </a:pPr>
            <a:r>
              <a:rPr lang="ru-RU" sz="2800" smtClean="0"/>
              <a:t>Ларингеальная маска</a:t>
            </a:r>
          </a:p>
          <a:p>
            <a:pPr eaLnBrk="1" hangingPunct="1">
              <a:defRPr/>
            </a:pPr>
            <a:r>
              <a:rPr lang="ru-RU" sz="2800" smtClean="0"/>
              <a:t>Интубация трахеи</a:t>
            </a:r>
          </a:p>
          <a:p>
            <a:pPr eaLnBrk="1" hangingPunct="1">
              <a:defRPr/>
            </a:pPr>
            <a:endParaRPr lang="ru-RU" sz="280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ru-RU" smtClean="0"/>
          </a:p>
        </p:txBody>
      </p:sp>
    </p:spTree>
    <p:extLst>
      <p:ext uri="{BB962C8B-B14F-4D97-AF65-F5344CB8AC3E}">
        <p14:creationId xmlns="" xmlns:p14="http://schemas.microsoft.com/office/powerpoint/2010/main" val="4250363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0"/>
              <a:t>Специальные воздуховодные устройства</a:t>
            </a:r>
          </a:p>
        </p:txBody>
      </p:sp>
      <p:graphicFrame>
        <p:nvGraphicFramePr>
          <p:cNvPr id="351236" name="Object 4"/>
          <p:cNvGraphicFramePr>
            <a:graphicFrameLocks noGrp="1" noChangeAspect="1"/>
          </p:cNvGraphicFramePr>
          <p:nvPr>
            <p:ph idx="1"/>
          </p:nvPr>
        </p:nvGraphicFramePr>
        <p:xfrm>
          <a:off x="539552" y="1988840"/>
          <a:ext cx="3672207" cy="3279079"/>
        </p:xfrm>
        <a:graphic>
          <a:graphicData uri="http://schemas.openxmlformats.org/presentationml/2006/ole">
            <p:oleObj spid="_x0000_s351250" name="Фотография Photo Editor" r:id="rId3" imgW="16971429" imgH="15152381" progId="">
              <p:embed/>
            </p:oleObj>
          </a:graphicData>
        </a:graphic>
      </p:graphicFrame>
      <p:sp>
        <p:nvSpPr>
          <p:cNvPr id="351239" name="Text Box 7"/>
          <p:cNvSpPr txBox="1">
            <a:spLocks noChangeArrowheads="1"/>
          </p:cNvSpPr>
          <p:nvPr/>
        </p:nvSpPr>
        <p:spPr bwMode="auto">
          <a:xfrm>
            <a:off x="3059832" y="5661248"/>
            <a:ext cx="274145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000" b="0" u="none" dirty="0" err="1"/>
              <a:t>Ларингеальная</a:t>
            </a:r>
            <a:r>
              <a:rPr lang="ru-RU" sz="2000" b="0" u="none" dirty="0"/>
              <a:t> маска</a:t>
            </a:r>
          </a:p>
        </p:txBody>
      </p:sp>
      <p:pic>
        <p:nvPicPr>
          <p:cNvPr id="351237" name="Picture 5" descr="C:\Users\kohno\Desktop\IMG_03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51954" y="1988841"/>
            <a:ext cx="4338333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3600" dirty="0" smtClean="0"/>
              <a:t>Использование </a:t>
            </a:r>
            <a:r>
              <a:rPr lang="ru-RU" altLang="ru-RU" sz="3600" dirty="0" err="1" smtClean="0"/>
              <a:t>комбитьюба</a:t>
            </a:r>
            <a:endParaRPr lang="ru-RU" altLang="ru-RU" sz="3600" dirty="0"/>
          </a:p>
        </p:txBody>
      </p:sp>
      <p:pic>
        <p:nvPicPr>
          <p:cNvPr id="5734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044700"/>
            <a:ext cx="8229600" cy="36417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128543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 dirty="0">
                <a:solidFill>
                  <a:srgbClr val="FFFF00"/>
                </a:solidFill>
              </a:rPr>
              <a:t>A</a:t>
            </a:r>
            <a:r>
              <a:rPr lang="ru-RU" sz="2800" dirty="0">
                <a:solidFill>
                  <a:srgbClr val="FFFF00"/>
                </a:solidFill>
              </a:rPr>
              <a:t>. Обеспечение и поддержание проходимости верхних дыхательных </a:t>
            </a:r>
            <a:r>
              <a:rPr lang="ru-RU" sz="2800" dirty="0" smtClean="0">
                <a:solidFill>
                  <a:srgbClr val="FFFF00"/>
                </a:solidFill>
              </a:rPr>
              <a:t>путей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271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250828" y="2420941"/>
            <a:ext cx="3097213" cy="3538537"/>
          </a:xfrm>
        </p:spPr>
        <p:txBody>
          <a:bodyPr/>
          <a:lstStyle/>
          <a:p>
            <a:endParaRPr lang="ru-RU" sz="2800"/>
          </a:p>
          <a:p>
            <a:r>
              <a:rPr lang="ru-RU" sz="2800" b="1">
                <a:solidFill>
                  <a:srgbClr val="FFFF00"/>
                </a:solidFill>
              </a:rPr>
              <a:t>Интубация трахеи</a:t>
            </a:r>
          </a:p>
        </p:txBody>
      </p:sp>
      <p:graphicFrame>
        <p:nvGraphicFramePr>
          <p:cNvPr id="271372" name="Object 12"/>
          <p:cNvGraphicFramePr>
            <a:graphicFrameLocks noGrp="1" noChangeAspect="1"/>
          </p:cNvGraphicFramePr>
          <p:nvPr>
            <p:ph sz="quarter" idx="2"/>
          </p:nvPr>
        </p:nvGraphicFramePr>
        <p:xfrm>
          <a:off x="3492504" y="2420939"/>
          <a:ext cx="4970463" cy="3727451"/>
        </p:xfrm>
        <a:graphic>
          <a:graphicData uri="http://schemas.openxmlformats.org/presentationml/2006/ole">
            <p:oleObj spid="_x0000_s271387" name="Фотография Photo Editor" r:id="rId3" imgW="9752381" imgH="7314286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0" dirty="0"/>
              <a:t>Алгоритм лечения при обструкции дыхательных путей инородным телом у </a:t>
            </a:r>
            <a:r>
              <a:rPr lang="ru-RU" sz="3200" b="0" dirty="0" smtClean="0"/>
              <a:t>взрослых и детей</a:t>
            </a:r>
            <a:endParaRPr lang="ru-RU" sz="3200" b="0" dirty="0"/>
          </a:p>
        </p:txBody>
      </p:sp>
      <p:pic>
        <p:nvPicPr>
          <p:cNvPr id="343044" name="Picture 4" descr="picture"/>
          <p:cNvPicPr preferRelativeResize="0"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4" y="1844677"/>
            <a:ext cx="7632700" cy="417671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altLang="ru-RU" sz="3600" b="0" dirty="0"/>
              <a:t>Обструкция дыхательных путей инородным телом </a:t>
            </a:r>
            <a:br>
              <a:rPr lang="ru-RU" altLang="ru-RU" sz="3600" b="0" dirty="0"/>
            </a:br>
            <a:endParaRPr lang="ru-RU" altLang="ru-RU" sz="3600" b="0" dirty="0"/>
          </a:p>
        </p:txBody>
      </p:sp>
      <p:graphicFrame>
        <p:nvGraphicFramePr>
          <p:cNvPr id="143417" name="Group 5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95749175"/>
              </p:ext>
            </p:extLst>
          </p:nvPr>
        </p:nvGraphicFramePr>
        <p:xfrm>
          <a:off x="533400" y="1676400"/>
          <a:ext cx="8229600" cy="5114925"/>
        </p:xfrm>
        <a:graphic>
          <a:graphicData uri="http://schemas.openxmlformats.org/drawingml/2006/table">
            <a:tbl>
              <a:tblPr/>
              <a:tblGrid>
                <a:gridCol w="2743200"/>
                <a:gridCol w="2743200"/>
                <a:gridCol w="2743200"/>
              </a:tblGrid>
              <a:tr h="109175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Симптом</a:t>
                      </a:r>
                    </a:p>
                  </a:txBody>
                  <a:tcPr marT="45702" marB="45702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Умеренная обструкция</a:t>
                      </a:r>
                    </a:p>
                  </a:txBody>
                  <a:tcPr marT="45702" marB="457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Тяжелая обструкция</a:t>
                      </a:r>
                    </a:p>
                  </a:txBody>
                  <a:tcPr marT="45702" marB="4570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52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«Вы подавились?»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«Да»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Не может говорить, но кивает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51647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Другие симптомы</a:t>
                      </a:r>
                    </a:p>
                  </a:txBody>
                  <a:tcPr marT="45702" marB="4570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Может говорить, кашлять, дышать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alt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</a:rPr>
                        <a:t>Не может дышать, шумное дыхание, беззвучные попытки кашля</a:t>
                      </a:r>
                    </a:p>
                  </a:txBody>
                  <a:tcPr marT="45702" marB="4570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32904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685800"/>
            <a:ext cx="7848600" cy="5410200"/>
          </a:xfrm>
        </p:spPr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Если у пострадавшего симптомы умеренной обструкции дыхательных путей - попросите его продолжать кашель, но не делайте ничего </a:t>
            </a:r>
            <a:r>
              <a:rPr lang="ru-RU" altLang="ru-RU" sz="2400" dirty="0" smtClean="0"/>
              <a:t>другого</a:t>
            </a:r>
          </a:p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ru-RU" altLang="ru-RU" sz="2400" dirty="0" smtClean="0"/>
              <a:t> </a:t>
            </a:r>
            <a:endParaRPr lang="ru-RU" altLang="ru-RU" sz="2400" dirty="0"/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Если у пострадавшего симптомы тяжелой обструкции дыхательных путей и он в сознании - произведите </a:t>
            </a:r>
            <a:r>
              <a:rPr lang="ru-RU" altLang="ru-RU" sz="2400" dirty="0" smtClean="0"/>
              <a:t>5 </a:t>
            </a:r>
            <a:r>
              <a:rPr lang="ru-RU" altLang="ru-RU" sz="2400" dirty="0"/>
              <a:t>ударов по спине </a:t>
            </a:r>
            <a:r>
              <a:rPr lang="ru-RU" altLang="ru-RU" sz="2400" dirty="0" smtClean="0"/>
              <a:t>: </a:t>
            </a:r>
            <a:r>
              <a:rPr lang="ru-RU" altLang="ru-RU" sz="2400" dirty="0"/>
              <a:t>встаньте сбоку и немного позади пострадавшего. Поддерживая одного рукой грудную клетку, наклоните пострадавшего, чтобы вышедший из дыхательных путей объект скорее выпал бы из полости рта, чем попал обратно в дыхательные пути. Сделайте </a:t>
            </a:r>
            <a:r>
              <a:rPr lang="ru-RU" altLang="ru-RU" sz="2400" dirty="0" smtClean="0"/>
              <a:t>5 резких </a:t>
            </a:r>
            <a:r>
              <a:rPr lang="ru-RU" altLang="ru-RU" sz="2400" dirty="0"/>
              <a:t>ударов между лопатками основанием ладони другой руки. </a:t>
            </a:r>
            <a:endParaRPr lang="ru-RU" altLang="ru-RU" sz="2400" dirty="0" smtClean="0"/>
          </a:p>
          <a:p>
            <a:pPr marL="0" indent="0">
              <a:lnSpc>
                <a:spcPct val="80000"/>
              </a:lnSpc>
              <a:buFont typeface="Wingdings" pitchFamily="2" charset="2"/>
              <a:buNone/>
              <a:defRPr/>
            </a:pPr>
            <a:endParaRPr lang="ru-RU" altLang="ru-RU" sz="2400" dirty="0"/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После каждого удара отслеживайте - произошло ли уменьшение обструкции. </a:t>
            </a:r>
          </a:p>
        </p:txBody>
      </p:sp>
    </p:spTree>
    <p:extLst>
      <p:ext uri="{BB962C8B-B14F-4D97-AF65-F5344CB8AC3E}">
        <p14:creationId xmlns="" xmlns:p14="http://schemas.microsoft.com/office/powerpoint/2010/main" val="110989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ru-RU" altLang="ru-RU" dirty="0" smtClean="0">
                <a:solidFill>
                  <a:srgbClr val="66FF33"/>
                </a:solidFill>
              </a:rPr>
              <a:t/>
            </a:r>
            <a:br>
              <a:rPr lang="ru-RU" altLang="ru-RU" dirty="0" smtClean="0">
                <a:solidFill>
                  <a:srgbClr val="66FF33"/>
                </a:solidFill>
              </a:rPr>
            </a:br>
            <a:r>
              <a:rPr lang="ru-RU" altLang="ru-RU" dirty="0" smtClean="0">
                <a:solidFill>
                  <a:srgbClr val="66FF33"/>
                </a:solidFill>
              </a:rPr>
              <a:t>А </a:t>
            </a:r>
            <a:r>
              <a:rPr lang="ru-RU" sz="3600" dirty="0"/>
              <a:t>Восстановление проходимости</a:t>
            </a:r>
            <a:br>
              <a:rPr lang="ru-RU" sz="3600" dirty="0"/>
            </a:br>
            <a:r>
              <a:rPr lang="ru-RU" sz="3600" dirty="0"/>
              <a:t> дыхательных путей</a:t>
            </a:r>
            <a:r>
              <a:rPr lang="ru-RU" altLang="ru-RU" dirty="0">
                <a:solidFill>
                  <a:srgbClr val="66FF33"/>
                </a:solidFill>
              </a:rPr>
              <a:t/>
            </a:r>
            <a:br>
              <a:rPr lang="ru-RU" altLang="ru-RU" dirty="0">
                <a:solidFill>
                  <a:srgbClr val="66FF33"/>
                </a:solidFill>
              </a:rPr>
            </a:b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 smtClean="0"/>
              <a:t>Удары по спине</a:t>
            </a:r>
            <a:endParaRPr lang="ru-RU" dirty="0"/>
          </a:p>
        </p:txBody>
      </p:sp>
      <p:pic>
        <p:nvPicPr>
          <p:cNvPr id="4915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57325" y="2174875"/>
            <a:ext cx="2039938" cy="3951288"/>
          </a:xfrm>
          <a:noFill/>
        </p:spPr>
      </p:pic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>
              <a:defRPr/>
            </a:pPr>
            <a:r>
              <a:rPr lang="ru-RU" dirty="0"/>
              <a:t>Прием </a:t>
            </a:r>
            <a:r>
              <a:rPr lang="ru-RU" dirty="0" err="1"/>
              <a:t>Геймлиха</a:t>
            </a:r>
            <a:endParaRPr lang="ru-RU" dirty="0"/>
          </a:p>
        </p:txBody>
      </p:sp>
      <p:pic>
        <p:nvPicPr>
          <p:cNvPr id="4915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2205038"/>
            <a:ext cx="3549650" cy="3951287"/>
          </a:xfrm>
          <a:noFill/>
        </p:spPr>
      </p:pic>
    </p:spTree>
    <p:extLst>
      <p:ext uri="{BB962C8B-B14F-4D97-AF65-F5344CB8AC3E}">
        <p14:creationId xmlns="" xmlns:p14="http://schemas.microsoft.com/office/powerpoint/2010/main" val="2305009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2400" dirty="0"/>
              <a:t>Если пять ударов по спине не дали эффекта, проведите пять абдоминальных толчков следующим образом: </a:t>
            </a:r>
            <a:br>
              <a:rPr lang="ru-RU" altLang="ru-RU" sz="2400" dirty="0"/>
            </a:br>
            <a:endParaRPr lang="ru-RU" altLang="ru-RU" sz="2400" dirty="0"/>
          </a:p>
        </p:txBody>
      </p:sp>
      <p:sp>
        <p:nvSpPr>
          <p:cNvPr id="151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Встаньте позади пострадавшего и обхватите его руками в верхней части его живота.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Наклоните пострадавшего вперед.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Сожмите одну руку в кулак и установите его на область между пупком и мечевидным отростком пострадавшего.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Захватив свой кулак свободной рукой, сделайте резкий толчок в направлении вверх и внутрь.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Повторяют до пяти раз. </a:t>
            </a:r>
          </a:p>
          <a:p>
            <a:pPr>
              <a:lnSpc>
                <a:spcPct val="80000"/>
              </a:lnSpc>
              <a:defRPr/>
            </a:pPr>
            <a:r>
              <a:rPr lang="ru-RU" altLang="ru-RU" sz="2400" dirty="0"/>
              <a:t>Если обструкция сохраняется, продолжите чередовать пять ударов по спине с пятью абдоминальными толчками. </a:t>
            </a:r>
          </a:p>
        </p:txBody>
      </p:sp>
    </p:spTree>
    <p:extLst>
      <p:ext uri="{BB962C8B-B14F-4D97-AF65-F5344CB8AC3E}">
        <p14:creationId xmlns="" xmlns:p14="http://schemas.microsoft.com/office/powerpoint/2010/main" val="351593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92696"/>
            <a:ext cx="8229600" cy="724942"/>
          </a:xfrm>
        </p:spPr>
        <p:txBody>
          <a:bodyPr>
            <a:noAutofit/>
          </a:bodyPr>
          <a:lstStyle/>
          <a:p>
            <a:pPr algn="l"/>
            <a:r>
              <a:rPr lang="ru-RU" sz="2400" b="1" dirty="0"/>
              <a:t>Методика удаления инородного тела дыхательных путей у ребенка до </a:t>
            </a:r>
            <a:r>
              <a:rPr lang="ru-RU" sz="2400" b="1" dirty="0" smtClean="0"/>
              <a:t>1года</a:t>
            </a:r>
            <a:r>
              <a:rPr lang="ru-RU" sz="2400" b="1" dirty="0"/>
              <a:t/>
            </a:r>
            <a:br>
              <a:rPr lang="ru-RU" sz="2400" b="1" dirty="0"/>
            </a:br>
            <a:endParaRPr lang="ru-RU" sz="2400" b="1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979713" y="2050503"/>
            <a:ext cx="4536504" cy="385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557301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1" y="274638"/>
            <a:ext cx="8229600" cy="884436"/>
          </a:xfrm>
        </p:spPr>
        <p:txBody>
          <a:bodyPr>
            <a:normAutofit/>
          </a:bodyPr>
          <a:lstStyle/>
          <a:p>
            <a:r>
              <a:rPr lang="ru-RU" sz="2400" b="1" dirty="0" smtClean="0"/>
              <a:t>прием </a:t>
            </a:r>
            <a:r>
              <a:rPr lang="ru-RU" sz="2400" b="1" dirty="0" err="1" smtClean="0"/>
              <a:t>Геймлиха</a:t>
            </a:r>
            <a:endParaRPr lang="ru-RU" sz="2400" b="1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1"/>
          </p:nvPr>
        </p:nvSpPr>
        <p:spPr>
          <a:xfrm>
            <a:off x="218872" y="1253654"/>
            <a:ext cx="4788440" cy="5604346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ru-RU" sz="1600" dirty="0"/>
              <a:t>Методика устранения обструкции дыхательных путей, вызванной инородным телом, зависит от возраста ребенка. Очистку пальцем верхних дыхательных путей вслепую у детей не рекомендуют использовать, так как в этот момент можно протолкнуть инородное тело глубже. Если инородное тело видно, его можно удалить, используя зажим </a:t>
            </a:r>
            <a:r>
              <a:rPr lang="ru-RU" sz="1600" dirty="0" err="1"/>
              <a:t>Келли</a:t>
            </a:r>
            <a:r>
              <a:rPr lang="ru-RU" sz="1600" dirty="0"/>
              <a:t> или пинцет </a:t>
            </a:r>
            <a:r>
              <a:rPr lang="ru-RU" sz="1600" dirty="0" err="1"/>
              <a:t>Меджила</a:t>
            </a:r>
            <a:endParaRPr lang="ru-RU" sz="1600" dirty="0"/>
          </a:p>
          <a:p>
            <a:pPr>
              <a:buNone/>
            </a:pPr>
            <a:r>
              <a:rPr lang="ru-RU" sz="1600" b="1" i="1" dirty="0"/>
              <a:t>Для детей </a:t>
            </a:r>
            <a:r>
              <a:rPr lang="ru-RU" sz="1600" b="1" i="1" dirty="0" smtClean="0"/>
              <a:t>старше </a:t>
            </a:r>
            <a:r>
              <a:rPr lang="ru-RU" sz="1600" b="1" i="1" dirty="0"/>
              <a:t>1 года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/>
              <a:t>Выполнить  прием </a:t>
            </a:r>
            <a:r>
              <a:rPr lang="ru-RU" sz="1600" dirty="0" err="1"/>
              <a:t>Геймлиха</a:t>
            </a:r>
            <a:r>
              <a:rPr lang="ru-RU" sz="1600" dirty="0"/>
              <a:t>: находясь сзади сидящего или стоящего ребенка, обхватить его руками вокруг талии,  надавить на живот (по средней линии живота между пупком и мечевидным отростком) и произвести  резкий  толчок  вверх  до 5 раз  с интервалом в 3 сек. 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/>
              <a:t>Осмотреть ротовую полость,  и если инородное тело видно — его извлекают.</a:t>
            </a:r>
          </a:p>
          <a:p>
            <a:pPr>
              <a:buFont typeface="Wingdings" pitchFamily="2" charset="2"/>
              <a:buChar char="§"/>
            </a:pPr>
            <a:endParaRPr lang="ru-RU" sz="1400" dirty="0"/>
          </a:p>
          <a:p>
            <a:endParaRPr lang="ru-RU" sz="1400" dirty="0"/>
          </a:p>
        </p:txBody>
      </p:sp>
      <p:pic>
        <p:nvPicPr>
          <p:cNvPr id="82946" name="Picture 2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1124744"/>
            <a:ext cx="2631701" cy="2837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одержимое 7"/>
          <p:cNvSpPr>
            <a:spLocks noGrp="1"/>
          </p:cNvSpPr>
          <p:nvPr>
            <p:ph sz="quarter" idx="3"/>
          </p:nvPr>
        </p:nvSpPr>
        <p:spPr>
          <a:xfrm>
            <a:off x="5268501" y="3938589"/>
            <a:ext cx="3656628" cy="2187575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§"/>
            </a:pPr>
            <a:r>
              <a:rPr lang="ru-RU" sz="2000" dirty="0"/>
              <a:t>У детей старшего возраста или взрослых при обструкции дыхательных путей инородным телом рекомендуют использовать прием </a:t>
            </a:r>
            <a:r>
              <a:rPr lang="ru-RU" sz="2000" dirty="0" err="1" smtClean="0"/>
              <a:t>Геймлиха</a:t>
            </a:r>
            <a:r>
              <a:rPr lang="ru-RU" sz="2000" dirty="0" smtClean="0"/>
              <a:t> </a:t>
            </a:r>
            <a:r>
              <a:rPr lang="ru-RU" sz="2000" dirty="0"/>
              <a:t>– серию </a:t>
            </a:r>
            <a:r>
              <a:rPr lang="ru-RU" sz="2000" dirty="0" err="1"/>
              <a:t>субдиафрагмальных</a:t>
            </a:r>
            <a:r>
              <a:rPr lang="ru-RU" sz="2000" dirty="0"/>
              <a:t> надавливаний</a:t>
            </a:r>
          </a:p>
        </p:txBody>
      </p:sp>
    </p:spTree>
    <p:extLst>
      <p:ext uri="{BB962C8B-B14F-4D97-AF65-F5344CB8AC3E}">
        <p14:creationId xmlns="" xmlns:p14="http://schemas.microsoft.com/office/powerpoint/2010/main" val="3572743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827584" y="764704"/>
            <a:ext cx="7783016" cy="5331296"/>
          </a:xfrm>
        </p:spPr>
        <p:txBody>
          <a:bodyPr>
            <a:normAutofit/>
          </a:bodyPr>
          <a:lstStyle/>
          <a:p>
            <a:r>
              <a:rPr lang="ru-RU" i="1" dirty="0">
                <a:effectLst/>
              </a:rPr>
              <a:t>При неэффективности мероприятий по </a:t>
            </a:r>
            <a:r>
              <a:rPr lang="ru-RU" i="1" dirty="0" smtClean="0">
                <a:effectLst/>
              </a:rPr>
              <a:t>восстановлению проходимости </a:t>
            </a:r>
            <a:r>
              <a:rPr lang="ru-RU" i="1" dirty="0">
                <a:effectLst/>
              </a:rPr>
              <a:t>дыхательных путей при инородном теле </a:t>
            </a:r>
            <a:r>
              <a:rPr lang="ru-RU" i="1" dirty="0" smtClean="0">
                <a:effectLst/>
              </a:rPr>
              <a:t>дыхательных </a:t>
            </a:r>
            <a:r>
              <a:rPr lang="ru-RU" i="1" dirty="0">
                <a:effectLst/>
              </a:rPr>
              <a:t>путей у детей следует незамедлительно начать </a:t>
            </a:r>
            <a:r>
              <a:rPr lang="ru-RU" i="1" dirty="0" smtClean="0">
                <a:effectLst/>
              </a:rPr>
              <a:t>СЛР при </a:t>
            </a:r>
            <a:r>
              <a:rPr lang="ru-RU" i="1" dirty="0">
                <a:effectLst/>
              </a:rPr>
              <a:t>наличии возможности (бригада СМП) выполнить </a:t>
            </a:r>
            <a:r>
              <a:rPr lang="ru-RU" i="1" dirty="0" smtClean="0">
                <a:effectLst/>
              </a:rPr>
              <a:t>интубацию/</a:t>
            </a:r>
            <a:r>
              <a:rPr lang="ru-RU" i="1" dirty="0" err="1" smtClean="0">
                <a:effectLst/>
              </a:rPr>
              <a:t>коникотомию</a:t>
            </a:r>
            <a:r>
              <a:rPr lang="ru-RU" i="1" dirty="0" smtClean="0">
                <a:effectLst/>
              </a:rPr>
              <a:t> !!!</a:t>
            </a:r>
            <a:endParaRPr lang="ru-RU" i="1" dirty="0">
              <a:effectLst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9488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3200"/>
              <a:t>Если пострадавший, в какой-то момент, теряет сознание: </a:t>
            </a:r>
            <a:br>
              <a:rPr lang="ru-RU" altLang="ru-RU" sz="3200"/>
            </a:br>
            <a:endParaRPr lang="ru-RU" altLang="ru-RU" sz="3200"/>
          </a:p>
        </p:txBody>
      </p:sp>
      <p:sp>
        <p:nvSpPr>
          <p:cNvPr id="149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438400"/>
            <a:ext cx="8229600" cy="3687763"/>
          </a:xfrm>
        </p:spPr>
        <p:txBody>
          <a:bodyPr/>
          <a:lstStyle/>
          <a:p>
            <a:pPr>
              <a:defRPr/>
            </a:pPr>
            <a:r>
              <a:rPr lang="ru-RU" altLang="ru-RU"/>
              <a:t>Осторожно уложить пациента на пол. </a:t>
            </a:r>
          </a:p>
          <a:p>
            <a:pPr>
              <a:defRPr/>
            </a:pPr>
            <a:r>
              <a:rPr lang="ru-RU" altLang="ru-RU"/>
              <a:t>Немедленно активизируют служба экстренной медицинской помощи. </a:t>
            </a:r>
          </a:p>
          <a:p>
            <a:pPr>
              <a:defRPr/>
            </a:pPr>
            <a:r>
              <a:rPr lang="ru-RU" altLang="ru-RU"/>
              <a:t>Начинают СЛР, даже при сохранение пульсации на сонной артерии</a:t>
            </a:r>
          </a:p>
          <a:p>
            <a:pPr>
              <a:defRPr/>
            </a:pPr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7222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/>
              <a:t>Коникотомия</a:t>
            </a:r>
          </a:p>
        </p:txBody>
      </p:sp>
      <p:pic>
        <p:nvPicPr>
          <p:cNvPr id="346116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7" y="1628774"/>
            <a:ext cx="4537075" cy="3752851"/>
          </a:xfrm>
          <a:prstGeom prst="rect">
            <a:avLst/>
          </a:prstGeom>
          <a:noFill/>
        </p:spPr>
      </p:pic>
      <p:pic>
        <p:nvPicPr>
          <p:cNvPr id="346117" name="Picture 5" descr="E572BD5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165" y="1557339"/>
            <a:ext cx="3471863" cy="388778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19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700591" y="1341437"/>
            <a:ext cx="4046537" cy="4525963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1400" b="1"/>
              <a:t>Хирургическая крикотомия</a:t>
            </a:r>
            <a:endParaRPr lang="ru-RU" sz="1400"/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Оборудование: Скальпель – короткий, с закруглённым</a:t>
            </a:r>
            <a:r>
              <a:rPr lang="en-US" sz="1400"/>
              <a:t> </a:t>
            </a:r>
            <a:r>
              <a:rPr lang="ru-RU" sz="1400"/>
              <a:t>концом (№20 или скальпель для минитрахеостомии)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Эндотрахеальные или трахеостомические трубки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малого размера (например, диаметром 6-7 мм)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4-х этапный метод: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1. Идентифицируйте крикотиреоидную мембрану.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2. Нанесите кинжальный разрез кожи и мембраны.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Расширьте отверстие при помощи тупой диссекции.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(например, ручкой скальпеля, щипцами, или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дилятатором).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3. Поддерживая каудальную тракцию на перстневидный</a:t>
            </a:r>
            <a:r>
              <a:rPr lang="en-US" sz="1400"/>
              <a:t> </a:t>
            </a:r>
            <a:r>
              <a:rPr lang="ru-RU" sz="1400"/>
              <a:t>хрящ с помощью трахеального крючка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4. Введите трубку и раздуйте манжетку.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Начните вентиляцию лёгких с помощью системы подачи</a:t>
            </a:r>
            <a:r>
              <a:rPr lang="en-US" sz="1400"/>
              <a:t> </a:t>
            </a:r>
            <a:r>
              <a:rPr lang="ru-RU" sz="1400"/>
              <a:t>кислорода низкого давления.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Убедитесь в правильном положении трубки и </a:t>
            </a:r>
          </a:p>
          <a:p>
            <a:pPr>
              <a:lnSpc>
                <a:spcPct val="80000"/>
              </a:lnSpc>
              <a:buClr>
                <a:schemeClr val="tx1"/>
              </a:buClr>
              <a:buFont typeface="Wingdings" pitchFamily="2" charset="2"/>
              <a:buNone/>
            </a:pPr>
            <a:r>
              <a:rPr lang="ru-RU" sz="1400"/>
              <a:t>вентиляции лёгких. </a:t>
            </a:r>
          </a:p>
        </p:txBody>
      </p:sp>
      <p:pic>
        <p:nvPicPr>
          <p:cNvPr id="392196" name="Picture 4"/>
          <p:cNvPicPr>
            <a:picLocks noGrp="1" noChangeAspect="1" noChangeArrowheads="1"/>
          </p:cNvPicPr>
          <p:nvPr>
            <p:ph type="body"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6" y="1196976"/>
            <a:ext cx="3598863" cy="4679951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200">
                <a:solidFill>
                  <a:srgbClr val="FFFF00"/>
                </a:solidFill>
              </a:rPr>
              <a:t>C</a:t>
            </a:r>
            <a:r>
              <a:rPr lang="ru-RU" sz="3200">
                <a:solidFill>
                  <a:srgbClr val="FFFF00"/>
                </a:solidFill>
              </a:rPr>
              <a:t>.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ru-RU" sz="3200">
                <a:solidFill>
                  <a:srgbClr val="FFFF00"/>
                </a:solidFill>
              </a:rPr>
              <a:t>Закрытый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ru-RU" sz="3200">
                <a:solidFill>
                  <a:srgbClr val="FFFF00"/>
                </a:solidFill>
              </a:rPr>
              <a:t>массаж</a:t>
            </a:r>
            <a:r>
              <a:rPr lang="en-US" sz="3200">
                <a:solidFill>
                  <a:srgbClr val="FFFF00"/>
                </a:solidFill>
              </a:rPr>
              <a:t> </a:t>
            </a:r>
            <a:r>
              <a:rPr lang="ru-RU" sz="3200">
                <a:solidFill>
                  <a:srgbClr val="FFFF00"/>
                </a:solidFill>
              </a:rPr>
              <a:t>сердца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54275" name="Rectangle 8"/>
          <p:cNvSpPr>
            <a:spLocks noChangeArrowheads="1"/>
          </p:cNvSpPr>
          <p:nvPr/>
        </p:nvSpPr>
        <p:spPr bwMode="auto">
          <a:xfrm>
            <a:off x="900113" y="5013325"/>
            <a:ext cx="4572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1" lang="ru-RU" altLang="ru-RU" sz="2800" dirty="0" smtClean="0">
                <a:solidFill>
                  <a:srgbClr val="FFFF00"/>
                </a:solidFill>
              </a:rPr>
              <a:t>Частота компрессии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kumimoji="1" lang="ru-RU" altLang="ru-RU" sz="2800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100</a:t>
            </a:r>
            <a:r>
              <a:rPr kumimoji="1" lang="ru-RU" altLang="ru-RU" sz="2800" dirty="0" smtClean="0">
                <a:solidFill>
                  <a:srgbClr val="FFFF00"/>
                </a:solidFill>
              </a:rPr>
              <a:t> - 120 в минуту</a:t>
            </a:r>
          </a:p>
        </p:txBody>
      </p:sp>
      <p:graphicFrame>
        <p:nvGraphicFramePr>
          <p:cNvPr id="60420" name="Object 9"/>
          <p:cNvGraphicFramePr>
            <a:graphicFrameLocks noGrp="1" noChangeAspect="1"/>
          </p:cNvGraphicFramePr>
          <p:nvPr>
            <p:ph sz="quarter" idx="3"/>
          </p:nvPr>
        </p:nvGraphicFramePr>
        <p:xfrm>
          <a:off x="4500563" y="1773238"/>
          <a:ext cx="4176712" cy="2673350"/>
        </p:xfrm>
        <a:graphic>
          <a:graphicData uri="http://schemas.openxmlformats.org/presentationml/2006/ole">
            <p:oleObj spid="_x0000_s397327" name="Фотография Photo Editor" r:id="rId4" imgW="8287907" imgH="5304762" progId="">
              <p:embed/>
            </p:oleObj>
          </a:graphicData>
        </a:graphic>
      </p:graphicFrame>
      <p:pic>
        <p:nvPicPr>
          <p:cNvPr id="60421" name="Picture 11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888" y="1341438"/>
            <a:ext cx="2576512" cy="367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4652963"/>
            <a:ext cx="2627313" cy="194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07764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 idx="4294967295"/>
          </p:nvPr>
        </p:nvSpPr>
        <p:spPr>
          <a:noFill/>
        </p:spPr>
        <p:txBody>
          <a:bodyPr anchorCtr="0"/>
          <a:lstStyle/>
          <a:p>
            <a:pPr eaLnBrk="1" hangingPunct="1"/>
            <a:r>
              <a:rPr lang="ru-RU" altLang="ru-RU" sz="3200" b="1" i="1" smtClean="0">
                <a:solidFill>
                  <a:srgbClr val="66FF33"/>
                </a:solidFill>
                <a:effectLst/>
              </a:rPr>
              <a:t>Глубина компрессий грудной клетки</a:t>
            </a:r>
            <a:br>
              <a:rPr lang="ru-RU" altLang="ru-RU" sz="3200" b="1" i="1" smtClean="0">
                <a:solidFill>
                  <a:srgbClr val="66FF33"/>
                </a:solidFill>
                <a:effectLst/>
              </a:rPr>
            </a:br>
            <a:r>
              <a:rPr lang="ru-RU" altLang="ru-RU" sz="3200" b="1" i="1" smtClean="0">
                <a:solidFill>
                  <a:srgbClr val="66FF33"/>
                </a:solidFill>
                <a:effectLst/>
              </a:rPr>
              <a:t>5-6 см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r>
              <a:rPr lang="ru-RU" dirty="0" smtClean="0"/>
              <a:t>	</a:t>
            </a:r>
            <a:endParaRPr lang="ru-RU" sz="3600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algn="ctr"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r>
              <a:rPr lang="ru-RU" sz="4000" b="1" dirty="0" smtClean="0">
                <a:solidFill>
                  <a:srgbClr val="66FF33"/>
                </a:solidFill>
                <a:latin typeface="Arial Narrow" pitchFamily="34" charset="0"/>
              </a:rPr>
              <a:t>частота компрессий </a:t>
            </a:r>
            <a:r>
              <a:rPr lang="ru-RU" sz="4000" b="1" dirty="0" smtClean="0">
                <a:solidFill>
                  <a:srgbClr val="66FF33"/>
                </a:solidFill>
              </a:rPr>
              <a:t>100</a:t>
            </a:r>
            <a:r>
              <a:rPr lang="en-US" sz="4000" b="1" smtClean="0">
                <a:solidFill>
                  <a:srgbClr val="66FF33"/>
                </a:solidFill>
              </a:rPr>
              <a:t> -120</a:t>
            </a:r>
            <a:r>
              <a:rPr lang="ru-RU" sz="4000" b="1" smtClean="0">
                <a:solidFill>
                  <a:srgbClr val="66FF33"/>
                </a:solidFill>
              </a:rPr>
              <a:t> </a:t>
            </a:r>
            <a:r>
              <a:rPr lang="ru-RU" sz="4000" b="1" dirty="0" smtClean="0">
                <a:solidFill>
                  <a:srgbClr val="66FF33"/>
                </a:solidFill>
                <a:latin typeface="Arial Narrow" pitchFamily="34" charset="0"/>
              </a:rPr>
              <a:t>в минуту</a:t>
            </a:r>
            <a:r>
              <a:rPr lang="ru-RU" sz="4000" b="1" dirty="0" smtClean="0">
                <a:solidFill>
                  <a:srgbClr val="FFFF00"/>
                </a:solidFill>
                <a:latin typeface="Arial Narrow" pitchFamily="34" charset="0"/>
              </a:rPr>
              <a:t>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sz="4000" b="1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98204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71537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4000" b="0" i="1" dirty="0" err="1" smtClean="0">
                <a:solidFill>
                  <a:srgbClr val="FFFF00"/>
                </a:solidFill>
              </a:rPr>
              <a:t>С.</a:t>
            </a:r>
            <a:r>
              <a:rPr lang="ru-RU" sz="4000" b="1" i="1" dirty="0" err="1" smtClean="0">
                <a:solidFill>
                  <a:srgbClr val="66FF33"/>
                </a:solidFill>
              </a:rPr>
              <a:t>Компрессии</a:t>
            </a:r>
            <a:r>
              <a:rPr lang="ru-RU" sz="4000" b="1" i="1" dirty="0" smtClean="0">
                <a:solidFill>
                  <a:srgbClr val="66FF33"/>
                </a:solidFill>
              </a:rPr>
              <a:t> грудной клетки</a:t>
            </a:r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4213" y="1484313"/>
            <a:ext cx="7772400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FFFF00"/>
                </a:solidFill>
              </a:rPr>
              <a:t>Эффективность массажа зависит</a:t>
            </a:r>
            <a:r>
              <a:rPr lang="ru-RU" dirty="0" smtClean="0">
                <a:solidFill>
                  <a:srgbClr val="FFFF00"/>
                </a:solidFill>
                <a:latin typeface="Arial Narrow" pitchFamily="34" charset="0"/>
              </a:rPr>
              <a:t> от: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/>
              <a:t>Глубины компрессий</a:t>
            </a:r>
            <a:r>
              <a:rPr lang="ru-RU" dirty="0" smtClean="0"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/>
              <a:t>Частоты компрессий</a:t>
            </a:r>
            <a:r>
              <a:rPr lang="ru-RU" dirty="0" smtClean="0"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65000"/>
              </a:lnSpc>
              <a:defRPr/>
            </a:pPr>
            <a:r>
              <a:rPr lang="ru-RU" dirty="0" smtClean="0"/>
              <a:t>Соотношения</a:t>
            </a:r>
          </a:p>
          <a:p>
            <a:pPr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dirty="0" smtClean="0">
                <a:latin typeface="Arial Narrow" pitchFamily="34" charset="0"/>
              </a:rPr>
              <a:t>     </a:t>
            </a:r>
            <a:r>
              <a:rPr lang="ru-RU" dirty="0" smtClean="0"/>
              <a:t>компрессии и декомпрессии</a:t>
            </a:r>
            <a:r>
              <a:rPr lang="ru-RU" dirty="0" smtClean="0">
                <a:latin typeface="Arial Narrow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dirty="0" smtClean="0"/>
              <a:t>Давления в грудной клетке в фазе декомпрессии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b="1" dirty="0" smtClean="0"/>
          </a:p>
        </p:txBody>
      </p:sp>
    </p:spTree>
    <p:extLst>
      <p:ext uri="{BB962C8B-B14F-4D97-AF65-F5344CB8AC3E}">
        <p14:creationId xmlns="" xmlns:p14="http://schemas.microsoft.com/office/powerpoint/2010/main" val="415356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3800" b="1" i="1" smtClean="0">
                <a:solidFill>
                  <a:srgbClr val="66FF33"/>
                </a:solidFill>
                <a:latin typeface="Arial Narrow" pitchFamily="34" charset="0"/>
              </a:rPr>
              <a:t>Роль декомпрессии грудной клетки</a:t>
            </a:r>
            <a:br>
              <a:rPr lang="ru-RU" sz="3800" b="1" i="1" smtClean="0">
                <a:solidFill>
                  <a:srgbClr val="66FF33"/>
                </a:solidFill>
                <a:latin typeface="Arial Narrow" pitchFamily="34" charset="0"/>
              </a:rPr>
            </a:br>
            <a:r>
              <a:rPr lang="ru-RU" sz="3800" b="1" i="1" smtClean="0">
                <a:solidFill>
                  <a:srgbClr val="66FF33"/>
                </a:solidFill>
                <a:latin typeface="Arial Narrow" pitchFamily="34" charset="0"/>
              </a:rPr>
              <a:t>при массаже сердца</a:t>
            </a:r>
          </a:p>
        </p:txBody>
      </p:sp>
      <p:sp>
        <p:nvSpPr>
          <p:cNvPr id="880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500" b="1" i="1" smtClean="0">
                <a:solidFill>
                  <a:srgbClr val="FF0000"/>
                </a:solidFill>
                <a:latin typeface="Arial Narrow" pitchFamily="34" charset="0"/>
              </a:rPr>
              <a:t>		</a:t>
            </a:r>
            <a:r>
              <a:rPr lang="ru-RU" sz="2400" b="1" i="1" smtClean="0"/>
              <a:t>грудная клетка должна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 b="1" i="1" smtClean="0"/>
              <a:t>      полностью расправляться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400" b="1" i="1" smtClean="0"/>
              <a:t>      после каждой компрессии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sz="2400" b="1" i="1" smtClean="0"/>
          </a:p>
          <a:p>
            <a:pPr eaLnBrk="1" hangingPunct="1">
              <a:lnSpc>
                <a:spcPct val="85000"/>
              </a:lnSpc>
              <a:buFont typeface="Wingdings" pitchFamily="2" charset="2"/>
              <a:buNone/>
              <a:defRPr/>
            </a:pPr>
            <a:r>
              <a:rPr lang="ru-RU" sz="2200" smtClean="0">
                <a:latin typeface="Arial Narrow" pitchFamily="34" charset="0"/>
              </a:rPr>
              <a:t>	</a:t>
            </a:r>
            <a:r>
              <a:rPr lang="ru-RU" sz="2800" smtClean="0">
                <a:latin typeface="Arial Narrow" pitchFamily="34" charset="0"/>
              </a:rPr>
              <a:t>Полная декомпрессия за счёт снижения давления в грудной клетке   способствует венозному возврату и наполнению сердца в диастолу </a:t>
            </a: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smtClean="0">
              <a:latin typeface="Arial Narrow" pitchFamily="34" charset="0"/>
            </a:endParaRPr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ru-RU" sz="2800" smtClean="0">
              <a:latin typeface="Arial Narrow" pitchFamily="34" charset="0"/>
            </a:endParaRPr>
          </a:p>
          <a:p>
            <a:pPr algn="ctr"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66FF33"/>
                </a:solidFill>
              </a:rPr>
              <a:t>Увеличение </a:t>
            </a:r>
          </a:p>
          <a:p>
            <a:pPr algn="ctr"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66FF33"/>
                </a:solidFill>
              </a:rPr>
              <a:t>сердечного выброса</a:t>
            </a:r>
          </a:p>
          <a:p>
            <a:pPr algn="ctr" eaLnBrk="1" hangingPunct="1">
              <a:lnSpc>
                <a:spcPct val="65000"/>
              </a:lnSpc>
              <a:buFont typeface="Wingdings" pitchFamily="2" charset="2"/>
              <a:buNone/>
              <a:defRPr/>
            </a:pPr>
            <a:r>
              <a:rPr lang="ru-RU" sz="2400" smtClean="0">
                <a:solidFill>
                  <a:srgbClr val="66FF33"/>
                </a:solidFill>
              </a:rPr>
              <a:t>и коронарного кровотока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000" smtClean="0"/>
          </a:p>
        </p:txBody>
      </p:sp>
      <p:sp>
        <p:nvSpPr>
          <p:cNvPr id="64516" name="AutoShape 9"/>
          <p:cNvSpPr>
            <a:spLocks noChangeArrowheads="1"/>
          </p:cNvSpPr>
          <p:nvPr/>
        </p:nvSpPr>
        <p:spPr bwMode="auto">
          <a:xfrm>
            <a:off x="4427538" y="4365625"/>
            <a:ext cx="73025" cy="431800"/>
          </a:xfrm>
          <a:prstGeom prst="downArrow">
            <a:avLst>
              <a:gd name="adj1" fmla="val 50000"/>
              <a:gd name="adj2" fmla="val 147826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spcBef>
                <a:spcPct val="20000"/>
              </a:spcBef>
              <a:buClr>
                <a:schemeClr val="hlink"/>
              </a:buClr>
              <a:buSzPct val="80000"/>
              <a:buFont typeface="Wingdings" pitchFamily="2" charset="2"/>
              <a:buChar char="Ø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tx2"/>
              </a:buClr>
              <a:buSzPct val="50000"/>
              <a:buFont typeface="Wingdings" pitchFamily="2" charset="2"/>
              <a:buChar char="l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folHlink"/>
              </a:buClr>
              <a:buSzPct val="50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•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ru-RU" altLang="ru-RU" sz="1800"/>
          </a:p>
        </p:txBody>
      </p:sp>
    </p:spTree>
    <p:extLst>
      <p:ext uri="{BB962C8B-B14F-4D97-AF65-F5344CB8AC3E}">
        <p14:creationId xmlns="" xmlns:p14="http://schemas.microsoft.com/office/powerpoint/2010/main" val="10251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42988" y="333376"/>
            <a:ext cx="7543800" cy="1431925"/>
          </a:xfrm>
        </p:spPr>
        <p:txBody>
          <a:bodyPr/>
          <a:lstStyle/>
          <a:p>
            <a:pPr algn="ctr"/>
            <a:r>
              <a:rPr lang="ru-RU" sz="3200">
                <a:solidFill>
                  <a:srgbClr val="FFFF00"/>
                </a:solidFill>
              </a:rPr>
              <a:t>Кардиопамп (CARDIO PUMP)</a:t>
            </a:r>
            <a:r>
              <a:rPr lang="ru-RU" sz="3200"/>
              <a:t/>
            </a:r>
            <a:br>
              <a:rPr lang="ru-RU" sz="3200"/>
            </a:br>
            <a:endParaRPr lang="ru-RU" sz="3200"/>
          </a:p>
        </p:txBody>
      </p:sp>
      <p:sp>
        <p:nvSpPr>
          <p:cNvPr id="305155" name="Rectangle 3"/>
          <p:cNvSpPr>
            <a:spLocks noGrp="1" noChangeArrowheads="1"/>
          </p:cNvSpPr>
          <p:nvPr>
            <p:ph type="body" sz="half" idx="2"/>
          </p:nvPr>
        </p:nvSpPr>
        <p:spPr>
          <a:xfrm>
            <a:off x="4140200" y="1484315"/>
            <a:ext cx="5003800" cy="46116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800"/>
              <a:t>Плотное прилегание рабочей поверхности</a:t>
            </a:r>
          </a:p>
          <a:p>
            <a:pPr>
              <a:lnSpc>
                <a:spcPct val="90000"/>
              </a:lnSpc>
            </a:pPr>
            <a:r>
              <a:rPr lang="ru-RU" sz="2800"/>
              <a:t>Всасывающее действие с эффектом поднятия передней грудной стенки и расширением грудной полости,</a:t>
            </a:r>
          </a:p>
          <a:p>
            <a:pPr>
              <a:lnSpc>
                <a:spcPct val="90000"/>
              </a:lnSpc>
            </a:pPr>
            <a:r>
              <a:rPr lang="ru-RU" sz="2800"/>
              <a:t>Интегрированный в верхнюю часть манометр с индикацией давления 30-50 кг (глубина 4-5 см) или декомпрессии 10-15 кг</a:t>
            </a:r>
            <a:r>
              <a:rPr lang="ru-RU" sz="2000"/>
              <a:t> </a:t>
            </a:r>
          </a:p>
        </p:txBody>
      </p:sp>
      <p:pic>
        <p:nvPicPr>
          <p:cNvPr id="305156" name="Picture 4" descr="Кардио пумпа реанимационная CARDIO PUMP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395290" y="1341441"/>
            <a:ext cx="3729037" cy="4010025"/>
          </a:xfrm>
          <a:noFill/>
          <a:ln/>
        </p:spPr>
      </p:pic>
      <p:sp>
        <p:nvSpPr>
          <p:cNvPr id="305157" name="Rectangle 5"/>
          <p:cNvSpPr>
            <a:spLocks noChangeArrowheads="1"/>
          </p:cNvSpPr>
          <p:nvPr/>
        </p:nvSpPr>
        <p:spPr bwMode="auto">
          <a:xfrm>
            <a:off x="395291" y="5587100"/>
            <a:ext cx="381635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/>
            <a:r>
              <a:rPr lang="ru-RU" sz="1800" b="0" u="none">
                <a:solidFill>
                  <a:srgbClr val="FFFF00"/>
                </a:solidFill>
              </a:rPr>
              <a:t>Компрессор-декомпрессор для закрытого массажа сердца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 dirty="0" smtClean="0"/>
              <a:t>LUCAS автоматическая система непрямого массажа сердца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Продолжительная эффективная СЛР</a:t>
            </a: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Полное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соотвествие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междунардным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и Российским рекомендациям по проведению СЛР:</a:t>
            </a: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• Частота компрессий: 100 компрессий/мин</a:t>
            </a: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• Глубина компрессий: 5 см</a:t>
            </a: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• Активная декомпрессия грудной клетки</a:t>
            </a: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• Равные циклы компрессии/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декомпресии</a:t>
            </a:r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• Поддерживает режим 30:2</a:t>
            </a:r>
          </a:p>
          <a:p>
            <a:pPr eaLnBrk="1" hangingPunct="1"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• Обеспечение постоянного коронарного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перфузионного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давления</a:t>
            </a:r>
          </a:p>
          <a:p>
            <a:pPr eaLnBrk="1" hangingPunct="1">
              <a:defRPr/>
            </a:pPr>
            <a:endParaRPr lang="ru-RU" dirty="0" smtClean="0"/>
          </a:p>
        </p:txBody>
      </p:sp>
      <p:pic>
        <p:nvPicPr>
          <p:cNvPr id="6963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2852738"/>
            <a:ext cx="3313113" cy="309721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75137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772400" cy="515938"/>
          </a:xfrm>
        </p:spPr>
        <p:txBody>
          <a:bodyPr/>
          <a:lstStyle/>
          <a:p>
            <a:pPr eaLnBrk="1" hangingPunct="1">
              <a:defRPr/>
            </a:pPr>
            <a:r>
              <a:rPr lang="ru-RU" sz="3800" b="1" i="1" dirty="0" smtClean="0">
                <a:solidFill>
                  <a:schemeClr val="tx1"/>
                </a:solidFill>
              </a:rPr>
              <a:t>Качество проведения СЛР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341438"/>
            <a:ext cx="7773988" cy="4754562"/>
          </a:xfrm>
        </p:spPr>
        <p:txBody>
          <a:bodyPr/>
          <a:lstStyle/>
          <a:p>
            <a:pPr eaLnBrk="1" hangingPunct="1">
              <a:lnSpc>
                <a:spcPct val="45000"/>
              </a:lnSpc>
              <a:buFontTx/>
              <a:buNone/>
              <a:defRPr/>
            </a:pPr>
            <a:endParaRPr lang="ru-RU" sz="3400" b="1" dirty="0" smtClean="0">
              <a:solidFill>
                <a:srgbClr val="BC0024"/>
              </a:solidFill>
              <a:latin typeface="Arial Narrow" pitchFamily="34" charset="0"/>
            </a:endParaRP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использование </a:t>
            </a:r>
            <a:r>
              <a:rPr lang="ru-RU" b="1" i="1" dirty="0" smtClean="0">
                <a:solidFill>
                  <a:srgbClr val="FFFF00"/>
                </a:solidFill>
                <a:latin typeface="Arial Narrow" pitchFamily="34" charset="0"/>
              </a:rPr>
              <a:t>механических</a:t>
            </a: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 устройств,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выполняющих стабильную компрессию 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грудной клетки с заданной 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частотой, глубиной, физиологической </a:t>
            </a:r>
          </a:p>
          <a:p>
            <a:pPr eaLnBrk="1" hangingPunct="1">
              <a:lnSpc>
                <a:spcPct val="75000"/>
              </a:lnSpc>
              <a:buFontTx/>
              <a:buNone/>
              <a:defRPr/>
            </a:pP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декомпрессией и интервалами для </a:t>
            </a:r>
          </a:p>
          <a:p>
            <a:pPr eaLnBrk="1" hangingPunct="1">
              <a:lnSpc>
                <a:spcPct val="70000"/>
              </a:lnSpc>
              <a:buFontTx/>
              <a:buNone/>
              <a:defRPr/>
            </a:pPr>
            <a:r>
              <a:rPr lang="ru-RU" b="1" dirty="0" smtClean="0">
                <a:solidFill>
                  <a:srgbClr val="FFFF00"/>
                </a:solidFill>
                <a:latin typeface="Arial Narrow" pitchFamily="34" charset="0"/>
              </a:rPr>
              <a:t>искусственного дыхания</a:t>
            </a:r>
          </a:p>
          <a:p>
            <a:pPr eaLnBrk="1" hangingPunct="1">
              <a:defRPr/>
            </a:pPr>
            <a:endParaRPr lang="ru-RU" sz="2400" b="1" dirty="0" smtClean="0">
              <a:solidFill>
                <a:srgbClr val="0000FF"/>
              </a:solidFill>
            </a:endParaRPr>
          </a:p>
          <a:p>
            <a:pPr eaLnBrk="1" hangingPunct="1">
              <a:defRPr/>
            </a:pPr>
            <a:r>
              <a:rPr lang="ru-RU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механические </a:t>
            </a:r>
            <a:r>
              <a:rPr lang="ru-RU" sz="2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массажеры</a:t>
            </a:r>
            <a:r>
              <a:rPr lang="ru-RU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 позволяют наносить разряд, не прерывая массаж сердца </a:t>
            </a:r>
          </a:p>
          <a:p>
            <a:pPr eaLnBrk="1" hangingPunct="1">
              <a:buFontTx/>
              <a:buNone/>
              <a:defRPr/>
            </a:pPr>
            <a:r>
              <a:rPr lang="ru-RU" sz="2400" b="1" dirty="0" smtClean="0">
                <a:solidFill>
                  <a:srgbClr val="FFFF00"/>
                </a:solidFill>
                <a:latin typeface="Arial Narrow" pitchFamily="34" charset="0"/>
              </a:rPr>
              <a:t>2015 г – использовать только при особых обстоятельствах</a:t>
            </a:r>
          </a:p>
          <a:p>
            <a:pPr eaLnBrk="1" hangingPunct="1">
              <a:buFontTx/>
              <a:buNone/>
              <a:defRPr/>
            </a:pPr>
            <a:endParaRPr lang="ru-RU" sz="2100" b="1" dirty="0" smtClean="0">
              <a:latin typeface="Arial Narrow" pitchFamily="34" charset="0"/>
            </a:endParaRPr>
          </a:p>
          <a:p>
            <a:pPr eaLnBrk="1" hangingPunct="1">
              <a:defRPr/>
            </a:pPr>
            <a:endParaRPr lang="ru-RU" sz="2800" dirty="0" smtClean="0"/>
          </a:p>
        </p:txBody>
      </p:sp>
    </p:spTree>
    <p:extLst>
      <p:ext uri="{BB962C8B-B14F-4D97-AF65-F5344CB8AC3E}">
        <p14:creationId xmlns="" xmlns:p14="http://schemas.microsoft.com/office/powerpoint/2010/main" val="3516111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 smtClean="0">
                <a:solidFill>
                  <a:srgbClr val="FFFF00"/>
                </a:solidFill>
              </a:rPr>
              <a:t>Показания </a:t>
            </a:r>
            <a:r>
              <a:rPr lang="ru-RU" sz="2800" dirty="0">
                <a:solidFill>
                  <a:srgbClr val="FFFF00"/>
                </a:solidFill>
              </a:rPr>
              <a:t>к открытому массажу сердца</a:t>
            </a:r>
          </a:p>
        </p:txBody>
      </p:sp>
      <p:sp>
        <p:nvSpPr>
          <p:cNvPr id="307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1" y="1981202"/>
            <a:ext cx="8070851" cy="4543425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ru-RU" sz="2000"/>
          </a:p>
          <a:p>
            <a:pPr>
              <a:lnSpc>
                <a:spcPct val="80000"/>
              </a:lnSpc>
            </a:pPr>
            <a:r>
              <a:rPr lang="ru-RU" sz="2400"/>
              <a:t>Обширные проникающие ранения грудной клетки;</a:t>
            </a:r>
          </a:p>
          <a:p>
            <a:pPr>
              <a:lnSpc>
                <a:spcPct val="80000"/>
              </a:lnSpc>
            </a:pPr>
            <a:r>
              <a:rPr lang="ru-RU" sz="2400"/>
              <a:t>Деформация грудной клетки </a:t>
            </a:r>
          </a:p>
          <a:p>
            <a:pPr>
              <a:lnSpc>
                <a:spcPct val="80000"/>
              </a:lnSpc>
            </a:pPr>
            <a:r>
              <a:rPr lang="ru-RU" sz="2400"/>
              <a:t>Выраженная гипотермия («жесткие» ткани)</a:t>
            </a:r>
          </a:p>
          <a:p>
            <a:pPr>
              <a:lnSpc>
                <a:spcPct val="80000"/>
              </a:lnSpc>
            </a:pPr>
            <a:r>
              <a:rPr lang="ru-RU" sz="2400"/>
              <a:t>Разрыв аневризмы аорты или тампонада сердца, не устраняемая пункцией перикарда</a:t>
            </a:r>
          </a:p>
          <a:p>
            <a:pPr>
              <a:lnSpc>
                <a:spcPct val="80000"/>
              </a:lnSpc>
            </a:pPr>
            <a:r>
              <a:rPr lang="ru-RU" sz="2400"/>
              <a:t>Остановка сердца во время или сразу после операций в грудной клетке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800" dirty="0" smtClean="0">
                <a:solidFill>
                  <a:srgbClr val="66FF33"/>
                </a:solidFill>
              </a:rPr>
              <a:t>В</a:t>
            </a:r>
            <a:r>
              <a:rPr lang="ru-RU" dirty="0" smtClean="0"/>
              <a:t>   </a:t>
            </a:r>
            <a:r>
              <a:rPr lang="ru-RU" sz="3600" dirty="0" smtClean="0"/>
              <a:t>Дыхание  «изо рта ко рту»</a:t>
            </a:r>
          </a:p>
        </p:txBody>
      </p:sp>
      <p:pic>
        <p:nvPicPr>
          <p:cNvPr id="75779" name="Picture 3" descr="Копия Рис 3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35150" y="1557338"/>
            <a:ext cx="5041900" cy="4962525"/>
          </a:xfrm>
        </p:spPr>
      </p:pic>
    </p:spTree>
    <p:extLst>
      <p:ext uri="{BB962C8B-B14F-4D97-AF65-F5344CB8AC3E}">
        <p14:creationId xmlns="" xmlns:p14="http://schemas.microsoft.com/office/powerpoint/2010/main" val="106182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r>
              <a:rPr lang="ru-RU" sz="4000" b="1" smtClean="0">
                <a:solidFill>
                  <a:srgbClr val="66FF33"/>
                </a:solidFill>
              </a:rPr>
              <a:t>Объем вдыхаемого воздуха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557338"/>
            <a:ext cx="7772400" cy="4538662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ru-RU" dirty="0" smtClean="0"/>
              <a:t>у взрослых </a:t>
            </a:r>
            <a:r>
              <a:rPr lang="en-US" dirty="0" smtClean="0">
                <a:cs typeface="Arial" charset="0"/>
              </a:rPr>
              <a:t>~</a:t>
            </a:r>
            <a:r>
              <a:rPr lang="ru-RU" dirty="0" smtClean="0">
                <a:cs typeface="Arial" charset="0"/>
              </a:rPr>
              <a:t> </a:t>
            </a:r>
            <a:r>
              <a:rPr lang="ru-RU" sz="3400" dirty="0" smtClean="0"/>
              <a:t>500-600 мл (6-7 мл/кг)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3000" i="1" dirty="0" smtClean="0"/>
              <a:t>(или обеспечивать видимый 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3000" i="1" dirty="0" smtClean="0"/>
              <a:t>подъём грудной клетки)</a:t>
            </a:r>
          </a:p>
          <a:p>
            <a:pPr algn="ctr"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sz="3000" i="1" dirty="0" smtClean="0"/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dirty="0" smtClean="0"/>
              <a:t>	длительность вдоха  - 1 секунда*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r>
              <a:rPr lang="ru-RU" dirty="0" smtClean="0"/>
              <a:t>ЧД 8-10 в мин*</a:t>
            </a:r>
          </a:p>
          <a:p>
            <a:pPr algn="ctr" eaLnBrk="1" hangingPunct="1"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ru-RU" sz="1600" dirty="0" smtClean="0">
                <a:solidFill>
                  <a:srgbClr val="0000CC"/>
                </a:solidFill>
              </a:rPr>
              <a:t>      </a:t>
            </a:r>
            <a:endParaRPr lang="ru-RU" sz="2400" dirty="0" smtClean="0"/>
          </a:p>
        </p:txBody>
      </p:sp>
    </p:spTree>
    <p:extLst>
      <p:ext uri="{BB962C8B-B14F-4D97-AF65-F5344CB8AC3E}">
        <p14:creationId xmlns="" xmlns:p14="http://schemas.microsoft.com/office/powerpoint/2010/main" val="856088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b="1" dirty="0">
                <a:solidFill>
                  <a:srgbClr val="FFFF00"/>
                </a:solidFill>
              </a:rPr>
              <a:t>Обеспечение газообмена и </a:t>
            </a:r>
            <a:r>
              <a:rPr lang="ru-RU" sz="2800" b="1" dirty="0" err="1" smtClean="0">
                <a:solidFill>
                  <a:srgbClr val="FFFF00"/>
                </a:solidFill>
              </a:rPr>
              <a:t>оксигенации</a:t>
            </a:r>
            <a:r>
              <a:rPr lang="ru-RU" sz="2800" b="1" dirty="0" smtClean="0">
                <a:solidFill>
                  <a:srgbClr val="FFFF00"/>
                </a:solidFill>
              </a:rPr>
              <a:t> у детей</a:t>
            </a:r>
            <a:endParaRPr lang="ru-RU" sz="2800" b="1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/>
              <a:t>Искусственная вентиляция легких (ИВЛ) во время проведения базовой </a:t>
            </a:r>
            <a:r>
              <a:rPr lang="ru-RU" dirty="0" smtClean="0"/>
              <a:t>сердечно легочной </a:t>
            </a:r>
            <a:r>
              <a:rPr lang="ru-RU" dirty="0"/>
              <a:t>реанимации </a:t>
            </a:r>
            <a:r>
              <a:rPr lang="ru-RU" dirty="0" smtClean="0"/>
              <a:t>- вдувание </a:t>
            </a:r>
            <a:r>
              <a:rPr lang="ru-RU" dirty="0"/>
              <a:t>спасателем воздуха в </a:t>
            </a:r>
            <a:r>
              <a:rPr lang="ru-RU" dirty="0" smtClean="0"/>
              <a:t>ДП ребенка </a:t>
            </a:r>
            <a:r>
              <a:rPr lang="ru-RU" dirty="0"/>
              <a:t>методом «рот в рот» или «рот в нос</a:t>
            </a:r>
            <a:r>
              <a:rPr lang="ru-RU" dirty="0" smtClean="0"/>
              <a:t>»</a:t>
            </a:r>
          </a:p>
          <a:p>
            <a:r>
              <a:rPr lang="ru-RU" dirty="0"/>
              <a:t>Длительность одного вдоха должна быть около 1,0-1,5 сек;</a:t>
            </a:r>
          </a:p>
          <a:p>
            <a:r>
              <a:rPr lang="ru-RU" dirty="0" smtClean="0"/>
              <a:t>Использовать </a:t>
            </a:r>
            <a:r>
              <a:rPr lang="ru-RU" dirty="0"/>
              <a:t>минимальный дыхательный объем и </a:t>
            </a:r>
            <a:r>
              <a:rPr lang="ru-RU" dirty="0" smtClean="0"/>
              <a:t>минимальное давление </a:t>
            </a:r>
            <a:r>
              <a:rPr lang="ru-RU" dirty="0"/>
              <a:t>в дыхательных путях, позволяющие увидеть экскурсию грудной клетки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848380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algn="l" eaLnBrk="1" hangingPunct="1">
              <a:defRPr/>
            </a:pPr>
            <a:r>
              <a:rPr lang="ru-RU" sz="3600" b="1" i="1" dirty="0">
                <a:solidFill>
                  <a:srgbClr val="FF0066"/>
                </a:solidFill>
              </a:rPr>
              <a:t/>
            </a:r>
            <a:br>
              <a:rPr lang="ru-RU" sz="3600" b="1" i="1" dirty="0">
                <a:solidFill>
                  <a:srgbClr val="FF0066"/>
                </a:solidFill>
              </a:rPr>
            </a:br>
            <a:r>
              <a:rPr lang="ru-RU" sz="3200" i="1" dirty="0" smtClean="0">
                <a:solidFill>
                  <a:srgbClr val="66FF33"/>
                </a:solidFill>
                <a:effectLst/>
              </a:rPr>
              <a:t>Во время реанимации важно сократить время на проведение искусственных вдохов</a:t>
            </a:r>
            <a:r>
              <a:rPr lang="ru-RU" sz="3200" b="1" i="1" dirty="0" smtClean="0">
                <a:solidFill>
                  <a:srgbClr val="6600FF"/>
                </a:solidFill>
              </a:rPr>
              <a:t/>
            </a:r>
            <a:br>
              <a:rPr lang="ru-RU" sz="3200" b="1" i="1" dirty="0" smtClean="0">
                <a:solidFill>
                  <a:srgbClr val="6600FF"/>
                </a:solidFill>
              </a:rPr>
            </a:br>
            <a:endParaRPr lang="ru-RU" sz="3200" b="1" i="1" dirty="0" smtClean="0">
              <a:solidFill>
                <a:srgbClr val="6600FF"/>
              </a:solidFill>
            </a:endParaRPr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2060575"/>
            <a:ext cx="8229600" cy="4065588"/>
          </a:xfrm>
        </p:spPr>
        <p:txBody>
          <a:bodyPr/>
          <a:lstStyle/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4000" b="1" dirty="0" smtClean="0"/>
              <a:t>Универсальное соотношение: </a:t>
            </a: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4000" b="1" dirty="0" smtClean="0"/>
              <a:t>	</a:t>
            </a:r>
            <a:r>
              <a:rPr lang="ru-RU" altLang="zh-CN" sz="4000" b="1" dirty="0" smtClean="0">
                <a:solidFill>
                  <a:srgbClr val="66FF33"/>
                </a:solidFill>
              </a:rPr>
              <a:t>30 компрессий : 2 вдоха</a:t>
            </a:r>
            <a:r>
              <a:rPr lang="ru-RU" altLang="zh-CN" sz="4000" b="1" dirty="0" smtClean="0"/>
              <a:t> </a:t>
            </a: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3600" b="1" dirty="0" smtClean="0">
                <a:solidFill>
                  <a:srgbClr val="FFFF00"/>
                </a:solidFill>
                <a:latin typeface="Arial Narrow" pitchFamily="34" charset="0"/>
              </a:rPr>
              <a:t>	</a:t>
            </a:r>
            <a:r>
              <a:rPr lang="ru-RU" altLang="zh-CN" b="1" dirty="0" smtClean="0"/>
              <a:t>должно уменьшить число перерывов при выполнении непрямого  массажа сердца и снизить вероятность гипервентиляции</a:t>
            </a: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endParaRPr lang="ru-RU" altLang="zh-CN" b="1" dirty="0" smtClean="0">
              <a:effectLst/>
            </a:endParaRPr>
          </a:p>
          <a:p>
            <a:pPr eaLnBrk="1" hangingPunct="1">
              <a:lnSpc>
                <a:spcPct val="75000"/>
              </a:lnSpc>
              <a:buFont typeface="Wingdings" pitchFamily="2" charset="2"/>
              <a:buNone/>
              <a:defRPr/>
            </a:pPr>
            <a:r>
              <a:rPr lang="ru-RU" altLang="zh-CN" sz="2800" b="1" dirty="0" smtClean="0"/>
              <a:t>* </a:t>
            </a:r>
            <a:r>
              <a:rPr lang="ru-RU" altLang="zh-CN" sz="2800" b="1" dirty="0" smtClean="0">
                <a:solidFill>
                  <a:srgbClr val="66FF33"/>
                </a:solidFill>
              </a:rPr>
              <a:t>у </a:t>
            </a:r>
            <a:r>
              <a:rPr lang="ru-RU" altLang="zh-CN" sz="2800" b="1" dirty="0" err="1" smtClean="0">
                <a:solidFill>
                  <a:srgbClr val="66FF33"/>
                </a:solidFill>
              </a:rPr>
              <a:t>интубированных</a:t>
            </a:r>
            <a:r>
              <a:rPr lang="ru-RU" altLang="zh-CN" sz="2800" b="1" dirty="0" smtClean="0">
                <a:solidFill>
                  <a:srgbClr val="66FF33"/>
                </a:solidFill>
              </a:rPr>
              <a:t> больных  массаж  сердца проводится без перерывов для вентиляции лёгких !</a:t>
            </a:r>
          </a:p>
          <a:p>
            <a:pPr eaLnBrk="1" hangingPunct="1">
              <a:lnSpc>
                <a:spcPct val="80000"/>
              </a:lnSpc>
              <a:defRPr/>
            </a:pPr>
            <a:endParaRPr lang="ru-RU" sz="2800" b="1" dirty="0" smtClean="0">
              <a:solidFill>
                <a:srgbClr val="66FF33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92491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4000" smtClean="0"/>
              <a:t>Критерии эффективности реанимации</a:t>
            </a:r>
          </a:p>
        </p:txBody>
      </p:sp>
      <p:sp>
        <p:nvSpPr>
          <p:cNvPr id="1146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Появление пульсаций на магистральных сосудах, синхронных с компрессиями грудной клетки</a:t>
            </a:r>
          </a:p>
          <a:p>
            <a:pPr eaLnBrk="1" hangingPunct="1">
              <a:defRPr/>
            </a:pPr>
            <a:r>
              <a:rPr lang="ru-RU" dirty="0" smtClean="0"/>
              <a:t>Сужение зрачков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dirty="0"/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ru-RU" sz="2400" dirty="0"/>
              <a:t>Продолжать массаж следует до момента восстановления самостоятельных сердечных сокращений, обеспечивающих достаточное кровообращение (пульс на лучевых артериях и повышение АД до 80- 90 мм рт. ст.).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ru-RU" dirty="0" smtClean="0"/>
          </a:p>
        </p:txBody>
      </p:sp>
    </p:spTree>
    <p:extLst>
      <p:ext uri="{BB962C8B-B14F-4D97-AF65-F5344CB8AC3E}">
        <p14:creationId xmlns="" xmlns:p14="http://schemas.microsoft.com/office/powerpoint/2010/main" val="143058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97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4000">
                <a:solidFill>
                  <a:schemeClr val="hlink"/>
                </a:solidFill>
              </a:rPr>
              <a:t>Эволюция </a:t>
            </a:r>
            <a:r>
              <a:rPr lang="en-US" sz="4000">
                <a:solidFill>
                  <a:schemeClr val="hlink"/>
                </a:solidFill>
              </a:rPr>
              <a:t>BLS</a:t>
            </a:r>
            <a:r>
              <a:rPr lang="ru-RU" sz="4000">
                <a:solidFill>
                  <a:schemeClr val="hlink"/>
                </a:solidFill>
              </a:rPr>
              <a:t>+</a:t>
            </a:r>
            <a:r>
              <a:rPr lang="en-US" sz="4000">
                <a:solidFill>
                  <a:schemeClr val="hlink"/>
                </a:solidFill>
              </a:rPr>
              <a:t>AED</a:t>
            </a:r>
            <a:r>
              <a:rPr lang="ru-RU" sz="4000">
                <a:solidFill>
                  <a:schemeClr val="hlink"/>
                </a:solidFill>
              </a:rPr>
              <a:t> </a:t>
            </a:r>
            <a:br>
              <a:rPr lang="ru-RU" sz="4000">
                <a:solidFill>
                  <a:schemeClr val="hlink"/>
                </a:solidFill>
              </a:rPr>
            </a:br>
            <a:r>
              <a:rPr lang="ru-RU" sz="2700">
                <a:solidFill>
                  <a:schemeClr val="hlink"/>
                </a:solidFill>
              </a:rPr>
              <a:t>(автоматический наружный дефибриллятор)</a:t>
            </a:r>
            <a:endParaRPr lang="ru-RU" sz="4000">
              <a:solidFill>
                <a:schemeClr val="hlink"/>
              </a:solidFill>
            </a:endParaRPr>
          </a:p>
        </p:txBody>
      </p:sp>
      <p:sp>
        <p:nvSpPr>
          <p:cNvPr id="382979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sz="2800"/>
              <a:t>C</a:t>
            </a:r>
            <a:r>
              <a:rPr lang="ru-RU" sz="2800"/>
              <a:t>тратегическая линия новых практических рекомендаций - обеспечение максимально ранней электрической дефибрилляции.</a:t>
            </a:r>
            <a:endParaRPr lang="en-US" sz="2800"/>
          </a:p>
          <a:p>
            <a:r>
              <a:rPr lang="ru-RU" sz="2800"/>
              <a:t>Практическое воплощение идеи максимально ранней дефибрилляции заключается в широком распространении </a:t>
            </a:r>
            <a:r>
              <a:rPr lang="ru-RU" sz="2800">
                <a:solidFill>
                  <a:schemeClr val="hlink"/>
                </a:solidFill>
              </a:rPr>
              <a:t>общественно доступных</a:t>
            </a:r>
            <a:r>
              <a:rPr lang="ru-RU" sz="2800"/>
              <a:t> автоматических наружных дефибрилляторов.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9909" name="Группа 5"/>
          <p:cNvGrpSpPr>
            <a:grpSpLocks/>
          </p:cNvGrpSpPr>
          <p:nvPr/>
        </p:nvGrpSpPr>
        <p:grpSpPr bwMode="auto">
          <a:xfrm>
            <a:off x="1187449" y="0"/>
            <a:ext cx="6985000" cy="6858000"/>
            <a:chOff x="-72604" y="0"/>
            <a:chExt cx="7042589" cy="9906000"/>
          </a:xfrm>
        </p:grpSpPr>
        <p:pic>
          <p:nvPicPr>
            <p:cNvPr id="379910" name="Рисунок 6" descr="a2e3A5.tmp"/>
            <p:cNvPicPr>
              <a:picLocks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72604" y="0"/>
              <a:ext cx="6858000" cy="9906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79911" name="TextBox 7"/>
            <p:cNvSpPr txBox="1">
              <a:spLocks noChangeArrowheads="1"/>
            </p:cNvSpPr>
            <p:nvPr/>
          </p:nvSpPr>
          <p:spPr bwMode="auto">
            <a:xfrm>
              <a:off x="1764627" y="1053030"/>
              <a:ext cx="5088052" cy="127812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2250"/>
                </a:lnSpc>
              </a:pPr>
              <a:r>
                <a:rPr lang="ru-RU" sz="2000" u="none">
                  <a:solidFill>
                    <a:srgbClr val="FF9900"/>
                  </a:solidFill>
                  <a:latin typeface="Arial" charset="0"/>
                  <a:cs typeface="Arial" charset="0"/>
                </a:rPr>
                <a:t>Базовая реанимация и Автоматическая</a:t>
              </a:r>
              <a:endParaRPr lang="en-US" sz="2000" u="none">
                <a:solidFill>
                  <a:srgbClr val="FF9900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2250"/>
                </a:lnSpc>
              </a:pPr>
              <a:r>
                <a:rPr lang="ru-RU" sz="2000" u="none">
                  <a:solidFill>
                    <a:srgbClr val="FF9900"/>
                  </a:solidFill>
                  <a:latin typeface="Arial" charset="0"/>
                  <a:cs typeface="Arial" charset="0"/>
                </a:rPr>
                <a:t>Наружная Дефибрилляция </a:t>
              </a:r>
            </a:p>
            <a:p>
              <a:pPr>
                <a:lnSpc>
                  <a:spcPts val="2250"/>
                </a:lnSpc>
              </a:pPr>
              <a:endParaRPr lang="ru-RU" sz="2000" u="none">
                <a:solidFill>
                  <a:srgbClr val="FF6600"/>
                </a:solidFill>
                <a:latin typeface="Arial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948571" y="153635"/>
              <a:ext cx="1126814" cy="697444"/>
            </a:xfrm>
            <a:prstGeom prst="rect">
              <a:avLst/>
            </a:prstGeom>
            <a:noFill/>
          </p:spPr>
          <p:txBody>
            <a:bodyPr lIns="20976" tIns="10488" rIns="20976" bIns="10488">
              <a:spAutoFit/>
            </a:bodyPr>
            <a:lstStyle/>
            <a:p>
              <a:pPr>
                <a:defRPr/>
              </a:pPr>
              <a:r>
                <a:rPr lang="en-US" sz="1000" u="none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EUROPEAN</a:t>
              </a:r>
            </a:p>
            <a:p>
              <a:pPr>
                <a:defRPr/>
              </a:pPr>
              <a:r>
                <a:rPr lang="en-US" sz="1000" u="none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RESUSCITATION</a:t>
              </a:r>
            </a:p>
            <a:p>
              <a:pPr>
                <a:defRPr/>
              </a:pPr>
              <a:r>
                <a:rPr lang="en-US" sz="1000" u="none" dirty="0">
                  <a:solidFill>
                    <a:schemeClr val="accent1">
                      <a:lumMod val="75000"/>
                    </a:schemeClr>
                  </a:solidFill>
                  <a:latin typeface="Arial" charset="0"/>
                </a:rPr>
                <a:t>COUNCIL</a:t>
              </a:r>
              <a:endParaRPr lang="ru-RU" sz="1000" u="none" dirty="0">
                <a:solidFill>
                  <a:schemeClr val="accent1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379913" name="TextBox 9"/>
            <p:cNvSpPr txBox="1">
              <a:spLocks noChangeArrowheads="1"/>
            </p:cNvSpPr>
            <p:nvPr/>
          </p:nvSpPr>
          <p:spPr bwMode="auto">
            <a:xfrm>
              <a:off x="2009388" y="2036355"/>
              <a:ext cx="2447607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u="none">
                  <a:latin typeface="Arial" charset="0"/>
                </a:rPr>
                <a:t>    Проверить реакцию</a:t>
              </a:r>
            </a:p>
          </p:txBody>
        </p:sp>
        <p:sp>
          <p:nvSpPr>
            <p:cNvPr id="379914" name="TextBox 10"/>
            <p:cNvSpPr txBox="1">
              <a:spLocks noChangeArrowheads="1"/>
            </p:cNvSpPr>
            <p:nvPr/>
          </p:nvSpPr>
          <p:spPr bwMode="auto">
            <a:xfrm>
              <a:off x="2139927" y="2403020"/>
              <a:ext cx="1974402" cy="564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Осторожно встряхнуть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Громко окликнуть «С Вами все в порядке?»</a:t>
              </a:r>
            </a:p>
          </p:txBody>
        </p:sp>
        <p:sp>
          <p:nvSpPr>
            <p:cNvPr id="379915" name="TextBox 11"/>
            <p:cNvSpPr txBox="1">
              <a:spLocks noChangeArrowheads="1"/>
            </p:cNvSpPr>
            <p:nvPr/>
          </p:nvSpPr>
          <p:spPr bwMode="auto">
            <a:xfrm>
              <a:off x="2221515" y="3153014"/>
              <a:ext cx="1958086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Если НЕ реагирует</a:t>
              </a:r>
            </a:p>
          </p:txBody>
        </p:sp>
        <p:sp>
          <p:nvSpPr>
            <p:cNvPr id="379916" name="TextBox 12"/>
            <p:cNvSpPr txBox="1">
              <a:spLocks noChangeArrowheads="1"/>
            </p:cNvSpPr>
            <p:nvPr/>
          </p:nvSpPr>
          <p:spPr bwMode="auto">
            <a:xfrm>
              <a:off x="2254149" y="3503010"/>
              <a:ext cx="2436332" cy="2084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800" b="0" u="none">
                  <a:latin typeface="Arial" charset="0"/>
                </a:rPr>
                <a:t>Открыть дыхательные пути и проверить дыхание</a:t>
              </a:r>
            </a:p>
          </p:txBody>
        </p:sp>
        <p:sp>
          <p:nvSpPr>
            <p:cNvPr id="379917" name="TextBox 13"/>
            <p:cNvSpPr txBox="1">
              <a:spLocks noChangeArrowheads="1"/>
            </p:cNvSpPr>
            <p:nvPr/>
          </p:nvSpPr>
          <p:spPr bwMode="auto">
            <a:xfrm>
              <a:off x="2105516" y="3704863"/>
              <a:ext cx="2105517" cy="519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u="none">
                  <a:latin typeface="Arial" charset="0"/>
                </a:rPr>
                <a:t>Если не дышит или дыхание</a:t>
              </a:r>
            </a:p>
            <a:p>
              <a:r>
                <a:rPr lang="ru-RU" sz="1100" u="none">
                  <a:latin typeface="Arial" charset="0"/>
                </a:rPr>
                <a:t> патологическое</a:t>
              </a:r>
            </a:p>
          </p:txBody>
        </p:sp>
        <p:sp>
          <p:nvSpPr>
            <p:cNvPr id="379918" name="TextBox 14"/>
            <p:cNvSpPr txBox="1">
              <a:spLocks noChangeArrowheads="1"/>
            </p:cNvSpPr>
            <p:nvPr/>
          </p:nvSpPr>
          <p:spPr bwMode="auto">
            <a:xfrm>
              <a:off x="4440677" y="3819673"/>
              <a:ext cx="1754287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1100" u="none">
                  <a:latin typeface="Arial" charset="0"/>
                </a:rPr>
                <a:t>Если дышит нормально</a:t>
              </a:r>
            </a:p>
          </p:txBody>
        </p:sp>
        <p:sp>
          <p:nvSpPr>
            <p:cNvPr id="379919" name="TextBox 15"/>
            <p:cNvSpPr txBox="1">
              <a:spLocks noChangeArrowheads="1"/>
            </p:cNvSpPr>
            <p:nvPr/>
          </p:nvSpPr>
          <p:spPr bwMode="auto">
            <a:xfrm>
              <a:off x="2043365" y="4230681"/>
              <a:ext cx="2969560" cy="3862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Вызвать 01(112), найти и принести Автомати- 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ческий наружный Дефибриллятор (АНД)</a:t>
              </a:r>
            </a:p>
          </p:txBody>
        </p:sp>
        <p:sp>
          <p:nvSpPr>
            <p:cNvPr id="379920" name="TextBox 16"/>
            <p:cNvSpPr txBox="1">
              <a:spLocks noChangeArrowheads="1"/>
            </p:cNvSpPr>
            <p:nvPr/>
          </p:nvSpPr>
          <p:spPr bwMode="auto">
            <a:xfrm>
              <a:off x="1960308" y="4536957"/>
              <a:ext cx="2323328" cy="519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Немедленно начать Сердечно-</a:t>
              </a:r>
            </a:p>
            <a:p>
              <a:r>
                <a:rPr lang="ru-RU" sz="1100" b="0" u="none">
                  <a:latin typeface="Arial" charset="0"/>
                </a:rPr>
                <a:t> Легочную Реанимацию (С ЛР)</a:t>
              </a:r>
            </a:p>
          </p:txBody>
        </p:sp>
        <p:sp>
          <p:nvSpPr>
            <p:cNvPr id="379921" name="TextBox 17"/>
            <p:cNvSpPr txBox="1">
              <a:spLocks noChangeArrowheads="1"/>
            </p:cNvSpPr>
            <p:nvPr/>
          </p:nvSpPr>
          <p:spPr bwMode="auto">
            <a:xfrm>
              <a:off x="4473313" y="4769670"/>
              <a:ext cx="1662163" cy="45293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1100" b="0" u="none">
                  <a:solidFill>
                    <a:srgbClr val="FF6600"/>
                  </a:solidFill>
                  <a:latin typeface="Arial" charset="0"/>
                </a:rPr>
                <a:t>*Поместить в боковое</a:t>
              </a:r>
            </a:p>
            <a:p>
              <a:r>
                <a:rPr lang="ru-RU" sz="800" b="0" u="none">
                  <a:solidFill>
                    <a:srgbClr val="FF6600"/>
                  </a:solidFill>
                  <a:latin typeface="Arial" charset="0"/>
                </a:rPr>
                <a:t>    восстановительное положение</a:t>
              </a:r>
            </a:p>
          </p:txBody>
        </p:sp>
        <p:sp>
          <p:nvSpPr>
            <p:cNvPr id="379922" name="TextBox 18"/>
            <p:cNvSpPr txBox="1">
              <a:spLocks noChangeArrowheads="1"/>
            </p:cNvSpPr>
            <p:nvPr/>
          </p:nvSpPr>
          <p:spPr bwMode="auto">
            <a:xfrm>
              <a:off x="4538581" y="5169667"/>
              <a:ext cx="1501198" cy="96418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Вызвать 01 (112)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Продолжать оценку наличия                  нормального дыхания </a:t>
              </a:r>
            </a:p>
            <a:p>
              <a:endParaRPr lang="ru-RU" sz="18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79923" name="TextBox 19"/>
            <p:cNvSpPr txBox="1">
              <a:spLocks noChangeArrowheads="1"/>
            </p:cNvSpPr>
            <p:nvPr/>
          </p:nvSpPr>
          <p:spPr bwMode="auto">
            <a:xfrm>
              <a:off x="1960308" y="5057013"/>
              <a:ext cx="2686350" cy="18088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Расположить руки в центре грудной клетки 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Провести 30 компрессий грудной клетки: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делать сильные и быстрые компрессии 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(глубина 5 см, частота 100/мин)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Прижать губы ко рту пострадавшего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Сделать искусственный вдох так, чтобы поднялась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грудная клетка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Когда грудная клетка опустится, сделать второй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искусственный вдох</a:t>
              </a:r>
            </a:p>
            <a:p>
              <a:pPr>
                <a:buFont typeface="Arial" charset="0"/>
                <a:buChar char="•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Продолжить с ЛР</a:t>
              </a:r>
            </a:p>
          </p:txBody>
        </p:sp>
        <p:sp>
          <p:nvSpPr>
            <p:cNvPr id="379924" name="TextBox 21"/>
            <p:cNvSpPr txBox="1">
              <a:spLocks noChangeArrowheads="1"/>
            </p:cNvSpPr>
            <p:nvPr/>
          </p:nvSpPr>
          <p:spPr bwMode="auto">
            <a:xfrm>
              <a:off x="2090975" y="6952985"/>
              <a:ext cx="3499533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Включить АНД и наложить электроды</a:t>
              </a:r>
            </a:p>
          </p:txBody>
        </p:sp>
        <p:sp>
          <p:nvSpPr>
            <p:cNvPr id="379925" name="TextBox 22"/>
            <p:cNvSpPr txBox="1">
              <a:spLocks noChangeArrowheads="1"/>
            </p:cNvSpPr>
            <p:nvPr/>
          </p:nvSpPr>
          <p:spPr bwMode="auto">
            <a:xfrm>
              <a:off x="2032913" y="7241256"/>
              <a:ext cx="3451925" cy="741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Следовать голосовым командам АНД без промедлений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Наложить один электрод под левой подмышкой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Наложить другой электрод под правой ключицей, рядом с грудиной</a:t>
              </a:r>
            </a:p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Если более одного спасателя: НЕ прерывать С ЛР</a:t>
              </a:r>
            </a:p>
          </p:txBody>
        </p:sp>
        <p:sp>
          <p:nvSpPr>
            <p:cNvPr id="379926" name="TextBox 23"/>
            <p:cNvSpPr txBox="1">
              <a:spLocks noChangeArrowheads="1"/>
            </p:cNvSpPr>
            <p:nvPr/>
          </p:nvSpPr>
          <p:spPr bwMode="auto">
            <a:xfrm>
              <a:off x="2107292" y="8086308"/>
              <a:ext cx="4064048" cy="2751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1100" b="0" u="none">
                  <a:latin typeface="Arial" charset="0"/>
                </a:rPr>
                <a:t>Никому не трогать пострадавшего и нанести разряд</a:t>
              </a:r>
            </a:p>
          </p:txBody>
        </p:sp>
        <p:sp>
          <p:nvSpPr>
            <p:cNvPr id="379927" name="TextBox 24"/>
            <p:cNvSpPr txBox="1">
              <a:spLocks noChangeArrowheads="1"/>
            </p:cNvSpPr>
            <p:nvPr/>
          </p:nvSpPr>
          <p:spPr bwMode="auto">
            <a:xfrm>
              <a:off x="2156244" y="8469642"/>
              <a:ext cx="1700952" cy="5640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20976" tIns="10488" rIns="20976" bIns="10488">
              <a:spAutoFit/>
            </a:bodyPr>
            <a:lstStyle/>
            <a:p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Никому не трогать пострадавшего</a:t>
              </a:r>
            </a:p>
            <a:p>
              <a:pPr>
                <a:buFontTx/>
                <a:buChar char="-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во время анализа ритма</a:t>
              </a:r>
            </a:p>
            <a:p>
              <a:pPr>
                <a:buFontTx/>
                <a:buChar char="-"/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</a:rPr>
                <a:t> во время нанесения разряда</a:t>
              </a:r>
            </a:p>
          </p:txBody>
        </p:sp>
        <p:sp>
          <p:nvSpPr>
            <p:cNvPr id="379928" name="TextBox 25"/>
            <p:cNvSpPr txBox="1">
              <a:spLocks noChangeArrowheads="1"/>
            </p:cNvSpPr>
            <p:nvPr/>
          </p:nvSpPr>
          <p:spPr bwMode="auto">
            <a:xfrm>
              <a:off x="798644" y="9002969"/>
              <a:ext cx="6171341" cy="4307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20976" tIns="10488" rIns="20976" bIns="10488">
              <a:spAutoFit/>
            </a:bodyPr>
            <a:lstStyle/>
            <a:p>
              <a:r>
                <a:rPr lang="ru-RU" sz="900" b="0" u="none">
                  <a:latin typeface="Arial" charset="0"/>
                </a:rPr>
                <a:t>Если пострадавший начинает двигаться, открывать глаза и дышать нормально, прекратить С ЛР</a:t>
              </a:r>
            </a:p>
            <a:p>
              <a:r>
                <a:rPr lang="ru-RU" sz="900" b="0" u="none">
                  <a:latin typeface="Arial" charset="0"/>
                </a:rPr>
                <a:t>Если пострадавший без сознания, повернуть его в боковое восстановительное положение.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5791200" y="609600"/>
            <a:ext cx="3352800" cy="5635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ВКЛЮЧИТЬ АНД</a:t>
            </a:r>
            <a:r>
              <a:rPr lang="en-GB" sz="2800" b="1" dirty="0" smtClean="0">
                <a:solidFill>
                  <a:srgbClr val="FFFF00"/>
                </a:solidFill>
              </a:rPr>
              <a:t> 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25603" name="Rectangle 6"/>
          <p:cNvSpPr>
            <a:spLocks noGrp="1" noChangeArrowheads="1"/>
          </p:cNvSpPr>
          <p:nvPr>
            <p:ph type="body" sz="half" idx="4294967295"/>
          </p:nvPr>
        </p:nvSpPr>
        <p:spPr bwMode="auto">
          <a:xfrm>
            <a:off x="5105400" y="2944813"/>
            <a:ext cx="4038600" cy="2287587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/>
            <a:r>
              <a:rPr lang="ru-RU" sz="2800" smtClean="0"/>
              <a:t>Некоторые модели АНД включаются автоматически после открывания крышки</a:t>
            </a:r>
            <a:endParaRPr lang="en-GB" sz="2800" smtClean="0"/>
          </a:p>
        </p:txBody>
      </p:sp>
      <p:pic>
        <p:nvPicPr>
          <p:cNvPr id="25604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9200" y="2667000"/>
            <a:ext cx="2792413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11595111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122738" y="609600"/>
            <a:ext cx="5021262" cy="9906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Наложить электроды на грудную клетку</a:t>
            </a:r>
            <a:endParaRPr lang="en-US" sz="4000" dirty="0" smtClean="0">
              <a:solidFill>
                <a:srgbClr val="FFFF00"/>
              </a:solidFill>
            </a:endParaRPr>
          </a:p>
        </p:txBody>
      </p:sp>
      <p:pic>
        <p:nvPicPr>
          <p:cNvPr id="26627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0" y="2492375"/>
            <a:ext cx="4114800" cy="403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28" name="Picture 1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4013" y="2133600"/>
            <a:ext cx="3709987" cy="4392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Rectangle 17"/>
          <p:cNvSpPr>
            <a:spLocks noChangeArrowheads="1"/>
          </p:cNvSpPr>
          <p:nvPr/>
        </p:nvSpPr>
        <p:spPr bwMode="auto">
          <a:xfrm>
            <a:off x="1547813" y="1412875"/>
            <a:ext cx="4572000" cy="106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/>
          </a:p>
          <a:p>
            <a:r>
              <a:rPr lang="ru-RU"/>
              <a:t>Один электрод наложить под левой подмышкой Другой электрод наложить под правой ключицей, рядом с грудиной</a:t>
            </a:r>
          </a:p>
        </p:txBody>
      </p:sp>
    </p:spTree>
    <p:extLst>
      <p:ext uri="{BB962C8B-B14F-4D97-AF65-F5344CB8AC3E}">
        <p14:creationId xmlns="" xmlns:p14="http://schemas.microsoft.com/office/powerpoint/2010/main" val="40336605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581400" y="609600"/>
            <a:ext cx="5562600" cy="9667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2800" dirty="0" smtClean="0">
                <a:solidFill>
                  <a:srgbClr val="FFFF00"/>
                </a:solidFill>
              </a:rPr>
              <a:t>Убедиться, что никто не касается пострадавшего во время анализа ритма.</a:t>
            </a:r>
            <a:endParaRPr lang="en-US" sz="2000" b="1" dirty="0" smtClean="0">
              <a:solidFill>
                <a:srgbClr val="FFFF00"/>
              </a:solidFill>
            </a:endParaRPr>
          </a:p>
        </p:txBody>
      </p:sp>
      <p:pic>
        <p:nvPicPr>
          <p:cNvPr id="27651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088" y="1844675"/>
            <a:ext cx="4137025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52922188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051720" y="609600"/>
            <a:ext cx="7092280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СТОЯТЬ В СТОРОНЕ И НАНЕСТИ РАЗРЯД</a:t>
            </a:r>
            <a:endParaRPr lang="en-US" sz="3600" dirty="0" smtClean="0">
              <a:solidFill>
                <a:srgbClr val="FFFF00"/>
              </a:solidFill>
            </a:endParaRPr>
          </a:p>
        </p:txBody>
      </p:sp>
      <p:pic>
        <p:nvPicPr>
          <p:cNvPr id="28675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1712913"/>
            <a:ext cx="3908425" cy="476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2960747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52800" y="609600"/>
            <a:ext cx="5540375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Немедленно продолжить реанимацию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29699" name="Text Box 6"/>
          <p:cNvSpPr txBox="1">
            <a:spLocks noChangeArrowheads="1"/>
          </p:cNvSpPr>
          <p:nvPr/>
        </p:nvSpPr>
        <p:spPr bwMode="auto">
          <a:xfrm>
            <a:off x="5292725" y="1989138"/>
            <a:ext cx="1871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1800"/>
          </a:p>
        </p:txBody>
      </p:sp>
      <p:sp>
        <p:nvSpPr>
          <p:cNvPr id="29700" name="Rectangle 10"/>
          <p:cNvSpPr>
            <a:spLocks noChangeArrowheads="1"/>
          </p:cNvSpPr>
          <p:nvPr/>
        </p:nvSpPr>
        <p:spPr bwMode="auto">
          <a:xfrm>
            <a:off x="1066800" y="5791200"/>
            <a:ext cx="60102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800"/>
              <a:t>	      </a:t>
            </a:r>
            <a:r>
              <a:rPr lang="en-GB" sz="4800"/>
              <a:t>30		       	2</a:t>
            </a:r>
            <a:endParaRPr lang="en-US" sz="4800"/>
          </a:p>
        </p:txBody>
      </p:sp>
      <p:pic>
        <p:nvPicPr>
          <p:cNvPr id="29701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3000" y="1514475"/>
            <a:ext cx="2774950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2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84713" y="3198813"/>
            <a:ext cx="4306887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11915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352800" y="609600"/>
            <a:ext cx="5540375" cy="639763"/>
          </a:xfr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0000"/>
          </a:bodyPr>
          <a:lstStyle/>
          <a:p>
            <a:pPr algn="l" eaLnBrk="1" hangingPunct="1"/>
            <a:r>
              <a:rPr lang="ru-RU" sz="2800" b="1" dirty="0" smtClean="0">
                <a:solidFill>
                  <a:srgbClr val="FFFF00"/>
                </a:solidFill>
              </a:rPr>
              <a:t>ПРИ ОТСУТСТВИИ РЕКОМЕНДАЦИЙ АНД ДЛЯ ПРОВЕДЕНИЯ РАЗРЯДА ПРОДОЛЖИТЬ СЛР</a:t>
            </a:r>
            <a:endParaRPr lang="en-US" dirty="0" smtClean="0">
              <a:solidFill>
                <a:srgbClr val="FFFF00"/>
              </a:solidFill>
            </a:endParaRPr>
          </a:p>
        </p:txBody>
      </p:sp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292725" y="1989138"/>
            <a:ext cx="18716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nl-NL" sz="1800"/>
          </a:p>
        </p:txBody>
      </p:sp>
      <p:sp>
        <p:nvSpPr>
          <p:cNvPr id="30724" name="Rectangle 4"/>
          <p:cNvSpPr>
            <a:spLocks noChangeArrowheads="1"/>
          </p:cNvSpPr>
          <p:nvPr/>
        </p:nvSpPr>
        <p:spPr bwMode="auto">
          <a:xfrm>
            <a:off x="1066800" y="5791200"/>
            <a:ext cx="6010275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GB" sz="1800" dirty="0"/>
              <a:t>	      </a:t>
            </a:r>
            <a:r>
              <a:rPr lang="en-GB" sz="4800" dirty="0"/>
              <a:t>30		       	2</a:t>
            </a:r>
            <a:endParaRPr lang="en-US" sz="4800" dirty="0"/>
          </a:p>
        </p:txBody>
      </p:sp>
      <p:pic>
        <p:nvPicPr>
          <p:cNvPr id="30725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3198813"/>
            <a:ext cx="4306888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6" name="Picture 1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1514475"/>
            <a:ext cx="2774950" cy="4265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707904" y="6093296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FF00"/>
                </a:solidFill>
              </a:rPr>
              <a:t>   (2  :  15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18171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ChangeArrowheads="1"/>
          </p:cNvSpPr>
          <p:nvPr/>
        </p:nvSpPr>
        <p:spPr bwMode="auto">
          <a:xfrm>
            <a:off x="3429000" y="609600"/>
            <a:ext cx="3448050" cy="563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r>
              <a:rPr lang="ru-RU" sz="2800" b="1" dirty="0">
                <a:solidFill>
                  <a:srgbClr val="FFFF00"/>
                </a:solidFill>
              </a:rPr>
              <a:t>АНД У ДЕТЕЙ</a:t>
            </a:r>
            <a:endParaRPr lang="en-US" sz="4400" dirty="0">
              <a:solidFill>
                <a:srgbClr val="FFFF00"/>
              </a:solidFill>
            </a:endParaRPr>
          </a:p>
        </p:txBody>
      </p:sp>
      <p:sp>
        <p:nvSpPr>
          <p:cNvPr id="34819" name="Text Box 4"/>
          <p:cNvSpPr txBox="1">
            <a:spLocks noChangeArrowheads="1"/>
          </p:cNvSpPr>
          <p:nvPr/>
        </p:nvSpPr>
        <p:spPr bwMode="auto">
          <a:xfrm>
            <a:off x="827088" y="1700213"/>
            <a:ext cx="4044950" cy="50598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ru-RU" sz="2400" u="none" dirty="0"/>
              <a:t> </a:t>
            </a:r>
            <a:r>
              <a:rPr lang="ru-RU" sz="2400" u="none" dirty="0" smtClean="0">
                <a:solidFill>
                  <a:srgbClr val="FFFF00"/>
                </a:solidFill>
              </a:rPr>
              <a:t>возраст </a:t>
            </a:r>
            <a:r>
              <a:rPr lang="en-GB" sz="2400" u="none" dirty="0" smtClean="0">
                <a:solidFill>
                  <a:srgbClr val="FFFF00"/>
                </a:solidFill>
              </a:rPr>
              <a:t> </a:t>
            </a:r>
            <a:r>
              <a:rPr lang="en-GB" sz="2400" u="none" dirty="0">
                <a:solidFill>
                  <a:srgbClr val="FFFF00"/>
                </a:solidFill>
              </a:rPr>
              <a:t>&gt; 8 </a:t>
            </a:r>
            <a:r>
              <a:rPr lang="ru-RU" sz="2400" u="none" dirty="0">
                <a:solidFill>
                  <a:srgbClr val="FFFF00"/>
                </a:solidFill>
              </a:rPr>
              <a:t>лет</a:t>
            </a:r>
            <a:endParaRPr lang="en-GB" sz="2400" u="none" dirty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ru-RU" sz="2400" u="none" dirty="0"/>
              <a:t>используют</a:t>
            </a:r>
            <a:r>
              <a:rPr lang="en-GB" sz="2400" u="none" dirty="0"/>
              <a:t> </a:t>
            </a:r>
            <a:r>
              <a:rPr lang="ru-RU" sz="2400" u="none" dirty="0"/>
              <a:t>взрослый АНД</a:t>
            </a:r>
            <a:r>
              <a:rPr lang="en-GB" sz="2400" u="none" dirty="0"/>
              <a:t/>
            </a:r>
            <a:br>
              <a:rPr lang="en-GB" sz="2400" u="none" dirty="0"/>
            </a:br>
            <a:endParaRPr lang="en-GB" sz="2400" u="none" dirty="0"/>
          </a:p>
          <a:p>
            <a:pPr>
              <a:lnSpc>
                <a:spcPct val="90000"/>
              </a:lnSpc>
            </a:pPr>
            <a:r>
              <a:rPr lang="en-GB" sz="2400" u="none" dirty="0"/>
              <a:t> </a:t>
            </a:r>
            <a:r>
              <a:rPr lang="ru-RU" sz="2400" u="none" dirty="0">
                <a:solidFill>
                  <a:srgbClr val="FFFF00"/>
                </a:solidFill>
              </a:rPr>
              <a:t>возраст</a:t>
            </a:r>
            <a:r>
              <a:rPr lang="en-GB" sz="2400" u="none" dirty="0">
                <a:solidFill>
                  <a:srgbClr val="FFFF00"/>
                </a:solidFill>
              </a:rPr>
              <a:t> 1-8 </a:t>
            </a:r>
            <a:r>
              <a:rPr lang="ru-RU" sz="2400" u="none" dirty="0">
                <a:solidFill>
                  <a:srgbClr val="FFFF00"/>
                </a:solidFill>
              </a:rPr>
              <a:t>лет</a:t>
            </a:r>
            <a:endParaRPr lang="en-GB" sz="2400" u="none" dirty="0">
              <a:solidFill>
                <a:srgbClr val="FFFF00"/>
              </a:solidFill>
            </a:endParaRPr>
          </a:p>
          <a:p>
            <a:pPr lvl="1">
              <a:lnSpc>
                <a:spcPct val="90000"/>
              </a:lnSpc>
            </a:pPr>
            <a:r>
              <a:rPr lang="ru-RU" sz="2400" u="none" dirty="0"/>
              <a:t>Используют детские электроды</a:t>
            </a:r>
            <a:r>
              <a:rPr lang="en-GB" sz="2400" u="none" dirty="0"/>
              <a:t/>
            </a:r>
            <a:br>
              <a:rPr lang="en-GB" sz="2400" u="none" dirty="0"/>
            </a:br>
            <a:endParaRPr lang="en-GB" sz="2400" u="none" dirty="0"/>
          </a:p>
          <a:p>
            <a:pPr>
              <a:lnSpc>
                <a:spcPct val="90000"/>
              </a:lnSpc>
            </a:pPr>
            <a:r>
              <a:rPr lang="en-GB" sz="2400" u="none" dirty="0"/>
              <a:t> </a:t>
            </a:r>
            <a:r>
              <a:rPr lang="ru-RU" sz="2400" u="none" dirty="0"/>
              <a:t>возраст </a:t>
            </a:r>
            <a:r>
              <a:rPr lang="en-GB" sz="2400" u="none" dirty="0"/>
              <a:t> &lt; 1 </a:t>
            </a:r>
            <a:r>
              <a:rPr lang="ru-RU" sz="2400" u="none" dirty="0"/>
              <a:t>года</a:t>
            </a:r>
            <a:endParaRPr lang="en-GB" sz="2400" u="none" dirty="0"/>
          </a:p>
          <a:p>
            <a:pPr lvl="1">
              <a:lnSpc>
                <a:spcPct val="90000"/>
              </a:lnSpc>
            </a:pPr>
            <a:r>
              <a:rPr lang="ru-RU" sz="2400" u="none" dirty="0"/>
              <a:t>Используется только если предусмотрено инструкцией производителя АНД</a:t>
            </a:r>
            <a:endParaRPr lang="en-GB" sz="2400" u="none" dirty="0">
              <a:solidFill>
                <a:srgbClr val="FF3300"/>
              </a:solidFill>
            </a:endParaRPr>
          </a:p>
          <a:p>
            <a:pPr>
              <a:spcBef>
                <a:spcPct val="50000"/>
              </a:spcBef>
            </a:pPr>
            <a:endParaRPr lang="en-US" sz="2800" dirty="0"/>
          </a:p>
        </p:txBody>
      </p:sp>
      <p:pic>
        <p:nvPicPr>
          <p:cNvPr id="3482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76800" y="2438400"/>
            <a:ext cx="3954463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811772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Алгоритм использования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АНД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(дети 1-8 лет)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>
                <a:latin typeface="Times New Roman" pitchFamily="18" charset="0"/>
                <a:cs typeface="Times New Roman" pitchFamily="18" charset="0"/>
              </a:rPr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fontScale="25000" lnSpcReduction="20000"/>
          </a:bodyPr>
          <a:lstStyle/>
          <a:p>
            <a:r>
              <a:rPr lang="ru-RU" dirty="0" smtClean="0"/>
              <a:t> </a:t>
            </a:r>
            <a:r>
              <a:rPr lang="ru-RU" sz="8000" dirty="0"/>
              <a:t>включить АНД и наложить электроды на грудную клетку пострадавшего. </a:t>
            </a:r>
            <a:r>
              <a:rPr lang="ru-RU" sz="8000" dirty="0" smtClean="0"/>
              <a:t>При наличии </a:t>
            </a:r>
            <a:r>
              <a:rPr lang="ru-RU" sz="8000" dirty="0"/>
              <a:t>второго спасателя во время наложения </a:t>
            </a:r>
            <a:r>
              <a:rPr lang="ru-RU" sz="8000" dirty="0" smtClean="0"/>
              <a:t>электродов продолжать непрерывные </a:t>
            </a:r>
            <a:r>
              <a:rPr lang="ru-RU" sz="8000" dirty="0"/>
              <a:t>компрессии грудной клетки;</a:t>
            </a:r>
          </a:p>
          <a:p>
            <a:r>
              <a:rPr lang="ru-RU" sz="8000" dirty="0" smtClean="0"/>
              <a:t>далее </a:t>
            </a:r>
            <a:r>
              <a:rPr lang="ru-RU" sz="8000" dirty="0"/>
              <a:t>следовать голосовым </a:t>
            </a:r>
            <a:r>
              <a:rPr lang="ru-RU" sz="8000" dirty="0" smtClean="0"/>
              <a:t>командам </a:t>
            </a:r>
            <a:r>
              <a:rPr lang="ru-RU" sz="8000" dirty="0"/>
              <a:t>АНД;</a:t>
            </a:r>
          </a:p>
          <a:p>
            <a:r>
              <a:rPr lang="ru-RU" sz="8000" dirty="0" smtClean="0"/>
              <a:t>убедиться</a:t>
            </a:r>
            <a:r>
              <a:rPr lang="ru-RU" sz="8000" dirty="0"/>
              <a:t>, что во время анализа ритма никто не прикасается к </a:t>
            </a:r>
            <a:r>
              <a:rPr lang="ru-RU" sz="8000" dirty="0" smtClean="0"/>
              <a:t>пострадавшему – </a:t>
            </a:r>
            <a:r>
              <a:rPr lang="ru-RU" sz="8000" dirty="0"/>
              <a:t>это может нарушить алгоритм анализа ритма;</a:t>
            </a:r>
          </a:p>
          <a:p>
            <a:r>
              <a:rPr lang="ru-RU" sz="8000" dirty="0" smtClean="0"/>
              <a:t> </a:t>
            </a:r>
            <a:r>
              <a:rPr lang="ru-RU" sz="8000" dirty="0"/>
              <a:t>автоматический наружный дефибриллятор проводит автоматизированный </a:t>
            </a:r>
            <a:r>
              <a:rPr lang="ru-RU" sz="8000" dirty="0" smtClean="0"/>
              <a:t>анализ </a:t>
            </a:r>
            <a:r>
              <a:rPr lang="ru-RU" sz="8000" dirty="0"/>
              <a:t>ритма пострадавшего по специально разработанному компьютерному </a:t>
            </a:r>
            <a:r>
              <a:rPr lang="ru-RU" sz="8000" dirty="0" smtClean="0"/>
              <a:t>алгоритму: ФЖ </a:t>
            </a:r>
            <a:r>
              <a:rPr lang="ru-RU" sz="8000" dirty="0"/>
              <a:t>и ЖТ без пульса распознаются как ритмы, требующие </a:t>
            </a:r>
            <a:r>
              <a:rPr lang="ru-RU" sz="8000" dirty="0" err="1"/>
              <a:t>дефибрилляции</a:t>
            </a:r>
            <a:r>
              <a:rPr lang="ru-RU" sz="8000" dirty="0"/>
              <a:t>.</a:t>
            </a:r>
          </a:p>
          <a:p>
            <a:r>
              <a:rPr lang="ru-RU" sz="8000" dirty="0" smtClean="0"/>
              <a:t>если </a:t>
            </a:r>
            <a:r>
              <a:rPr lang="ru-RU" sz="8000" dirty="0" err="1"/>
              <a:t>дефибрилляция</a:t>
            </a:r>
            <a:r>
              <a:rPr lang="ru-RU" sz="8000" dirty="0"/>
              <a:t> показана </a:t>
            </a:r>
            <a:r>
              <a:rPr lang="ru-RU" sz="8000" b="1" dirty="0"/>
              <a:t>(ФЖ или ЖТ без пульса), </a:t>
            </a:r>
            <a:r>
              <a:rPr lang="ru-RU" sz="8000" dirty="0"/>
              <a:t>убедиться, что </a:t>
            </a:r>
            <a:r>
              <a:rPr lang="ru-RU" sz="8000" dirty="0" smtClean="0"/>
              <a:t>никто не </a:t>
            </a:r>
            <a:r>
              <a:rPr lang="ru-RU" sz="8000" dirty="0"/>
              <a:t>прикасается к пострадавшему, и нажать на кнопку (в случае автоматического </a:t>
            </a:r>
            <a:r>
              <a:rPr lang="ru-RU" sz="8000" dirty="0" smtClean="0"/>
              <a:t>режима </a:t>
            </a:r>
            <a:r>
              <a:rPr lang="ru-RU" sz="8000" dirty="0"/>
              <a:t>работы АНД нажимать на кнопку не нужно); после нанесения разряда </a:t>
            </a:r>
            <a:r>
              <a:rPr lang="ru-RU" sz="8000" dirty="0" smtClean="0"/>
              <a:t>продолжить СЛР </a:t>
            </a:r>
            <a:r>
              <a:rPr lang="ru-RU" sz="8000" dirty="0"/>
              <a:t>в соотношении 15:2 без промедления; также следовать голосовым </a:t>
            </a:r>
            <a:r>
              <a:rPr lang="ru-RU" sz="8000" dirty="0" smtClean="0"/>
              <a:t>командам </a:t>
            </a:r>
            <a:r>
              <a:rPr lang="ru-RU" sz="8000" dirty="0"/>
              <a:t>АНД;</a:t>
            </a:r>
          </a:p>
          <a:p>
            <a:r>
              <a:rPr lang="ru-RU" sz="8000" dirty="0" smtClean="0"/>
              <a:t> </a:t>
            </a:r>
            <a:r>
              <a:rPr lang="ru-RU" sz="8000" dirty="0"/>
              <a:t>если </a:t>
            </a:r>
            <a:r>
              <a:rPr lang="ru-RU" sz="8000" dirty="0" err="1"/>
              <a:t>дефибрилляция</a:t>
            </a:r>
            <a:r>
              <a:rPr lang="ru-RU" sz="8000" dirty="0"/>
              <a:t> не показана, продолжить СЛР в соотношении 15:2 </a:t>
            </a:r>
            <a:r>
              <a:rPr lang="ru-RU" sz="8000" dirty="0" smtClean="0"/>
              <a:t>без промедления</a:t>
            </a:r>
            <a:r>
              <a:rPr lang="ru-RU" sz="8000" dirty="0"/>
              <a:t>, следовать голосовым </a:t>
            </a:r>
            <a:r>
              <a:rPr lang="ru-RU" sz="8000" dirty="0" smtClean="0"/>
              <a:t> командам </a:t>
            </a:r>
            <a:r>
              <a:rPr lang="ru-RU" sz="8000" dirty="0"/>
              <a:t>АНД.</a:t>
            </a:r>
          </a:p>
          <a:p>
            <a:endParaRPr lang="ru-RU" sz="8000" dirty="0"/>
          </a:p>
        </p:txBody>
      </p:sp>
    </p:spTree>
    <p:extLst>
      <p:ext uri="{BB962C8B-B14F-4D97-AF65-F5344CB8AC3E}">
        <p14:creationId xmlns="" xmlns:p14="http://schemas.microsoft.com/office/powerpoint/2010/main" val="666852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002" name="Rectangle 4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4000">
                <a:solidFill>
                  <a:schemeClr val="hlink"/>
                </a:solidFill>
              </a:rPr>
              <a:t>Эволюция </a:t>
            </a:r>
            <a:r>
              <a:rPr lang="en-US" sz="4000">
                <a:solidFill>
                  <a:schemeClr val="hlink"/>
                </a:solidFill>
              </a:rPr>
              <a:t>BLS</a:t>
            </a:r>
            <a:r>
              <a:rPr lang="ru-RU" sz="4000">
                <a:solidFill>
                  <a:schemeClr val="hlink"/>
                </a:solidFill>
              </a:rPr>
              <a:t>+</a:t>
            </a:r>
            <a:r>
              <a:rPr lang="en-US" sz="4000">
                <a:solidFill>
                  <a:schemeClr val="hlink"/>
                </a:solidFill>
              </a:rPr>
              <a:t>AED</a:t>
            </a:r>
            <a:r>
              <a:rPr lang="ru-RU" sz="4000">
                <a:solidFill>
                  <a:schemeClr val="hlink"/>
                </a:solidFill>
              </a:rPr>
              <a:t/>
            </a:r>
            <a:br>
              <a:rPr lang="ru-RU" sz="4000">
                <a:solidFill>
                  <a:schemeClr val="hlink"/>
                </a:solidFill>
              </a:rPr>
            </a:br>
            <a:endParaRPr lang="ru-RU" sz="4000">
              <a:solidFill>
                <a:schemeClr val="hlink"/>
              </a:solidFill>
            </a:endParaRPr>
          </a:p>
        </p:txBody>
      </p:sp>
      <p:pic>
        <p:nvPicPr>
          <p:cNvPr id="384003" name="Picture 8" descr="Файл: AED Oimachi 06z1399sv.jpg">
            <a:hlinkClick r:id="rId2"/>
          </p:cNvPr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338265" y="1981200"/>
            <a:ext cx="3155951" cy="4114800"/>
          </a:xfrm>
        </p:spPr>
      </p:pic>
      <p:pic>
        <p:nvPicPr>
          <p:cNvPr id="384004" name="Picture 9" descr="miet_01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4700591" y="4221163"/>
            <a:ext cx="3700463" cy="1693863"/>
          </a:xfrm>
        </p:spPr>
      </p:pic>
      <p:pic>
        <p:nvPicPr>
          <p:cNvPr id="384005" name="Picture 10" descr="pg_fr2_2_main_en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5" cstate="print"/>
          <a:srcRect/>
          <a:stretch>
            <a:fillRect/>
          </a:stretch>
        </p:blipFill>
        <p:spPr>
          <a:xfrm>
            <a:off x="5292727" y="1989137"/>
            <a:ext cx="2900363" cy="198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58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>
                <a:solidFill>
                  <a:srgbClr val="FFFF00"/>
                </a:solidFill>
              </a:rPr>
              <a:t>В двух аэропортах и крупных казино Чикаго</a:t>
            </a:r>
          </a:p>
        </p:txBody>
      </p:sp>
      <p:pic>
        <p:nvPicPr>
          <p:cNvPr id="323591" name="Picture 7" descr="220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8" y="1125539"/>
            <a:ext cx="2638425" cy="1981200"/>
          </a:xfrm>
          <a:noFill/>
          <a:ln/>
        </p:spPr>
      </p:pic>
      <p:sp>
        <p:nvSpPr>
          <p:cNvPr id="323590" name="Rectangle 6"/>
          <p:cNvSpPr>
            <a:spLocks noGrp="1" noChangeArrowheads="1"/>
          </p:cNvSpPr>
          <p:nvPr>
            <p:ph type="body" sz="half" idx="3"/>
          </p:nvPr>
        </p:nvSpPr>
        <p:spPr>
          <a:xfrm>
            <a:off x="2627314" y="2060575"/>
            <a:ext cx="3695700" cy="4114800"/>
          </a:xfrm>
        </p:spPr>
        <p:txBody>
          <a:bodyPr/>
          <a:lstStyle/>
          <a:p>
            <a:r>
              <a:rPr lang="ru-RU" sz="2800"/>
              <a:t>автоматические дефибрилляторы. </a:t>
            </a:r>
          </a:p>
          <a:p>
            <a:pPr>
              <a:buFont typeface="Wingdings" pitchFamily="2" charset="2"/>
              <a:buNone/>
            </a:pPr>
            <a:r>
              <a:rPr lang="ru-RU" sz="2800"/>
              <a:t>   </a:t>
            </a:r>
            <a:r>
              <a:rPr lang="ru-RU" sz="2800">
                <a:solidFill>
                  <a:srgbClr val="FFFF00"/>
                </a:solidFill>
              </a:rPr>
              <a:t>Результат –</a:t>
            </a:r>
            <a:r>
              <a:rPr lang="ru-RU" sz="2800"/>
              <a:t> </a:t>
            </a:r>
          </a:p>
          <a:p>
            <a:r>
              <a:rPr lang="ru-RU" sz="2800"/>
              <a:t>Ввыжили 69%.</a:t>
            </a:r>
          </a:p>
          <a:p>
            <a:r>
              <a:rPr lang="ru-RU" sz="2800"/>
              <a:t>Общая выживаемость в самом Чикаго составляет 2%.</a:t>
            </a:r>
          </a:p>
        </p:txBody>
      </p:sp>
      <p:pic>
        <p:nvPicPr>
          <p:cNvPr id="323592" name="Picture 8" descr="138[1]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50825" y="4365625"/>
            <a:ext cx="2641600" cy="1981200"/>
          </a:xfrm>
          <a:noFill/>
          <a:ln/>
        </p:spPr>
      </p:pic>
      <p:pic>
        <p:nvPicPr>
          <p:cNvPr id="323594" name="Picture 10" descr="3258[1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428" y="2997200"/>
            <a:ext cx="2970213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4000" b="1" smtClean="0"/>
              <a:t>II</a:t>
            </a:r>
            <a:r>
              <a:rPr lang="ru-RU" sz="4000" b="1" smtClean="0"/>
              <a:t> стадия – ДАЛЬНЕЙШЕЕ ПОДДЕРЖАНИЕ ЖИЗНИ</a:t>
            </a:r>
          </a:p>
        </p:txBody>
      </p:sp>
      <p:sp>
        <p:nvSpPr>
          <p:cNvPr id="860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en-US" b="1" smtClean="0"/>
              <a:t>D </a:t>
            </a:r>
            <a:r>
              <a:rPr lang="ru-RU" b="1" smtClean="0"/>
              <a:t>	</a:t>
            </a:r>
            <a:r>
              <a:rPr lang="ru-RU" smtClean="0"/>
              <a:t>(</a:t>
            </a:r>
            <a:r>
              <a:rPr lang="en-US" smtClean="0"/>
              <a:t>DRUGS</a:t>
            </a:r>
            <a:r>
              <a:rPr lang="ru-RU" smtClean="0"/>
              <a:t>) – </a:t>
            </a:r>
            <a:r>
              <a:rPr lang="ru-RU" b="1" smtClean="0"/>
              <a:t>ЛЕКАРСТВЕННАЯ 	ТЕРАПИЯ</a:t>
            </a:r>
            <a:endParaRPr lang="en-US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b="1" smtClean="0"/>
              <a:t>E </a:t>
            </a:r>
            <a:r>
              <a:rPr lang="ru-RU" b="1" smtClean="0"/>
              <a:t>	</a:t>
            </a:r>
            <a:r>
              <a:rPr lang="ru-RU" smtClean="0"/>
              <a:t>(</a:t>
            </a:r>
            <a:r>
              <a:rPr lang="en-US" smtClean="0"/>
              <a:t>ELECTROCARDIOGRAPHY</a:t>
            </a:r>
            <a:r>
              <a:rPr lang="ru-RU" smtClean="0"/>
              <a:t>) – </a:t>
            </a:r>
            <a:r>
              <a:rPr lang="ru-RU" b="1" smtClean="0"/>
              <a:t>ЭКГ-	ДИАГНОСТИКА</a:t>
            </a:r>
            <a:endParaRPr lang="en-US" b="1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en-US" b="1" smtClean="0"/>
              <a:t>F</a:t>
            </a:r>
            <a:r>
              <a:rPr lang="ru-RU" b="1" smtClean="0"/>
              <a:t>		</a:t>
            </a:r>
            <a:r>
              <a:rPr lang="ru-RU" smtClean="0"/>
              <a:t>(</a:t>
            </a:r>
            <a:r>
              <a:rPr lang="en-US" smtClean="0"/>
              <a:t>FIBRILLATION TREATMENT</a:t>
            </a:r>
            <a:r>
              <a:rPr lang="ru-RU" smtClean="0"/>
              <a:t>) – 	</a:t>
            </a:r>
            <a:r>
              <a:rPr lang="ru-RU" b="1" smtClean="0"/>
              <a:t>ЛЕЧЕНИЕ ФИБРИЛЛЯЦИИ</a:t>
            </a:r>
          </a:p>
        </p:txBody>
      </p:sp>
    </p:spTree>
    <p:extLst>
      <p:ext uri="{BB962C8B-B14F-4D97-AF65-F5344CB8AC3E}">
        <p14:creationId xmlns="" xmlns:p14="http://schemas.microsoft.com/office/powerpoint/2010/main" val="1563664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5026" name="Группа 3"/>
          <p:cNvGrpSpPr>
            <a:grpSpLocks/>
          </p:cNvGrpSpPr>
          <p:nvPr/>
        </p:nvGrpSpPr>
        <p:grpSpPr bwMode="auto">
          <a:xfrm>
            <a:off x="1116014" y="2"/>
            <a:ext cx="6769100" cy="6965592"/>
            <a:chOff x="-321959" y="0"/>
            <a:chExt cx="30264100" cy="43410165"/>
          </a:xfrm>
        </p:grpSpPr>
        <p:pic>
          <p:nvPicPr>
            <p:cNvPr id="385027" name="Рисунок 4" descr="a2e3A8.tmp"/>
            <p:cNvPicPr>
              <a:picLocks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321959" y="0"/>
              <a:ext cx="30264100" cy="4279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85028" name="TextBox 5"/>
            <p:cNvSpPr txBox="1">
              <a:spLocks noChangeArrowheads="1"/>
            </p:cNvSpPr>
            <p:nvPr/>
          </p:nvSpPr>
          <p:spPr bwMode="auto">
            <a:xfrm>
              <a:off x="4495796" y="355603"/>
              <a:ext cx="3576284" cy="23976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463"/>
                </a:lnSpc>
              </a:pPr>
              <a:r>
                <a:rPr lang="en-US" sz="1300" u="none">
                  <a:solidFill>
                    <a:srgbClr val="005499"/>
                  </a:solidFill>
                  <a:latin typeface="Arial" charset="0"/>
                </a:rPr>
                <a:t>european </a:t>
              </a:r>
            </a:p>
            <a:p>
              <a:pPr>
                <a:lnSpc>
                  <a:spcPts val="1463"/>
                </a:lnSpc>
              </a:pPr>
              <a:endParaRPr lang="ru-RU" sz="1800" b="0" u="none">
                <a:latin typeface="Arial" charset="0"/>
              </a:endParaRPr>
            </a:p>
          </p:txBody>
        </p:sp>
        <p:sp>
          <p:nvSpPr>
            <p:cNvPr id="385029" name="TextBox 6"/>
            <p:cNvSpPr txBox="1">
              <a:spLocks noChangeArrowheads="1"/>
            </p:cNvSpPr>
            <p:nvPr/>
          </p:nvSpPr>
          <p:spPr bwMode="auto">
            <a:xfrm>
              <a:off x="4495796" y="1206501"/>
              <a:ext cx="4866323" cy="35964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538"/>
                </a:lnSpc>
              </a:pPr>
              <a:r>
                <a:rPr lang="en-US" sz="1300" u="none">
                  <a:solidFill>
                    <a:srgbClr val="005499"/>
                  </a:solidFill>
                  <a:latin typeface="Arial" charset="0"/>
                </a:rPr>
                <a:t>resuscitation </a:t>
              </a:r>
              <a:br>
                <a:rPr lang="en-US" sz="1300" u="none">
                  <a:solidFill>
                    <a:srgbClr val="005499"/>
                  </a:solidFill>
                  <a:latin typeface="Arial" charset="0"/>
                </a:rPr>
              </a:br>
              <a:r>
                <a:rPr lang="en-US" sz="1300" u="none">
                  <a:solidFill>
                    <a:srgbClr val="005499"/>
                  </a:solidFill>
                  <a:latin typeface="Arial" charset="0"/>
                </a:rPr>
                <a:t>council </a:t>
              </a:r>
            </a:p>
            <a:p>
              <a:pPr>
                <a:lnSpc>
                  <a:spcPts val="1538"/>
                </a:lnSpc>
              </a:pPr>
              <a:endParaRPr lang="ru-RU" sz="1300" u="none">
                <a:solidFill>
                  <a:srgbClr val="005499"/>
                </a:solidFill>
                <a:latin typeface="Arial" charset="0"/>
              </a:endParaRPr>
            </a:p>
          </p:txBody>
        </p:sp>
        <p:sp>
          <p:nvSpPr>
            <p:cNvPr id="385030" name="TextBox 7"/>
            <p:cNvSpPr txBox="1">
              <a:spLocks noChangeArrowheads="1"/>
            </p:cNvSpPr>
            <p:nvPr/>
          </p:nvSpPr>
          <p:spPr bwMode="auto">
            <a:xfrm>
              <a:off x="8128003" y="4648207"/>
              <a:ext cx="18332638" cy="447554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2763"/>
                </a:lnSpc>
              </a:pPr>
              <a:r>
                <a:rPr lang="ru-RU" sz="2400" u="none">
                  <a:solidFill>
                    <a:srgbClr val="00B050"/>
                  </a:solidFill>
                  <a:latin typeface="Arial" charset="0"/>
                  <a:cs typeface="Arial" charset="0"/>
                </a:rPr>
                <a:t>Расширенная реанимация </a:t>
              </a:r>
            </a:p>
            <a:p>
              <a:pPr>
                <a:lnSpc>
                  <a:spcPts val="2763"/>
                </a:lnSpc>
              </a:pPr>
              <a:endParaRPr lang="ru-RU" sz="2400" u="none">
                <a:solidFill>
                  <a:srgbClr val="30DA00"/>
                </a:solidFill>
                <a:latin typeface="Arial" charset="0"/>
              </a:endParaRPr>
            </a:p>
          </p:txBody>
        </p:sp>
        <p:sp>
          <p:nvSpPr>
            <p:cNvPr id="385031" name="TextBox 8"/>
            <p:cNvSpPr txBox="1">
              <a:spLocks noChangeArrowheads="1"/>
            </p:cNvSpPr>
            <p:nvPr/>
          </p:nvSpPr>
          <p:spPr bwMode="auto">
            <a:xfrm>
              <a:off x="8127994" y="6324601"/>
              <a:ext cx="13295454" cy="36763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2250"/>
                </a:lnSpc>
              </a:pPr>
              <a:r>
                <a:rPr lang="ru-RU" sz="1900" b="0" u="none">
                  <a:solidFill>
                    <a:srgbClr val="00B050"/>
                  </a:solidFill>
                  <a:latin typeface="Arial" charset="0"/>
                  <a:cs typeface="Arial" charset="0"/>
                </a:rPr>
                <a:t>Универсальный алгоритм </a:t>
              </a:r>
            </a:p>
            <a:p>
              <a:pPr>
                <a:lnSpc>
                  <a:spcPts val="2250"/>
                </a:lnSpc>
              </a:pPr>
              <a:endParaRPr lang="ru-RU" sz="1900" b="0" u="none">
                <a:solidFill>
                  <a:srgbClr val="30DA00"/>
                </a:solidFill>
                <a:latin typeface="Arial" charset="0"/>
              </a:endParaRPr>
            </a:p>
          </p:txBody>
        </p:sp>
        <p:sp>
          <p:nvSpPr>
            <p:cNvPr id="32775" name="TextBox 9"/>
            <p:cNvSpPr txBox="1">
              <a:spLocks noChangeArrowheads="1"/>
            </p:cNvSpPr>
            <p:nvPr/>
          </p:nvSpPr>
          <p:spPr bwMode="auto">
            <a:xfrm>
              <a:off x="13539621" y="9408660"/>
              <a:ext cx="3253770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988"/>
                </a:lnSpc>
                <a:defRPr/>
              </a:pPr>
              <a: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Не реагирует? </a:t>
              </a:r>
            </a:p>
            <a:p>
              <a:pPr>
                <a:lnSpc>
                  <a:spcPts val="988"/>
                </a:lnSpc>
                <a:defRPr/>
              </a:pPr>
              <a:endParaRPr lang="ru-RU" sz="800" b="0" u="none" dirty="0">
                <a:solidFill>
                  <a:schemeClr val="bg1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32776" name="TextBox 10"/>
            <p:cNvSpPr txBox="1">
              <a:spLocks noChangeArrowheads="1"/>
            </p:cNvSpPr>
            <p:nvPr/>
          </p:nvSpPr>
          <p:spPr bwMode="auto">
            <a:xfrm>
              <a:off x="11708444" y="10031944"/>
              <a:ext cx="6887389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988"/>
                </a:lnSpc>
                <a:defRPr/>
              </a:pPr>
              <a: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Не дышит или </a:t>
              </a:r>
              <a:r>
                <a:rPr lang="ru-RU" sz="800" b="0" u="none" dirty="0" err="1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гаспинг-дыхание</a:t>
              </a:r>
              <a: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988"/>
                </a:lnSpc>
                <a:defRPr/>
              </a:pPr>
              <a:endParaRPr lang="ru-RU" sz="800" b="0" u="none" dirty="0">
                <a:solidFill>
                  <a:schemeClr val="bg1">
                    <a:lumMod val="75000"/>
                  </a:schemeClr>
                </a:solidFill>
                <a:latin typeface="Arial" charset="0"/>
              </a:endParaRPr>
            </a:p>
          </p:txBody>
        </p:sp>
        <p:sp>
          <p:nvSpPr>
            <p:cNvPr id="385034" name="TextBox 11"/>
            <p:cNvSpPr txBox="1">
              <a:spLocks noChangeArrowheads="1"/>
            </p:cNvSpPr>
            <p:nvPr/>
          </p:nvSpPr>
          <p:spPr bwMode="auto">
            <a:xfrm>
              <a:off x="20002500" y="12230100"/>
              <a:ext cx="4816155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13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Вызвать бригаду </a:t>
              </a:r>
              <a:r>
                <a:rPr lang="ru-RU" sz="8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СЛР </a:t>
              </a:r>
            </a:p>
            <a:p>
              <a:pPr>
                <a:lnSpc>
                  <a:spcPts val="1013"/>
                </a:lnSpc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2778" name="TextBox 12"/>
            <p:cNvSpPr txBox="1">
              <a:spLocks noChangeArrowheads="1"/>
            </p:cNvSpPr>
            <p:nvPr/>
          </p:nvSpPr>
          <p:spPr bwMode="auto">
            <a:xfrm>
              <a:off x="14107428" y="14246547"/>
              <a:ext cx="2099901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13"/>
                </a:lnSpc>
                <a:defRPr/>
              </a:pPr>
              <a: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СЛР 30:2 </a:t>
              </a:r>
            </a:p>
            <a:p>
              <a:pPr>
                <a:lnSpc>
                  <a:spcPts val="1013"/>
                </a:lnSpc>
                <a:defRPr/>
              </a:pPr>
              <a:endParaRPr lang="ru-RU" sz="1800" b="0" u="none" dirty="0">
                <a:latin typeface="Arial" charset="0"/>
              </a:endParaRPr>
            </a:p>
          </p:txBody>
        </p:sp>
        <p:sp>
          <p:nvSpPr>
            <p:cNvPr id="32779" name="TextBox 13"/>
            <p:cNvSpPr txBox="1">
              <a:spLocks noChangeArrowheads="1"/>
            </p:cNvSpPr>
            <p:nvPr/>
          </p:nvSpPr>
          <p:spPr bwMode="auto">
            <a:xfrm>
              <a:off x="8294508" y="14830263"/>
              <a:ext cx="13208593" cy="2637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50"/>
                </a:lnSpc>
                <a:tabLst>
                  <a:tab pos="488950" algn="l"/>
                </a:tabLst>
                <a:defRPr/>
              </a:pPr>
              <a: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Наложить электроды дефибриллятора, подключить монитор </a:t>
              </a:r>
              <a:b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</a:br>
              <a:r>
                <a:rPr lang="ru-RU" sz="800" b="0" u="none" dirty="0">
                  <a:solidFill>
                    <a:schemeClr val="bg1">
                      <a:lumMod val="75000"/>
                    </a:schemeClr>
                  </a:solidFill>
                  <a:latin typeface="Arial" charset="0"/>
                  <a:cs typeface="Arial" charset="0"/>
                </a:rPr>
                <a:t>	Минимизировать перерывы в действиях </a:t>
              </a:r>
            </a:p>
            <a:p>
              <a:pPr>
                <a:lnSpc>
                  <a:spcPts val="1050"/>
                </a:lnSpc>
                <a:tabLst>
                  <a:tab pos="488950" algn="l"/>
                </a:tabLst>
                <a:defRPr/>
              </a:pPr>
              <a:endParaRPr lang="ru-RU" sz="800" b="0" u="none" dirty="0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37" name="TextBox 14"/>
            <p:cNvSpPr txBox="1">
              <a:spLocks noChangeArrowheads="1"/>
            </p:cNvSpPr>
            <p:nvPr/>
          </p:nvSpPr>
          <p:spPr bwMode="auto">
            <a:xfrm>
              <a:off x="14135098" y="18643589"/>
              <a:ext cx="1963731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13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Оценить</a:t>
              </a:r>
              <a:r>
                <a:rPr lang="ru-RU" sz="8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1013"/>
                </a:lnSpc>
              </a:pPr>
              <a:endParaRPr lang="ru-RU" sz="1800" b="0" u="none">
                <a:latin typeface="Arial" charset="0"/>
              </a:endParaRPr>
            </a:p>
          </p:txBody>
        </p:sp>
        <p:sp>
          <p:nvSpPr>
            <p:cNvPr id="385038" name="TextBox 15"/>
            <p:cNvSpPr txBox="1">
              <a:spLocks noChangeArrowheads="1"/>
            </p:cNvSpPr>
            <p:nvPr/>
          </p:nvSpPr>
          <p:spPr bwMode="auto">
            <a:xfrm>
              <a:off x="14516106" y="19265900"/>
              <a:ext cx="1168207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13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ритм</a:t>
              </a:r>
              <a:r>
                <a:rPr lang="ru-RU" sz="8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1013"/>
                </a:lnSpc>
              </a:pPr>
              <a:endParaRPr lang="ru-RU" sz="1800" b="0" u="none">
                <a:latin typeface="Arial" charset="0"/>
              </a:endParaRPr>
            </a:p>
          </p:txBody>
        </p:sp>
        <p:sp>
          <p:nvSpPr>
            <p:cNvPr id="385039" name="TextBox 16"/>
            <p:cNvSpPr txBox="1">
              <a:spLocks noChangeArrowheads="1"/>
            </p:cNvSpPr>
            <p:nvPr/>
          </p:nvSpPr>
          <p:spPr bwMode="auto">
            <a:xfrm>
              <a:off x="4908887" y="20034204"/>
              <a:ext cx="7346047" cy="7032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1050"/>
                </a:lnSpc>
                <a:tabLst>
                  <a:tab pos="30163" algn="l"/>
                </a:tabLst>
              </a:pPr>
              <a:r>
                <a:rPr lang="ru-RU" sz="7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Ритм, требующий дефибрилляции </a:t>
              </a:r>
              <a:endParaRPr lang="en-US" sz="700" b="0" u="none">
                <a:solidFill>
                  <a:schemeClr val="bg1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1050"/>
                </a:lnSpc>
                <a:tabLst>
                  <a:tab pos="30163" algn="l"/>
                </a:tabLst>
              </a:pPr>
              <a:r>
                <a:rPr lang="ru-RU" sz="7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Фибрилляция желудочков/ Желудочковая тахикардия</a:t>
              </a:r>
              <a:endParaRPr lang="en-US" sz="700" b="0" u="none">
                <a:solidFill>
                  <a:schemeClr val="bg1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1050"/>
                </a:lnSpc>
                <a:tabLst>
                  <a:tab pos="30163" algn="l"/>
                </a:tabLst>
              </a:pPr>
              <a:r>
                <a:rPr lang="ru-RU" sz="7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без пульса </a:t>
              </a:r>
            </a:p>
            <a:p>
              <a:pPr>
                <a:lnSpc>
                  <a:spcPts val="1050"/>
                </a:lnSpc>
                <a:tabLst>
                  <a:tab pos="30163" algn="l"/>
                </a:tabLst>
              </a:pPr>
              <a:r>
                <a:rPr lang="ru-RU" sz="7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1050"/>
                </a:lnSpc>
                <a:tabLst>
                  <a:tab pos="30163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  <a:p>
              <a:pPr>
                <a:lnSpc>
                  <a:spcPts val="1050"/>
                </a:lnSpc>
                <a:tabLst>
                  <a:tab pos="30163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1050"/>
                </a:lnSpc>
                <a:tabLst>
                  <a:tab pos="30163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0" name="TextBox 17"/>
            <p:cNvSpPr txBox="1">
              <a:spLocks noChangeArrowheads="1"/>
            </p:cNvSpPr>
            <p:nvPr/>
          </p:nvSpPr>
          <p:spPr bwMode="auto">
            <a:xfrm>
              <a:off x="5613397" y="21450302"/>
              <a:ext cx="291" cy="879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50"/>
                </a:lnSpc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1" name="TextBox 18"/>
            <p:cNvSpPr txBox="1">
              <a:spLocks noChangeArrowheads="1"/>
            </p:cNvSpPr>
            <p:nvPr/>
          </p:nvSpPr>
          <p:spPr bwMode="auto">
            <a:xfrm>
              <a:off x="7480300" y="22707600"/>
              <a:ext cx="291" cy="799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988"/>
                </a:lnSpc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2" name="TextBox 19"/>
            <p:cNvSpPr txBox="1">
              <a:spLocks noChangeArrowheads="1"/>
            </p:cNvSpPr>
            <p:nvPr/>
          </p:nvSpPr>
          <p:spPr bwMode="auto">
            <a:xfrm>
              <a:off x="6997705" y="26073101"/>
              <a:ext cx="2013899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13"/>
                </a:lnSpc>
              </a:pPr>
              <a:r>
                <a:rPr lang="ru-RU" sz="800" b="0" u="none">
                  <a:solidFill>
                    <a:srgbClr val="000000"/>
                  </a:solidFill>
                  <a:latin typeface="Arial" charset="0"/>
                </a:rPr>
                <a:t>1 </a:t>
              </a:r>
              <a:r>
                <a:rPr lang="ru-RU" sz="8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разряд </a:t>
              </a:r>
            </a:p>
            <a:p>
              <a:pPr>
                <a:lnSpc>
                  <a:spcPts val="1013"/>
                </a:lnSpc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3" name="TextBox 20"/>
            <p:cNvSpPr txBox="1">
              <a:spLocks noChangeArrowheads="1"/>
            </p:cNvSpPr>
            <p:nvPr/>
          </p:nvSpPr>
          <p:spPr bwMode="auto">
            <a:xfrm>
              <a:off x="5795256" y="29449202"/>
              <a:ext cx="5473295" cy="5274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1050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       Немедленно</a:t>
              </a:r>
              <a:r>
                <a:rPr lang="ru-RU" sz="8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</a:t>
              </a:r>
              <a:br>
                <a:rPr lang="ru-RU" sz="8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</a:b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продолжить  </a:t>
              </a: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СЛР</a:t>
              </a: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в течение 2 мин</a:t>
              </a:r>
            </a:p>
            <a:p>
              <a:pPr>
                <a:lnSpc>
                  <a:spcPts val="1050"/>
                </a:lnSpc>
              </a:pP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минимизировать перерывы в действиях </a:t>
              </a:r>
            </a:p>
            <a:p>
              <a:pPr>
                <a:lnSpc>
                  <a:spcPts val="1050"/>
                </a:lnSpc>
              </a:pPr>
              <a:endParaRPr lang="ru-RU" sz="600" b="0" u="none">
                <a:solidFill>
                  <a:srgbClr val="000000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1050"/>
                </a:lnSpc>
              </a:pPr>
              <a:endParaRPr lang="ru-RU" sz="6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4" name="TextBox 21"/>
            <p:cNvSpPr txBox="1">
              <a:spLocks noChangeArrowheads="1"/>
            </p:cNvSpPr>
            <p:nvPr/>
          </p:nvSpPr>
          <p:spPr bwMode="auto">
            <a:xfrm>
              <a:off x="5473296" y="30795563"/>
              <a:ext cx="5473295" cy="879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indent="57150">
                <a:lnSpc>
                  <a:spcPts val="1050"/>
                </a:lnSpc>
                <a:tabLst>
                  <a:tab pos="122238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5" name="TextBox 22"/>
            <p:cNvSpPr txBox="1">
              <a:spLocks noChangeArrowheads="1"/>
            </p:cNvSpPr>
            <p:nvPr/>
          </p:nvSpPr>
          <p:spPr bwMode="auto">
            <a:xfrm>
              <a:off x="13213119" y="24486275"/>
              <a:ext cx="3708283" cy="35164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1050"/>
                </a:lnSpc>
                <a:tabLst>
                  <a:tab pos="88900" algn="l"/>
                </a:tabLst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Восстановление </a:t>
              </a:r>
              <a:b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</a:b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	спонтанного </a:t>
              </a:r>
            </a:p>
            <a:p>
              <a:pPr>
                <a:lnSpc>
                  <a:spcPts val="1050"/>
                </a:lnSpc>
                <a:tabLst>
                  <a:tab pos="88900" algn="l"/>
                </a:tabLst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кровообращения</a:t>
              </a:r>
            </a:p>
            <a:p>
              <a:pPr>
                <a:lnSpc>
                  <a:spcPts val="1050"/>
                </a:lnSpc>
                <a:tabLst>
                  <a:tab pos="88900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6" name="TextBox 23"/>
            <p:cNvSpPr txBox="1">
              <a:spLocks noChangeArrowheads="1"/>
            </p:cNvSpPr>
            <p:nvPr/>
          </p:nvSpPr>
          <p:spPr bwMode="auto">
            <a:xfrm>
              <a:off x="13106398" y="26123892"/>
              <a:ext cx="129004" cy="15984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1013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1013"/>
                </a:lnSpc>
              </a:pPr>
              <a:endParaRPr lang="ru-RU" sz="1800" b="0" u="none">
                <a:latin typeface="Arial" charset="0"/>
              </a:endParaRPr>
            </a:p>
          </p:txBody>
        </p:sp>
        <p:sp>
          <p:nvSpPr>
            <p:cNvPr id="385047" name="TextBox 24"/>
            <p:cNvSpPr txBox="1">
              <a:spLocks noChangeArrowheads="1"/>
            </p:cNvSpPr>
            <p:nvPr/>
          </p:nvSpPr>
          <p:spPr bwMode="auto">
            <a:xfrm>
              <a:off x="12234421" y="27698703"/>
              <a:ext cx="5795255" cy="1918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 indent="6350">
                <a:lnSpc>
                  <a:spcPts val="763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Немедленное лечение </a:t>
              </a: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в </a:t>
              </a:r>
              <a:b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</a:b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постреанимационном периоде </a:t>
              </a:r>
            </a:p>
            <a:p>
              <a:pPr indent="6350">
                <a:lnSpc>
                  <a:spcPts val="763"/>
                </a:lnSpc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8" name="TextBox 25"/>
            <p:cNvSpPr txBox="1">
              <a:spLocks noChangeArrowheads="1"/>
            </p:cNvSpPr>
            <p:nvPr/>
          </p:nvSpPr>
          <p:spPr bwMode="auto">
            <a:xfrm>
              <a:off x="12234421" y="29000417"/>
              <a:ext cx="4414809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Использовать алгоритм</a:t>
              </a:r>
              <a:r>
                <a:rPr lang="en-US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ABCDE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49" name="TextBox 26"/>
            <p:cNvSpPr txBox="1">
              <a:spLocks noChangeArrowheads="1"/>
            </p:cNvSpPr>
            <p:nvPr/>
          </p:nvSpPr>
          <p:spPr bwMode="auto">
            <a:xfrm>
              <a:off x="12234421" y="29449202"/>
              <a:ext cx="4013464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Контролировать оксигенацию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0" name="TextBox 27"/>
            <p:cNvSpPr txBox="1">
              <a:spLocks noChangeArrowheads="1"/>
            </p:cNvSpPr>
            <p:nvPr/>
          </p:nvSpPr>
          <p:spPr bwMode="auto">
            <a:xfrm>
              <a:off x="12234421" y="29897987"/>
              <a:ext cx="1927896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и 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вентиляцию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1" name="TextBox 28"/>
            <p:cNvSpPr txBox="1">
              <a:spLocks noChangeArrowheads="1"/>
            </p:cNvSpPr>
            <p:nvPr/>
          </p:nvSpPr>
          <p:spPr bwMode="auto">
            <a:xfrm>
              <a:off x="12234421" y="30346778"/>
              <a:ext cx="3031601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 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ЭКГ в 12 отведениях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2" name="TextBox 29"/>
            <p:cNvSpPr txBox="1">
              <a:spLocks noChangeArrowheads="1"/>
            </p:cNvSpPr>
            <p:nvPr/>
          </p:nvSpPr>
          <p:spPr bwMode="auto">
            <a:xfrm>
              <a:off x="12234421" y="30795563"/>
              <a:ext cx="5473295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763"/>
                </a:lnSpc>
                <a:tabLst>
                  <a:tab pos="49213" algn="l"/>
                </a:tabLst>
              </a:pP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Воздействовать на причинный фактор </a:t>
              </a:r>
            </a:p>
            <a:p>
              <a:pPr>
                <a:lnSpc>
                  <a:spcPts val="763"/>
                </a:lnSpc>
                <a:tabLst>
                  <a:tab pos="49213" algn="l"/>
                </a:tabLst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3" name="TextBox 30"/>
            <p:cNvSpPr txBox="1">
              <a:spLocks noChangeArrowheads="1"/>
            </p:cNvSpPr>
            <p:nvPr/>
          </p:nvSpPr>
          <p:spPr bwMode="auto">
            <a:xfrm>
              <a:off x="12234421" y="31244348"/>
              <a:ext cx="4172570" cy="1918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63"/>
                </a:lnSpc>
                <a:tabLst>
                  <a:tab pos="49213" algn="l"/>
                </a:tabLst>
              </a:pPr>
              <a:r>
                <a:rPr lang="ru-RU" sz="6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Контролировать температуру/ </a:t>
              </a:r>
              <a:b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</a:b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	терапевтическая гипотермия </a:t>
              </a:r>
            </a:p>
            <a:p>
              <a:pPr>
                <a:lnSpc>
                  <a:spcPts val="763"/>
                </a:lnSpc>
                <a:tabLst>
                  <a:tab pos="49213" algn="l"/>
                </a:tabLst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4" name="TextBox 31"/>
            <p:cNvSpPr txBox="1">
              <a:spLocks noChangeArrowheads="1"/>
            </p:cNvSpPr>
            <p:nvPr/>
          </p:nvSpPr>
          <p:spPr bwMode="auto">
            <a:xfrm>
              <a:off x="18962202" y="20034204"/>
              <a:ext cx="5494532" cy="52747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1050"/>
                </a:lnSpc>
                <a:tabLst>
                  <a:tab pos="101600" algn="l"/>
                </a:tabLst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Ритм, не требующий </a:t>
              </a:r>
              <a:b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</a:b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	дефибрилляции</a:t>
              </a:r>
              <a:endParaRPr lang="en-US" sz="800" b="0" u="none">
                <a:solidFill>
                  <a:schemeClr val="bg1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1050"/>
                </a:lnSpc>
                <a:tabLst>
                  <a:tab pos="101600" algn="l"/>
                </a:tabLst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Электромеханическая </a:t>
              </a:r>
              <a:b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</a:b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диссоциация/Асистолия </a:t>
              </a:r>
            </a:p>
            <a:p>
              <a:pPr>
                <a:lnSpc>
                  <a:spcPts val="1050"/>
                </a:lnSpc>
                <a:tabLst>
                  <a:tab pos="101600" algn="l"/>
                </a:tabLst>
              </a:pPr>
              <a:r>
                <a:rPr lang="ru-RU" sz="8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1050"/>
                </a:lnSpc>
                <a:tabLst>
                  <a:tab pos="101600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5" name="TextBox 32"/>
            <p:cNvSpPr txBox="1">
              <a:spLocks noChangeArrowheads="1"/>
            </p:cNvSpPr>
            <p:nvPr/>
          </p:nvSpPr>
          <p:spPr bwMode="auto">
            <a:xfrm>
              <a:off x="18681701" y="21767802"/>
              <a:ext cx="223609" cy="879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indent="49213">
                <a:lnSpc>
                  <a:spcPts val="1050"/>
                </a:lnSpc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8671181" y="29452761"/>
              <a:ext cx="5504176" cy="6153873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indent="58088">
                <a:lnSpc>
                  <a:spcPts val="1051"/>
                </a:lnSpc>
                <a:tabLst>
                  <a:tab pos="119596" algn="l"/>
                </a:tabLst>
                <a:defRPr/>
              </a:pPr>
              <a:r>
                <a:rPr lang="ru-RU" sz="800" b="0" u="none" dirty="0">
                  <a:solidFill>
                    <a:schemeClr val="bg1"/>
                  </a:solidFill>
                  <a:latin typeface="Arial"/>
                  <a:cs typeface="Arial"/>
                </a:rPr>
                <a:t>        Немедленно</a:t>
              </a:r>
              <a:r>
                <a:rPr lang="ru-RU" sz="800" b="0" u="none" dirty="0">
                  <a:solidFill>
                    <a:srgbClr val="000000"/>
                  </a:solidFill>
                  <a:latin typeface="Arial"/>
                  <a:cs typeface="Arial"/>
                </a:rPr>
                <a:t> </a:t>
              </a:r>
              <a:br>
                <a:rPr lang="ru-RU" sz="800" b="0" u="none" dirty="0">
                  <a:solidFill>
                    <a:srgbClr val="000000"/>
                  </a:solidFill>
                  <a:latin typeface="Arial"/>
                  <a:cs typeface="Arial"/>
                </a:rPr>
              </a:br>
              <a:r>
                <a:rPr lang="ru-RU" sz="600" b="0" u="none" dirty="0">
                  <a:solidFill>
                    <a:srgbClr val="000000"/>
                  </a:solidFill>
                  <a:latin typeface="Arial"/>
                  <a:cs typeface="Arial"/>
                </a:rPr>
                <a:t>продолжить </a:t>
              </a:r>
              <a:r>
                <a:rPr lang="ru-RU" sz="600" b="0" u="none" dirty="0">
                  <a:solidFill>
                    <a:schemeClr val="bg1"/>
                  </a:solidFill>
                  <a:latin typeface="Arial"/>
                  <a:cs typeface="Arial"/>
                </a:rPr>
                <a:t>СЛР</a:t>
              </a:r>
              <a:r>
                <a:rPr lang="ru-RU" sz="600" b="0" u="none" dirty="0">
                  <a:solidFill>
                    <a:srgbClr val="000000"/>
                  </a:solidFill>
                  <a:latin typeface="Arial"/>
                  <a:cs typeface="Arial"/>
                </a:rPr>
                <a:t> в течение 2 мин </a:t>
              </a:r>
              <a:br>
                <a:rPr lang="ru-RU" sz="600" b="0" u="none" dirty="0">
                  <a:solidFill>
                    <a:srgbClr val="000000"/>
                  </a:solidFill>
                  <a:latin typeface="Arial"/>
                  <a:cs typeface="Arial"/>
                </a:rPr>
              </a:br>
              <a:r>
                <a:rPr lang="ru-RU" sz="600" b="0" u="none" dirty="0">
                  <a:solidFill>
                    <a:srgbClr val="000000"/>
                  </a:solidFill>
                  <a:latin typeface="Arial"/>
                  <a:cs typeface="Arial"/>
                </a:rPr>
                <a:t>	Минимизировать </a:t>
              </a:r>
              <a:br>
                <a:rPr lang="ru-RU" sz="600" b="0" u="none" dirty="0">
                  <a:solidFill>
                    <a:srgbClr val="000000"/>
                  </a:solidFill>
                  <a:latin typeface="Arial"/>
                  <a:cs typeface="Arial"/>
                </a:rPr>
              </a:br>
              <a:r>
                <a:rPr lang="ru-RU" sz="600" b="0" u="none" dirty="0">
                  <a:solidFill>
                    <a:srgbClr val="000000"/>
                  </a:solidFill>
                  <a:latin typeface="Arial"/>
                  <a:cs typeface="Arial"/>
                </a:rPr>
                <a:t>перерывы в действиях </a:t>
              </a:r>
            </a:p>
            <a:p>
              <a:pPr indent="58088">
                <a:lnSpc>
                  <a:spcPts val="1051"/>
                </a:lnSpc>
                <a:tabLst>
                  <a:tab pos="119596" algn="l"/>
                </a:tabLst>
                <a:defRPr/>
              </a:pPr>
              <a:endParaRPr lang="ru-RU" sz="800" b="0" u="none" dirty="0">
                <a:solidFill>
                  <a:srgbClr val="000000"/>
                </a:solidFill>
                <a:latin typeface="Arial"/>
              </a:endParaRPr>
            </a:p>
            <a:p>
              <a:pPr>
                <a:lnSpc>
                  <a:spcPts val="1051"/>
                </a:lnSpc>
                <a:defRPr/>
              </a:pPr>
              <a:r>
                <a:rPr lang="ru-RU" sz="800" b="0" u="none" dirty="0">
                  <a:solidFill>
                    <a:srgbClr val="000000"/>
                  </a:solidFill>
                  <a:latin typeface="Arial"/>
                  <a:cs typeface="Arial"/>
                </a:rPr>
                <a:t> </a:t>
              </a:r>
            </a:p>
            <a:p>
              <a:pPr>
                <a:lnSpc>
                  <a:spcPts val="1051"/>
                </a:lnSpc>
                <a:defRPr/>
              </a:pPr>
              <a:endParaRPr lang="ru-RU" sz="800" b="0" u="none" dirty="0">
                <a:solidFill>
                  <a:srgbClr val="000000"/>
                </a:solidFill>
                <a:latin typeface="Arial"/>
              </a:endParaRPr>
            </a:p>
          </p:txBody>
        </p:sp>
        <p:sp>
          <p:nvSpPr>
            <p:cNvPr id="385057" name="TextBox 34"/>
            <p:cNvSpPr txBox="1">
              <a:spLocks noChangeArrowheads="1"/>
            </p:cNvSpPr>
            <p:nvPr/>
          </p:nvSpPr>
          <p:spPr bwMode="auto">
            <a:xfrm>
              <a:off x="19113503" y="30759392"/>
              <a:ext cx="258008" cy="87912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 indent="57150">
                <a:lnSpc>
                  <a:spcPts val="1050"/>
                </a:lnSpc>
                <a:tabLst>
                  <a:tab pos="119063" algn="l"/>
                </a:tabLst>
              </a:pPr>
              <a:endParaRPr lang="ru-RU" sz="800" b="0" u="none">
                <a:solidFill>
                  <a:srgbClr val="000000"/>
                </a:solidFill>
                <a:latin typeface="Arial" charset="0"/>
              </a:endParaRPr>
            </a:p>
          </p:txBody>
        </p:sp>
        <p:sp>
          <p:nvSpPr>
            <p:cNvPr id="385058" name="TextBox 35"/>
            <p:cNvSpPr txBox="1">
              <a:spLocks noChangeArrowheads="1"/>
            </p:cNvSpPr>
            <p:nvPr/>
          </p:nvSpPr>
          <p:spPr bwMode="auto">
            <a:xfrm>
              <a:off x="4419598" y="34175697"/>
              <a:ext cx="3217940" cy="143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900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Во время СЛР</a:t>
              </a:r>
              <a:r>
                <a:rPr lang="ru-RU" sz="8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900"/>
                </a:lnSpc>
              </a:pPr>
              <a:endParaRPr lang="ru-RU" sz="800" b="0" u="none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5059" name="TextBox 36"/>
            <p:cNvSpPr txBox="1">
              <a:spLocks noChangeArrowheads="1"/>
            </p:cNvSpPr>
            <p:nvPr/>
          </p:nvSpPr>
          <p:spPr bwMode="auto">
            <a:xfrm>
              <a:off x="4185461" y="34834628"/>
              <a:ext cx="9980715" cy="63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>
              <a:spAutoFit/>
            </a:bodyPr>
            <a:lstStyle/>
            <a:p>
              <a:pPr>
                <a:lnSpc>
                  <a:spcPts val="763"/>
                </a:lnSpc>
                <a:tabLst>
                  <a:tab pos="49213" algn="l"/>
                </a:tabLst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Обеспечить высокое качество СЛР: частоту, глубину, декомпрессию </a:t>
              </a:r>
            </a:p>
          </p:txBody>
        </p:sp>
        <p:sp>
          <p:nvSpPr>
            <p:cNvPr id="385060" name="TextBox 37"/>
            <p:cNvSpPr txBox="1">
              <a:spLocks noChangeArrowheads="1"/>
            </p:cNvSpPr>
            <p:nvPr/>
          </p:nvSpPr>
          <p:spPr bwMode="auto">
            <a:xfrm>
              <a:off x="4507421" y="35283413"/>
              <a:ext cx="5970028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5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Планировать действия до прерывания СЛР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61" name="TextBox 38"/>
            <p:cNvSpPr txBox="1">
              <a:spLocks noChangeArrowheads="1"/>
            </p:cNvSpPr>
            <p:nvPr/>
          </p:nvSpPr>
          <p:spPr bwMode="auto">
            <a:xfrm>
              <a:off x="4507421" y="35732198"/>
              <a:ext cx="4364641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Обеспечить кислородотерапию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62" name="TextBox 39"/>
            <p:cNvSpPr txBox="1">
              <a:spLocks noChangeArrowheads="1"/>
            </p:cNvSpPr>
            <p:nvPr/>
          </p:nvSpPr>
          <p:spPr bwMode="auto">
            <a:xfrm>
              <a:off x="4507421" y="36180995"/>
              <a:ext cx="7039328" cy="191809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63"/>
                </a:lnSpc>
                <a:tabLst>
                  <a:tab pos="49213" algn="l"/>
                </a:tabLst>
              </a:pP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Рассмотреть варианты обеспечения проходимости </a:t>
              </a:r>
              <a:b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</a:b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	дыхательных путей и использование капнографии </a:t>
              </a:r>
            </a:p>
            <a:p>
              <a:pPr>
                <a:lnSpc>
                  <a:spcPts val="763"/>
                </a:lnSpc>
                <a:tabLst>
                  <a:tab pos="49213" algn="l"/>
                </a:tabLst>
              </a:pPr>
              <a:endParaRPr lang="ru-RU" sz="500" b="0" u="none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5063" name="TextBox 40"/>
            <p:cNvSpPr txBox="1">
              <a:spLocks noChangeArrowheads="1"/>
            </p:cNvSpPr>
            <p:nvPr/>
          </p:nvSpPr>
          <p:spPr bwMode="auto">
            <a:xfrm>
              <a:off x="4507421" y="37527350"/>
              <a:ext cx="8292102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Продолжить непрерывные компрессии грудной клетки после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64" name="TextBox 41"/>
            <p:cNvSpPr txBox="1">
              <a:spLocks noChangeArrowheads="1"/>
            </p:cNvSpPr>
            <p:nvPr/>
          </p:nvSpPr>
          <p:spPr bwMode="auto">
            <a:xfrm>
              <a:off x="4829376" y="37976135"/>
              <a:ext cx="6450209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обеспечения</a:t>
              </a:r>
              <a:r>
                <a:rPr lang="ru-RU" sz="5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проходимости дыхательных путей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65" name="TextBox 42"/>
            <p:cNvSpPr txBox="1">
              <a:spLocks noChangeArrowheads="1"/>
            </p:cNvSpPr>
            <p:nvPr/>
          </p:nvSpPr>
          <p:spPr bwMode="auto">
            <a:xfrm>
              <a:off x="4419598" y="38404803"/>
              <a:ext cx="8650446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Обеспечить сосудистый доступ (внутривенный, внутрикостный)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66" name="TextBox 43"/>
            <p:cNvSpPr txBox="1">
              <a:spLocks noChangeArrowheads="1"/>
            </p:cNvSpPr>
            <p:nvPr/>
          </p:nvSpPr>
          <p:spPr bwMode="auto">
            <a:xfrm>
              <a:off x="4419598" y="38849300"/>
              <a:ext cx="3812791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Адреналин каждые 3-5 мин </a:t>
              </a:r>
            </a:p>
            <a:p>
              <a:pPr>
                <a:lnSpc>
                  <a:spcPts val="750"/>
                </a:lnSpc>
              </a:pPr>
              <a:endParaRPr lang="ru-RU" sz="500" b="0" u="none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5067" name="TextBox 44"/>
            <p:cNvSpPr txBox="1">
              <a:spLocks noChangeArrowheads="1"/>
            </p:cNvSpPr>
            <p:nvPr/>
          </p:nvSpPr>
          <p:spPr bwMode="auto">
            <a:xfrm>
              <a:off x="4419598" y="39293803"/>
              <a:ext cx="4930825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  <a:r>
                <a:rPr lang="ru-RU" sz="5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Корригировать обратимые причины </a:t>
              </a: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5068" name="TextBox 45"/>
            <p:cNvSpPr txBox="1">
              <a:spLocks noChangeArrowheads="1"/>
            </p:cNvSpPr>
            <p:nvPr/>
          </p:nvSpPr>
          <p:spPr bwMode="auto">
            <a:xfrm>
              <a:off x="15938502" y="34213800"/>
              <a:ext cx="4608315" cy="143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900"/>
                </a:lnSpc>
              </a:pPr>
              <a:r>
                <a:rPr lang="ru-RU" sz="8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Обратимые причины </a:t>
              </a:r>
            </a:p>
            <a:p>
              <a:pPr>
                <a:lnSpc>
                  <a:spcPts val="900"/>
                </a:lnSpc>
              </a:pPr>
              <a:endParaRPr lang="ru-RU" sz="8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69" name="TextBox 46"/>
            <p:cNvSpPr txBox="1">
              <a:spLocks noChangeArrowheads="1"/>
            </p:cNvSpPr>
            <p:nvPr/>
          </p:nvSpPr>
          <p:spPr bwMode="auto">
            <a:xfrm>
              <a:off x="15938502" y="34836111"/>
              <a:ext cx="1555218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Гипоксия</a:t>
              </a:r>
              <a:r>
                <a:rPr lang="ru-RU" sz="6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5070" name="TextBox 47"/>
            <p:cNvSpPr txBox="1">
              <a:spLocks noChangeArrowheads="1"/>
            </p:cNvSpPr>
            <p:nvPr/>
          </p:nvSpPr>
          <p:spPr bwMode="auto">
            <a:xfrm>
              <a:off x="15938502" y="35280596"/>
              <a:ext cx="93174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rgbClr val="FFFFFF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rgbClr val="FFFFFF"/>
                </a:solidFill>
                <a:latin typeface="Arial" charset="0"/>
              </a:endParaRPr>
            </a:p>
          </p:txBody>
        </p:sp>
        <p:sp>
          <p:nvSpPr>
            <p:cNvPr id="385071" name="TextBox 48"/>
            <p:cNvSpPr txBox="1">
              <a:spLocks noChangeArrowheads="1"/>
            </p:cNvSpPr>
            <p:nvPr/>
          </p:nvSpPr>
          <p:spPr bwMode="auto">
            <a:xfrm>
              <a:off x="15938502" y="35737807"/>
              <a:ext cx="6944724" cy="76723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Гиповолемия</a:t>
              </a:r>
            </a:p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гиперкалиемия/ метаболические причины </a:t>
              </a:r>
            </a:p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Гипотермия </a:t>
              </a:r>
            </a:p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Тромбоз</a:t>
              </a:r>
            </a:p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Тампонада сердца </a:t>
              </a:r>
            </a:p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Токсины</a:t>
              </a:r>
            </a:p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Напряженный пневмоторакс </a:t>
              </a: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  <a:cs typeface="Arial" charset="0"/>
              </a:endParaRP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72" name="TextBox 49"/>
            <p:cNvSpPr txBox="1">
              <a:spLocks noChangeArrowheads="1"/>
            </p:cNvSpPr>
            <p:nvPr/>
          </p:nvSpPr>
          <p:spPr bwMode="auto">
            <a:xfrm>
              <a:off x="16097926" y="37078565"/>
              <a:ext cx="93174" cy="63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73" name="TextBox 50"/>
            <p:cNvSpPr txBox="1">
              <a:spLocks noChangeArrowheads="1"/>
            </p:cNvSpPr>
            <p:nvPr/>
          </p:nvSpPr>
          <p:spPr bwMode="auto">
            <a:xfrm>
              <a:off x="16097926" y="37527350"/>
              <a:ext cx="93174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74" name="TextBox 51"/>
            <p:cNvSpPr txBox="1">
              <a:spLocks noChangeArrowheads="1"/>
            </p:cNvSpPr>
            <p:nvPr/>
          </p:nvSpPr>
          <p:spPr bwMode="auto">
            <a:xfrm>
              <a:off x="16097926" y="37976135"/>
              <a:ext cx="291" cy="63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75" name="TextBox 52"/>
            <p:cNvSpPr txBox="1">
              <a:spLocks noChangeArrowheads="1"/>
            </p:cNvSpPr>
            <p:nvPr/>
          </p:nvSpPr>
          <p:spPr bwMode="auto">
            <a:xfrm>
              <a:off x="16097926" y="38424926"/>
              <a:ext cx="93174" cy="12787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r>
                <a:rPr lang="ru-RU" sz="600" b="0" u="none">
                  <a:solidFill>
                    <a:schemeClr val="bg1"/>
                  </a:solidFill>
                  <a:latin typeface="Arial" charset="0"/>
                  <a:cs typeface="Arial" charset="0"/>
                </a:rPr>
                <a:t> </a:t>
              </a:r>
            </a:p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76" name="TextBox 53"/>
            <p:cNvSpPr txBox="1">
              <a:spLocks noChangeArrowheads="1"/>
            </p:cNvSpPr>
            <p:nvPr/>
          </p:nvSpPr>
          <p:spPr bwMode="auto">
            <a:xfrm>
              <a:off x="16097926" y="38873711"/>
              <a:ext cx="291" cy="63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750"/>
                </a:lnSpc>
              </a:pPr>
              <a:endParaRPr lang="ru-RU" sz="600" b="0" u="none">
                <a:solidFill>
                  <a:schemeClr val="bg1"/>
                </a:solidFill>
                <a:latin typeface="Arial" charset="0"/>
              </a:endParaRPr>
            </a:p>
          </p:txBody>
        </p:sp>
        <p:sp>
          <p:nvSpPr>
            <p:cNvPr id="385077" name="TextBox 54"/>
            <p:cNvSpPr txBox="1">
              <a:spLocks noChangeArrowheads="1"/>
            </p:cNvSpPr>
            <p:nvPr/>
          </p:nvSpPr>
          <p:spPr bwMode="auto">
            <a:xfrm>
              <a:off x="13258798" y="41186095"/>
              <a:ext cx="3877293" cy="959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588"/>
                </a:lnSpc>
              </a:pPr>
              <a:r>
                <a:rPr lang="en-US" sz="500" u="none">
                  <a:solidFill>
                    <a:srgbClr val="30DA00"/>
                  </a:solidFill>
                  <a:latin typeface="Arial" charset="0"/>
                </a:rPr>
                <a:t>www.erc.edu | info@erc.edu </a:t>
              </a:r>
            </a:p>
            <a:p>
              <a:pPr>
                <a:lnSpc>
                  <a:spcPts val="588"/>
                </a:lnSpc>
              </a:pPr>
              <a:endParaRPr lang="ru-RU" sz="1800" b="0" u="none">
                <a:latin typeface="Arial" charset="0"/>
              </a:endParaRPr>
            </a:p>
          </p:txBody>
        </p:sp>
        <p:sp>
          <p:nvSpPr>
            <p:cNvPr id="385078" name="TextBox 55"/>
            <p:cNvSpPr txBox="1">
              <a:spLocks noChangeArrowheads="1"/>
            </p:cNvSpPr>
            <p:nvPr/>
          </p:nvSpPr>
          <p:spPr bwMode="auto">
            <a:xfrm>
              <a:off x="7277102" y="41643300"/>
              <a:ext cx="21071537" cy="14385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ts val="638"/>
                </a:lnSpc>
                <a:tabLst>
                  <a:tab pos="381000" algn="l"/>
                </a:tabLst>
              </a:pPr>
              <a:r>
                <a:rPr lang="ru-RU" sz="1800" b="0" u="none">
                  <a:latin typeface="Arial" charset="0"/>
                  <a:cs typeface="Arial" charset="0"/>
                </a:rPr>
                <a:t>Опубликовано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в октябре</a:t>
              </a:r>
              <a:r>
                <a:rPr lang="en-US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 2010 European Resuscitation Council Secretariat vzw, Drie Eikenstraat 661, 2650 Edegem, Belgium </a:t>
              </a:r>
              <a:br>
                <a:rPr lang="en-US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</a:br>
              <a:r>
                <a:rPr lang="en-US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	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номер продукта</a:t>
              </a:r>
              <a:r>
                <a:rPr lang="en-US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: Poster_10_ALS_01_01_RUS  </a:t>
              </a:r>
              <a:r>
                <a:rPr lang="ru-RU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Авторские права</a:t>
              </a:r>
              <a:r>
                <a:rPr lang="en-US" sz="500" b="0" u="none">
                  <a:solidFill>
                    <a:srgbClr val="000000"/>
                  </a:solidFill>
                  <a:latin typeface="Arial" charset="0"/>
                  <a:cs typeface="Arial" charset="0"/>
                </a:rPr>
                <a:t>: European Resuscitation Council </a:t>
              </a:r>
            </a:p>
            <a:p>
              <a:pPr>
                <a:lnSpc>
                  <a:spcPts val="638"/>
                </a:lnSpc>
                <a:tabLst>
                  <a:tab pos="381000" algn="l"/>
                </a:tabLst>
              </a:pPr>
              <a:endParaRPr lang="ru-RU" sz="500" b="0" u="none">
                <a:solidFill>
                  <a:srgbClr val="000000"/>
                </a:solidFill>
                <a:latin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17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 sz="4000">
                <a:solidFill>
                  <a:schemeClr val="hlink"/>
                </a:solidFill>
              </a:rPr>
              <a:t>Эволюция </a:t>
            </a:r>
            <a:r>
              <a:rPr lang="en-US" sz="4000">
                <a:solidFill>
                  <a:schemeClr val="hlink"/>
                </a:solidFill>
              </a:rPr>
              <a:t>ALS</a:t>
            </a:r>
            <a:r>
              <a:rPr lang="ru-RU" sz="4000">
                <a:solidFill>
                  <a:schemeClr val="hlink"/>
                </a:solidFill>
              </a:rPr>
              <a:t/>
            </a:r>
            <a:br>
              <a:rPr lang="ru-RU" sz="4000">
                <a:solidFill>
                  <a:schemeClr val="hlink"/>
                </a:solidFill>
              </a:rPr>
            </a:br>
            <a:endParaRPr lang="ru-RU" sz="2300">
              <a:solidFill>
                <a:schemeClr val="hlink"/>
              </a:solidFill>
            </a:endParaRPr>
          </a:p>
        </p:txBody>
      </p:sp>
      <p:graphicFrame>
        <p:nvGraphicFramePr>
          <p:cNvPr id="391198" name="Group 30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12771662"/>
              </p:ext>
            </p:extLst>
          </p:nvPr>
        </p:nvGraphicFramePr>
        <p:xfrm>
          <a:off x="755652" y="2420939"/>
          <a:ext cx="7778750" cy="4197098"/>
        </p:xfrm>
        <a:graphic>
          <a:graphicData uri="http://schemas.openxmlformats.org/drawingml/2006/table">
            <a:tbl>
              <a:tblPr/>
              <a:tblGrid>
                <a:gridCol w="2374900"/>
                <a:gridCol w="1514475"/>
                <a:gridCol w="1944688"/>
                <a:gridCol w="1944687"/>
              </a:tblGrid>
              <a:tr h="9372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Компоненты </a:t>
                      </a:r>
                      <a:r>
                        <a:rPr kumimoji="0" 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ALS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1501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Прекордиальный удар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+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только медики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en-US" sz="4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  <a:cs typeface="Arial" charset="0"/>
                        </a:rPr>
                        <a:t>-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</a:tr>
              <a:tr h="1757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Пути введения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медикаментов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в/в, э/т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в/к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для детей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в/в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э/т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в/к для всех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в/в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в/к для всех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40023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dirty="0" smtClean="0">
                <a:latin typeface="Tahoma" pitchFamily="34" charset="0"/>
              </a:rPr>
              <a:t>Внутрикостный доступ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ru-RU" sz="2300" dirty="0" smtClean="0">
                <a:latin typeface="Tahoma" pitchFamily="34" charset="0"/>
              </a:rPr>
              <a:t>Показания:</a:t>
            </a:r>
          </a:p>
          <a:p>
            <a:pPr eaLnBrk="1" hangingPunct="1">
              <a:lnSpc>
                <a:spcPct val="80000"/>
              </a:lnSpc>
            </a:pPr>
            <a:r>
              <a:rPr lang="ru-RU" sz="2300" dirty="0" smtClean="0">
                <a:latin typeface="Tahoma" pitchFamily="34" charset="0"/>
              </a:rPr>
              <a:t>Младенцы и дети младшего возраста в критических состояниях даже без попыток установления в/</a:t>
            </a:r>
            <a:r>
              <a:rPr lang="ru-RU" sz="2300" dirty="0" err="1" smtClean="0">
                <a:latin typeface="Tahoma" pitchFamily="34" charset="0"/>
              </a:rPr>
              <a:t>в</a:t>
            </a:r>
            <a:r>
              <a:rPr lang="ru-RU" sz="2300" dirty="0" smtClean="0">
                <a:latin typeface="Tahoma" pitchFamily="34" charset="0"/>
              </a:rPr>
              <a:t> доступа;</a:t>
            </a:r>
          </a:p>
          <a:p>
            <a:pPr eaLnBrk="1" hangingPunct="1">
              <a:lnSpc>
                <a:spcPct val="80000"/>
              </a:lnSpc>
            </a:pPr>
            <a:r>
              <a:rPr lang="ru-RU" sz="2300" dirty="0" smtClean="0">
                <a:latin typeface="Tahoma" pitchFamily="34" charset="0"/>
              </a:rPr>
              <a:t>У взрослых больных и пораженных в случае предполагаемых трудностей установления в/</a:t>
            </a:r>
            <a:r>
              <a:rPr lang="ru-RU" sz="2300" dirty="0" err="1" smtClean="0">
                <a:latin typeface="Tahoma" pitchFamily="34" charset="0"/>
              </a:rPr>
              <a:t>в</a:t>
            </a:r>
            <a:r>
              <a:rPr lang="ru-RU" sz="2300" dirty="0" smtClean="0">
                <a:latin typeface="Tahoma" pitchFamily="34" charset="0"/>
              </a:rPr>
              <a:t> доступа используют  в/к доступ до попыток венозной катетеризации или параллельно по принципу «что первое»;</a:t>
            </a:r>
            <a:endParaRPr lang="en-US" sz="2300" dirty="0" smtClean="0">
              <a:latin typeface="Tahoma" pitchFamily="34" charset="0"/>
            </a:endParaRPr>
          </a:p>
          <a:p>
            <a:pPr eaLnBrk="1" hangingPunct="1">
              <a:lnSpc>
                <a:spcPct val="80000"/>
              </a:lnSpc>
            </a:pPr>
            <a:r>
              <a:rPr lang="ru-RU" sz="2300" dirty="0" smtClean="0">
                <a:latin typeface="Tahoma" pitchFamily="34" charset="0"/>
              </a:rPr>
              <a:t>В/к доступ при массовых поступлениях больных и пораженных и в случаях катастроф, терактов, только в/к доступ может быть использован в условиях химического и бактериологического оружия.</a:t>
            </a:r>
          </a:p>
          <a:p>
            <a:pPr>
              <a:lnSpc>
                <a:spcPct val="80000"/>
              </a:lnSpc>
            </a:pPr>
            <a:endParaRPr lang="ru-RU" sz="2300" dirty="0" smtClean="0">
              <a:latin typeface="Tahoma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87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D</a:t>
            </a:r>
            <a:r>
              <a:rPr lang="ru-RU" sz="2800">
                <a:solidFill>
                  <a:srgbClr val="FFFF00"/>
                </a:solidFill>
              </a:rPr>
              <a:t>. Введение лекарственных средств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71715" name="Rectangle 3"/>
          <p:cNvSpPr>
            <a:spLocks noChangeArrowheads="1"/>
          </p:cNvSpPr>
          <p:nvPr/>
        </p:nvSpPr>
        <p:spPr bwMode="auto">
          <a:xfrm>
            <a:off x="3" y="-153887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71716" name="Rectangle 4"/>
          <p:cNvSpPr>
            <a:spLocks noChangeArrowheads="1"/>
          </p:cNvSpPr>
          <p:nvPr/>
        </p:nvSpPr>
        <p:spPr bwMode="auto">
          <a:xfrm>
            <a:off x="3" y="-153887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71717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1115616" y="1556792"/>
            <a:ext cx="7543800" cy="4114800"/>
          </a:xfrm>
        </p:spPr>
        <p:txBody>
          <a:bodyPr/>
          <a:lstStyle/>
          <a:p>
            <a:r>
              <a:rPr lang="ru-RU" sz="2800" dirty="0">
                <a:solidFill>
                  <a:srgbClr val="FFFF00"/>
                </a:solidFill>
              </a:rPr>
              <a:t>адреналин</a:t>
            </a:r>
            <a:r>
              <a:rPr lang="ru-RU" sz="2800" dirty="0"/>
              <a:t> в/</a:t>
            </a:r>
            <a:r>
              <a:rPr lang="ru-RU" sz="2800" dirty="0" err="1"/>
              <a:t>в</a:t>
            </a:r>
            <a:r>
              <a:rPr lang="ru-RU" sz="2800" dirty="0"/>
              <a:t> </a:t>
            </a:r>
            <a:r>
              <a:rPr lang="ru-RU" sz="2800" dirty="0" err="1"/>
              <a:t>струйно</a:t>
            </a:r>
            <a:r>
              <a:rPr lang="ru-RU" sz="2800" dirty="0"/>
              <a:t> </a:t>
            </a:r>
            <a:r>
              <a:rPr lang="ru-RU" sz="2800" dirty="0" err="1"/>
              <a:t>в</a:t>
            </a:r>
            <a:r>
              <a:rPr lang="ru-RU" sz="2800" dirty="0"/>
              <a:t> дозе 1 мг в 10 мл физиологического раствора каждые 3 – 5 </a:t>
            </a:r>
            <a:r>
              <a:rPr lang="ru-RU" sz="2800" dirty="0" smtClean="0"/>
              <a:t>мин (дети 10 мкг/кг в/</a:t>
            </a:r>
            <a:r>
              <a:rPr lang="ru-RU" sz="2800" dirty="0" err="1" smtClean="0"/>
              <a:t>в</a:t>
            </a:r>
            <a:r>
              <a:rPr lang="ru-RU" sz="2800" dirty="0" smtClean="0"/>
              <a:t>; 100 мкг/кг </a:t>
            </a:r>
            <a:r>
              <a:rPr lang="ru-RU" sz="2800" dirty="0" err="1" smtClean="0"/>
              <a:t>эндотрахеально</a:t>
            </a:r>
            <a:r>
              <a:rPr lang="ru-RU" sz="2800" dirty="0" smtClean="0"/>
              <a:t>)</a:t>
            </a:r>
            <a:endParaRPr lang="ru-RU" sz="2800" dirty="0"/>
          </a:p>
          <a:p>
            <a:r>
              <a:rPr lang="ru-RU" sz="2800" dirty="0">
                <a:solidFill>
                  <a:srgbClr val="FFFF00"/>
                </a:solidFill>
              </a:rPr>
              <a:t>атропин</a:t>
            </a:r>
            <a:r>
              <a:rPr lang="ru-RU" sz="2800" dirty="0"/>
              <a:t> </a:t>
            </a:r>
            <a:r>
              <a:rPr lang="ru-RU" sz="2800" dirty="0" smtClean="0">
                <a:solidFill>
                  <a:srgbClr val="FF0000"/>
                </a:solidFill>
              </a:rPr>
              <a:t>не </a:t>
            </a:r>
            <a:r>
              <a:rPr lang="ru-RU" sz="2800" dirty="0">
                <a:solidFill>
                  <a:srgbClr val="FF0000"/>
                </a:solidFill>
              </a:rPr>
              <a:t>рекомендован с 2010 г.</a:t>
            </a:r>
          </a:p>
        </p:txBody>
      </p:sp>
    </p:spTree>
    <p:extLst>
      <p:ext uri="{BB962C8B-B14F-4D97-AF65-F5344CB8AC3E}">
        <p14:creationId xmlns="" xmlns:p14="http://schemas.microsoft.com/office/powerpoint/2010/main" val="262988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7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D</a:t>
            </a:r>
            <a:r>
              <a:rPr lang="ru-RU" sz="2800">
                <a:solidFill>
                  <a:srgbClr val="FFFF00"/>
                </a:solidFill>
              </a:rPr>
              <a:t>. Введение лекарственных средств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72739" name="Rectangle 3"/>
          <p:cNvSpPr>
            <a:spLocks noChangeArrowheads="1"/>
          </p:cNvSpPr>
          <p:nvPr/>
        </p:nvSpPr>
        <p:spPr bwMode="auto">
          <a:xfrm>
            <a:off x="3" y="-153887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72740" name="Rectangle 4"/>
          <p:cNvSpPr>
            <a:spLocks noChangeArrowheads="1"/>
          </p:cNvSpPr>
          <p:nvPr/>
        </p:nvSpPr>
        <p:spPr bwMode="auto">
          <a:xfrm>
            <a:off x="3" y="-153887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7274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>
                <a:solidFill>
                  <a:srgbClr val="FFFF00"/>
                </a:solidFill>
              </a:rPr>
              <a:t>натрия гидрокарбонат</a:t>
            </a:r>
            <a:r>
              <a:rPr lang="ru-RU" sz="24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/>
              <a:t>показания к применению:</a:t>
            </a:r>
          </a:p>
          <a:p>
            <a:pPr>
              <a:lnSpc>
                <a:spcPct val="80000"/>
              </a:lnSpc>
            </a:pPr>
            <a:r>
              <a:rPr lang="ru-RU" sz="2400"/>
              <a:t>- исходная гиперкалиемия,</a:t>
            </a:r>
          </a:p>
          <a:p>
            <a:pPr>
              <a:lnSpc>
                <a:spcPct val="80000"/>
              </a:lnSpc>
            </a:pPr>
            <a:r>
              <a:rPr lang="ru-RU" sz="2400"/>
              <a:t>- исходный ацидоз,</a:t>
            </a:r>
          </a:p>
          <a:p>
            <a:pPr>
              <a:lnSpc>
                <a:spcPct val="80000"/>
              </a:lnSpc>
            </a:pPr>
            <a:r>
              <a:rPr lang="ru-RU" sz="2400"/>
              <a:t>- передозировка трициклических  антидепрессантов,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400"/>
              <a:t>	</a:t>
            </a:r>
            <a:r>
              <a:rPr lang="ru-RU" sz="2400">
                <a:solidFill>
                  <a:srgbClr val="FF0000"/>
                </a:solidFill>
              </a:rPr>
              <a:t>(препарат используется только при возможности оперативного  контроля  КОС в дозе 50 мл 8,4% раствора)</a:t>
            </a:r>
          </a:p>
        </p:txBody>
      </p:sp>
    </p:spTree>
    <p:extLst>
      <p:ext uri="{BB962C8B-B14F-4D97-AF65-F5344CB8AC3E}">
        <p14:creationId xmlns="" xmlns:p14="http://schemas.microsoft.com/office/powerpoint/2010/main" val="42729872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D</a:t>
            </a:r>
            <a:r>
              <a:rPr lang="ru-RU" sz="2800">
                <a:solidFill>
                  <a:srgbClr val="FFFF00"/>
                </a:solidFill>
              </a:rPr>
              <a:t>. Введение лекарственных средств</a:t>
            </a:r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95267" name="Rectangle 3"/>
          <p:cNvSpPr>
            <a:spLocks noChangeArrowheads="1"/>
          </p:cNvSpPr>
          <p:nvPr/>
        </p:nvSpPr>
        <p:spPr bwMode="auto">
          <a:xfrm>
            <a:off x="3" y="-153887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5268" name="Rectangle 4"/>
          <p:cNvSpPr>
            <a:spLocks noChangeArrowheads="1"/>
          </p:cNvSpPr>
          <p:nvPr/>
        </p:nvSpPr>
        <p:spPr bwMode="auto">
          <a:xfrm>
            <a:off x="3" y="-153887"/>
            <a:ext cx="184731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39526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800">
                <a:solidFill>
                  <a:srgbClr val="FFFF00"/>
                </a:solidFill>
              </a:rPr>
              <a:t>препараты кальция</a:t>
            </a:r>
            <a:r>
              <a:rPr lang="ru-RU" sz="200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/>
              <a:t>При СЛР противопоказаны.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800"/>
              <a:t>Используют только у больных с исходной гиперкалиемией, гипермагниемией, гипокальциемией. передозировкой блокаторов кальциевых каналов. </a:t>
            </a:r>
          </a:p>
        </p:txBody>
      </p:sp>
    </p:spTree>
    <p:extLst>
      <p:ext uri="{BB962C8B-B14F-4D97-AF65-F5344CB8AC3E}">
        <p14:creationId xmlns="" xmlns:p14="http://schemas.microsoft.com/office/powerpoint/2010/main" val="71230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92" y="476252"/>
            <a:ext cx="8243887" cy="1431925"/>
          </a:xfrm>
        </p:spPr>
        <p:txBody>
          <a:bodyPr/>
          <a:lstStyle/>
          <a:p>
            <a:r>
              <a:rPr lang="en-US" sz="2800">
                <a:solidFill>
                  <a:srgbClr val="FFFF00"/>
                </a:solidFill>
              </a:rPr>
              <a:t>E</a:t>
            </a:r>
            <a:r>
              <a:rPr lang="ru-RU" sz="2800">
                <a:solidFill>
                  <a:srgbClr val="FFFF00"/>
                </a:solidFill>
              </a:rPr>
              <a:t>. Оценка ЭКГ ВИДЫ ПРЕКРАЩЕНИЯ КРОВООБРАЩЕНИЯ</a:t>
            </a:r>
          </a:p>
        </p:txBody>
      </p:sp>
      <p:sp>
        <p:nvSpPr>
          <p:cNvPr id="3123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00566" y="1700215"/>
            <a:ext cx="4643437" cy="4537075"/>
          </a:xfrm>
        </p:spPr>
        <p:txBody>
          <a:bodyPr/>
          <a:lstStyle/>
          <a:p>
            <a:endParaRPr lang="ru-RU" sz="2800"/>
          </a:p>
          <a:p>
            <a:r>
              <a:rPr lang="ru-RU" sz="2800"/>
              <a:t>Неэффективные сердечные сокращения (идиовентрикулярный ритм,электромеханиче-ская диссоциация).</a:t>
            </a:r>
          </a:p>
          <a:p>
            <a:r>
              <a:rPr lang="ru-RU" sz="2800"/>
              <a:t>Фибрилляция желудочков. </a:t>
            </a:r>
          </a:p>
          <a:p>
            <a:r>
              <a:rPr lang="ru-RU" sz="2800"/>
              <a:t>Асистолия желудочков.</a:t>
            </a:r>
          </a:p>
        </p:txBody>
      </p:sp>
      <p:pic>
        <p:nvPicPr>
          <p:cNvPr id="312324" name="Picture 4" descr="реан-20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250828" y="1628776"/>
            <a:ext cx="4033839" cy="5013325"/>
          </a:xfrm>
          <a:noFill/>
          <a:ln/>
        </p:spPr>
      </p:pic>
    </p:spTree>
    <p:extLst>
      <p:ext uri="{BB962C8B-B14F-4D97-AF65-F5344CB8AC3E}">
        <p14:creationId xmlns="" xmlns:p14="http://schemas.microsoft.com/office/powerpoint/2010/main" val="3119935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0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5157788"/>
            <a:ext cx="8064822" cy="1431925"/>
          </a:xfrm>
        </p:spPr>
        <p:txBody>
          <a:bodyPr/>
          <a:lstStyle/>
          <a:p>
            <a:pPr eaLnBrk="1" hangingPunct="1">
              <a:defRPr/>
            </a:pPr>
            <a:r>
              <a:rPr lang="ru-RU" sz="2000" dirty="0"/>
              <a:t>При использовании дефибриллятора надо учитывать форму генерированного импульса. Биполярные </a:t>
            </a:r>
            <a:r>
              <a:rPr lang="ru-RU" sz="2000" dirty="0" smtClean="0"/>
              <a:t> импульсы </a:t>
            </a:r>
            <a:r>
              <a:rPr lang="ru-RU" sz="2000" dirty="0"/>
              <a:t>более эффективны, чем </a:t>
            </a:r>
            <a:r>
              <a:rPr lang="ru-RU" sz="2000" dirty="0" err="1"/>
              <a:t>монополярные</a:t>
            </a:r>
            <a:r>
              <a:rPr lang="ru-RU" dirty="0"/>
              <a:t> </a:t>
            </a:r>
          </a:p>
        </p:txBody>
      </p:sp>
      <p:pic>
        <p:nvPicPr>
          <p:cNvPr id="829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765175"/>
            <a:ext cx="6624637" cy="432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843002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85800" y="333375"/>
            <a:ext cx="7772400" cy="1079500"/>
          </a:xfrm>
        </p:spPr>
        <p:txBody>
          <a:bodyPr anchorCtr="0"/>
          <a:lstStyle/>
          <a:p>
            <a:pPr eaLnBrk="1" hangingPunct="1">
              <a:defRPr/>
            </a:pPr>
            <a:r>
              <a:rPr lang="ru-RU" sz="2800" dirty="0" smtClean="0">
                <a:solidFill>
                  <a:srgbClr val="66FF33"/>
                </a:solidFill>
              </a:rPr>
              <a:t>Протокол </a:t>
            </a:r>
            <a:r>
              <a:rPr lang="ru-RU" sz="2800" dirty="0" err="1" smtClean="0">
                <a:solidFill>
                  <a:srgbClr val="66FF33"/>
                </a:solidFill>
              </a:rPr>
              <a:t>дефибрилляции</a:t>
            </a:r>
            <a:r>
              <a:rPr lang="ru-RU" sz="2800" b="1" dirty="0" smtClean="0">
                <a:solidFill>
                  <a:srgbClr val="66FF33"/>
                </a:solidFill>
              </a:rPr>
              <a:t> у взрослых</a:t>
            </a:r>
            <a:br>
              <a:rPr lang="ru-RU" sz="2800" b="1" dirty="0" smtClean="0">
                <a:solidFill>
                  <a:srgbClr val="66FF33"/>
                </a:solidFill>
              </a:rPr>
            </a:br>
            <a:r>
              <a:rPr lang="ru-RU" sz="2800" b="1" dirty="0" smtClean="0">
                <a:solidFill>
                  <a:srgbClr val="66FF33"/>
                </a:solidFill>
              </a:rPr>
              <a:t> (</a:t>
            </a:r>
            <a:r>
              <a:rPr lang="ru-RU" sz="2800" b="1" dirty="0" smtClean="0">
                <a:solidFill>
                  <a:srgbClr val="66FF33"/>
                </a:solidFill>
                <a:latin typeface="Arial Narrow" pitchFamily="34" charset="0"/>
              </a:rPr>
              <a:t>на мониторе дефибриллятора ФЖ/ЖТ)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1484313"/>
            <a:ext cx="7772400" cy="4611687"/>
          </a:xfrm>
        </p:spPr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2800" i="1" dirty="0" smtClean="0">
                <a:solidFill>
                  <a:srgbClr val="66FF33"/>
                </a:solidFill>
              </a:rPr>
              <a:t>	</a:t>
            </a:r>
            <a:r>
              <a:rPr lang="ru-RU" i="1" dirty="0" smtClean="0">
                <a:solidFill>
                  <a:srgbClr val="66FF33"/>
                </a:solidFill>
              </a:rPr>
              <a:t>Энергия разряда</a:t>
            </a:r>
            <a:r>
              <a:rPr lang="ru-RU" i="1" dirty="0" smtClean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  </a:t>
            </a:r>
            <a:r>
              <a:rPr lang="ru-RU" dirty="0" smtClean="0"/>
              <a:t>зависит от модели дефибриллятора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dirty="0" smtClean="0">
                <a:solidFill>
                  <a:srgbClr val="66FF33"/>
                </a:solidFill>
                <a:effectLst/>
                <a:latin typeface="Bookman Old Style" pitchFamily="18" charset="0"/>
              </a:rPr>
              <a:t>	Биполярный импульс: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 smtClean="0">
                <a:latin typeface="Arial Narrow" pitchFamily="34" charset="0"/>
              </a:rPr>
              <a:t>	от </a:t>
            </a:r>
            <a:r>
              <a:rPr lang="ru-RU" sz="3600" dirty="0" smtClean="0">
                <a:latin typeface="Bookman Old Style" pitchFamily="18" charset="0"/>
              </a:rPr>
              <a:t>120</a:t>
            </a:r>
            <a:r>
              <a:rPr lang="ru-RU" sz="2800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Arial Narrow" pitchFamily="34" charset="0"/>
              </a:rPr>
              <a:t>до </a:t>
            </a:r>
            <a:r>
              <a:rPr lang="ru-RU" sz="3600" dirty="0" smtClean="0">
                <a:solidFill>
                  <a:srgbClr val="FFFF00"/>
                </a:solidFill>
                <a:latin typeface="Bookman Old Style" pitchFamily="18" charset="0"/>
              </a:rPr>
              <a:t>150</a:t>
            </a:r>
            <a:r>
              <a:rPr lang="ru-RU" dirty="0" smtClean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Arial Narrow" pitchFamily="34" charset="0"/>
              </a:rPr>
              <a:t>Дж</a:t>
            </a:r>
            <a:r>
              <a:rPr lang="ru-RU" sz="2400" b="1" i="1" dirty="0" smtClean="0">
                <a:solidFill>
                  <a:srgbClr val="FF0000"/>
                </a:solidFill>
                <a:latin typeface="Arial Narrow" pitchFamily="34" charset="0"/>
              </a:rPr>
              <a:t> 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b="1" i="1" dirty="0" smtClean="0">
                <a:solidFill>
                  <a:srgbClr val="FF0000"/>
                </a:solidFill>
                <a:latin typeface="Arial Narrow" pitchFamily="34" charset="0"/>
              </a:rPr>
              <a:t>	</a:t>
            </a:r>
            <a:r>
              <a:rPr lang="ru-RU" dirty="0" err="1" smtClean="0">
                <a:solidFill>
                  <a:srgbClr val="66FF33"/>
                </a:solidFill>
                <a:effectLst/>
              </a:rPr>
              <a:t>Монополярный</a:t>
            </a:r>
            <a:r>
              <a:rPr lang="ru-RU" dirty="0" smtClean="0">
                <a:solidFill>
                  <a:srgbClr val="66FF33"/>
                </a:solidFill>
                <a:effectLst/>
              </a:rPr>
              <a:t> импульс: </a:t>
            </a:r>
            <a:r>
              <a:rPr lang="ru-RU" dirty="0" smtClean="0">
                <a:effectLst/>
              </a:rPr>
              <a:t>360 Дж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endParaRPr lang="ru-RU" dirty="0" smtClean="0">
              <a:effectLst/>
            </a:endParaRP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en-US" sz="2800" b="1" dirty="0" smtClean="0">
                <a:effectLst/>
                <a:latin typeface="Arial Narrow" pitchFamily="34" charset="0"/>
              </a:rPr>
              <a:t>! </a:t>
            </a:r>
            <a:r>
              <a:rPr lang="ru-RU" sz="2800" b="1" dirty="0" smtClean="0">
                <a:effectLst/>
                <a:latin typeface="Arial Narrow" pitchFamily="34" charset="0"/>
              </a:rPr>
              <a:t>имеется риск повреждения миокарда</a:t>
            </a:r>
            <a:r>
              <a:rPr lang="en-US" sz="2800" b="1" dirty="0" smtClean="0">
                <a:effectLst/>
                <a:latin typeface="Arial Narrow" pitchFamily="34" charset="0"/>
              </a:rPr>
              <a:t> </a:t>
            </a:r>
            <a:r>
              <a:rPr lang="ru-RU" sz="2800" b="1" dirty="0" smtClean="0">
                <a:effectLst/>
              </a:rPr>
              <a:t>МП</a:t>
            </a:r>
            <a:r>
              <a:rPr lang="ru-RU" sz="2800" b="1" dirty="0" smtClean="0">
                <a:effectLst/>
                <a:latin typeface="Arial Narrow" pitchFamily="34" charset="0"/>
              </a:rPr>
              <a:t> импульсом, но более важно быстрое восстановление ритма</a:t>
            </a:r>
          </a:p>
          <a:p>
            <a:pPr eaLnBrk="1" hangingPunct="1">
              <a:lnSpc>
                <a:spcPct val="90000"/>
              </a:lnSpc>
              <a:defRPr/>
            </a:pPr>
            <a:endParaRPr lang="ru-RU" sz="2800" dirty="0" smtClean="0">
              <a:effectLst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752112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Основные характеристики разряда при </a:t>
            </a:r>
            <a:r>
              <a:rPr lang="ru-RU" sz="2700" b="1" dirty="0" err="1"/>
              <a:t>дефибрилляции</a:t>
            </a:r>
            <a:r>
              <a:rPr lang="ru-RU" sz="2700" b="1" dirty="0"/>
              <a:t> у детей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786935150"/>
              </p:ext>
            </p:extLst>
          </p:nvPr>
        </p:nvGraphicFramePr>
        <p:xfrm>
          <a:off x="457200" y="1219200"/>
          <a:ext cx="8229605" cy="4663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5921"/>
                <a:gridCol w="1645921"/>
                <a:gridCol w="1645921"/>
                <a:gridCol w="1553301"/>
                <a:gridCol w="1738541"/>
              </a:tblGrid>
              <a:tr h="868680"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Мощность</a:t>
                      </a:r>
                    </a:p>
                    <a:p>
                      <a:r>
                        <a:rPr lang="ru-RU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1-го разряда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Мощность</a:t>
                      </a:r>
                    </a:p>
                    <a:p>
                      <a:r>
                        <a:rPr lang="ru-RU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2-го и после- дующих разрядов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Размер электрода, см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86868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наружный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внутренний</a:t>
                      </a:r>
                    </a:p>
                    <a:p>
                      <a:endParaRPr lang="ru-RU" sz="20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Дети до</a:t>
                      </a:r>
                    </a:p>
                    <a:p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года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</a:t>
                      </a:r>
                      <a:r>
                        <a:rPr lang="ru-RU" sz="2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Дж\кг</a:t>
                      </a:r>
                      <a:endParaRPr lang="ru-RU" sz="2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Дж\кг</a:t>
                      </a:r>
                      <a:endParaRPr lang="ru-RU" sz="2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4,5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Дети старше</a:t>
                      </a:r>
                    </a:p>
                    <a:p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 года</a:t>
                      </a:r>
                    </a:p>
                    <a:p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Дж\кг</a:t>
                      </a:r>
                      <a:endParaRPr lang="ru-RU" sz="2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</a:t>
                      </a:r>
                      <a:r>
                        <a:rPr lang="ru-RU" sz="24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Дж\кг</a:t>
                      </a:r>
                      <a:endParaRPr lang="ru-RU" sz="24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8 </a:t>
                      </a:r>
                      <a:endParaRPr lang="ru-RU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4</a:t>
                      </a:r>
                      <a:endParaRPr lang="ru-RU" sz="2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71820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332384"/>
          </a:xfrm>
        </p:spPr>
        <p:txBody>
          <a:bodyPr>
            <a:noAutofit/>
          </a:bodyPr>
          <a:lstStyle/>
          <a:p>
            <a:r>
              <a:rPr lang="ru-RU" sz="2400" b="1" dirty="0"/>
              <a:t>Основные правила проведения </a:t>
            </a:r>
            <a:r>
              <a:rPr lang="ru-RU" sz="2400" b="1" dirty="0" err="1"/>
              <a:t>дефибрилляции</a:t>
            </a:r>
            <a:r>
              <a:rPr lang="ru-RU" sz="2400" b="1" i="1" dirty="0"/>
              <a:t>:</a:t>
            </a:r>
            <a:r>
              <a:rPr lang="ru-RU" sz="3200" b="1" i="1" dirty="0"/>
              <a:t/>
            </a:r>
            <a:br>
              <a:rPr lang="ru-RU" sz="3200" b="1" i="1" dirty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713387"/>
          </a:xfrm>
        </p:spPr>
        <p:txBody>
          <a:bodyPr>
            <a:no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Обеспечение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безопасности пациента и медицинского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персонала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Использование стандартного положения электродов: первый электрод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устанавливается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у правого края грудины непосредственно под ключицей, а второй с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кнопкой разряда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латеральнее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левого соска с центром по </a:t>
            </a:r>
            <a:r>
              <a:rPr lang="ru-RU" sz="2000" i="1" dirty="0">
                <a:latin typeface="Times New Roman" pitchFamily="18" charset="0"/>
                <a:cs typeface="Times New Roman" pitchFamily="18" charset="0"/>
              </a:rPr>
              <a:t>срединно-подмышечной линии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целью снижения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сопротивления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грудной клетки между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электродами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и поверхностью грудной клетки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создают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токопроводящий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слой (гель, марлевые салфетки, смоченные раствором хлорида натрия)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Дефибрилляция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должна проводиться с минимальной потерей времени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ее проведение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на фоне непрекращающейся СЛР (интервалы «выключенных рук»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должны быть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сведены практически к нулю - "изоляция" от рук проводящих СЛР только 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момент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нанесения разряда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Максимальная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мощность разряда при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проведении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дефибрилляции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детей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должна быть более 10 Дж/кг</a:t>
            </a:r>
          </a:p>
          <a:p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138298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 anchorCtr="0"/>
          <a:lstStyle/>
          <a:p>
            <a:pPr eaLnBrk="1" hangingPunct="1">
              <a:defRPr/>
            </a:pPr>
            <a:endParaRPr lang="ru-RU" sz="3200" b="1" smtClean="0">
              <a:solidFill>
                <a:srgbClr val="0000FF"/>
              </a:solidFill>
              <a:latin typeface="Arial Narrow" pitchFamily="34" charset="0"/>
            </a:endParaRPr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b="1" dirty="0" smtClean="0">
              <a:solidFill>
                <a:srgbClr val="FFFF00"/>
              </a:solidFill>
              <a:latin typeface="Arial Narrow" pitchFamily="34" charset="0"/>
            </a:endParaRP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3600" dirty="0" smtClean="0"/>
              <a:t>	После 1-го разряда, не определяя 	ритм и пульс !, следует сразу продолжать СЛР в течение  </a:t>
            </a:r>
            <a:r>
              <a:rPr lang="ru-RU" sz="3600" dirty="0" smtClean="0">
                <a:effectLst/>
              </a:rPr>
              <a:t>2 мин</a:t>
            </a:r>
            <a:r>
              <a:rPr lang="ru-RU" sz="3600" dirty="0" smtClean="0"/>
              <a:t>, </a:t>
            </a:r>
            <a:r>
              <a:rPr lang="ru-RU" sz="3600" i="1" dirty="0" smtClean="0"/>
              <a:t>начиная с массажа</a:t>
            </a:r>
            <a:r>
              <a:rPr lang="ru-RU" sz="3600" dirty="0" smtClean="0"/>
              <a:t> </a:t>
            </a:r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endParaRPr lang="ru-RU" sz="3600" dirty="0" smtClean="0"/>
          </a:p>
          <a:p>
            <a:pPr eaLnBrk="1" hangingPunct="1">
              <a:lnSpc>
                <a:spcPct val="70000"/>
              </a:lnSpc>
              <a:buFont typeface="Wingdings" pitchFamily="2" charset="2"/>
              <a:buNone/>
              <a:defRPr/>
            </a:pPr>
            <a:r>
              <a:rPr lang="ru-RU" sz="3600" dirty="0" smtClean="0"/>
              <a:t>	Затем оценивают ритм и, если ФЖ продолжается, наносят 2-ой разряд</a:t>
            </a:r>
          </a:p>
          <a:p>
            <a:pPr eaLnBrk="1" hangingPunct="1">
              <a:defRPr/>
            </a:pPr>
            <a:endParaRPr lang="ru-RU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1589994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4000"/>
              <a:t>При наличии показаний к дефибрилляции</a:t>
            </a:r>
          </a:p>
        </p:txBody>
      </p:sp>
      <p:sp>
        <p:nvSpPr>
          <p:cNvPr id="174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r>
              <a:rPr lang="ru-RU" altLang="ru-RU" sz="2800" dirty="0"/>
              <a:t>Адреналин вводится после </a:t>
            </a:r>
            <a:r>
              <a:rPr lang="ru-RU" altLang="ru-RU" sz="2800" dirty="0" smtClean="0"/>
              <a:t>третьего разряда, и </a:t>
            </a:r>
            <a:r>
              <a:rPr lang="ru-RU" altLang="ru-RU" sz="2800" dirty="0"/>
              <a:t>далее каждые 3-5 минут, независимо от типа нарушений ритма</a:t>
            </a:r>
          </a:p>
          <a:p>
            <a:pPr>
              <a:defRPr/>
            </a:pPr>
            <a:r>
              <a:rPr lang="ru-RU" altLang="ru-RU" sz="2800" dirty="0"/>
              <a:t>Последовательность действий: медикаменты – разряд – СЛР – оценка эффективности</a:t>
            </a:r>
          </a:p>
          <a:p>
            <a:pPr>
              <a:defRPr/>
            </a:pPr>
            <a:r>
              <a:rPr lang="ru-RU" altLang="ru-RU" sz="2800" dirty="0"/>
              <a:t>Пульс следует пытаться определить только при наличии на ЭКГ правильного ритма</a:t>
            </a:r>
          </a:p>
          <a:p>
            <a:pPr>
              <a:defRPr/>
            </a:pPr>
            <a:endParaRPr lang="ru-RU" alt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417212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dirty="0" smtClean="0"/>
              <a:t>Антиаритмические препараты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Если фибрилляция желудочков/</a:t>
            </a:r>
            <a:r>
              <a:rPr lang="ru-RU" sz="2800" dirty="0" err="1" smtClean="0"/>
              <a:t>желу-дочковая</a:t>
            </a:r>
            <a:r>
              <a:rPr lang="ru-RU" sz="2800" dirty="0" smtClean="0"/>
              <a:t> тахикардия сохраняются после трех </a:t>
            </a:r>
            <a:r>
              <a:rPr lang="ru-RU" sz="2800" dirty="0" err="1" smtClean="0"/>
              <a:t>дефибрилляций</a:t>
            </a:r>
            <a:r>
              <a:rPr lang="ru-RU" sz="2800" dirty="0" smtClean="0"/>
              <a:t> – болюс </a:t>
            </a:r>
            <a:r>
              <a:rPr lang="ru-RU" sz="2800" dirty="0" err="1" smtClean="0"/>
              <a:t>амиодарона</a:t>
            </a:r>
            <a:r>
              <a:rPr lang="ru-RU" sz="2800" dirty="0" smtClean="0"/>
              <a:t> 300 мг, при </a:t>
            </a:r>
            <a:r>
              <a:rPr lang="ru-RU" sz="2800" dirty="0" err="1" smtClean="0"/>
              <a:t>рефрактерности</a:t>
            </a:r>
            <a:r>
              <a:rPr lang="ru-RU" sz="2800" dirty="0" smtClean="0"/>
              <a:t> – после 5 разряда повторный болюс 150 мг При отсутствии </a:t>
            </a:r>
            <a:r>
              <a:rPr lang="ru-RU" sz="2800" dirty="0" err="1" smtClean="0"/>
              <a:t>амиодарона</a:t>
            </a:r>
            <a:r>
              <a:rPr lang="ru-RU" sz="2800" dirty="0" smtClean="0"/>
              <a:t> – </a:t>
            </a:r>
            <a:r>
              <a:rPr lang="ru-RU" sz="2800" dirty="0" err="1" smtClean="0"/>
              <a:t>лидокаин</a:t>
            </a:r>
            <a:r>
              <a:rPr lang="ru-RU" sz="2800" dirty="0" smtClean="0"/>
              <a:t> 1 мг/кг. Не вводить после </a:t>
            </a:r>
            <a:r>
              <a:rPr lang="ru-RU" sz="2800" dirty="0" err="1" smtClean="0"/>
              <a:t>амиодарона</a:t>
            </a:r>
            <a:r>
              <a:rPr lang="ru-RU" sz="2800" dirty="0" smtClean="0"/>
              <a:t>!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800" dirty="0" smtClean="0"/>
              <a:t>Дети: </a:t>
            </a:r>
            <a:r>
              <a:rPr lang="ru-RU" sz="2800" dirty="0" err="1" smtClean="0"/>
              <a:t>амиодарон</a:t>
            </a:r>
            <a:r>
              <a:rPr lang="ru-RU" sz="2800" dirty="0" smtClean="0"/>
              <a:t> 5 мг/кг, повтор в той же дозе </a:t>
            </a:r>
          </a:p>
        </p:txBody>
      </p:sp>
    </p:spTree>
    <p:extLst>
      <p:ext uri="{BB962C8B-B14F-4D97-AF65-F5344CB8AC3E}">
        <p14:creationId xmlns="" xmlns:p14="http://schemas.microsoft.com/office/powerpoint/2010/main" val="3495515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Рисунок 1" descr="ws_5C3.tmp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72236"/>
            <a:ext cx="9144000" cy="649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1358275" y="52905"/>
            <a:ext cx="706925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9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 err="1">
                <a:solidFill>
                  <a:srgbClr val="0C4A7F"/>
                </a:solidFill>
                <a:latin typeface="MS Shell Dlg"/>
              </a:rPr>
              <a:t>european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58275" y="195089"/>
            <a:ext cx="940963" cy="397545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94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solidFill>
                  <a:srgbClr val="0C4A7F"/>
                </a:solidFill>
                <a:latin typeface="MS Shell Dlg"/>
              </a:rPr>
              <a:t>resuscitation</a:t>
            </a:r>
          </a:p>
          <a:p>
            <a:pPr fontAlgn="auto">
              <a:lnSpc>
                <a:spcPts val="1531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300" dirty="0">
                <a:solidFill>
                  <a:srgbClr val="0C4A7F"/>
                </a:solidFill>
                <a:latin typeface="MS Shell Dlg"/>
              </a:rPr>
              <a:t>council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</p:txBody>
      </p:sp>
      <p:sp>
        <p:nvSpPr>
          <p:cNvPr id="17413" name="TextBox 4"/>
          <p:cNvSpPr txBox="1">
            <a:spLocks noChangeArrowheads="1"/>
          </p:cNvSpPr>
          <p:nvPr/>
        </p:nvSpPr>
        <p:spPr bwMode="auto">
          <a:xfrm>
            <a:off x="2469148" y="814935"/>
            <a:ext cx="4733668" cy="4744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2008"/>
              </a:lnSpc>
            </a:pPr>
            <a:r>
              <a:rPr lang="ru-RU" sz="1600" dirty="0">
                <a:solidFill>
                  <a:srgbClr val="EF2E31"/>
                </a:solidFill>
                <a:latin typeface="MS Shell Dlg" pitchFamily="34" charset="0"/>
              </a:rPr>
              <a:t>Поддержание жизни детей. Базовая реанимация</a:t>
            </a:r>
          </a:p>
          <a:p>
            <a:pPr>
              <a:lnSpc>
                <a:spcPts val="1707"/>
              </a:lnSpc>
            </a:pPr>
            <a:r>
              <a:rPr lang="ru-RU" sz="1500" dirty="0">
                <a:solidFill>
                  <a:srgbClr val="EF2E31"/>
                </a:solidFill>
                <a:latin typeface="MS Shell Dlg" pitchFamily="34" charset="0"/>
              </a:rPr>
              <a:t>Для медиков, работающих в педиатрии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0163" y="1629865"/>
            <a:ext cx="1072409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Нет реакции?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654819" y="2209271"/>
            <a:ext cx="1537280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Позвать на помощь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67907" y="2788677"/>
            <a:ext cx="2154436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Открыть дыхательные пути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61193" y="3368083"/>
            <a:ext cx="2157642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231F20"/>
                </a:solidFill>
                <a:latin typeface="MS Shell Dlg"/>
              </a:rPr>
              <a:t>Нет нормального дыхания?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427085" y="3947489"/>
            <a:ext cx="1883529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5 искусственных вдохов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506195" y="4526895"/>
            <a:ext cx="1766509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231F20"/>
                </a:solidFill>
                <a:latin typeface="MS Shell Dlg"/>
              </a:rPr>
              <a:t>Нет признаков жизни?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89552" y="5106301"/>
            <a:ext cx="2388474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15 компрессий грудной клетки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89894" y="5660272"/>
            <a:ext cx="1795363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2 искусственных вдоха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089552" y="5786429"/>
            <a:ext cx="2388474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FFFFFF"/>
                </a:solidFill>
                <a:latin typeface="MS Shell Dlg"/>
              </a:rPr>
              <a:t>15 компрессий грудной клетки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13950" y="6144299"/>
            <a:ext cx="4331314" cy="205184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156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300" dirty="0">
                <a:solidFill>
                  <a:srgbClr val="231F20"/>
                </a:solidFill>
                <a:latin typeface="MS Shell Dlg"/>
              </a:rPr>
              <a:t>После 1 минуты СЛР вызвать 01(112) или бригаду СЛР</a:t>
            </a:r>
          </a:p>
        </p:txBody>
      </p:sp>
      <p:sp>
        <p:nvSpPr>
          <p:cNvPr id="17424" name="TextBox 15"/>
          <p:cNvSpPr txBox="1">
            <a:spLocks noChangeArrowheads="1"/>
          </p:cNvSpPr>
          <p:nvPr/>
        </p:nvSpPr>
        <p:spPr bwMode="auto">
          <a:xfrm>
            <a:off x="3994751" y="6599836"/>
            <a:ext cx="799899" cy="89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51"/>
              </a:lnSpc>
            </a:pPr>
            <a:r>
              <a:rPr lang="en-US" sz="500" dirty="0">
                <a:solidFill>
                  <a:srgbClr val="EF2E31"/>
                </a:solidFill>
                <a:latin typeface="MS Shell Dlg" pitchFamily="34" charset="0"/>
              </a:rPr>
              <a:t>www.erc.edu | info@erc.edu</a:t>
            </a:r>
            <a:endParaRPr lang="ru-RU" sz="500" dirty="0">
              <a:solidFill>
                <a:srgbClr val="EF2E31"/>
              </a:solidFill>
              <a:latin typeface="MS Shell Dlg" pitchFamily="34" charset="0"/>
            </a:endParaRPr>
          </a:p>
        </p:txBody>
      </p:sp>
      <p:sp>
        <p:nvSpPr>
          <p:cNvPr id="17425" name="TextBox 16"/>
          <p:cNvSpPr txBox="1">
            <a:spLocks noChangeArrowheads="1"/>
          </p:cNvSpPr>
          <p:nvPr/>
        </p:nvSpPr>
        <p:spPr bwMode="auto">
          <a:xfrm>
            <a:off x="2185799" y="6677413"/>
            <a:ext cx="3587521" cy="7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32"/>
              </a:lnSpc>
            </a:pP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Опубликовано в октябре 2010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European Resuscitation Council Secretariat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vzw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,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Drie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Eikenstraat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 661, 2650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Edegem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, Belgium</a:t>
            </a:r>
            <a:endParaRPr lang="ru-RU" sz="500" dirty="0">
              <a:solidFill>
                <a:srgbClr val="231F20"/>
              </a:solidFill>
              <a:latin typeface="MS Shell Dlg" pitchFamily="34" charset="0"/>
            </a:endParaRPr>
          </a:p>
        </p:txBody>
      </p:sp>
      <p:sp>
        <p:nvSpPr>
          <p:cNvPr id="17426" name="TextBox 17"/>
          <p:cNvSpPr txBox="1">
            <a:spLocks noChangeArrowheads="1"/>
          </p:cNvSpPr>
          <p:nvPr/>
        </p:nvSpPr>
        <p:spPr bwMode="auto">
          <a:xfrm>
            <a:off x="2621136" y="6736167"/>
            <a:ext cx="2954335" cy="76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32"/>
              </a:lnSpc>
            </a:pP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номер продукта: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Poster_10_PaedBLS_01_01_RUS </a:t>
            </a: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Авторские права: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European Resuscitation Council</a:t>
            </a:r>
            <a:endParaRPr lang="ru-RU" sz="500" dirty="0">
              <a:solidFill>
                <a:srgbClr val="231F20"/>
              </a:solidFill>
              <a:latin typeface="MS Shell Dlg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13111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1" descr="ws_5C5.tmp"/>
          <p:cNvPicPr>
            <a:picLocks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99392"/>
            <a:ext cx="9144000" cy="6491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832819" y="5544035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32819" y="5616779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832819" y="5689779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32819" y="5762523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32819" y="5871891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32819" y="5944890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832819" y="6017634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832819" y="6090631"/>
            <a:ext cx="32060" cy="102592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793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979712" y="0"/>
            <a:ext cx="4447714" cy="2154436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fontAlgn="auto">
              <a:lnSpc>
                <a:spcPts val="1594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1300" dirty="0" err="1">
                <a:solidFill>
                  <a:srgbClr val="0C4A7F"/>
                </a:solidFill>
                <a:latin typeface="MS Shell Dlg"/>
              </a:rPr>
              <a:t>european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1531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1300" dirty="0" err="1" smtClean="0">
                <a:solidFill>
                  <a:srgbClr val="0C4A7F"/>
                </a:solidFill>
                <a:latin typeface="MS Shell Dlg"/>
              </a:rPr>
              <a:t>resuscitation</a:t>
            </a:r>
            <a:r>
              <a:rPr lang="ru-RU" sz="2100" dirty="0" smtClean="0">
                <a:solidFill>
                  <a:srgbClr val="EF2E31"/>
                </a:solidFill>
                <a:latin typeface="MS Shell Dlg"/>
              </a:rPr>
              <a:t> Поддержание жизни детей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1531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1300" dirty="0" err="1" smtClean="0">
                <a:solidFill>
                  <a:srgbClr val="0C4A7F"/>
                </a:solidFill>
                <a:latin typeface="MS Shell Dlg"/>
              </a:rPr>
              <a:t>council</a:t>
            </a:r>
            <a:r>
              <a:rPr lang="ru-RU" sz="1300" dirty="0" smtClean="0">
                <a:solidFill>
                  <a:srgbClr val="EF2E31"/>
                </a:solidFill>
                <a:latin typeface="MS Shell Dlg"/>
              </a:rPr>
              <a:t>                             Расширенная реанимация</a:t>
            </a: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300" dirty="0">
              <a:solidFill>
                <a:srgbClr val="0C4A7F"/>
              </a:solidFill>
              <a:latin typeface="MS Shell Dlg"/>
            </a:endParaRPr>
          </a:p>
          <a:p>
            <a:pPr fontAlgn="auto">
              <a:lnSpc>
                <a:spcPts val="3108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1300" u="none" dirty="0">
                <a:solidFill>
                  <a:srgbClr val="0C4A7F"/>
                </a:solidFill>
                <a:latin typeface="MS Shell Dlg"/>
              </a:rPr>
              <a:t>	</a:t>
            </a:r>
            <a:endParaRPr lang="ru-RU" sz="2400" u="none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326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2400" u="none" dirty="0">
                <a:solidFill>
                  <a:srgbClr val="EF2E31"/>
                </a:solidFill>
                <a:latin typeface="MS Shell Dlg"/>
              </a:rPr>
              <a:t>	</a:t>
            </a:r>
            <a:endParaRPr lang="ru-RU" sz="1900" u="none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endParaRPr lang="ru-RU" sz="1900" dirty="0">
              <a:solidFill>
                <a:srgbClr val="EF2E31"/>
              </a:solidFill>
              <a:latin typeface="MS Shell Dlg"/>
            </a:endParaRPr>
          </a:p>
          <a:p>
            <a:pPr fontAlgn="auto">
              <a:lnSpc>
                <a:spcPts val="1128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1900" u="none" dirty="0">
                <a:solidFill>
                  <a:srgbClr val="EF2E31"/>
                </a:solidFill>
                <a:latin typeface="MS Shell Dlg"/>
              </a:rPr>
              <a:t>			</a:t>
            </a:r>
            <a:r>
              <a:rPr lang="ru-RU" sz="1900" u="none" dirty="0" smtClean="0">
                <a:solidFill>
                  <a:srgbClr val="EF2E31"/>
                </a:solidFill>
                <a:latin typeface="MS Shell Dlg"/>
              </a:rPr>
              <a:t>   </a:t>
            </a:r>
            <a:r>
              <a:rPr lang="ru-RU" sz="900" u="none" dirty="0" smtClean="0">
                <a:solidFill>
                  <a:srgbClr val="231F20"/>
                </a:solidFill>
                <a:latin typeface="MS Shell Dlg"/>
              </a:rPr>
              <a:t>Не </a:t>
            </a:r>
            <a:r>
              <a:rPr lang="ru-RU" sz="900" u="none" dirty="0">
                <a:solidFill>
                  <a:srgbClr val="231F20"/>
                </a:solidFill>
                <a:latin typeface="MS Shell Dlg"/>
              </a:rPr>
              <a:t>реагирует?</a:t>
            </a:r>
          </a:p>
          <a:p>
            <a:pPr fontAlgn="auto">
              <a:lnSpc>
                <a:spcPts val="1069"/>
              </a:lnSpc>
              <a:spcBef>
                <a:spcPts val="0"/>
              </a:spcBef>
              <a:spcAft>
                <a:spcPts val="0"/>
              </a:spcAft>
              <a:tabLst>
                <a:tab pos="803429" algn="l"/>
                <a:tab pos="1567937" algn="l"/>
                <a:tab pos="1982161" algn="l"/>
              </a:tabLst>
              <a:defRPr/>
            </a:pPr>
            <a:r>
              <a:rPr lang="ru-RU" sz="900" u="none" dirty="0">
                <a:solidFill>
                  <a:srgbClr val="231F20"/>
                </a:solidFill>
                <a:latin typeface="MS Shell Dlg"/>
              </a:rPr>
              <a:t>		</a:t>
            </a:r>
            <a:r>
              <a:rPr lang="ru-RU" sz="900" u="none" dirty="0" smtClean="0">
                <a:solidFill>
                  <a:srgbClr val="231F20"/>
                </a:solidFill>
                <a:latin typeface="MS Shell Dlg"/>
              </a:rPr>
              <a:t>                  Не </a:t>
            </a:r>
            <a:r>
              <a:rPr lang="ru-RU" sz="900" u="none" dirty="0">
                <a:solidFill>
                  <a:srgbClr val="231F20"/>
                </a:solidFill>
                <a:latin typeface="MS Shell Dlg"/>
              </a:rPr>
              <a:t>дышит или </a:t>
            </a:r>
            <a:r>
              <a:rPr lang="ru-RU" sz="900" u="none" dirty="0" err="1">
                <a:solidFill>
                  <a:srgbClr val="231F20"/>
                </a:solidFill>
                <a:latin typeface="MS Shell Dlg"/>
              </a:rPr>
              <a:t>гаспинг-дыхание</a:t>
            </a:r>
            <a:endParaRPr lang="ru-RU" sz="900" u="none" dirty="0">
              <a:solidFill>
                <a:srgbClr val="231F20"/>
              </a:solidFill>
              <a:latin typeface="MS Shell Dlg"/>
            </a:endParaRPr>
          </a:p>
        </p:txBody>
      </p:sp>
      <p:sp>
        <p:nvSpPr>
          <p:cNvPr id="14347" name="TextBox 11"/>
          <p:cNvSpPr txBox="1">
            <a:spLocks noChangeArrowheads="1"/>
          </p:cNvSpPr>
          <p:nvPr/>
        </p:nvSpPr>
        <p:spPr bwMode="auto">
          <a:xfrm>
            <a:off x="3203848" y="1124744"/>
            <a:ext cx="3107323" cy="12952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1026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r>
              <a:rPr lang="ru-RU" u="none" dirty="0">
                <a:latin typeface="Calibri" pitchFamily="34" charset="0"/>
              </a:rPr>
              <a:t>		</a:t>
            </a:r>
            <a:endParaRPr lang="ru-RU" u="none" dirty="0" smtClean="0">
              <a:latin typeface="Calibri" pitchFamily="34" charset="0"/>
            </a:endParaRPr>
          </a:p>
          <a:p>
            <a:pPr>
              <a:lnSpc>
                <a:spcPts val="1026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r>
              <a:rPr lang="ru-RU" sz="900" u="none" dirty="0" smtClean="0">
                <a:solidFill>
                  <a:srgbClr val="231F20"/>
                </a:solidFill>
                <a:latin typeface="MS Shell Dlg" pitchFamily="34" charset="0"/>
              </a:rPr>
              <a:t>СЛР 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(начать с 5 вдохов, затем СЛР 15:2)</a:t>
            </a:r>
          </a:p>
          <a:p>
            <a:pPr>
              <a:lnSpc>
                <a:spcPts val="1070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Наложить электроды </a:t>
            </a:r>
            <a:r>
              <a:rPr lang="ru-RU" sz="900" u="none" dirty="0" smtClean="0">
                <a:solidFill>
                  <a:srgbClr val="231F20"/>
                </a:solidFill>
                <a:latin typeface="MS Shell Dlg" pitchFamily="34" charset="0"/>
              </a:rPr>
              <a:t>дефибриллятора, подключить монитор Минимизировать 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перерывы в действиях</a:t>
            </a: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1084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r>
              <a:rPr lang="ru-RU" sz="900" dirty="0">
                <a:solidFill>
                  <a:srgbClr val="231F20"/>
                </a:solidFill>
                <a:latin typeface="MS Shell Dlg" pitchFamily="34" charset="0"/>
              </a:rPr>
              <a:t>				</a:t>
            </a:r>
            <a:endParaRPr lang="ru-RU" sz="900" dirty="0">
              <a:solidFill>
                <a:srgbClr val="FFFFFF"/>
              </a:solidFill>
              <a:latin typeface="MS Shell Dlg" pitchFamily="34" charset="0"/>
            </a:endParaRPr>
          </a:p>
        </p:txBody>
      </p:sp>
      <p:sp>
        <p:nvSpPr>
          <p:cNvPr id="14348" name="TextBox 12"/>
          <p:cNvSpPr txBox="1">
            <a:spLocks noChangeArrowheads="1"/>
          </p:cNvSpPr>
          <p:nvPr/>
        </p:nvSpPr>
        <p:spPr bwMode="auto">
          <a:xfrm>
            <a:off x="6732240" y="1916832"/>
            <a:ext cx="1193596" cy="3718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1026"/>
              </a:lnSpc>
              <a:tabLst>
                <a:tab pos="5560" algn="l"/>
                <a:tab pos="72281" algn="l"/>
              </a:tabLst>
            </a:pPr>
            <a:r>
              <a:rPr lang="ru-RU" dirty="0">
                <a:latin typeface="Calibri" pitchFamily="34" charset="0"/>
              </a:rPr>
              <a:t>	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Вызвать бригаду СЛР</a:t>
            </a:r>
          </a:p>
          <a:p>
            <a:pPr>
              <a:lnSpc>
                <a:spcPts val="1048"/>
              </a:lnSpc>
              <a:tabLst>
                <a:tab pos="5560" algn="l"/>
                <a:tab pos="72281" algn="l"/>
              </a:tabLst>
            </a:pPr>
            <a:r>
              <a:rPr lang="ru-RU" sz="800" u="none" dirty="0">
                <a:solidFill>
                  <a:srgbClr val="231F20"/>
                </a:solidFill>
                <a:latin typeface="MS Shell Dlg" pitchFamily="34" charset="0"/>
              </a:rPr>
              <a:t>Если один спасатель, то</a:t>
            </a:r>
          </a:p>
          <a:p>
            <a:pPr>
              <a:lnSpc>
                <a:spcPts val="876"/>
              </a:lnSpc>
              <a:tabLst>
                <a:tab pos="5560" algn="l"/>
                <a:tab pos="72281" algn="l"/>
              </a:tabLst>
            </a:pPr>
            <a:r>
              <a:rPr lang="ru-RU" sz="800" u="none" dirty="0">
                <a:solidFill>
                  <a:srgbClr val="231F20"/>
                </a:solidFill>
                <a:latin typeface="MS Shell Dlg" pitchFamily="34" charset="0"/>
              </a:rPr>
              <a:t>		вначале - 1 мин СЛР</a:t>
            </a:r>
          </a:p>
        </p:txBody>
      </p:sp>
      <p:sp>
        <p:nvSpPr>
          <p:cNvPr id="14349" name="TextBox 13"/>
          <p:cNvSpPr txBox="1">
            <a:spLocks noChangeArrowheads="1"/>
          </p:cNvSpPr>
          <p:nvPr/>
        </p:nvSpPr>
        <p:spPr bwMode="auto">
          <a:xfrm>
            <a:off x="1547664" y="2924944"/>
            <a:ext cx="2300513" cy="9489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1043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r>
              <a:rPr lang="ru-RU" dirty="0">
                <a:latin typeface="Calibri" pitchFamily="34" charset="0"/>
              </a:rPr>
              <a:t>			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Ритм, </a:t>
            </a:r>
            <a:r>
              <a:rPr lang="ru-RU" sz="900" u="none" dirty="0" smtClean="0">
                <a:solidFill>
                  <a:srgbClr val="231F20"/>
                </a:solidFill>
                <a:latin typeface="MS Shell Dlg" pitchFamily="34" charset="0"/>
              </a:rPr>
              <a:t>требующий </a:t>
            </a:r>
            <a:r>
              <a:rPr lang="ru-RU" sz="900" u="none" dirty="0" err="1" smtClean="0">
                <a:solidFill>
                  <a:srgbClr val="231F20"/>
                </a:solidFill>
                <a:latin typeface="MS Shell Dlg" pitchFamily="34" charset="0"/>
              </a:rPr>
              <a:t>дефибрилляции</a:t>
            </a: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1070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</a:t>
            </a:r>
            <a:r>
              <a:rPr lang="ru-RU" sz="900" u="none" dirty="0" smtClean="0">
                <a:solidFill>
                  <a:srgbClr val="231F20"/>
                </a:solidFill>
                <a:latin typeface="MS Shell Dlg" pitchFamily="34" charset="0"/>
              </a:rPr>
              <a:t>Фибрилляция желудочков/Желудочковая тахикардия без 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пульса</a:t>
            </a: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219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endParaRPr lang="ru-RU" sz="900" dirty="0">
              <a:solidFill>
                <a:srgbClr val="231F20"/>
              </a:solidFill>
              <a:latin typeface="MS Shell Dlg" pitchFamily="34" charset="0"/>
            </a:endParaRPr>
          </a:p>
        </p:txBody>
      </p:sp>
      <p:sp>
        <p:nvSpPr>
          <p:cNvPr id="14350" name="TextBox 14"/>
          <p:cNvSpPr txBox="1">
            <a:spLocks noChangeArrowheads="1"/>
          </p:cNvSpPr>
          <p:nvPr/>
        </p:nvSpPr>
        <p:spPr bwMode="auto">
          <a:xfrm>
            <a:off x="4139952" y="3717032"/>
            <a:ext cx="918521" cy="4103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1026"/>
              </a:lnSpc>
              <a:tabLst>
                <a:tab pos="27800" algn="l"/>
                <a:tab pos="113981" algn="l"/>
              </a:tabLst>
            </a:pPr>
            <a:r>
              <a:rPr lang="ru-RU" u="none" dirty="0">
                <a:latin typeface="Calibri" pitchFamily="34" charset="0"/>
              </a:rPr>
              <a:t>	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Восстановление</a:t>
            </a:r>
          </a:p>
          <a:p>
            <a:pPr>
              <a:lnSpc>
                <a:spcPts val="1070"/>
              </a:lnSpc>
              <a:tabLst>
                <a:tab pos="27800" algn="l"/>
                <a:tab pos="113981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	спонтанного</a:t>
            </a:r>
          </a:p>
          <a:p>
            <a:pPr>
              <a:lnSpc>
                <a:spcPts val="1070"/>
              </a:lnSpc>
              <a:tabLst>
                <a:tab pos="27800" algn="l"/>
                <a:tab pos="113981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кровообращения</a:t>
            </a:r>
          </a:p>
        </p:txBody>
      </p:sp>
      <p:sp>
        <p:nvSpPr>
          <p:cNvPr id="14351" name="TextBox 15"/>
          <p:cNvSpPr txBox="1">
            <a:spLocks noChangeArrowheads="1"/>
          </p:cNvSpPr>
          <p:nvPr/>
        </p:nvSpPr>
        <p:spPr bwMode="auto">
          <a:xfrm>
            <a:off x="5894920" y="3021239"/>
            <a:ext cx="1295226" cy="551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1043"/>
              </a:lnSpc>
              <a:tabLst>
                <a:tab pos="50041" algn="l"/>
                <a:tab pos="94521" algn="l"/>
                <a:tab pos="197382" algn="l"/>
              </a:tabLst>
            </a:pPr>
            <a:r>
              <a:rPr lang="ru-RU" dirty="0">
                <a:latin typeface="Calibri" pitchFamily="34" charset="0"/>
              </a:rPr>
              <a:t>	</a:t>
            </a:r>
            <a:r>
              <a:rPr lang="ru-RU" u="none" dirty="0">
                <a:latin typeface="Calibri" pitchFamily="34" charset="0"/>
              </a:rPr>
              <a:t>	</a:t>
            </a: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Ритм, не требующий</a:t>
            </a:r>
          </a:p>
          <a:p>
            <a:pPr>
              <a:lnSpc>
                <a:spcPts val="1070"/>
              </a:lnSpc>
              <a:tabLst>
                <a:tab pos="50041" algn="l"/>
                <a:tab pos="94521" algn="l"/>
                <a:tab pos="1973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		</a:t>
            </a:r>
            <a:r>
              <a:rPr lang="ru-RU" sz="900" u="none" dirty="0" err="1">
                <a:solidFill>
                  <a:srgbClr val="231F20"/>
                </a:solidFill>
                <a:latin typeface="MS Shell Dlg" pitchFamily="34" charset="0"/>
              </a:rPr>
              <a:t>дефибрилляции</a:t>
            </a:r>
            <a:endParaRPr lang="ru-RU" sz="900" u="none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1070"/>
              </a:lnSpc>
              <a:tabLst>
                <a:tab pos="50041" algn="l"/>
                <a:tab pos="94521" algn="l"/>
                <a:tab pos="1973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Электромеханическая</a:t>
            </a:r>
          </a:p>
          <a:p>
            <a:pPr>
              <a:lnSpc>
                <a:spcPts val="1070"/>
              </a:lnSpc>
              <a:tabLst>
                <a:tab pos="50041" algn="l"/>
                <a:tab pos="94521" algn="l"/>
                <a:tab pos="1973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диссоциация/Асистолия</a:t>
            </a:r>
          </a:p>
        </p:txBody>
      </p:sp>
      <p:sp>
        <p:nvSpPr>
          <p:cNvPr id="14352" name="TextBox 16"/>
          <p:cNvSpPr txBox="1">
            <a:spLocks noChangeArrowheads="1"/>
          </p:cNvSpPr>
          <p:nvPr/>
        </p:nvSpPr>
        <p:spPr bwMode="auto">
          <a:xfrm>
            <a:off x="1691680" y="4293096"/>
            <a:ext cx="1362552" cy="551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1026"/>
              </a:lnSpc>
              <a:tabLst>
                <a:tab pos="61161" algn="l"/>
                <a:tab pos="119541" algn="l"/>
                <a:tab pos="1834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Немедленно продолжить</a:t>
            </a:r>
          </a:p>
          <a:p>
            <a:pPr>
              <a:lnSpc>
                <a:spcPts val="1070"/>
              </a:lnSpc>
              <a:tabLst>
                <a:tab pos="61161" algn="l"/>
                <a:tab pos="119541" algn="l"/>
                <a:tab pos="1834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	СЛР в течение 2 мин</a:t>
            </a:r>
          </a:p>
          <a:p>
            <a:pPr>
              <a:lnSpc>
                <a:spcPts val="1070"/>
              </a:lnSpc>
              <a:tabLst>
                <a:tab pos="61161" algn="l"/>
                <a:tab pos="119541" algn="l"/>
                <a:tab pos="1834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		Минимизировать</a:t>
            </a:r>
          </a:p>
          <a:p>
            <a:pPr>
              <a:lnSpc>
                <a:spcPts val="1070"/>
              </a:lnSpc>
              <a:tabLst>
                <a:tab pos="61161" algn="l"/>
                <a:tab pos="119541" algn="l"/>
                <a:tab pos="18348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перерывы в действиях</a:t>
            </a:r>
          </a:p>
        </p:txBody>
      </p:sp>
      <p:sp>
        <p:nvSpPr>
          <p:cNvPr id="14353" name="TextBox 17"/>
          <p:cNvSpPr txBox="1">
            <a:spLocks noChangeArrowheads="1"/>
          </p:cNvSpPr>
          <p:nvPr/>
        </p:nvSpPr>
        <p:spPr bwMode="auto">
          <a:xfrm>
            <a:off x="3635896" y="4293096"/>
            <a:ext cx="1872208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lnSpc>
                <a:spcPts val="777"/>
              </a:lnSpc>
              <a:tabLst>
                <a:tab pos="50041" algn="l"/>
              </a:tabLst>
            </a:pPr>
            <a:r>
              <a:rPr lang="ru-RU" sz="600" dirty="0" err="1">
                <a:solidFill>
                  <a:srgbClr val="231F20"/>
                </a:solidFill>
                <a:latin typeface="MS Shell Dlg" pitchFamily="34" charset="0"/>
              </a:rPr>
              <a:t>НемедлеННое</a:t>
            </a: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 </a:t>
            </a:r>
            <a:r>
              <a:rPr lang="ru-RU" sz="600" dirty="0" err="1">
                <a:solidFill>
                  <a:srgbClr val="231F20"/>
                </a:solidFill>
                <a:latin typeface="MS Shell Dlg" pitchFamily="34" charset="0"/>
              </a:rPr>
              <a:t>лечеНие</a:t>
            </a: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 в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 err="1">
                <a:solidFill>
                  <a:srgbClr val="231F20"/>
                </a:solidFill>
                <a:latin typeface="MS Shell Dlg" pitchFamily="34" charset="0"/>
              </a:rPr>
              <a:t>постРеАНимАциоННом</a:t>
            </a: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 </a:t>
            </a:r>
            <a:r>
              <a:rPr lang="ru-RU" sz="600" dirty="0" err="1">
                <a:solidFill>
                  <a:srgbClr val="231F20"/>
                </a:solidFill>
                <a:latin typeface="MS Shell Dlg" pitchFamily="34" charset="0"/>
              </a:rPr>
              <a:t>пеРиоде</a:t>
            </a:r>
            <a:endParaRPr lang="ru-RU" sz="600" dirty="0">
              <a:solidFill>
                <a:srgbClr val="231F20"/>
              </a:solidFill>
              <a:latin typeface="MS Shell Dlg" pitchFamily="34" charset="0"/>
            </a:endParaRPr>
          </a:p>
          <a:p>
            <a:pPr>
              <a:lnSpc>
                <a:spcPts val="774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• Использовать алгоритм ABCDE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• Контролировать </a:t>
            </a:r>
            <a:r>
              <a:rPr lang="ru-RU" sz="600" dirty="0" err="1">
                <a:solidFill>
                  <a:srgbClr val="231F20"/>
                </a:solidFill>
                <a:latin typeface="MS Shell Dlg" pitchFamily="34" charset="0"/>
              </a:rPr>
              <a:t>оксигенацию</a:t>
            </a: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 и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	вентиляцию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• Провести диагностические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	исследования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• Воздействовать на причинный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	фактор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• Контролировать температуру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• Начать терапевтическую</a:t>
            </a:r>
          </a:p>
          <a:p>
            <a:pPr>
              <a:lnSpc>
                <a:spcPts val="785"/>
              </a:lnSpc>
              <a:tabLst>
                <a:tab pos="50041" algn="l"/>
              </a:tabLst>
            </a:pPr>
            <a:r>
              <a:rPr lang="ru-RU" sz="600" dirty="0">
                <a:solidFill>
                  <a:srgbClr val="231F20"/>
                </a:solidFill>
                <a:latin typeface="MS Shell Dlg" pitchFamily="34" charset="0"/>
              </a:rPr>
              <a:t>	гипотермию?</a:t>
            </a:r>
          </a:p>
        </p:txBody>
      </p:sp>
      <p:sp>
        <p:nvSpPr>
          <p:cNvPr id="14354" name="TextBox 18"/>
          <p:cNvSpPr txBox="1">
            <a:spLocks noChangeArrowheads="1"/>
          </p:cNvSpPr>
          <p:nvPr/>
        </p:nvSpPr>
        <p:spPr bwMode="auto">
          <a:xfrm>
            <a:off x="5940152" y="4365104"/>
            <a:ext cx="1362552" cy="551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1026"/>
              </a:lnSpc>
              <a:tabLst>
                <a:tab pos="61161" algn="l"/>
                <a:tab pos="116761" algn="l"/>
                <a:tab pos="18070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Немедленно продолжить</a:t>
            </a:r>
          </a:p>
          <a:p>
            <a:pPr>
              <a:lnSpc>
                <a:spcPts val="1070"/>
              </a:lnSpc>
              <a:tabLst>
                <a:tab pos="61161" algn="l"/>
                <a:tab pos="116761" algn="l"/>
                <a:tab pos="18070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	СЛР в течение 2 мин</a:t>
            </a:r>
          </a:p>
          <a:p>
            <a:pPr>
              <a:lnSpc>
                <a:spcPts val="1070"/>
              </a:lnSpc>
              <a:tabLst>
                <a:tab pos="61161" algn="l"/>
                <a:tab pos="116761" algn="l"/>
                <a:tab pos="18070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		Минимизировать</a:t>
            </a:r>
          </a:p>
          <a:p>
            <a:pPr>
              <a:lnSpc>
                <a:spcPts val="1070"/>
              </a:lnSpc>
              <a:tabLst>
                <a:tab pos="61161" algn="l"/>
                <a:tab pos="116761" algn="l"/>
                <a:tab pos="180702" algn="l"/>
              </a:tabLst>
            </a:pPr>
            <a:r>
              <a:rPr lang="ru-RU" sz="900" u="none" dirty="0">
                <a:solidFill>
                  <a:srgbClr val="231F20"/>
                </a:solidFill>
                <a:latin typeface="MS Shell Dlg" pitchFamily="34" charset="0"/>
              </a:rPr>
              <a:t>	перерывы в действиях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75656" y="5157192"/>
            <a:ext cx="2354812" cy="1372171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958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800" dirty="0">
                <a:solidFill>
                  <a:srgbClr val="FFFFFF"/>
                </a:solidFill>
                <a:latin typeface="MS Shell Dlg"/>
              </a:rPr>
              <a:t>во </a:t>
            </a:r>
            <a:r>
              <a:rPr lang="ru-RU" sz="800" dirty="0" err="1">
                <a:solidFill>
                  <a:srgbClr val="FFFFFF"/>
                </a:solidFill>
                <a:latin typeface="MS Shell Dlg"/>
              </a:rPr>
              <a:t>вРемя</a:t>
            </a:r>
            <a:r>
              <a:rPr lang="ru-RU" sz="800" dirty="0">
                <a:solidFill>
                  <a:srgbClr val="FFFFFF"/>
                </a:solidFill>
                <a:latin typeface="MS Shell Dlg"/>
              </a:rPr>
              <a:t> </a:t>
            </a:r>
            <a:r>
              <a:rPr lang="ru-RU" sz="800" dirty="0" err="1">
                <a:solidFill>
                  <a:srgbClr val="FFFFFF"/>
                </a:solidFill>
                <a:latin typeface="MS Shell Dlg"/>
              </a:rPr>
              <a:t>слР</a:t>
            </a:r>
            <a:endParaRPr lang="ru-RU" sz="800" dirty="0">
              <a:solidFill>
                <a:srgbClr val="FFFFFF"/>
              </a:solidFill>
              <a:latin typeface="MS Shell Dlg"/>
            </a:endParaRPr>
          </a:p>
          <a:p>
            <a:pPr fontAlgn="auto">
              <a:lnSpc>
                <a:spcPts val="931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Обеспечить высокое качество СЛР: частоту, глубину,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декомпрессию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Планировать действия до прерывания СЛР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Обеспечить </a:t>
            </a:r>
            <a:r>
              <a:rPr lang="ru-RU" sz="700" dirty="0" err="1">
                <a:solidFill>
                  <a:srgbClr val="FFFFFF"/>
                </a:solidFill>
                <a:latin typeface="MS Shell Dlg"/>
              </a:rPr>
              <a:t>кислородотерапию</a:t>
            </a:r>
            <a:endParaRPr lang="ru-RU" sz="700" dirty="0">
              <a:solidFill>
                <a:srgbClr val="FFFFFF"/>
              </a:solidFill>
              <a:latin typeface="MS Shell Dlg"/>
            </a:endParaRP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Обеспечить сосудистый доступ (внутривенный,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внутрикостный)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Адреналин каждые 3-5 мин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Рассмотреть варианты обеспечения проходимости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дыхательных путей и использование </a:t>
            </a:r>
            <a:r>
              <a:rPr lang="ru-RU" sz="700" dirty="0" err="1">
                <a:solidFill>
                  <a:srgbClr val="FFFFFF"/>
                </a:solidFill>
                <a:latin typeface="MS Shell Dlg"/>
              </a:rPr>
              <a:t>капнографии</a:t>
            </a:r>
            <a:endParaRPr lang="ru-RU" sz="700" dirty="0">
              <a:solidFill>
                <a:srgbClr val="FFFFFF"/>
              </a:solidFill>
              <a:latin typeface="MS Shell Dlg"/>
            </a:endParaRP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• Продолжить непрерывные компрессии грудной клетки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после обеспечения проходимости дыхательных путей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 smtClean="0">
                <a:solidFill>
                  <a:srgbClr val="FFFFFF"/>
                </a:solidFill>
                <a:latin typeface="MS Shell Dlg"/>
              </a:rPr>
              <a:t>•</a:t>
            </a:r>
            <a:endParaRPr lang="ru-RU" sz="700" dirty="0">
              <a:solidFill>
                <a:srgbClr val="FFFFFF"/>
              </a:solidFill>
              <a:latin typeface="MS Shell Dlg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860032" y="5229200"/>
            <a:ext cx="2099293" cy="1013098"/>
          </a:xfrm>
          <a:prstGeom prst="rect">
            <a:avLst/>
          </a:prstGeom>
          <a:noFill/>
        </p:spPr>
        <p:txBody>
          <a:bodyPr wrap="none" lIns="0" tIns="0" rIns="0" bIns="0">
            <a:spAutoFit/>
          </a:bodyPr>
          <a:lstStyle/>
          <a:p>
            <a:pPr fontAlgn="auto">
              <a:lnSpc>
                <a:spcPts val="958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800" dirty="0" err="1">
                <a:solidFill>
                  <a:srgbClr val="FFFFFF"/>
                </a:solidFill>
                <a:latin typeface="MS Shell Dlg"/>
              </a:rPr>
              <a:t>обРАтимые</a:t>
            </a:r>
            <a:r>
              <a:rPr lang="ru-RU" sz="800" dirty="0">
                <a:solidFill>
                  <a:srgbClr val="FFFFFF"/>
                </a:solidFill>
                <a:latin typeface="MS Shell Dlg"/>
              </a:rPr>
              <a:t> </a:t>
            </a:r>
            <a:r>
              <a:rPr lang="ru-RU" sz="800" dirty="0" err="1">
                <a:solidFill>
                  <a:srgbClr val="FFFFFF"/>
                </a:solidFill>
                <a:latin typeface="MS Shell Dlg"/>
              </a:rPr>
              <a:t>пРичиНы</a:t>
            </a:r>
            <a:endParaRPr lang="ru-RU" sz="800" dirty="0">
              <a:solidFill>
                <a:srgbClr val="FFFFFF"/>
              </a:solidFill>
              <a:latin typeface="MS Shell Dlg"/>
            </a:endParaRPr>
          </a:p>
          <a:p>
            <a:pPr fontAlgn="auto">
              <a:lnSpc>
                <a:spcPts val="931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800" dirty="0">
                <a:solidFill>
                  <a:srgbClr val="FFFFFF"/>
                </a:solidFill>
                <a:latin typeface="MS Shell Dlg"/>
              </a:rPr>
              <a:t>	</a:t>
            </a:r>
            <a:r>
              <a:rPr lang="ru-RU" sz="700" dirty="0">
                <a:solidFill>
                  <a:srgbClr val="FFFFFF"/>
                </a:solidFill>
                <a:latin typeface="MS Shell Dlg"/>
              </a:rPr>
              <a:t>Гипоксия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</a:t>
            </a:r>
            <a:r>
              <a:rPr lang="ru-RU" sz="700" dirty="0" err="1">
                <a:solidFill>
                  <a:srgbClr val="FFFFFF"/>
                </a:solidFill>
                <a:latin typeface="MS Shell Dlg"/>
              </a:rPr>
              <a:t>Гиповолемия</a:t>
            </a:r>
            <a:endParaRPr lang="ru-RU" sz="700" dirty="0">
              <a:solidFill>
                <a:srgbClr val="FFFFFF"/>
              </a:solidFill>
              <a:latin typeface="MS Shell Dlg"/>
            </a:endParaRP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</a:t>
            </a:r>
            <a:r>
              <a:rPr lang="ru-RU" sz="700" dirty="0" err="1">
                <a:solidFill>
                  <a:srgbClr val="FFFFFF"/>
                </a:solidFill>
                <a:latin typeface="MS Shell Dlg"/>
              </a:rPr>
              <a:t>Гипо</a:t>
            </a:r>
            <a:r>
              <a:rPr lang="ru-RU" sz="700" dirty="0">
                <a:solidFill>
                  <a:srgbClr val="FFFFFF"/>
                </a:solidFill>
                <a:latin typeface="MS Shell Dlg"/>
              </a:rPr>
              <a:t>- /</a:t>
            </a:r>
            <a:r>
              <a:rPr lang="ru-RU" sz="700" dirty="0" err="1">
                <a:solidFill>
                  <a:srgbClr val="FFFFFF"/>
                </a:solidFill>
                <a:latin typeface="MS Shell Dlg"/>
              </a:rPr>
              <a:t>гиперкалиемия</a:t>
            </a:r>
            <a:r>
              <a:rPr lang="ru-RU" sz="700" dirty="0">
                <a:solidFill>
                  <a:srgbClr val="FFFFFF"/>
                </a:solidFill>
                <a:latin typeface="MS Shell Dlg"/>
              </a:rPr>
              <a:t>/ метаболические причины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Гипотермия</a:t>
            </a:r>
          </a:p>
          <a:p>
            <a:pPr fontAlgn="auto">
              <a:lnSpc>
                <a:spcPts val="219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endParaRPr lang="ru-RU" sz="700" dirty="0">
              <a:solidFill>
                <a:srgbClr val="FFFFFF"/>
              </a:solidFill>
              <a:latin typeface="MS Shell Dlg"/>
            </a:endParaRPr>
          </a:p>
          <a:p>
            <a:pPr fontAlgn="auto">
              <a:lnSpc>
                <a:spcPts val="957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Напряженный пневмоторакс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Токсины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Тампонада сердца</a:t>
            </a:r>
          </a:p>
          <a:p>
            <a:pPr fontAlgn="auto">
              <a:lnSpc>
                <a:spcPts val="784"/>
              </a:lnSpc>
              <a:spcBef>
                <a:spcPts val="0"/>
              </a:spcBef>
              <a:spcAft>
                <a:spcPts val="0"/>
              </a:spcAft>
              <a:tabLst>
                <a:tab pos="50041" algn="l"/>
              </a:tabLst>
              <a:defRPr/>
            </a:pPr>
            <a:r>
              <a:rPr lang="ru-RU" sz="700" dirty="0">
                <a:solidFill>
                  <a:srgbClr val="FFFFFF"/>
                </a:solidFill>
                <a:latin typeface="MS Shell Dlg"/>
              </a:rPr>
              <a:t>	Тромбоэмболия</a:t>
            </a:r>
          </a:p>
        </p:txBody>
      </p:sp>
      <p:sp>
        <p:nvSpPr>
          <p:cNvPr id="14357" name="TextBox 21"/>
          <p:cNvSpPr txBox="1">
            <a:spLocks noChangeArrowheads="1"/>
          </p:cNvSpPr>
          <p:nvPr/>
        </p:nvSpPr>
        <p:spPr bwMode="auto">
          <a:xfrm>
            <a:off x="2185799" y="6599836"/>
            <a:ext cx="3587521" cy="269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>
              <a:lnSpc>
                <a:spcPts val="651"/>
              </a:lnSpc>
              <a:tabLst>
                <a:tab pos="366964" algn="l"/>
                <a:tab pos="1312174" algn="l"/>
              </a:tabLst>
            </a:pPr>
            <a:r>
              <a:rPr lang="en-US" dirty="0">
                <a:latin typeface="Calibri" pitchFamily="34" charset="0"/>
              </a:rPr>
              <a:t>		</a:t>
            </a:r>
            <a:r>
              <a:rPr lang="en-US" sz="500" dirty="0">
                <a:solidFill>
                  <a:srgbClr val="EF2E31"/>
                </a:solidFill>
                <a:latin typeface="MS Shell Dlg" pitchFamily="34" charset="0"/>
              </a:rPr>
              <a:t>www.erc.edu | info@erc.edu</a:t>
            </a:r>
          </a:p>
          <a:p>
            <a:pPr>
              <a:lnSpc>
                <a:spcPts val="815"/>
              </a:lnSpc>
              <a:tabLst>
                <a:tab pos="366964" algn="l"/>
                <a:tab pos="1312174" algn="l"/>
              </a:tabLst>
            </a:pP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Опубликовано в октябре 2010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European Resuscitation Council Secretariat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vzw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,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Drie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Eikenstraat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 661, 2650 </a:t>
            </a:r>
            <a:r>
              <a:rPr lang="en-US" sz="500" dirty="0" err="1">
                <a:solidFill>
                  <a:srgbClr val="231F20"/>
                </a:solidFill>
                <a:latin typeface="MS Shell Dlg" pitchFamily="34" charset="0"/>
              </a:rPr>
              <a:t>Edegem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, Belgium</a:t>
            </a:r>
          </a:p>
          <a:p>
            <a:pPr>
              <a:lnSpc>
                <a:spcPts val="629"/>
              </a:lnSpc>
              <a:tabLst>
                <a:tab pos="366964" algn="l"/>
                <a:tab pos="1312174" algn="l"/>
              </a:tabLst>
            </a:pP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	</a:t>
            </a: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номер продукта: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Poster_10_PALS_01_01_RUS </a:t>
            </a:r>
            <a:r>
              <a:rPr lang="ru-RU" sz="500" dirty="0">
                <a:solidFill>
                  <a:srgbClr val="231F20"/>
                </a:solidFill>
                <a:latin typeface="MS Shell Dlg" pitchFamily="34" charset="0"/>
              </a:rPr>
              <a:t>Авторские права: </a:t>
            </a:r>
            <a:r>
              <a:rPr lang="en-US" sz="500" dirty="0">
                <a:solidFill>
                  <a:srgbClr val="231F20"/>
                </a:solidFill>
                <a:latin typeface="MS Shell Dlg" pitchFamily="34" charset="0"/>
              </a:rPr>
              <a:t>European Resuscitation Council</a:t>
            </a:r>
            <a:endParaRPr lang="ru-RU" sz="500" dirty="0">
              <a:solidFill>
                <a:srgbClr val="231F20"/>
              </a:solidFill>
              <a:latin typeface="MS Shell Dlg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835696" y="3861048"/>
            <a:ext cx="1184475" cy="161276"/>
          </a:xfrm>
          <a:prstGeom prst="rect">
            <a:avLst/>
          </a:prstGeom>
        </p:spPr>
        <p:txBody>
          <a:bodyPr wrap="square" lIns="20016" tIns="10008" rIns="20016" bIns="10008">
            <a:spAutoFit/>
          </a:bodyPr>
          <a:lstStyle/>
          <a:p>
            <a:pPr>
              <a:lnSpc>
                <a:spcPts val="1067"/>
              </a:lnSpc>
              <a:tabLst>
                <a:tab pos="16680" algn="l"/>
                <a:tab pos="27800" algn="l"/>
                <a:tab pos="222402" algn="l"/>
                <a:tab pos="286343" algn="l"/>
                <a:tab pos="422565" algn="l"/>
              </a:tabLst>
            </a:pPr>
            <a:r>
              <a:rPr lang="ru-RU" sz="1000" u="none" dirty="0" smtClean="0">
                <a:solidFill>
                  <a:srgbClr val="231F20"/>
                </a:solidFill>
                <a:latin typeface="MS Shell Dlg" pitchFamily="34" charset="0"/>
              </a:rPr>
              <a:t>1 разряд 4 Дж/кг</a:t>
            </a:r>
            <a:endParaRPr lang="ru-RU" sz="1000" u="none" dirty="0">
              <a:solidFill>
                <a:srgbClr val="231F20"/>
              </a:solidFill>
              <a:latin typeface="MS Shell Dlg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3923928" y="2636912"/>
            <a:ext cx="1361270" cy="2333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1084"/>
              </a:lnSpc>
              <a:tabLst>
                <a:tab pos="38920" algn="l"/>
                <a:tab pos="47261" algn="l"/>
                <a:tab pos="458705" algn="l"/>
                <a:tab pos="642187" algn="l"/>
              </a:tabLst>
            </a:pPr>
            <a:r>
              <a:rPr lang="ru-RU" dirty="0" smtClean="0">
                <a:solidFill>
                  <a:srgbClr val="FFFFFF"/>
                </a:solidFill>
                <a:latin typeface="MS Shell Dlg" pitchFamily="34" charset="0"/>
              </a:rPr>
              <a:t>Оценить ритм</a:t>
            </a:r>
            <a:endParaRPr lang="ru-RU" dirty="0">
              <a:solidFill>
                <a:srgbClr val="FFFFFF"/>
              </a:solidFill>
              <a:latin typeface="MS Shell Dlg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2114728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3568123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0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043608" y="0"/>
            <a:ext cx="7543800" cy="1431925"/>
          </a:xfrm>
        </p:spPr>
        <p:txBody>
          <a:bodyPr/>
          <a:lstStyle/>
          <a:p>
            <a:r>
              <a:rPr lang="ru-RU" sz="4000" dirty="0">
                <a:solidFill>
                  <a:schemeClr val="hlink"/>
                </a:solidFill>
              </a:rPr>
              <a:t>Эволюция </a:t>
            </a:r>
            <a:r>
              <a:rPr lang="en-US" sz="4000" dirty="0">
                <a:solidFill>
                  <a:schemeClr val="hlink"/>
                </a:solidFill>
              </a:rPr>
              <a:t>ALS</a:t>
            </a:r>
            <a:r>
              <a:rPr lang="ru-RU" sz="4000" dirty="0">
                <a:solidFill>
                  <a:schemeClr val="hlink"/>
                </a:solidFill>
              </a:rPr>
              <a:t> </a:t>
            </a:r>
            <a:r>
              <a:rPr lang="ru-RU" sz="2700" dirty="0">
                <a:solidFill>
                  <a:schemeClr val="hlink"/>
                </a:solidFill>
              </a:rPr>
              <a:t>(</a:t>
            </a:r>
            <a:r>
              <a:rPr lang="ru-RU" sz="2700" dirty="0" err="1">
                <a:solidFill>
                  <a:schemeClr val="hlink"/>
                </a:solidFill>
              </a:rPr>
              <a:t>дефибрилляция</a:t>
            </a:r>
            <a:r>
              <a:rPr lang="ru-RU" sz="2700" dirty="0">
                <a:solidFill>
                  <a:schemeClr val="hlink"/>
                </a:solidFill>
              </a:rPr>
              <a:t>)</a:t>
            </a:r>
          </a:p>
        </p:txBody>
      </p:sp>
      <p:graphicFrame>
        <p:nvGraphicFramePr>
          <p:cNvPr id="386083" name="Group 35"/>
          <p:cNvGraphicFramePr>
            <a:graphicFrameLocks noGrp="1"/>
          </p:cNvGraphicFramePr>
          <p:nvPr/>
        </p:nvGraphicFramePr>
        <p:xfrm>
          <a:off x="468316" y="1182578"/>
          <a:ext cx="8207376" cy="5517643"/>
        </p:xfrm>
        <a:graphic>
          <a:graphicData uri="http://schemas.openxmlformats.org/drawingml/2006/table">
            <a:tbl>
              <a:tblPr/>
              <a:tblGrid>
                <a:gridCol w="2506663"/>
                <a:gridCol w="2030413"/>
                <a:gridCol w="1801812"/>
                <a:gridCol w="1868488"/>
              </a:tblGrid>
              <a:tr h="7086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Компоненты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2000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2005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2010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</a:tr>
              <a:tr h="200482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Энергия первого разряда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Дети 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200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дж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монополярный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150-200 дж биполяр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360 моно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150-200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дж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биполяр</a:t>
                      </a: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360 моно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4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дж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/кг 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6600"/>
                    </a:solidFill>
                  </a:tcPr>
                </a:tc>
              </a:tr>
              <a:tr h="16344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Энергия второго и последующих разрядов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Дети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360 дж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360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дж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монополярный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360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дж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 биполярный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endParaRPr kumimoji="0" lang="ru-RU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FFFFFF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4 </a:t>
                      </a:r>
                      <a:r>
                        <a:rPr kumimoji="0" lang="ru-RU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дж</a:t>
                      </a: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FFFFFF"/>
                            </a:outerShdw>
                          </a:effectLst>
                          <a:latin typeface="Tahoma" pitchFamily="34" charset="0"/>
                        </a:rPr>
                        <a:t>/кг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hlink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47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Последователь -ность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СЛР-три</a:t>
                      </a:r>
                      <a:r>
                        <a:rPr kumimoji="0" lang="ru-RU" sz="1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 разряда </a:t>
                      </a:r>
                      <a:r>
                        <a:rPr kumimoji="0" lang="ru-RU" sz="1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подряд-СЛР</a:t>
                      </a:r>
                      <a:endParaRPr kumimoji="0" lang="ru-RU" sz="1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30:2 - разряд; 30:2 – разряд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/>
                          </a:outerShdw>
                        </a:effectLst>
                        <a:latin typeface="Tahoma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itchFamily="2" charset="2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/>
                            </a:outerShdw>
                          </a:effectLst>
                          <a:latin typeface="Tahoma" pitchFamily="34" charset="0"/>
                        </a:rPr>
                        <a:t>без промежуточной оценки ритма и пульса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253" name="Rectangle 5"/>
          <p:cNvSpPr>
            <a:spLocks noGrp="1" noChangeArrowheads="1"/>
          </p:cNvSpPr>
          <p:nvPr>
            <p:ph type="title"/>
          </p:nvPr>
        </p:nvSpPr>
        <p:spPr>
          <a:xfrm>
            <a:off x="323852" y="304802"/>
            <a:ext cx="8286751" cy="1431925"/>
          </a:xfrm>
        </p:spPr>
        <p:txBody>
          <a:bodyPr/>
          <a:lstStyle/>
          <a:p>
            <a:pPr algn="ctr"/>
            <a:r>
              <a:rPr lang="en-US" sz="2800">
                <a:solidFill>
                  <a:srgbClr val="FFFF00"/>
                </a:solidFill>
              </a:rPr>
              <a:t>F</a:t>
            </a:r>
            <a:r>
              <a:rPr lang="ru-RU" sz="2800"/>
              <a:t>. </a:t>
            </a:r>
            <a:r>
              <a:rPr lang="ru-RU" sz="2800">
                <a:solidFill>
                  <a:srgbClr val="FFFF00"/>
                </a:solidFill>
              </a:rPr>
              <a:t>Дефибрилляция</a:t>
            </a:r>
            <a:endParaRPr lang="ru-RU"/>
          </a:p>
        </p:txBody>
      </p:sp>
      <p:pic>
        <p:nvPicPr>
          <p:cNvPr id="309252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31914" y="1412875"/>
            <a:ext cx="3090863" cy="2052639"/>
          </a:xfrm>
          <a:noFill/>
          <a:ln/>
        </p:spPr>
      </p:pic>
      <p:pic>
        <p:nvPicPr>
          <p:cNvPr id="309255" name="Picture 7" descr=" 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r:link="rId4" cstate="print"/>
          <a:srcRect/>
          <a:stretch>
            <a:fillRect/>
          </a:stretch>
        </p:blipFill>
        <p:spPr>
          <a:xfrm>
            <a:off x="5003802" y="2276476"/>
            <a:ext cx="3895725" cy="4149725"/>
          </a:xfrm>
          <a:noFill/>
          <a:ln/>
        </p:spPr>
      </p:pic>
      <p:sp>
        <p:nvSpPr>
          <p:cNvPr id="309257" name="AutoShape 9"/>
          <p:cNvSpPr>
            <a:spLocks noChangeArrowheads="1"/>
          </p:cNvSpPr>
          <p:nvPr/>
        </p:nvSpPr>
        <p:spPr bwMode="auto">
          <a:xfrm>
            <a:off x="5292726" y="4221164"/>
            <a:ext cx="485775" cy="976312"/>
          </a:xfrm>
          <a:prstGeom prst="upArrow">
            <a:avLst>
              <a:gd name="adj1" fmla="val 50000"/>
              <a:gd name="adj2" fmla="val 50245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pic>
        <p:nvPicPr>
          <p:cNvPr id="309258" name="Picture 10"/>
          <p:cNvPicPr>
            <a:picLocks noChangeAspect="1" noChangeArrowheads="1"/>
          </p:cNvPicPr>
          <p:nvPr/>
        </p:nvPicPr>
        <p:blipFill>
          <a:blip r:embed="rId5" cstate="print">
            <a:lum bright="-38000" contrast="100000"/>
            <a:grayscl/>
            <a:biLevel thresh="50000"/>
          </a:blip>
          <a:srcRect/>
          <a:stretch>
            <a:fillRect/>
          </a:stretch>
        </p:blipFill>
        <p:spPr bwMode="auto">
          <a:xfrm>
            <a:off x="1258889" y="3790952"/>
            <a:ext cx="3097212" cy="268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ru-RU">
                <a:solidFill>
                  <a:schemeClr val="hlink"/>
                </a:solidFill>
              </a:rPr>
              <a:t>Во время </a:t>
            </a:r>
            <a:r>
              <a:rPr lang="en-US">
                <a:solidFill>
                  <a:schemeClr val="hlink"/>
                </a:solidFill>
              </a:rPr>
              <a:t>ALS</a:t>
            </a:r>
            <a:r>
              <a:rPr lang="ru-RU">
                <a:solidFill>
                  <a:schemeClr val="hlink"/>
                </a:solidFill>
              </a:rPr>
              <a:t> </a:t>
            </a:r>
            <a:endParaRPr lang="ru-RU" sz="3000">
              <a:solidFill>
                <a:schemeClr val="hlink"/>
              </a:solidFill>
            </a:endParaRPr>
          </a:p>
        </p:txBody>
      </p:sp>
      <p:sp>
        <p:nvSpPr>
          <p:cNvPr id="38707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ru-RU" sz="2000"/>
              <a:t>Обеспечить высокое качество СЛР: частоту, глубину,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     декомпрессию</a:t>
            </a:r>
          </a:p>
          <a:p>
            <a:pPr>
              <a:lnSpc>
                <a:spcPct val="80000"/>
              </a:lnSpc>
            </a:pPr>
            <a:r>
              <a:rPr lang="ru-RU" sz="2000"/>
              <a:t>Планировать действия до прерывания СЛР</a:t>
            </a:r>
          </a:p>
          <a:p>
            <a:pPr>
              <a:lnSpc>
                <a:spcPct val="80000"/>
              </a:lnSpc>
            </a:pPr>
            <a:r>
              <a:rPr lang="ru-RU" sz="2000"/>
              <a:t>Обеспечить кислородотерапию</a:t>
            </a:r>
          </a:p>
          <a:p>
            <a:pPr>
              <a:lnSpc>
                <a:spcPct val="80000"/>
              </a:lnSpc>
            </a:pPr>
            <a:r>
              <a:rPr lang="ru-RU" sz="2000"/>
              <a:t>Рассмотреть варианты обеспечения проходимости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     дыхательных путей и использование капнографии</a:t>
            </a:r>
          </a:p>
          <a:p>
            <a:pPr>
              <a:lnSpc>
                <a:spcPct val="80000"/>
              </a:lnSpc>
            </a:pPr>
            <a:r>
              <a:rPr lang="ru-RU" sz="2000"/>
              <a:t>Продолжить непрерывные компрессии грудной клетки после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ru-RU" sz="2000"/>
              <a:t>    обеспечения проходимости дыхательных путей</a:t>
            </a:r>
          </a:p>
          <a:p>
            <a:pPr>
              <a:lnSpc>
                <a:spcPct val="80000"/>
              </a:lnSpc>
            </a:pPr>
            <a:r>
              <a:rPr lang="ru-RU" sz="2000"/>
              <a:t>Обеспечить сосудистый доступ (внутривенный, внутри-костный)</a:t>
            </a:r>
          </a:p>
          <a:p>
            <a:pPr>
              <a:lnSpc>
                <a:spcPct val="80000"/>
              </a:lnSpc>
            </a:pPr>
            <a:r>
              <a:rPr lang="ru-RU" sz="2000"/>
              <a:t>Адреналин каждые 3-5 мин</a:t>
            </a:r>
          </a:p>
          <a:p>
            <a:pPr>
              <a:lnSpc>
                <a:spcPct val="80000"/>
              </a:lnSpc>
            </a:pPr>
            <a:r>
              <a:rPr lang="ru-RU" sz="2000"/>
              <a:t>Корригировать обратимые причины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09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ALS</a:t>
            </a:r>
            <a:r>
              <a:rPr lang="ru-RU">
                <a:solidFill>
                  <a:schemeClr val="hlink"/>
                </a:solidFill>
              </a:rPr>
              <a:t> </a:t>
            </a:r>
            <a:r>
              <a:rPr lang="ru-RU" sz="3000">
                <a:solidFill>
                  <a:schemeClr val="hlink"/>
                </a:solidFill>
              </a:rPr>
              <a:t>(лечение обратимых причин)</a:t>
            </a:r>
          </a:p>
        </p:txBody>
      </p:sp>
      <p:sp>
        <p:nvSpPr>
          <p:cNvPr id="388099" name="Rectangle 4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1066803" y="1981200"/>
            <a:ext cx="3698875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>
                <a:solidFill>
                  <a:schemeClr val="hlink"/>
                </a:solidFill>
              </a:rPr>
              <a:t>«Четыре Г»:</a:t>
            </a:r>
          </a:p>
          <a:p>
            <a:pPr>
              <a:buFont typeface="Wingdings" pitchFamily="2" charset="2"/>
              <a:buNone/>
            </a:pPr>
            <a:endParaRPr lang="ru-RU" sz="3600">
              <a:solidFill>
                <a:schemeClr val="hlink"/>
              </a:solidFill>
            </a:endParaRPr>
          </a:p>
          <a:p>
            <a:r>
              <a:rPr lang="ru-RU" sz="2800"/>
              <a:t>Гипоксия;</a:t>
            </a:r>
          </a:p>
          <a:p>
            <a:r>
              <a:rPr lang="ru-RU" sz="2800"/>
              <a:t>Гиповолемия;</a:t>
            </a:r>
          </a:p>
          <a:p>
            <a:r>
              <a:rPr lang="ru-RU" sz="2800"/>
              <a:t>Гипотермия</a:t>
            </a:r>
          </a:p>
          <a:p>
            <a:r>
              <a:rPr lang="ru-RU" sz="2800"/>
              <a:t>Гипо-</a:t>
            </a:r>
            <a:r>
              <a:rPr lang="ru-RU" sz="2400"/>
              <a:t>/гиперкалиемия</a:t>
            </a:r>
          </a:p>
        </p:txBody>
      </p:sp>
      <p:sp>
        <p:nvSpPr>
          <p:cNvPr id="388100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911727" y="1981200"/>
            <a:ext cx="3698875" cy="4114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ru-RU" sz="3600">
                <a:solidFill>
                  <a:schemeClr val="hlink"/>
                </a:solidFill>
              </a:rPr>
              <a:t>«Четыре Т»:</a:t>
            </a:r>
          </a:p>
          <a:p>
            <a:pPr>
              <a:buFont typeface="Wingdings" pitchFamily="2" charset="2"/>
              <a:buNone/>
            </a:pPr>
            <a:endParaRPr lang="ru-RU" sz="3600">
              <a:solidFill>
                <a:schemeClr val="hlink"/>
              </a:solidFill>
            </a:endParaRPr>
          </a:p>
          <a:p>
            <a:r>
              <a:rPr lang="ru-RU" sz="2800"/>
              <a:t>Тромбоз;</a:t>
            </a:r>
          </a:p>
          <a:p>
            <a:r>
              <a:rPr lang="ru-RU" sz="2800"/>
              <a:t>Тампонада сердца;</a:t>
            </a:r>
          </a:p>
          <a:p>
            <a:r>
              <a:rPr lang="ru-RU" sz="2800"/>
              <a:t>Токсины;</a:t>
            </a:r>
          </a:p>
          <a:p>
            <a:r>
              <a:rPr lang="ru-RU" sz="2800"/>
              <a:t>Напряженный пневмоторакс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Обычно при проведении закрытого массажа сердца и отсутствии спонтанных </a:t>
            </a:r>
            <a:r>
              <a:rPr lang="ru-RU" dirty="0" smtClean="0"/>
              <a:t>сердечных </a:t>
            </a:r>
            <a:r>
              <a:rPr lang="ru-RU" dirty="0"/>
              <a:t>сокращений EtCO2 составляет 10-15 мм </a:t>
            </a:r>
            <a:r>
              <a:rPr lang="ru-RU" dirty="0" err="1"/>
              <a:t>рт.ст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эффективном непрямом </a:t>
            </a:r>
            <a:r>
              <a:rPr lang="ru-RU" dirty="0" smtClean="0"/>
              <a:t>массаже </a:t>
            </a:r>
            <a:r>
              <a:rPr lang="ru-RU" dirty="0"/>
              <a:t>сердца EtCO2 превышает 15 мм </a:t>
            </a:r>
            <a:r>
              <a:rPr lang="ru-RU" dirty="0" err="1" smtClean="0"/>
              <a:t>рт.ст</a:t>
            </a:r>
            <a:r>
              <a:rPr lang="ru-RU" dirty="0" smtClean="0"/>
              <a:t>.</a:t>
            </a:r>
          </a:p>
          <a:p>
            <a:r>
              <a:rPr lang="ru-RU" dirty="0" smtClean="0"/>
              <a:t>Если </a:t>
            </a:r>
            <a:r>
              <a:rPr lang="ru-RU" dirty="0"/>
              <a:t>такой уровень EtCO2 при </a:t>
            </a:r>
            <a:r>
              <a:rPr lang="ru-RU" dirty="0" smtClean="0"/>
              <a:t>проведении СЛР </a:t>
            </a:r>
            <a:r>
              <a:rPr lang="ru-RU" dirty="0"/>
              <a:t>обеспечить не удается, то это может свидетельствовать о наличии таких </a:t>
            </a:r>
            <a:r>
              <a:rPr lang="ru-RU" dirty="0" smtClean="0"/>
              <a:t>состояний</a:t>
            </a:r>
            <a:r>
              <a:rPr lang="ru-RU" dirty="0"/>
              <a:t>, как:</a:t>
            </a:r>
          </a:p>
          <a:p>
            <a:pPr>
              <a:buNone/>
            </a:pPr>
            <a:r>
              <a:rPr lang="ru-RU" dirty="0" smtClean="0"/>
              <a:t>      - </a:t>
            </a:r>
            <a:r>
              <a:rPr lang="ru-RU" dirty="0" err="1"/>
              <a:t>гиповолемия</a:t>
            </a:r>
            <a:endParaRPr lang="ru-RU" dirty="0"/>
          </a:p>
          <a:p>
            <a:pPr>
              <a:buNone/>
            </a:pPr>
            <a:r>
              <a:rPr lang="ru-RU" dirty="0" smtClean="0"/>
              <a:t>       -тампонада </a:t>
            </a:r>
            <a:r>
              <a:rPr lang="ru-RU" dirty="0"/>
              <a:t>сердца</a:t>
            </a:r>
          </a:p>
          <a:p>
            <a:pPr>
              <a:buNone/>
            </a:pPr>
            <a:r>
              <a:rPr lang="ru-RU" dirty="0" smtClean="0"/>
              <a:t>       -массивная </a:t>
            </a:r>
            <a:r>
              <a:rPr lang="ru-RU" dirty="0"/>
              <a:t>ТЭЛА</a:t>
            </a:r>
          </a:p>
          <a:p>
            <a:pPr>
              <a:buNone/>
            </a:pPr>
            <a:r>
              <a:rPr lang="ru-RU" dirty="0" smtClean="0"/>
              <a:t>       -гипервентиляция</a:t>
            </a:r>
            <a:r>
              <a:rPr lang="ru-RU" dirty="0"/>
              <a:t>.</a:t>
            </a:r>
          </a:p>
          <a:p>
            <a:r>
              <a:rPr lang="ru-RU" dirty="0">
                <a:solidFill>
                  <a:srgbClr val="FF0000"/>
                </a:solidFill>
              </a:rPr>
              <a:t>Об эффективности проводимых мероприятий сердечно-легочной </a:t>
            </a:r>
            <a:r>
              <a:rPr lang="ru-RU" dirty="0" smtClean="0">
                <a:solidFill>
                  <a:srgbClr val="FF0000"/>
                </a:solidFill>
              </a:rPr>
              <a:t>реанимации указывает </a:t>
            </a:r>
            <a:r>
              <a:rPr lang="ru-RU" dirty="0">
                <a:solidFill>
                  <a:srgbClr val="FF0000"/>
                </a:solidFill>
              </a:rPr>
              <a:t>увеличение EtCO2 до 15 мм </a:t>
            </a:r>
            <a:r>
              <a:rPr lang="ru-RU" dirty="0" err="1">
                <a:solidFill>
                  <a:srgbClr val="FF0000"/>
                </a:solidFill>
              </a:rPr>
              <a:t>рт</a:t>
            </a:r>
            <a:r>
              <a:rPr lang="ru-RU" dirty="0">
                <a:solidFill>
                  <a:srgbClr val="FF0000"/>
                </a:solidFill>
              </a:rPr>
              <a:t>. ст. и более, что свидетельствует об </a:t>
            </a:r>
            <a:r>
              <a:rPr lang="ru-RU" dirty="0" smtClean="0">
                <a:solidFill>
                  <a:srgbClr val="FF0000"/>
                </a:solidFill>
              </a:rPr>
              <a:t>увеличении </a:t>
            </a:r>
            <a:r>
              <a:rPr lang="ru-RU" dirty="0">
                <a:solidFill>
                  <a:srgbClr val="FF0000"/>
                </a:solidFill>
              </a:rPr>
              <a:t>минутного объема кровообращения и восстановлении сердечной деятельности.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3514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lnSpcReduction="10000"/>
          </a:bodyPr>
          <a:lstStyle/>
          <a:p>
            <a:endParaRPr lang="ru-RU" sz="2400" dirty="0" smtClean="0"/>
          </a:p>
          <a:p>
            <a:r>
              <a:rPr lang="ru-RU" sz="2400" dirty="0" smtClean="0"/>
              <a:t>Основной механизм - первичная респираторная </a:t>
            </a:r>
            <a:r>
              <a:rPr lang="ru-RU" sz="2400" dirty="0"/>
              <a:t>дисфункция - ключевой элемент патогенеза остановки кровообращения и </a:t>
            </a:r>
            <a:r>
              <a:rPr lang="ru-RU" sz="2400" dirty="0" smtClean="0"/>
              <a:t>танатогенеза </a:t>
            </a:r>
            <a:r>
              <a:rPr lang="ru-RU" sz="2400" dirty="0"/>
              <a:t>у детей. </a:t>
            </a:r>
            <a:endParaRPr lang="ru-RU" sz="2400" dirty="0" smtClean="0"/>
          </a:p>
          <a:p>
            <a:r>
              <a:rPr lang="ru-RU" sz="2400" dirty="0" smtClean="0"/>
              <a:t>Вследствие </a:t>
            </a:r>
            <a:r>
              <a:rPr lang="ru-RU" sz="2400" dirty="0"/>
              <a:t>прогрессирующей респираторной недостаточности </a:t>
            </a:r>
            <a:r>
              <a:rPr lang="ru-RU" sz="2400" dirty="0" smtClean="0"/>
              <a:t>развиваются </a:t>
            </a:r>
            <a:r>
              <a:rPr lang="ru-RU" sz="2400" dirty="0"/>
              <a:t>гипоксемия, гиперкапния и смешанный ацидоз, которые и приводят к </a:t>
            </a:r>
            <a:r>
              <a:rPr lang="ru-RU" sz="2400" dirty="0" smtClean="0"/>
              <a:t>резко выраженным </a:t>
            </a:r>
            <a:r>
              <a:rPr lang="ru-RU" sz="2400" dirty="0"/>
              <a:t>нарушениям кровообращения с развитием </a:t>
            </a:r>
            <a:r>
              <a:rPr lang="ru-RU" sz="2400" dirty="0" err="1"/>
              <a:t>брадиаритмии</a:t>
            </a:r>
            <a:r>
              <a:rPr lang="ru-RU" sz="2400" dirty="0"/>
              <a:t> и </a:t>
            </a:r>
            <a:r>
              <a:rPr lang="ru-RU" sz="2400" dirty="0" smtClean="0"/>
              <a:t>асистолии</a:t>
            </a:r>
          </a:p>
          <a:p>
            <a:r>
              <a:rPr lang="ru-RU" sz="2400" dirty="0"/>
              <a:t>У некоторых пациентов с сепсисом, травмой или дегидратацией </a:t>
            </a:r>
            <a:r>
              <a:rPr lang="ru-RU" sz="2400" dirty="0" smtClean="0"/>
              <a:t>респираторная дисфункция </a:t>
            </a:r>
            <a:r>
              <a:rPr lang="ru-RU" sz="2400" dirty="0"/>
              <a:t>может сопровождаться или усугубляться недостаточностью </a:t>
            </a:r>
            <a:r>
              <a:rPr lang="ru-RU" sz="2400" dirty="0" smtClean="0"/>
              <a:t>кровообращения</a:t>
            </a:r>
            <a:endParaRPr lang="ru-RU" sz="2400" dirty="0"/>
          </a:p>
          <a:p>
            <a:endParaRPr lang="ru-RU" sz="2400" dirty="0"/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83568" y="476672"/>
            <a:ext cx="78213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u="none" dirty="0" smtClean="0">
                <a:solidFill>
                  <a:srgbClr val="FFFF00"/>
                </a:solidFill>
              </a:rPr>
              <a:t>Патогенез остановки кровообращения у детей </a:t>
            </a:r>
            <a:endParaRPr lang="ru-RU" sz="2400" u="none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071968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600" dirty="0" smtClean="0"/>
              <a:t>Наиболее частый механизм остановки кровообращения       у детей - </a:t>
            </a:r>
            <a:r>
              <a:rPr lang="ru-RU" sz="3600" dirty="0" smtClean="0">
                <a:solidFill>
                  <a:srgbClr val="FFFF00"/>
                </a:solidFill>
              </a:rPr>
              <a:t>асистолия</a:t>
            </a:r>
            <a:endParaRPr lang="ru-RU" sz="36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802363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1469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47813" y="404813"/>
            <a:ext cx="5832475" cy="6192837"/>
          </a:xfrm>
          <a:noFill/>
        </p:spPr>
      </p:pic>
    </p:spTree>
    <p:extLst>
      <p:ext uri="{BB962C8B-B14F-4D97-AF65-F5344CB8AC3E}">
        <p14:creationId xmlns="" xmlns:p14="http://schemas.microsoft.com/office/powerpoint/2010/main" val="1535984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676456" cy="936104"/>
          </a:xfrm>
        </p:spPr>
        <p:txBody>
          <a:bodyPr>
            <a:noAutofit/>
          </a:bodyPr>
          <a:lstStyle/>
          <a:p>
            <a:pPr algn="l"/>
            <a:r>
              <a:rPr lang="ru-RU" sz="2400" b="1" dirty="0" smtClean="0"/>
              <a:t>Проведение непрямого масса</a:t>
            </a:r>
            <a:endParaRPr lang="ru-RU" sz="2400" b="1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434264944"/>
              </p:ext>
            </p:extLst>
          </p:nvPr>
        </p:nvGraphicFramePr>
        <p:xfrm>
          <a:off x="611560" y="822960"/>
          <a:ext cx="8217740" cy="5619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240"/>
                <a:gridCol w="2160240"/>
                <a:gridCol w="1953044"/>
                <a:gridCol w="1944216"/>
              </a:tblGrid>
              <a:tr h="661824">
                <a:tc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Характеристика /возраст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До 1 года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1 – 8 лет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kern="1200" baseline="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Старше 8 лет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826432"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Частота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компрессий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 менее 100 и не более 120 в минуту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77240"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Соотношение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компрессий и ЧД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 : </a:t>
                      </a:r>
                      <a:r>
                        <a:rPr lang="ru-RU" sz="1800" b="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 (2 спасателя)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 : 2 (1 спасатель)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72693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Глубина компрессий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 см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 см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7850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Положение рук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На границе средней и нижней трети грудины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322292"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Техника вы-</a:t>
                      </a:r>
                    </a:p>
                    <a:p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полнения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компрессий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Двумя пальцами или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циркулярно</a:t>
                      </a:r>
                      <a:endParaRPr lang="ru-RU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двумя руками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Основанием ладони одной руки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21570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1571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44450"/>
            <a:ext cx="5400675" cy="6697663"/>
          </a:xfrm>
          <a:noFill/>
        </p:spPr>
      </p:pic>
    </p:spTree>
    <p:extLst>
      <p:ext uri="{BB962C8B-B14F-4D97-AF65-F5344CB8AC3E}">
        <p14:creationId xmlns="" xmlns:p14="http://schemas.microsoft.com/office/powerpoint/2010/main" val="1928380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60376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>
                <a:solidFill>
                  <a:srgbClr val="FFFF00"/>
                </a:solidFill>
              </a:rPr>
              <a:t>Лекарственные средства, используемые </a:t>
            </a:r>
            <a:r>
              <a:rPr lang="ru-RU" sz="2400" b="1" dirty="0" smtClean="0">
                <a:solidFill>
                  <a:srgbClr val="FFFF00"/>
                </a:solidFill>
              </a:rPr>
              <a:t>                     при </a:t>
            </a:r>
            <a:r>
              <a:rPr lang="ru-RU" sz="2400" b="1" dirty="0">
                <a:solidFill>
                  <a:srgbClr val="FFFF00"/>
                </a:solidFill>
              </a:rPr>
              <a:t>расширенной СЛР</a:t>
            </a:r>
            <a:r>
              <a:rPr lang="ru-RU" sz="2400" b="1" i="1" dirty="0">
                <a:solidFill>
                  <a:srgbClr val="FFFF00"/>
                </a:solidFill>
              </a:rPr>
              <a:t/>
            </a:r>
            <a:br>
              <a:rPr lang="ru-RU" sz="2400" b="1" i="1" dirty="0">
                <a:solidFill>
                  <a:srgbClr val="FFFF00"/>
                </a:solidFill>
              </a:rPr>
            </a:br>
            <a:endParaRPr lang="ru-RU" sz="2400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713387"/>
          </a:xfrm>
        </p:spPr>
        <p:txBody>
          <a:bodyPr>
            <a:noAutofit/>
          </a:bodyPr>
          <a:lstStyle/>
          <a:p>
            <a:r>
              <a:rPr lang="ru-RU" sz="2400" i="1" dirty="0" smtClean="0"/>
              <a:t>Восстановление объема циркулирующей крови (ОЦК)</a:t>
            </a:r>
          </a:p>
          <a:p>
            <a:pPr marL="0" indent="0">
              <a:buNone/>
            </a:pPr>
            <a:r>
              <a:rPr lang="ru-RU" sz="2400" dirty="0" smtClean="0"/>
              <a:t>Немедленное </a:t>
            </a:r>
            <a:r>
              <a:rPr lang="ru-RU" sz="2400" dirty="0" err="1" smtClean="0"/>
              <a:t>устраненение</a:t>
            </a:r>
            <a:r>
              <a:rPr lang="ru-RU" sz="2400" dirty="0" smtClean="0"/>
              <a:t> </a:t>
            </a:r>
            <a:r>
              <a:rPr lang="ru-RU" sz="2400" dirty="0" err="1" smtClean="0"/>
              <a:t>гиповолемии</a:t>
            </a:r>
            <a:r>
              <a:rPr lang="ru-RU" sz="2400" dirty="0" smtClean="0"/>
              <a:t>  (</a:t>
            </a:r>
            <a:r>
              <a:rPr lang="ru-RU" sz="2400" dirty="0" err="1" smtClean="0"/>
              <a:t>инфузия</a:t>
            </a:r>
            <a:r>
              <a:rPr lang="ru-RU" sz="2400" dirty="0" smtClean="0"/>
              <a:t> сбалансированных изотонических кристаллоидов - стартовая доза20 мл/кг)</a:t>
            </a:r>
          </a:p>
          <a:p>
            <a:pPr marL="0" indent="0">
              <a:buNone/>
            </a:pPr>
            <a:r>
              <a:rPr lang="ru-RU" sz="2400" b="1" i="1" dirty="0" smtClean="0"/>
              <a:t>Растворы глюкозы и любые другие </a:t>
            </a:r>
            <a:r>
              <a:rPr lang="ru-RU" sz="2400" b="1" i="1" dirty="0" err="1" smtClean="0"/>
              <a:t>гипоосмолярные</a:t>
            </a:r>
            <a:r>
              <a:rPr lang="ru-RU" sz="2400" b="1" i="1" dirty="0" smtClean="0"/>
              <a:t> растворы не применяются при проведении реанимационных мероприятий, кроме случаев с подтвержденной гипогликемией!</a:t>
            </a:r>
          </a:p>
          <a:p>
            <a:pPr marL="0" indent="0">
              <a:buNone/>
            </a:pPr>
            <a:r>
              <a:rPr lang="ru-RU" sz="2400" b="1" i="1" dirty="0" smtClean="0">
                <a:solidFill>
                  <a:srgbClr val="FF0000"/>
                </a:solidFill>
              </a:rPr>
              <a:t>Единственным </a:t>
            </a:r>
            <a:r>
              <a:rPr lang="ru-RU" sz="2400" b="1" i="1" dirty="0">
                <a:solidFill>
                  <a:srgbClr val="FF0000"/>
                </a:solidFill>
              </a:rPr>
              <a:t>препаратом, назначение которого всегда </a:t>
            </a:r>
            <a:r>
              <a:rPr lang="ru-RU" sz="2400" b="1" i="1" dirty="0" smtClean="0">
                <a:solidFill>
                  <a:srgbClr val="FF0000"/>
                </a:solidFill>
              </a:rPr>
              <a:t>показано </a:t>
            </a:r>
            <a:r>
              <a:rPr lang="ru-RU" sz="2400" b="1" i="1" dirty="0">
                <a:solidFill>
                  <a:srgbClr val="FF0000"/>
                </a:solidFill>
              </a:rPr>
              <a:t>при проведении сердечно-легочной реанимации, является Адреналин!</a:t>
            </a:r>
          </a:p>
          <a:p>
            <a:endParaRPr lang="ru-RU" sz="2400" b="1" i="1" dirty="0" smtClean="0"/>
          </a:p>
          <a:p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1048096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i="1" dirty="0"/>
              <a:t/>
            </a:r>
            <a:br>
              <a:rPr lang="ru-RU" sz="3200" i="1" dirty="0"/>
            </a:br>
            <a:endParaRPr lang="ru-RU" sz="3200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3140035276"/>
              </p:ext>
            </p:extLst>
          </p:nvPr>
        </p:nvGraphicFramePr>
        <p:xfrm>
          <a:off x="395536" y="692697"/>
          <a:ext cx="8229600" cy="62421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50504"/>
                <a:gridCol w="3744416"/>
                <a:gridCol w="3034680"/>
              </a:tblGrid>
              <a:tr h="402753">
                <a:tc>
                  <a:txBody>
                    <a:bodyPr/>
                    <a:lstStyle/>
                    <a:p>
                      <a:r>
                        <a:rPr lang="ru-RU" dirty="0" smtClean="0"/>
                        <a:t>препарат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доза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примечание</a:t>
                      </a:r>
                      <a:endParaRPr lang="ru-RU" dirty="0"/>
                    </a:p>
                  </a:txBody>
                  <a:tcPr/>
                </a:tc>
              </a:tr>
              <a:tr h="2780653">
                <a:tc>
                  <a:txBody>
                    <a:bodyPr/>
                    <a:lstStyle/>
                    <a:p>
                      <a:r>
                        <a:rPr lang="ru-RU" dirty="0" smtClean="0"/>
                        <a:t>Адреналин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Внутривенно, </a:t>
                      </a:r>
                      <a:r>
                        <a:rPr lang="ru-RU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внутрикостно</a:t>
                      </a:r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r>
                        <a:rPr lang="ru-RU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0,01 мг/кг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(0,01 мл/кг 1:10000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ru-RU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Эндотрахеально</a:t>
                      </a:r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0,1 мг/кг</a:t>
                      </a:r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(0,1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мл/кг 1:1000)*</a:t>
                      </a:r>
                    </a:p>
                    <a:p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Максимальная доза:</a:t>
                      </a:r>
                    </a:p>
                    <a:p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Внутривенно, </a:t>
                      </a:r>
                      <a:r>
                        <a:rPr lang="ru-RU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внутрикостно</a:t>
                      </a:r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</a:t>
                      </a:r>
                    </a:p>
                    <a:p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1мг</a:t>
                      </a:r>
                    </a:p>
                    <a:p>
                      <a:r>
                        <a:rPr lang="ru-RU" sz="1800" i="1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Эндотрахеально</a:t>
                      </a:r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: </a:t>
                      </a:r>
                      <a:r>
                        <a:rPr lang="ru-RU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2,5 мг</a:t>
                      </a:r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Можно повторять каждые 3-5 минут.</a:t>
                      </a:r>
                    </a:p>
                    <a:p>
                      <a:r>
                        <a:rPr lang="en-US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NB!: </a:t>
                      </a:r>
                      <a:r>
                        <a:rPr lang="ru-RU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Несовместим в одном шприце с щелочными растворами (раствор натрия гидрокарбоната), щелочи инактивируют адреналин!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164112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Амиодарон</a:t>
                      </a:r>
                      <a:endParaRPr lang="ru-RU" sz="1800" kern="1200" baseline="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Стартовая доза: 5 мг/кг, внут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ривенно,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внутрикостно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При необходимости можно повторить дважды до 15 мг/кг.</a:t>
                      </a:r>
                      <a:r>
                        <a:rPr lang="ru-RU" sz="1800" b="1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Максимальная разовая доза 300 мг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Мониторинг ЭКГ и АД</a:t>
                      </a:r>
                    </a:p>
                    <a:p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В случае остановки сердца препарат вводится внутривенно, </a:t>
                      </a:r>
                      <a:r>
                        <a:rPr lang="ru-RU" sz="1800" kern="1200" baseline="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болюсно</a:t>
                      </a:r>
                      <a:r>
                        <a:rPr lang="ru-RU" sz="1800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  <a:tr h="993090">
                <a:tc gridSpan="3">
                  <a:txBody>
                    <a:bodyPr/>
                    <a:lstStyle/>
                    <a:p>
                      <a:r>
                        <a:rPr lang="ru-RU" sz="1800" b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* - </a:t>
                      </a:r>
                      <a:r>
                        <a:rPr lang="ru-RU" sz="1800" b="0" i="1" kern="1200" baseline="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вводить в разведенном виде в 5 мл 0,9% раствора хлорида натрия с последующим проведением ИВЛ (не менее 5 вдохов).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583752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altLang="ru-RU" dirty="0" smtClean="0"/>
              <a:t>Отличия СЛР у детей</a:t>
            </a:r>
            <a:endParaRPr lang="ru-RU" altLang="ru-RU" dirty="0"/>
          </a:p>
        </p:txBody>
      </p:sp>
      <p:sp>
        <p:nvSpPr>
          <p:cNvPr id="191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Соотношение компрессий и вдохов – 15:2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При отсутствии дыхания – сначала производится 5 вдохов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Техника компрессий для детей старше  1 года аналогична применяемой у взрослых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АНД рекомендованы к применению у детей старше 1 года</a:t>
            </a:r>
          </a:p>
          <a:p>
            <a:pPr>
              <a:lnSpc>
                <a:spcPct val="90000"/>
              </a:lnSpc>
              <a:defRPr/>
            </a:pPr>
            <a:r>
              <a:rPr lang="ru-RU" altLang="ru-RU" sz="2800" dirty="0"/>
              <a:t>При использовании неавтоматических (ручных) дефибрилляторов – </a:t>
            </a:r>
            <a:r>
              <a:rPr lang="ru-RU" altLang="ru-RU" sz="2800"/>
              <a:t>4 </a:t>
            </a:r>
            <a:r>
              <a:rPr lang="ru-RU" altLang="ru-RU" sz="2800" smtClean="0"/>
              <a:t>Дж/кг</a:t>
            </a:r>
            <a:endParaRPr lang="ru-RU" alt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95423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ru-RU" sz="2800">
                <a:solidFill>
                  <a:srgbClr val="FFFF00"/>
                </a:solidFill>
              </a:rPr>
              <a:t>Прекращение реанимации</a:t>
            </a:r>
          </a:p>
        </p:txBody>
      </p:sp>
      <p:sp>
        <p:nvSpPr>
          <p:cNvPr id="412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FFFF00"/>
                </a:solidFill>
              </a:rPr>
              <a:t>   СЛР непрофессионалами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/>
              <a:t>Отсутствие признаков эффективности в течение 30 мин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/>
              <a:t>Рекомендация медицинского работника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  <a:defRPr/>
            </a:pPr>
            <a:r>
              <a:rPr lang="ru-RU" sz="2400" dirty="0">
                <a:solidFill>
                  <a:srgbClr val="FFFF00"/>
                </a:solidFill>
              </a:rPr>
              <a:t>   СЛР профессионалами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/>
              <a:t>СЛР не показана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ru-RU" sz="2400" dirty="0"/>
              <a:t>Отсутствие признаков эффективности в течение 30 мин (отчет времени не от начала проведения СЛР, а с момента когда она перестала быть эффективной)   </a:t>
            </a:r>
          </a:p>
        </p:txBody>
      </p:sp>
    </p:spTree>
    <p:extLst>
      <p:ext uri="{BB962C8B-B14F-4D97-AF65-F5344CB8AC3E}">
        <p14:creationId xmlns="" xmlns:p14="http://schemas.microsoft.com/office/powerpoint/2010/main" val="1191825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dirty="0">
                <a:solidFill>
                  <a:srgbClr val="FFFF00"/>
                </a:solidFill>
              </a:rPr>
              <a:t>Реанимационные мероприятия </a:t>
            </a:r>
            <a:br>
              <a:rPr lang="ru-RU" sz="2800" dirty="0">
                <a:solidFill>
                  <a:srgbClr val="FFFF00"/>
                </a:solidFill>
              </a:rPr>
            </a:br>
            <a:r>
              <a:rPr lang="ru-RU" sz="2800" dirty="0" smtClean="0">
                <a:solidFill>
                  <a:srgbClr val="FFFF00"/>
                </a:solidFill>
              </a:rPr>
              <a:t>нецелесообразны</a:t>
            </a:r>
            <a:endParaRPr lang="ru-RU" sz="2800" dirty="0">
              <a:solidFill>
                <a:srgbClr val="FFFF00"/>
              </a:solidFill>
            </a:endParaRP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981201"/>
            <a:ext cx="9144000" cy="4616451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ru-RU" sz="2400" dirty="0"/>
              <a:t>состояние биологической смерти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биологическая смерть констатирована после проведенного полного комплекса лечебных мероприятий;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несовместимая с жизнью травма;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смерть </a:t>
            </a:r>
            <a:r>
              <a:rPr lang="ru-RU" sz="2400" dirty="0"/>
              <a:t>мозга</a:t>
            </a:r>
          </a:p>
          <a:p>
            <a:pPr>
              <a:lnSpc>
                <a:spcPct val="80000"/>
              </a:lnSpc>
            </a:pPr>
            <a:r>
              <a:rPr lang="ru-RU" sz="2400" dirty="0"/>
              <a:t>болезни в стадии декомпенсации с прогрессирующей сердечной и дыхательной недостаточностью;</a:t>
            </a:r>
          </a:p>
          <a:p>
            <a:pPr>
              <a:lnSpc>
                <a:spcPct val="80000"/>
              </a:lnSpc>
            </a:pPr>
            <a:r>
              <a:rPr lang="ru-RU" sz="2400" dirty="0" err="1" smtClean="0"/>
              <a:t>инкурабильные</a:t>
            </a:r>
            <a:r>
              <a:rPr lang="ru-RU" sz="2400" dirty="0" smtClean="0"/>
              <a:t> </a:t>
            </a:r>
            <a:r>
              <a:rPr lang="ru-RU" sz="2400" dirty="0"/>
              <a:t>онкологические больные в IV стадии заболевания</a:t>
            </a:r>
            <a:r>
              <a:rPr lang="ru-RU" sz="2400" dirty="0" smtClean="0"/>
              <a:t>;</a:t>
            </a:r>
          </a:p>
          <a:p>
            <a:pPr>
              <a:lnSpc>
                <a:spcPct val="80000"/>
              </a:lnSpc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04802"/>
            <a:ext cx="8143056" cy="1431925"/>
          </a:xfrm>
        </p:spPr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r>
              <a:rPr lang="ru-RU" dirty="0">
                <a:solidFill>
                  <a:srgbClr val="FFFF00"/>
                </a:solidFill>
              </a:rPr>
              <a:t/>
            </a:r>
            <a:br>
              <a:rPr lang="ru-RU" dirty="0">
                <a:solidFill>
                  <a:srgbClr val="FFFF00"/>
                </a:solidFill>
              </a:rPr>
            </a:br>
            <a:r>
              <a:rPr lang="ru-RU" sz="4000" dirty="0" smtClean="0">
                <a:solidFill>
                  <a:srgbClr val="FFFF00"/>
                </a:solidFill>
              </a:rPr>
              <a:t>БЛАГОДАРЮ </a:t>
            </a:r>
            <a:r>
              <a:rPr lang="ru-RU" sz="4000" dirty="0">
                <a:solidFill>
                  <a:srgbClr val="FFFF00"/>
                </a:solidFill>
              </a:rPr>
              <a:t>ЗА ВНИМАНИЕ !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1959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immer">
  <a:themeElements>
    <a:clrScheme name="Shimmer 2">
      <a:dk1>
        <a:srgbClr val="000099"/>
      </a:dk1>
      <a:lt1>
        <a:srgbClr val="FFFFFF"/>
      </a:lt1>
      <a:dk2>
        <a:srgbClr val="000066"/>
      </a:dk2>
      <a:lt2>
        <a:srgbClr val="EAEAEA"/>
      </a:lt2>
      <a:accent1>
        <a:srgbClr val="66CCFF"/>
      </a:accent1>
      <a:accent2>
        <a:srgbClr val="0066FF"/>
      </a:accent2>
      <a:accent3>
        <a:srgbClr val="AAAAB8"/>
      </a:accent3>
      <a:accent4>
        <a:srgbClr val="DADADA"/>
      </a:accent4>
      <a:accent5>
        <a:srgbClr val="B8E2FF"/>
      </a:accent5>
      <a:accent6>
        <a:srgbClr val="005CE7"/>
      </a:accent6>
      <a:hlink>
        <a:srgbClr val="FFFFCC"/>
      </a:hlink>
      <a:folHlink>
        <a:srgbClr val="99CC00"/>
      </a:folHlink>
    </a:clrScheme>
    <a:fontScheme name="Shimmer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1400" b="1" i="0" u="sng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Shimmer 1">
        <a:dk1>
          <a:srgbClr val="BD3737"/>
        </a:dk1>
        <a:lt1>
          <a:srgbClr val="FFFFFF"/>
        </a:lt1>
        <a:dk2>
          <a:srgbClr val="721E1E"/>
        </a:dk2>
        <a:lt2>
          <a:srgbClr val="FFCC00"/>
        </a:lt2>
        <a:accent1>
          <a:srgbClr val="FF6600"/>
        </a:accent1>
        <a:accent2>
          <a:srgbClr val="CC3300"/>
        </a:accent2>
        <a:accent3>
          <a:srgbClr val="BCABAB"/>
        </a:accent3>
        <a:accent4>
          <a:srgbClr val="DADADA"/>
        </a:accent4>
        <a:accent5>
          <a:srgbClr val="FFB8AA"/>
        </a:accent5>
        <a:accent6>
          <a:srgbClr val="B92D00"/>
        </a:accent6>
        <a:hlink>
          <a:srgbClr val="F7CC2F"/>
        </a:hlink>
        <a:folHlink>
          <a:srgbClr val="C7C6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2">
        <a:dk1>
          <a:srgbClr val="000099"/>
        </a:dk1>
        <a:lt1>
          <a:srgbClr val="FFFFFF"/>
        </a:lt1>
        <a:dk2>
          <a:srgbClr val="000066"/>
        </a:dk2>
        <a:lt2>
          <a:srgbClr val="EAEAEA"/>
        </a:lt2>
        <a:accent1>
          <a:srgbClr val="66CCFF"/>
        </a:accent1>
        <a:accent2>
          <a:srgbClr val="0066FF"/>
        </a:accent2>
        <a:accent3>
          <a:srgbClr val="AAAAB8"/>
        </a:accent3>
        <a:accent4>
          <a:srgbClr val="DADADA"/>
        </a:accent4>
        <a:accent5>
          <a:srgbClr val="B8E2FF"/>
        </a:accent5>
        <a:accent6>
          <a:srgbClr val="005CE7"/>
        </a:accent6>
        <a:hlink>
          <a:srgbClr val="FFFFCC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3">
        <a:dk1>
          <a:srgbClr val="6600CC"/>
        </a:dk1>
        <a:lt1>
          <a:srgbClr val="FFFFFF"/>
        </a:lt1>
        <a:dk2>
          <a:srgbClr val="4B0096"/>
        </a:dk2>
        <a:lt2>
          <a:srgbClr val="CDD7DF"/>
        </a:lt2>
        <a:accent1>
          <a:srgbClr val="9999FF"/>
        </a:accent1>
        <a:accent2>
          <a:srgbClr val="7850BA"/>
        </a:accent2>
        <a:accent3>
          <a:srgbClr val="B1AAC9"/>
        </a:accent3>
        <a:accent4>
          <a:srgbClr val="DADADA"/>
        </a:accent4>
        <a:accent5>
          <a:srgbClr val="CACAFF"/>
        </a:accent5>
        <a:accent6>
          <a:srgbClr val="6C48A8"/>
        </a:accent6>
        <a:hlink>
          <a:srgbClr val="00CCFF"/>
        </a:hlink>
        <a:folHlink>
          <a:srgbClr val="0796B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4">
        <a:dk1>
          <a:srgbClr val="55863C"/>
        </a:dk1>
        <a:lt1>
          <a:srgbClr val="FFFFFF"/>
        </a:lt1>
        <a:dk2>
          <a:srgbClr val="375F2F"/>
        </a:dk2>
        <a:lt2>
          <a:srgbClr val="D1EFB3"/>
        </a:lt2>
        <a:accent1>
          <a:srgbClr val="00CC66"/>
        </a:accent1>
        <a:accent2>
          <a:srgbClr val="8EAC66"/>
        </a:accent2>
        <a:accent3>
          <a:srgbClr val="AEB6AD"/>
        </a:accent3>
        <a:accent4>
          <a:srgbClr val="DADADA"/>
        </a:accent4>
        <a:accent5>
          <a:srgbClr val="AAE2B8"/>
        </a:accent5>
        <a:accent6>
          <a:srgbClr val="809B5C"/>
        </a:accent6>
        <a:hlink>
          <a:srgbClr val="B4EF7F"/>
        </a:hlink>
        <a:folHlink>
          <a:srgbClr val="F8F6A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5">
        <a:dk1>
          <a:srgbClr val="588073"/>
        </a:dk1>
        <a:lt1>
          <a:srgbClr val="FFFFFF"/>
        </a:lt1>
        <a:dk2>
          <a:srgbClr val="486768"/>
        </a:dk2>
        <a:lt2>
          <a:srgbClr val="DDDDDD"/>
        </a:lt2>
        <a:accent1>
          <a:srgbClr val="33CCCC"/>
        </a:accent1>
        <a:accent2>
          <a:srgbClr val="008871"/>
        </a:accent2>
        <a:accent3>
          <a:srgbClr val="B1B8B9"/>
        </a:accent3>
        <a:accent4>
          <a:srgbClr val="DADADA"/>
        </a:accent4>
        <a:accent5>
          <a:srgbClr val="ADE2E2"/>
        </a:accent5>
        <a:accent6>
          <a:srgbClr val="007B66"/>
        </a:accent6>
        <a:hlink>
          <a:srgbClr val="00CC99"/>
        </a:hlink>
        <a:folHlink>
          <a:srgbClr val="A8A8A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6">
        <a:dk1>
          <a:srgbClr val="6B6C75"/>
        </a:dk1>
        <a:lt1>
          <a:srgbClr val="FFFFFF"/>
        </a:lt1>
        <a:dk2>
          <a:srgbClr val="575863"/>
        </a:dk2>
        <a:lt2>
          <a:srgbClr val="FFFFCC"/>
        </a:lt2>
        <a:accent1>
          <a:srgbClr val="677481"/>
        </a:accent1>
        <a:accent2>
          <a:srgbClr val="697E5E"/>
        </a:accent2>
        <a:accent3>
          <a:srgbClr val="B4B4B7"/>
        </a:accent3>
        <a:accent4>
          <a:srgbClr val="DADADA"/>
        </a:accent4>
        <a:accent5>
          <a:srgbClr val="B8BCC1"/>
        </a:accent5>
        <a:accent6>
          <a:srgbClr val="5E7254"/>
        </a:accent6>
        <a:hlink>
          <a:srgbClr val="E9E77F"/>
        </a:hlink>
        <a:folHlink>
          <a:srgbClr val="D3A44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himmer 7">
        <a:dk1>
          <a:srgbClr val="000000"/>
        </a:dk1>
        <a:lt1>
          <a:srgbClr val="C4D6BE"/>
        </a:lt1>
        <a:dk2>
          <a:srgbClr val="339966"/>
        </a:dk2>
        <a:lt2>
          <a:srgbClr val="EFFBF0"/>
        </a:lt2>
        <a:accent1>
          <a:srgbClr val="DDDDDD"/>
        </a:accent1>
        <a:accent2>
          <a:srgbClr val="CCFF99"/>
        </a:accent2>
        <a:accent3>
          <a:srgbClr val="DEE8DB"/>
        </a:accent3>
        <a:accent4>
          <a:srgbClr val="000000"/>
        </a:accent4>
        <a:accent5>
          <a:srgbClr val="EBEBEB"/>
        </a:accent5>
        <a:accent6>
          <a:srgbClr val="B9E78A"/>
        </a:accent6>
        <a:hlink>
          <a:srgbClr val="009900"/>
        </a:hlink>
        <a:folHlink>
          <a:srgbClr val="33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8">
        <a:dk1>
          <a:srgbClr val="000000"/>
        </a:dk1>
        <a:lt1>
          <a:srgbClr val="D6DAE4"/>
        </a:lt1>
        <a:dk2>
          <a:srgbClr val="000099"/>
        </a:dk2>
        <a:lt2>
          <a:srgbClr val="FFFFFF"/>
        </a:lt2>
        <a:accent1>
          <a:srgbClr val="BFDEE3"/>
        </a:accent1>
        <a:accent2>
          <a:srgbClr val="C0C0C0"/>
        </a:accent2>
        <a:accent3>
          <a:srgbClr val="E8EAEF"/>
        </a:accent3>
        <a:accent4>
          <a:srgbClr val="000000"/>
        </a:accent4>
        <a:accent5>
          <a:srgbClr val="DCECEF"/>
        </a:accent5>
        <a:accent6>
          <a:srgbClr val="AEAEAE"/>
        </a:accent6>
        <a:hlink>
          <a:srgbClr val="3333CC"/>
        </a:hlink>
        <a:folHlink>
          <a:srgbClr val="5E93C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himmer 9">
        <a:dk1>
          <a:srgbClr val="4A2500"/>
        </a:dk1>
        <a:lt1>
          <a:srgbClr val="C2C0BA"/>
        </a:lt1>
        <a:dk2>
          <a:srgbClr val="788569"/>
        </a:dk2>
        <a:lt2>
          <a:srgbClr val="F4F4EC"/>
        </a:lt2>
        <a:accent1>
          <a:srgbClr val="E1DFC1"/>
        </a:accent1>
        <a:accent2>
          <a:srgbClr val="A5A7AF"/>
        </a:accent2>
        <a:accent3>
          <a:srgbClr val="DDDCD9"/>
        </a:accent3>
        <a:accent4>
          <a:srgbClr val="3E1E00"/>
        </a:accent4>
        <a:accent5>
          <a:srgbClr val="EEECDD"/>
        </a:accent5>
        <a:accent6>
          <a:srgbClr val="95979E"/>
        </a:accent6>
        <a:hlink>
          <a:srgbClr val="9C9800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Shimmer</Template>
  <TotalTime>4347</TotalTime>
  <Words>4066</Words>
  <Application>Microsoft Office PowerPoint</Application>
  <PresentationFormat>Экран (4:3)</PresentationFormat>
  <Paragraphs>885</Paragraphs>
  <Slides>104</Slides>
  <Notes>17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104</vt:i4>
      </vt:variant>
    </vt:vector>
  </HeadingPairs>
  <TitlesOfParts>
    <vt:vector size="106" baseType="lpstr">
      <vt:lpstr>Shimmer</vt:lpstr>
      <vt:lpstr>Фотография Photo Editor</vt:lpstr>
      <vt:lpstr>        Базовый и расширенный комплекс  сердечно-легочной реанимации                       у взрослых и детей </vt:lpstr>
      <vt:lpstr>ОСНОВОПОЛОЖНИК СОВРЕМЕННОЙ РЕАНИМАТОЛОГИИ </vt:lpstr>
      <vt:lpstr> Остановка кровообращения (остановка сердца) – внезапное прекращение сердечного выброса (механической насосной активности сердца), проявляющееся отсутствием пульса на магистральных артериях в течение 10 и &gt;  сек. </vt:lpstr>
      <vt:lpstr>      Клиническая смерть - состояние , которое переживает организм в течение нескольких минут после остановки кровообращения и дыхания, когда полностью исчезают все внешние проявления жизнедеятельности, но еще не наступили необратимые изменения в наиболее ранимых гипоксией тканях; при проведении реанимационных мероприятий потенциально обратимо. Длительность клинической смерти зависит от температуры окружающей среды, у взрослых ≈3-5минут, у детей – до 5-7 минут.  Внезапная сердечная смерть – это неожиданная смерть в пределах 1 часа с начала приступа первичной кардиальной этиологии  </vt:lpstr>
      <vt:lpstr>Ранние признаки биологической смерти:</vt:lpstr>
      <vt:lpstr>Достоверные признаки биологической смерти: </vt:lpstr>
      <vt:lpstr>ВИДЫ ПРЕКРАЩЕНИЯ КРОВООБРАЩЕНИЯ</vt:lpstr>
      <vt:lpstr>Этиология остановки сердца вне стационара (21175)</vt:lpstr>
      <vt:lpstr>Этиология остановки кровообращения у детей (Чаще – первичная остановка дыхания) </vt:lpstr>
      <vt:lpstr>Признаки клинической смерти</vt:lpstr>
      <vt:lpstr>Время появления симптомов, при внезапной остановке кровообращения </vt:lpstr>
      <vt:lpstr>Отсутствие сознания </vt:lpstr>
      <vt:lpstr>Отсутствие дыхания </vt:lpstr>
      <vt:lpstr>Отсутствие кровообращения</vt:lpstr>
      <vt:lpstr>Отсутствие кровообращения  у младенцев</vt:lpstr>
      <vt:lpstr>Слайд 16</vt:lpstr>
      <vt:lpstr>СТАДИИ И ЭТАПЫ СЕРДЕЧНО-ЛЕГОЧНОЙ И ЦЕРЕБРАЛЬНОЙ РЕАНИМАЦИИ П. Сафару [1997]</vt:lpstr>
      <vt:lpstr>Основные протоколы СЛР</vt:lpstr>
      <vt:lpstr>Базовая сердечно-легочная реанимация</vt:lpstr>
      <vt:lpstr> Расширенная СЛР  (проводится медицинскими работниками) </vt:lpstr>
      <vt:lpstr>Расширенная поддержка кровообращения</vt:lpstr>
      <vt:lpstr>Слайд 22</vt:lpstr>
      <vt:lpstr>Слайд 23</vt:lpstr>
      <vt:lpstr>Алгоритм СЛР</vt:lpstr>
      <vt:lpstr>Алгоритм базовой СЛР у взрослых </vt:lpstr>
      <vt:lpstr>Последовательность действий при базовой сердечно-легочной реанимации </vt:lpstr>
      <vt:lpstr>Последовательность действий при базовой сердечно-легочной реанимации </vt:lpstr>
      <vt:lpstr>A. Обеспечение и поддержание проходимости верхних дыхательных путей</vt:lpstr>
      <vt:lpstr>A. Обеспечение и поддержание проходимости верхних дыхательных путей</vt:lpstr>
      <vt:lpstr>Обеспечение свободной     проходимости дыхательных путей</vt:lpstr>
      <vt:lpstr>Специальные воздуховодные устройства</vt:lpstr>
      <vt:lpstr>Использование комбитьюба</vt:lpstr>
      <vt:lpstr>A. Обеспечение и поддержание проходимости верхних дыхательных путей</vt:lpstr>
      <vt:lpstr>Алгоритм лечения при обструкции дыхательных путей инородным телом у взрослых и детей</vt:lpstr>
      <vt:lpstr>Обструкция дыхательных путей инородным телом  </vt:lpstr>
      <vt:lpstr>Слайд 36</vt:lpstr>
      <vt:lpstr> А Восстановление проходимости  дыхательных путей </vt:lpstr>
      <vt:lpstr>Если пять ударов по спине не дали эффекта, проведите пять абдоминальных толчков следующим образом:  </vt:lpstr>
      <vt:lpstr>Методика удаления инородного тела дыхательных путей у ребенка до 1года </vt:lpstr>
      <vt:lpstr>прием Геймлиха</vt:lpstr>
      <vt:lpstr>Слайд 41</vt:lpstr>
      <vt:lpstr>Если пострадавший, в какой-то момент, теряет сознание:  </vt:lpstr>
      <vt:lpstr>Коникотомия</vt:lpstr>
      <vt:lpstr>Слайд 44</vt:lpstr>
      <vt:lpstr>C. Закрытый массаж сердца </vt:lpstr>
      <vt:lpstr>Глубина компрессий грудной клетки 5-6 см</vt:lpstr>
      <vt:lpstr>С.Компрессии грудной клетки</vt:lpstr>
      <vt:lpstr>Роль декомпрессии грудной клетки при массаже сердца</vt:lpstr>
      <vt:lpstr>Кардиопамп (CARDIO PUMP) </vt:lpstr>
      <vt:lpstr>LUCAS автоматическая система непрямого массажа сердца </vt:lpstr>
      <vt:lpstr>Качество проведения СЛР</vt:lpstr>
      <vt:lpstr>Показания к открытому массажу сердца</vt:lpstr>
      <vt:lpstr>В   Дыхание  «изо рта ко рту»</vt:lpstr>
      <vt:lpstr>Объем вдыхаемого воздуха</vt:lpstr>
      <vt:lpstr>Обеспечение газообмена и оксигенации у детей</vt:lpstr>
      <vt:lpstr> Во время реанимации важно сократить время на проведение искусственных вдохов </vt:lpstr>
      <vt:lpstr>Критерии эффективности реанимации</vt:lpstr>
      <vt:lpstr>Эволюция BLS+AED  (автоматический наружный дефибриллятор)</vt:lpstr>
      <vt:lpstr>Слайд 59</vt:lpstr>
      <vt:lpstr>ВКЛЮЧИТЬ АНД </vt:lpstr>
      <vt:lpstr>Наложить электроды на грудную клетку</vt:lpstr>
      <vt:lpstr>Убедиться, что никто не касается пострадавшего во время анализа ритма.</vt:lpstr>
      <vt:lpstr>СТОЯТЬ В СТОРОНЕ И НАНЕСТИ РАЗРЯД</vt:lpstr>
      <vt:lpstr>Немедленно продолжить реанимацию</vt:lpstr>
      <vt:lpstr>ПРИ ОТСУТСТВИИ РЕКОМЕНДАЦИЙ АНД ДЛЯ ПРОВЕДЕНИЯ РАЗРЯДА ПРОДОЛЖИТЬ СЛР</vt:lpstr>
      <vt:lpstr>Слайд 66</vt:lpstr>
      <vt:lpstr>Алгоритм использования АНД (дети 1-8 лет) </vt:lpstr>
      <vt:lpstr>Эволюция BLS+AED </vt:lpstr>
      <vt:lpstr>В двух аэропортах и крупных казино Чикаго</vt:lpstr>
      <vt:lpstr>II стадия – ДАЛЬНЕЙШЕЕ ПОДДЕРЖАНИЕ ЖИЗНИ</vt:lpstr>
      <vt:lpstr>Слайд 71</vt:lpstr>
      <vt:lpstr>Эволюция ALS </vt:lpstr>
      <vt:lpstr>Внутрикостный доступ</vt:lpstr>
      <vt:lpstr>D. Введение лекарственных средств </vt:lpstr>
      <vt:lpstr>D. Введение лекарственных средств </vt:lpstr>
      <vt:lpstr>D. Введение лекарственных средств </vt:lpstr>
      <vt:lpstr>E. Оценка ЭКГ ВИДЫ ПРЕКРАЩЕНИЯ КРОВООБРАЩЕНИЯ</vt:lpstr>
      <vt:lpstr>При использовании дефибриллятора надо учитывать форму генерированного импульса. Биполярные  импульсы более эффективны, чем монополярные </vt:lpstr>
      <vt:lpstr>Протокол дефибрилляции у взрослых  (на мониторе дефибриллятора ФЖ/ЖТ)</vt:lpstr>
      <vt:lpstr>Основные характеристики разряда при дефибрилляции у детей  </vt:lpstr>
      <vt:lpstr>Основные правила проведения дефибрилляции: </vt:lpstr>
      <vt:lpstr>Слайд 82</vt:lpstr>
      <vt:lpstr>При наличии показаний к дефибрилляции</vt:lpstr>
      <vt:lpstr>Антиаритмические препараты</vt:lpstr>
      <vt:lpstr>Слайд 85</vt:lpstr>
      <vt:lpstr>Слайд 86</vt:lpstr>
      <vt:lpstr>Слайд 87</vt:lpstr>
      <vt:lpstr>Слайд 88</vt:lpstr>
      <vt:lpstr>Эволюция ALS (дефибрилляция)</vt:lpstr>
      <vt:lpstr>F. Дефибрилляция</vt:lpstr>
      <vt:lpstr>Во время ALS </vt:lpstr>
      <vt:lpstr>ALS (лечение обратимых причин)</vt:lpstr>
      <vt:lpstr>Слайд 93</vt:lpstr>
      <vt:lpstr>Слайд 94</vt:lpstr>
      <vt:lpstr>Слайд 95</vt:lpstr>
      <vt:lpstr>Слайд 96</vt:lpstr>
      <vt:lpstr>Проведение непрямого масса</vt:lpstr>
      <vt:lpstr>Слайд 98</vt:lpstr>
      <vt:lpstr>Лекарственные средства, используемые                      при расширенной СЛР </vt:lpstr>
      <vt:lpstr> </vt:lpstr>
      <vt:lpstr>Отличия СЛР у детей</vt:lpstr>
      <vt:lpstr>Прекращение реанимации</vt:lpstr>
      <vt:lpstr>Реанимационные мероприятия  нецелесообразны</vt:lpstr>
      <vt:lpstr>  БЛАГОДАРЮ ЗА ВНИМАНИЕ !</vt:lpstr>
    </vt:vector>
  </TitlesOfParts>
  <Company>rost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rost</dc:creator>
  <cp:lastModifiedBy>User</cp:lastModifiedBy>
  <cp:revision>163</cp:revision>
  <dcterms:created xsi:type="dcterms:W3CDTF">2006-09-23T19:39:23Z</dcterms:created>
  <dcterms:modified xsi:type="dcterms:W3CDTF">2019-01-21T09:37:17Z</dcterms:modified>
</cp:coreProperties>
</file>