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2"/>
  </p:sldMasterIdLst>
  <p:notesMasterIdLst>
    <p:notesMasterId r:id="rId41"/>
  </p:notesMasterIdLst>
  <p:handoutMasterIdLst>
    <p:handoutMasterId r:id="rId42"/>
  </p:handoutMasterIdLst>
  <p:sldIdLst>
    <p:sldId id="256" r:id="rId3"/>
    <p:sldId id="259" r:id="rId4"/>
    <p:sldId id="262" r:id="rId5"/>
    <p:sldId id="401" r:id="rId6"/>
    <p:sldId id="402" r:id="rId7"/>
    <p:sldId id="403" r:id="rId8"/>
    <p:sldId id="404" r:id="rId9"/>
    <p:sldId id="406" r:id="rId10"/>
    <p:sldId id="407" r:id="rId11"/>
    <p:sldId id="408" r:id="rId12"/>
    <p:sldId id="268" r:id="rId13"/>
    <p:sldId id="271" r:id="rId14"/>
    <p:sldId id="273" r:id="rId15"/>
    <p:sldId id="277" r:id="rId16"/>
    <p:sldId id="309" r:id="rId17"/>
    <p:sldId id="287" r:id="rId18"/>
    <p:sldId id="282" r:id="rId19"/>
    <p:sldId id="283" r:id="rId20"/>
    <p:sldId id="302" r:id="rId21"/>
    <p:sldId id="303" r:id="rId22"/>
    <p:sldId id="304" r:id="rId23"/>
    <p:sldId id="305" r:id="rId24"/>
    <p:sldId id="382" r:id="rId25"/>
    <p:sldId id="306" r:id="rId26"/>
    <p:sldId id="307" r:id="rId27"/>
    <p:sldId id="318" r:id="rId28"/>
    <p:sldId id="321" r:id="rId29"/>
    <p:sldId id="322" r:id="rId30"/>
    <p:sldId id="323" r:id="rId31"/>
    <p:sldId id="324" r:id="rId32"/>
    <p:sldId id="336" r:id="rId33"/>
    <p:sldId id="337" r:id="rId34"/>
    <p:sldId id="338" r:id="rId35"/>
    <p:sldId id="386" r:id="rId36"/>
    <p:sldId id="388" r:id="rId37"/>
    <p:sldId id="389" r:id="rId38"/>
    <p:sldId id="410" r:id="rId39"/>
    <p:sldId id="373" r:id="rId4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0FF1CE12-B100-0000-0000-000000000002}"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344" autoAdjust="0"/>
    <p:restoredTop sz="86410"/>
  </p:normalViewPr>
  <p:slideViewPr>
    <p:cSldViewPr>
      <p:cViewPr>
        <p:scale>
          <a:sx n="80" d="100"/>
          <a:sy n="80" d="100"/>
        </p:scale>
        <p:origin x="-954" y="-318"/>
      </p:cViewPr>
      <p:guideLst>
        <p:guide orient="horz" pos="2160"/>
        <p:guide pos="2880"/>
      </p:guideLst>
    </p:cSldViewPr>
  </p:slideViewPr>
  <p:outlineViewPr>
    <p:cViewPr>
      <p:scale>
        <a:sx n="1" d="1"/>
        <a:sy n="1" d="1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handoutMaster" Target="handoutMasters/handout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/>
          <a:lstStyle/>
          <a:p>
            <a:endParaRPr lang="en-US" smtClean="0"/>
          </a:p>
        </p:txBody>
      </p:sp>
      <p:sp>
        <p:nvSpPr>
          <p:cNvPr id="24" name="Rectangle 24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/>
          <a:lstStyle/>
          <a:p>
            <a:fld id="{A849C5AD-4428-4E9C-9C84-11B72C9365FB}" type="datetimeFigureOut">
              <a:rPr lang="en-US" smtClean="0"/>
              <a:pPr/>
              <a:t>2/5/2019</a:t>
            </a:fld>
            <a:endParaRPr lang="en-US" smtClean="0"/>
          </a:p>
        </p:txBody>
      </p:sp>
      <p:sp>
        <p:nvSpPr>
          <p:cNvPr id="30" name="Rectangle 30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/>
          <a:lstStyle/>
          <a:p>
            <a:endParaRPr lang="en-US" smtClean="0"/>
          </a:p>
        </p:txBody>
      </p:sp>
      <p:sp>
        <p:nvSpPr>
          <p:cNvPr id="18" name="Rectangle 18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/>
          <a:lstStyle/>
          <a:p>
            <a:fld id="{8C596567-A38F-4CEF-B37F-9B9D120D62CE}" type="slidenum">
              <a:rPr lang="en-US" smtClean="0"/>
              <a:pPr/>
              <a:t>‹#›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28062783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4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/>
          <a:lstStyle/>
          <a:p>
            <a:endParaRPr lang="en-US" smtClean="0"/>
          </a:p>
        </p:txBody>
      </p:sp>
      <p:sp>
        <p:nvSpPr>
          <p:cNvPr id="15" name="Rectangle 15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/>
          <a:lstStyle/>
          <a:p>
            <a:fld id="{D7547E60-4BE7-4E4E-9AAA-5EE35AEC995C}" type="datetimeFigureOut">
              <a:rPr lang="en-US" smtClean="0"/>
              <a:pPr/>
              <a:t>2/5/2019</a:t>
            </a:fld>
            <a:endParaRPr lang="en-US" smtClean="0"/>
          </a:p>
        </p:txBody>
      </p:sp>
      <p:sp>
        <p:nvSpPr>
          <p:cNvPr id="23" name="Rectangle 2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anchor="ctr"/>
          <a:lstStyle/>
          <a:p>
            <a:endParaRPr lang="en-US"/>
          </a:p>
        </p:txBody>
      </p:sp>
      <p:sp>
        <p:nvSpPr>
          <p:cNvPr id="5" name="Rectangle 5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/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/>
          <a:lstStyle/>
          <a:p>
            <a:endParaRPr lang="en-US" smtClean="0"/>
          </a:p>
        </p:txBody>
      </p:sp>
      <p:sp>
        <p:nvSpPr>
          <p:cNvPr id="28" name="Rectangle 28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/>
          <a:lstStyle/>
          <a:p>
            <a:fld id="{CA077768-21C8-4125-A345-258E48D2EED0}" type="slidenum">
              <a:rPr lang="en-US" smtClean="0"/>
              <a:pPr/>
              <a:t>‹#›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1389166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rtl="0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1</a:t>
            </a:fld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D4C9818-5727-4B0E-A4AA-E7A6F03491B6}" type="slidenum">
              <a:rPr lang="ru-RU" altLang="ru-RU"/>
              <a:pPr/>
              <a:t>9</a:t>
            </a:fld>
            <a:endParaRPr lang="ru-RU" altLang="ru-RU"/>
          </a:p>
        </p:txBody>
      </p:sp>
      <p:sp>
        <p:nvSpPr>
          <p:cNvPr id="1269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69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altLang="ru-RU"/>
              <a:t>Грудное молоко – за 4 часа; жареное, жирное м увеличивать время опорожнения желудка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/>
            <a:r>
              <a:rPr lang="ru-RU" altLang="ru-RU" sz="1200" dirty="0" smtClean="0"/>
              <a:t>сохранить проходимость дыхательных путей</a:t>
            </a:r>
            <a:r>
              <a:rPr lang="nl-NL" altLang="ru-RU" sz="1200" dirty="0" smtClean="0"/>
              <a:t/>
            </a:r>
            <a:br>
              <a:rPr lang="nl-NL" altLang="ru-RU" sz="1200" dirty="0" smtClean="0"/>
            </a:br>
            <a:r>
              <a:rPr lang="nl-NL" altLang="ru-RU" sz="1200" dirty="0" smtClean="0"/>
              <a:t>- </a:t>
            </a:r>
            <a:r>
              <a:rPr lang="ru-RU" altLang="ru-RU" sz="1200" dirty="0" smtClean="0"/>
              <a:t>предупредить </a:t>
            </a:r>
            <a:r>
              <a:rPr lang="ru-RU" altLang="ru-RU" sz="1200" dirty="0" err="1" smtClean="0"/>
              <a:t>регургитацию</a:t>
            </a:r>
            <a:r>
              <a:rPr lang="ru-RU" altLang="ru-RU" sz="1200" dirty="0" smtClean="0"/>
              <a:t> в легкие</a:t>
            </a:r>
          </a:p>
          <a:p>
            <a:pPr marL="0" indent="0" eaLnBrk="1" hangingPunct="1">
              <a:buFont typeface="Wingdings 2" pitchFamily="18" charset="2"/>
              <a:buNone/>
            </a:pPr>
            <a:r>
              <a:rPr lang="nl-NL" altLang="ru-RU" sz="1200" dirty="0" smtClean="0"/>
              <a:t>- </a:t>
            </a:r>
            <a:r>
              <a:rPr lang="ru-RU" altLang="ru-RU" sz="1200" dirty="0" smtClean="0"/>
              <a:t>Создать условия для вентиляции легких</a:t>
            </a:r>
            <a:r>
              <a:rPr lang="nl-NL" altLang="ru-RU" sz="1200" dirty="0" smtClean="0"/>
              <a:t/>
            </a:r>
            <a:br>
              <a:rPr lang="nl-NL" altLang="ru-RU" sz="1200" dirty="0" smtClean="0"/>
            </a:br>
            <a:r>
              <a:rPr lang="nl-NL" altLang="ru-RU" sz="1200" dirty="0" smtClean="0"/>
              <a:t>- </a:t>
            </a:r>
            <a:r>
              <a:rPr lang="ru-RU" altLang="ru-RU" sz="1200" dirty="0" smtClean="0"/>
              <a:t>Создать условия для введения и выведения ингаляционных анестетиков</a:t>
            </a:r>
            <a:endParaRPr lang="nl-NL" altLang="ru-RU" sz="1200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14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9978862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altLang="ru-RU" sz="1200" dirty="0" smtClean="0"/>
              <a:t>Нейровегетативная стабилизация предупреждение патологических рефлексов, связанных с операцией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B2DF385-9F30-4CC5-A5E5-39F53317177C}" type="slidenum">
              <a:rPr lang="ru-RU" smtClean="0"/>
              <a:pPr>
                <a:defRPr/>
              </a:pPr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65626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altLang="ru-RU" dirty="0" smtClean="0"/>
              <a:t>Местные анестетики (и многие другие лекарства) тоже могут вызвать отсутствие сознания, но это случается при передозировке за счет гипоксии головного мозга (падение АД, сердечного выброса).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19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0035619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Вызывает диффузионную гипоксию. </a:t>
            </a:r>
          </a:p>
          <a:p>
            <a:r>
              <a:rPr lang="ru-RU" dirty="0" smtClean="0"/>
              <a:t>Стимулирует симпатический отдел НС и вызывает </a:t>
            </a:r>
            <a:r>
              <a:rPr lang="ru-RU" dirty="0" err="1" smtClean="0"/>
              <a:t>гиперкатехоламинемию</a:t>
            </a:r>
            <a:r>
              <a:rPr lang="ru-RU" dirty="0" smtClean="0"/>
              <a:t>.</a:t>
            </a:r>
          </a:p>
          <a:p>
            <a:r>
              <a:rPr lang="ru-RU" dirty="0" smtClean="0"/>
              <a:t>Обладает выраженным анальгетическим эффектом.</a:t>
            </a:r>
          </a:p>
          <a:p>
            <a:r>
              <a:rPr lang="ru-RU" dirty="0" smtClean="0"/>
              <a:t>Приводит к развитию тошноты и рвоты  послеоперационном периоде.</a:t>
            </a:r>
          </a:p>
          <a:p>
            <a:r>
              <a:rPr lang="ru-RU" dirty="0" smtClean="0"/>
              <a:t>Ослабляет иммунологическую резистентность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22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1069047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ru-RU" dirty="0" smtClean="0"/>
              <a:t>Может вызвать диффузионную гипоксию.</a:t>
            </a:r>
          </a:p>
          <a:p>
            <a:pPr>
              <a:lnSpc>
                <a:spcPct val="90000"/>
              </a:lnSpc>
            </a:pPr>
            <a:r>
              <a:rPr lang="ru-RU" dirty="0" smtClean="0"/>
              <a:t>Диффундирует в замкнутые полости.</a:t>
            </a:r>
          </a:p>
          <a:p>
            <a:pPr>
              <a:lnSpc>
                <a:spcPct val="90000"/>
              </a:lnSpc>
            </a:pPr>
            <a:r>
              <a:rPr lang="ru-RU" dirty="0" smtClean="0"/>
              <a:t>Увеличивает сопротивление дыхательных путей.</a:t>
            </a:r>
          </a:p>
          <a:p>
            <a:pPr>
              <a:lnSpc>
                <a:spcPct val="90000"/>
              </a:lnSpc>
            </a:pPr>
            <a:r>
              <a:rPr lang="ru-RU" dirty="0" smtClean="0"/>
              <a:t>Имеет высокую стоимость.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en-US" smtClean="0"/>
              <a:pPr/>
              <a:t>23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1137377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1.jpg"/>
          <p:cNvPicPr>
            <a:picLocks noChangeAspect="1"/>
          </p:cNvPicPr>
          <p:nvPr/>
        </p:nvPicPr>
        <p:blipFill>
          <a:blip r:embed="rId2">
            <a:duotone>
              <a:schemeClr val="accent1"/>
              <a:srgbClr val="FFFFFF"/>
            </a:duoton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image2.png"/>
          <p:cNvPicPr>
            <a:picLocks noChangeAspect="1"/>
          </p:cNvPicPr>
          <p:nvPr/>
        </p:nvPicPr>
        <p:blipFill>
          <a:blip r:embed="rId3">
            <a:duotone>
              <a:schemeClr val="accent1"/>
              <a:srgbClr val="FFFFFF"/>
            </a:duotone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3.png"/>
          <p:cNvPicPr>
            <a:picLocks noChangeAspect="1"/>
          </p:cNvPicPr>
          <p:nvPr/>
        </p:nvPicPr>
        <p:blipFill>
          <a:blip r:embed="rId4">
            <a:duotone>
              <a:schemeClr val="accent1"/>
              <a:srgbClr val="FFFFFF"/>
            </a:duotone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4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  <a:noFill/>
          <a:ln>
            <a:noFill/>
          </a:ln>
        </p:spPr>
      </p:pic>
      <p:sp>
        <p:nvSpPr>
          <p:cNvPr id="31" name="Rectangle 31"/>
          <p:cNvSpPr>
            <a:spLocks noGrp="1"/>
          </p:cNvSpPr>
          <p:nvPr>
            <p:ph type="subTitle" idx="1"/>
          </p:nvPr>
        </p:nvSpPr>
        <p:spPr>
          <a:xfrm>
            <a:off x="2492734" y="5094577"/>
            <a:ext cx="6194066" cy="925223"/>
          </a:xfrm>
        </p:spPr>
        <p:txBody>
          <a:bodyPr/>
          <a:lstStyle>
            <a:lvl1pPr marL="0" indent="0" algn="r">
              <a:buNone/>
              <a:defRPr sz="2800"/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5" name="Rectangle 5"/>
          <p:cNvSpPr>
            <a:spLocks noGrp="1"/>
          </p:cNvSpPr>
          <p:nvPr>
            <p:ph type="ctrTitle"/>
          </p:nvPr>
        </p:nvSpPr>
        <p:spPr>
          <a:xfrm>
            <a:off x="1108986" y="3606800"/>
            <a:ext cx="7577814" cy="1470025"/>
          </a:xfrm>
        </p:spPr>
        <p:txBody>
          <a:bodyPr anchor="b" anchorCtr="0"/>
          <a:lstStyle>
            <a:lvl1pPr algn="r"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FD69-4A85-4715-A222-ABB225B63BC6}" type="datetimeFigureOut">
              <a:rPr lang="en-US" smtClean="0"/>
              <a:pPr/>
              <a:t>2/5/2019</a:t>
            </a:fld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 anchor="b" anchorCtr="0">
            <a:normAutofit/>
          </a:bodyPr>
          <a:lstStyle/>
          <a:p>
            <a:pPr algn="l"/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FD69-4A85-4715-A222-ABB225B63BC6}" type="datetimeFigureOut">
              <a:rPr lang="en-US" smtClean="0"/>
              <a:pPr/>
              <a:t>2/5/2019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 anchor="b" anchorCtr="0">
            <a:normAutofit/>
          </a:bodyPr>
          <a:lstStyle/>
          <a:p>
            <a:pPr algn="l"/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FD69-4A85-4715-A222-ABB225B63BC6}" type="datetimeFigureOut">
              <a:rPr lang="en-US" smtClean="0"/>
              <a:pPr/>
              <a:t>2/5/2019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FD69-4A85-4715-A222-ABB225B63BC6}" type="datetimeFigureOut">
              <a:rPr lang="en-US" smtClean="0"/>
              <a:pPr/>
              <a:t>2/5/2019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текст в две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1" name="Rectangle 11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 anchor="b" anchorCtr="0">
            <a:normAutofit/>
          </a:bodyPr>
          <a:lstStyle/>
          <a:p>
            <a:pPr algn="l"/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FD69-4A85-4715-A222-ABB225B63BC6}" type="datetimeFigureOut">
              <a:rPr lang="en-US" smtClean="0"/>
              <a:pPr/>
              <a:t>2/5/2019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 anchor="b" anchorCtr="0">
            <a:normAutofit/>
          </a:bodyPr>
          <a:lstStyle/>
          <a:p>
            <a:pPr algn="l"/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FD69-4A85-4715-A222-ABB225B63BC6}" type="datetimeFigureOut">
              <a:rPr lang="en-US" smtClean="0"/>
              <a:pPr/>
              <a:t>2/5/2019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30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7" name="Rectangle 17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 anchor="b" anchorCtr="0">
            <a:normAutofit/>
          </a:bodyPr>
          <a:lstStyle/>
          <a:p>
            <a:pPr algn="l"/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FD69-4A85-4715-A222-ABB225B63BC6}" type="datetimeFigureOut">
              <a:rPr lang="en-US" smtClean="0"/>
              <a:pPr/>
              <a:t>2/5/2019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E39EEE66-65DC-4F76-8689-1D65C0D1596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73603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shade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5.png"/>
          <p:cNvPicPr>
            <a:picLocks noChangeAspect="1"/>
          </p:cNvPicPr>
          <p:nvPr/>
        </p:nvPicPr>
        <p:blipFill>
          <a:blip r:embed="rId10">
            <a:duotone>
              <a:schemeClr val="accent1"/>
              <a:srgbClr val="FFFFFF"/>
            </a:duotone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6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  <a:noFill/>
          <a:ln>
            <a:noFill/>
          </a:ln>
        </p:spPr>
      </p:pic>
      <p:sp>
        <p:nvSpPr>
          <p:cNvPr id="30" name="Rectangle 30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 anchor="b" anchorCtr="0">
            <a:normAutofit/>
          </a:bodyPr>
          <a:lstStyle/>
          <a:p>
            <a:pPr algn="l"/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2" name="Rectangle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6" name="Rectangle 6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 sz="1000">
                <a:latin typeface="+mn-lt"/>
              </a:defRPr>
            </a:lvl1pPr>
          </a:lstStyle>
          <a:p>
            <a:fld id="{5C14FD69-4A85-4715-A222-ABB225B63BC6}" type="datetimeFigureOut">
              <a:rPr lang="en-US" smtClean="0"/>
              <a:pPr/>
              <a:t>2/5/2019</a:t>
            </a:fld>
            <a:endParaRPr lang="en-US" sz="1000" dirty="0" smtClean="0"/>
          </a:p>
        </p:txBody>
      </p:sp>
      <p:sp>
        <p:nvSpPr>
          <p:cNvPr id="20" name="Rectangle 20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 algn="ctr">
              <a:defRPr sz="1000">
                <a:latin typeface="+mn-lt"/>
              </a:defRPr>
            </a:lvl1pPr>
          </a:lstStyle>
          <a:p>
            <a:pPr algn="ctr"/>
            <a:endParaRPr lang="en-US" sz="1000" smtClean="0"/>
          </a:p>
        </p:txBody>
      </p:sp>
      <p:sp>
        <p:nvSpPr>
          <p:cNvPr id="21" name="Rectangle 21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 sz="1000">
                <a:latin typeface="+mn-lt"/>
              </a:defRPr>
            </a:lvl1pPr>
          </a:lstStyle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 sz="1000" dirty="0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6" r:id="rId8"/>
  </p:sldLayoutIdLst>
  <p:txStyles>
    <p:titleStyle>
      <a:defPPr>
        <a:defRPr sz="4400">
          <a:solidFill>
            <a:schemeClr val="tx1"/>
          </a:solidFill>
          <a:latin typeface="+mj-lt"/>
          <a:ea typeface="+mj-ea"/>
          <a:cs typeface="+mj-cs"/>
        </a:defRPr>
      </a:defPPr>
      <a:lvl1pPr algn="l" eaLnBrk="1" hangingPunct="1">
        <a:buNone/>
        <a:defRPr sz="3600">
          <a:solidFill>
            <a:schemeClr val="tx1">
              <a:alpha val="100000"/>
            </a:schemeClr>
          </a:solidFill>
          <a:latin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342900" indent="-342900" eaLnBrk="1" hangingPunct="1">
        <a:buChar char="•"/>
        <a:defRPr sz="2800">
          <a:latin typeface="+mn-lt"/>
        </a:defRPr>
      </a:lvl1pPr>
      <a:lvl2pPr marL="742950" indent="-285750" eaLnBrk="1" hangingPunct="1">
        <a:buChar char="–"/>
        <a:defRPr sz="2400">
          <a:latin typeface="+mn-lt"/>
        </a:defRPr>
      </a:lvl2pPr>
      <a:lvl3pPr marL="1143000" indent="-228600" eaLnBrk="1" hangingPunct="1">
        <a:buChar char="•"/>
        <a:defRPr sz="2400">
          <a:latin typeface="+mn-lt"/>
        </a:defRPr>
      </a:lvl3pPr>
      <a:lvl4pPr marL="1600200" indent="-228600" eaLnBrk="1" hangingPunct="1">
        <a:buChar char="–"/>
        <a:defRPr sz="2000">
          <a:latin typeface="+mn-lt"/>
        </a:defRPr>
      </a:lvl4pPr>
      <a:lvl5pPr marL="2057400" indent="-228600" eaLnBrk="1" hangingPunct="1">
        <a:buChar char="»"/>
        <a:defRPr sz="2000">
          <a:latin typeface="+mn-lt"/>
        </a:defRPr>
      </a:lvl5pPr>
      <a:lvl6pPr marL="2514600" indent="-228600" eaLnBrk="1" hangingPunct="1">
        <a:buChar char="•"/>
        <a:defRPr sz="2000"/>
      </a:lvl6pPr>
      <a:lvl7pPr marL="2971800" indent="-228600" eaLnBrk="1" hangingPunct="1">
        <a:buChar char="•"/>
        <a:defRPr sz="2000"/>
      </a:lvl7pPr>
      <a:lvl8pPr marL="3429000" indent="-228600" eaLnBrk="1" hangingPunct="1">
        <a:buChar char="•"/>
        <a:defRPr sz="2000"/>
      </a:lvl8pPr>
      <a:lvl9pPr marL="3886200" indent="-228600" eaLnBrk="1" hangingPunct="1">
        <a:buChar char="•"/>
        <a:defRPr sz="2000"/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755576" y="3284984"/>
            <a:ext cx="8064896" cy="3240360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Лекция для студентов</a:t>
            </a:r>
          </a:p>
          <a:p>
            <a:pPr algn="ctr"/>
            <a:r>
              <a:rPr lang="ru-RU" dirty="0" smtClean="0"/>
              <a:t> медико-профилактического  факультета</a:t>
            </a:r>
          </a:p>
          <a:p>
            <a:pPr algn="ctr"/>
            <a:endParaRPr lang="ru-RU" sz="3300" dirty="0" smtClean="0"/>
          </a:p>
          <a:p>
            <a:pPr algn="ctr"/>
            <a:endParaRPr lang="ru-RU" dirty="0" smtClean="0"/>
          </a:p>
          <a:p>
            <a:pPr algn="ctr"/>
            <a:r>
              <a:rPr lang="ru-RU" dirty="0" smtClean="0"/>
              <a:t> </a:t>
            </a:r>
          </a:p>
          <a:p>
            <a:endParaRPr lang="ru-RU" dirty="0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1108986" y="1196753"/>
            <a:ext cx="6847390" cy="1728191"/>
          </a:xfrm>
        </p:spPr>
        <p:txBody>
          <a:bodyPr/>
          <a:lstStyle/>
          <a:p>
            <a:r>
              <a:rPr lang="ru-RU" noProof="0" dirty="0" smtClean="0"/>
              <a:t>Общая анестезия </a:t>
            </a:r>
            <a:endParaRPr lang="ru-RU" noProof="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mtClean="0"/>
              <a:t>План лекции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ru-RU" altLang="ru-RU" dirty="0" smtClean="0">
                <a:ea typeface="SimSun-ExtB" panose="02010609060101010101" pitchFamily="49" charset="-122"/>
              </a:rPr>
              <a:t>История метода общей анестезии</a:t>
            </a:r>
            <a:endParaRPr lang="en-US" altLang="ru-RU" dirty="0" smtClean="0">
              <a:latin typeface="SimSun-ExtB" panose="02010609060101010101" pitchFamily="49" charset="-122"/>
              <a:ea typeface="SimSun-ExtB" panose="02010609060101010101" pitchFamily="49" charset="-122"/>
            </a:endParaRP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ru-RU" altLang="ru-RU" dirty="0" smtClean="0">
                <a:ea typeface="SimSun-ExtB" panose="02010609060101010101" pitchFamily="49" charset="-122"/>
              </a:rPr>
              <a:t>Определение общей анестезии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ru-RU" altLang="ru-RU" dirty="0" smtClean="0">
                <a:ea typeface="SimSun-ExtB" panose="02010609060101010101" pitchFamily="49" charset="-122"/>
              </a:rPr>
              <a:t>Понятие о неспецифических и специфических компонентах общей анестезии 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ru-RU" altLang="ru-RU" dirty="0" smtClean="0">
                <a:ea typeface="SimSun-ExtB" panose="02010609060101010101" pitchFamily="49" charset="-122"/>
              </a:rPr>
              <a:t>Этапы общей анестезии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ru-RU" altLang="ru-RU" dirty="0" smtClean="0">
                <a:ea typeface="SimSun-ExtB" panose="02010609060101010101" pitchFamily="49" charset="-122"/>
              </a:rPr>
              <a:t>Способы общей анестезии (внутривенный, масочный, </a:t>
            </a:r>
            <a:r>
              <a:rPr lang="ru-RU" altLang="ru-RU" dirty="0" err="1" smtClean="0">
                <a:ea typeface="SimSun-ExtB" panose="02010609060101010101" pitchFamily="49" charset="-122"/>
              </a:rPr>
              <a:t>эндотрахеальный</a:t>
            </a:r>
            <a:r>
              <a:rPr lang="ru-RU" altLang="ru-RU" dirty="0" smtClean="0">
                <a:ea typeface="SimSun-ExtB" panose="02010609060101010101" pitchFamily="49" charset="-122"/>
              </a:rPr>
              <a:t>)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ru-RU" altLang="ru-RU" dirty="0" smtClean="0">
                <a:ea typeface="SimSun-ExtB" panose="02010609060101010101" pitchFamily="49" charset="-122"/>
              </a:rPr>
              <a:t>Подготовка больного к общей анестезии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ru-RU" altLang="ru-RU" dirty="0" smtClean="0">
                <a:ea typeface="SimSun-ExtB" panose="02010609060101010101" pitchFamily="49" charset="-122"/>
              </a:rPr>
              <a:t>Лекарственные средства, используемые для общей анестезии</a:t>
            </a:r>
          </a:p>
        </p:txBody>
      </p:sp>
    </p:spTree>
    <p:extLst>
      <p:ext uri="{BB962C8B-B14F-4D97-AF65-F5344CB8AC3E}">
        <p14:creationId xmlns:p14="http://schemas.microsoft.com/office/powerpoint/2010/main" val="2382737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000" smtClean="0"/>
              <a:t>Публичная демонстрация эфирного наркоза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altLang="ru-RU" smtClean="0"/>
              <a:t>проведена У.Мортоном 16 октября 1846 г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altLang="ru-RU" smtClean="0"/>
              <a:t>для выполнения операции удаления сосудистой опухоли подчелюстной области больному 20 лет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altLang="ru-RU" smtClean="0"/>
              <a:t>  (оператор – главный хирург Массачусетского госпиталя – Уоррен)</a:t>
            </a:r>
          </a:p>
        </p:txBody>
      </p:sp>
    </p:spTree>
    <p:extLst>
      <p:ext uri="{BB962C8B-B14F-4D97-AF65-F5344CB8AC3E}">
        <p14:creationId xmlns:p14="http://schemas.microsoft.com/office/powerpoint/2010/main" val="167361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mtClean="0"/>
              <a:t>Цель общей анестезии</a:t>
            </a:r>
          </a:p>
        </p:txBody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ru-RU" altLang="ru-RU" smtClean="0"/>
              <a:t>	</a:t>
            </a:r>
            <a:r>
              <a:rPr lang="ru-RU" altLang="ru-RU" sz="3600" smtClean="0"/>
              <a:t>защита от операционного стресса, или поддержание гомеостаза в условиях острого и значительного по силе повреждения</a:t>
            </a:r>
          </a:p>
        </p:txBody>
      </p:sp>
    </p:spTree>
    <p:extLst>
      <p:ext uri="{BB962C8B-B14F-4D97-AF65-F5344CB8AC3E}">
        <p14:creationId xmlns:p14="http://schemas.microsoft.com/office/powerpoint/2010/main" val="2432364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mtClean="0"/>
              <a:t>Оперативное вмешательство</a:t>
            </a:r>
          </a:p>
        </p:txBody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ru-RU" altLang="ru-RU" smtClean="0"/>
              <a:t>	</a:t>
            </a:r>
            <a:r>
              <a:rPr lang="ru-RU" altLang="ru-RU" sz="3600" smtClean="0"/>
              <a:t>выраженная форма агрессии, на которую организм реагирует комплексом сложных реакций</a:t>
            </a:r>
          </a:p>
        </p:txBody>
      </p:sp>
    </p:spTree>
    <p:extLst>
      <p:ext uri="{BB962C8B-B14F-4D97-AF65-F5344CB8AC3E}">
        <p14:creationId xmlns:p14="http://schemas.microsoft.com/office/powerpoint/2010/main" val="839814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z="4000"/>
              <a:t>Цель предоперационного осмотра -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ru-RU" altLang="ru-RU"/>
              <a:t>	повышение безопасности и улучшение качества анестезиологического обеспечения пациентов</a:t>
            </a:r>
          </a:p>
        </p:txBody>
      </p:sp>
    </p:spTree>
    <p:extLst>
      <p:ext uri="{BB962C8B-B14F-4D97-AF65-F5344CB8AC3E}">
        <p14:creationId xmlns:p14="http://schemas.microsoft.com/office/powerpoint/2010/main" val="20260463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 altLang="ru-RU"/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333375"/>
            <a:ext cx="8229600" cy="5792788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ru-RU" altLang="ru-RU" sz="2800" b="1" dirty="0">
                <a:solidFill>
                  <a:srgbClr val="00B050"/>
                </a:solidFill>
              </a:rPr>
              <a:t>Определение факторов риска анестезии и операции </a:t>
            </a:r>
            <a:r>
              <a:rPr lang="ru-RU" altLang="ru-RU" sz="2800" dirty="0"/>
              <a:t>(заболевания, органные и системные расстройства, нарушения функционального статуса, традиционные и нетрадиционные методы лечения, которые могут влиять на течение </a:t>
            </a:r>
            <a:r>
              <a:rPr lang="ru-RU" altLang="ru-RU" sz="2800" dirty="0" err="1"/>
              <a:t>периоперативного</a:t>
            </a:r>
            <a:r>
              <a:rPr lang="ru-RU" altLang="ru-RU" sz="2800" dirty="0"/>
              <a:t> периода)</a:t>
            </a:r>
          </a:p>
          <a:p>
            <a:pPr>
              <a:lnSpc>
                <a:spcPct val="90000"/>
              </a:lnSpc>
            </a:pPr>
            <a:r>
              <a:rPr lang="ru-RU" altLang="ru-RU" sz="2800" b="1" dirty="0">
                <a:solidFill>
                  <a:srgbClr val="00B050"/>
                </a:solidFill>
              </a:rPr>
              <a:t>Оптимизация состояния больного</a:t>
            </a:r>
          </a:p>
          <a:p>
            <a:pPr>
              <a:lnSpc>
                <a:spcPct val="90000"/>
              </a:lnSpc>
            </a:pPr>
            <a:r>
              <a:rPr lang="ru-RU" altLang="ru-RU" sz="2800" b="1" dirty="0">
                <a:solidFill>
                  <a:srgbClr val="00B050"/>
                </a:solidFill>
              </a:rPr>
              <a:t>Планирование ведения </a:t>
            </a:r>
            <a:r>
              <a:rPr lang="ru-RU" altLang="ru-RU" sz="2800" b="1" dirty="0" err="1">
                <a:solidFill>
                  <a:srgbClr val="00B050"/>
                </a:solidFill>
              </a:rPr>
              <a:t>периоперативного</a:t>
            </a:r>
            <a:r>
              <a:rPr lang="ru-RU" altLang="ru-RU" sz="2800" b="1" dirty="0">
                <a:solidFill>
                  <a:srgbClr val="00B050"/>
                </a:solidFill>
              </a:rPr>
              <a:t> периода</a:t>
            </a:r>
          </a:p>
          <a:p>
            <a:pPr>
              <a:lnSpc>
                <a:spcPct val="90000"/>
              </a:lnSpc>
            </a:pPr>
            <a:r>
              <a:rPr lang="ru-RU" altLang="ru-RU" sz="2800" b="1" dirty="0">
                <a:solidFill>
                  <a:srgbClr val="00B050"/>
                </a:solidFill>
              </a:rPr>
              <a:t>Обеспечение доверительного контакта </a:t>
            </a:r>
            <a:r>
              <a:rPr lang="ru-RU" altLang="ru-RU" sz="2800" dirty="0"/>
              <a:t>с пациентом, его </a:t>
            </a:r>
            <a:r>
              <a:rPr lang="ru-RU" altLang="ru-RU" sz="2800" b="1" dirty="0">
                <a:solidFill>
                  <a:srgbClr val="00B050"/>
                </a:solidFill>
              </a:rPr>
              <a:t>информирование</a:t>
            </a:r>
            <a:r>
              <a:rPr lang="ru-RU" altLang="ru-RU" sz="2800" dirty="0"/>
              <a:t> о предстоящих манипуляциях </a:t>
            </a:r>
          </a:p>
        </p:txBody>
      </p:sp>
    </p:spTree>
    <p:extLst>
      <p:ext uri="{BB962C8B-B14F-4D97-AF65-F5344CB8AC3E}">
        <p14:creationId xmlns:p14="http://schemas.microsoft.com/office/powerpoint/2010/main" val="26024875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ru-RU" sz="4000"/>
              <a:t>Классификация физического статуса пациентов </a:t>
            </a:r>
            <a:r>
              <a:rPr lang="en-US" altLang="ru-RU" sz="4000"/>
              <a:t>ASA </a:t>
            </a:r>
            <a:r>
              <a:rPr lang="ru-RU" altLang="ru-RU" sz="4000"/>
              <a:t>(1963)</a:t>
            </a:r>
          </a:p>
        </p:txBody>
      </p:sp>
      <p:sp>
        <p:nvSpPr>
          <p:cNvPr id="147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altLang="ru-RU" sz="2400"/>
              <a:t> I.</a:t>
            </a:r>
            <a:r>
              <a:rPr lang="ru-RU" altLang="ru-RU" sz="2400"/>
              <a:t>	 Здоровые пациенты (0,1%)</a:t>
            </a:r>
            <a:endParaRPr lang="en-US" altLang="ru-RU" sz="240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altLang="ru-RU" sz="2400"/>
              <a:t>II.</a:t>
            </a:r>
            <a:r>
              <a:rPr lang="ru-RU" altLang="ru-RU" sz="2400"/>
              <a:t> Легкие системные заболевания без функциональных ограничений (0,2%)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altLang="ru-RU" sz="2400"/>
              <a:t>III.</a:t>
            </a:r>
            <a:r>
              <a:rPr lang="ru-RU" altLang="ru-RU" sz="2400"/>
              <a:t> Умеренные системные заболевания с наличием функциональных ограничений (1,8%)</a:t>
            </a:r>
            <a:endParaRPr lang="en-US" altLang="ru-RU" sz="240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altLang="ru-RU" sz="2400"/>
              <a:t>IV.</a:t>
            </a:r>
            <a:r>
              <a:rPr lang="ru-RU" altLang="ru-RU" sz="2400"/>
              <a:t> Тяжелые системные заболевания, представляющие постоянную угрозу для жизни (7,8%)</a:t>
            </a:r>
            <a:endParaRPr lang="en-US" altLang="ru-RU" sz="240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altLang="ru-RU" sz="2400"/>
              <a:t>V.</a:t>
            </a:r>
            <a:r>
              <a:rPr lang="ru-RU" altLang="ru-RU" sz="2400"/>
              <a:t> Умирающие пациенты, смерть которых может наступить в течение 24 часов, как при операции, так и без нее (9,4%)</a:t>
            </a:r>
            <a:endParaRPr lang="en-US" altLang="ru-RU" sz="240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altLang="ru-RU" sz="2400"/>
              <a:t>E</a:t>
            </a:r>
            <a:r>
              <a:rPr lang="ru-RU" altLang="ru-RU" sz="2400"/>
              <a:t> (</a:t>
            </a:r>
            <a:r>
              <a:rPr lang="en-US" altLang="ru-RU" sz="2400"/>
              <a:t>Emergency operations) – </a:t>
            </a:r>
            <a:r>
              <a:rPr lang="ru-RU" altLang="ru-RU" sz="2400"/>
              <a:t>экстренные операции</a:t>
            </a:r>
            <a:endParaRPr lang="en-US" altLang="ru-RU" sz="240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altLang="ru-RU" sz="2400">
                <a:cs typeface="Arial" pitchFamily="34" charset="0"/>
              </a:rPr>
              <a:t>*</a:t>
            </a:r>
            <a:r>
              <a:rPr lang="ru-RU" altLang="ru-RU" sz="2400">
                <a:cs typeface="Arial" pitchFamily="34" charset="0"/>
              </a:rPr>
              <a:t> В скобках показана периоперативная летальность</a:t>
            </a:r>
            <a:endParaRPr lang="en-US" altLang="ru-RU" sz="240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7709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/>
              <a:t>«Ничего через рот»</a:t>
            </a:r>
          </a:p>
        </p:txBody>
      </p:sp>
      <p:graphicFrame>
        <p:nvGraphicFramePr>
          <p:cNvPr id="125955" name="Group 3"/>
          <p:cNvGraphicFramePr>
            <a:graphicFrameLocks noGrp="1"/>
          </p:cNvGraphicFramePr>
          <p:nvPr>
            <p:ph type="tbl" idx="1"/>
          </p:nvPr>
        </p:nvGraphicFramePr>
        <p:xfrm>
          <a:off x="457200" y="1600200"/>
          <a:ext cx="8229600" cy="4814570"/>
        </p:xfrm>
        <a:graphic>
          <a:graphicData uri="http://schemas.openxmlformats.org/drawingml/2006/table">
            <a:tbl>
              <a:tblPr/>
              <a:tblGrid>
                <a:gridCol w="4114800"/>
                <a:gridCol w="4114800"/>
              </a:tblGrid>
              <a:tr h="15081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50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50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Min </a:t>
                      </a:r>
                      <a:r>
                        <a:rPr kumimoji="0" lang="ru-RU" alt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разрешенный интервал от приема до начала анестезии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097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50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alt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Чистые жидкости (вода, фруктовый сок без мякоти, чай, черный кофе)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50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alt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alt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2 часа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081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50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alt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Коровье молоко, легкая еда (тосты + чистая жидкость)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50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accent2"/>
                        </a:buClr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ru-RU" alt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alt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</a:rPr>
                        <a:t>6 часов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806114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1" name="Номер слайда 4"/>
          <p:cNvSpPr txBox="1">
            <a:spLocks noGrp="1"/>
          </p:cNvSpPr>
          <p:nvPr/>
        </p:nvSpPr>
        <p:spPr bwMode="auto">
          <a:xfrm>
            <a:off x="4676775" y="6381750"/>
            <a:ext cx="106680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681E2188-F7A7-4F01-9F27-2C25F42788B3}" type="slidenum">
              <a:rPr lang="en-US" sz="800"/>
              <a:pPr/>
              <a:t>10</a:t>
            </a:fld>
            <a:endParaRPr lang="en-US" sz="800"/>
          </a:p>
        </p:txBody>
      </p:sp>
      <p:sp>
        <p:nvSpPr>
          <p:cNvPr id="119812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lIns="0" tIns="0" rIns="0" bIns="0" anchor="b"/>
          <a:lstStyle/>
          <a:p>
            <a:r>
              <a:rPr lang="ru-RU" sz="4600">
                <a:solidFill>
                  <a:schemeClr val="tx1"/>
                </a:solidFill>
              </a:rPr>
              <a:t>Премедикация</a:t>
            </a:r>
            <a:endParaRPr lang="nl-NL" sz="4600">
              <a:solidFill>
                <a:schemeClr val="tx1"/>
              </a:solidFill>
            </a:endParaRPr>
          </a:p>
        </p:txBody>
      </p:sp>
      <p:sp>
        <p:nvSpPr>
          <p:cNvPr id="119813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 lIns="0" tIns="0" rIns="0" bIns="0"/>
          <a:lstStyle/>
          <a:p>
            <a:pPr marL="0" indent="0"/>
            <a:r>
              <a:rPr lang="ru-RU" sz="3300" b="1" dirty="0" smtClean="0">
                <a:solidFill>
                  <a:srgbClr val="00B050"/>
                </a:solidFill>
              </a:rPr>
              <a:t> Устранение </a:t>
            </a:r>
            <a:r>
              <a:rPr lang="ru-RU" sz="3300" b="1" dirty="0">
                <a:solidFill>
                  <a:srgbClr val="00B050"/>
                </a:solidFill>
              </a:rPr>
              <a:t>страха</a:t>
            </a:r>
            <a:endParaRPr lang="nl-NL" sz="3300" b="1" dirty="0">
              <a:solidFill>
                <a:srgbClr val="00B050"/>
              </a:solidFill>
            </a:endParaRPr>
          </a:p>
          <a:p>
            <a:pPr marL="0" indent="0"/>
            <a:r>
              <a:rPr lang="ru-RU" sz="3300" dirty="0" smtClean="0"/>
              <a:t> Подавление </a:t>
            </a:r>
            <a:r>
              <a:rPr lang="ru-RU" sz="3300" dirty="0"/>
              <a:t>секреции дыхательных путей и желудка</a:t>
            </a:r>
            <a:endParaRPr lang="nl-NL" sz="3300" dirty="0"/>
          </a:p>
          <a:p>
            <a:pPr marL="0" indent="0"/>
            <a:r>
              <a:rPr lang="ru-RU" sz="3300" dirty="0" smtClean="0"/>
              <a:t> Предупреждение </a:t>
            </a:r>
            <a:r>
              <a:rPr lang="ru-RU" sz="3300" dirty="0"/>
              <a:t>брадикардии</a:t>
            </a:r>
          </a:p>
          <a:p>
            <a:pPr marL="0" indent="0">
              <a:buNone/>
            </a:pPr>
            <a:r>
              <a:rPr lang="nl-NL" sz="3300" dirty="0"/>
              <a:t/>
            </a:r>
            <a:br>
              <a:rPr lang="nl-NL" sz="3300" dirty="0"/>
            </a:br>
            <a:r>
              <a:rPr lang="nl-NL" sz="3300" dirty="0"/>
              <a:t>- </a:t>
            </a:r>
            <a:r>
              <a:rPr lang="ru-RU" sz="3300" dirty="0" err="1"/>
              <a:t>бензодиазепины</a:t>
            </a:r>
            <a:r>
              <a:rPr lang="nl-NL" sz="3300" dirty="0"/>
              <a:t/>
            </a:r>
            <a:br>
              <a:rPr lang="nl-NL" sz="3300" dirty="0"/>
            </a:br>
            <a:r>
              <a:rPr lang="nl-NL" sz="3300" dirty="0"/>
              <a:t>- </a:t>
            </a:r>
            <a:r>
              <a:rPr lang="ru-RU" sz="3300" dirty="0"/>
              <a:t>анальгетики</a:t>
            </a:r>
            <a:r>
              <a:rPr lang="nl-NL" sz="3300" dirty="0"/>
              <a:t/>
            </a:r>
            <a:br>
              <a:rPr lang="nl-NL" sz="3300" dirty="0"/>
            </a:br>
            <a:r>
              <a:rPr lang="nl-NL" sz="3300" dirty="0"/>
              <a:t>- </a:t>
            </a:r>
            <a:r>
              <a:rPr lang="ru-RU" sz="3300" dirty="0"/>
              <a:t>атропин</a:t>
            </a:r>
            <a:endParaRPr lang="nl-NL" sz="3300" dirty="0"/>
          </a:p>
        </p:txBody>
      </p:sp>
    </p:spTree>
    <p:extLst>
      <p:ext uri="{BB962C8B-B14F-4D97-AF65-F5344CB8AC3E}">
        <p14:creationId xmlns:p14="http://schemas.microsoft.com/office/powerpoint/2010/main" val="4045790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mtClean="0">
                <a:latin typeface="Arial" charset="0"/>
              </a:rPr>
              <a:t>Общая анестезия</a:t>
            </a:r>
            <a:r>
              <a:rPr lang="ru-RU" altLang="ru-RU" smtClean="0"/>
              <a:t> 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altLang="ru-RU" smtClean="0"/>
              <a:t>	</a:t>
            </a:r>
            <a:r>
              <a:rPr lang="ru-RU" altLang="ru-RU" smtClean="0">
                <a:latin typeface="Arial" charset="0"/>
              </a:rPr>
              <a:t>временное искусственно вызванное состояние, при котором отсутствуют или уменьшены реакции организма на оперативное вмешательство или другие ноцицептивные раздражения 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altLang="ru-RU" smtClean="0">
                <a:latin typeface="Arial" charset="0"/>
              </a:rPr>
              <a:t>    А</a:t>
            </a:r>
            <a:r>
              <a:rPr lang="en-US" altLang="ru-RU" smtClean="0">
                <a:latin typeface="Arial" charset="0"/>
              </a:rPr>
              <a:t>n</a:t>
            </a:r>
            <a:r>
              <a:rPr lang="ru-RU" altLang="ru-RU" smtClean="0">
                <a:latin typeface="Arial" charset="0"/>
              </a:rPr>
              <a:t> - отрицание, </a:t>
            </a:r>
            <a:r>
              <a:rPr lang="en-US" altLang="ru-RU" smtClean="0">
                <a:latin typeface="Arial" charset="0"/>
              </a:rPr>
              <a:t>aisthesis</a:t>
            </a:r>
            <a:r>
              <a:rPr lang="ru-RU" altLang="ru-RU" smtClean="0">
                <a:latin typeface="Arial" charset="0"/>
              </a:rPr>
              <a:t> - чувство</a:t>
            </a:r>
            <a:r>
              <a:rPr lang="ru-RU" altLang="ru-RU" smtClean="0">
                <a:latin typeface="Arial" charset="0"/>
                <a:sym typeface="Symbol" pitchFamily="18" charset="2"/>
              </a:rPr>
              <a:t></a:t>
            </a:r>
            <a:r>
              <a:rPr lang="ru-RU" altLang="ru-RU" smtClean="0">
                <a:latin typeface="Arial" charset="0"/>
              </a:rPr>
              <a:t> ощущение.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altLang="ru-RU" smtClean="0">
                <a:latin typeface="Arial" charset="0"/>
              </a:rPr>
              <a:t>	 </a:t>
            </a:r>
            <a:r>
              <a:rPr lang="en-US" altLang="ru-RU" smtClean="0">
                <a:latin typeface="Arial" charset="0"/>
              </a:rPr>
              <a:t>Narcosis</a:t>
            </a:r>
            <a:r>
              <a:rPr lang="ru-RU" altLang="ru-RU" smtClean="0">
                <a:latin typeface="Arial" charset="0"/>
              </a:rPr>
              <a:t> - оцепенение, онемение. </a:t>
            </a:r>
          </a:p>
        </p:txBody>
      </p:sp>
    </p:spTree>
    <p:extLst>
      <p:ext uri="{BB962C8B-B14F-4D97-AF65-F5344CB8AC3E}">
        <p14:creationId xmlns:p14="http://schemas.microsoft.com/office/powerpoint/2010/main" val="576764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mtClean="0"/>
              <a:t>Общая анестезия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ru-RU" altLang="ru-RU" sz="2800" smtClean="0"/>
              <a:t>Ингаляционная, неингаляционная, комбинированная</a:t>
            </a:r>
          </a:p>
          <a:p>
            <a:pPr eaLnBrk="1" hangingPunct="1"/>
            <a:r>
              <a:rPr lang="ru-RU" altLang="ru-RU" sz="2800" smtClean="0"/>
              <a:t>С сохранением самостоятельного дыхания или с использованием ИВЛ</a:t>
            </a:r>
          </a:p>
          <a:p>
            <a:pPr eaLnBrk="1" hangingPunct="1"/>
            <a:r>
              <a:rPr lang="ru-RU" altLang="ru-RU" sz="2800" smtClean="0"/>
              <a:t>Внутривенная</a:t>
            </a:r>
          </a:p>
          <a:p>
            <a:pPr eaLnBrk="1" hangingPunct="1"/>
            <a:r>
              <a:rPr lang="ru-RU" altLang="ru-RU" sz="2800" smtClean="0"/>
              <a:t>Внутримышечная</a:t>
            </a:r>
          </a:p>
          <a:p>
            <a:pPr eaLnBrk="1" hangingPunct="1"/>
            <a:r>
              <a:rPr lang="ru-RU" altLang="ru-RU" sz="2800" smtClean="0"/>
              <a:t>Масочная</a:t>
            </a:r>
          </a:p>
          <a:p>
            <a:pPr eaLnBrk="1" hangingPunct="1"/>
            <a:r>
              <a:rPr lang="ru-RU" altLang="ru-RU" sz="2800" smtClean="0"/>
              <a:t>С интубацией трахеи (эндотрахеальная)</a:t>
            </a:r>
          </a:p>
          <a:p>
            <a:pPr eaLnBrk="1" hangingPunct="1"/>
            <a:r>
              <a:rPr lang="ru-RU" altLang="ru-RU" sz="2800" smtClean="0"/>
              <a:t>С использованием ларингеальной маски</a:t>
            </a:r>
          </a:p>
        </p:txBody>
      </p:sp>
    </p:spTree>
    <p:extLst>
      <p:ext uri="{BB962C8B-B14F-4D97-AF65-F5344CB8AC3E}">
        <p14:creationId xmlns:p14="http://schemas.microsoft.com/office/powerpoint/2010/main" val="1845706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z="3600" smtClean="0"/>
              <a:t>Способ обеспечения дыхания</a:t>
            </a:r>
          </a:p>
        </p:txBody>
      </p:sp>
      <p:sp>
        <p:nvSpPr>
          <p:cNvPr id="32771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altLang="ru-RU" smtClean="0"/>
              <a:t>Спонтанное дыхание или ИВЛ через маску (простую, ларингеальную), эндотрахеальную трубку, трахеостомическую канюлю и т.д.</a:t>
            </a:r>
          </a:p>
          <a:p>
            <a:pPr eaLnBrk="1" hangingPunct="1"/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val="1580832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Дата 3"/>
          <p:cNvSpPr txBox="1">
            <a:spLocks noGrp="1"/>
          </p:cNvSpPr>
          <p:nvPr/>
        </p:nvSpPr>
        <p:spPr bwMode="auto">
          <a:xfrm>
            <a:off x="457200" y="6381750"/>
            <a:ext cx="190500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ru-RU" sz="800">
                <a:latin typeface="Arial" charset="0"/>
              </a:rPr>
              <a:t>                 </a:t>
            </a:r>
          </a:p>
        </p:txBody>
      </p:sp>
      <p:sp>
        <p:nvSpPr>
          <p:cNvPr id="34819" name="Номер слайда 4"/>
          <p:cNvSpPr txBox="1">
            <a:spLocks noGrp="1"/>
          </p:cNvSpPr>
          <p:nvPr/>
        </p:nvSpPr>
        <p:spPr bwMode="auto">
          <a:xfrm>
            <a:off x="4676775" y="6381750"/>
            <a:ext cx="106680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0C75114B-E7A0-42B9-9A89-666ED93AF346}" type="slidenum">
              <a:rPr lang="en-US" altLang="ru-RU" sz="800">
                <a:latin typeface="Arial" charset="0"/>
              </a:rPr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14</a:t>
            </a:fld>
            <a:endParaRPr lang="en-US" altLang="ru-RU" sz="800">
              <a:latin typeface="Arial" charset="0"/>
            </a:endParaRPr>
          </a:p>
        </p:txBody>
      </p:sp>
      <p:sp>
        <p:nvSpPr>
          <p:cNvPr id="3482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600200" y="304800"/>
            <a:ext cx="7543800" cy="1431925"/>
          </a:xfrm>
        </p:spPr>
        <p:txBody>
          <a:bodyPr tIns="0">
            <a:normAutofit fontScale="90000"/>
          </a:bodyPr>
          <a:lstStyle/>
          <a:p>
            <a:pPr eaLnBrk="1" hangingPunct="1"/>
            <a:r>
              <a:rPr lang="ru-RU" altLang="ru-RU" sz="4600" smtClean="0">
                <a:solidFill>
                  <a:schemeClr val="tx1"/>
                </a:solidFill>
              </a:rPr>
              <a:t>Проходимость дыхательных путей</a:t>
            </a:r>
            <a:endParaRPr lang="nl-NL" altLang="ru-RU" sz="4600" smtClean="0">
              <a:solidFill>
                <a:schemeClr val="tx1"/>
              </a:solidFill>
            </a:endParaRPr>
          </a:p>
        </p:txBody>
      </p:sp>
      <p:sp>
        <p:nvSpPr>
          <p:cNvPr id="3482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600200" y="1981200"/>
            <a:ext cx="7543800" cy="4114800"/>
          </a:xfrm>
        </p:spPr>
        <p:txBody>
          <a:bodyPr lIns="0" tIns="0" rIns="0" bIns="0"/>
          <a:lstStyle/>
          <a:p>
            <a:pPr marL="0" indent="0" eaLnBrk="1" hangingPunct="1"/>
            <a:r>
              <a:rPr lang="ru-RU" altLang="ru-RU" sz="2800" dirty="0" smtClean="0"/>
              <a:t>Воздуховоды</a:t>
            </a:r>
            <a:endParaRPr lang="nl-NL" altLang="ru-RU" sz="2800" dirty="0" smtClean="0"/>
          </a:p>
          <a:p>
            <a:pPr marL="0" indent="0" eaLnBrk="1" hangingPunct="1"/>
            <a:r>
              <a:rPr lang="ru-RU" altLang="ru-RU" sz="2800" dirty="0" err="1" smtClean="0"/>
              <a:t>Ларингеальная</a:t>
            </a:r>
            <a:r>
              <a:rPr lang="ru-RU" altLang="ru-RU" sz="2800" dirty="0" smtClean="0"/>
              <a:t> маска</a:t>
            </a:r>
            <a:endParaRPr lang="nl-NL" altLang="ru-RU" sz="2800" dirty="0" smtClean="0"/>
          </a:p>
          <a:p>
            <a:pPr marL="0" indent="0" eaLnBrk="1" hangingPunct="1"/>
            <a:r>
              <a:rPr lang="ru-RU" altLang="ru-RU" sz="2800" dirty="0" err="1" smtClean="0"/>
              <a:t>Эндотрахеальная</a:t>
            </a:r>
            <a:r>
              <a:rPr lang="ru-RU" altLang="ru-RU" sz="2800" dirty="0" smtClean="0"/>
              <a:t> трубка</a:t>
            </a:r>
            <a:r>
              <a:rPr lang="nl-NL" altLang="ru-RU" sz="2800" dirty="0" smtClean="0"/>
              <a:t/>
            </a:r>
            <a:br>
              <a:rPr lang="nl-NL" altLang="ru-RU" sz="2800" dirty="0" smtClean="0"/>
            </a:br>
            <a:endParaRPr lang="nl-NL" altLang="ru-RU" sz="2800" dirty="0" smtClean="0"/>
          </a:p>
        </p:txBody>
      </p:sp>
    </p:spTree>
    <p:extLst>
      <p:ext uri="{BB962C8B-B14F-4D97-AF65-F5344CB8AC3E}">
        <p14:creationId xmlns:p14="http://schemas.microsoft.com/office/powerpoint/2010/main" val="589875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1471613" y="44450"/>
            <a:ext cx="7772400" cy="882650"/>
          </a:xfrm>
          <a:noFill/>
          <a:ln/>
        </p:spPr>
        <p:txBody>
          <a:bodyPr lIns="92075" tIns="46038" rIns="92075" bIns="46038" anchor="b"/>
          <a:lstStyle/>
          <a:p>
            <a:r>
              <a:rPr lang="ru-RU"/>
              <a:t>Интубация</a:t>
            </a:r>
            <a:endParaRPr lang="en-GB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00188" y="908050"/>
            <a:ext cx="7488237" cy="4752975"/>
          </a:xfrm>
          <a:noFill/>
          <a:ln/>
        </p:spPr>
        <p:txBody>
          <a:bodyPr lIns="92075" tIns="46038" rIns="92075" bIns="46038"/>
          <a:lstStyle/>
          <a:p>
            <a:pPr>
              <a:lnSpc>
                <a:spcPct val="90000"/>
              </a:lnSpc>
            </a:pPr>
            <a:r>
              <a:rPr lang="ru-RU" b="1"/>
              <a:t>Чрезгортанная эндотрахеальная интубация</a:t>
            </a:r>
            <a:r>
              <a:rPr lang="en-GB"/>
              <a:t> : </a:t>
            </a:r>
            <a:r>
              <a:rPr lang="ru-RU" sz="2800"/>
              <a:t>Проведение трубки через рот или нос в трахею</a:t>
            </a:r>
            <a:r>
              <a:rPr lang="en-GB" sz="2800"/>
              <a:t>. </a:t>
            </a:r>
          </a:p>
          <a:p>
            <a:pPr>
              <a:lnSpc>
                <a:spcPct val="90000"/>
              </a:lnSpc>
            </a:pPr>
            <a:r>
              <a:rPr lang="ru-RU" b="1"/>
              <a:t>Показания к интубации</a:t>
            </a:r>
            <a:r>
              <a:rPr lang="en-GB"/>
              <a:t>:</a:t>
            </a:r>
            <a:br>
              <a:rPr lang="en-GB"/>
            </a:br>
            <a:r>
              <a:rPr lang="en-GB" sz="2800"/>
              <a:t>- </a:t>
            </a:r>
            <a:r>
              <a:rPr lang="ru-RU" sz="2800"/>
              <a:t>Механическая вентиляция</a:t>
            </a:r>
            <a:r>
              <a:rPr lang="en-GB" sz="2800"/>
              <a:t/>
            </a:r>
            <a:br>
              <a:rPr lang="en-GB" sz="2800"/>
            </a:br>
            <a:r>
              <a:rPr lang="en-GB" sz="2800"/>
              <a:t>- </a:t>
            </a:r>
            <a:r>
              <a:rPr lang="ru-RU" sz="2800"/>
              <a:t>Доставка высоких концентраций </a:t>
            </a:r>
            <a:r>
              <a:rPr lang="en-GB" sz="2800"/>
              <a:t>O</a:t>
            </a:r>
            <a:r>
              <a:rPr lang="en-GB" sz="2800" baseline="-25000"/>
              <a:t>2</a:t>
            </a:r>
            <a:r>
              <a:rPr lang="en-GB" sz="2800"/>
              <a:t>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sz="2800"/>
              <a:t>	- </a:t>
            </a:r>
            <a:r>
              <a:rPr lang="ru-RU" sz="2800"/>
              <a:t>Отсасывание бронхиального секрета</a:t>
            </a:r>
            <a:endParaRPr lang="en-GB" sz="280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sz="2800"/>
              <a:t>	- </a:t>
            </a:r>
            <a:r>
              <a:rPr lang="ru-RU" sz="2800"/>
              <a:t>Защита дыхательных путей от аспирации</a:t>
            </a:r>
            <a:endParaRPr lang="en-GB" sz="280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sz="2800"/>
              <a:t>	- </a:t>
            </a:r>
            <a:r>
              <a:rPr lang="ru-RU" sz="2800"/>
              <a:t>Защита дыхательных путей при транспортировке</a:t>
            </a:r>
            <a:endParaRPr lang="en-GB" sz="2800"/>
          </a:p>
        </p:txBody>
      </p:sp>
    </p:spTree>
    <p:extLst>
      <p:ext uri="{BB962C8B-B14F-4D97-AF65-F5344CB8AC3E}">
        <p14:creationId xmlns:p14="http://schemas.microsoft.com/office/powerpoint/2010/main" val="293946619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507413" cy="185896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altLang="ru-RU" sz="4000" smtClean="0"/>
              <a:t>Концепция избирательной регуляции функций, или конц. компонентности анестезии</a:t>
            </a:r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2276475"/>
            <a:ext cx="8229600" cy="43100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altLang="ru-RU" smtClean="0"/>
              <a:t>	Анестезия состоит из нескольких компонентов, каждый из которых анестезиолог оценивает и регулирует отдельно, в зависимости от конкретной ситуации, с помощью фармакологических средств и определенных приемов.</a:t>
            </a:r>
          </a:p>
        </p:txBody>
      </p:sp>
    </p:spTree>
    <p:extLst>
      <p:ext uri="{BB962C8B-B14F-4D97-AF65-F5344CB8AC3E}">
        <p14:creationId xmlns:p14="http://schemas.microsoft.com/office/powerpoint/2010/main" val="1283463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000" smtClean="0"/>
              <a:t>Неспецифические компоненты общей анестезии</a:t>
            </a:r>
          </a:p>
        </p:txBody>
      </p:sp>
      <p:sp>
        <p:nvSpPr>
          <p:cNvPr id="7680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609600" indent="-609600" eaLnBrk="1" hangingPunct="1">
              <a:lnSpc>
                <a:spcPct val="90000"/>
              </a:lnSpc>
            </a:pPr>
            <a:r>
              <a:rPr lang="ru-RU" altLang="ru-RU" sz="2400" dirty="0" smtClean="0"/>
              <a:t>Выключение сознания (торможение психического восприятия)</a:t>
            </a:r>
          </a:p>
          <a:p>
            <a:pPr marL="609600" indent="-609600" eaLnBrk="1" hangingPunct="1">
              <a:lnSpc>
                <a:spcPct val="90000"/>
              </a:lnSpc>
            </a:pPr>
            <a:r>
              <a:rPr lang="ru-RU" altLang="ru-RU" sz="2400" dirty="0" smtClean="0"/>
              <a:t>Анальгезия (</a:t>
            </a:r>
            <a:r>
              <a:rPr lang="ru-RU" sz="2400" dirty="0" smtClean="0"/>
              <a:t>блокада болевых импульсов, </a:t>
            </a:r>
            <a:r>
              <a:rPr lang="ru-RU" altLang="ru-RU" sz="2400" dirty="0" smtClean="0"/>
              <a:t>обезболивание)</a:t>
            </a:r>
          </a:p>
          <a:p>
            <a:pPr marL="609600" indent="-609600" eaLnBrk="1" hangingPunct="1">
              <a:lnSpc>
                <a:spcPct val="90000"/>
              </a:lnSpc>
            </a:pPr>
            <a:r>
              <a:rPr lang="ru-RU" altLang="ru-RU" sz="2400" dirty="0" err="1" smtClean="0"/>
              <a:t>Миорелаксация</a:t>
            </a:r>
            <a:r>
              <a:rPr lang="ru-RU" altLang="ru-RU" sz="2400" dirty="0" smtClean="0"/>
              <a:t> (в</a:t>
            </a:r>
            <a:r>
              <a:rPr lang="ru-RU" sz="2400" dirty="0" smtClean="0"/>
              <a:t>ыключение двигательной активности) </a:t>
            </a:r>
            <a:endParaRPr lang="ru-RU" altLang="ru-RU" sz="2400" dirty="0" smtClean="0"/>
          </a:p>
          <a:p>
            <a:pPr marL="609600" indent="-609600" eaLnBrk="1" hangingPunct="1">
              <a:lnSpc>
                <a:spcPct val="90000"/>
              </a:lnSpc>
            </a:pPr>
            <a:r>
              <a:rPr lang="ru-RU" sz="2400" dirty="0" smtClean="0"/>
              <a:t>Торможение вегетативных реакций </a:t>
            </a:r>
            <a:r>
              <a:rPr lang="ru-RU" altLang="ru-RU" sz="2400" dirty="0" smtClean="0"/>
              <a:t>(</a:t>
            </a:r>
            <a:r>
              <a:rPr lang="ru-RU" altLang="ru-RU" sz="2400" dirty="0" err="1" smtClean="0"/>
              <a:t>гипорефлексия</a:t>
            </a:r>
            <a:r>
              <a:rPr lang="ru-RU" altLang="ru-RU" sz="2400" dirty="0" smtClean="0"/>
              <a:t>)</a:t>
            </a:r>
          </a:p>
          <a:p>
            <a:pPr marL="609600" indent="-609600" eaLnBrk="1" hangingPunct="1">
              <a:lnSpc>
                <a:spcPct val="90000"/>
              </a:lnSpc>
            </a:pPr>
            <a:r>
              <a:rPr lang="ru-RU" altLang="ru-RU" sz="2400" dirty="0" smtClean="0"/>
              <a:t>Обеспечение адекватного дыхания</a:t>
            </a:r>
          </a:p>
          <a:p>
            <a:pPr marL="609600" indent="-609600" eaLnBrk="1" hangingPunct="1">
              <a:lnSpc>
                <a:spcPct val="90000"/>
              </a:lnSpc>
            </a:pPr>
            <a:r>
              <a:rPr lang="ru-RU" altLang="ru-RU" sz="2400" dirty="0" smtClean="0"/>
              <a:t>Обеспечение адекватного кровообращения</a:t>
            </a:r>
          </a:p>
          <a:p>
            <a:pPr marL="609600" indent="-609600" eaLnBrk="1" hangingPunct="1">
              <a:lnSpc>
                <a:spcPct val="90000"/>
              </a:lnSpc>
            </a:pPr>
            <a:r>
              <a:rPr lang="ru-RU" altLang="ru-RU" sz="2400" dirty="0" smtClean="0"/>
              <a:t>Регуляция обменных процессов (управление метаболизмом)</a:t>
            </a:r>
          </a:p>
        </p:txBody>
      </p:sp>
    </p:spTree>
    <p:extLst>
      <p:ext uri="{BB962C8B-B14F-4D97-AF65-F5344CB8AC3E}">
        <p14:creationId xmlns:p14="http://schemas.microsoft.com/office/powerpoint/2010/main" val="1009128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mtClean="0"/>
              <a:t>Специфические компоненты общей анестезии</a:t>
            </a:r>
          </a:p>
        </p:txBody>
      </p:sp>
      <p:sp>
        <p:nvSpPr>
          <p:cNvPr id="7782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609600" indent="-609600" eaLnBrk="1" hangingPunct="1">
              <a:lnSpc>
                <a:spcPct val="80000"/>
              </a:lnSpc>
            </a:pPr>
            <a:r>
              <a:rPr lang="ru-RU" altLang="ru-RU" sz="2800" dirty="0" smtClean="0"/>
              <a:t>Управляемая </a:t>
            </a:r>
            <a:r>
              <a:rPr lang="ru-RU" altLang="ru-RU" sz="2800" dirty="0" err="1" smtClean="0"/>
              <a:t>гемодилюция</a:t>
            </a:r>
            <a:r>
              <a:rPr lang="ru-RU" altLang="ru-RU" sz="2800" dirty="0" smtClean="0"/>
              <a:t> </a:t>
            </a:r>
          </a:p>
          <a:p>
            <a:pPr marL="609600" indent="-609600" eaLnBrk="1" hangingPunct="1">
              <a:lnSpc>
                <a:spcPct val="80000"/>
              </a:lnSpc>
            </a:pPr>
            <a:r>
              <a:rPr lang="ru-RU" altLang="ru-RU" sz="2800" dirty="0" smtClean="0"/>
              <a:t>Управляемая гипотония</a:t>
            </a:r>
          </a:p>
          <a:p>
            <a:pPr marL="609600" indent="-609600" eaLnBrk="1" hangingPunct="1">
              <a:lnSpc>
                <a:spcPct val="80000"/>
              </a:lnSpc>
            </a:pPr>
            <a:r>
              <a:rPr lang="ru-RU" altLang="ru-RU" sz="2800" dirty="0" smtClean="0"/>
              <a:t>Искусственная артериальная гипертензия (при операциях на </a:t>
            </a:r>
            <a:r>
              <a:rPr lang="ru-RU" altLang="ru-RU" sz="2800" dirty="0" err="1" smtClean="0"/>
              <a:t>брахиоцефальных</a:t>
            </a:r>
            <a:r>
              <a:rPr lang="ru-RU" altLang="ru-RU" sz="2800" dirty="0" smtClean="0"/>
              <a:t> сосудах)</a:t>
            </a:r>
          </a:p>
          <a:p>
            <a:pPr marL="609600" indent="-609600" eaLnBrk="1" hangingPunct="1">
              <a:lnSpc>
                <a:spcPct val="80000"/>
              </a:lnSpc>
            </a:pPr>
            <a:r>
              <a:rPr lang="ru-RU" altLang="ru-RU" sz="2800" dirty="0" smtClean="0"/>
              <a:t>Искусственная гипотермия </a:t>
            </a:r>
          </a:p>
          <a:p>
            <a:pPr marL="609600" indent="-609600" eaLnBrk="1" hangingPunct="1">
              <a:lnSpc>
                <a:spcPct val="80000"/>
              </a:lnSpc>
            </a:pPr>
            <a:r>
              <a:rPr lang="ru-RU" altLang="ru-RU" sz="2800" dirty="0" smtClean="0"/>
              <a:t>Искусственное кровообращение</a:t>
            </a:r>
          </a:p>
          <a:p>
            <a:pPr marL="609600" indent="-609600" eaLnBrk="1" hangingPunct="1">
              <a:lnSpc>
                <a:spcPct val="80000"/>
              </a:lnSpc>
            </a:pPr>
            <a:r>
              <a:rPr lang="ru-RU" altLang="ru-RU" sz="2800" dirty="0" smtClean="0"/>
              <a:t>Управление внутричерепными объемами</a:t>
            </a:r>
          </a:p>
        </p:txBody>
      </p:sp>
    </p:spTree>
    <p:extLst>
      <p:ext uri="{BB962C8B-B14F-4D97-AF65-F5344CB8AC3E}">
        <p14:creationId xmlns:p14="http://schemas.microsoft.com/office/powerpoint/2010/main" val="2605098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mtClean="0"/>
              <a:t>Средства для наркоза, или общие анестетики </a:t>
            </a:r>
          </a:p>
        </p:txBody>
      </p:sp>
      <p:sp>
        <p:nvSpPr>
          <p:cNvPr id="5325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altLang="ru-RU" dirty="0" smtClean="0"/>
              <a:t>	Это препараты, способные выключать сознание (в дозах, не оказывающих токсических эффектов).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altLang="ru-RU" dirty="0" smtClean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1632733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mtClean="0"/>
              <a:t>Ингаляционные анестетики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altLang="ru-RU" smtClean="0"/>
              <a:t>	поступают в организм через легкие и затем диффундируют из альвеол в кровь</a:t>
            </a:r>
          </a:p>
          <a:p>
            <a:pPr eaLnBrk="1" hangingPunct="1"/>
            <a:r>
              <a:rPr lang="ru-RU" altLang="ru-RU" smtClean="0"/>
              <a:t>газы (закись азота, ксенон) </a:t>
            </a:r>
          </a:p>
          <a:p>
            <a:pPr eaLnBrk="1" hangingPunct="1"/>
            <a:r>
              <a:rPr lang="ru-RU" altLang="ru-RU" smtClean="0"/>
              <a:t> пары летучих жидкостей (фторотан, изофлюран, севофлюран, десфлюран) </a:t>
            </a:r>
          </a:p>
          <a:p>
            <a:pPr eaLnBrk="1" hangingPunct="1"/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val="4056006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mtClean="0"/>
              <a:t>Ингаляционные анестетики </a:t>
            </a:r>
          </a:p>
        </p:txBody>
      </p:sp>
      <p:sp>
        <p:nvSpPr>
          <p:cNvPr id="552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altLang="ru-RU" smtClean="0"/>
              <a:t>	обычно применяют для поддержания общей анестезии, но иногда  используют для вводного наркоза, особенно у детей </a:t>
            </a:r>
          </a:p>
        </p:txBody>
      </p:sp>
    </p:spTree>
    <p:extLst>
      <p:ext uri="{BB962C8B-B14F-4D97-AF65-F5344CB8AC3E}">
        <p14:creationId xmlns:p14="http://schemas.microsoft.com/office/powerpoint/2010/main" val="457629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mtClean="0"/>
              <a:t>Закись азота (веселящий газ)</a:t>
            </a:r>
          </a:p>
        </p:txBody>
      </p:sp>
      <p:sp>
        <p:nvSpPr>
          <p:cNvPr id="563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altLang="ru-RU" smtClean="0"/>
              <a:t>Бесцветный газ, тяжелее воздуха. Не воспламеняется и не взрывается, но поддерживает горение. 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mtClean="0"/>
              <a:t>Выпускается в жидком виде в баллонах серого цвета под давлением 50 атм. Из 1 кг жидкой закиси азота образуется 500 л газа. 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mtClean="0"/>
              <a:t>Применяется в смеси с кислородом в соотношении 1 : 1;  2 : 1;  3 : 1.</a:t>
            </a:r>
          </a:p>
        </p:txBody>
      </p:sp>
    </p:spTree>
    <p:extLst>
      <p:ext uri="{BB962C8B-B14F-4D97-AF65-F5344CB8AC3E}">
        <p14:creationId xmlns:p14="http://schemas.microsoft.com/office/powerpoint/2010/main" val="3047967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2" name="Нижний колонтитул 4"/>
          <p:cNvSpPr txBox="1">
            <a:spLocks noGrp="1"/>
          </p:cNvSpPr>
          <p:nvPr/>
        </p:nvSpPr>
        <p:spPr bwMode="auto">
          <a:xfrm>
            <a:off x="3429000" y="6096000"/>
            <a:ext cx="289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0" hangingPunct="0">
              <a:spcBef>
                <a:spcPct val="50000"/>
              </a:spcBef>
            </a:pPr>
            <a:r>
              <a:rPr lang="ru-RU" sz="1400">
                <a:solidFill>
                  <a:schemeClr val="bg2"/>
                </a:solidFill>
                <a:latin typeface="Times New Roman" pitchFamily="18" charset="0"/>
              </a:rPr>
              <a:t>Ингаляционная анестезия // А.Е.Карелов, СПб МАПО</a:t>
            </a:r>
          </a:p>
        </p:txBody>
      </p:sp>
      <p:sp>
        <p:nvSpPr>
          <p:cNvPr id="168963" name="Номер слайда 5"/>
          <p:cNvSpPr txBox="1">
            <a:spLocks noGrp="1"/>
          </p:cNvSpPr>
          <p:nvPr/>
        </p:nvSpPr>
        <p:spPr bwMode="auto">
          <a:xfrm>
            <a:off x="6858000" y="60960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0" hangingPunct="0">
              <a:spcBef>
                <a:spcPct val="50000"/>
              </a:spcBef>
            </a:pPr>
            <a:fld id="{034967BD-41D9-4CD9-96E7-55D052C50727}" type="slidenum">
              <a:rPr lang="ru-RU" sz="1400">
                <a:solidFill>
                  <a:schemeClr val="bg2"/>
                </a:solidFill>
                <a:latin typeface="Times New Roman" pitchFamily="18" charset="0"/>
              </a:rPr>
              <a:pPr algn="r" eaLnBrk="0" hangingPunct="0">
                <a:spcBef>
                  <a:spcPct val="50000"/>
                </a:spcBef>
              </a:pPr>
              <a:t>23</a:t>
            </a:fld>
            <a:endParaRPr lang="ru-RU" sz="1400">
              <a:solidFill>
                <a:schemeClr val="bg2"/>
              </a:solidFill>
              <a:latin typeface="Times New Roman" pitchFamily="18" charset="0"/>
            </a:endParaRPr>
          </a:p>
        </p:txBody>
      </p:sp>
      <p:sp>
        <p:nvSpPr>
          <p:cNvPr id="168964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990600" y="1844675"/>
            <a:ext cx="7772400" cy="4321175"/>
          </a:xfrm>
        </p:spPr>
        <p:txBody>
          <a:bodyPr/>
          <a:lstStyle/>
          <a:p>
            <a:pPr algn="ctr">
              <a:lnSpc>
                <a:spcPct val="90000"/>
              </a:lnSpc>
            </a:pPr>
            <a:r>
              <a:rPr lang="ru-RU" dirty="0"/>
              <a:t>ОСОБЕННОСТИ:</a:t>
            </a:r>
          </a:p>
          <a:p>
            <a:pPr>
              <a:lnSpc>
                <a:spcPct val="90000"/>
              </a:lnSpc>
            </a:pPr>
            <a:r>
              <a:rPr lang="ru-RU" dirty="0"/>
              <a:t>Инертный газ. </a:t>
            </a:r>
            <a:endParaRPr lang="ru-RU" dirty="0" smtClean="0"/>
          </a:p>
          <a:p>
            <a:pPr>
              <a:lnSpc>
                <a:spcPct val="90000"/>
              </a:lnSpc>
            </a:pPr>
            <a:r>
              <a:rPr lang="ru-RU" dirty="0" smtClean="0"/>
              <a:t>Не </a:t>
            </a:r>
            <a:r>
              <a:rPr lang="ru-RU" dirty="0"/>
              <a:t>раздражает дыхательные пути.</a:t>
            </a:r>
          </a:p>
          <a:p>
            <a:pPr>
              <a:lnSpc>
                <a:spcPct val="90000"/>
              </a:lnSpc>
            </a:pPr>
            <a:r>
              <a:rPr lang="ru-RU" dirty="0"/>
              <a:t>Не обладает мутагенными свойствами</a:t>
            </a:r>
            <a:r>
              <a:rPr lang="ru-RU" dirty="0" smtClean="0"/>
              <a:t>.</a:t>
            </a:r>
            <a:endParaRPr lang="ru-RU" dirty="0"/>
          </a:p>
          <a:p>
            <a:pPr>
              <a:lnSpc>
                <a:spcPct val="90000"/>
              </a:lnSpc>
            </a:pPr>
            <a:r>
              <a:rPr lang="ru-RU" dirty="0" smtClean="0"/>
              <a:t>Повышает  </a:t>
            </a:r>
            <a:r>
              <a:rPr lang="ru-RU" dirty="0"/>
              <a:t>ВЧД.</a:t>
            </a:r>
          </a:p>
          <a:p>
            <a:pPr>
              <a:lnSpc>
                <a:spcPct val="90000"/>
              </a:lnSpc>
            </a:pPr>
            <a:r>
              <a:rPr lang="ru-RU" dirty="0"/>
              <a:t>Практически не влияет на нейромышечную проводимость.</a:t>
            </a:r>
          </a:p>
          <a:p>
            <a:pPr>
              <a:lnSpc>
                <a:spcPct val="90000"/>
              </a:lnSpc>
            </a:pPr>
            <a:r>
              <a:rPr lang="ru-RU" dirty="0"/>
              <a:t>Обладает </a:t>
            </a:r>
            <a:r>
              <a:rPr lang="ru-RU" dirty="0" smtClean="0"/>
              <a:t>анальгетической </a:t>
            </a:r>
            <a:r>
              <a:rPr lang="ru-RU" dirty="0"/>
              <a:t>активностью</a:t>
            </a:r>
            <a:r>
              <a:rPr lang="ru-RU" dirty="0" smtClean="0"/>
              <a:t>.</a:t>
            </a:r>
          </a:p>
          <a:p>
            <a:pPr algn="l" rtl="0">
              <a:defRPr/>
            </a:pPr>
            <a:r>
              <a:rPr lang="ru-RU" dirty="0"/>
              <a:t>Разрешен к применению МЗ РФ (1999).</a:t>
            </a:r>
          </a:p>
          <a:p>
            <a:pPr marL="0" indent="0" algn="l" rtl="0">
              <a:buNone/>
              <a:defRPr/>
            </a:pPr>
            <a:endParaRPr lang="ru-RU" dirty="0"/>
          </a:p>
          <a:p>
            <a:endParaRPr lang="ru-RU" dirty="0"/>
          </a:p>
          <a:p>
            <a:pPr marL="0" indent="0" algn="l" rtl="0">
              <a:buNone/>
              <a:defRPr/>
            </a:pPr>
            <a:endParaRPr lang="ru-RU" dirty="0"/>
          </a:p>
          <a:p>
            <a:endParaRPr lang="ru-RU" dirty="0"/>
          </a:p>
          <a:p>
            <a:pPr>
              <a:lnSpc>
                <a:spcPct val="90000"/>
              </a:lnSpc>
            </a:pPr>
            <a:endParaRPr lang="ru-RU" dirty="0"/>
          </a:p>
        </p:txBody>
      </p:sp>
      <p:sp>
        <p:nvSpPr>
          <p:cNvPr id="168965" name="Rectangle 3"/>
          <p:cNvSpPr>
            <a:spLocks noGrp="1" noChangeArrowheads="1"/>
          </p:cNvSpPr>
          <p:nvPr>
            <p:ph type="title" idx="4294967295"/>
          </p:nvPr>
        </p:nvSpPr>
        <p:spPr>
          <a:noFill/>
        </p:spPr>
        <p:txBody>
          <a:bodyPr/>
          <a:lstStyle/>
          <a:p>
            <a:pPr algn="ctr"/>
            <a:r>
              <a:rPr lang="ru-RU" sz="3400"/>
              <a:t>КСЕНОН</a:t>
            </a:r>
          </a:p>
        </p:txBody>
      </p:sp>
    </p:spTree>
    <p:extLst>
      <p:ext uri="{BB962C8B-B14F-4D97-AF65-F5344CB8AC3E}">
        <p14:creationId xmlns:p14="http://schemas.microsoft.com/office/powerpoint/2010/main" val="413892255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mtClean="0"/>
              <a:t>Галотан (фторотан)</a:t>
            </a:r>
          </a:p>
        </p:txBody>
      </p:sp>
      <p:sp>
        <p:nvSpPr>
          <p:cNvPr id="5734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altLang="ru-RU" sz="2800" smtClean="0"/>
              <a:t>не раздражает  слизистые оболочки, угнетает секрецию слюнных и бронхиальных желез, гортанные и глоточные рефлексы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800" smtClean="0"/>
              <a:t>оказывает бронхорасширяющее, ганглиоблокирующее действие, умеренно расслабляет поперечнополосатую мускулатуру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800" smtClean="0"/>
              <a:t>обладает прямым кардиодепрессивным действием; вызывает брадикардию, снижение АД, повышение чувствительности сердца к катехоламинам.  </a:t>
            </a:r>
          </a:p>
        </p:txBody>
      </p:sp>
    </p:spTree>
    <p:extLst>
      <p:ext uri="{BB962C8B-B14F-4D97-AF65-F5344CB8AC3E}">
        <p14:creationId xmlns:p14="http://schemas.microsoft.com/office/powerpoint/2010/main" val="1158711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z="3000" dirty="0" smtClean="0">
                <a:solidFill>
                  <a:srgbClr val="0070C0"/>
                </a:solidFill>
                <a:latin typeface="Comic Sans MS" pitchFamily="66" charset="0"/>
              </a:rPr>
              <a:t>СЕВОРАН (СЕВОФЛЮРАН)</a:t>
            </a:r>
          </a:p>
        </p:txBody>
      </p:sp>
      <p:sp>
        <p:nvSpPr>
          <p:cNvPr id="58371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828800"/>
            <a:ext cx="7543800" cy="48768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altLang="ru-RU" sz="2000" smtClean="0">
                <a:latin typeface="Comic Sans MS" pitchFamily="66" charset="0"/>
              </a:rPr>
              <a:t>галогенированный фторсодержащий эфир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en-US" altLang="ru-RU" sz="2000" smtClean="0">
              <a:latin typeface="Comic Sans MS" pitchFamily="66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ru-RU" altLang="ru-RU" sz="2000" smtClean="0">
                <a:latin typeface="Comic Sans MS" pitchFamily="66" charset="0"/>
              </a:rPr>
              <a:t>Имеет низкую растворимость в крови (0,65)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altLang="ru-RU" sz="2000" smtClean="0">
                <a:latin typeface="Comic Sans MS" pitchFamily="66" charset="0"/>
              </a:rPr>
              <a:t> </a:t>
            </a:r>
            <a:endParaRPr lang="en-US" altLang="ru-RU" sz="2000" smtClean="0">
              <a:latin typeface="Comic Sans MS" pitchFamily="66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ru-RU" altLang="ru-RU" sz="2000" smtClean="0">
                <a:latin typeface="Comic Sans MS" pitchFamily="66" charset="0"/>
              </a:rPr>
              <a:t>медленно поглощается кровью, а парциальное давление газа в альвеолярном воздухе растет быстрее, что позволяет достичь быстрого фармакологического эффекта при использовании низких доз препарата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en-US" altLang="ru-RU" sz="2000" smtClean="0">
              <a:latin typeface="Comic Sans MS" pitchFamily="66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ru-RU" altLang="ru-RU" sz="2000" smtClean="0">
                <a:latin typeface="Comic Sans MS" pitchFamily="66" charset="0"/>
              </a:rPr>
              <a:t>Отсутствие резкого запаха и быстрое возрастание фракционной альвеолярной концентрации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altLang="ru-RU" sz="2000" smtClean="0">
                <a:latin typeface="Comic Sans MS" pitchFamily="66" charset="0"/>
              </a:rPr>
              <a:t> </a:t>
            </a:r>
            <a:endParaRPr lang="en-US" altLang="ru-RU" sz="2000" smtClean="0">
              <a:latin typeface="Comic Sans MS" pitchFamily="66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ru-RU" altLang="ru-RU" sz="2000" smtClean="0">
                <a:latin typeface="Comic Sans MS" pitchFamily="66" charset="0"/>
              </a:rPr>
              <a:t>Высокая скорость элиминации препарата гарантирует быстрое и предсказуемое пробуждение после подачи анестетика.</a:t>
            </a:r>
          </a:p>
        </p:txBody>
      </p:sp>
    </p:spTree>
    <p:extLst>
      <p:ext uri="{BB962C8B-B14F-4D97-AF65-F5344CB8AC3E}">
        <p14:creationId xmlns:p14="http://schemas.microsoft.com/office/powerpoint/2010/main" val="3889967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914400" y="1905000"/>
            <a:ext cx="8229600" cy="4953000"/>
          </a:xfrm>
        </p:spPr>
        <p:txBody>
          <a:bodyPr/>
          <a:lstStyle/>
          <a:p>
            <a:r>
              <a:rPr lang="ru-RU" sz="3600" b="1" dirty="0" err="1">
                <a:solidFill>
                  <a:srgbClr val="0070C0"/>
                </a:solidFill>
                <a:latin typeface="Comic Sans MS" pitchFamily="66" charset="0"/>
              </a:rPr>
              <a:t>Низкопоточная</a:t>
            </a:r>
            <a:r>
              <a:rPr lang="ru-RU" sz="3600" b="1" dirty="0">
                <a:solidFill>
                  <a:srgbClr val="0070C0"/>
                </a:solidFill>
                <a:latin typeface="Comic Sans MS" pitchFamily="66" charset="0"/>
              </a:rPr>
              <a:t> анестезия</a:t>
            </a:r>
            <a:r>
              <a:rPr lang="ru-RU" sz="3600" dirty="0">
                <a:solidFill>
                  <a:srgbClr val="0070C0"/>
                </a:solidFill>
                <a:latin typeface="Comic Sans MS" pitchFamily="66" charset="0"/>
              </a:rPr>
              <a:t> </a:t>
            </a:r>
            <a:r>
              <a:rPr lang="ru-RU" sz="3600" dirty="0">
                <a:latin typeface="Comic Sans MS" pitchFamily="66" charset="0"/>
              </a:rPr>
              <a:t>– </a:t>
            </a:r>
          </a:p>
          <a:p>
            <a:pPr>
              <a:buFont typeface="Wingdings" pitchFamily="2" charset="2"/>
              <a:buNone/>
            </a:pPr>
            <a:r>
              <a:rPr lang="ru-RU" sz="3600" b="1" dirty="0">
                <a:latin typeface="Comic Sans MS" pitchFamily="66" charset="0"/>
              </a:rPr>
              <a:t>	</a:t>
            </a:r>
            <a:r>
              <a:rPr lang="ru-RU" sz="2800" dirty="0">
                <a:solidFill>
                  <a:schemeClr val="tx1"/>
                </a:solidFill>
                <a:latin typeface="Comic Sans MS" pitchFamily="66" charset="0"/>
              </a:rPr>
              <a:t>анестезия с  потоком свежего газа значительно ниже МВЛ и вариацией в пределах 0.5-1 л/мин (вариант полузакрытого контура)</a:t>
            </a:r>
          </a:p>
        </p:txBody>
      </p:sp>
    </p:spTree>
    <p:extLst>
      <p:ext uri="{BB962C8B-B14F-4D97-AF65-F5344CB8AC3E}">
        <p14:creationId xmlns:p14="http://schemas.microsoft.com/office/powerpoint/2010/main" val="381062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mtClean="0"/>
              <a:t>Неингаляционные анестетики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altLang="ru-RU" smtClean="0"/>
              <a:t>барбитураты (тиопентал, гексенал, бриетал)</a:t>
            </a:r>
          </a:p>
          <a:p>
            <a:pPr eaLnBrk="1" hangingPunct="1"/>
            <a:r>
              <a:rPr lang="ru-RU" altLang="ru-RU" smtClean="0"/>
              <a:t> диприван (рекофол, пропофол) </a:t>
            </a:r>
          </a:p>
          <a:p>
            <a:pPr eaLnBrk="1" hangingPunct="1"/>
            <a:r>
              <a:rPr lang="ru-RU" altLang="ru-RU" smtClean="0"/>
              <a:t>бензодиазепины (седуксен, дормикум, рогипнол)</a:t>
            </a:r>
          </a:p>
          <a:p>
            <a:pPr eaLnBrk="1" hangingPunct="1"/>
            <a:r>
              <a:rPr lang="ru-RU" altLang="ru-RU" smtClean="0"/>
              <a:t> оксибутират натрия</a:t>
            </a:r>
          </a:p>
          <a:p>
            <a:pPr eaLnBrk="1" hangingPunct="1"/>
            <a:r>
              <a:rPr lang="ru-RU" altLang="ru-RU" smtClean="0"/>
              <a:t> кетамин</a:t>
            </a:r>
          </a:p>
          <a:p>
            <a:pPr eaLnBrk="1" hangingPunct="1"/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val="2902314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mtClean="0"/>
              <a:t>Тиопентал натрия</a:t>
            </a:r>
          </a:p>
        </p:txBody>
      </p:sp>
      <p:sp>
        <p:nvSpPr>
          <p:cNvPr id="645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altLang="ru-RU" sz="2800" smtClean="0"/>
              <a:t>Развитие эффекта достаточно быстрое - через 1-2 мин после начала в/в введения, стадия возбуждения бывает только у алкоголиков, у остальных - мягкое спокойное засыпание.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800" smtClean="0"/>
              <a:t>Длительность действия 15-30 мин. Характерна длительная посленаркозная депрессия ЦНС.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800" smtClean="0"/>
              <a:t>В/в используют 1-2</a:t>
            </a:r>
            <a:r>
              <a:rPr lang="ru-RU" altLang="ru-RU" sz="2800" smtClean="0">
                <a:sym typeface="Symbol" pitchFamily="18" charset="2"/>
              </a:rPr>
              <a:t></a:t>
            </a:r>
            <a:r>
              <a:rPr lang="ru-RU" altLang="ru-RU" sz="2800" smtClean="0"/>
              <a:t>5% растворы, средняя доза для индукции 5 мг/кг, максимальная суточная доза 1 г.</a:t>
            </a:r>
          </a:p>
        </p:txBody>
      </p:sp>
    </p:spTree>
    <p:extLst>
      <p:ext uri="{BB962C8B-B14F-4D97-AF65-F5344CB8AC3E}">
        <p14:creationId xmlns:p14="http://schemas.microsoft.com/office/powerpoint/2010/main" val="1709041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mtClean="0"/>
              <a:t>Кетамин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09600" indent="-609600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2800" smtClean="0"/>
              <a:t>Хорошая анальгезия</a:t>
            </a:r>
          </a:p>
          <a:p>
            <a:pPr marL="609600" indent="-609600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2800" smtClean="0"/>
              <a:t>Быстрая индукция</a:t>
            </a:r>
          </a:p>
          <a:p>
            <a:pPr marL="609600" indent="-609600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2800" smtClean="0"/>
              <a:t>Поддержание циркуляции при гиповолемии</a:t>
            </a:r>
          </a:p>
          <a:p>
            <a:pPr marL="609600" indent="-609600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2800" smtClean="0"/>
              <a:t>Бронходилатация</a:t>
            </a:r>
          </a:p>
          <a:p>
            <a:pPr marL="609600" indent="-609600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2800" smtClean="0"/>
              <a:t>Сохранение мышечного тонуса и защитных рефлексов</a:t>
            </a:r>
          </a:p>
          <a:p>
            <a:pPr marL="609600" indent="-609600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2800" smtClean="0"/>
              <a:t>Возможность в/м анестезии</a:t>
            </a:r>
          </a:p>
          <a:p>
            <a:pPr marL="609600" indent="-609600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2800" smtClean="0"/>
              <a:t>Возможность применения при подозрении на злокачественную гипертермию, порфирии, синдроме Лайелла</a:t>
            </a:r>
          </a:p>
        </p:txBody>
      </p:sp>
    </p:spTree>
    <p:extLst>
      <p:ext uri="{BB962C8B-B14F-4D97-AF65-F5344CB8AC3E}">
        <p14:creationId xmlns:p14="http://schemas.microsoft.com/office/powerpoint/2010/main" val="3751064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mtClean="0"/>
              <a:t>Пропофол (диприван)</a:t>
            </a:r>
          </a:p>
        </p:txBody>
      </p:sp>
      <p:sp>
        <p:nvSpPr>
          <p:cNvPr id="6656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altLang="ru-RU" sz="2400" smtClean="0"/>
              <a:t>Чистый гипнотик, анальгетических свойств нет 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400" smtClean="0"/>
              <a:t>Дозозависимое угнетение дыхания вплоть до апноэ. Угнетает рефлексы с дыхательных путей (можно проводить интубацию трахеи и установку ларингеальной маски без миорелаксантов).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400" smtClean="0"/>
              <a:t>Снижение АД, урежение сердечного ритма 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400" smtClean="0"/>
              <a:t>После анестезии пациенты пробуждаются в ясном сознании, без остаточной депрессии ЦНС; поэтому препарат очень популярен в амбулаторной практике и в «хирургии одного дня».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altLang="ru-RU" sz="2400" smtClean="0"/>
              <a:t>			Т1/2 </a:t>
            </a:r>
            <a:r>
              <a:rPr lang="ru-RU" altLang="ru-RU" sz="2400" smtClean="0">
                <a:sym typeface="Symbol" pitchFamily="18" charset="2"/>
              </a:rPr>
              <a:t></a:t>
            </a:r>
            <a:r>
              <a:rPr lang="ru-RU" altLang="ru-RU" sz="2400" smtClean="0"/>
              <a:t> - 2-4 мин; Т1/2 </a:t>
            </a:r>
            <a:r>
              <a:rPr lang="ru-RU" altLang="ru-RU" sz="2400" smtClean="0">
                <a:sym typeface="Symbol" pitchFamily="18" charset="2"/>
              </a:rPr>
              <a:t></a:t>
            </a:r>
            <a:r>
              <a:rPr lang="ru-RU" altLang="ru-RU" sz="2400" smtClean="0"/>
              <a:t> - 4ч </a:t>
            </a:r>
          </a:p>
        </p:txBody>
      </p:sp>
    </p:spTree>
    <p:extLst>
      <p:ext uri="{BB962C8B-B14F-4D97-AF65-F5344CB8AC3E}">
        <p14:creationId xmlns:p14="http://schemas.microsoft.com/office/powerpoint/2010/main" val="3203135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mtClean="0"/>
              <a:t>Бензодиазепины</a:t>
            </a:r>
          </a:p>
        </p:txBody>
      </p:sp>
      <p:sp>
        <p:nvSpPr>
          <p:cNvPr id="686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altLang="ru-RU" smtClean="0"/>
              <a:t>Диазепам  (седуксен, сибазон, реланиум, валиум)</a:t>
            </a:r>
          </a:p>
          <a:p>
            <a:pPr eaLnBrk="1" hangingPunct="1"/>
            <a:r>
              <a:rPr lang="ru-RU" altLang="ru-RU" smtClean="0"/>
              <a:t>Мидазолам (дормикум, флормидал, фулсед)</a:t>
            </a:r>
          </a:p>
        </p:txBody>
      </p:sp>
    </p:spTree>
    <p:extLst>
      <p:ext uri="{BB962C8B-B14F-4D97-AF65-F5344CB8AC3E}">
        <p14:creationId xmlns:p14="http://schemas.microsoft.com/office/powerpoint/2010/main" val="3667946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000" smtClean="0"/>
              <a:t>Препараты, действующие на опиатные рецепторы </a:t>
            </a:r>
          </a:p>
        </p:txBody>
      </p:sp>
      <p:sp>
        <p:nvSpPr>
          <p:cNvPr id="6963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609600" indent="-609600" eaLnBrk="1" hangingPunct="1"/>
            <a:r>
              <a:rPr lang="ru-RU" altLang="ru-RU" smtClean="0"/>
              <a:t>Полные агонисты, или традиционные опиаты (фентанил, ремифентанил, морфин, промедол)</a:t>
            </a:r>
          </a:p>
          <a:p>
            <a:pPr marL="609600" indent="-609600" eaLnBrk="1" hangingPunct="1"/>
            <a:r>
              <a:rPr lang="ru-RU" altLang="ru-RU" smtClean="0"/>
              <a:t>Частичные агонисты (норфин)</a:t>
            </a:r>
          </a:p>
          <a:p>
            <a:pPr marL="609600" indent="-609600" eaLnBrk="1" hangingPunct="1"/>
            <a:r>
              <a:rPr lang="ru-RU" altLang="ru-RU" smtClean="0"/>
              <a:t>Агонист-антагонисты (морадол, нубаин)</a:t>
            </a:r>
          </a:p>
          <a:p>
            <a:pPr marL="609600" indent="-609600" eaLnBrk="1" hangingPunct="1"/>
            <a:r>
              <a:rPr lang="ru-RU" altLang="ru-RU" smtClean="0"/>
              <a:t>Антагонисты опиатных рецепторов (налоксон = нарканти) </a:t>
            </a:r>
          </a:p>
        </p:txBody>
      </p:sp>
    </p:spTree>
    <p:extLst>
      <p:ext uri="{BB962C8B-B14F-4D97-AF65-F5344CB8AC3E}">
        <p14:creationId xmlns:p14="http://schemas.microsoft.com/office/powerpoint/2010/main" val="194682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mtClean="0"/>
              <a:t>Мышечные релаксанты</a:t>
            </a:r>
          </a:p>
        </p:txBody>
      </p:sp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altLang="ru-RU" smtClean="0"/>
              <a:t>	Вещества, вызывающие расслабление скелетной мускулатуры на уровне нервно-мышечных синапсов.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altLang="ru-RU" smtClean="0"/>
              <a:t>	Деполяризующие релаксанты (дитилин, миорелаксин)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altLang="ru-RU" smtClean="0"/>
              <a:t>	Антидеполяризующие релаксанты (ардуан, тракриум)</a:t>
            </a:r>
          </a:p>
        </p:txBody>
      </p:sp>
    </p:spTree>
    <p:extLst>
      <p:ext uri="{BB962C8B-B14F-4D97-AF65-F5344CB8AC3E}">
        <p14:creationId xmlns:p14="http://schemas.microsoft.com/office/powerpoint/2010/main" val="3685922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ru-RU" altLang="ru-RU" sz="4200" smtClean="0"/>
              <a:t>Этапы общей анестезии</a:t>
            </a:r>
            <a:br>
              <a:rPr lang="ru-RU" altLang="ru-RU" sz="4200" smtClean="0"/>
            </a:br>
            <a:endParaRPr lang="ru-RU" altLang="ru-RU" sz="4200" smtClean="0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ru-RU" altLang="ru-RU" smtClean="0"/>
              <a:t>индукция, или вводный наркоз</a:t>
            </a:r>
          </a:p>
          <a:p>
            <a:pPr eaLnBrk="1" hangingPunct="1"/>
            <a:r>
              <a:rPr lang="ru-RU" altLang="ru-RU" smtClean="0"/>
              <a:t> поддержание анестезии </a:t>
            </a:r>
          </a:p>
          <a:p>
            <a:pPr eaLnBrk="1" hangingPunct="1"/>
            <a:r>
              <a:rPr lang="ru-RU" altLang="ru-RU" smtClean="0"/>
              <a:t> выведение из анестезии.</a:t>
            </a:r>
          </a:p>
        </p:txBody>
      </p:sp>
    </p:spTree>
    <p:extLst>
      <p:ext uri="{BB962C8B-B14F-4D97-AF65-F5344CB8AC3E}">
        <p14:creationId xmlns:p14="http://schemas.microsoft.com/office/powerpoint/2010/main" val="4017893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Дата 3"/>
          <p:cNvSpPr txBox="1">
            <a:spLocks noGrp="1"/>
          </p:cNvSpPr>
          <p:nvPr/>
        </p:nvSpPr>
        <p:spPr bwMode="auto">
          <a:xfrm>
            <a:off x="457200" y="6381750"/>
            <a:ext cx="190500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800"/>
              <a:t>Presentation Title</a:t>
            </a:r>
          </a:p>
          <a:p>
            <a:r>
              <a:rPr lang="en-US" sz="800"/>
              <a:t>Date                  </a:t>
            </a:r>
          </a:p>
        </p:txBody>
      </p:sp>
      <p:sp>
        <p:nvSpPr>
          <p:cNvPr id="121859" name="Номер слайда 4"/>
          <p:cNvSpPr txBox="1">
            <a:spLocks noGrp="1"/>
          </p:cNvSpPr>
          <p:nvPr/>
        </p:nvSpPr>
        <p:spPr bwMode="auto">
          <a:xfrm>
            <a:off x="4676775" y="6381750"/>
            <a:ext cx="106680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2A8E866F-2563-4BF5-B5B1-D79BBF6C52A6}" type="slidenum">
              <a:rPr lang="en-US" sz="800"/>
              <a:pPr/>
              <a:t>35</a:t>
            </a:fld>
            <a:endParaRPr lang="en-US" sz="800"/>
          </a:p>
        </p:txBody>
      </p:sp>
      <p:sp>
        <p:nvSpPr>
          <p:cNvPr id="12186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lIns="0" tIns="0" rIns="0" bIns="0" anchor="b"/>
          <a:lstStyle/>
          <a:p>
            <a:r>
              <a:rPr lang="ru-RU" sz="4600" dirty="0">
                <a:solidFill>
                  <a:srgbClr val="0070C0"/>
                </a:solidFill>
              </a:rPr>
              <a:t>Индукция анестезии</a:t>
            </a:r>
            <a:endParaRPr lang="nl-NL" sz="4600" dirty="0">
              <a:solidFill>
                <a:srgbClr val="0070C0"/>
              </a:solidFill>
            </a:endParaRPr>
          </a:p>
        </p:txBody>
      </p:sp>
      <p:sp>
        <p:nvSpPr>
          <p:cNvPr id="12186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23850" y="1341438"/>
            <a:ext cx="8077200" cy="4751387"/>
          </a:xfrm>
        </p:spPr>
        <p:txBody>
          <a:bodyPr lIns="0" tIns="0" rIns="0" bIns="0"/>
          <a:lstStyle/>
          <a:p>
            <a:pPr marL="0" indent="0"/>
            <a:endParaRPr lang="ru-RU" sz="2800" dirty="0" smtClean="0"/>
          </a:p>
          <a:p>
            <a:pPr marL="0" indent="0"/>
            <a:endParaRPr lang="ru-RU" sz="2800" dirty="0" smtClean="0"/>
          </a:p>
          <a:p>
            <a:pPr marL="0" indent="0">
              <a:buNone/>
            </a:pPr>
            <a:r>
              <a:rPr lang="ru-RU" sz="2800" dirty="0" smtClean="0"/>
              <a:t>Достижение глубокого </a:t>
            </a:r>
            <a:r>
              <a:rPr lang="ru-RU" sz="2800" dirty="0"/>
              <a:t>уровня </a:t>
            </a:r>
            <a:r>
              <a:rPr lang="ru-RU" sz="2800" dirty="0" smtClean="0"/>
              <a:t>анестезии (угнетения </a:t>
            </a:r>
            <a:r>
              <a:rPr lang="ru-RU" sz="2800" dirty="0"/>
              <a:t>сознания, достаточной анальгезии и расслабления нижней </a:t>
            </a:r>
            <a:r>
              <a:rPr lang="ru-RU" sz="2800" dirty="0" smtClean="0"/>
              <a:t>челюсти) </a:t>
            </a:r>
            <a:r>
              <a:rPr lang="ru-RU" sz="2800" dirty="0"/>
              <a:t>для легкой ларингоскопии и интубации трахеи</a:t>
            </a:r>
            <a:r>
              <a:rPr lang="ru-RU" sz="2800" dirty="0" smtClean="0"/>
              <a:t>.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sz="2800" b="1" dirty="0" smtClean="0">
                <a:solidFill>
                  <a:srgbClr val="0070C0"/>
                </a:solidFill>
              </a:rPr>
              <a:t>Неингаляционная и </a:t>
            </a:r>
            <a:r>
              <a:rPr lang="ru-RU" sz="2800" b="1" dirty="0" err="1" smtClean="0">
                <a:solidFill>
                  <a:srgbClr val="0070C0"/>
                </a:solidFill>
              </a:rPr>
              <a:t>ингаляциолнная</a:t>
            </a:r>
            <a:endParaRPr lang="nl-NL" sz="2800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506997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Дата 3"/>
          <p:cNvSpPr txBox="1">
            <a:spLocks noGrp="1"/>
          </p:cNvSpPr>
          <p:nvPr/>
        </p:nvSpPr>
        <p:spPr bwMode="auto">
          <a:xfrm>
            <a:off x="457200" y="6381750"/>
            <a:ext cx="190500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800"/>
              <a:t>Presentation Title</a:t>
            </a:r>
          </a:p>
          <a:p>
            <a:r>
              <a:rPr lang="en-US" sz="800"/>
              <a:t>Date                  </a:t>
            </a:r>
          </a:p>
        </p:txBody>
      </p:sp>
      <p:sp>
        <p:nvSpPr>
          <p:cNvPr id="123907" name="Номер слайда 4"/>
          <p:cNvSpPr txBox="1">
            <a:spLocks noGrp="1"/>
          </p:cNvSpPr>
          <p:nvPr/>
        </p:nvSpPr>
        <p:spPr bwMode="auto">
          <a:xfrm>
            <a:off x="4676775" y="6381750"/>
            <a:ext cx="106680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08F90F8B-A8BE-428D-8437-BD7E0B7597D1}" type="slidenum">
              <a:rPr lang="en-US" sz="800"/>
              <a:pPr/>
              <a:t>36</a:t>
            </a:fld>
            <a:endParaRPr lang="en-US" sz="800"/>
          </a:p>
        </p:txBody>
      </p:sp>
      <p:sp>
        <p:nvSpPr>
          <p:cNvPr id="12390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lIns="0" tIns="0" rIns="0" bIns="0" anchor="b"/>
          <a:lstStyle/>
          <a:p>
            <a:r>
              <a:rPr lang="ru-RU" sz="4600" dirty="0" smtClean="0">
                <a:solidFill>
                  <a:schemeClr val="tx1"/>
                </a:solidFill>
              </a:rPr>
              <a:t>Поддержание </a:t>
            </a:r>
            <a:r>
              <a:rPr lang="ru-RU" sz="4600" dirty="0">
                <a:solidFill>
                  <a:schemeClr val="tx1"/>
                </a:solidFill>
              </a:rPr>
              <a:t>анестезии</a:t>
            </a:r>
            <a:endParaRPr lang="nl-NL" sz="4600" dirty="0">
              <a:solidFill>
                <a:schemeClr val="tx1"/>
              </a:solidFill>
            </a:endParaRPr>
          </a:p>
        </p:txBody>
      </p:sp>
      <p:sp>
        <p:nvSpPr>
          <p:cNvPr id="123909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 lIns="0" tIns="0" rIns="0" bIns="0">
            <a:normAutofit/>
          </a:bodyPr>
          <a:lstStyle/>
          <a:p>
            <a:pPr marL="0" indent="0">
              <a:buNone/>
            </a:pPr>
            <a:endParaRPr lang="ru-RU" sz="4400" dirty="0" smtClean="0">
              <a:latin typeface="+mj-lt"/>
            </a:endParaRPr>
          </a:p>
          <a:p>
            <a:pPr marL="0" indent="0">
              <a:buNone/>
            </a:pPr>
            <a:endParaRPr lang="ru-RU" sz="4400" dirty="0">
              <a:latin typeface="+mj-lt"/>
            </a:endParaRPr>
          </a:p>
          <a:p>
            <a:pPr marL="0" indent="0">
              <a:buNone/>
            </a:pPr>
            <a:r>
              <a:rPr lang="ru-RU" sz="4400" dirty="0" smtClean="0">
                <a:latin typeface="+mj-lt"/>
              </a:rPr>
              <a:t>Выведение из анестезии </a:t>
            </a:r>
            <a:endParaRPr lang="nl-NL" sz="4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953321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95544202"/>
              </p:ext>
            </p:extLst>
          </p:nvPr>
        </p:nvGraphicFramePr>
        <p:xfrm>
          <a:off x="683568" y="1412776"/>
          <a:ext cx="7992888" cy="5362956"/>
        </p:xfrm>
        <a:graphic>
          <a:graphicData uri="http://schemas.openxmlformats.org/drawingml/2006/table">
            <a:tbl>
              <a:tblPr firstRow="1" firstCol="1" bandRow="1"/>
              <a:tblGrid>
                <a:gridCol w="5419256"/>
                <a:gridCol w="2573632"/>
              </a:tblGrid>
              <a:tr h="2858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Courier New"/>
                          <a:ea typeface="Times New Roman"/>
                        </a:rPr>
                        <a:t>Показатели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Courier New"/>
                          <a:ea typeface="Times New Roman"/>
                        </a:rPr>
                        <a:t>Реализация</a:t>
                      </a:r>
                      <a:endParaRPr lang="ru-RU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5475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ourier New"/>
                          <a:ea typeface="Times New Roman"/>
                        </a:rPr>
                        <a:t>1.Нахождение </a:t>
                      </a:r>
                      <a:r>
                        <a:rPr lang="ru-RU" sz="1800" b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ourier New"/>
                          <a:ea typeface="Times New Roman"/>
                        </a:rPr>
                        <a:t>анестезиолога рядом </a:t>
                      </a:r>
                      <a:r>
                        <a:rPr lang="ru-RU" sz="1800" b="1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ourier New"/>
                          <a:ea typeface="Times New Roman"/>
                        </a:rPr>
                        <a:t>с больным</a:t>
                      </a:r>
                      <a:endParaRPr lang="ru-RU" sz="1800" b="1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Courier New"/>
                          <a:ea typeface="Times New Roman"/>
                        </a:rPr>
                        <a:t>2. Измерение АД и частоты сердечных сокращений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marL="179705" indent="-17970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Courier New"/>
                          <a:ea typeface="Times New Roman"/>
                        </a:rPr>
                        <a:t>3. </a:t>
                      </a:r>
                      <a:r>
                        <a:rPr lang="ru-RU" sz="1800" dirty="0" smtClean="0">
                          <a:effectLst/>
                          <a:latin typeface="Courier New"/>
                          <a:ea typeface="Times New Roman"/>
                        </a:rPr>
                        <a:t>ЭКГ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Courier New"/>
                          <a:ea typeface="Times New Roman"/>
                        </a:rPr>
                        <a:t>4. Мониторинг </a:t>
                      </a:r>
                      <a:r>
                        <a:rPr lang="ru-RU" sz="1800" dirty="0" err="1">
                          <a:effectLst/>
                          <a:latin typeface="Courier New"/>
                          <a:ea typeface="Times New Roman"/>
                        </a:rPr>
                        <a:t>оксигенации</a:t>
                      </a:r>
                      <a:r>
                        <a:rPr lang="ru-RU" sz="1800" dirty="0">
                          <a:effectLst/>
                          <a:latin typeface="Courier New"/>
                          <a:ea typeface="Times New Roman"/>
                        </a:rPr>
                        <a:t>, вентиляции и кровообращения (клиническая картина, </a:t>
                      </a:r>
                      <a:r>
                        <a:rPr lang="ru-RU" sz="1800" dirty="0" err="1">
                          <a:effectLst/>
                          <a:latin typeface="Courier New"/>
                          <a:ea typeface="Times New Roman"/>
                        </a:rPr>
                        <a:t>пульсоксиметрия</a:t>
                      </a:r>
                      <a:r>
                        <a:rPr lang="ru-RU" sz="1800" dirty="0">
                          <a:effectLst/>
                          <a:latin typeface="Courier New"/>
                          <a:ea typeface="Times New Roman"/>
                        </a:rPr>
                        <a:t>, </a:t>
                      </a:r>
                      <a:r>
                        <a:rPr lang="ru-RU" sz="1800" dirty="0" err="1">
                          <a:effectLst/>
                          <a:latin typeface="Courier New"/>
                          <a:ea typeface="Times New Roman"/>
                        </a:rPr>
                        <a:t>капнография</a:t>
                      </a:r>
                      <a:r>
                        <a:rPr lang="ru-RU" sz="1800" dirty="0">
                          <a:effectLst/>
                          <a:latin typeface="Courier New"/>
                          <a:ea typeface="Times New Roman"/>
                        </a:rPr>
                        <a:t>, </a:t>
                      </a:r>
                      <a:r>
                        <a:rPr lang="ru-RU" sz="1800" dirty="0" err="1">
                          <a:effectLst/>
                          <a:latin typeface="Courier New"/>
                          <a:ea typeface="Times New Roman"/>
                        </a:rPr>
                        <a:t>волюмоспирометрия</a:t>
                      </a:r>
                      <a:r>
                        <a:rPr lang="ru-RU" sz="1800" dirty="0">
                          <a:effectLst/>
                          <a:latin typeface="Courier New"/>
                          <a:ea typeface="Times New Roman"/>
                        </a:rPr>
                        <a:t> и пр.)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Courier New"/>
                          <a:ea typeface="Times New Roman"/>
                        </a:rPr>
                        <a:t>5. Контроль герметичности дыхательного контура при ИВЛ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Courier New"/>
                          <a:ea typeface="Times New Roman"/>
                        </a:rPr>
                        <a:t>6. Контроль концентрации кислорода в дыхательной смеси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Courier New"/>
                          <a:ea typeface="Times New Roman"/>
                        </a:rPr>
                        <a:t>7. Измерение температуры тела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Courier New"/>
                          <a:ea typeface="Times New Roman"/>
                        </a:rPr>
                        <a:t>8. Диурез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ourier New"/>
                          <a:ea typeface="Times New Roman"/>
                        </a:rPr>
                        <a:t>Постоянно</a:t>
                      </a:r>
                      <a:endParaRPr lang="ru-RU" sz="1800" b="1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Courier New"/>
                          <a:ea typeface="Times New Roman"/>
                        </a:rPr>
                        <a:t>  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Courier New"/>
                          <a:ea typeface="Times New Roman"/>
                        </a:rPr>
                        <a:t>Через </a:t>
                      </a:r>
                      <a:r>
                        <a:rPr lang="ru-RU" sz="1800" dirty="0" smtClean="0">
                          <a:effectLst/>
                          <a:latin typeface="Courier New"/>
                          <a:ea typeface="Times New Roman"/>
                        </a:rPr>
                        <a:t>каждые 5 </a:t>
                      </a:r>
                      <a:r>
                        <a:rPr lang="ru-RU" sz="1800" dirty="0">
                          <a:effectLst/>
                          <a:latin typeface="Courier New"/>
                          <a:ea typeface="Times New Roman"/>
                        </a:rPr>
                        <a:t>мин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Courier New"/>
                          <a:ea typeface="Times New Roman"/>
                        </a:rPr>
                        <a:t>Непрерывно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Courier New"/>
                          <a:ea typeface="Times New Roman"/>
                        </a:rPr>
                        <a:t>Непрерывно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Courier New"/>
                          <a:ea typeface="Times New Roman"/>
                        </a:rPr>
                        <a:t> 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Courier New"/>
                          <a:ea typeface="Times New Roman"/>
                        </a:rPr>
                        <a:t> 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Courier New"/>
                          <a:ea typeface="Times New Roman"/>
                        </a:rPr>
                        <a:t> 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Courier New"/>
                          <a:ea typeface="Times New Roman"/>
                        </a:rPr>
                        <a:t>Непрерывно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Courier New"/>
                          <a:ea typeface="Times New Roman"/>
                        </a:rPr>
                        <a:t> 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Courier New"/>
                          <a:ea typeface="Times New Roman"/>
                        </a:rPr>
                        <a:t>Непрерывно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Courier New"/>
                          <a:ea typeface="Times New Roman"/>
                        </a:rPr>
                        <a:t> 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Courier New"/>
                          <a:ea typeface="Times New Roman"/>
                        </a:rPr>
                        <a:t>При необходимости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Courier New"/>
                          <a:ea typeface="Times New Roman"/>
                        </a:rPr>
                        <a:t>При необходимости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59465"/>
            <a:ext cx="8147248" cy="837287"/>
          </a:xfrm>
        </p:spPr>
        <p:txBody>
          <a:bodyPr/>
          <a:lstStyle/>
          <a:p>
            <a:r>
              <a:rPr lang="ru-RU" dirty="0" smtClean="0"/>
              <a:t>Гарвардский стандарт мониторинга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2561560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79712" y="1340768"/>
            <a:ext cx="561662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 smtClean="0">
                <a:solidFill>
                  <a:schemeClr val="tx2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Спасибо за внимание</a:t>
            </a:r>
          </a:p>
          <a:p>
            <a:endParaRPr lang="ru-RU" sz="4800" dirty="0">
              <a:solidFill>
                <a:schemeClr val="tx2">
                  <a:lumMod val="7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ru-RU" sz="4800" dirty="0" smtClean="0">
                <a:solidFill>
                  <a:schemeClr val="tx2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Вопросы?</a:t>
            </a:r>
            <a:endParaRPr lang="ru-RU" sz="4800" dirty="0">
              <a:solidFill>
                <a:schemeClr val="tx2">
                  <a:lumMod val="7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4" name="Picture 5" descr="surgery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4565215"/>
            <a:ext cx="2870200" cy="1828800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2711088"/>
      </p:ext>
    </p:extLst>
  </p:cSld>
  <p:clrMapOvr>
    <a:masterClrMapping/>
  </p:clrMapOvr>
</p:sld>
</file>

<file path=ppt/theme/theme1.xml><?xml version="1.0" encoding="utf-8"?>
<a:theme xmlns:a="http://schemas.openxmlformats.org/drawingml/2006/main" name="Design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楷体_GB2312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楷体_GB2312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 Effects">
      <a: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65000"/>
                <a:shade val="100000"/>
                <a:satMod val="133000"/>
              </a:schemeClr>
            </a:gs>
            <a:gs pos="15000">
              <a:schemeClr val="phClr">
                <a:tint val="50000"/>
                <a:shade val="100000"/>
                <a:satMod val="140000"/>
              </a:schemeClr>
            </a:gs>
            <a:gs pos="100000">
              <a:schemeClr val="phClr">
                <a:tint val="10000"/>
                <a:shade val="100000"/>
                <a:satMod val="13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75000"/>
                <a:satMod val="160000"/>
              </a:schemeClr>
            </a:gs>
            <a:gs pos="62000">
              <a:schemeClr val="phClr">
                <a:tint val="100000"/>
                <a:shade val="100000"/>
                <a:satMod val="125000"/>
              </a:schemeClr>
            </a:gs>
            <a:gs pos="100000">
              <a:schemeClr val="phClr">
                <a:tint val="80000"/>
                <a:shade val="100000"/>
                <a:satMod val="140000"/>
              </a:schemeClr>
            </a:gs>
          </a:gsLst>
          <a:lin ang="16200000" scaled="1"/>
        </a:gradFill>
      </a:fillStyleLst>
      <a:lnStyleLst>
        <a:ln w="1270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  <a:ln w="38100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61176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  <a:effectStyle>
          <a:effectLst>
            <a:reflection blurRad="12700" stA="25000" endPos="28000" dist="38100" dir="5400000" sy="-100000" rotWithShape="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satMod val="145000"/>
              </a:schemeClr>
            </a:gs>
            <a:gs pos="40000">
              <a:schemeClr val="phClr">
                <a:tint val="100000"/>
                <a:shade val="70000"/>
                <a:satMod val="145000"/>
              </a:schemeClr>
            </a:gs>
            <a:gs pos="100000">
              <a:schemeClr val="phClr">
                <a:tint val="85000"/>
                <a:shade val="100000"/>
                <a:satMod val="15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50000"/>
                <a:satMod val="145000"/>
              </a:schemeClr>
            </a:gs>
            <a:gs pos="30000">
              <a:schemeClr val="phClr">
                <a:tint val="100000"/>
                <a:shade val="65000"/>
                <a:satMod val="155000"/>
              </a:schemeClr>
            </a:gs>
            <a:gs pos="100000">
              <a:schemeClr val="phClr">
                <a:tint val="60000"/>
                <a:shade val="10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Office Colors">
      <a:dk1>
        <a:sysClr val="windowText" lastClr="000000"/>
      </a:dk1>
      <a:lt1>
        <a:sysClr val="window" lastClr="FFFFFF"/>
      </a:lt1>
      <a:dk2>
        <a:srgbClr val="1F497D"/>
      </a:dk2>
      <a:lt2>
        <a:srgbClr val="FAF3E8"/>
      </a:lt2>
      <a:accent1>
        <a:srgbClr val="5C83B4"/>
      </a:accent1>
      <a:accent2>
        <a:srgbClr val="C0504D"/>
      </a:accent2>
      <a:accent3>
        <a:srgbClr val="9DBB61"/>
      </a:accent3>
      <a:accent4>
        <a:srgbClr val="8066A0"/>
      </a:accent4>
      <a:accent5>
        <a:srgbClr val="4BACC6"/>
      </a:accent5>
      <a:accent6>
        <a:srgbClr val="F59D56"/>
      </a:accent6>
      <a:hlink>
        <a:srgbClr val="0000FF"/>
      </a:hlink>
      <a:folHlink>
        <a:srgbClr val="800080"/>
      </a:folHlink>
    </a:clrScheme>
    <a:fontScheme name="Office Fonts">
      <a:majorFont>
        <a:latin typeface="Calibri"/>
        <a:ea typeface="MS PGothic"/>
        <a:cs typeface=""/>
      </a:majorFont>
      <a:minorFont>
        <a:latin typeface="Calibri"/>
        <a:ea typeface="MS PGothic"/>
        <a:cs typeface=""/>
      </a:minorFont>
    </a:fontScheme>
    <a:fmtScheme name="Office Effects">
      <a: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65000"/>
                <a:shade val="100000"/>
                <a:satMod val="133000"/>
              </a:schemeClr>
            </a:gs>
            <a:gs pos="15000">
              <a:schemeClr val="phClr">
                <a:tint val="50000"/>
                <a:shade val="100000"/>
                <a:satMod val="140000"/>
              </a:schemeClr>
            </a:gs>
            <a:gs pos="100000">
              <a:schemeClr val="phClr">
                <a:tint val="10000"/>
                <a:shade val="100000"/>
                <a:satMod val="13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75000"/>
                <a:satMod val="160000"/>
              </a:schemeClr>
            </a:gs>
            <a:gs pos="62000">
              <a:schemeClr val="phClr">
                <a:tint val="100000"/>
                <a:shade val="100000"/>
                <a:satMod val="125000"/>
              </a:schemeClr>
            </a:gs>
            <a:gs pos="100000">
              <a:schemeClr val="phClr">
                <a:tint val="80000"/>
                <a:shade val="100000"/>
                <a:satMod val="140000"/>
              </a:schemeClr>
            </a:gs>
          </a:gsLst>
          <a:lin ang="16200000" scaled="1"/>
        </a:gradFill>
      </a:fillStyleLst>
      <a:lnStyleLst>
        <a:ln w="1270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  <a:ln w="38100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61176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  <a:effectStyle>
          <a:effectLst>
            <a:reflection blurRad="12700" stA="25000" endPos="28000" dist="38100" dir="5400000" sy="-100000" rotWithShape="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satMod val="145000"/>
              </a:schemeClr>
            </a:gs>
            <a:gs pos="40000">
              <a:schemeClr val="phClr">
                <a:tint val="100000"/>
                <a:shade val="70000"/>
                <a:satMod val="145000"/>
              </a:schemeClr>
            </a:gs>
            <a:gs pos="100000">
              <a:schemeClr val="phClr">
                <a:tint val="85000"/>
                <a:shade val="100000"/>
                <a:satMod val="15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50000"/>
                <a:satMod val="145000"/>
              </a:schemeClr>
            </a:gs>
            <a:gs pos="30000">
              <a:schemeClr val="phClr">
                <a:tint val="100000"/>
                <a:shade val="65000"/>
                <a:satMod val="155000"/>
              </a:schemeClr>
            </a:gs>
            <a:gs pos="100000">
              <a:schemeClr val="phClr">
                <a:tint val="60000"/>
                <a:shade val="10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Custom Theme">
  <a:themeElements>
    <a:clrScheme name="Office Colors">
      <a:dk1>
        <a:sysClr val="windowText" lastClr="000000"/>
      </a:dk1>
      <a:lt1>
        <a:sysClr val="window" lastClr="FFFFFF"/>
      </a:lt1>
      <a:dk2>
        <a:srgbClr val="1F497D"/>
      </a:dk2>
      <a:lt2>
        <a:srgbClr val="FAF3E8"/>
      </a:lt2>
      <a:accent1>
        <a:srgbClr val="5C83B4"/>
      </a:accent1>
      <a:accent2>
        <a:srgbClr val="C0504D"/>
      </a:accent2>
      <a:accent3>
        <a:srgbClr val="9DBB61"/>
      </a:accent3>
      <a:accent4>
        <a:srgbClr val="8066A0"/>
      </a:accent4>
      <a:accent5>
        <a:srgbClr val="4BACC6"/>
      </a:accent5>
      <a:accent6>
        <a:srgbClr val="F59D56"/>
      </a:accent6>
      <a:hlink>
        <a:srgbClr val="0000FF"/>
      </a:hlink>
      <a:folHlink>
        <a:srgbClr val="800080"/>
      </a:folHlink>
    </a:clrScheme>
    <a:fontScheme name="Office Fonts">
      <a:majorFont>
        <a:latin typeface="Calibri"/>
        <a:ea typeface="MS PGothic"/>
        <a:cs typeface=""/>
      </a:majorFont>
      <a:minorFont>
        <a:latin typeface="Calibri"/>
        <a:ea typeface="MS PGothic"/>
        <a:cs typeface=""/>
      </a:minorFont>
    </a:fontScheme>
    <a:fmtScheme name="Office Effects">
      <a: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65000"/>
                <a:shade val="100000"/>
                <a:satMod val="133000"/>
              </a:schemeClr>
            </a:gs>
            <a:gs pos="15000">
              <a:schemeClr val="phClr">
                <a:tint val="50000"/>
                <a:shade val="100000"/>
                <a:satMod val="140000"/>
              </a:schemeClr>
            </a:gs>
            <a:gs pos="100000">
              <a:schemeClr val="phClr">
                <a:tint val="10000"/>
                <a:shade val="100000"/>
                <a:satMod val="13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75000"/>
                <a:satMod val="160000"/>
              </a:schemeClr>
            </a:gs>
            <a:gs pos="62000">
              <a:schemeClr val="phClr">
                <a:tint val="100000"/>
                <a:shade val="100000"/>
                <a:satMod val="125000"/>
              </a:schemeClr>
            </a:gs>
            <a:gs pos="100000">
              <a:schemeClr val="phClr">
                <a:tint val="80000"/>
                <a:shade val="100000"/>
                <a:satMod val="140000"/>
              </a:schemeClr>
            </a:gs>
          </a:gsLst>
          <a:lin ang="16200000" scaled="1"/>
        </a:gradFill>
      </a:fillStyleLst>
      <a:lnStyleLst>
        <a:ln w="1270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  <a:ln w="38100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61176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  <a:effectStyle>
          <a:effectLst>
            <a:reflection blurRad="12700" stA="25000" endPos="28000" dist="38100" dir="5400000" sy="-100000" rotWithShape="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satMod val="145000"/>
              </a:schemeClr>
            </a:gs>
            <a:gs pos="40000">
              <a:schemeClr val="phClr">
                <a:tint val="100000"/>
                <a:shade val="70000"/>
                <a:satMod val="145000"/>
              </a:schemeClr>
            </a:gs>
            <a:gs pos="100000">
              <a:schemeClr val="phClr">
                <a:tint val="85000"/>
                <a:shade val="100000"/>
                <a:satMod val="15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50000"/>
                <a:satMod val="145000"/>
              </a:schemeClr>
            </a:gs>
            <a:gs pos="30000">
              <a:schemeClr val="phClr">
                <a:tint val="100000"/>
                <a:shade val="65000"/>
                <a:satMod val="155000"/>
              </a:schemeClr>
            </a:gs>
            <a:gs pos="100000">
              <a:schemeClr val="phClr">
                <a:tint val="60000"/>
                <a:shade val="10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1A16154E-A0DF-4D27-AFD4-D3380C43446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DesignTemplate</Template>
  <TotalTime>0</TotalTime>
  <Words>1045</Words>
  <Application>Microsoft Office PowerPoint</Application>
  <PresentationFormat>Экран (4:3)</PresentationFormat>
  <Paragraphs>242</Paragraphs>
  <Slides>38</Slides>
  <Notes>7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38</vt:i4>
      </vt:variant>
    </vt:vector>
  </HeadingPairs>
  <TitlesOfParts>
    <vt:vector size="39" baseType="lpstr">
      <vt:lpstr>DesignTemplate</vt:lpstr>
      <vt:lpstr>Общая анестезия </vt:lpstr>
      <vt:lpstr>План лекции</vt:lpstr>
      <vt:lpstr>Публичная демонстрация эфирного наркоза</vt:lpstr>
      <vt:lpstr>Цель общей анестезии</vt:lpstr>
      <vt:lpstr>Оперативное вмешательство</vt:lpstr>
      <vt:lpstr>Цель предоперационного осмотра -</vt:lpstr>
      <vt:lpstr>Презентация PowerPoint</vt:lpstr>
      <vt:lpstr>Классификация физического статуса пациентов ASA (1963)</vt:lpstr>
      <vt:lpstr>«Ничего через рот»</vt:lpstr>
      <vt:lpstr>Премедикация</vt:lpstr>
      <vt:lpstr>Общая анестезия </vt:lpstr>
      <vt:lpstr>Общая анестезия</vt:lpstr>
      <vt:lpstr>Способ обеспечения дыхания</vt:lpstr>
      <vt:lpstr>Проходимость дыхательных путей</vt:lpstr>
      <vt:lpstr>Интубация</vt:lpstr>
      <vt:lpstr>Концепция избирательной регуляции функций, или конц. компонентности анестезии</vt:lpstr>
      <vt:lpstr>Неспецифические компоненты общей анестезии</vt:lpstr>
      <vt:lpstr>Специфические компоненты общей анестезии</vt:lpstr>
      <vt:lpstr>Средства для наркоза, или общие анестетики </vt:lpstr>
      <vt:lpstr>Ингаляционные анестетики</vt:lpstr>
      <vt:lpstr>Ингаляционные анестетики </vt:lpstr>
      <vt:lpstr>Закись азота (веселящий газ)</vt:lpstr>
      <vt:lpstr>КСЕНОН</vt:lpstr>
      <vt:lpstr>Галотан (фторотан)</vt:lpstr>
      <vt:lpstr>СЕВОРАН (СЕВОФЛЮРАН)</vt:lpstr>
      <vt:lpstr>Презентация PowerPoint</vt:lpstr>
      <vt:lpstr>Неингаляционные анестетики</vt:lpstr>
      <vt:lpstr>Тиопентал натрия</vt:lpstr>
      <vt:lpstr>Кетамин</vt:lpstr>
      <vt:lpstr>Пропофол (диприван)</vt:lpstr>
      <vt:lpstr>Бензодиазепины</vt:lpstr>
      <vt:lpstr>Препараты, действующие на опиатные рецепторы </vt:lpstr>
      <vt:lpstr>Мышечные релаксанты</vt:lpstr>
      <vt:lpstr>Этапы общей анестезии </vt:lpstr>
      <vt:lpstr>Индукция анестезии</vt:lpstr>
      <vt:lpstr>Поддержание анестезии</vt:lpstr>
      <vt:lpstr>Гарвардский стандарт мониторинга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2016-03-14T04:34:53Z</dcterms:created>
  <dcterms:modified xsi:type="dcterms:W3CDTF">2019-02-05T15:03:27Z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TC100738469990</vt:lpwstr>
  </property>
</Properties>
</file>