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311" r:id="rId3"/>
    <p:sldId id="312" r:id="rId4"/>
    <p:sldId id="315" r:id="rId5"/>
    <p:sldId id="308" r:id="rId6"/>
    <p:sldId id="309" r:id="rId7"/>
    <p:sldId id="316" r:id="rId8"/>
    <p:sldId id="266" r:id="rId9"/>
    <p:sldId id="274" r:id="rId10"/>
    <p:sldId id="275" r:id="rId11"/>
    <p:sldId id="314" r:id="rId12"/>
    <p:sldId id="307" r:id="rId13"/>
    <p:sldId id="267" r:id="rId14"/>
    <p:sldId id="276" r:id="rId15"/>
    <p:sldId id="269" r:id="rId16"/>
    <p:sldId id="271" r:id="rId17"/>
    <p:sldId id="272" r:id="rId18"/>
    <p:sldId id="273" r:id="rId19"/>
    <p:sldId id="328" r:id="rId20"/>
    <p:sldId id="324" r:id="rId21"/>
    <p:sldId id="325" r:id="rId22"/>
    <p:sldId id="336" r:id="rId23"/>
    <p:sldId id="326" r:id="rId24"/>
    <p:sldId id="327" r:id="rId25"/>
    <p:sldId id="330" r:id="rId26"/>
    <p:sldId id="332" r:id="rId27"/>
    <p:sldId id="283" r:id="rId28"/>
    <p:sldId id="284" r:id="rId29"/>
    <p:sldId id="286" r:id="rId30"/>
    <p:sldId id="291" r:id="rId31"/>
    <p:sldId id="292" r:id="rId32"/>
    <p:sldId id="293" r:id="rId33"/>
    <p:sldId id="299" r:id="rId34"/>
    <p:sldId id="300" r:id="rId35"/>
    <p:sldId id="302" r:id="rId36"/>
    <p:sldId id="303" r:id="rId37"/>
    <p:sldId id="310" r:id="rId38"/>
    <p:sldId id="338" r:id="rId39"/>
    <p:sldId id="339" r:id="rId40"/>
    <p:sldId id="340" r:id="rId41"/>
    <p:sldId id="304" r:id="rId42"/>
    <p:sldId id="334" r:id="rId43"/>
    <p:sldId id="341" r:id="rId4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0" d="100"/>
          <a:sy n="100" d="100"/>
        </p:scale>
        <p:origin x="-29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1ADB89-59DE-4C75-BB32-97F68E6BC4EF}"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FE0E05DE-F0BB-4552-8EEA-D8425735D4D1}">
      <dgm:prSet phldrT="[Текст]"/>
      <dgm:spPr/>
      <dgm:t>
        <a:bodyPr/>
        <a:lstStyle/>
        <a:p>
          <a:r>
            <a:rPr lang="ru-RU" dirty="0" smtClean="0"/>
            <a:t>Артериальная </a:t>
          </a:r>
        </a:p>
        <a:p>
          <a:r>
            <a:rPr lang="ru-RU" dirty="0" smtClean="0"/>
            <a:t>гипотензия</a:t>
          </a:r>
          <a:endParaRPr lang="ru-RU" dirty="0"/>
        </a:p>
      </dgm:t>
    </dgm:pt>
    <dgm:pt modelId="{67CB76E2-B4B7-44CF-9F77-259B5AA0FB70}" type="parTrans" cxnId="{655B5DBE-32BF-4DC9-BD8A-4D894C2D81BB}">
      <dgm:prSet/>
      <dgm:spPr/>
      <dgm:t>
        <a:bodyPr/>
        <a:lstStyle/>
        <a:p>
          <a:endParaRPr lang="ru-RU"/>
        </a:p>
      </dgm:t>
    </dgm:pt>
    <dgm:pt modelId="{14B5145D-2AC1-4B15-8165-A4F399E5216C}" type="sibTrans" cxnId="{655B5DBE-32BF-4DC9-BD8A-4D894C2D81BB}">
      <dgm:prSet/>
      <dgm:spPr/>
      <dgm:t>
        <a:bodyPr/>
        <a:lstStyle/>
        <a:p>
          <a:endParaRPr lang="ru-RU"/>
        </a:p>
      </dgm:t>
    </dgm:pt>
    <dgm:pt modelId="{AA9D2511-BA97-4826-9797-4F4F37C53C23}">
      <dgm:prSet phldrT="[Текст]"/>
      <dgm:spPr/>
      <dgm:t>
        <a:bodyPr/>
        <a:lstStyle/>
        <a:p>
          <a:r>
            <a:rPr lang="ru-RU" dirty="0" smtClean="0"/>
            <a:t>АД систол &lt; 90 или АД среднее &lt; 70 мм </a:t>
          </a:r>
          <a:r>
            <a:rPr lang="ru-RU" dirty="0" err="1" smtClean="0"/>
            <a:t>рт</a:t>
          </a:r>
          <a:r>
            <a:rPr lang="ru-RU" dirty="0" smtClean="0"/>
            <a:t> </a:t>
          </a:r>
          <a:r>
            <a:rPr lang="ru-RU" dirty="0" err="1" smtClean="0"/>
            <a:t>ст</a:t>
          </a:r>
          <a:r>
            <a:rPr lang="ru-RU" dirty="0" smtClean="0"/>
            <a:t> с сопутствующей тахикардией</a:t>
          </a:r>
          <a:endParaRPr lang="ru-RU" dirty="0"/>
        </a:p>
      </dgm:t>
    </dgm:pt>
    <dgm:pt modelId="{D16FE742-A845-463F-B4A2-148883C40A4F}" type="parTrans" cxnId="{24A85730-15CD-471B-9578-6E2D8F5879F4}">
      <dgm:prSet/>
      <dgm:spPr/>
      <dgm:t>
        <a:bodyPr/>
        <a:lstStyle/>
        <a:p>
          <a:endParaRPr lang="ru-RU"/>
        </a:p>
      </dgm:t>
    </dgm:pt>
    <dgm:pt modelId="{BFBB1E23-164F-4383-92D6-230F816AE268}" type="sibTrans" cxnId="{24A85730-15CD-471B-9578-6E2D8F5879F4}">
      <dgm:prSet/>
      <dgm:spPr/>
      <dgm:t>
        <a:bodyPr/>
        <a:lstStyle/>
        <a:p>
          <a:endParaRPr lang="ru-RU"/>
        </a:p>
      </dgm:t>
    </dgm:pt>
    <dgm:pt modelId="{2F6D0E3D-9AC7-49B9-AF3F-7D5FB4A9E9DF}">
      <dgm:prSet phldrT="[Текст]"/>
      <dgm:spPr/>
      <dgm:t>
        <a:bodyPr/>
        <a:lstStyle/>
        <a:p>
          <a:r>
            <a:rPr lang="ru-RU" dirty="0" smtClean="0"/>
            <a:t>Имеются исключения!!!</a:t>
          </a:r>
          <a:endParaRPr lang="ru-RU" dirty="0"/>
        </a:p>
      </dgm:t>
    </dgm:pt>
    <dgm:pt modelId="{D5EF7C75-0BB6-4A91-845B-D8F1AD7A29BA}" type="parTrans" cxnId="{54718253-1B1F-4939-AD39-30D15BC6306B}">
      <dgm:prSet/>
      <dgm:spPr/>
      <dgm:t>
        <a:bodyPr/>
        <a:lstStyle/>
        <a:p>
          <a:endParaRPr lang="ru-RU"/>
        </a:p>
      </dgm:t>
    </dgm:pt>
    <dgm:pt modelId="{9D83CE2E-8B14-4FD6-BBE0-D55861E0ED61}" type="sibTrans" cxnId="{54718253-1B1F-4939-AD39-30D15BC6306B}">
      <dgm:prSet/>
      <dgm:spPr/>
      <dgm:t>
        <a:bodyPr/>
        <a:lstStyle/>
        <a:p>
          <a:endParaRPr lang="ru-RU"/>
        </a:p>
      </dgm:t>
    </dgm:pt>
    <dgm:pt modelId="{B4FB40C9-FCA5-411A-B4DD-1963EC987F4C}">
      <dgm:prSet phldrT="[Текст]"/>
      <dgm:spPr/>
      <dgm:t>
        <a:bodyPr/>
        <a:lstStyle/>
        <a:p>
          <a:r>
            <a:rPr lang="ru-RU" dirty="0" smtClean="0"/>
            <a:t>Тканевая </a:t>
          </a:r>
        </a:p>
        <a:p>
          <a:r>
            <a:rPr lang="ru-RU" dirty="0" err="1" smtClean="0"/>
            <a:t>гипоперфузия</a:t>
          </a:r>
          <a:endParaRPr lang="ru-RU" dirty="0"/>
        </a:p>
      </dgm:t>
    </dgm:pt>
    <dgm:pt modelId="{93EB5BB1-18AE-4E29-AA33-EB500830E552}" type="parTrans" cxnId="{FCD8CEDC-9CB4-4BEA-8779-61786A85DA90}">
      <dgm:prSet/>
      <dgm:spPr/>
      <dgm:t>
        <a:bodyPr/>
        <a:lstStyle/>
        <a:p>
          <a:endParaRPr lang="ru-RU"/>
        </a:p>
      </dgm:t>
    </dgm:pt>
    <dgm:pt modelId="{BDCA052A-7E93-4866-B23C-169FA83FBB04}" type="sibTrans" cxnId="{FCD8CEDC-9CB4-4BEA-8779-61786A85DA90}">
      <dgm:prSet/>
      <dgm:spPr/>
      <dgm:t>
        <a:bodyPr/>
        <a:lstStyle/>
        <a:p>
          <a:endParaRPr lang="ru-RU"/>
        </a:p>
      </dgm:t>
    </dgm:pt>
    <dgm:pt modelId="{F3717D51-C7C1-475F-AF11-5B49E983FB63}">
      <dgm:prSet phldrT="[Текст]"/>
      <dgm:spPr/>
      <dgm:t>
        <a:bodyPr/>
        <a:lstStyle/>
        <a:p>
          <a:r>
            <a:rPr lang="ru-RU" dirty="0" smtClean="0"/>
            <a:t>Кожа</a:t>
          </a:r>
          <a:endParaRPr lang="ru-RU" dirty="0"/>
        </a:p>
      </dgm:t>
    </dgm:pt>
    <dgm:pt modelId="{40AF5CD3-A148-49C5-BE3A-F7961175D122}" type="parTrans" cxnId="{64C23A17-FA12-4720-B242-4851B7367B23}">
      <dgm:prSet/>
      <dgm:spPr/>
      <dgm:t>
        <a:bodyPr/>
        <a:lstStyle/>
        <a:p>
          <a:endParaRPr lang="ru-RU"/>
        </a:p>
      </dgm:t>
    </dgm:pt>
    <dgm:pt modelId="{F388E2A4-84B4-485F-9A1F-9C5FB9C1727F}" type="sibTrans" cxnId="{64C23A17-FA12-4720-B242-4851B7367B23}">
      <dgm:prSet/>
      <dgm:spPr/>
      <dgm:t>
        <a:bodyPr/>
        <a:lstStyle/>
        <a:p>
          <a:endParaRPr lang="ru-RU"/>
        </a:p>
      </dgm:t>
    </dgm:pt>
    <dgm:pt modelId="{56B37A35-C165-45C2-9F40-CBF74719DBBC}">
      <dgm:prSet phldrT="[Текст]"/>
      <dgm:spPr/>
      <dgm:t>
        <a:bodyPr/>
        <a:lstStyle/>
        <a:p>
          <a:r>
            <a:rPr lang="ru-RU" dirty="0" smtClean="0"/>
            <a:t>Темп диуреза</a:t>
          </a:r>
          <a:endParaRPr lang="ru-RU" dirty="0"/>
        </a:p>
      </dgm:t>
    </dgm:pt>
    <dgm:pt modelId="{149E0536-A4EC-44D6-A986-8570BE245574}" type="parTrans" cxnId="{63442790-94B4-4329-88A3-4F9C01131CB4}">
      <dgm:prSet/>
      <dgm:spPr/>
      <dgm:t>
        <a:bodyPr/>
        <a:lstStyle/>
        <a:p>
          <a:endParaRPr lang="ru-RU"/>
        </a:p>
      </dgm:t>
    </dgm:pt>
    <dgm:pt modelId="{12765ECB-927D-44A5-97A3-12EC3C2EC6DA}" type="sibTrans" cxnId="{63442790-94B4-4329-88A3-4F9C01131CB4}">
      <dgm:prSet/>
      <dgm:spPr/>
      <dgm:t>
        <a:bodyPr/>
        <a:lstStyle/>
        <a:p>
          <a:endParaRPr lang="ru-RU"/>
        </a:p>
      </dgm:t>
    </dgm:pt>
    <dgm:pt modelId="{63C05480-DD99-4CE8-83AD-8926578E1E79}">
      <dgm:prSet phldrT="[Текст]"/>
      <dgm:spPr/>
      <dgm:t>
        <a:bodyPr/>
        <a:lstStyle/>
        <a:p>
          <a:r>
            <a:rPr lang="ru-RU" dirty="0" smtClean="0"/>
            <a:t>Повышение</a:t>
          </a:r>
        </a:p>
        <a:p>
          <a:r>
            <a:rPr lang="ru-RU" dirty="0" smtClean="0"/>
            <a:t>уровня </a:t>
          </a:r>
          <a:r>
            <a:rPr lang="ru-RU" dirty="0" err="1" smtClean="0"/>
            <a:t>лактата</a:t>
          </a:r>
          <a:endParaRPr lang="ru-RU" dirty="0"/>
        </a:p>
      </dgm:t>
    </dgm:pt>
    <dgm:pt modelId="{C6617117-A4EE-4DE6-B03B-CFB34A46E976}" type="parTrans" cxnId="{CB3874DB-4E17-4673-A54F-93CAD6FC694E}">
      <dgm:prSet/>
      <dgm:spPr/>
      <dgm:t>
        <a:bodyPr/>
        <a:lstStyle/>
        <a:p>
          <a:endParaRPr lang="ru-RU"/>
        </a:p>
      </dgm:t>
    </dgm:pt>
    <dgm:pt modelId="{6F323FB4-B100-4B99-A24E-06E6A51D0B0B}" type="sibTrans" cxnId="{CB3874DB-4E17-4673-A54F-93CAD6FC694E}">
      <dgm:prSet/>
      <dgm:spPr/>
      <dgm:t>
        <a:bodyPr/>
        <a:lstStyle/>
        <a:p>
          <a:endParaRPr lang="ru-RU"/>
        </a:p>
      </dgm:t>
    </dgm:pt>
    <dgm:pt modelId="{472C93ED-5F94-48A0-B0A8-78A259E0EE5A}">
      <dgm:prSet phldrT="[Текст]" phldr="1"/>
      <dgm:spPr/>
      <dgm:t>
        <a:bodyPr/>
        <a:lstStyle/>
        <a:p>
          <a:endParaRPr lang="ru-RU"/>
        </a:p>
      </dgm:t>
    </dgm:pt>
    <dgm:pt modelId="{81800E0C-986A-4242-B214-8665B2543D65}" type="parTrans" cxnId="{071354D5-01EA-48E7-9D51-4C1CA0158DF1}">
      <dgm:prSet/>
      <dgm:spPr/>
      <dgm:t>
        <a:bodyPr/>
        <a:lstStyle/>
        <a:p>
          <a:endParaRPr lang="ru-RU"/>
        </a:p>
      </dgm:t>
    </dgm:pt>
    <dgm:pt modelId="{F82DEB68-0D68-440B-8113-D198DD406DE5}" type="sibTrans" cxnId="{071354D5-01EA-48E7-9D51-4C1CA0158DF1}">
      <dgm:prSet/>
      <dgm:spPr/>
      <dgm:t>
        <a:bodyPr/>
        <a:lstStyle/>
        <a:p>
          <a:endParaRPr lang="ru-RU"/>
        </a:p>
      </dgm:t>
    </dgm:pt>
    <dgm:pt modelId="{85F5DC76-3128-48B9-8420-48B78F957365}">
      <dgm:prSet phldrT="[Текст]" phldr="1"/>
      <dgm:spPr/>
      <dgm:t>
        <a:bodyPr/>
        <a:lstStyle/>
        <a:p>
          <a:endParaRPr lang="ru-RU"/>
        </a:p>
      </dgm:t>
    </dgm:pt>
    <dgm:pt modelId="{139BC1E2-729E-4C6E-907C-1471B3C4DAD7}" type="parTrans" cxnId="{28CF7B27-B597-42AB-BE01-42D3208AAFBB}">
      <dgm:prSet/>
      <dgm:spPr/>
      <dgm:t>
        <a:bodyPr/>
        <a:lstStyle/>
        <a:p>
          <a:endParaRPr lang="ru-RU"/>
        </a:p>
      </dgm:t>
    </dgm:pt>
    <dgm:pt modelId="{D8C3AEF2-6E56-46BE-9398-78C92AF7037B}" type="sibTrans" cxnId="{28CF7B27-B597-42AB-BE01-42D3208AAFBB}">
      <dgm:prSet/>
      <dgm:spPr/>
      <dgm:t>
        <a:bodyPr/>
        <a:lstStyle/>
        <a:p>
          <a:endParaRPr lang="ru-RU"/>
        </a:p>
      </dgm:t>
    </dgm:pt>
    <dgm:pt modelId="{F4333527-E3AA-45A0-BACD-5C151EA92849}">
      <dgm:prSet phldrT="[Текст]"/>
      <dgm:spPr/>
      <dgm:t>
        <a:bodyPr/>
        <a:lstStyle/>
        <a:p>
          <a:endParaRPr lang="ru-RU" dirty="0"/>
        </a:p>
      </dgm:t>
    </dgm:pt>
    <dgm:pt modelId="{7B193F44-6F46-4D46-BAD9-7BC6679225EC}" type="parTrans" cxnId="{894576E3-6BEE-4503-8155-095FC516360F}">
      <dgm:prSet/>
      <dgm:spPr/>
      <dgm:t>
        <a:bodyPr/>
        <a:lstStyle/>
        <a:p>
          <a:endParaRPr lang="ru-RU"/>
        </a:p>
      </dgm:t>
    </dgm:pt>
    <dgm:pt modelId="{6D256B6D-F5D8-46CF-A9C3-560489570231}" type="sibTrans" cxnId="{894576E3-6BEE-4503-8155-095FC516360F}">
      <dgm:prSet/>
      <dgm:spPr/>
      <dgm:t>
        <a:bodyPr/>
        <a:lstStyle/>
        <a:p>
          <a:endParaRPr lang="ru-RU"/>
        </a:p>
      </dgm:t>
    </dgm:pt>
    <dgm:pt modelId="{1ECA9737-1591-4CBB-A9E4-487F7263F56C}">
      <dgm:prSet phldrT="[Текст]"/>
      <dgm:spPr/>
      <dgm:t>
        <a:bodyPr/>
        <a:lstStyle/>
        <a:p>
          <a:r>
            <a:rPr lang="ru-RU" dirty="0" smtClean="0"/>
            <a:t>Изменение уровня сознания</a:t>
          </a:r>
          <a:endParaRPr lang="ru-RU" dirty="0"/>
        </a:p>
      </dgm:t>
    </dgm:pt>
    <dgm:pt modelId="{9C680F05-AE52-4C96-BC2F-CD702EC31B0E}" type="parTrans" cxnId="{584899E1-442A-41E4-975F-07D022A5C2F4}">
      <dgm:prSet/>
      <dgm:spPr/>
      <dgm:t>
        <a:bodyPr/>
        <a:lstStyle/>
        <a:p>
          <a:endParaRPr lang="ru-RU"/>
        </a:p>
      </dgm:t>
    </dgm:pt>
    <dgm:pt modelId="{39CB66E6-3409-462E-9018-D3E4053B88F4}" type="sibTrans" cxnId="{584899E1-442A-41E4-975F-07D022A5C2F4}">
      <dgm:prSet/>
      <dgm:spPr/>
      <dgm:t>
        <a:bodyPr/>
        <a:lstStyle/>
        <a:p>
          <a:endParaRPr lang="ru-RU"/>
        </a:p>
      </dgm:t>
    </dgm:pt>
    <dgm:pt modelId="{5BAC7621-D848-4947-A073-F522C1D2378C}" type="pres">
      <dgm:prSet presAssocID="{9A1ADB89-59DE-4C75-BB32-97F68E6BC4EF}" presName="Name0" presStyleCnt="0">
        <dgm:presLayoutVars>
          <dgm:dir/>
          <dgm:animLvl val="lvl"/>
          <dgm:resizeHandles val="exact"/>
        </dgm:presLayoutVars>
      </dgm:prSet>
      <dgm:spPr/>
      <dgm:t>
        <a:bodyPr/>
        <a:lstStyle/>
        <a:p>
          <a:endParaRPr lang="ru-RU"/>
        </a:p>
      </dgm:t>
    </dgm:pt>
    <dgm:pt modelId="{251355EC-B433-4BF4-A758-5AF385BE96C2}" type="pres">
      <dgm:prSet presAssocID="{FE0E05DE-F0BB-4552-8EEA-D8425735D4D1}" presName="linNode" presStyleCnt="0"/>
      <dgm:spPr/>
    </dgm:pt>
    <dgm:pt modelId="{360B0B3C-8870-421C-BE38-10C7E324493E}" type="pres">
      <dgm:prSet presAssocID="{FE0E05DE-F0BB-4552-8EEA-D8425735D4D1}" presName="parentText" presStyleLbl="node1" presStyleIdx="0" presStyleCnt="3">
        <dgm:presLayoutVars>
          <dgm:chMax val="1"/>
          <dgm:bulletEnabled val="1"/>
        </dgm:presLayoutVars>
      </dgm:prSet>
      <dgm:spPr/>
      <dgm:t>
        <a:bodyPr/>
        <a:lstStyle/>
        <a:p>
          <a:endParaRPr lang="ru-RU"/>
        </a:p>
      </dgm:t>
    </dgm:pt>
    <dgm:pt modelId="{DB878470-79EA-4A09-B0AD-436AB841B5FD}" type="pres">
      <dgm:prSet presAssocID="{FE0E05DE-F0BB-4552-8EEA-D8425735D4D1}" presName="descendantText" presStyleLbl="alignAccFollowNode1" presStyleIdx="0" presStyleCnt="3">
        <dgm:presLayoutVars>
          <dgm:bulletEnabled val="1"/>
        </dgm:presLayoutVars>
      </dgm:prSet>
      <dgm:spPr/>
      <dgm:t>
        <a:bodyPr/>
        <a:lstStyle/>
        <a:p>
          <a:endParaRPr lang="ru-RU"/>
        </a:p>
      </dgm:t>
    </dgm:pt>
    <dgm:pt modelId="{6B22E02E-05A8-4B3C-8B08-30AADF3BB831}" type="pres">
      <dgm:prSet presAssocID="{14B5145D-2AC1-4B15-8165-A4F399E5216C}" presName="sp" presStyleCnt="0"/>
      <dgm:spPr/>
    </dgm:pt>
    <dgm:pt modelId="{80B23D58-3AD3-4E3B-B6EF-31A09ABC0857}" type="pres">
      <dgm:prSet presAssocID="{B4FB40C9-FCA5-411A-B4DD-1963EC987F4C}" presName="linNode" presStyleCnt="0"/>
      <dgm:spPr/>
    </dgm:pt>
    <dgm:pt modelId="{72F176A0-A00D-4AD2-8EB2-5A9A9066A2A9}" type="pres">
      <dgm:prSet presAssocID="{B4FB40C9-FCA5-411A-B4DD-1963EC987F4C}" presName="parentText" presStyleLbl="node1" presStyleIdx="1" presStyleCnt="3">
        <dgm:presLayoutVars>
          <dgm:chMax val="1"/>
          <dgm:bulletEnabled val="1"/>
        </dgm:presLayoutVars>
      </dgm:prSet>
      <dgm:spPr/>
      <dgm:t>
        <a:bodyPr/>
        <a:lstStyle/>
        <a:p>
          <a:endParaRPr lang="ru-RU"/>
        </a:p>
      </dgm:t>
    </dgm:pt>
    <dgm:pt modelId="{2795864D-DC8C-43B9-8105-DB2BCCEB4772}" type="pres">
      <dgm:prSet presAssocID="{B4FB40C9-FCA5-411A-B4DD-1963EC987F4C}" presName="descendantText" presStyleLbl="alignAccFollowNode1" presStyleIdx="1" presStyleCnt="3">
        <dgm:presLayoutVars>
          <dgm:bulletEnabled val="1"/>
        </dgm:presLayoutVars>
      </dgm:prSet>
      <dgm:spPr/>
      <dgm:t>
        <a:bodyPr/>
        <a:lstStyle/>
        <a:p>
          <a:endParaRPr lang="ru-RU"/>
        </a:p>
      </dgm:t>
    </dgm:pt>
    <dgm:pt modelId="{77521BA6-014D-44DD-B138-081C68C00887}" type="pres">
      <dgm:prSet presAssocID="{BDCA052A-7E93-4866-B23C-169FA83FBB04}" presName="sp" presStyleCnt="0"/>
      <dgm:spPr/>
    </dgm:pt>
    <dgm:pt modelId="{6D3B56D5-6BA6-4BBD-8624-3BE9823F4ECC}" type="pres">
      <dgm:prSet presAssocID="{63C05480-DD99-4CE8-83AD-8926578E1E79}" presName="linNode" presStyleCnt="0"/>
      <dgm:spPr/>
    </dgm:pt>
    <dgm:pt modelId="{0A7F1DB7-5826-4A28-8B45-D1D9ECED6D2A}" type="pres">
      <dgm:prSet presAssocID="{63C05480-DD99-4CE8-83AD-8926578E1E79}" presName="parentText" presStyleLbl="node1" presStyleIdx="2" presStyleCnt="3">
        <dgm:presLayoutVars>
          <dgm:chMax val="1"/>
          <dgm:bulletEnabled val="1"/>
        </dgm:presLayoutVars>
      </dgm:prSet>
      <dgm:spPr/>
      <dgm:t>
        <a:bodyPr/>
        <a:lstStyle/>
        <a:p>
          <a:endParaRPr lang="ru-RU"/>
        </a:p>
      </dgm:t>
    </dgm:pt>
    <dgm:pt modelId="{3DF197A5-FD2B-4D96-BF72-13EC371DE77A}" type="pres">
      <dgm:prSet presAssocID="{63C05480-DD99-4CE8-83AD-8926578E1E79}" presName="descendantText" presStyleLbl="alignAccFollowNode1" presStyleIdx="2" presStyleCnt="3">
        <dgm:presLayoutVars>
          <dgm:bulletEnabled val="1"/>
        </dgm:presLayoutVars>
      </dgm:prSet>
      <dgm:spPr/>
      <dgm:t>
        <a:bodyPr/>
        <a:lstStyle/>
        <a:p>
          <a:endParaRPr lang="ru-RU"/>
        </a:p>
      </dgm:t>
    </dgm:pt>
  </dgm:ptLst>
  <dgm:cxnLst>
    <dgm:cxn modelId="{28CF7B27-B597-42AB-BE01-42D3208AAFBB}" srcId="{63C05480-DD99-4CE8-83AD-8926578E1E79}" destId="{85F5DC76-3128-48B9-8420-48B78F957365}" srcOrd="1" destOrd="0" parTransId="{139BC1E2-729E-4C6E-907C-1471B3C4DAD7}" sibTransId="{D8C3AEF2-6E56-46BE-9398-78C92AF7037B}"/>
    <dgm:cxn modelId="{24A85730-15CD-471B-9578-6E2D8F5879F4}" srcId="{FE0E05DE-F0BB-4552-8EEA-D8425735D4D1}" destId="{AA9D2511-BA97-4826-9797-4F4F37C53C23}" srcOrd="0" destOrd="0" parTransId="{D16FE742-A845-463F-B4A2-148883C40A4F}" sibTransId="{BFBB1E23-164F-4383-92D6-230F816AE268}"/>
    <dgm:cxn modelId="{63DFCE0C-2358-45F2-A38B-389A9C92698A}" type="presOf" srcId="{1ECA9737-1591-4CBB-A9E4-487F7263F56C}" destId="{2795864D-DC8C-43B9-8105-DB2BCCEB4772}" srcOrd="0" destOrd="2" presId="urn:microsoft.com/office/officeart/2005/8/layout/vList5"/>
    <dgm:cxn modelId="{CB3874DB-4E17-4673-A54F-93CAD6FC694E}" srcId="{9A1ADB89-59DE-4C75-BB32-97F68E6BC4EF}" destId="{63C05480-DD99-4CE8-83AD-8926578E1E79}" srcOrd="2" destOrd="0" parTransId="{C6617117-A4EE-4DE6-B03B-CFB34A46E976}" sibTransId="{6F323FB4-B100-4B99-A24E-06E6A51D0B0B}"/>
    <dgm:cxn modelId="{DC4EC787-FFE8-4E94-9927-69E85C49F702}" type="presOf" srcId="{FE0E05DE-F0BB-4552-8EEA-D8425735D4D1}" destId="{360B0B3C-8870-421C-BE38-10C7E324493E}" srcOrd="0" destOrd="0" presId="urn:microsoft.com/office/officeart/2005/8/layout/vList5"/>
    <dgm:cxn modelId="{55CD51F6-DDC7-4CB5-8951-55C0B73B3FB8}" type="presOf" srcId="{F4333527-E3AA-45A0-BACD-5C151EA92849}" destId="{2795864D-DC8C-43B9-8105-DB2BCCEB4772}" srcOrd="0" destOrd="3" presId="urn:microsoft.com/office/officeart/2005/8/layout/vList5"/>
    <dgm:cxn modelId="{43084256-2B32-4E89-8917-64569A61BB00}" type="presOf" srcId="{2F6D0E3D-9AC7-49B9-AF3F-7D5FB4A9E9DF}" destId="{DB878470-79EA-4A09-B0AD-436AB841B5FD}" srcOrd="0" destOrd="1" presId="urn:microsoft.com/office/officeart/2005/8/layout/vList5"/>
    <dgm:cxn modelId="{E518AE9F-6ADE-4FCA-9D5E-84BD5563CB59}" type="presOf" srcId="{472C93ED-5F94-48A0-B0A8-78A259E0EE5A}" destId="{3DF197A5-FD2B-4D96-BF72-13EC371DE77A}" srcOrd="0" destOrd="0" presId="urn:microsoft.com/office/officeart/2005/8/layout/vList5"/>
    <dgm:cxn modelId="{64C23A17-FA12-4720-B242-4851B7367B23}" srcId="{B4FB40C9-FCA5-411A-B4DD-1963EC987F4C}" destId="{F3717D51-C7C1-475F-AF11-5B49E983FB63}" srcOrd="0" destOrd="0" parTransId="{40AF5CD3-A148-49C5-BE3A-F7961175D122}" sibTransId="{F388E2A4-84B4-485F-9A1F-9C5FB9C1727F}"/>
    <dgm:cxn modelId="{B80093BE-2E8D-42FA-A242-06468465C78B}" type="presOf" srcId="{B4FB40C9-FCA5-411A-B4DD-1963EC987F4C}" destId="{72F176A0-A00D-4AD2-8EB2-5A9A9066A2A9}" srcOrd="0" destOrd="0" presId="urn:microsoft.com/office/officeart/2005/8/layout/vList5"/>
    <dgm:cxn modelId="{63442790-94B4-4329-88A3-4F9C01131CB4}" srcId="{B4FB40C9-FCA5-411A-B4DD-1963EC987F4C}" destId="{56B37A35-C165-45C2-9F40-CBF74719DBBC}" srcOrd="1" destOrd="0" parTransId="{149E0536-A4EC-44D6-A986-8570BE245574}" sibTransId="{12765ECB-927D-44A5-97A3-12EC3C2EC6DA}"/>
    <dgm:cxn modelId="{584899E1-442A-41E4-975F-07D022A5C2F4}" srcId="{B4FB40C9-FCA5-411A-B4DD-1963EC987F4C}" destId="{1ECA9737-1591-4CBB-A9E4-487F7263F56C}" srcOrd="2" destOrd="0" parTransId="{9C680F05-AE52-4C96-BC2F-CD702EC31B0E}" sibTransId="{39CB66E6-3409-462E-9018-D3E4053B88F4}"/>
    <dgm:cxn modelId="{071354D5-01EA-48E7-9D51-4C1CA0158DF1}" srcId="{63C05480-DD99-4CE8-83AD-8926578E1E79}" destId="{472C93ED-5F94-48A0-B0A8-78A259E0EE5A}" srcOrd="0" destOrd="0" parTransId="{81800E0C-986A-4242-B214-8665B2543D65}" sibTransId="{F82DEB68-0D68-440B-8113-D198DD406DE5}"/>
    <dgm:cxn modelId="{894576E3-6BEE-4503-8155-095FC516360F}" srcId="{B4FB40C9-FCA5-411A-B4DD-1963EC987F4C}" destId="{F4333527-E3AA-45A0-BACD-5C151EA92849}" srcOrd="3" destOrd="0" parTransId="{7B193F44-6F46-4D46-BAD9-7BC6679225EC}" sibTransId="{6D256B6D-F5D8-46CF-A9C3-560489570231}"/>
    <dgm:cxn modelId="{FCD8CEDC-9CB4-4BEA-8779-61786A85DA90}" srcId="{9A1ADB89-59DE-4C75-BB32-97F68E6BC4EF}" destId="{B4FB40C9-FCA5-411A-B4DD-1963EC987F4C}" srcOrd="1" destOrd="0" parTransId="{93EB5BB1-18AE-4E29-AA33-EB500830E552}" sibTransId="{BDCA052A-7E93-4866-B23C-169FA83FBB04}"/>
    <dgm:cxn modelId="{655B5DBE-32BF-4DC9-BD8A-4D894C2D81BB}" srcId="{9A1ADB89-59DE-4C75-BB32-97F68E6BC4EF}" destId="{FE0E05DE-F0BB-4552-8EEA-D8425735D4D1}" srcOrd="0" destOrd="0" parTransId="{67CB76E2-B4B7-44CF-9F77-259B5AA0FB70}" sibTransId="{14B5145D-2AC1-4B15-8165-A4F399E5216C}"/>
    <dgm:cxn modelId="{54718253-1B1F-4939-AD39-30D15BC6306B}" srcId="{FE0E05DE-F0BB-4552-8EEA-D8425735D4D1}" destId="{2F6D0E3D-9AC7-49B9-AF3F-7D5FB4A9E9DF}" srcOrd="1" destOrd="0" parTransId="{D5EF7C75-0BB6-4A91-845B-D8F1AD7A29BA}" sibTransId="{9D83CE2E-8B14-4FD6-BBE0-D55861E0ED61}"/>
    <dgm:cxn modelId="{85598BCE-F2D7-4B03-982E-698BD55BDBB1}" type="presOf" srcId="{63C05480-DD99-4CE8-83AD-8926578E1E79}" destId="{0A7F1DB7-5826-4A28-8B45-D1D9ECED6D2A}" srcOrd="0" destOrd="0" presId="urn:microsoft.com/office/officeart/2005/8/layout/vList5"/>
    <dgm:cxn modelId="{733AABD0-3ADC-46F1-AC5E-790C6C738B02}" type="presOf" srcId="{85F5DC76-3128-48B9-8420-48B78F957365}" destId="{3DF197A5-FD2B-4D96-BF72-13EC371DE77A}" srcOrd="0" destOrd="1" presId="urn:microsoft.com/office/officeart/2005/8/layout/vList5"/>
    <dgm:cxn modelId="{48F33A92-03C2-4213-ABCA-A83D979D5541}" type="presOf" srcId="{F3717D51-C7C1-475F-AF11-5B49E983FB63}" destId="{2795864D-DC8C-43B9-8105-DB2BCCEB4772}" srcOrd="0" destOrd="0" presId="urn:microsoft.com/office/officeart/2005/8/layout/vList5"/>
    <dgm:cxn modelId="{6BD798A8-2D76-4780-955C-7F805459539E}" type="presOf" srcId="{AA9D2511-BA97-4826-9797-4F4F37C53C23}" destId="{DB878470-79EA-4A09-B0AD-436AB841B5FD}" srcOrd="0" destOrd="0" presId="urn:microsoft.com/office/officeart/2005/8/layout/vList5"/>
    <dgm:cxn modelId="{AE369305-A1E6-448F-A284-FB792CA92DAB}" type="presOf" srcId="{56B37A35-C165-45C2-9F40-CBF74719DBBC}" destId="{2795864D-DC8C-43B9-8105-DB2BCCEB4772}" srcOrd="0" destOrd="1" presId="urn:microsoft.com/office/officeart/2005/8/layout/vList5"/>
    <dgm:cxn modelId="{83887281-225B-4A2C-BF5D-60DFAA700F90}" type="presOf" srcId="{9A1ADB89-59DE-4C75-BB32-97F68E6BC4EF}" destId="{5BAC7621-D848-4947-A073-F522C1D2378C}" srcOrd="0" destOrd="0" presId="urn:microsoft.com/office/officeart/2005/8/layout/vList5"/>
    <dgm:cxn modelId="{7574B9D6-5815-4E96-B9DC-D893FF83B313}" type="presParOf" srcId="{5BAC7621-D848-4947-A073-F522C1D2378C}" destId="{251355EC-B433-4BF4-A758-5AF385BE96C2}" srcOrd="0" destOrd="0" presId="urn:microsoft.com/office/officeart/2005/8/layout/vList5"/>
    <dgm:cxn modelId="{8126C7F9-0E48-4D12-8945-2D2BAF115B74}" type="presParOf" srcId="{251355EC-B433-4BF4-A758-5AF385BE96C2}" destId="{360B0B3C-8870-421C-BE38-10C7E324493E}" srcOrd="0" destOrd="0" presId="urn:microsoft.com/office/officeart/2005/8/layout/vList5"/>
    <dgm:cxn modelId="{48055982-34AC-494F-8C4F-D5CE254EAF0B}" type="presParOf" srcId="{251355EC-B433-4BF4-A758-5AF385BE96C2}" destId="{DB878470-79EA-4A09-B0AD-436AB841B5FD}" srcOrd="1" destOrd="0" presId="urn:microsoft.com/office/officeart/2005/8/layout/vList5"/>
    <dgm:cxn modelId="{205CC256-70FB-4CD7-852C-7A1A83E24715}" type="presParOf" srcId="{5BAC7621-D848-4947-A073-F522C1D2378C}" destId="{6B22E02E-05A8-4B3C-8B08-30AADF3BB831}" srcOrd="1" destOrd="0" presId="urn:microsoft.com/office/officeart/2005/8/layout/vList5"/>
    <dgm:cxn modelId="{B93C1E31-327C-4D6B-A92D-5722361FA8EB}" type="presParOf" srcId="{5BAC7621-D848-4947-A073-F522C1D2378C}" destId="{80B23D58-3AD3-4E3B-B6EF-31A09ABC0857}" srcOrd="2" destOrd="0" presId="urn:microsoft.com/office/officeart/2005/8/layout/vList5"/>
    <dgm:cxn modelId="{A3DE63D7-7447-4EF2-A4B8-DE2B6C287709}" type="presParOf" srcId="{80B23D58-3AD3-4E3B-B6EF-31A09ABC0857}" destId="{72F176A0-A00D-4AD2-8EB2-5A9A9066A2A9}" srcOrd="0" destOrd="0" presId="urn:microsoft.com/office/officeart/2005/8/layout/vList5"/>
    <dgm:cxn modelId="{CA57B032-18B1-40EE-88DD-14667CD393C3}" type="presParOf" srcId="{80B23D58-3AD3-4E3B-B6EF-31A09ABC0857}" destId="{2795864D-DC8C-43B9-8105-DB2BCCEB4772}" srcOrd="1" destOrd="0" presId="urn:microsoft.com/office/officeart/2005/8/layout/vList5"/>
    <dgm:cxn modelId="{11124D92-2333-4E64-B054-82DEED2113F9}" type="presParOf" srcId="{5BAC7621-D848-4947-A073-F522C1D2378C}" destId="{77521BA6-014D-44DD-B138-081C68C00887}" srcOrd="3" destOrd="0" presId="urn:microsoft.com/office/officeart/2005/8/layout/vList5"/>
    <dgm:cxn modelId="{2697EF4F-05BD-4D40-89C1-8F45749556EB}" type="presParOf" srcId="{5BAC7621-D848-4947-A073-F522C1D2378C}" destId="{6D3B56D5-6BA6-4BBD-8624-3BE9823F4ECC}" srcOrd="4" destOrd="0" presId="urn:microsoft.com/office/officeart/2005/8/layout/vList5"/>
    <dgm:cxn modelId="{5CF1BC25-C4A7-4501-A261-021BE4B34A69}" type="presParOf" srcId="{6D3B56D5-6BA6-4BBD-8624-3BE9823F4ECC}" destId="{0A7F1DB7-5826-4A28-8B45-D1D9ECED6D2A}" srcOrd="0" destOrd="0" presId="urn:microsoft.com/office/officeart/2005/8/layout/vList5"/>
    <dgm:cxn modelId="{C4301C08-79CB-45C9-BF86-D89C72453FEE}" type="presParOf" srcId="{6D3B56D5-6BA6-4BBD-8624-3BE9823F4ECC}" destId="{3DF197A5-FD2B-4D96-BF72-13EC371DE77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878470-79EA-4A09-B0AD-436AB841B5FD}">
      <dsp:nvSpPr>
        <dsp:cNvPr id="0" name=""/>
        <dsp:cNvSpPr/>
      </dsp:nvSpPr>
      <dsp:spPr>
        <a:xfrm rot="5400000">
          <a:off x="4899956" y="-1760621"/>
          <a:ext cx="1392342" cy="526694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ru-RU" sz="1800" kern="1200" dirty="0" smtClean="0"/>
            <a:t>АД систол &lt; 90 или АД среднее &lt; 70 мм </a:t>
          </a:r>
          <a:r>
            <a:rPr lang="ru-RU" sz="1800" kern="1200" dirty="0" err="1" smtClean="0"/>
            <a:t>рт</a:t>
          </a:r>
          <a:r>
            <a:rPr lang="ru-RU" sz="1800" kern="1200" dirty="0" smtClean="0"/>
            <a:t> </a:t>
          </a:r>
          <a:r>
            <a:rPr lang="ru-RU" sz="1800" kern="1200" dirty="0" err="1" smtClean="0"/>
            <a:t>ст</a:t>
          </a:r>
          <a:r>
            <a:rPr lang="ru-RU" sz="1800" kern="1200" dirty="0" smtClean="0"/>
            <a:t> с сопутствующей тахикардией</a:t>
          </a:r>
          <a:endParaRPr lang="ru-RU" sz="1800" kern="1200" dirty="0"/>
        </a:p>
        <a:p>
          <a:pPr marL="171450" lvl="1" indent="-171450" algn="l" defTabSz="800100">
            <a:lnSpc>
              <a:spcPct val="90000"/>
            </a:lnSpc>
            <a:spcBef>
              <a:spcPct val="0"/>
            </a:spcBef>
            <a:spcAft>
              <a:spcPct val="15000"/>
            </a:spcAft>
            <a:buChar char="••"/>
          </a:pPr>
          <a:r>
            <a:rPr lang="ru-RU" sz="1800" kern="1200" dirty="0" smtClean="0"/>
            <a:t>Имеются исключения!!!</a:t>
          </a:r>
          <a:endParaRPr lang="ru-RU" sz="1800" kern="1200" dirty="0"/>
        </a:p>
      </dsp:txBody>
      <dsp:txXfrm rot="-5400000">
        <a:off x="2962656" y="244648"/>
        <a:ext cx="5198975" cy="1256404"/>
      </dsp:txXfrm>
    </dsp:sp>
    <dsp:sp modelId="{360B0B3C-8870-421C-BE38-10C7E324493E}">
      <dsp:nvSpPr>
        <dsp:cNvPr id="0" name=""/>
        <dsp:cNvSpPr/>
      </dsp:nvSpPr>
      <dsp:spPr>
        <a:xfrm>
          <a:off x="0" y="2637"/>
          <a:ext cx="2962656" cy="174042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a:lnSpc>
              <a:spcPct val="90000"/>
            </a:lnSpc>
            <a:spcBef>
              <a:spcPct val="0"/>
            </a:spcBef>
            <a:spcAft>
              <a:spcPct val="35000"/>
            </a:spcAft>
          </a:pPr>
          <a:r>
            <a:rPr lang="ru-RU" sz="3100" kern="1200" dirty="0" smtClean="0"/>
            <a:t>Артериальная </a:t>
          </a:r>
        </a:p>
        <a:p>
          <a:pPr lvl="0" algn="ctr" defTabSz="1377950">
            <a:lnSpc>
              <a:spcPct val="90000"/>
            </a:lnSpc>
            <a:spcBef>
              <a:spcPct val="0"/>
            </a:spcBef>
            <a:spcAft>
              <a:spcPct val="35000"/>
            </a:spcAft>
          </a:pPr>
          <a:r>
            <a:rPr lang="ru-RU" sz="3100" kern="1200" dirty="0" smtClean="0"/>
            <a:t>гипотензия</a:t>
          </a:r>
          <a:endParaRPr lang="ru-RU" sz="3100" kern="1200" dirty="0"/>
        </a:p>
      </dsp:txBody>
      <dsp:txXfrm>
        <a:off x="84961" y="87598"/>
        <a:ext cx="2792734" cy="1570505"/>
      </dsp:txXfrm>
    </dsp:sp>
    <dsp:sp modelId="{2795864D-DC8C-43B9-8105-DB2BCCEB4772}">
      <dsp:nvSpPr>
        <dsp:cNvPr id="0" name=""/>
        <dsp:cNvSpPr/>
      </dsp:nvSpPr>
      <dsp:spPr>
        <a:xfrm rot="5400000">
          <a:off x="4899956" y="66827"/>
          <a:ext cx="1392342" cy="526694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ru-RU" sz="1800" kern="1200" dirty="0" smtClean="0"/>
            <a:t>Кожа</a:t>
          </a:r>
          <a:endParaRPr lang="ru-RU" sz="1800" kern="1200" dirty="0"/>
        </a:p>
        <a:p>
          <a:pPr marL="171450" lvl="1" indent="-171450" algn="l" defTabSz="800100">
            <a:lnSpc>
              <a:spcPct val="90000"/>
            </a:lnSpc>
            <a:spcBef>
              <a:spcPct val="0"/>
            </a:spcBef>
            <a:spcAft>
              <a:spcPct val="15000"/>
            </a:spcAft>
            <a:buChar char="••"/>
          </a:pPr>
          <a:r>
            <a:rPr lang="ru-RU" sz="1800" kern="1200" dirty="0" smtClean="0"/>
            <a:t>Темп диуреза</a:t>
          </a:r>
          <a:endParaRPr lang="ru-RU" sz="1800" kern="1200" dirty="0"/>
        </a:p>
        <a:p>
          <a:pPr marL="171450" lvl="1" indent="-171450" algn="l" defTabSz="800100">
            <a:lnSpc>
              <a:spcPct val="90000"/>
            </a:lnSpc>
            <a:spcBef>
              <a:spcPct val="0"/>
            </a:spcBef>
            <a:spcAft>
              <a:spcPct val="15000"/>
            </a:spcAft>
            <a:buChar char="••"/>
          </a:pPr>
          <a:r>
            <a:rPr lang="ru-RU" sz="1800" kern="1200" dirty="0" smtClean="0"/>
            <a:t>Изменение уровня сознания</a:t>
          </a:r>
          <a:endParaRPr lang="ru-RU" sz="1800" kern="1200" dirty="0"/>
        </a:p>
        <a:p>
          <a:pPr marL="171450" lvl="1" indent="-171450" algn="l" defTabSz="800100">
            <a:lnSpc>
              <a:spcPct val="90000"/>
            </a:lnSpc>
            <a:spcBef>
              <a:spcPct val="0"/>
            </a:spcBef>
            <a:spcAft>
              <a:spcPct val="15000"/>
            </a:spcAft>
            <a:buChar char="••"/>
          </a:pPr>
          <a:endParaRPr lang="ru-RU" sz="1800" kern="1200" dirty="0"/>
        </a:p>
      </dsp:txBody>
      <dsp:txXfrm rot="-5400000">
        <a:off x="2962656" y="2072097"/>
        <a:ext cx="5198975" cy="1256404"/>
      </dsp:txXfrm>
    </dsp:sp>
    <dsp:sp modelId="{72F176A0-A00D-4AD2-8EB2-5A9A9066A2A9}">
      <dsp:nvSpPr>
        <dsp:cNvPr id="0" name=""/>
        <dsp:cNvSpPr/>
      </dsp:nvSpPr>
      <dsp:spPr>
        <a:xfrm>
          <a:off x="0" y="1830086"/>
          <a:ext cx="2962656" cy="174042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a:lnSpc>
              <a:spcPct val="90000"/>
            </a:lnSpc>
            <a:spcBef>
              <a:spcPct val="0"/>
            </a:spcBef>
            <a:spcAft>
              <a:spcPct val="35000"/>
            </a:spcAft>
          </a:pPr>
          <a:r>
            <a:rPr lang="ru-RU" sz="3100" kern="1200" dirty="0" smtClean="0"/>
            <a:t>Тканевая </a:t>
          </a:r>
        </a:p>
        <a:p>
          <a:pPr lvl="0" algn="ctr" defTabSz="1377950">
            <a:lnSpc>
              <a:spcPct val="90000"/>
            </a:lnSpc>
            <a:spcBef>
              <a:spcPct val="0"/>
            </a:spcBef>
            <a:spcAft>
              <a:spcPct val="35000"/>
            </a:spcAft>
          </a:pPr>
          <a:r>
            <a:rPr lang="ru-RU" sz="3100" kern="1200" dirty="0" err="1" smtClean="0"/>
            <a:t>гипоперфузия</a:t>
          </a:r>
          <a:endParaRPr lang="ru-RU" sz="3100" kern="1200" dirty="0"/>
        </a:p>
      </dsp:txBody>
      <dsp:txXfrm>
        <a:off x="84961" y="1915047"/>
        <a:ext cx="2792734" cy="1570505"/>
      </dsp:txXfrm>
    </dsp:sp>
    <dsp:sp modelId="{3DF197A5-FD2B-4D96-BF72-13EC371DE77A}">
      <dsp:nvSpPr>
        <dsp:cNvPr id="0" name=""/>
        <dsp:cNvSpPr/>
      </dsp:nvSpPr>
      <dsp:spPr>
        <a:xfrm rot="5400000">
          <a:off x="4899956" y="1894277"/>
          <a:ext cx="1392342" cy="526694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endParaRPr lang="ru-RU" sz="1800" kern="1200"/>
        </a:p>
        <a:p>
          <a:pPr marL="171450" lvl="1" indent="-171450" algn="l" defTabSz="800100">
            <a:lnSpc>
              <a:spcPct val="90000"/>
            </a:lnSpc>
            <a:spcBef>
              <a:spcPct val="0"/>
            </a:spcBef>
            <a:spcAft>
              <a:spcPct val="15000"/>
            </a:spcAft>
            <a:buChar char="••"/>
          </a:pPr>
          <a:endParaRPr lang="ru-RU" sz="1800" kern="1200"/>
        </a:p>
      </dsp:txBody>
      <dsp:txXfrm rot="-5400000">
        <a:off x="2962656" y="3899547"/>
        <a:ext cx="5198975" cy="1256404"/>
      </dsp:txXfrm>
    </dsp:sp>
    <dsp:sp modelId="{0A7F1DB7-5826-4A28-8B45-D1D9ECED6D2A}">
      <dsp:nvSpPr>
        <dsp:cNvPr id="0" name=""/>
        <dsp:cNvSpPr/>
      </dsp:nvSpPr>
      <dsp:spPr>
        <a:xfrm>
          <a:off x="0" y="3657535"/>
          <a:ext cx="2962656" cy="174042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a:lnSpc>
              <a:spcPct val="90000"/>
            </a:lnSpc>
            <a:spcBef>
              <a:spcPct val="0"/>
            </a:spcBef>
            <a:spcAft>
              <a:spcPct val="35000"/>
            </a:spcAft>
          </a:pPr>
          <a:r>
            <a:rPr lang="ru-RU" sz="3100" kern="1200" dirty="0" smtClean="0"/>
            <a:t>Повышение</a:t>
          </a:r>
        </a:p>
        <a:p>
          <a:pPr lvl="0" algn="ctr" defTabSz="1377950">
            <a:lnSpc>
              <a:spcPct val="90000"/>
            </a:lnSpc>
            <a:spcBef>
              <a:spcPct val="0"/>
            </a:spcBef>
            <a:spcAft>
              <a:spcPct val="35000"/>
            </a:spcAft>
          </a:pPr>
          <a:r>
            <a:rPr lang="ru-RU" sz="3100" kern="1200" dirty="0" smtClean="0"/>
            <a:t>уровня </a:t>
          </a:r>
          <a:r>
            <a:rPr lang="ru-RU" sz="3100" kern="1200" dirty="0" err="1" smtClean="0"/>
            <a:t>лактата</a:t>
          </a:r>
          <a:endParaRPr lang="ru-RU" sz="3100" kern="1200" dirty="0"/>
        </a:p>
      </dsp:txBody>
      <dsp:txXfrm>
        <a:off x="84961" y="3742496"/>
        <a:ext cx="2792734" cy="157050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EA9DD4-90A8-492E-B325-C811C2F8ECEA}" type="datetimeFigureOut">
              <a:rPr lang="ru-RU" smtClean="0"/>
              <a:t>05.02.2019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F477FF-DC1D-4A2F-9C66-ECB49A417B8A}" type="slidenum">
              <a:rPr lang="ru-RU" smtClean="0"/>
              <a:t>‹#›</a:t>
            </a:fld>
            <a:endParaRPr lang="ru-RU"/>
          </a:p>
        </p:txBody>
      </p:sp>
    </p:spTree>
    <p:extLst>
      <p:ext uri="{BB962C8B-B14F-4D97-AF65-F5344CB8AC3E}">
        <p14:creationId xmlns:p14="http://schemas.microsoft.com/office/powerpoint/2010/main" val="3988204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altLang="ru-RU" sz="1200" b="1" dirty="0" smtClean="0"/>
              <a:t>и предсказуемая последовательность изменений </a:t>
            </a:r>
            <a:endParaRPr lang="ru-RU" dirty="0"/>
          </a:p>
        </p:txBody>
      </p:sp>
      <p:sp>
        <p:nvSpPr>
          <p:cNvPr id="4" name="Номер слайда 3"/>
          <p:cNvSpPr>
            <a:spLocks noGrp="1"/>
          </p:cNvSpPr>
          <p:nvPr>
            <p:ph type="sldNum" sz="quarter" idx="10"/>
          </p:nvPr>
        </p:nvSpPr>
        <p:spPr/>
        <p:txBody>
          <a:bodyPr/>
          <a:lstStyle/>
          <a:p>
            <a:fld id="{17F477FF-DC1D-4A2F-9C66-ECB49A417B8A}" type="slidenum">
              <a:rPr lang="ru-RU" smtClean="0"/>
              <a:t>5</a:t>
            </a:fld>
            <a:endParaRPr lang="ru-RU"/>
          </a:p>
        </p:txBody>
      </p:sp>
    </p:spTree>
    <p:extLst>
      <p:ext uri="{BB962C8B-B14F-4D97-AF65-F5344CB8AC3E}">
        <p14:creationId xmlns:p14="http://schemas.microsoft.com/office/powerpoint/2010/main" val="37542991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err="1" smtClean="0"/>
              <a:t>симптомокомплекс</a:t>
            </a:r>
            <a:r>
              <a:rPr lang="ru-RU" dirty="0" smtClean="0"/>
              <a:t> нарушений количественного и  (или) качественного уровня  сознания,  координированной  активности  эфферентных  (двигательных,  нейрогуморальных,  нейровегетативных)  и  (или)  афферентных (чувствительных) систем центральной нервной системы, проявляющихся временным или стойким нарушением психоневрологического статуса больного,  который  может  сопровождаться  вторичными  </a:t>
            </a:r>
            <a:r>
              <a:rPr lang="ru-RU" dirty="0" err="1" smtClean="0"/>
              <a:t>мультиорганным</a:t>
            </a:r>
            <a:r>
              <a:rPr lang="ru-RU" dirty="0" smtClean="0"/>
              <a:t>  нарушениями  (</a:t>
            </a:r>
            <a:r>
              <a:rPr lang="ru-RU" dirty="0" err="1" smtClean="0"/>
              <a:t>цереброкардиальным</a:t>
            </a:r>
            <a:r>
              <a:rPr lang="ru-RU" dirty="0" smtClean="0"/>
              <a:t>,  </a:t>
            </a:r>
            <a:r>
              <a:rPr lang="ru-RU" dirty="0" err="1" smtClean="0"/>
              <a:t>цереброреспираторным</a:t>
            </a:r>
            <a:r>
              <a:rPr lang="ru-RU" dirty="0" smtClean="0"/>
              <a:t>,  </a:t>
            </a:r>
            <a:r>
              <a:rPr lang="ru-RU" dirty="0" err="1" smtClean="0"/>
              <a:t>це</a:t>
            </a:r>
            <a:r>
              <a:rPr lang="ru-RU" dirty="0" smtClean="0"/>
              <a:t>-</a:t>
            </a:r>
          </a:p>
          <a:p>
            <a:r>
              <a:rPr lang="ru-RU" dirty="0" err="1" smtClean="0"/>
              <a:t>реброинтестинальным</a:t>
            </a:r>
            <a:r>
              <a:rPr lang="ru-RU" dirty="0" smtClean="0"/>
              <a:t>, </a:t>
            </a:r>
            <a:r>
              <a:rPr lang="ru-RU" dirty="0" err="1" smtClean="0"/>
              <a:t>церебропульмональным</a:t>
            </a:r>
            <a:r>
              <a:rPr lang="ru-RU" dirty="0" smtClean="0"/>
              <a:t> и т.д.). </a:t>
            </a:r>
          </a:p>
          <a:p>
            <a:endParaRPr lang="ru-RU" dirty="0"/>
          </a:p>
        </p:txBody>
      </p:sp>
      <p:sp>
        <p:nvSpPr>
          <p:cNvPr id="4" name="Номер слайда 3"/>
          <p:cNvSpPr>
            <a:spLocks noGrp="1"/>
          </p:cNvSpPr>
          <p:nvPr>
            <p:ph type="sldNum" sz="quarter" idx="10"/>
          </p:nvPr>
        </p:nvSpPr>
        <p:spPr/>
        <p:txBody>
          <a:bodyPr/>
          <a:lstStyle/>
          <a:p>
            <a:fld id="{17F477FF-DC1D-4A2F-9C66-ECB49A417B8A}" type="slidenum">
              <a:rPr lang="ru-RU" smtClean="0"/>
              <a:t>7</a:t>
            </a:fld>
            <a:endParaRPr lang="ru-RU"/>
          </a:p>
        </p:txBody>
      </p:sp>
    </p:spTree>
    <p:extLst>
      <p:ext uri="{BB962C8B-B14F-4D97-AF65-F5344CB8AC3E}">
        <p14:creationId xmlns:p14="http://schemas.microsoft.com/office/powerpoint/2010/main" val="1276708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6344FC00-1DE7-4C32-97B4-5892A30155A1}" type="slidenum">
              <a:rPr lang="ru-RU" altLang="ru-RU" smtClean="0"/>
              <a:pPr eaLnBrk="1" hangingPunct="1">
                <a:spcBef>
                  <a:spcPct val="0"/>
                </a:spcBef>
              </a:pPr>
              <a:t>10</a:t>
            </a:fld>
            <a:endParaRPr lang="ru-RU" altLang="ru-RU" smtClean="0"/>
          </a:p>
        </p:txBody>
      </p:sp>
      <p:sp>
        <p:nvSpPr>
          <p:cNvPr id="141315" name="Rectangle 2"/>
          <p:cNvSpPr>
            <a:spLocks noGrp="1" noRot="1" noChangeAspect="1" noChangeArrowheads="1" noTextEdit="1"/>
          </p:cNvSpPr>
          <p:nvPr>
            <p:ph type="sldImg"/>
          </p:nvPr>
        </p:nvSpPr>
        <p:spPr>
          <a:ln/>
        </p:spPr>
      </p:sp>
      <p:sp>
        <p:nvSpPr>
          <p:cNvPr id="141316" name="Rectangle 3"/>
          <p:cNvSpPr>
            <a:spLocks noGrp="1" noChangeArrowheads="1"/>
          </p:cNvSpPr>
          <p:nvPr>
            <p:ph type="body" idx="1"/>
          </p:nvPr>
        </p:nvSpPr>
        <p:spPr>
          <a:noFill/>
        </p:spPr>
        <p:txBody>
          <a:bodyPr/>
          <a:lstStyle/>
          <a:p>
            <a:pPr eaLnBrk="1" hangingPunct="1"/>
            <a:r>
              <a:rPr lang="ru-RU" altLang="ru-RU" dirty="0" smtClean="0">
                <a:latin typeface="Arial" pitchFamily="34" charset="0"/>
              </a:rPr>
              <a:t>В отделениях интенсивной терапии проводится довольно агрессивный мониторинг жизненно-важных органов и систем для раннего выявления их дисфункции. Но, как правило, в ОРИТ используется неадекватное </a:t>
            </a:r>
            <a:r>
              <a:rPr lang="ru-RU" altLang="ru-RU" dirty="0" err="1" smtClean="0">
                <a:latin typeface="Arial" pitchFamily="34" charset="0"/>
              </a:rPr>
              <a:t>мониторирование</a:t>
            </a:r>
            <a:r>
              <a:rPr lang="ru-RU" altLang="ru-RU" dirty="0" smtClean="0">
                <a:latin typeface="Arial" pitchFamily="34" charset="0"/>
              </a:rPr>
              <a:t> возможно наиболее важного органа – головного мозга. В результате делирий часто не распознается врачами </a:t>
            </a:r>
            <a:r>
              <a:rPr lang="ru-RU" altLang="ru-RU" dirty="0" err="1" smtClean="0">
                <a:latin typeface="Arial" pitchFamily="34" charset="0"/>
              </a:rPr>
              <a:t>интенсивистами</a:t>
            </a:r>
            <a:r>
              <a:rPr lang="ru-RU" altLang="ru-RU" dirty="0" smtClean="0">
                <a:latin typeface="Arial" pitchFamily="34" charset="0"/>
              </a:rPr>
              <a:t>. Частота ошибок составляет 32-37%. Иногда врачи не обращают внимания на изменения психики. Часто бывает трудно диагностировать делирий при коротком контакте, особенно с пожилыми больными и при </a:t>
            </a:r>
            <a:r>
              <a:rPr lang="ru-RU" altLang="ru-RU" dirty="0" err="1" smtClean="0">
                <a:latin typeface="Arial" pitchFamily="34" charset="0"/>
              </a:rPr>
              <a:t>гипоактивном</a:t>
            </a:r>
            <a:r>
              <a:rPr lang="ru-RU" altLang="ru-RU" dirty="0" smtClean="0">
                <a:latin typeface="Arial" pitchFamily="34" charset="0"/>
              </a:rPr>
              <a:t> делирии.</a:t>
            </a:r>
          </a:p>
          <a:p>
            <a:pPr eaLnBrk="1" hangingPunct="1"/>
            <a:r>
              <a:rPr lang="ru-RU" altLang="ru-RU" dirty="0" smtClean="0">
                <a:latin typeface="Arial" pitchFamily="34" charset="0"/>
              </a:rPr>
              <a:t> Когда странное поведение фиксируется, клиницисты зачастую приписывают его возрасту, утомлению или психиатрическим заболеваниям (деменция, депрессия, шизофрения).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D162C6-33E0-47D7-9470-CDABF8A32830}" type="slidenum">
              <a:rPr lang="ru-RU" altLang="ru-RU"/>
              <a:pPr/>
              <a:t>12</a:t>
            </a:fld>
            <a:endParaRPr lang="ru-RU" altLang="ru-RU"/>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r>
              <a:rPr lang="ru-RU" altLang="ru-RU" i="1">
                <a:solidFill>
                  <a:srgbClr val="CCCCFF"/>
                </a:solidFill>
              </a:rPr>
              <a:t>Утрата сознания</a:t>
            </a:r>
            <a:r>
              <a:rPr lang="ru-RU" altLang="ru-RU">
                <a:solidFill>
                  <a:schemeClr val="bg1"/>
                </a:solidFill>
              </a:rPr>
              <a:t> - результат большого числа патологических состояний. 	Бессознательное состояние может быть признаком крайне тяжелого  поражения мозга и часто говорит о непосредственной  угрозе жизни .</a:t>
            </a:r>
          </a:p>
          <a:p>
            <a:endParaRPr lang="ru-RU" alt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dirty="0" smtClean="0">
                <a:solidFill>
                  <a:schemeClr val="tx1"/>
                </a:solidFill>
              </a:rPr>
              <a:t>[Critical care. 2004.- 8 (5).- 373-381]</a:t>
            </a:r>
            <a:endParaRPr lang="ru-RU" dirty="0"/>
          </a:p>
        </p:txBody>
      </p:sp>
      <p:sp>
        <p:nvSpPr>
          <p:cNvPr id="4" name="Номер слайда 3"/>
          <p:cNvSpPr>
            <a:spLocks noGrp="1"/>
          </p:cNvSpPr>
          <p:nvPr>
            <p:ph type="sldNum" sz="quarter" idx="10"/>
          </p:nvPr>
        </p:nvSpPr>
        <p:spPr/>
        <p:txBody>
          <a:bodyPr/>
          <a:lstStyle/>
          <a:p>
            <a:fld id="{17F477FF-DC1D-4A2F-9C66-ECB49A417B8A}" type="slidenum">
              <a:rPr lang="ru-RU" smtClean="0"/>
              <a:t>25</a:t>
            </a:fld>
            <a:endParaRPr lang="ru-RU"/>
          </a:p>
        </p:txBody>
      </p:sp>
    </p:spTree>
    <p:extLst>
      <p:ext uri="{BB962C8B-B14F-4D97-AF65-F5344CB8AC3E}">
        <p14:creationId xmlns:p14="http://schemas.microsoft.com/office/powerpoint/2010/main" val="3921086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kern="1200" dirty="0" smtClean="0">
                <a:solidFill>
                  <a:schemeClr val="tx1"/>
                </a:solidFill>
                <a:effectLst/>
                <a:latin typeface="+mn-lt"/>
                <a:ea typeface="+mn-ea"/>
                <a:cs typeface="+mn-cs"/>
              </a:rPr>
              <a:t>Respirations should be assessed with the patient unaware that the rate is </a:t>
            </a:r>
            <a:endParaRPr lang="ru-RU"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being observed. The examiner should decide whether patients have </a:t>
            </a:r>
            <a:r>
              <a:rPr lang="en-US" sz="1200" kern="1200" dirty="0" err="1" smtClean="0">
                <a:solidFill>
                  <a:schemeClr val="tx1"/>
                </a:solidFill>
                <a:effectLst/>
                <a:latin typeface="+mn-lt"/>
                <a:ea typeface="+mn-ea"/>
                <a:cs typeface="+mn-cs"/>
              </a:rPr>
              <a:t>tachy</a:t>
            </a:r>
            <a:r>
              <a:rPr lang="en-US" sz="1200" kern="1200" dirty="0" smtClean="0">
                <a:solidFill>
                  <a:schemeClr val="tx1"/>
                </a:solidFill>
                <a:effectLst/>
                <a:latin typeface="+mn-lt"/>
                <a:ea typeface="+mn-ea"/>
                <a:cs typeface="+mn-cs"/>
              </a:rPr>
              <a:t>-</a:t>
            </a:r>
            <a:endParaRPr lang="ru-RU"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pnea</a:t>
            </a:r>
            <a:r>
              <a:rPr lang="en-US" sz="1200" kern="1200" dirty="0" smtClean="0">
                <a:solidFill>
                  <a:schemeClr val="tx1"/>
                </a:solidFill>
                <a:effectLst/>
                <a:latin typeface="+mn-lt"/>
                <a:ea typeface="+mn-ea"/>
                <a:cs typeface="+mn-cs"/>
              </a:rPr>
              <a:t> (a rapid rate of breathing) or hypopnea (a slow or shallow rate of breath-</a:t>
            </a:r>
            <a:endParaRPr lang="ru-RU"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ing</a:t>
            </a:r>
            <a:r>
              <a:rPr lang="en-US" sz="1200" kern="1200" dirty="0" smtClean="0">
                <a:solidFill>
                  <a:schemeClr val="tx1"/>
                </a:solidFill>
                <a:effectLst/>
                <a:latin typeface="+mn-lt"/>
                <a:ea typeface="+mn-ea"/>
                <a:cs typeface="+mn-cs"/>
              </a:rPr>
              <a:t>). </a:t>
            </a:r>
            <a:endParaRPr lang="ru-RU" dirty="0" smtClean="0"/>
          </a:p>
          <a:p>
            <a:endParaRPr lang="ru-RU" dirty="0"/>
          </a:p>
        </p:txBody>
      </p:sp>
      <p:sp>
        <p:nvSpPr>
          <p:cNvPr id="4" name="Номер слайда 3"/>
          <p:cNvSpPr>
            <a:spLocks noGrp="1"/>
          </p:cNvSpPr>
          <p:nvPr>
            <p:ph type="sldNum" sz="quarter" idx="10"/>
          </p:nvPr>
        </p:nvSpPr>
        <p:spPr/>
        <p:txBody>
          <a:bodyPr/>
          <a:lstStyle/>
          <a:p>
            <a:fld id="{17F477FF-DC1D-4A2F-9C66-ECB49A417B8A}" type="slidenum">
              <a:rPr lang="ru-RU" smtClean="0"/>
              <a:t>27</a:t>
            </a:fld>
            <a:endParaRPr lang="ru-RU"/>
          </a:p>
        </p:txBody>
      </p:sp>
    </p:spTree>
    <p:extLst>
      <p:ext uri="{BB962C8B-B14F-4D97-AF65-F5344CB8AC3E}">
        <p14:creationId xmlns:p14="http://schemas.microsoft.com/office/powerpoint/2010/main" val="2034843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7F477FF-DC1D-4A2F-9C66-ECB49A417B8A}" type="slidenum">
              <a:rPr lang="ru-RU" smtClean="0"/>
              <a:t>28</a:t>
            </a:fld>
            <a:endParaRPr lang="ru-RU"/>
          </a:p>
        </p:txBody>
      </p:sp>
    </p:spTree>
    <p:extLst>
      <p:ext uri="{BB962C8B-B14F-4D97-AF65-F5344CB8AC3E}">
        <p14:creationId xmlns:p14="http://schemas.microsoft.com/office/powerpoint/2010/main" val="4236731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663D0DC-09E1-42E6-8188-5C4DDA0FC24E}" type="slidenum">
              <a:rPr lang="ru-RU" altLang="ru-RU" smtClean="0"/>
              <a:pPr eaLnBrk="1" hangingPunct="1">
                <a:spcBef>
                  <a:spcPct val="0"/>
                </a:spcBef>
              </a:pPr>
              <a:t>30</a:t>
            </a:fld>
            <a:endParaRPr lang="ru-RU" altLang="ru-RU" smtClean="0"/>
          </a:p>
        </p:txBody>
      </p:sp>
      <p:sp>
        <p:nvSpPr>
          <p:cNvPr id="189443" name="Rectangle 2"/>
          <p:cNvSpPr>
            <a:spLocks noGrp="1" noRot="1" noChangeAspect="1" noChangeArrowheads="1" noTextEdit="1"/>
          </p:cNvSpPr>
          <p:nvPr>
            <p:ph type="sldImg"/>
          </p:nvPr>
        </p:nvSpPr>
        <p:spPr>
          <a:ln/>
        </p:spPr>
      </p:sp>
      <p:sp>
        <p:nvSpPr>
          <p:cNvPr id="189444" name="Rectangle 3"/>
          <p:cNvSpPr>
            <a:spLocks noGrp="1" noChangeArrowheads="1"/>
          </p:cNvSpPr>
          <p:nvPr>
            <p:ph type="body" idx="1"/>
          </p:nvPr>
        </p:nvSpPr>
        <p:spPr>
          <a:noFill/>
        </p:spPr>
        <p:txBody>
          <a:bodyPr/>
          <a:lstStyle/>
          <a:p>
            <a:pPr eaLnBrk="1" hangingPunct="1"/>
            <a:r>
              <a:rPr lang="ru-RU" altLang="ru-RU" smtClean="0">
                <a:latin typeface="Arial" charset="0"/>
              </a:rPr>
              <a:t>В соответствии с законом Ламберта-Бэра, концентрация вещества может быть определена по его способности пропускать свет. Датчик пульсоксиметра отделяет артериальную компоненту сигнала от венозной, капиллярной и тканевой за счет выявления флюктуаций пульсовой волны. </a:t>
            </a:r>
          </a:p>
          <a:p>
            <a:pPr eaLnBrk="1" hangingPunct="1"/>
            <a:endParaRPr lang="ru-RU" altLang="ru-RU"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C5A04D3-2A9F-4E69-AE63-B781FF52E4F7}" type="slidenum">
              <a:rPr lang="ru-RU" altLang="ru-RU" smtClean="0"/>
              <a:pPr eaLnBrk="1" hangingPunct="1">
                <a:spcBef>
                  <a:spcPct val="0"/>
                </a:spcBef>
              </a:pPr>
              <a:t>31</a:t>
            </a:fld>
            <a:endParaRPr lang="ru-RU" altLang="ru-RU" smtClean="0"/>
          </a:p>
        </p:txBody>
      </p:sp>
      <p:sp>
        <p:nvSpPr>
          <p:cNvPr id="190467" name="Rectangle 2"/>
          <p:cNvSpPr>
            <a:spLocks noGrp="1" noRot="1" noChangeAspect="1" noChangeArrowheads="1" noTextEdit="1"/>
          </p:cNvSpPr>
          <p:nvPr>
            <p:ph type="sldImg"/>
          </p:nvPr>
        </p:nvSpPr>
        <p:spPr>
          <a:ln/>
        </p:spPr>
      </p:sp>
      <p:sp>
        <p:nvSpPr>
          <p:cNvPr id="190468" name="Rectangle 3"/>
          <p:cNvSpPr>
            <a:spLocks noGrp="1" noChangeArrowheads="1"/>
          </p:cNvSpPr>
          <p:nvPr>
            <p:ph type="body" idx="1"/>
          </p:nvPr>
        </p:nvSpPr>
        <p:spPr>
          <a:noFill/>
        </p:spPr>
        <p:txBody>
          <a:bodyPr/>
          <a:lstStyle/>
          <a:p>
            <a:pPr eaLnBrk="1" hangingPunct="1"/>
            <a:r>
              <a:rPr lang="ru-RU" altLang="ru-RU" smtClean="0">
                <a:latin typeface="Arial" charset="0"/>
              </a:rPr>
              <a:t>играет ключевую роль в оценке состояния больного, находящегося в критическом состоянии и    оказывает наиболее прямое и важное воздействие на лечение больного по сравнению с любым другим лабораторным исследованием.</a:t>
            </a:r>
          </a:p>
          <a:p>
            <a:pPr eaLnBrk="1" hangingPunct="1"/>
            <a:r>
              <a:rPr lang="ru-RU" altLang="ru-RU" smtClean="0">
                <a:latin typeface="Arial" charset="0"/>
              </a:rPr>
              <a:t>Для оценки оксигенирующей функции легких используют Респираторный индекс (или индекс оксигенации) – р</a:t>
            </a:r>
            <a:r>
              <a:rPr lang="ru-RU" altLang="ru-RU" baseline="-25000" smtClean="0">
                <a:latin typeface="Arial" charset="0"/>
              </a:rPr>
              <a:t>а</a:t>
            </a:r>
            <a:r>
              <a:rPr lang="ru-RU" altLang="ru-RU" smtClean="0">
                <a:latin typeface="Arial" charset="0"/>
              </a:rPr>
              <a:t>О</a:t>
            </a:r>
            <a:r>
              <a:rPr lang="ru-RU" altLang="ru-RU" baseline="-25000" smtClean="0">
                <a:latin typeface="Arial" charset="0"/>
              </a:rPr>
              <a:t>2</a:t>
            </a:r>
            <a:r>
              <a:rPr lang="ru-RU" altLang="ru-RU" smtClean="0">
                <a:latin typeface="Arial" charset="0"/>
              </a:rPr>
              <a:t>/</a:t>
            </a:r>
            <a:r>
              <a:rPr lang="en-US" altLang="ru-RU" smtClean="0">
                <a:latin typeface="Arial" charset="0"/>
              </a:rPr>
              <a:t>FiO</a:t>
            </a:r>
            <a:r>
              <a:rPr lang="en-US" altLang="ru-RU" baseline="-25000" smtClean="0">
                <a:latin typeface="Arial" charset="0"/>
              </a:rPr>
              <a:t>2</a:t>
            </a:r>
            <a:r>
              <a:rPr lang="ru-RU" altLang="ru-RU" smtClean="0">
                <a:latin typeface="Arial" charset="0"/>
              </a:rPr>
              <a:t>.Его величина (при условии, что потребление О</a:t>
            </a:r>
            <a:r>
              <a:rPr lang="ru-RU" altLang="ru-RU" baseline="-25000" smtClean="0">
                <a:latin typeface="Arial" charset="0"/>
              </a:rPr>
              <a:t>2</a:t>
            </a:r>
            <a:r>
              <a:rPr lang="ru-RU" altLang="ru-RU" smtClean="0">
                <a:latin typeface="Arial" charset="0"/>
              </a:rPr>
              <a:t>, СИ, концентрация </a:t>
            </a:r>
            <a:r>
              <a:rPr lang="en-US" altLang="ru-RU" smtClean="0">
                <a:latin typeface="Arial" charset="0"/>
              </a:rPr>
              <a:t>Hb</a:t>
            </a:r>
            <a:r>
              <a:rPr lang="ru-RU" altLang="ru-RU" smtClean="0">
                <a:latin typeface="Arial" charset="0"/>
              </a:rPr>
              <a:t> в крови постоянны и не сдвинута кривая диссоциации окси-гемоглобина) прямо пропорциональна количеству функционирующих альвеол.</a:t>
            </a:r>
          </a:p>
          <a:p>
            <a:pPr eaLnBrk="1" hangingPunct="1"/>
            <a:endParaRPr lang="ru-RU" altLang="ru-RU"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8FEFE15-FEFF-4164-9E34-A654B80C6F41}" type="slidenum">
              <a:rPr lang="ru-RU" altLang="ru-RU" smtClean="0"/>
              <a:pPr eaLnBrk="1" hangingPunct="1">
                <a:spcBef>
                  <a:spcPct val="0"/>
                </a:spcBef>
              </a:pPr>
              <a:t>32</a:t>
            </a:fld>
            <a:endParaRPr lang="ru-RU" altLang="ru-RU" smtClean="0"/>
          </a:p>
        </p:txBody>
      </p:sp>
      <p:sp>
        <p:nvSpPr>
          <p:cNvPr id="191491" name="Rectangle 2"/>
          <p:cNvSpPr>
            <a:spLocks noGrp="1" noRot="1" noChangeAspect="1" noChangeArrowheads="1" noTextEdit="1"/>
          </p:cNvSpPr>
          <p:nvPr>
            <p:ph type="sldImg"/>
          </p:nvPr>
        </p:nvSpPr>
        <p:spPr>
          <a:ln/>
        </p:spPr>
      </p:sp>
      <p:sp>
        <p:nvSpPr>
          <p:cNvPr id="191492" name="Rectangle 3"/>
          <p:cNvSpPr>
            <a:spLocks noGrp="1" noChangeArrowheads="1"/>
          </p:cNvSpPr>
          <p:nvPr>
            <p:ph type="body" idx="1"/>
          </p:nvPr>
        </p:nvSpPr>
        <p:spPr>
          <a:noFill/>
        </p:spPr>
        <p:txBody>
          <a:bodyPr/>
          <a:lstStyle/>
          <a:p>
            <a:pPr eaLnBrk="1" hangingPunct="1"/>
            <a:r>
              <a:rPr lang="ru-RU" altLang="ru-RU" sz="1400" smtClean="0">
                <a:latin typeface="Arial" charset="0"/>
              </a:rPr>
              <a:t>С 1991 года включена в международные стандарты мониторинга в анестезиологии и интенсивной терапии</a:t>
            </a:r>
          </a:p>
          <a:p>
            <a:pPr eaLnBrk="1" hangingPunct="1"/>
            <a:r>
              <a:rPr lang="ru-RU" altLang="ru-RU" smtClean="0">
                <a:latin typeface="Arial" charset="0"/>
              </a:rPr>
              <a:t>Объем газа, не содержащего CO2, представляет собой объем мертвого пространства. С началом выдоха именно этот газ, лишенный CO2, по-ступает в анализатор. На кривой это отражается в виде сегмента АВ. С продолжением выдоха в анализатор начинает поступать газ, содержащий CO2 во все возрастающих концентрациях. Поэтому начиная с точки В отмечается подъем кривой. В норме этот участок (ВС) пред-ставлен почти прямой, круто поднимающейся вверх. Почти к самому концу выдоха, когда скорость воздушной струи снижается, парциаль-ное давление CO2 приближается к значению, которое называется пар-циальным давлением  CO2 в конце выдоха (РЕТ CO2). На этом участке кривой (CD) напряжение CO2 изменяется мало, достигая плато. Наибольшее парциальное напряжение (давление) отмечается в точке D, где оно вплотную приближается к рCO2 в альвеолах и может использоваться для приблизительной оценки Ра CO2. С началом вдоха в дыхательные пути поступает газ без CO2 и давление его в анализируемом газе резко падает (сегмент DE). </a:t>
            </a:r>
            <a:endParaRPr lang="ru-RU" altLang="ru-RU" b="1" smtClean="0">
              <a:latin typeface="Arial" charset="0"/>
            </a:endParaRPr>
          </a:p>
          <a:p>
            <a:pPr eaLnBrk="1" hangingPunct="1"/>
            <a:endParaRPr lang="ru-RU" altLang="ru-RU" sz="1400"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FC2C00B-658F-430F-BE1B-B61A8C5B818F}" type="datetimeFigureOut">
              <a:rPr lang="ru-RU" smtClean="0"/>
              <a:t>05.02.2019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406213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FC2C00B-658F-430F-BE1B-B61A8C5B818F}" type="datetimeFigureOut">
              <a:rPr lang="ru-RU" smtClean="0"/>
              <a:t>05.02.2019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2845919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FC2C00B-658F-430F-BE1B-B61A8C5B818F}" type="datetimeFigureOut">
              <a:rPr lang="ru-RU" smtClean="0"/>
              <a:t>05.02.2019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25906129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FC2C00B-658F-430F-BE1B-B61A8C5B818F}" type="datetimeFigureOut">
              <a:rPr lang="ru-RU" smtClean="0"/>
              <a:t>05.02.2019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3254226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FC2C00B-658F-430F-BE1B-B61A8C5B818F}" type="datetimeFigureOut">
              <a:rPr lang="ru-RU" smtClean="0"/>
              <a:t>05.02.2019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3122797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FC2C00B-658F-430F-BE1B-B61A8C5B818F}" type="datetimeFigureOut">
              <a:rPr lang="ru-RU" smtClean="0"/>
              <a:t>05.02.2019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1215087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FC2C00B-658F-430F-BE1B-B61A8C5B818F}" type="datetimeFigureOut">
              <a:rPr lang="ru-RU" smtClean="0"/>
              <a:t>05.02.2019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3941185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FC2C00B-658F-430F-BE1B-B61A8C5B818F}" type="datetimeFigureOut">
              <a:rPr lang="ru-RU" smtClean="0"/>
              <a:t>05.02.2019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2858921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FC2C00B-658F-430F-BE1B-B61A8C5B818F}" type="datetimeFigureOut">
              <a:rPr lang="ru-RU" smtClean="0"/>
              <a:t>05.02.2019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3404674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FC2C00B-658F-430F-BE1B-B61A8C5B818F}" type="datetimeFigureOut">
              <a:rPr lang="ru-RU" smtClean="0"/>
              <a:t>05.02.2019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1169889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FC2C00B-658F-430F-BE1B-B61A8C5B818F}" type="datetimeFigureOut">
              <a:rPr lang="ru-RU" smtClean="0"/>
              <a:t>05.02.2019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B02BD8-AD59-4E4E-B1AC-C4EE078EFB21}" type="slidenum">
              <a:rPr lang="ru-RU" smtClean="0"/>
              <a:t>‹#›</a:t>
            </a:fld>
            <a:endParaRPr lang="ru-RU"/>
          </a:p>
        </p:txBody>
      </p:sp>
    </p:spTree>
    <p:extLst>
      <p:ext uri="{BB962C8B-B14F-4D97-AF65-F5344CB8AC3E}">
        <p14:creationId xmlns:p14="http://schemas.microsoft.com/office/powerpoint/2010/main" val="39370634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Заголовок и объект над текс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8229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3938588"/>
            <a:ext cx="8229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96E43AA2-FF40-4CC0-9FE1-566E72CD0FFB}" type="slidenum">
              <a:rPr lang="ru-RU"/>
              <a:pPr>
                <a:defRPr/>
              </a:pPr>
              <a:t>‹#›</a:t>
            </a:fld>
            <a:endParaRPr lang="ru-RU"/>
          </a:p>
        </p:txBody>
      </p:sp>
    </p:spTree>
    <p:extLst>
      <p:ext uri="{BB962C8B-B14F-4D97-AF65-F5344CB8AC3E}">
        <p14:creationId xmlns:p14="http://schemas.microsoft.com/office/powerpoint/2010/main" val="41650113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8329C166-98CF-4146-92D9-5BDB3BDD534E}" type="slidenum">
              <a:rPr lang="ru-RU"/>
              <a:pPr>
                <a:defRPr/>
              </a:pPr>
              <a:t>‹#›</a:t>
            </a:fld>
            <a:endParaRPr lang="ru-RU"/>
          </a:p>
        </p:txBody>
      </p:sp>
    </p:spTree>
    <p:extLst>
      <p:ext uri="{BB962C8B-B14F-4D97-AF65-F5344CB8AC3E}">
        <p14:creationId xmlns:p14="http://schemas.microsoft.com/office/powerpoint/2010/main" val="31700025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cSld name="Заголовок, текст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648200" y="3938588"/>
            <a:ext cx="4038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4"/>
          <p:cNvSpPr>
            <a:spLocks noGrp="1" noChangeArrowheads="1"/>
          </p:cNvSpPr>
          <p:nvPr>
            <p:ph type="dt" sz="half" idx="10"/>
          </p:nvPr>
        </p:nvSpPr>
        <p:spPr>
          <a:ln/>
        </p:spPr>
        <p:txBody>
          <a:bodyPr/>
          <a:lstStyle>
            <a:lvl1pPr>
              <a:defRPr/>
            </a:lvl1pPr>
          </a:lstStyle>
          <a:p>
            <a:pPr>
              <a:defRPr/>
            </a:pPr>
            <a:endParaRPr lang="ru-RU"/>
          </a:p>
        </p:txBody>
      </p:sp>
      <p:sp>
        <p:nvSpPr>
          <p:cNvPr id="7" name="Rectangle 5"/>
          <p:cNvSpPr>
            <a:spLocks noGrp="1" noChangeArrowheads="1"/>
          </p:cNvSpPr>
          <p:nvPr>
            <p:ph type="ftr" sz="quarter" idx="11"/>
          </p:nvPr>
        </p:nvSpPr>
        <p:spPr>
          <a:ln/>
        </p:spPr>
        <p:txBody>
          <a:bodyPr/>
          <a:lstStyle>
            <a:lvl1pPr>
              <a:defRPr/>
            </a:lvl1pPr>
          </a:lstStyle>
          <a:p>
            <a:pPr>
              <a:defRPr/>
            </a:pPr>
            <a:endParaRPr lang="ru-RU"/>
          </a:p>
        </p:txBody>
      </p:sp>
      <p:sp>
        <p:nvSpPr>
          <p:cNvPr id="8" name="Rectangle 6"/>
          <p:cNvSpPr>
            <a:spLocks noGrp="1" noChangeArrowheads="1"/>
          </p:cNvSpPr>
          <p:nvPr>
            <p:ph type="sldNum" sz="quarter" idx="12"/>
          </p:nvPr>
        </p:nvSpPr>
        <p:spPr>
          <a:ln/>
        </p:spPr>
        <p:txBody>
          <a:bodyPr/>
          <a:lstStyle>
            <a:lvl1pPr>
              <a:defRPr/>
            </a:lvl1pPr>
          </a:lstStyle>
          <a:p>
            <a:pPr>
              <a:defRPr/>
            </a:pPr>
            <a:fld id="{87D2C0D0-9016-4D38-8813-4BAA4B032926}" type="slidenum">
              <a:rPr lang="ru-RU"/>
              <a:pPr>
                <a:defRPr/>
              </a:pPr>
              <a:t>‹#›</a:t>
            </a:fld>
            <a:endParaRPr lang="ru-RU"/>
          </a:p>
        </p:txBody>
      </p:sp>
    </p:spTree>
    <p:extLst>
      <p:ext uri="{BB962C8B-B14F-4D97-AF65-F5344CB8AC3E}">
        <p14:creationId xmlns:p14="http://schemas.microsoft.com/office/powerpoint/2010/main" val="10064095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B74C10B-39CA-45FF-8CB4-94BD8E45A4FB}" type="slidenum">
              <a:rPr lang="ru-RU"/>
              <a:pPr>
                <a:defRPr/>
              </a:pPr>
              <a:t>‹#›</a:t>
            </a:fld>
            <a:endParaRPr lang="ru-RU"/>
          </a:p>
        </p:txBody>
      </p:sp>
    </p:spTree>
    <p:extLst>
      <p:ext uri="{BB962C8B-B14F-4D97-AF65-F5344CB8AC3E}">
        <p14:creationId xmlns:p14="http://schemas.microsoft.com/office/powerpoint/2010/main" val="803894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C2C00B-658F-430F-BE1B-B61A8C5B818F}" type="datetimeFigureOut">
              <a:rPr lang="ru-RU" smtClean="0"/>
              <a:t>05.02.2019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B02BD8-AD59-4E4E-B1AC-C4EE078EFB21}" type="slidenum">
              <a:rPr lang="ru-RU" smtClean="0"/>
              <a:t>‹#›</a:t>
            </a:fld>
            <a:endParaRPr lang="ru-RU"/>
          </a:p>
        </p:txBody>
      </p:sp>
    </p:spTree>
    <p:extLst>
      <p:ext uri="{BB962C8B-B14F-4D97-AF65-F5344CB8AC3E}">
        <p14:creationId xmlns:p14="http://schemas.microsoft.com/office/powerpoint/2010/main" val="4274248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836713"/>
            <a:ext cx="8352928" cy="2088231"/>
          </a:xfrm>
        </p:spPr>
        <p:txBody>
          <a:bodyPr>
            <a:normAutofit/>
          </a:bodyPr>
          <a:lstStyle/>
          <a:p>
            <a:r>
              <a:rPr lang="ru-RU" b="1" dirty="0" smtClean="0">
                <a:solidFill>
                  <a:srgbClr val="0070C0"/>
                </a:solidFill>
              </a:rPr>
              <a:t>Оценка </a:t>
            </a:r>
            <a:r>
              <a:rPr lang="ru-RU" b="1" dirty="0" smtClean="0">
                <a:solidFill>
                  <a:srgbClr val="0070C0"/>
                </a:solidFill>
              </a:rPr>
              <a:t>состояния жизненно-важных функций.</a:t>
            </a:r>
            <a:endParaRPr lang="ru-RU" b="1" dirty="0">
              <a:solidFill>
                <a:srgbClr val="0070C0"/>
              </a:solidFill>
            </a:endParaRPr>
          </a:p>
        </p:txBody>
      </p:sp>
      <p:sp>
        <p:nvSpPr>
          <p:cNvPr id="3" name="Подзаголовок 2"/>
          <p:cNvSpPr>
            <a:spLocks noGrp="1"/>
          </p:cNvSpPr>
          <p:nvPr>
            <p:ph type="subTitle" idx="1"/>
          </p:nvPr>
        </p:nvSpPr>
        <p:spPr>
          <a:xfrm>
            <a:off x="1187624" y="2924944"/>
            <a:ext cx="6584776" cy="2713856"/>
          </a:xfrm>
        </p:spPr>
        <p:txBody>
          <a:bodyPr>
            <a:normAutofit/>
          </a:bodyPr>
          <a:lstStyle/>
          <a:p>
            <a:endParaRPr lang="ru-RU" sz="2800" dirty="0" smtClean="0"/>
          </a:p>
          <a:p>
            <a:r>
              <a:rPr lang="ru-RU" sz="2800" b="1" i="1" dirty="0" smtClean="0">
                <a:solidFill>
                  <a:srgbClr val="7030A0"/>
                </a:solidFill>
              </a:rPr>
              <a:t>Лекция для студентов медико-профилактического </a:t>
            </a:r>
            <a:r>
              <a:rPr lang="ru-RU" sz="2800" b="1" i="1" dirty="0" smtClean="0">
                <a:solidFill>
                  <a:srgbClr val="7030A0"/>
                </a:solidFill>
              </a:rPr>
              <a:t>факультета</a:t>
            </a:r>
            <a:endParaRPr lang="ru-RU" sz="2800" b="1" i="1" dirty="0" smtClean="0">
              <a:solidFill>
                <a:srgbClr val="7030A0"/>
              </a:solidFill>
            </a:endParaRPr>
          </a:p>
        </p:txBody>
      </p:sp>
    </p:spTree>
    <p:extLst>
      <p:ext uri="{BB962C8B-B14F-4D97-AF65-F5344CB8AC3E}">
        <p14:creationId xmlns:p14="http://schemas.microsoft.com/office/powerpoint/2010/main" val="25078503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План лекции</a:t>
            </a:r>
            <a:endParaRPr lang="ru-RU" dirty="0"/>
          </a:p>
        </p:txBody>
      </p:sp>
      <p:sp>
        <p:nvSpPr>
          <p:cNvPr id="3" name="Объект 2"/>
          <p:cNvSpPr>
            <a:spLocks noGrp="1"/>
          </p:cNvSpPr>
          <p:nvPr>
            <p:ph idx="1"/>
          </p:nvPr>
        </p:nvSpPr>
        <p:spPr/>
        <p:txBody>
          <a:bodyPr>
            <a:normAutofit fontScale="92500" lnSpcReduction="10000"/>
          </a:bodyPr>
          <a:lstStyle/>
          <a:p>
            <a:pPr marL="514350" indent="-514350">
              <a:buAutoNum type="arabicPeriod"/>
            </a:pPr>
            <a:r>
              <a:rPr lang="ru-RU" dirty="0" smtClean="0"/>
              <a:t>Определение интенсивной терапии</a:t>
            </a:r>
          </a:p>
          <a:p>
            <a:pPr marL="514350" indent="-514350">
              <a:buAutoNum type="arabicPeriod"/>
            </a:pPr>
            <a:r>
              <a:rPr lang="ru-RU" dirty="0" smtClean="0"/>
              <a:t>Витальные (жизненно-важные) функции и витальные признаки.</a:t>
            </a:r>
          </a:p>
          <a:p>
            <a:pPr marL="514350" indent="-514350">
              <a:buAutoNum type="arabicPeriod"/>
            </a:pPr>
            <a:r>
              <a:rPr lang="ru-RU" dirty="0" smtClean="0"/>
              <a:t>Понятие о синдромах критических состояний</a:t>
            </a:r>
          </a:p>
          <a:p>
            <a:pPr marL="514350" indent="-514350">
              <a:buAutoNum type="arabicPeriod"/>
            </a:pPr>
            <a:r>
              <a:rPr lang="ru-RU" dirty="0" smtClean="0"/>
              <a:t>Оценка состояния ЦНС</a:t>
            </a:r>
          </a:p>
          <a:p>
            <a:pPr marL="514350" indent="-514350">
              <a:buAutoNum type="arabicPeriod"/>
            </a:pPr>
            <a:r>
              <a:rPr lang="ru-RU" dirty="0" smtClean="0"/>
              <a:t>Оценка состояния сердечно-сосудистой системы</a:t>
            </a:r>
          </a:p>
          <a:p>
            <a:pPr marL="514350" indent="-514350">
              <a:buAutoNum type="arabicPeriod"/>
            </a:pPr>
            <a:r>
              <a:rPr lang="ru-RU" dirty="0" smtClean="0"/>
              <a:t>Оценка состояния системы дыхания</a:t>
            </a:r>
          </a:p>
          <a:p>
            <a:pPr marL="514350" indent="-514350">
              <a:buAutoNum type="arabicPeriod"/>
            </a:pPr>
            <a:r>
              <a:rPr lang="ru-RU" dirty="0" smtClean="0"/>
              <a:t>Оценка состояния почек и печени</a:t>
            </a:r>
          </a:p>
          <a:p>
            <a:pPr marL="0" indent="0">
              <a:buNone/>
            </a:pPr>
            <a:endParaRPr lang="ru-RU" dirty="0"/>
          </a:p>
        </p:txBody>
      </p:sp>
    </p:spTree>
    <p:extLst>
      <p:ext uri="{BB962C8B-B14F-4D97-AF65-F5344CB8AC3E}">
        <p14:creationId xmlns:p14="http://schemas.microsoft.com/office/powerpoint/2010/main" val="41360883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Витальные признаки</a:t>
            </a:r>
            <a:endParaRPr lang="ru-RU" dirty="0"/>
          </a:p>
        </p:txBody>
      </p:sp>
      <p:sp>
        <p:nvSpPr>
          <p:cNvPr id="3" name="Объект 2"/>
          <p:cNvSpPr>
            <a:spLocks noGrp="1"/>
          </p:cNvSpPr>
          <p:nvPr>
            <p:ph idx="1"/>
          </p:nvPr>
        </p:nvSpPr>
        <p:spPr/>
        <p:txBody>
          <a:bodyPr>
            <a:normAutofit/>
          </a:bodyPr>
          <a:lstStyle/>
          <a:p>
            <a:r>
              <a:rPr lang="ru-RU" dirty="0" smtClean="0"/>
              <a:t>5 ключевых витальных признаков:</a:t>
            </a:r>
          </a:p>
          <a:p>
            <a:pPr marL="0" indent="0">
              <a:buNone/>
            </a:pPr>
            <a:r>
              <a:rPr lang="ru-RU" dirty="0"/>
              <a:t>	</a:t>
            </a:r>
            <a:r>
              <a:rPr lang="ru-RU" dirty="0" smtClean="0"/>
              <a:t>температура;</a:t>
            </a:r>
          </a:p>
          <a:p>
            <a:pPr marL="0" indent="0">
              <a:buNone/>
            </a:pPr>
            <a:r>
              <a:rPr lang="ru-RU" dirty="0"/>
              <a:t>	</a:t>
            </a:r>
            <a:r>
              <a:rPr lang="ru-RU" dirty="0" smtClean="0"/>
              <a:t>пульс; </a:t>
            </a:r>
          </a:p>
          <a:p>
            <a:pPr marL="0" indent="0">
              <a:buNone/>
            </a:pPr>
            <a:r>
              <a:rPr lang="ru-RU" dirty="0" smtClean="0"/>
              <a:t>	АД;</a:t>
            </a:r>
          </a:p>
          <a:p>
            <a:pPr marL="0" indent="0">
              <a:buNone/>
            </a:pPr>
            <a:r>
              <a:rPr lang="ru-RU" dirty="0"/>
              <a:t>	</a:t>
            </a:r>
            <a:r>
              <a:rPr lang="ru-RU" dirty="0" smtClean="0"/>
              <a:t>ЧД;</a:t>
            </a:r>
          </a:p>
          <a:p>
            <a:pPr marL="0" indent="0">
              <a:buNone/>
            </a:pPr>
            <a:r>
              <a:rPr lang="ru-RU" dirty="0"/>
              <a:t>	</a:t>
            </a:r>
            <a:r>
              <a:rPr lang="ru-RU" dirty="0" smtClean="0"/>
              <a:t>насыщение </a:t>
            </a:r>
            <a:r>
              <a:rPr lang="en-US" dirty="0" err="1" smtClean="0"/>
              <a:t>Hb</a:t>
            </a:r>
            <a:r>
              <a:rPr lang="ru-RU" dirty="0" smtClean="0"/>
              <a:t> кислородом (сатурация). </a:t>
            </a:r>
          </a:p>
          <a:p>
            <a:r>
              <a:rPr lang="ru-RU" dirty="0" smtClean="0"/>
              <a:t>Боль как витальный признак</a:t>
            </a:r>
            <a:r>
              <a:rPr lang="en-US" dirty="0" smtClean="0"/>
              <a:t>.</a:t>
            </a:r>
            <a:endParaRPr lang="ru-RU" dirty="0"/>
          </a:p>
        </p:txBody>
      </p:sp>
    </p:spTree>
    <p:extLst>
      <p:ext uri="{BB962C8B-B14F-4D97-AF65-F5344CB8AC3E}">
        <p14:creationId xmlns:p14="http://schemas.microsoft.com/office/powerpoint/2010/main" val="19196297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260647"/>
            <a:ext cx="8487343" cy="5786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45686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ru-RU" altLang="ru-RU" sz="2800" b="1"/>
              <a:t>СИНДРОМ</a:t>
            </a:r>
            <a:br>
              <a:rPr lang="ru-RU" altLang="ru-RU" sz="2800" b="1"/>
            </a:br>
            <a:r>
              <a:rPr lang="ru-RU" altLang="ru-RU" sz="2800" b="1"/>
              <a:t>(определение)</a:t>
            </a:r>
          </a:p>
        </p:txBody>
      </p:sp>
      <p:sp>
        <p:nvSpPr>
          <p:cNvPr id="19459" name="Rectangle 3"/>
          <p:cNvSpPr>
            <a:spLocks noGrp="1" noChangeArrowheads="1"/>
          </p:cNvSpPr>
          <p:nvPr>
            <p:ph type="body" idx="1"/>
          </p:nvPr>
        </p:nvSpPr>
        <p:spPr>
          <a:xfrm>
            <a:off x="0" y="1600200"/>
            <a:ext cx="9144000" cy="4525963"/>
          </a:xfrm>
        </p:spPr>
        <p:txBody>
          <a:bodyPr/>
          <a:lstStyle/>
          <a:p>
            <a:r>
              <a:rPr lang="ru-RU" altLang="ru-RU" b="1" dirty="0"/>
              <a:t>СИНДРОМ (</a:t>
            </a:r>
            <a:r>
              <a:rPr lang="en-US" altLang="ru-RU" b="1" dirty="0"/>
              <a:t>syndrome</a:t>
            </a:r>
            <a:r>
              <a:rPr lang="ru-RU" altLang="ru-RU" b="1" dirty="0"/>
              <a:t>, стечение, греч.)</a:t>
            </a:r>
            <a:r>
              <a:rPr lang="ru-RU" altLang="ru-RU" sz="3600" b="1" dirty="0"/>
              <a:t> – </a:t>
            </a:r>
          </a:p>
          <a:p>
            <a:pPr>
              <a:buFontTx/>
              <a:buNone/>
            </a:pPr>
            <a:r>
              <a:rPr lang="ru-RU" altLang="ru-RU" sz="3600" b="1" dirty="0"/>
              <a:t>   сочетание </a:t>
            </a:r>
            <a:r>
              <a:rPr lang="ru-RU" altLang="ru-RU" sz="3600" b="1" dirty="0" smtClean="0"/>
              <a:t>признаков</a:t>
            </a:r>
            <a:r>
              <a:rPr lang="ru-RU" altLang="ru-RU" sz="3600" b="1" dirty="0"/>
              <a:t>, имеющих общий механизм возникновения и характеризующих определенное болезненное состояние организма</a:t>
            </a:r>
          </a:p>
        </p:txBody>
      </p:sp>
    </p:spTree>
    <p:extLst>
      <p:ext uri="{BB962C8B-B14F-4D97-AF65-F5344CB8AC3E}">
        <p14:creationId xmlns:p14="http://schemas.microsoft.com/office/powerpoint/2010/main" val="38181302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4638"/>
            <a:ext cx="8229600" cy="563562"/>
          </a:xfrm>
        </p:spPr>
        <p:txBody>
          <a:bodyPr/>
          <a:lstStyle/>
          <a:p>
            <a:r>
              <a:rPr lang="ru-RU" altLang="ru-RU" sz="2400" b="1"/>
              <a:t>ВЕДУЩИЕ СИНДРОМЫ КРИТИЧЕСКИХ СОСТОЯНИЙ</a:t>
            </a:r>
          </a:p>
        </p:txBody>
      </p:sp>
      <p:sp>
        <p:nvSpPr>
          <p:cNvPr id="20483" name="Rectangle 3"/>
          <p:cNvSpPr>
            <a:spLocks noGrp="1" noChangeArrowheads="1"/>
          </p:cNvSpPr>
          <p:nvPr>
            <p:ph type="body" idx="1"/>
          </p:nvPr>
        </p:nvSpPr>
        <p:spPr>
          <a:xfrm>
            <a:off x="611560" y="1268760"/>
            <a:ext cx="7200800" cy="4857403"/>
          </a:xfrm>
        </p:spPr>
        <p:txBody>
          <a:bodyPr>
            <a:normAutofit/>
          </a:bodyPr>
          <a:lstStyle/>
          <a:p>
            <a:pPr>
              <a:lnSpc>
                <a:spcPct val="90000"/>
              </a:lnSpc>
              <a:buFontTx/>
              <a:buNone/>
            </a:pPr>
            <a:r>
              <a:rPr lang="ru-RU" altLang="ru-RU" sz="2000" b="1" i="1" dirty="0"/>
              <a:t>ВСТРЕЧАЮТСЯ ИЗОЛИРОВАННО ИЛИ В ЛЮБЫХ СОЧЕТАНИЯХ</a:t>
            </a:r>
          </a:p>
          <a:p>
            <a:pPr>
              <a:lnSpc>
                <a:spcPct val="90000"/>
              </a:lnSpc>
            </a:pPr>
            <a:r>
              <a:rPr lang="ru-RU" altLang="ru-RU" sz="2400" b="1" dirty="0"/>
              <a:t>Острая церебральная недостаточность.</a:t>
            </a:r>
          </a:p>
          <a:p>
            <a:pPr>
              <a:lnSpc>
                <a:spcPct val="90000"/>
              </a:lnSpc>
            </a:pPr>
            <a:r>
              <a:rPr lang="ru-RU" altLang="ru-RU" sz="2400" b="1" dirty="0"/>
              <a:t>Острая дыхательная недостаточность.</a:t>
            </a:r>
          </a:p>
          <a:p>
            <a:pPr>
              <a:lnSpc>
                <a:spcPct val="90000"/>
              </a:lnSpc>
            </a:pPr>
            <a:r>
              <a:rPr lang="ru-RU" altLang="ru-RU" sz="2400" b="1" dirty="0" smtClean="0"/>
              <a:t>Острая </a:t>
            </a:r>
            <a:r>
              <a:rPr lang="ru-RU" altLang="ru-RU" sz="2400" b="1" dirty="0"/>
              <a:t>сердечная </a:t>
            </a:r>
            <a:r>
              <a:rPr lang="ru-RU" altLang="ru-RU" sz="2400" b="1" dirty="0" smtClean="0"/>
              <a:t>недостаточность.</a:t>
            </a:r>
          </a:p>
          <a:p>
            <a:pPr>
              <a:lnSpc>
                <a:spcPct val="90000"/>
              </a:lnSpc>
            </a:pPr>
            <a:r>
              <a:rPr lang="ru-RU" altLang="ru-RU" sz="2400" b="1" dirty="0" smtClean="0"/>
              <a:t>Острая сосудистая недостаточность.</a:t>
            </a:r>
          </a:p>
          <a:p>
            <a:pPr>
              <a:lnSpc>
                <a:spcPct val="90000"/>
              </a:lnSpc>
            </a:pPr>
            <a:r>
              <a:rPr lang="ru-RU" altLang="ru-RU" sz="2400" b="1" dirty="0" smtClean="0"/>
              <a:t>Шок.</a:t>
            </a:r>
            <a:endParaRPr lang="ru-RU" altLang="ru-RU" sz="2000" b="1" dirty="0"/>
          </a:p>
          <a:p>
            <a:pPr>
              <a:lnSpc>
                <a:spcPct val="90000"/>
              </a:lnSpc>
            </a:pPr>
            <a:r>
              <a:rPr lang="ru-RU" altLang="ru-RU" sz="2400" b="1" dirty="0" smtClean="0"/>
              <a:t>Острая </a:t>
            </a:r>
            <a:r>
              <a:rPr lang="ru-RU" altLang="ru-RU" sz="2400" b="1" dirty="0"/>
              <a:t>печеночная недостаточность.</a:t>
            </a:r>
          </a:p>
          <a:p>
            <a:pPr>
              <a:lnSpc>
                <a:spcPct val="90000"/>
              </a:lnSpc>
            </a:pPr>
            <a:r>
              <a:rPr lang="ru-RU" altLang="ru-RU" sz="2400" b="1" dirty="0"/>
              <a:t>Острая </a:t>
            </a:r>
            <a:r>
              <a:rPr lang="ru-RU" altLang="ru-RU" sz="2400" b="1" dirty="0" err="1"/>
              <a:t>интестинальная</a:t>
            </a:r>
            <a:r>
              <a:rPr lang="ru-RU" altLang="ru-RU" sz="2400" b="1" dirty="0"/>
              <a:t> недостаточность.</a:t>
            </a:r>
          </a:p>
          <a:p>
            <a:pPr>
              <a:lnSpc>
                <a:spcPct val="90000"/>
              </a:lnSpc>
            </a:pPr>
            <a:r>
              <a:rPr lang="ru-RU" altLang="ru-RU" sz="2400" b="1" dirty="0"/>
              <a:t>Острая почечная недостаточность.</a:t>
            </a:r>
          </a:p>
          <a:p>
            <a:pPr>
              <a:lnSpc>
                <a:spcPct val="90000"/>
              </a:lnSpc>
            </a:pPr>
            <a:endParaRPr lang="ru-RU" altLang="ru-RU" sz="2400" b="1" dirty="0"/>
          </a:p>
        </p:txBody>
      </p:sp>
    </p:spTree>
    <p:extLst>
      <p:ext uri="{BB962C8B-B14F-4D97-AF65-F5344CB8AC3E}">
        <p14:creationId xmlns:p14="http://schemas.microsoft.com/office/powerpoint/2010/main" val="20662926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Острая  церебральная  недостаточность (ОЦН)</a:t>
            </a:r>
            <a:endParaRPr lang="ru-RU" dirty="0"/>
          </a:p>
        </p:txBody>
      </p:sp>
      <p:sp>
        <p:nvSpPr>
          <p:cNvPr id="3" name="Объект 2"/>
          <p:cNvSpPr>
            <a:spLocks noGrp="1"/>
          </p:cNvSpPr>
          <p:nvPr>
            <p:ph idx="1"/>
          </p:nvPr>
        </p:nvSpPr>
        <p:spPr/>
        <p:txBody>
          <a:bodyPr>
            <a:normAutofit fontScale="77500" lnSpcReduction="20000"/>
          </a:bodyPr>
          <a:lstStyle/>
          <a:p>
            <a:r>
              <a:rPr lang="ru-RU" dirty="0" smtClean="0"/>
              <a:t>совокупность синдромов и симптомов, возникающая </a:t>
            </a:r>
            <a:r>
              <a:rPr lang="ru-RU" dirty="0"/>
              <a:t>в результате острой дисфункции центральной нервной системы, обусловленной диффузным поражением головного мозга. </a:t>
            </a:r>
          </a:p>
          <a:p>
            <a:r>
              <a:rPr lang="ru-RU" dirty="0" smtClean="0"/>
              <a:t>Проявления ОЦН: </a:t>
            </a:r>
          </a:p>
          <a:p>
            <a:pPr>
              <a:buFont typeface="Wingdings" panose="05000000000000000000" pitchFamily="2" charset="2"/>
              <a:buChar char="ü"/>
            </a:pPr>
            <a:r>
              <a:rPr lang="ru-RU" dirty="0"/>
              <a:t>	</a:t>
            </a:r>
            <a:r>
              <a:rPr lang="ru-RU" dirty="0" smtClean="0"/>
              <a:t>нарушения </a:t>
            </a:r>
            <a:r>
              <a:rPr lang="ru-RU" dirty="0"/>
              <a:t>сознания - </a:t>
            </a:r>
            <a:r>
              <a:rPr lang="ru-RU" dirty="0" smtClean="0"/>
              <a:t>оглушение</a:t>
            </a:r>
            <a:r>
              <a:rPr lang="ru-RU" dirty="0"/>
              <a:t>, сопор, </a:t>
            </a:r>
            <a:r>
              <a:rPr lang="ru-RU" dirty="0" smtClean="0"/>
              <a:t>кома, галлюцинации, делирий; </a:t>
            </a:r>
          </a:p>
          <a:p>
            <a:pPr>
              <a:buFont typeface="Wingdings" panose="05000000000000000000" pitchFamily="2" charset="2"/>
              <a:buChar char="ü"/>
            </a:pPr>
            <a:r>
              <a:rPr lang="ru-RU" dirty="0"/>
              <a:t>	</a:t>
            </a:r>
            <a:r>
              <a:rPr lang="ru-RU" dirty="0" smtClean="0"/>
              <a:t>двигательные </a:t>
            </a:r>
            <a:r>
              <a:rPr lang="ru-RU" dirty="0"/>
              <a:t>расстройства (судорожный синдром, мышечная гипотония</a:t>
            </a:r>
            <a:r>
              <a:rPr lang="ru-RU" dirty="0" smtClean="0"/>
              <a:t>);</a:t>
            </a:r>
          </a:p>
          <a:p>
            <a:pPr>
              <a:buFont typeface="Wingdings" panose="05000000000000000000" pitchFamily="2" charset="2"/>
              <a:buChar char="ü"/>
            </a:pPr>
            <a:r>
              <a:rPr lang="ru-RU" dirty="0"/>
              <a:t>	</a:t>
            </a:r>
            <a:r>
              <a:rPr lang="ru-RU" dirty="0" smtClean="0"/>
              <a:t> </a:t>
            </a:r>
            <a:r>
              <a:rPr lang="ru-RU" dirty="0"/>
              <a:t>расстройства стволовых функций (острая дыхательная и сердечно-сосудистая недостаточность</a:t>
            </a:r>
            <a:r>
              <a:rPr lang="ru-RU" dirty="0" smtClean="0"/>
              <a:t>); 	гипоталамические </a:t>
            </a:r>
            <a:r>
              <a:rPr lang="ru-RU" dirty="0"/>
              <a:t>нарушения </a:t>
            </a:r>
            <a:r>
              <a:rPr lang="ru-RU" dirty="0" smtClean="0"/>
              <a:t>метаболизма.</a:t>
            </a:r>
          </a:p>
        </p:txBody>
      </p:sp>
    </p:spTree>
    <p:extLst>
      <p:ext uri="{BB962C8B-B14F-4D97-AF65-F5344CB8AC3E}">
        <p14:creationId xmlns:p14="http://schemas.microsoft.com/office/powerpoint/2010/main" val="3372398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Оценка функций нервной системы</a:t>
            </a:r>
            <a:endParaRPr lang="ru-RU" dirty="0"/>
          </a:p>
        </p:txBody>
      </p:sp>
      <p:sp>
        <p:nvSpPr>
          <p:cNvPr id="3" name="Объект 2"/>
          <p:cNvSpPr>
            <a:spLocks noGrp="1"/>
          </p:cNvSpPr>
          <p:nvPr>
            <p:ph idx="1"/>
          </p:nvPr>
        </p:nvSpPr>
        <p:spPr/>
        <p:txBody>
          <a:bodyPr/>
          <a:lstStyle/>
          <a:p>
            <a:r>
              <a:rPr lang="ru-RU" dirty="0" smtClean="0"/>
              <a:t>Оценка уровня сознания</a:t>
            </a:r>
          </a:p>
          <a:p>
            <a:r>
              <a:rPr lang="ru-RU" dirty="0" smtClean="0"/>
              <a:t>Оценка уровня </a:t>
            </a:r>
            <a:r>
              <a:rPr lang="ru-RU" dirty="0" err="1" smtClean="0"/>
              <a:t>седации</a:t>
            </a:r>
            <a:endParaRPr lang="ru-RU" dirty="0" smtClean="0"/>
          </a:p>
          <a:p>
            <a:r>
              <a:rPr lang="ru-RU" dirty="0" smtClean="0"/>
              <a:t>Диагностика боли</a:t>
            </a:r>
            <a:endParaRPr lang="ru-RU" dirty="0"/>
          </a:p>
        </p:txBody>
      </p:sp>
    </p:spTree>
    <p:extLst>
      <p:ext uri="{BB962C8B-B14F-4D97-AF65-F5344CB8AC3E}">
        <p14:creationId xmlns:p14="http://schemas.microsoft.com/office/powerpoint/2010/main" val="11745207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ru-RU" smtClean="0"/>
              <a:t>Сознание</a:t>
            </a:r>
          </a:p>
        </p:txBody>
      </p:sp>
      <p:sp>
        <p:nvSpPr>
          <p:cNvPr id="93187" name="Rectangle 3"/>
          <p:cNvSpPr>
            <a:spLocks noGrp="1" noChangeArrowheads="1"/>
          </p:cNvSpPr>
          <p:nvPr>
            <p:ph type="body" idx="1"/>
          </p:nvPr>
        </p:nvSpPr>
        <p:spPr/>
        <p:txBody>
          <a:bodyPr/>
          <a:lstStyle/>
          <a:p>
            <a:pPr eaLnBrk="1" hangingPunct="1">
              <a:buFontTx/>
              <a:buNone/>
              <a:defRPr/>
            </a:pPr>
            <a:r>
              <a:rPr lang="ru-RU" smtClean="0"/>
              <a:t>	</a:t>
            </a:r>
            <a:r>
              <a:rPr lang="ru-RU" sz="3600" smtClean="0"/>
              <a:t>Способность человека адекватно отражать окружающую действи-тельность и целенаправленно воздействовать на нее. </a:t>
            </a:r>
          </a:p>
        </p:txBody>
      </p:sp>
    </p:spTree>
    <p:extLst>
      <p:ext uri="{BB962C8B-B14F-4D97-AF65-F5344CB8AC3E}">
        <p14:creationId xmlns:p14="http://schemas.microsoft.com/office/powerpoint/2010/main" val="31074172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eaLnBrk="1" hangingPunct="1">
              <a:defRPr/>
            </a:pPr>
            <a:r>
              <a:rPr lang="ru-RU" smtClean="0"/>
              <a:t>Терминология</a:t>
            </a:r>
          </a:p>
        </p:txBody>
      </p:sp>
      <p:sp>
        <p:nvSpPr>
          <p:cNvPr id="146435" name="Rectangle 3"/>
          <p:cNvSpPr>
            <a:spLocks noGrp="1" noChangeArrowheads="1"/>
          </p:cNvSpPr>
          <p:nvPr>
            <p:ph type="body" idx="1"/>
          </p:nvPr>
        </p:nvSpPr>
        <p:spPr/>
        <p:txBody>
          <a:bodyPr/>
          <a:lstStyle/>
          <a:p>
            <a:pPr eaLnBrk="1" hangingPunct="1">
              <a:defRPr/>
            </a:pPr>
            <a:r>
              <a:rPr lang="ru-RU" smtClean="0"/>
              <a:t>Сознание как уровень бодрствования (оцениваем по шкалам возбуждения-седации)</a:t>
            </a:r>
          </a:p>
          <a:p>
            <a:pPr eaLnBrk="1" hangingPunct="1">
              <a:defRPr/>
            </a:pPr>
            <a:r>
              <a:rPr lang="ru-RU" smtClean="0"/>
              <a:t>Сознание как способность к познанию (характеризуется когнитивными или высшими психическими функциями – речь, праксис, гнозис, память, внимание, интеллект)</a:t>
            </a:r>
          </a:p>
          <a:p>
            <a:pPr eaLnBrk="1" hangingPunct="1">
              <a:defRPr/>
            </a:pPr>
            <a:endParaRPr lang="ru-RU" smtClean="0"/>
          </a:p>
        </p:txBody>
      </p:sp>
    </p:spTree>
    <p:extLst>
      <p:ext uri="{BB962C8B-B14F-4D97-AF65-F5344CB8AC3E}">
        <p14:creationId xmlns:p14="http://schemas.microsoft.com/office/powerpoint/2010/main" val="20565252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pPr eaLnBrk="1" hangingPunct="1">
              <a:defRPr/>
            </a:pPr>
            <a:r>
              <a:rPr lang="ru-RU" sz="4000" smtClean="0"/>
              <a:t>Шкала </a:t>
            </a:r>
            <a:r>
              <a:rPr lang="en-US" sz="4000" smtClean="0"/>
              <a:t>RASS </a:t>
            </a:r>
            <a:r>
              <a:rPr lang="ru-RU" sz="4000" smtClean="0"/>
              <a:t>(Ричмондская шкала возбуждения и седации)</a:t>
            </a:r>
          </a:p>
        </p:txBody>
      </p:sp>
      <p:graphicFrame>
        <p:nvGraphicFramePr>
          <p:cNvPr id="176131" name="Group 3"/>
          <p:cNvGraphicFramePr>
            <a:graphicFrameLocks noGrp="1"/>
          </p:cNvGraphicFramePr>
          <p:nvPr>
            <p:ph type="tbl" idx="1"/>
          </p:nvPr>
        </p:nvGraphicFramePr>
        <p:xfrm>
          <a:off x="457200" y="1600200"/>
          <a:ext cx="8229600" cy="5210179"/>
        </p:xfrm>
        <a:graphic>
          <a:graphicData uri="http://schemas.openxmlformats.org/drawingml/2006/table">
            <a:tbl>
              <a:tblPr/>
              <a:tblGrid>
                <a:gridCol w="5638800"/>
                <a:gridCol w="2139950"/>
                <a:gridCol w="450850"/>
              </a:tblGrid>
              <a:tr h="380956">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Описание</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Термин</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095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Чрезвычайно агрессивен, опасность для персонала</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Агрессивен</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+4</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0956">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Агрессивен, вытаскивает трубки и/или катетеры</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Очень возбужден</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+3</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0956">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Нецеленаправлен движения, борьба с вентилятором</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Возбужден</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+2</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936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Тревожен, движения неагрессивные (энергичные)</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Беспокоен</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575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Полное бодрствование, спокоен</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0</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7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Бодрствует не полностью, но на голос поддерживает контакт (открывание глаз / глазной контакт) ≥ 10 сек</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Сонливость</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7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Кратковременно пробуждает</a:t>
                      </a:r>
                      <a:r>
                        <a:rPr kumimoji="0" lang="en-US" sz="1800" b="0" i="0" u="none" strike="noStrike" cap="none" normalizeH="0" baseline="0" smtClean="0">
                          <a:ln>
                            <a:noFill/>
                          </a:ln>
                          <a:solidFill>
                            <a:schemeClr val="tx1"/>
                          </a:solidFill>
                          <a:effectLst/>
                          <a:latin typeface="Times New Roman" pitchFamily="18" charset="0"/>
                          <a:cs typeface="Times New Roman" pitchFamily="18" charset="0"/>
                        </a:rPr>
                        <a:t>c</a:t>
                      </a: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я с глазным контактом на голос (вербальная стимуляция) &lt; 10 сек</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Легкая седация</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-2</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0956">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Движения или открывание глаз на голос</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Умеренная седация</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-3</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7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Нет ответа на голос, но движения или открывание глаз на физическую стимуляцию</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Глубокая седация</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-4</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7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Нет ответа ни на вербальную, ни на физическую стимуляцию</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Неразбудим</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ru-RU" sz="1800" b="0" i="0" u="none" strike="noStrike" cap="none" normalizeH="0" baseline="0" smtClean="0">
                        <a:ln>
                          <a:noFill/>
                        </a:ln>
                        <a:solidFill>
                          <a:schemeClr val="tx1"/>
                        </a:solidFill>
                        <a:effectLst/>
                        <a:latin typeface="Arial" charset="0"/>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1742504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body" idx="4294967295"/>
          </p:nvPr>
        </p:nvSpPr>
        <p:spPr>
          <a:xfrm>
            <a:off x="683568" y="764703"/>
            <a:ext cx="7546032" cy="5361459"/>
          </a:xfrm>
        </p:spPr>
        <p:txBody>
          <a:bodyPr>
            <a:normAutofit lnSpcReduction="10000"/>
          </a:bodyPr>
          <a:lstStyle/>
          <a:p>
            <a:pPr>
              <a:buFontTx/>
              <a:buNone/>
            </a:pPr>
            <a:r>
              <a:rPr lang="ru-RU" altLang="ru-RU" sz="3600" dirty="0"/>
              <a:t>		</a:t>
            </a:r>
            <a:r>
              <a:rPr lang="ru-RU" altLang="ru-RU" sz="4400" dirty="0"/>
              <a:t>Кома – состояние глубокого угнетения функций ЦНС</a:t>
            </a:r>
            <a:r>
              <a:rPr lang="en-US" altLang="ru-RU" sz="4400" dirty="0"/>
              <a:t> </a:t>
            </a:r>
            <a:r>
              <a:rPr lang="ru-RU" altLang="ru-RU" sz="4400" dirty="0"/>
              <a:t>с утратой сознания и реакций на внешние раздражители и расстройством регуляции жизненно-важных функций</a:t>
            </a:r>
            <a:r>
              <a:rPr lang="ru-RU" altLang="ru-RU" sz="4000" dirty="0"/>
              <a:t>.</a:t>
            </a:r>
          </a:p>
          <a:p>
            <a:pPr>
              <a:buFontTx/>
              <a:buNone/>
            </a:pPr>
            <a:r>
              <a:rPr lang="ru-RU" altLang="ru-RU" dirty="0"/>
              <a:t>		</a:t>
            </a:r>
          </a:p>
        </p:txBody>
      </p:sp>
    </p:spTree>
    <p:extLst>
      <p:ext uri="{BB962C8B-B14F-4D97-AF65-F5344CB8AC3E}">
        <p14:creationId xmlns:p14="http://schemas.microsoft.com/office/powerpoint/2010/main" val="4552179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476672"/>
          </a:xfrm>
        </p:spPr>
        <p:txBody>
          <a:bodyPr>
            <a:normAutofit fontScale="90000"/>
          </a:bodyPr>
          <a:lstStyle/>
          <a:p>
            <a:r>
              <a:rPr lang="ru-RU" dirty="0" smtClean="0"/>
              <a:t>Шкала комы Глазго</a:t>
            </a:r>
            <a:endParaRPr lang="ru-RU" dirty="0"/>
          </a:p>
        </p:txBody>
      </p:sp>
      <p:sp>
        <p:nvSpPr>
          <p:cNvPr id="6" name="Текст 5"/>
          <p:cNvSpPr>
            <a:spLocks noGrp="1"/>
          </p:cNvSpPr>
          <p:nvPr>
            <p:ph type="body" idx="1"/>
          </p:nvPr>
        </p:nvSpPr>
        <p:spPr>
          <a:xfrm>
            <a:off x="4788024" y="3861048"/>
            <a:ext cx="3960440" cy="2376263"/>
          </a:xfrm>
        </p:spPr>
        <p:txBody>
          <a:bodyPr>
            <a:normAutofit fontScale="92500" lnSpcReduction="20000"/>
          </a:bodyPr>
          <a:lstStyle/>
          <a:p>
            <a:r>
              <a:rPr lang="ru-RU" dirty="0" smtClean="0"/>
              <a:t>Интерпретация полученных результатов </a:t>
            </a:r>
          </a:p>
          <a:p>
            <a:r>
              <a:rPr lang="ru-RU" b="0" dirty="0" smtClean="0"/>
              <a:t>15 баллов — сознание ясное</a:t>
            </a:r>
          </a:p>
          <a:p>
            <a:r>
              <a:rPr lang="ru-RU" b="0" dirty="0" smtClean="0"/>
              <a:t>13 - 14 баллов —оглушение       (</a:t>
            </a:r>
            <a:r>
              <a:rPr lang="ru-RU" b="0" dirty="0" err="1" smtClean="0"/>
              <a:t>сомноленция</a:t>
            </a:r>
            <a:r>
              <a:rPr lang="ru-RU" b="0" dirty="0" smtClean="0"/>
              <a:t>)</a:t>
            </a:r>
          </a:p>
          <a:p>
            <a:r>
              <a:rPr lang="ru-RU" b="0" dirty="0" smtClean="0"/>
              <a:t> 9 - 12 баллов — сопор</a:t>
            </a:r>
          </a:p>
          <a:p>
            <a:r>
              <a:rPr lang="ru-RU" b="0" dirty="0" smtClean="0"/>
              <a:t> 3 - 8 баллов —кома.</a:t>
            </a:r>
          </a:p>
        </p:txBody>
      </p:sp>
      <p:graphicFrame>
        <p:nvGraphicFramePr>
          <p:cNvPr id="8" name="Объект 7"/>
          <p:cNvGraphicFramePr>
            <a:graphicFrameLocks noGrp="1"/>
          </p:cNvGraphicFramePr>
          <p:nvPr>
            <p:ph sz="half" idx="2"/>
            <p:extLst>
              <p:ext uri="{D42A27DB-BD31-4B8C-83A1-F6EECF244321}">
                <p14:modId xmlns:p14="http://schemas.microsoft.com/office/powerpoint/2010/main" val="2061362942"/>
              </p:ext>
            </p:extLst>
          </p:nvPr>
        </p:nvGraphicFramePr>
        <p:xfrm>
          <a:off x="251520" y="620697"/>
          <a:ext cx="4245868" cy="4748497"/>
        </p:xfrm>
        <a:graphic>
          <a:graphicData uri="http://schemas.openxmlformats.org/drawingml/2006/table">
            <a:tbl>
              <a:tblPr firstRow="1" bandRow="1">
                <a:tableStyleId>{5C22544A-7EE6-4342-B048-85BDC9FD1C3A}</a:tableStyleId>
              </a:tblPr>
              <a:tblGrid>
                <a:gridCol w="3312368"/>
                <a:gridCol w="933500"/>
              </a:tblGrid>
              <a:tr h="389857">
                <a:tc>
                  <a:txBody>
                    <a:bodyPr/>
                    <a:lstStyle/>
                    <a:p>
                      <a:r>
                        <a:rPr lang="ru-RU" dirty="0" smtClean="0"/>
                        <a:t>Симптом</a:t>
                      </a:r>
                      <a:endParaRPr lang="ru-RU" dirty="0"/>
                    </a:p>
                  </a:txBody>
                  <a:tcPr/>
                </a:tc>
                <a:tc>
                  <a:txBody>
                    <a:bodyPr/>
                    <a:lstStyle/>
                    <a:p>
                      <a:r>
                        <a:rPr lang="ru-RU" dirty="0" smtClean="0"/>
                        <a:t>Балл</a:t>
                      </a:r>
                      <a:endParaRPr lang="ru-RU" dirty="0"/>
                    </a:p>
                  </a:txBody>
                  <a:tcPr/>
                </a:tc>
              </a:tr>
              <a:tr h="389857">
                <a:tc gridSpan="2">
                  <a:txBody>
                    <a:bodyPr/>
                    <a:lstStyle/>
                    <a:p>
                      <a:r>
                        <a:rPr lang="ru-RU" sz="2000" b="1" i="1" dirty="0" smtClean="0"/>
                        <a:t>Открывание Глаз</a:t>
                      </a:r>
                      <a:endParaRPr lang="ru-RU" sz="2000" b="1" i="1" dirty="0"/>
                    </a:p>
                  </a:txBody>
                  <a:tcPr/>
                </a:tc>
                <a:tc hMerge="1">
                  <a:txBody>
                    <a:bodyPr/>
                    <a:lstStyle/>
                    <a:p>
                      <a:endParaRPr lang="ru-RU"/>
                    </a:p>
                  </a:txBody>
                  <a:tcPr/>
                </a:tc>
              </a:tr>
              <a:tr h="389857">
                <a:tc>
                  <a:txBody>
                    <a:bodyPr/>
                    <a:lstStyle/>
                    <a:p>
                      <a:r>
                        <a:rPr lang="ru-RU" sz="2000" dirty="0" smtClean="0"/>
                        <a:t>Спонтанное</a:t>
                      </a:r>
                      <a:endParaRPr lang="ru-RU" sz="2000" dirty="0"/>
                    </a:p>
                  </a:txBody>
                  <a:tcPr/>
                </a:tc>
                <a:tc>
                  <a:txBody>
                    <a:bodyPr/>
                    <a:lstStyle/>
                    <a:p>
                      <a:r>
                        <a:rPr lang="ru-RU" sz="2000" dirty="0" smtClean="0"/>
                        <a:t>4</a:t>
                      </a:r>
                      <a:endParaRPr lang="ru-RU" sz="2000" dirty="0"/>
                    </a:p>
                  </a:txBody>
                  <a:tcPr/>
                </a:tc>
              </a:tr>
              <a:tr h="389857">
                <a:tc>
                  <a:txBody>
                    <a:bodyPr/>
                    <a:lstStyle/>
                    <a:p>
                      <a:r>
                        <a:rPr lang="ru-RU" sz="2000" dirty="0" smtClean="0"/>
                        <a:t>На речь </a:t>
                      </a:r>
                      <a:endParaRPr lang="ru-RU" sz="2000" dirty="0"/>
                    </a:p>
                  </a:txBody>
                  <a:tcPr/>
                </a:tc>
                <a:tc>
                  <a:txBody>
                    <a:bodyPr/>
                    <a:lstStyle/>
                    <a:p>
                      <a:r>
                        <a:rPr lang="ru-RU" sz="2000" dirty="0" smtClean="0"/>
                        <a:t>3</a:t>
                      </a:r>
                      <a:endParaRPr lang="ru-RU" sz="2000" dirty="0"/>
                    </a:p>
                  </a:txBody>
                  <a:tcPr/>
                </a:tc>
              </a:tr>
              <a:tr h="389857">
                <a:tc>
                  <a:txBody>
                    <a:bodyPr/>
                    <a:lstStyle/>
                    <a:p>
                      <a:r>
                        <a:rPr lang="ru-RU" sz="2000" dirty="0" smtClean="0"/>
                        <a:t>На боль</a:t>
                      </a:r>
                      <a:endParaRPr lang="ru-RU" sz="2000" dirty="0"/>
                    </a:p>
                  </a:txBody>
                  <a:tcPr/>
                </a:tc>
                <a:tc>
                  <a:txBody>
                    <a:bodyPr/>
                    <a:lstStyle/>
                    <a:p>
                      <a:r>
                        <a:rPr lang="ru-RU" sz="2000" dirty="0" smtClean="0"/>
                        <a:t>2</a:t>
                      </a:r>
                      <a:endParaRPr lang="ru-RU" sz="2000" dirty="0"/>
                    </a:p>
                  </a:txBody>
                  <a:tcPr/>
                </a:tc>
              </a:tr>
              <a:tr h="389857">
                <a:tc>
                  <a:txBody>
                    <a:bodyPr/>
                    <a:lstStyle/>
                    <a:p>
                      <a:r>
                        <a:rPr lang="ru-RU" sz="2000" dirty="0" smtClean="0"/>
                        <a:t>Отсутствует</a:t>
                      </a:r>
                      <a:endParaRPr lang="ru-RU" sz="2000" dirty="0"/>
                    </a:p>
                  </a:txBody>
                  <a:tcPr/>
                </a:tc>
                <a:tc>
                  <a:txBody>
                    <a:bodyPr/>
                    <a:lstStyle/>
                    <a:p>
                      <a:r>
                        <a:rPr lang="ru-RU" sz="2000" dirty="0" smtClean="0"/>
                        <a:t>1</a:t>
                      </a:r>
                      <a:endParaRPr lang="ru-RU" sz="2000" dirty="0"/>
                    </a:p>
                  </a:txBody>
                  <a:tcPr/>
                </a:tc>
              </a:tr>
              <a:tr h="389857">
                <a:tc gridSpan="2">
                  <a:txBody>
                    <a:bodyPr/>
                    <a:lstStyle/>
                    <a:p>
                      <a:r>
                        <a:rPr lang="ru-RU" sz="2000" b="1" i="1" dirty="0" smtClean="0"/>
                        <a:t>Речевой контакт</a:t>
                      </a:r>
                      <a:endParaRPr lang="ru-RU" sz="2000" b="1" i="1" dirty="0"/>
                    </a:p>
                  </a:txBody>
                  <a:tcPr/>
                </a:tc>
                <a:tc hMerge="1">
                  <a:txBody>
                    <a:bodyPr/>
                    <a:lstStyle/>
                    <a:p>
                      <a:endParaRPr lang="ru-RU"/>
                    </a:p>
                  </a:txBody>
                  <a:tcPr/>
                </a:tc>
              </a:tr>
              <a:tr h="389857">
                <a:tc>
                  <a:txBody>
                    <a:bodyPr/>
                    <a:lstStyle/>
                    <a:p>
                      <a:r>
                        <a:rPr lang="ru-RU" sz="2000" dirty="0" smtClean="0"/>
                        <a:t>Ориентированность полная</a:t>
                      </a:r>
                      <a:endParaRPr lang="ru-RU" sz="2000" dirty="0"/>
                    </a:p>
                  </a:txBody>
                  <a:tcPr/>
                </a:tc>
                <a:tc>
                  <a:txBody>
                    <a:bodyPr/>
                    <a:lstStyle/>
                    <a:p>
                      <a:r>
                        <a:rPr lang="ru-RU" dirty="0" smtClean="0"/>
                        <a:t>5</a:t>
                      </a:r>
                      <a:endParaRPr lang="ru-RU" dirty="0"/>
                    </a:p>
                  </a:txBody>
                  <a:tcPr/>
                </a:tc>
              </a:tr>
              <a:tr h="389857">
                <a:tc>
                  <a:txBody>
                    <a:bodyPr/>
                    <a:lstStyle/>
                    <a:p>
                      <a:r>
                        <a:rPr lang="ru-RU" sz="2000" dirty="0" smtClean="0"/>
                        <a:t>Спутанная речь</a:t>
                      </a:r>
                      <a:endParaRPr lang="ru-RU" sz="2000" dirty="0"/>
                    </a:p>
                  </a:txBody>
                  <a:tcPr/>
                </a:tc>
                <a:tc>
                  <a:txBody>
                    <a:bodyPr/>
                    <a:lstStyle/>
                    <a:p>
                      <a:r>
                        <a:rPr lang="ru-RU" dirty="0" smtClean="0"/>
                        <a:t>4</a:t>
                      </a:r>
                      <a:endParaRPr lang="ru-RU" dirty="0"/>
                    </a:p>
                  </a:txBody>
                  <a:tcPr/>
                </a:tc>
              </a:tr>
              <a:tr h="389857">
                <a:tc>
                  <a:txBody>
                    <a:bodyPr/>
                    <a:lstStyle/>
                    <a:p>
                      <a:r>
                        <a:rPr lang="ru-RU" sz="2000" dirty="0" smtClean="0"/>
                        <a:t>Непонятные слова</a:t>
                      </a:r>
                      <a:endParaRPr lang="ru-RU" sz="2000" dirty="0"/>
                    </a:p>
                  </a:txBody>
                  <a:tcPr/>
                </a:tc>
                <a:tc>
                  <a:txBody>
                    <a:bodyPr/>
                    <a:lstStyle/>
                    <a:p>
                      <a:r>
                        <a:rPr lang="ru-RU" dirty="0" smtClean="0"/>
                        <a:t>3</a:t>
                      </a:r>
                      <a:endParaRPr lang="ru-RU" dirty="0"/>
                    </a:p>
                  </a:txBody>
                  <a:tcPr/>
                </a:tc>
              </a:tr>
              <a:tr h="389857">
                <a:tc>
                  <a:txBody>
                    <a:bodyPr/>
                    <a:lstStyle/>
                    <a:p>
                      <a:r>
                        <a:rPr lang="ru-RU" sz="2000" dirty="0" smtClean="0"/>
                        <a:t>Нечленораздельные звуки</a:t>
                      </a:r>
                      <a:endParaRPr lang="ru-RU" sz="2000" dirty="0"/>
                    </a:p>
                  </a:txBody>
                  <a:tcPr/>
                </a:tc>
                <a:tc>
                  <a:txBody>
                    <a:bodyPr/>
                    <a:lstStyle/>
                    <a:p>
                      <a:r>
                        <a:rPr lang="ru-RU" dirty="0" smtClean="0"/>
                        <a:t>2</a:t>
                      </a:r>
                      <a:endParaRPr lang="ru-RU" dirty="0"/>
                    </a:p>
                  </a:txBody>
                  <a:tcPr/>
                </a:tc>
              </a:tr>
              <a:tr h="38985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000" dirty="0" smtClean="0"/>
                        <a:t>Отсутствует</a:t>
                      </a:r>
                      <a:endParaRPr lang="ru-RU" sz="2000" dirty="0"/>
                    </a:p>
                  </a:txBody>
                  <a:tcPr/>
                </a:tc>
                <a:tc>
                  <a:txBody>
                    <a:bodyPr/>
                    <a:lstStyle/>
                    <a:p>
                      <a:r>
                        <a:rPr lang="ru-RU" dirty="0" smtClean="0"/>
                        <a:t>1</a:t>
                      </a:r>
                      <a:endParaRPr lang="ru-RU" dirty="0"/>
                    </a:p>
                  </a:txBody>
                  <a:tcPr/>
                </a:tc>
              </a:tr>
            </a:tbl>
          </a:graphicData>
        </a:graphic>
      </p:graphicFrame>
      <p:graphicFrame>
        <p:nvGraphicFramePr>
          <p:cNvPr id="9" name="Объект 8"/>
          <p:cNvGraphicFramePr>
            <a:graphicFrameLocks noGrp="1"/>
          </p:cNvGraphicFramePr>
          <p:nvPr>
            <p:ph sz="quarter" idx="4"/>
            <p:extLst>
              <p:ext uri="{D42A27DB-BD31-4B8C-83A1-F6EECF244321}">
                <p14:modId xmlns:p14="http://schemas.microsoft.com/office/powerpoint/2010/main" val="234427329"/>
              </p:ext>
            </p:extLst>
          </p:nvPr>
        </p:nvGraphicFramePr>
        <p:xfrm>
          <a:off x="4788024" y="692695"/>
          <a:ext cx="4176464" cy="3132545"/>
        </p:xfrm>
        <a:graphic>
          <a:graphicData uri="http://schemas.openxmlformats.org/drawingml/2006/table">
            <a:tbl>
              <a:tblPr firstRow="1" bandRow="1">
                <a:tableStyleId>{5C22544A-7EE6-4342-B048-85BDC9FD1C3A}</a:tableStyleId>
              </a:tblPr>
              <a:tblGrid>
                <a:gridCol w="3384376"/>
                <a:gridCol w="792088"/>
              </a:tblGrid>
              <a:tr h="389094">
                <a:tc gridSpan="2">
                  <a:txBody>
                    <a:bodyPr/>
                    <a:lstStyle/>
                    <a:p>
                      <a:r>
                        <a:rPr lang="ru-RU" sz="2000" i="1" dirty="0" smtClean="0">
                          <a:solidFill>
                            <a:schemeClr val="tx1"/>
                          </a:solidFill>
                        </a:rPr>
                        <a:t>Ответ на болевой стимул</a:t>
                      </a:r>
                      <a:endParaRPr lang="ru-RU" sz="2000" i="1" dirty="0">
                        <a:solidFill>
                          <a:schemeClr val="tx1"/>
                        </a:solidFill>
                      </a:endParaRPr>
                    </a:p>
                  </a:txBody>
                  <a:tcPr>
                    <a:solidFill>
                      <a:schemeClr val="accent1">
                        <a:lumMod val="20000"/>
                        <a:lumOff val="80000"/>
                      </a:schemeClr>
                    </a:solidFill>
                  </a:tcPr>
                </a:tc>
                <a:tc hMerge="1">
                  <a:txBody>
                    <a:bodyPr/>
                    <a:lstStyle/>
                    <a:p>
                      <a:endParaRPr lang="ru-RU" dirty="0"/>
                    </a:p>
                  </a:txBody>
                  <a:tcPr/>
                </a:tc>
              </a:tr>
              <a:tr h="389094">
                <a:tc>
                  <a:txBody>
                    <a:bodyPr/>
                    <a:lstStyle/>
                    <a:p>
                      <a:r>
                        <a:rPr lang="ru-RU" sz="2000" dirty="0" smtClean="0"/>
                        <a:t>Выполнение команд</a:t>
                      </a:r>
                      <a:endParaRPr lang="ru-RU" sz="2000" dirty="0"/>
                    </a:p>
                  </a:txBody>
                  <a:tcPr/>
                </a:tc>
                <a:tc>
                  <a:txBody>
                    <a:bodyPr/>
                    <a:lstStyle/>
                    <a:p>
                      <a:r>
                        <a:rPr lang="ru-RU" sz="2000" dirty="0" smtClean="0"/>
                        <a:t>6</a:t>
                      </a:r>
                      <a:endParaRPr lang="ru-RU" sz="2000" dirty="0"/>
                    </a:p>
                  </a:txBody>
                  <a:tcPr/>
                </a:tc>
              </a:tr>
              <a:tr h="431657">
                <a:tc>
                  <a:txBody>
                    <a:bodyPr/>
                    <a:lstStyle/>
                    <a:p>
                      <a:r>
                        <a:rPr lang="ru-RU" sz="2000" dirty="0" smtClean="0"/>
                        <a:t>Локализация раздражения</a:t>
                      </a:r>
                      <a:endParaRPr lang="ru-RU" sz="2000" dirty="0"/>
                    </a:p>
                  </a:txBody>
                  <a:tcPr/>
                </a:tc>
                <a:tc>
                  <a:txBody>
                    <a:bodyPr/>
                    <a:lstStyle/>
                    <a:p>
                      <a:r>
                        <a:rPr lang="ru-RU" sz="2000" dirty="0" smtClean="0"/>
                        <a:t>5</a:t>
                      </a:r>
                      <a:endParaRPr lang="ru-RU" sz="2000" dirty="0"/>
                    </a:p>
                  </a:txBody>
                  <a:tcPr/>
                </a:tc>
              </a:tr>
              <a:tr h="504056">
                <a:tc>
                  <a:txBody>
                    <a:bodyPr/>
                    <a:lstStyle/>
                    <a:p>
                      <a:r>
                        <a:rPr lang="ru-RU" sz="2000" dirty="0" smtClean="0"/>
                        <a:t>Отдёргивание конечности</a:t>
                      </a:r>
                      <a:endParaRPr lang="ru-RU" sz="2000" dirty="0"/>
                    </a:p>
                  </a:txBody>
                  <a:tcPr/>
                </a:tc>
                <a:tc>
                  <a:txBody>
                    <a:bodyPr/>
                    <a:lstStyle/>
                    <a:p>
                      <a:r>
                        <a:rPr lang="ru-RU" sz="2000" dirty="0" smtClean="0"/>
                        <a:t>4</a:t>
                      </a:r>
                      <a:endParaRPr lang="ru-RU" sz="2000" dirty="0"/>
                    </a:p>
                  </a:txBody>
                  <a:tcPr/>
                </a:tc>
              </a:tr>
              <a:tr h="504056">
                <a:tc>
                  <a:txBody>
                    <a:bodyPr/>
                    <a:lstStyle/>
                    <a:p>
                      <a:r>
                        <a:rPr lang="ru-RU" sz="2000" dirty="0" smtClean="0"/>
                        <a:t>Патологическое сгибание</a:t>
                      </a:r>
                      <a:endParaRPr lang="ru-RU" sz="2000" dirty="0"/>
                    </a:p>
                  </a:txBody>
                  <a:tcPr/>
                </a:tc>
                <a:tc>
                  <a:txBody>
                    <a:bodyPr/>
                    <a:lstStyle/>
                    <a:p>
                      <a:r>
                        <a:rPr lang="ru-RU" sz="2000" dirty="0" smtClean="0"/>
                        <a:t>3</a:t>
                      </a:r>
                      <a:endParaRPr lang="ru-RU" sz="2000" dirty="0"/>
                    </a:p>
                  </a:txBody>
                  <a:tcPr/>
                </a:tc>
              </a:tr>
              <a:tr h="504056">
                <a:tc>
                  <a:txBody>
                    <a:bodyPr/>
                    <a:lstStyle/>
                    <a:p>
                      <a:r>
                        <a:rPr lang="ru-RU" sz="2000" dirty="0" smtClean="0"/>
                        <a:t>Патологическое разгибание </a:t>
                      </a:r>
                      <a:endParaRPr lang="ru-RU" sz="2000" dirty="0"/>
                    </a:p>
                  </a:txBody>
                  <a:tcPr/>
                </a:tc>
                <a:tc>
                  <a:txBody>
                    <a:bodyPr/>
                    <a:lstStyle/>
                    <a:p>
                      <a:r>
                        <a:rPr lang="ru-RU" sz="2000" dirty="0" smtClean="0"/>
                        <a:t>2</a:t>
                      </a:r>
                      <a:endParaRPr lang="ru-RU" sz="2000" dirty="0"/>
                    </a:p>
                  </a:txBody>
                  <a:tcPr/>
                </a:tc>
              </a:tr>
              <a:tr h="38909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000" dirty="0" smtClean="0"/>
                        <a:t>Отсутствует</a:t>
                      </a:r>
                      <a:endParaRPr lang="ru-RU" sz="2000" dirty="0"/>
                    </a:p>
                  </a:txBody>
                  <a:tcPr/>
                </a:tc>
                <a:tc>
                  <a:txBody>
                    <a:bodyPr/>
                    <a:lstStyle/>
                    <a:p>
                      <a:r>
                        <a:rPr lang="ru-RU" sz="2000" dirty="0" smtClean="0"/>
                        <a:t>1</a:t>
                      </a:r>
                      <a:endParaRPr lang="ru-RU" sz="2000" dirty="0"/>
                    </a:p>
                  </a:txBody>
                  <a:tcPr/>
                </a:tc>
              </a:tr>
            </a:tbl>
          </a:graphicData>
        </a:graphic>
      </p:graphicFrame>
    </p:spTree>
    <p:extLst>
      <p:ext uri="{BB962C8B-B14F-4D97-AF65-F5344CB8AC3E}">
        <p14:creationId xmlns:p14="http://schemas.microsoft.com/office/powerpoint/2010/main" val="199729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Тест </a:t>
            </a:r>
            <a:r>
              <a:rPr lang="en-US" dirty="0" smtClean="0"/>
              <a:t>FAST</a:t>
            </a:r>
            <a:r>
              <a:rPr lang="ru-RU" dirty="0" smtClean="0"/>
              <a:t> (</a:t>
            </a:r>
            <a:r>
              <a:rPr lang="en-US" dirty="0" smtClean="0"/>
              <a:t> </a:t>
            </a:r>
            <a:r>
              <a:rPr lang="ru-RU" dirty="0" smtClean="0"/>
              <a:t>«лицо-рука-речь») для распознавания признаков инсульта</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931099677"/>
              </p:ext>
            </p:extLst>
          </p:nvPr>
        </p:nvGraphicFramePr>
        <p:xfrm>
          <a:off x="457200" y="2060848"/>
          <a:ext cx="8147248" cy="3959344"/>
        </p:xfrm>
        <a:graphic>
          <a:graphicData uri="http://schemas.openxmlformats.org/drawingml/2006/table">
            <a:tbl>
              <a:tblPr firstRow="1" bandRow="1">
                <a:tableStyleId>{5C22544A-7EE6-4342-B048-85BDC9FD1C3A}</a:tableStyleId>
              </a:tblPr>
              <a:tblGrid>
                <a:gridCol w="1792426"/>
                <a:gridCol w="3493084"/>
                <a:gridCol w="2861738"/>
              </a:tblGrid>
              <a:tr h="749065">
                <a:tc>
                  <a:txBody>
                    <a:bodyPr/>
                    <a:lstStyle/>
                    <a:p>
                      <a:r>
                        <a:rPr lang="ru-RU" dirty="0" smtClean="0"/>
                        <a:t>Признак</a:t>
                      </a:r>
                      <a:endParaRPr lang="ru-RU" dirty="0"/>
                    </a:p>
                  </a:txBody>
                  <a:tcPr/>
                </a:tc>
                <a:tc>
                  <a:txBody>
                    <a:bodyPr/>
                    <a:lstStyle/>
                    <a:p>
                      <a:r>
                        <a:rPr lang="ru-RU" dirty="0" smtClean="0"/>
                        <a:t>Определение признака</a:t>
                      </a:r>
                      <a:endParaRPr lang="ru-RU" dirty="0"/>
                    </a:p>
                  </a:txBody>
                  <a:tcPr/>
                </a:tc>
                <a:tc>
                  <a:txBody>
                    <a:bodyPr/>
                    <a:lstStyle/>
                    <a:p>
                      <a:r>
                        <a:rPr lang="ru-RU" dirty="0" smtClean="0"/>
                        <a:t>Может свидетельствовать об инсульте</a:t>
                      </a:r>
                      <a:endParaRPr lang="ru-RU" dirty="0"/>
                    </a:p>
                  </a:txBody>
                  <a:tcPr/>
                </a:tc>
              </a:tr>
              <a:tr h="749065">
                <a:tc>
                  <a:txBody>
                    <a:bodyPr/>
                    <a:lstStyle/>
                    <a:p>
                      <a:r>
                        <a:rPr lang="ru-RU" dirty="0" smtClean="0"/>
                        <a:t>«Лицо» </a:t>
                      </a:r>
                      <a:endParaRPr lang="ru-RU" dirty="0"/>
                    </a:p>
                  </a:txBody>
                  <a:tcPr/>
                </a:tc>
                <a:tc>
                  <a:txBody>
                    <a:bodyPr/>
                    <a:lstStyle/>
                    <a:p>
                      <a:r>
                        <a:rPr lang="ru-RU" dirty="0" smtClean="0"/>
                        <a:t>Осматривают лицо, определяя его симметричность</a:t>
                      </a:r>
                      <a:endParaRPr lang="ru-RU" dirty="0"/>
                    </a:p>
                  </a:txBody>
                  <a:tcPr/>
                </a:tc>
                <a:tc>
                  <a:txBody>
                    <a:bodyPr/>
                    <a:lstStyle/>
                    <a:p>
                      <a:r>
                        <a:rPr lang="ru-RU" dirty="0" smtClean="0"/>
                        <a:t>Наличие асимметрии</a:t>
                      </a:r>
                      <a:endParaRPr lang="ru-RU" dirty="0"/>
                    </a:p>
                  </a:txBody>
                  <a:tcPr/>
                </a:tc>
              </a:tr>
              <a:tr h="1070093">
                <a:tc>
                  <a:txBody>
                    <a:bodyPr/>
                    <a:lstStyle/>
                    <a:p>
                      <a:r>
                        <a:rPr lang="ru-RU" dirty="0" smtClean="0"/>
                        <a:t>«Рука»</a:t>
                      </a:r>
                      <a:endParaRPr lang="ru-RU" dirty="0"/>
                    </a:p>
                  </a:txBody>
                  <a:tcPr/>
                </a:tc>
                <a:tc>
                  <a:txBody>
                    <a:bodyPr/>
                    <a:lstStyle/>
                    <a:p>
                      <a:r>
                        <a:rPr lang="ru-RU" dirty="0" smtClean="0"/>
                        <a:t>Пациента просят вытянуть перед собой и удерживать на весу обе руки</a:t>
                      </a:r>
                      <a:endParaRPr lang="ru-RU" dirty="0"/>
                    </a:p>
                  </a:txBody>
                  <a:tcPr/>
                </a:tc>
                <a:tc>
                  <a:txBody>
                    <a:bodyPr/>
                    <a:lstStyle/>
                    <a:p>
                      <a:r>
                        <a:rPr lang="ru-RU" dirty="0" smtClean="0"/>
                        <a:t>Непроизвольное опускание</a:t>
                      </a:r>
                      <a:r>
                        <a:rPr lang="ru-RU" baseline="0" dirty="0" smtClean="0"/>
                        <a:t> одной руки</a:t>
                      </a:r>
                      <a:endParaRPr lang="ru-RU" dirty="0"/>
                    </a:p>
                  </a:txBody>
                  <a:tcPr/>
                </a:tc>
              </a:tr>
              <a:tr h="1391121">
                <a:tc>
                  <a:txBody>
                    <a:bodyPr/>
                    <a:lstStyle/>
                    <a:p>
                      <a:r>
                        <a:rPr lang="ru-RU" dirty="0" smtClean="0"/>
                        <a:t>«Речь»</a:t>
                      </a:r>
                      <a:endParaRPr lang="ru-RU" dirty="0"/>
                    </a:p>
                  </a:txBody>
                  <a:tcPr/>
                </a:tc>
                <a:tc>
                  <a:txBody>
                    <a:bodyPr/>
                    <a:lstStyle/>
                    <a:p>
                      <a:r>
                        <a:rPr lang="ru-RU" dirty="0" smtClean="0"/>
                        <a:t>Пациента просят произнести какую-нибудь фразу (назвать</a:t>
                      </a:r>
                      <a:r>
                        <a:rPr lang="ru-RU" baseline="0" dirty="0" smtClean="0"/>
                        <a:t> полностью ФИО, домашний адрес и т.д.)</a:t>
                      </a:r>
                      <a:endParaRPr lang="ru-RU" dirty="0"/>
                    </a:p>
                  </a:txBody>
                  <a:tcPr/>
                </a:tc>
                <a:tc>
                  <a:txBody>
                    <a:bodyPr/>
                    <a:lstStyle/>
                    <a:p>
                      <a:r>
                        <a:rPr lang="ru-RU" dirty="0" smtClean="0"/>
                        <a:t>Невнятность речи или неспособность произнести эти слова</a:t>
                      </a:r>
                      <a:endParaRPr lang="ru-RU" dirty="0"/>
                    </a:p>
                  </a:txBody>
                  <a:tcPr/>
                </a:tc>
              </a:tr>
            </a:tbl>
          </a:graphicData>
        </a:graphic>
      </p:graphicFrame>
    </p:spTree>
    <p:extLst>
      <p:ext uri="{BB962C8B-B14F-4D97-AF65-F5344CB8AC3E}">
        <p14:creationId xmlns:p14="http://schemas.microsoft.com/office/powerpoint/2010/main" val="22746436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4" name="Rectangle 4"/>
          <p:cNvSpPr>
            <a:spLocks noGrp="1" noChangeArrowheads="1"/>
          </p:cNvSpPr>
          <p:nvPr>
            <p:ph type="title"/>
          </p:nvPr>
        </p:nvSpPr>
        <p:spPr>
          <a:xfrm>
            <a:off x="457200" y="692695"/>
            <a:ext cx="8075240" cy="4320481"/>
          </a:xfrm>
        </p:spPr>
        <p:txBody>
          <a:bodyPr>
            <a:normAutofit/>
          </a:bodyPr>
          <a:lstStyle/>
          <a:p>
            <a:pPr>
              <a:defRPr/>
            </a:pPr>
            <a:r>
              <a:rPr lang="en-US" altLang="ru-RU" dirty="0" smtClean="0"/>
              <a:t> </a:t>
            </a:r>
            <a:r>
              <a:rPr lang="ru-RU" altLang="ru-RU" dirty="0" smtClean="0"/>
              <a:t>Диагностика боли</a:t>
            </a:r>
            <a:br>
              <a:rPr lang="ru-RU" altLang="ru-RU" dirty="0" smtClean="0"/>
            </a:br>
            <a:r>
              <a:rPr lang="ru-RU" altLang="ru-RU" dirty="0"/>
              <a:t/>
            </a:r>
            <a:br>
              <a:rPr lang="ru-RU" altLang="ru-RU" dirty="0"/>
            </a:br>
            <a:r>
              <a:rPr lang="ru-RU" altLang="ru-RU" sz="3600" dirty="0"/>
              <a:t>В иерархии способов измерения боли на первом месте - самооценка пациентов</a:t>
            </a:r>
            <a:endParaRPr lang="ru-RU" altLang="ru-RU" sz="3600" dirty="0" smtClean="0"/>
          </a:p>
        </p:txBody>
      </p:sp>
    </p:spTree>
    <p:extLst>
      <p:ext uri="{BB962C8B-B14F-4D97-AF65-F5344CB8AC3E}">
        <p14:creationId xmlns:p14="http://schemas.microsoft.com/office/powerpoint/2010/main" val="2805876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defRPr/>
            </a:pPr>
            <a:r>
              <a:rPr lang="ru-RU" altLang="ru-RU" smtClean="0"/>
              <a:t>Цифровая рейтинговая шкала</a:t>
            </a:r>
          </a:p>
        </p:txBody>
      </p:sp>
      <p:sp>
        <p:nvSpPr>
          <p:cNvPr id="145411" name="Rectangle 3"/>
          <p:cNvSpPr>
            <a:spLocks noGrp="1" noChangeArrowheads="1"/>
          </p:cNvSpPr>
          <p:nvPr>
            <p:ph type="body" sz="half" idx="2"/>
          </p:nvPr>
        </p:nvSpPr>
        <p:spPr/>
        <p:txBody>
          <a:bodyPr/>
          <a:lstStyle/>
          <a:p>
            <a:pPr eaLnBrk="1" hangingPunct="1">
              <a:buFont typeface="Wingdings" pitchFamily="2" charset="2"/>
              <a:buNone/>
              <a:defRPr/>
            </a:pPr>
            <a:r>
              <a:rPr lang="ru-RU" altLang="ru-RU" sz="2400" smtClean="0"/>
              <a:t>  Нет                                 Боль                    Невыносимая</a:t>
            </a:r>
          </a:p>
          <a:p>
            <a:pPr eaLnBrk="1" hangingPunct="1">
              <a:buFont typeface="Wingdings" pitchFamily="2" charset="2"/>
              <a:buNone/>
              <a:defRPr/>
            </a:pPr>
            <a:r>
              <a:rPr lang="ru-RU" altLang="ru-RU" sz="2400" smtClean="0"/>
              <a:t>  боли                             средней                        боль</a:t>
            </a:r>
          </a:p>
          <a:p>
            <a:pPr eaLnBrk="1" hangingPunct="1">
              <a:buFont typeface="Wingdings" pitchFamily="2" charset="2"/>
              <a:buNone/>
              <a:defRPr/>
            </a:pPr>
            <a:r>
              <a:rPr lang="ru-RU" altLang="ru-RU" sz="2400" smtClean="0"/>
              <a:t>                                  интенсивности</a:t>
            </a:r>
          </a:p>
        </p:txBody>
      </p:sp>
      <p:pic>
        <p:nvPicPr>
          <p:cNvPr id="38916" name="Picture 4" descr="Numerical Pain Scale"/>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684213" y="2216150"/>
            <a:ext cx="7920037" cy="16065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9848305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a:xfrm>
            <a:off x="457200" y="277813"/>
            <a:ext cx="8147050" cy="919162"/>
          </a:xfrm>
        </p:spPr>
        <p:txBody>
          <a:bodyPr/>
          <a:lstStyle/>
          <a:p>
            <a:pPr eaLnBrk="1" hangingPunct="1">
              <a:defRPr/>
            </a:pPr>
            <a:r>
              <a:rPr lang="ru-RU" altLang="ru-RU" sz="4000" smtClean="0"/>
              <a:t>Визуальная</a:t>
            </a:r>
            <a:r>
              <a:rPr lang="ru-RU" altLang="ru-RU" smtClean="0"/>
              <a:t> аналоговая шкала</a:t>
            </a:r>
          </a:p>
        </p:txBody>
      </p:sp>
      <p:sp>
        <p:nvSpPr>
          <p:cNvPr id="146435" name="Rectangle 3"/>
          <p:cNvSpPr>
            <a:spLocks noGrp="1" noChangeArrowheads="1"/>
          </p:cNvSpPr>
          <p:nvPr>
            <p:ph type="body" idx="1"/>
          </p:nvPr>
        </p:nvSpPr>
        <p:spPr>
          <a:xfrm>
            <a:off x="539750" y="1196975"/>
            <a:ext cx="8147050" cy="4929188"/>
          </a:xfrm>
        </p:spPr>
        <p:txBody>
          <a:bodyPr/>
          <a:lstStyle/>
          <a:p>
            <a:pPr eaLnBrk="1" hangingPunct="1">
              <a:buFont typeface="Wingdings" pitchFamily="2" charset="2"/>
              <a:buNone/>
              <a:defRPr/>
            </a:pPr>
            <a:r>
              <a:rPr lang="ru-RU" altLang="ru-RU" sz="3600" dirty="0" smtClean="0"/>
              <a:t>		</a:t>
            </a:r>
          </a:p>
          <a:p>
            <a:pPr eaLnBrk="1" hangingPunct="1">
              <a:buFont typeface="Wingdings" pitchFamily="2" charset="2"/>
              <a:buNone/>
              <a:defRPr/>
            </a:pPr>
            <a:r>
              <a:rPr lang="ru-RU" altLang="ru-RU" sz="3600" dirty="0" smtClean="0"/>
              <a:t>		</a:t>
            </a:r>
            <a:r>
              <a:rPr lang="ru-RU" altLang="ru-RU" sz="2800" dirty="0" smtClean="0"/>
              <a:t>____________________________</a:t>
            </a:r>
          </a:p>
          <a:p>
            <a:pPr eaLnBrk="1" hangingPunct="1">
              <a:buFont typeface="Wingdings" pitchFamily="2" charset="2"/>
              <a:buNone/>
              <a:defRPr/>
            </a:pPr>
            <a:r>
              <a:rPr lang="ru-RU" altLang="ru-RU" sz="2800" dirty="0" smtClean="0"/>
              <a:t>      </a:t>
            </a:r>
            <a:r>
              <a:rPr lang="ru-RU" altLang="ru-RU" sz="2000" dirty="0" smtClean="0"/>
              <a:t>нет                                                                     невыносимая</a:t>
            </a:r>
          </a:p>
          <a:p>
            <a:pPr eaLnBrk="1" hangingPunct="1">
              <a:buFont typeface="Wingdings" pitchFamily="2" charset="2"/>
              <a:buNone/>
              <a:defRPr/>
            </a:pPr>
            <a:r>
              <a:rPr lang="ru-RU" altLang="ru-RU" sz="2000" dirty="0" smtClean="0"/>
              <a:t>       боли                                                                         боль</a:t>
            </a:r>
          </a:p>
          <a:p>
            <a:pPr eaLnBrk="1" hangingPunct="1">
              <a:buFont typeface="Wingdings" pitchFamily="2" charset="2"/>
              <a:buNone/>
              <a:defRPr/>
            </a:pPr>
            <a:r>
              <a:rPr lang="ru-RU" altLang="ru-RU" sz="2800" dirty="0" smtClean="0"/>
              <a:t>	</a:t>
            </a:r>
          </a:p>
        </p:txBody>
      </p:sp>
    </p:spTree>
    <p:extLst>
      <p:ext uri="{BB962C8B-B14F-4D97-AF65-F5344CB8AC3E}">
        <p14:creationId xmlns:p14="http://schemas.microsoft.com/office/powerpoint/2010/main" val="30377994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pPr eaLnBrk="1" hangingPunct="1">
              <a:defRPr/>
            </a:pPr>
            <a:r>
              <a:rPr lang="ru-RU" altLang="ru-RU" dirty="0" smtClean="0"/>
              <a:t>Интерпретация результатов</a:t>
            </a:r>
          </a:p>
        </p:txBody>
      </p:sp>
      <p:sp>
        <p:nvSpPr>
          <p:cNvPr id="147459" name="Rectangle 3"/>
          <p:cNvSpPr>
            <a:spLocks noGrp="1" noChangeArrowheads="1"/>
          </p:cNvSpPr>
          <p:nvPr>
            <p:ph type="body" idx="1"/>
          </p:nvPr>
        </p:nvSpPr>
        <p:spPr/>
        <p:txBody>
          <a:bodyPr/>
          <a:lstStyle/>
          <a:p>
            <a:pPr eaLnBrk="1" hangingPunct="1">
              <a:buFont typeface="Wingdings" pitchFamily="2" charset="2"/>
              <a:buNone/>
              <a:defRPr/>
            </a:pPr>
            <a:r>
              <a:rPr lang="ru-RU" altLang="ru-RU" smtClean="0"/>
              <a:t>					    Количество баллов</a:t>
            </a:r>
          </a:p>
          <a:p>
            <a:pPr eaLnBrk="1" hangingPunct="1">
              <a:buFont typeface="Wingdings" pitchFamily="2" charset="2"/>
              <a:buNone/>
              <a:defRPr/>
            </a:pPr>
            <a:r>
              <a:rPr lang="ru-RU" altLang="ru-RU" sz="3600" smtClean="0"/>
              <a:t>Слабая боль 			  </a:t>
            </a:r>
            <a:r>
              <a:rPr lang="ru-RU" altLang="ru-RU" sz="3600" smtClean="0">
                <a:cs typeface="Arial" charset="0"/>
              </a:rPr>
              <a:t>≤ 3</a:t>
            </a:r>
          </a:p>
          <a:p>
            <a:pPr eaLnBrk="1" hangingPunct="1">
              <a:buFont typeface="Wingdings" pitchFamily="2" charset="2"/>
              <a:buNone/>
              <a:defRPr/>
            </a:pPr>
            <a:r>
              <a:rPr lang="ru-RU" altLang="ru-RU" sz="3600" smtClean="0">
                <a:cs typeface="Arial" charset="0"/>
              </a:rPr>
              <a:t>Умеренная				4 – 7</a:t>
            </a:r>
          </a:p>
          <a:p>
            <a:pPr eaLnBrk="1" hangingPunct="1">
              <a:buFont typeface="Wingdings" pitchFamily="2" charset="2"/>
              <a:buNone/>
              <a:defRPr/>
            </a:pPr>
            <a:r>
              <a:rPr lang="ru-RU" altLang="ru-RU" sz="3600" smtClean="0">
                <a:cs typeface="Arial" charset="0"/>
              </a:rPr>
              <a:t>Сильная				8 – 10</a:t>
            </a:r>
          </a:p>
          <a:p>
            <a:pPr eaLnBrk="1" hangingPunct="1">
              <a:buFont typeface="Wingdings" pitchFamily="2" charset="2"/>
              <a:buNone/>
              <a:defRPr/>
            </a:pPr>
            <a:r>
              <a:rPr lang="ru-RU" altLang="ru-RU" sz="3600" smtClean="0">
                <a:cs typeface="Arial" charset="0"/>
              </a:rPr>
              <a:t>	</a:t>
            </a:r>
          </a:p>
          <a:p>
            <a:pPr eaLnBrk="1" hangingPunct="1">
              <a:buFont typeface="Wingdings" pitchFamily="2" charset="2"/>
              <a:buNone/>
              <a:defRPr/>
            </a:pPr>
            <a:r>
              <a:rPr lang="ru-RU" altLang="ru-RU" sz="3600" smtClean="0">
                <a:cs typeface="Arial" charset="0"/>
              </a:rPr>
              <a:t>	</a:t>
            </a:r>
            <a:r>
              <a:rPr lang="ru-RU" altLang="ru-RU" smtClean="0">
                <a:cs typeface="Arial" charset="0"/>
              </a:rPr>
              <a:t>Анальгезия признается недостаточной при наличии умеренной и сильной боли</a:t>
            </a:r>
            <a:endParaRPr lang="en-US" altLang="ru-RU" smtClean="0">
              <a:cs typeface="Arial" charset="0"/>
            </a:endParaRPr>
          </a:p>
        </p:txBody>
      </p:sp>
    </p:spTree>
    <p:extLst>
      <p:ext uri="{BB962C8B-B14F-4D97-AF65-F5344CB8AC3E}">
        <p14:creationId xmlns:p14="http://schemas.microsoft.com/office/powerpoint/2010/main" val="20318790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
            </a:r>
            <a:br>
              <a:rPr lang="ru-RU" b="1" dirty="0" smtClean="0"/>
            </a:br>
            <a:r>
              <a:rPr lang="ru-RU" b="1" dirty="0" smtClean="0"/>
              <a:t>Оценка </a:t>
            </a:r>
            <a:r>
              <a:rPr lang="ru-RU" b="1" dirty="0"/>
              <a:t>функции сердечно-сосудистой системы</a:t>
            </a:r>
            <a:r>
              <a:rPr lang="ru-RU" dirty="0"/>
              <a:t/>
            </a:r>
            <a:br>
              <a:rPr lang="ru-RU" dirty="0"/>
            </a:br>
            <a:endParaRPr lang="ru-RU" dirty="0"/>
          </a:p>
        </p:txBody>
      </p:sp>
      <p:sp>
        <p:nvSpPr>
          <p:cNvPr id="3" name="Объект 2"/>
          <p:cNvSpPr>
            <a:spLocks noGrp="1"/>
          </p:cNvSpPr>
          <p:nvPr>
            <p:ph idx="1"/>
          </p:nvPr>
        </p:nvSpPr>
        <p:spPr/>
        <p:txBody>
          <a:bodyPr/>
          <a:lstStyle/>
          <a:p>
            <a:r>
              <a:rPr lang="ru-RU" dirty="0" smtClean="0"/>
              <a:t>Пульс: частота; ритм; наполнение.</a:t>
            </a:r>
          </a:p>
          <a:p>
            <a:r>
              <a:rPr lang="ru-RU" dirty="0" smtClean="0"/>
              <a:t>АД (</a:t>
            </a:r>
            <a:r>
              <a:rPr lang="ru-RU" dirty="0" err="1" smtClean="0"/>
              <a:t>сист</a:t>
            </a:r>
            <a:r>
              <a:rPr lang="ru-RU" dirty="0" smtClean="0"/>
              <a:t>., </a:t>
            </a:r>
            <a:r>
              <a:rPr lang="ru-RU" dirty="0" err="1" smtClean="0"/>
              <a:t>диаст</a:t>
            </a:r>
            <a:r>
              <a:rPr lang="ru-RU" dirty="0" smtClean="0"/>
              <a:t>., пульсовое, среднее). </a:t>
            </a:r>
            <a:r>
              <a:rPr lang="ru-RU" dirty="0" err="1" smtClean="0"/>
              <a:t>Неинвазивное</a:t>
            </a:r>
            <a:r>
              <a:rPr lang="ru-RU" dirty="0" smtClean="0"/>
              <a:t> и инвазивное.</a:t>
            </a:r>
          </a:p>
          <a:p>
            <a:r>
              <a:rPr lang="ru-RU" dirty="0" smtClean="0"/>
              <a:t>Время наполнения капилляров.</a:t>
            </a:r>
          </a:p>
          <a:p>
            <a:r>
              <a:rPr lang="ru-RU" dirty="0" smtClean="0"/>
              <a:t>ЭКГ.</a:t>
            </a:r>
          </a:p>
          <a:p>
            <a:r>
              <a:rPr lang="ru-RU" dirty="0" smtClean="0"/>
              <a:t>Эхокардиография.</a:t>
            </a:r>
          </a:p>
          <a:p>
            <a:r>
              <a:rPr lang="ru-RU" dirty="0" smtClean="0"/>
              <a:t>Оценка параметров центральной гемодинамики.</a:t>
            </a:r>
          </a:p>
          <a:p>
            <a:endParaRPr lang="ru-RU" dirty="0"/>
          </a:p>
        </p:txBody>
      </p:sp>
    </p:spTree>
    <p:extLst>
      <p:ext uri="{BB962C8B-B14F-4D97-AF65-F5344CB8AC3E}">
        <p14:creationId xmlns:p14="http://schemas.microsoft.com/office/powerpoint/2010/main" val="16680856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Артериальное давление</a:t>
            </a:r>
            <a:br>
              <a:rPr lang="ru-RU" dirty="0"/>
            </a:br>
            <a:r>
              <a:rPr lang="ru-RU" sz="3100" dirty="0"/>
              <a:t>(мм </a:t>
            </a:r>
            <a:r>
              <a:rPr lang="ru-RU" sz="3100" dirty="0" err="1"/>
              <a:t>рт.ст</a:t>
            </a:r>
            <a:r>
              <a:rPr lang="ru-RU" sz="3100" dirty="0" smtClean="0"/>
              <a:t>.)</a:t>
            </a:r>
            <a:endParaRPr lang="ru-RU" sz="3100" dirty="0"/>
          </a:p>
        </p:txBody>
      </p:sp>
      <p:sp>
        <p:nvSpPr>
          <p:cNvPr id="3" name="Объект 2"/>
          <p:cNvSpPr>
            <a:spLocks noGrp="1"/>
          </p:cNvSpPr>
          <p:nvPr>
            <p:ph idx="1"/>
          </p:nvPr>
        </p:nvSpPr>
        <p:spPr/>
        <p:txBody>
          <a:bodyPr>
            <a:normAutofit fontScale="77500" lnSpcReduction="20000"/>
          </a:bodyPr>
          <a:lstStyle/>
          <a:p>
            <a:r>
              <a:rPr lang="ru-RU" i="1" dirty="0" smtClean="0"/>
              <a:t>Систолическое (максимальное) </a:t>
            </a:r>
            <a:r>
              <a:rPr lang="ru-RU" i="1" dirty="0"/>
              <a:t>давление </a:t>
            </a:r>
            <a:r>
              <a:rPr lang="ru-RU" dirty="0" smtClean="0"/>
              <a:t>это </a:t>
            </a:r>
            <a:r>
              <a:rPr lang="ru-RU" dirty="0"/>
              <a:t>сила, которая движет кровь по </a:t>
            </a:r>
            <a:r>
              <a:rPr lang="ru-RU" dirty="0" smtClean="0"/>
              <a:t>сосудам (АД </a:t>
            </a:r>
            <a:r>
              <a:rPr lang="ru-RU" dirty="0" err="1" smtClean="0"/>
              <a:t>сист</a:t>
            </a:r>
            <a:r>
              <a:rPr lang="ru-RU" dirty="0" smtClean="0"/>
              <a:t>).</a:t>
            </a:r>
            <a:r>
              <a:rPr lang="ru-RU" dirty="0"/>
              <a:t> </a:t>
            </a:r>
            <a:endParaRPr lang="ru-RU" dirty="0" smtClean="0"/>
          </a:p>
          <a:p>
            <a:r>
              <a:rPr lang="ru-RU" i="1" dirty="0" smtClean="0"/>
              <a:t>Диастолическое (минимальное) давление</a:t>
            </a:r>
            <a:r>
              <a:rPr lang="ru-RU" dirty="0" smtClean="0"/>
              <a:t>–</a:t>
            </a:r>
            <a:r>
              <a:rPr lang="ru-RU" i="1" dirty="0" smtClean="0"/>
              <a:t> </a:t>
            </a:r>
            <a:r>
              <a:rPr lang="ru-RU" dirty="0"/>
              <a:t>давление в артериях перед сокращением </a:t>
            </a:r>
            <a:r>
              <a:rPr lang="ru-RU" dirty="0" smtClean="0"/>
              <a:t>желудочков, связано </a:t>
            </a:r>
            <a:r>
              <a:rPr lang="ru-RU" dirty="0"/>
              <a:t>с тонусом стенок артерий и величиной кровотока через органы. </a:t>
            </a:r>
            <a:r>
              <a:rPr lang="ru-RU" dirty="0" smtClean="0"/>
              <a:t>(АД </a:t>
            </a:r>
            <a:r>
              <a:rPr lang="ru-RU" dirty="0" err="1" smtClean="0"/>
              <a:t>диаст</a:t>
            </a:r>
            <a:r>
              <a:rPr lang="ru-RU" dirty="0" smtClean="0"/>
              <a:t>). </a:t>
            </a:r>
          </a:p>
          <a:p>
            <a:r>
              <a:rPr lang="ru-RU" i="1" dirty="0" smtClean="0"/>
              <a:t>Пульсовое </a:t>
            </a:r>
            <a:r>
              <a:rPr lang="ru-RU" i="1" dirty="0"/>
              <a:t>артериальное давление </a:t>
            </a:r>
            <a:r>
              <a:rPr lang="ru-RU" dirty="0"/>
              <a:t>(АД </a:t>
            </a:r>
            <a:r>
              <a:rPr lang="ru-RU" dirty="0" smtClean="0"/>
              <a:t>пульс)</a:t>
            </a:r>
            <a:r>
              <a:rPr lang="ru-RU" i="1" dirty="0" smtClean="0"/>
              <a:t> </a:t>
            </a:r>
            <a:r>
              <a:rPr lang="ru-RU" i="1" dirty="0"/>
              <a:t>– </a:t>
            </a:r>
            <a:r>
              <a:rPr lang="ru-RU" dirty="0"/>
              <a:t>разница между систолическим и диастолическим </a:t>
            </a:r>
            <a:r>
              <a:rPr lang="ru-RU" dirty="0" smtClean="0"/>
              <a:t>давлением. </a:t>
            </a:r>
            <a:r>
              <a:rPr lang="ru-RU" dirty="0"/>
              <a:t>Это давление связано с объемом крови, изгоняемым сердцем за каждый сердечный цикл (с </a:t>
            </a:r>
            <a:r>
              <a:rPr lang="ru-RU" i="1" dirty="0"/>
              <a:t>ударным объемом</a:t>
            </a:r>
            <a:r>
              <a:rPr lang="ru-RU" dirty="0"/>
              <a:t>). В норме пульсовое давление составляет примерно 30–50 мм </a:t>
            </a:r>
            <a:r>
              <a:rPr lang="ru-RU" dirty="0" err="1"/>
              <a:t>рт.ст</a:t>
            </a:r>
            <a:r>
              <a:rPr lang="ru-RU" dirty="0"/>
              <a:t>., уменьшаясь при повышении тонуса артериальных </a:t>
            </a:r>
            <a:r>
              <a:rPr lang="ru-RU" dirty="0" smtClean="0"/>
              <a:t>стенок. </a:t>
            </a:r>
            <a:endParaRPr lang="ru-RU" dirty="0"/>
          </a:p>
        </p:txBody>
      </p:sp>
    </p:spTree>
    <p:extLst>
      <p:ext uri="{BB962C8B-B14F-4D97-AF65-F5344CB8AC3E}">
        <p14:creationId xmlns:p14="http://schemas.microsoft.com/office/powerpoint/2010/main" val="23529497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i="1" dirty="0"/>
              <a:t>Среднее динамическое давление</a:t>
            </a:r>
            <a:endParaRPr lang="ru-RU" dirty="0"/>
          </a:p>
        </p:txBody>
      </p:sp>
      <p:sp>
        <p:nvSpPr>
          <p:cNvPr id="3" name="Объект 2"/>
          <p:cNvSpPr>
            <a:spLocks noGrp="1"/>
          </p:cNvSpPr>
          <p:nvPr>
            <p:ph idx="1"/>
          </p:nvPr>
        </p:nvSpPr>
        <p:spPr/>
        <p:txBody>
          <a:bodyPr>
            <a:normAutofit fontScale="92500" lnSpcReduction="10000"/>
          </a:bodyPr>
          <a:lstStyle/>
          <a:p>
            <a:r>
              <a:rPr lang="ru-RU" dirty="0" smtClean="0"/>
              <a:t>средняя </a:t>
            </a:r>
            <a:r>
              <a:rPr lang="ru-RU" dirty="0"/>
              <a:t>величина давления, которое было бы способно при отсутствии пульсовых колебаний давления дать такой же гемодинамический эффект, какой наблюдается при естественном, колеблющемся давлении крови, то есть среднее давление выражает энергию непрерывного движения крови. </a:t>
            </a:r>
            <a:endParaRPr lang="ru-RU" dirty="0" smtClean="0"/>
          </a:p>
          <a:p>
            <a:r>
              <a:rPr lang="ru-RU" dirty="0" smtClean="0"/>
              <a:t>Формула </a:t>
            </a:r>
            <a:r>
              <a:rPr lang="ru-RU" dirty="0" err="1"/>
              <a:t>Хикэма</a:t>
            </a:r>
            <a:r>
              <a:rPr lang="ru-RU" dirty="0"/>
              <a:t>:</a:t>
            </a:r>
            <a:br>
              <a:rPr lang="ru-RU" dirty="0"/>
            </a:br>
            <a:r>
              <a:rPr lang="ru-RU" dirty="0"/>
              <a:t/>
            </a:r>
            <a:br>
              <a:rPr lang="ru-RU" dirty="0"/>
            </a:br>
            <a:r>
              <a:rPr lang="ru-RU" b="1" dirty="0" err="1" smtClean="0"/>
              <a:t>АД</a:t>
            </a:r>
            <a:r>
              <a:rPr lang="ru-RU" b="1" baseline="-25000" dirty="0" err="1" smtClean="0"/>
              <a:t>ср</a:t>
            </a:r>
            <a:r>
              <a:rPr lang="ru-RU" b="1" dirty="0"/>
              <a:t> = </a:t>
            </a:r>
            <a:r>
              <a:rPr lang="ru-RU" b="1" dirty="0" smtClean="0"/>
              <a:t>AД пульс/3 </a:t>
            </a:r>
            <a:r>
              <a:rPr lang="ru-RU" b="1" dirty="0"/>
              <a:t>+ </a:t>
            </a:r>
            <a:r>
              <a:rPr lang="ru-RU" b="1" dirty="0" smtClean="0"/>
              <a:t>АД </a:t>
            </a:r>
            <a:r>
              <a:rPr lang="ru-RU" b="1" dirty="0" err="1" smtClean="0"/>
              <a:t>диаст</a:t>
            </a:r>
            <a:endParaRPr lang="ru-RU" dirty="0"/>
          </a:p>
        </p:txBody>
      </p:sp>
    </p:spTree>
    <p:extLst>
      <p:ext uri="{BB962C8B-B14F-4D97-AF65-F5344CB8AC3E}">
        <p14:creationId xmlns:p14="http://schemas.microsoft.com/office/powerpoint/2010/main" val="32132311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274638"/>
            <a:ext cx="7787208" cy="130026"/>
          </a:xfrm>
        </p:spPr>
        <p:txBody>
          <a:bodyPr>
            <a:normAutofit fontScale="90000"/>
          </a:bodyPr>
          <a:lstStyle/>
          <a:p>
            <a:endParaRPr lang="ru-RU" dirty="0"/>
          </a:p>
        </p:txBody>
      </p:sp>
      <p:sp>
        <p:nvSpPr>
          <p:cNvPr id="3" name="Объект 2"/>
          <p:cNvSpPr>
            <a:spLocks noGrp="1"/>
          </p:cNvSpPr>
          <p:nvPr>
            <p:ph idx="1"/>
          </p:nvPr>
        </p:nvSpPr>
        <p:spPr>
          <a:xfrm>
            <a:off x="611560" y="548680"/>
            <a:ext cx="8075240" cy="5577483"/>
          </a:xfrm>
        </p:spPr>
        <p:txBody>
          <a:bodyPr/>
          <a:lstStyle/>
          <a:p>
            <a:pPr marL="342900" lvl="2" indent="-342900"/>
            <a:r>
              <a:rPr lang="ru-RU" sz="2800" b="1" dirty="0"/>
              <a:t>Сердечный выброс </a:t>
            </a:r>
            <a:r>
              <a:rPr lang="ru-RU" sz="2800" dirty="0"/>
              <a:t>(СВ</a:t>
            </a:r>
            <a:r>
              <a:rPr lang="ru-RU" sz="2800" dirty="0" smtClean="0"/>
              <a:t>) = УО </a:t>
            </a:r>
            <a:r>
              <a:rPr lang="ru-RU" sz="2800" dirty="0"/>
              <a:t>х </a:t>
            </a:r>
            <a:r>
              <a:rPr lang="ru-RU" sz="2800" dirty="0" smtClean="0"/>
              <a:t>ЧСС (≈ 5 л/мин)</a:t>
            </a:r>
          </a:p>
          <a:p>
            <a:pPr marL="342900" lvl="2" indent="-342900"/>
            <a:r>
              <a:rPr lang="ru-RU" sz="2800" b="1" dirty="0" smtClean="0"/>
              <a:t>Сердечный индекс </a:t>
            </a:r>
            <a:r>
              <a:rPr lang="ru-RU" sz="2800" dirty="0" smtClean="0"/>
              <a:t>– это СВ, отнесенный к площади поверхности тела ≈ 2,5 – 4 л/мин/</a:t>
            </a:r>
            <a:r>
              <a:rPr lang="ru-RU" sz="2800" dirty="0"/>
              <a:t> </a:t>
            </a:r>
            <a:r>
              <a:rPr lang="ru-RU" sz="2800" dirty="0" smtClean="0"/>
              <a:t>м</a:t>
            </a:r>
            <a:r>
              <a:rPr lang="ru-RU" sz="2800" baseline="30000" dirty="0" smtClean="0"/>
              <a:t>2</a:t>
            </a:r>
            <a:endParaRPr lang="ru-RU" sz="2800" dirty="0" smtClean="0"/>
          </a:p>
          <a:p>
            <a:pPr marL="342900" lvl="2" indent="-342900"/>
            <a:endParaRPr lang="ru-RU" sz="2800" dirty="0"/>
          </a:p>
          <a:p>
            <a:pPr marL="342900" lvl="2" indent="-342900"/>
            <a:r>
              <a:rPr lang="ru-RU" sz="2800" b="1" dirty="0" smtClean="0"/>
              <a:t>Ударный объем </a:t>
            </a:r>
            <a:r>
              <a:rPr lang="ru-RU" sz="2800" dirty="0" smtClean="0"/>
              <a:t>(УО) определяется </a:t>
            </a:r>
            <a:r>
              <a:rPr lang="ru-RU" sz="2800" dirty="0" err="1" smtClean="0"/>
              <a:t>преднагрузкой</a:t>
            </a:r>
            <a:r>
              <a:rPr lang="ru-RU" sz="2800" dirty="0" smtClean="0"/>
              <a:t>, </a:t>
            </a:r>
            <a:r>
              <a:rPr lang="ru-RU" sz="2800" dirty="0" err="1" smtClean="0"/>
              <a:t>постнагрузкой</a:t>
            </a:r>
            <a:r>
              <a:rPr lang="ru-RU" sz="2800" dirty="0" smtClean="0"/>
              <a:t> и сократимостью миокарда.</a:t>
            </a:r>
          </a:p>
          <a:p>
            <a:pPr marL="342900" lvl="2" indent="-342900"/>
            <a:r>
              <a:rPr lang="ru-RU" sz="2800" b="1" dirty="0" err="1" smtClean="0"/>
              <a:t>Преднагрузка</a:t>
            </a:r>
            <a:r>
              <a:rPr lang="ru-RU" sz="2800" dirty="0" smtClean="0"/>
              <a:t> – объем желудочка в конце диастолы.</a:t>
            </a:r>
          </a:p>
          <a:p>
            <a:pPr marL="342900" lvl="2" indent="-342900"/>
            <a:r>
              <a:rPr lang="ru-RU" sz="2800" b="1" dirty="0" err="1" smtClean="0"/>
              <a:t>Постнагрузка</a:t>
            </a:r>
            <a:r>
              <a:rPr lang="ru-RU" sz="2800" dirty="0" smtClean="0"/>
              <a:t> – сопротивление, оказываемое изгнанию крови из желудочков</a:t>
            </a:r>
            <a:endParaRPr lang="ru-RU" sz="2800" dirty="0"/>
          </a:p>
          <a:p>
            <a:endParaRPr lang="ru-RU" dirty="0"/>
          </a:p>
        </p:txBody>
      </p:sp>
    </p:spTree>
    <p:extLst>
      <p:ext uri="{BB962C8B-B14F-4D97-AF65-F5344CB8AC3E}">
        <p14:creationId xmlns:p14="http://schemas.microsoft.com/office/powerpoint/2010/main" val="27233667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ru-RU" b="1" dirty="0"/>
              <a:t>Сердечная недостаточность </a:t>
            </a:r>
            <a:r>
              <a:rPr lang="ru-RU" dirty="0"/>
              <a:t>– состояние, характеризующееся несоответствием между возможностями  сердца обеспечивать полноценное кровообращение в органах и тканях и их потребностью в кровоснабжении, что приводит в конечном итоге к нарушению их работы.</a:t>
            </a:r>
          </a:p>
        </p:txBody>
      </p:sp>
    </p:spTree>
    <p:extLst>
      <p:ext uri="{BB962C8B-B14F-4D97-AF65-F5344CB8AC3E}">
        <p14:creationId xmlns:p14="http://schemas.microsoft.com/office/powerpoint/2010/main" val="36281529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ru-RU" dirty="0"/>
              <a:t>Острая </a:t>
            </a:r>
            <a:r>
              <a:rPr lang="ru-RU" b="1" dirty="0"/>
              <a:t>сосудистая недостаточность </a:t>
            </a:r>
            <a:r>
              <a:rPr lang="ru-RU" dirty="0"/>
              <a:t>- это патологическое состояние, характеризующееся артериальной гипотонией и нарушением перфузии жизненно важных органов, обусловленными </a:t>
            </a:r>
            <a:r>
              <a:rPr lang="ru-RU" b="1" i="1" dirty="0"/>
              <a:t>снижением тонуса стенок артерий</a:t>
            </a:r>
          </a:p>
        </p:txBody>
      </p:sp>
    </p:spTree>
    <p:extLst>
      <p:ext uri="{BB962C8B-B14F-4D97-AF65-F5344CB8AC3E}">
        <p14:creationId xmlns:p14="http://schemas.microsoft.com/office/powerpoint/2010/main" val="35786152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Grp="1" noChangeArrowheads="1"/>
          </p:cNvSpPr>
          <p:nvPr>
            <p:ph type="title"/>
          </p:nvPr>
        </p:nvSpPr>
        <p:spPr>
          <a:xfrm>
            <a:off x="468313" y="260350"/>
            <a:ext cx="8351837" cy="3960813"/>
          </a:xfrm>
        </p:spPr>
        <p:txBody>
          <a:bodyPr/>
          <a:lstStyle/>
          <a:p>
            <a:pPr eaLnBrk="1" hangingPunct="1">
              <a:defRPr/>
            </a:pPr>
            <a:r>
              <a:rPr lang="ru-RU" sz="4800" dirty="0" smtClean="0"/>
              <a:t>Шок  - состояние, при котором перфузия тканей не способна обеспечить аэробный метаболизм</a:t>
            </a:r>
            <a:br>
              <a:rPr lang="ru-RU" sz="4800" dirty="0" smtClean="0"/>
            </a:br>
            <a:endParaRPr lang="ru-RU" sz="3200" dirty="0" smtClean="0">
              <a:solidFill>
                <a:schemeClr val="tx1"/>
              </a:solidFill>
            </a:endParaRPr>
          </a:p>
        </p:txBody>
      </p:sp>
      <p:sp>
        <p:nvSpPr>
          <p:cNvPr id="260099" name="Rectangle 3"/>
          <p:cNvSpPr>
            <a:spLocks noGrp="1" noChangeArrowheads="1"/>
          </p:cNvSpPr>
          <p:nvPr>
            <p:ph type="body" idx="1"/>
          </p:nvPr>
        </p:nvSpPr>
        <p:spPr>
          <a:xfrm>
            <a:off x="755576" y="4437112"/>
            <a:ext cx="7931224" cy="1689051"/>
          </a:xfrm>
        </p:spPr>
        <p:txBody>
          <a:bodyPr/>
          <a:lstStyle/>
          <a:p>
            <a:pPr eaLnBrk="1" hangingPunct="1">
              <a:defRPr/>
            </a:pPr>
            <a:endParaRPr lang="ru-RU" sz="3600" dirty="0" smtClean="0"/>
          </a:p>
        </p:txBody>
      </p:sp>
    </p:spTree>
    <p:extLst>
      <p:ext uri="{BB962C8B-B14F-4D97-AF65-F5344CB8AC3E}">
        <p14:creationId xmlns:p14="http://schemas.microsoft.com/office/powerpoint/2010/main" val="34108458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900"/>
          </a:xfrm>
        </p:spPr>
        <p:txBody>
          <a:bodyPr/>
          <a:lstStyle/>
          <a:p>
            <a:pPr>
              <a:defRPr/>
            </a:pPr>
            <a:r>
              <a:rPr lang="ru-RU" dirty="0" smtClean="0"/>
              <a:t>Диагностика шока</a:t>
            </a:r>
            <a:endParaRPr lang="ru-RU" dirty="0"/>
          </a:p>
        </p:txBody>
      </p:sp>
      <p:graphicFrame>
        <p:nvGraphicFramePr>
          <p:cNvPr id="4" name="Объект 3"/>
          <p:cNvGraphicFramePr>
            <a:graphicFrameLocks noGrp="1"/>
          </p:cNvGraphicFramePr>
          <p:nvPr>
            <p:ph idx="1"/>
          </p:nvPr>
        </p:nvGraphicFramePr>
        <p:xfrm>
          <a:off x="457200" y="1124744"/>
          <a:ext cx="8229600"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26663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t>Критерии оценки деятельности дыхательной системы</a:t>
            </a:r>
            <a:r>
              <a:rPr lang="ru-RU" dirty="0"/>
              <a:t>.</a:t>
            </a:r>
          </a:p>
        </p:txBody>
      </p:sp>
      <p:sp>
        <p:nvSpPr>
          <p:cNvPr id="3" name="Объект 2"/>
          <p:cNvSpPr>
            <a:spLocks noGrp="1"/>
          </p:cNvSpPr>
          <p:nvPr>
            <p:ph idx="1"/>
          </p:nvPr>
        </p:nvSpPr>
        <p:spPr/>
        <p:txBody>
          <a:bodyPr/>
          <a:lstStyle/>
          <a:p>
            <a:r>
              <a:rPr lang="ru-RU" altLang="ru-RU" b="1" dirty="0"/>
              <a:t>Дыхательный объём (</a:t>
            </a:r>
            <a:r>
              <a:rPr lang="ru-RU" altLang="ru-RU" b="1" dirty="0">
                <a:solidFill>
                  <a:srgbClr val="FF0000"/>
                </a:solidFill>
              </a:rPr>
              <a:t>ДО или </a:t>
            </a:r>
            <a:r>
              <a:rPr lang="en-US" altLang="ru-RU" b="1" dirty="0">
                <a:solidFill>
                  <a:srgbClr val="FF0000"/>
                </a:solidFill>
              </a:rPr>
              <a:t>V</a:t>
            </a:r>
            <a:r>
              <a:rPr lang="en-US" altLang="ru-RU" sz="2400" b="1" dirty="0">
                <a:solidFill>
                  <a:srgbClr val="FF0000"/>
                </a:solidFill>
              </a:rPr>
              <a:t>T</a:t>
            </a:r>
            <a:r>
              <a:rPr lang="ru-RU" altLang="ru-RU" b="1" dirty="0"/>
              <a:t>)  6-8 мл/кг (400-500 мл)</a:t>
            </a:r>
          </a:p>
          <a:p>
            <a:r>
              <a:rPr lang="ru-RU" altLang="ru-RU" b="1" dirty="0"/>
              <a:t>Частота дыханий (</a:t>
            </a:r>
            <a:r>
              <a:rPr lang="ru-RU" altLang="ru-RU" b="1" dirty="0">
                <a:solidFill>
                  <a:srgbClr val="FF0000"/>
                </a:solidFill>
              </a:rPr>
              <a:t>ЧД, </a:t>
            </a:r>
            <a:r>
              <a:rPr lang="en-US" altLang="ru-RU" b="1" dirty="0">
                <a:solidFill>
                  <a:srgbClr val="FF0000"/>
                </a:solidFill>
              </a:rPr>
              <a:t>f</a:t>
            </a:r>
            <a:r>
              <a:rPr lang="ru-RU" altLang="ru-RU" b="1" dirty="0"/>
              <a:t>)</a:t>
            </a:r>
            <a:r>
              <a:rPr lang="en-US" altLang="ru-RU" b="1" dirty="0"/>
              <a:t>  12 – 16 /</a:t>
            </a:r>
            <a:r>
              <a:rPr lang="ru-RU" altLang="ru-RU" b="1" dirty="0"/>
              <a:t>мин</a:t>
            </a:r>
          </a:p>
          <a:p>
            <a:r>
              <a:rPr lang="ru-RU" altLang="ru-RU" b="1" dirty="0"/>
              <a:t>Минутный объем дыхания (</a:t>
            </a:r>
            <a:r>
              <a:rPr lang="ru-RU" altLang="ru-RU" b="1" dirty="0">
                <a:solidFill>
                  <a:srgbClr val="FF0000"/>
                </a:solidFill>
              </a:rPr>
              <a:t>МОД, </a:t>
            </a:r>
            <a:r>
              <a:rPr lang="en-US" altLang="ru-RU" b="1" dirty="0">
                <a:solidFill>
                  <a:srgbClr val="FF0000"/>
                </a:solidFill>
              </a:rPr>
              <a:t>MV</a:t>
            </a:r>
            <a:r>
              <a:rPr lang="en-US" altLang="ru-RU" b="1" dirty="0"/>
              <a:t>)</a:t>
            </a:r>
          </a:p>
          <a:p>
            <a:pPr>
              <a:buNone/>
            </a:pPr>
            <a:r>
              <a:rPr lang="en-US" altLang="ru-RU" b="1" dirty="0"/>
              <a:t>				</a:t>
            </a:r>
            <a:r>
              <a:rPr lang="ru-RU" altLang="ru-RU" b="1" dirty="0"/>
              <a:t>МОД = ДО </a:t>
            </a:r>
            <a:r>
              <a:rPr lang="en-US" altLang="ru-RU" b="1" dirty="0">
                <a:cs typeface="Arial" charset="0"/>
              </a:rPr>
              <a:t>·</a:t>
            </a:r>
            <a:r>
              <a:rPr lang="ru-RU" altLang="ru-RU" b="1" dirty="0">
                <a:cs typeface="Arial" charset="0"/>
              </a:rPr>
              <a:t> </a:t>
            </a:r>
            <a:r>
              <a:rPr lang="ru-RU" altLang="ru-RU" b="1" dirty="0"/>
              <a:t>ЧД</a:t>
            </a:r>
          </a:p>
          <a:p>
            <a:pPr>
              <a:buNone/>
            </a:pPr>
            <a:r>
              <a:rPr lang="ru-RU" altLang="ru-RU" b="1" dirty="0"/>
              <a:t>    МОД  = 70-130 мл/кг/мин (</a:t>
            </a:r>
            <a:r>
              <a:rPr lang="ru-RU" altLang="ru-RU" b="1" dirty="0">
                <a:solidFill>
                  <a:srgbClr val="FF0000"/>
                </a:solidFill>
              </a:rPr>
              <a:t>5 – 8 л/мин</a:t>
            </a:r>
            <a:r>
              <a:rPr lang="ru-RU" altLang="ru-RU" b="1" dirty="0"/>
              <a:t>)</a:t>
            </a:r>
            <a:endParaRPr lang="en-US" altLang="ru-RU" b="1" dirty="0"/>
          </a:p>
        </p:txBody>
      </p:sp>
    </p:spTree>
    <p:extLst>
      <p:ext uri="{BB962C8B-B14F-4D97-AF65-F5344CB8AC3E}">
        <p14:creationId xmlns:p14="http://schemas.microsoft.com/office/powerpoint/2010/main" val="350991349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descr="https://img09.rl0.ru/1e172e4a6b54c90756a6dbe107409816/c728x546/yesalbum.ru/img/bc28315e4b576f1267e15e5cb0f4eb5a.jpg"/>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95536" y="0"/>
            <a:ext cx="8352928" cy="6126163"/>
          </a:xfrm>
          <a:prstGeom prst="rect">
            <a:avLst/>
          </a:prstGeom>
          <a:noFill/>
          <a:ln>
            <a:noFill/>
          </a:ln>
        </p:spPr>
      </p:pic>
    </p:spTree>
    <p:extLst>
      <p:ext uri="{BB962C8B-B14F-4D97-AF65-F5344CB8AC3E}">
        <p14:creationId xmlns:p14="http://schemas.microsoft.com/office/powerpoint/2010/main" val="42065352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ru-RU" altLang="ru-RU" sz="4000" b="1" smtClean="0"/>
              <a:t>Дыхательная недостаточность</a:t>
            </a:r>
            <a:endParaRPr lang="ru-RU" altLang="ru-RU" sz="4000" smtClean="0"/>
          </a:p>
        </p:txBody>
      </p:sp>
      <p:sp>
        <p:nvSpPr>
          <p:cNvPr id="33795" name="Rectangle 3"/>
          <p:cNvSpPr>
            <a:spLocks noGrp="1" noChangeArrowheads="1"/>
          </p:cNvSpPr>
          <p:nvPr>
            <p:ph type="body" idx="1"/>
          </p:nvPr>
        </p:nvSpPr>
        <p:spPr/>
        <p:txBody>
          <a:bodyPr/>
          <a:lstStyle/>
          <a:p>
            <a:pPr eaLnBrk="1" hangingPunct="1">
              <a:lnSpc>
                <a:spcPct val="90000"/>
              </a:lnSpc>
              <a:buFontTx/>
              <a:buNone/>
            </a:pPr>
            <a:r>
              <a:rPr lang="ru-RU" altLang="ru-RU" smtClean="0"/>
              <a:t>	состояние, при котором либо не обеспечивается поддержание нормального газового состава артериальной крови, либо оно достигается за счет повышенной работы внешнего дыхания, приводящей к снижению функциональных возможностей организма, или газовый состав крови поддерживается искусственным путем.</a:t>
            </a:r>
          </a:p>
        </p:txBody>
      </p:sp>
    </p:spTree>
    <p:extLst>
      <p:ext uri="{BB962C8B-B14F-4D97-AF65-F5344CB8AC3E}">
        <p14:creationId xmlns:p14="http://schemas.microsoft.com/office/powerpoint/2010/main" val="32981740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ru-RU" altLang="ru-RU" smtClean="0"/>
              <a:t>Пульсоксиметрия</a:t>
            </a:r>
          </a:p>
        </p:txBody>
      </p:sp>
      <p:sp>
        <p:nvSpPr>
          <p:cNvPr id="46083" name="Rectangle 3"/>
          <p:cNvSpPr>
            <a:spLocks noGrp="1" noChangeArrowheads="1"/>
          </p:cNvSpPr>
          <p:nvPr>
            <p:ph type="body" sz="half" idx="1"/>
          </p:nvPr>
        </p:nvSpPr>
        <p:spPr>
          <a:xfrm>
            <a:off x="457200" y="1600200"/>
            <a:ext cx="5338763" cy="4525963"/>
          </a:xfrm>
        </p:spPr>
        <p:txBody>
          <a:bodyPr/>
          <a:lstStyle/>
          <a:p>
            <a:pPr eaLnBrk="1" hangingPunct="1"/>
            <a:r>
              <a:rPr lang="ru-RU" altLang="ru-RU" sz="2800" dirty="0" smtClean="0"/>
              <a:t>Измерение сатурации, или насыщения </a:t>
            </a:r>
            <a:r>
              <a:rPr lang="en-US" altLang="ru-RU" sz="2800" dirty="0" err="1" smtClean="0"/>
              <a:t>Hb</a:t>
            </a:r>
            <a:r>
              <a:rPr lang="en-US" altLang="ru-RU" sz="2800" dirty="0" smtClean="0"/>
              <a:t> </a:t>
            </a:r>
            <a:r>
              <a:rPr lang="ru-RU" altLang="ru-RU" sz="2800" dirty="0" smtClean="0"/>
              <a:t>(</a:t>
            </a:r>
            <a:r>
              <a:rPr lang="en-US" altLang="ru-RU" sz="2800" b="1" dirty="0" smtClean="0">
                <a:solidFill>
                  <a:srgbClr val="0070C0"/>
                </a:solidFill>
                <a:cs typeface="Times New Roman" pitchFamily="18" charset="0"/>
              </a:rPr>
              <a:t>S</a:t>
            </a:r>
            <a:r>
              <a:rPr lang="ru-RU" altLang="ru-RU" sz="2800" b="1" dirty="0" smtClean="0">
                <a:solidFill>
                  <a:srgbClr val="0070C0"/>
                </a:solidFill>
                <a:cs typeface="Times New Roman" pitchFamily="18" charset="0"/>
              </a:rPr>
              <a:t>а О</a:t>
            </a:r>
            <a:r>
              <a:rPr lang="ru-RU" altLang="ru-RU" sz="2800" b="1" baseline="-30000" dirty="0" smtClean="0">
                <a:solidFill>
                  <a:srgbClr val="0070C0"/>
                </a:solidFill>
                <a:cs typeface="Times New Roman" pitchFamily="18" charset="0"/>
              </a:rPr>
              <a:t>2</a:t>
            </a:r>
            <a:r>
              <a:rPr lang="ru-RU" altLang="ru-RU" sz="2800" dirty="0" smtClean="0">
                <a:cs typeface="Times New Roman" pitchFamily="18" charset="0"/>
              </a:rPr>
              <a:t>)</a:t>
            </a:r>
            <a:r>
              <a:rPr lang="ru-RU" altLang="ru-RU" sz="2800" baseline="-30000" dirty="0" smtClean="0">
                <a:cs typeface="Times New Roman" pitchFamily="18" charset="0"/>
              </a:rPr>
              <a:t> </a:t>
            </a:r>
            <a:r>
              <a:rPr lang="ru-RU" altLang="ru-RU" sz="2800" dirty="0" smtClean="0"/>
              <a:t>артериальной крови кислородом основано на различном поглощении света </a:t>
            </a:r>
            <a:r>
              <a:rPr lang="ru-RU" altLang="ru-RU" sz="2800" dirty="0" err="1" smtClean="0"/>
              <a:t>оксигенированным</a:t>
            </a:r>
            <a:r>
              <a:rPr lang="ru-RU" altLang="ru-RU" sz="2800" dirty="0" smtClean="0"/>
              <a:t> и восстановленным </a:t>
            </a:r>
            <a:r>
              <a:rPr lang="en-US" altLang="ru-RU" sz="2800" dirty="0" err="1" smtClean="0"/>
              <a:t>Hb</a:t>
            </a:r>
            <a:r>
              <a:rPr lang="ru-RU" altLang="ru-RU" sz="2800" dirty="0" smtClean="0"/>
              <a:t>.</a:t>
            </a:r>
          </a:p>
          <a:p>
            <a:pPr eaLnBrk="1" hangingPunct="1"/>
            <a:r>
              <a:rPr lang="ru-RU" altLang="ru-RU" sz="2800" dirty="0" smtClean="0"/>
              <a:t>В норме  </a:t>
            </a:r>
            <a:r>
              <a:rPr lang="en-US" altLang="ru-RU" sz="2800" b="1" dirty="0" smtClean="0">
                <a:solidFill>
                  <a:srgbClr val="0070C0"/>
                </a:solidFill>
                <a:cs typeface="Times New Roman" pitchFamily="18" charset="0"/>
              </a:rPr>
              <a:t>S</a:t>
            </a:r>
            <a:r>
              <a:rPr lang="ru-RU" altLang="ru-RU" sz="2800" b="1" dirty="0" smtClean="0">
                <a:solidFill>
                  <a:srgbClr val="0070C0"/>
                </a:solidFill>
                <a:cs typeface="Times New Roman" pitchFamily="18" charset="0"/>
              </a:rPr>
              <a:t>а О</a:t>
            </a:r>
            <a:r>
              <a:rPr lang="ru-RU" altLang="ru-RU" sz="2800" b="1" baseline="-30000" dirty="0" smtClean="0">
                <a:solidFill>
                  <a:srgbClr val="0070C0"/>
                </a:solidFill>
                <a:cs typeface="Times New Roman" pitchFamily="18" charset="0"/>
              </a:rPr>
              <a:t>2    </a:t>
            </a:r>
            <a:r>
              <a:rPr lang="ru-RU" altLang="ru-RU" sz="2800" dirty="0" smtClean="0">
                <a:cs typeface="Times New Roman" pitchFamily="18" charset="0"/>
              </a:rPr>
              <a:t>96 - 98%</a:t>
            </a:r>
            <a:r>
              <a:rPr lang="ru-RU" altLang="ru-RU" sz="2800" dirty="0" smtClean="0">
                <a:solidFill>
                  <a:srgbClr val="000000"/>
                </a:solidFill>
                <a:cs typeface="Times New Roman" pitchFamily="18" charset="0"/>
              </a:rPr>
              <a:t> </a:t>
            </a:r>
          </a:p>
          <a:p>
            <a:pPr eaLnBrk="1" hangingPunct="1">
              <a:buFontTx/>
              <a:buNone/>
            </a:pPr>
            <a:r>
              <a:rPr lang="ru-RU" altLang="ru-RU" sz="2800" dirty="0" smtClean="0"/>
              <a:t> </a:t>
            </a:r>
          </a:p>
        </p:txBody>
      </p:sp>
      <p:pic>
        <p:nvPicPr>
          <p:cNvPr id="46084" name="Picture 5"/>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084888" y="2205038"/>
            <a:ext cx="2514600" cy="24431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3380967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ru-RU" altLang="ru-RU" b="1" i="1" smtClean="0"/>
              <a:t>Анализ газов крови и КОС</a:t>
            </a:r>
          </a:p>
        </p:txBody>
      </p:sp>
      <p:sp>
        <p:nvSpPr>
          <p:cNvPr id="47107" name="Rectangle 3"/>
          <p:cNvSpPr>
            <a:spLocks noGrp="1" noChangeArrowheads="1"/>
          </p:cNvSpPr>
          <p:nvPr>
            <p:ph type="body" idx="1"/>
          </p:nvPr>
        </p:nvSpPr>
        <p:spPr/>
        <p:txBody>
          <a:bodyPr/>
          <a:lstStyle/>
          <a:p>
            <a:pPr eaLnBrk="1" hangingPunct="1">
              <a:lnSpc>
                <a:spcPct val="90000"/>
              </a:lnSpc>
            </a:pPr>
            <a:r>
              <a:rPr lang="ru-RU" altLang="ru-RU" sz="2400" b="1" dirty="0" smtClean="0">
                <a:solidFill>
                  <a:srgbClr val="0070C0"/>
                </a:solidFill>
              </a:rPr>
              <a:t>рН</a:t>
            </a:r>
            <a:r>
              <a:rPr lang="ru-RU" altLang="ru-RU" sz="2400" dirty="0" smtClean="0">
                <a:solidFill>
                  <a:srgbClr val="FFFF00"/>
                </a:solidFill>
              </a:rPr>
              <a:t> </a:t>
            </a:r>
            <a:r>
              <a:rPr lang="ru-RU" altLang="ru-RU" sz="2400" dirty="0" smtClean="0"/>
              <a:t>– отрицательный десятичный логарифм концентрации ионов водорода (арт кровь) </a:t>
            </a:r>
            <a:r>
              <a:rPr lang="ru-RU" altLang="ru-RU" sz="2400" b="1" dirty="0" smtClean="0">
                <a:solidFill>
                  <a:srgbClr val="0070C0"/>
                </a:solidFill>
              </a:rPr>
              <a:t>7,35 – 7,45 </a:t>
            </a:r>
          </a:p>
          <a:p>
            <a:pPr eaLnBrk="1" hangingPunct="1">
              <a:lnSpc>
                <a:spcPct val="90000"/>
              </a:lnSpc>
            </a:pPr>
            <a:r>
              <a:rPr lang="ru-RU" altLang="ru-RU" sz="2400" b="1" dirty="0" smtClean="0">
                <a:solidFill>
                  <a:srgbClr val="0070C0"/>
                </a:solidFill>
              </a:rPr>
              <a:t>Ра О</a:t>
            </a:r>
            <a:r>
              <a:rPr lang="ru-RU" altLang="ru-RU" sz="2400" b="1" baseline="-25000" dirty="0" smtClean="0">
                <a:solidFill>
                  <a:srgbClr val="0070C0"/>
                </a:solidFill>
              </a:rPr>
              <a:t>2</a:t>
            </a:r>
            <a:r>
              <a:rPr lang="ru-RU" altLang="ru-RU" sz="2400" b="1" dirty="0" smtClean="0">
                <a:solidFill>
                  <a:srgbClr val="0070C0"/>
                </a:solidFill>
              </a:rPr>
              <a:t> </a:t>
            </a:r>
            <a:r>
              <a:rPr lang="ru-RU" altLang="ru-RU" sz="2400" dirty="0" smtClean="0"/>
              <a:t>- парциальное напряжение  О</a:t>
            </a:r>
            <a:r>
              <a:rPr lang="ru-RU" altLang="ru-RU" sz="2400" baseline="-25000" dirty="0" smtClean="0"/>
              <a:t>2</a:t>
            </a:r>
            <a:r>
              <a:rPr lang="ru-RU" altLang="ru-RU" sz="2400" dirty="0" smtClean="0"/>
              <a:t> арт крови </a:t>
            </a:r>
          </a:p>
          <a:p>
            <a:pPr eaLnBrk="1" hangingPunct="1">
              <a:lnSpc>
                <a:spcPct val="90000"/>
              </a:lnSpc>
              <a:buFontTx/>
              <a:buNone/>
            </a:pPr>
            <a:r>
              <a:rPr lang="ru-RU" altLang="ru-RU" sz="2400" dirty="0" smtClean="0"/>
              <a:t>                                                                    </a:t>
            </a:r>
            <a:r>
              <a:rPr lang="ru-RU" altLang="ru-RU" sz="2400" b="1" dirty="0" smtClean="0">
                <a:solidFill>
                  <a:srgbClr val="0070C0"/>
                </a:solidFill>
              </a:rPr>
              <a:t>80-100 мм рт. </a:t>
            </a:r>
            <a:r>
              <a:rPr lang="ru-RU" altLang="ru-RU" sz="2400" b="1" dirty="0" err="1" smtClean="0">
                <a:solidFill>
                  <a:srgbClr val="0070C0"/>
                </a:solidFill>
              </a:rPr>
              <a:t>ст</a:t>
            </a:r>
            <a:endParaRPr lang="ru-RU" altLang="ru-RU" sz="2400" b="1" dirty="0" smtClean="0">
              <a:solidFill>
                <a:srgbClr val="0070C0"/>
              </a:solidFill>
            </a:endParaRPr>
          </a:p>
          <a:p>
            <a:pPr eaLnBrk="1" hangingPunct="1">
              <a:lnSpc>
                <a:spcPct val="90000"/>
              </a:lnSpc>
            </a:pPr>
            <a:r>
              <a:rPr lang="ru-RU" altLang="ru-RU" sz="2400" b="1" dirty="0" smtClean="0">
                <a:solidFill>
                  <a:srgbClr val="0070C0"/>
                </a:solidFill>
              </a:rPr>
              <a:t>РаСО</a:t>
            </a:r>
            <a:r>
              <a:rPr lang="ru-RU" altLang="ru-RU" sz="2400" b="1" baseline="-25000" dirty="0" smtClean="0">
                <a:solidFill>
                  <a:srgbClr val="0070C0"/>
                </a:solidFill>
              </a:rPr>
              <a:t>2</a:t>
            </a:r>
            <a:r>
              <a:rPr lang="ru-RU" altLang="ru-RU" sz="2400" dirty="0" smtClean="0">
                <a:solidFill>
                  <a:srgbClr val="FFFF00"/>
                </a:solidFill>
              </a:rPr>
              <a:t> </a:t>
            </a:r>
            <a:r>
              <a:rPr lang="ru-RU" altLang="ru-RU" sz="2400" dirty="0" smtClean="0"/>
              <a:t>- парциальное напряжение СО</a:t>
            </a:r>
            <a:r>
              <a:rPr lang="ru-RU" altLang="ru-RU" sz="2400" baseline="-25000" dirty="0" smtClean="0"/>
              <a:t>2</a:t>
            </a:r>
            <a:r>
              <a:rPr lang="ru-RU" altLang="ru-RU" sz="2400" dirty="0" smtClean="0"/>
              <a:t> арт крови </a:t>
            </a:r>
          </a:p>
          <a:p>
            <a:pPr eaLnBrk="1" hangingPunct="1">
              <a:lnSpc>
                <a:spcPct val="90000"/>
              </a:lnSpc>
              <a:buFontTx/>
              <a:buNone/>
            </a:pPr>
            <a:r>
              <a:rPr lang="ru-RU" altLang="ru-RU" sz="2400" dirty="0" smtClean="0"/>
              <a:t>                                                                     </a:t>
            </a:r>
            <a:r>
              <a:rPr lang="ru-RU" altLang="ru-RU" sz="2400" b="1" dirty="0" smtClean="0">
                <a:solidFill>
                  <a:srgbClr val="0070C0"/>
                </a:solidFill>
              </a:rPr>
              <a:t>35-45 мм рт. </a:t>
            </a:r>
            <a:r>
              <a:rPr lang="ru-RU" altLang="ru-RU" sz="2400" b="1" dirty="0" err="1" smtClean="0">
                <a:solidFill>
                  <a:srgbClr val="0070C0"/>
                </a:solidFill>
              </a:rPr>
              <a:t>ст</a:t>
            </a:r>
            <a:endParaRPr lang="ru-RU" altLang="ru-RU" sz="2400" b="1" dirty="0" smtClean="0">
              <a:solidFill>
                <a:srgbClr val="0070C0"/>
              </a:solidFill>
            </a:endParaRPr>
          </a:p>
          <a:p>
            <a:pPr eaLnBrk="1" hangingPunct="1">
              <a:lnSpc>
                <a:spcPct val="90000"/>
              </a:lnSpc>
            </a:pPr>
            <a:r>
              <a:rPr lang="ru-RU" altLang="ru-RU" sz="2400" b="1" dirty="0" smtClean="0">
                <a:solidFill>
                  <a:srgbClr val="0070C0"/>
                </a:solidFill>
              </a:rPr>
              <a:t>Ра О</a:t>
            </a:r>
            <a:r>
              <a:rPr lang="ru-RU" altLang="ru-RU" sz="2400" b="1" baseline="-25000" dirty="0" smtClean="0">
                <a:solidFill>
                  <a:srgbClr val="0070C0"/>
                </a:solidFill>
              </a:rPr>
              <a:t>2</a:t>
            </a:r>
            <a:r>
              <a:rPr lang="ru-RU" altLang="ru-RU" sz="2400" b="1" dirty="0" smtClean="0">
                <a:solidFill>
                  <a:srgbClr val="0070C0"/>
                </a:solidFill>
              </a:rPr>
              <a:t>/</a:t>
            </a:r>
            <a:r>
              <a:rPr lang="en-US" altLang="ru-RU" sz="2400" b="1" dirty="0" smtClean="0">
                <a:solidFill>
                  <a:srgbClr val="0070C0"/>
                </a:solidFill>
              </a:rPr>
              <a:t>Fi O</a:t>
            </a:r>
            <a:r>
              <a:rPr lang="ru-RU" altLang="ru-RU" sz="2400" b="1" baseline="-25000" dirty="0" smtClean="0">
                <a:solidFill>
                  <a:srgbClr val="0070C0"/>
                </a:solidFill>
              </a:rPr>
              <a:t>2</a:t>
            </a:r>
            <a:r>
              <a:rPr lang="ru-RU" altLang="ru-RU" sz="2400" b="1" dirty="0" smtClean="0">
                <a:solidFill>
                  <a:srgbClr val="0070C0"/>
                </a:solidFill>
              </a:rPr>
              <a:t> , респираторный индекс – </a:t>
            </a:r>
            <a:r>
              <a:rPr lang="ru-RU" altLang="ru-RU" sz="2400" dirty="0" smtClean="0"/>
              <a:t>отношение  </a:t>
            </a:r>
          </a:p>
          <a:p>
            <a:pPr eaLnBrk="1" hangingPunct="1">
              <a:lnSpc>
                <a:spcPct val="90000"/>
              </a:lnSpc>
              <a:buFontTx/>
              <a:buNone/>
            </a:pPr>
            <a:r>
              <a:rPr lang="ru-RU" altLang="ru-RU" sz="2400" dirty="0" smtClean="0"/>
              <a:t>    Ра О</a:t>
            </a:r>
            <a:r>
              <a:rPr lang="ru-RU" altLang="ru-RU" sz="2400" baseline="-25000" dirty="0" smtClean="0"/>
              <a:t>2</a:t>
            </a:r>
            <a:r>
              <a:rPr lang="ru-RU" altLang="ru-RU" sz="2400" dirty="0" smtClean="0"/>
              <a:t> к фракции О</a:t>
            </a:r>
            <a:r>
              <a:rPr lang="ru-RU" altLang="ru-RU" sz="2400" baseline="-25000" dirty="0" smtClean="0"/>
              <a:t>2</a:t>
            </a:r>
            <a:r>
              <a:rPr lang="ru-RU" altLang="ru-RU" sz="2400" dirty="0" smtClean="0"/>
              <a:t> во вдыхаемом воздухе (</a:t>
            </a:r>
            <a:r>
              <a:rPr lang="en-US" altLang="ru-RU" sz="2400" b="1" dirty="0" smtClean="0">
                <a:solidFill>
                  <a:srgbClr val="0070C0"/>
                </a:solidFill>
              </a:rPr>
              <a:t>Fi O</a:t>
            </a:r>
            <a:r>
              <a:rPr lang="ru-RU" altLang="ru-RU" sz="2400" b="1" baseline="-25000" dirty="0" smtClean="0">
                <a:solidFill>
                  <a:srgbClr val="0070C0"/>
                </a:solidFill>
              </a:rPr>
              <a:t>2</a:t>
            </a:r>
            <a:r>
              <a:rPr lang="ru-RU" altLang="ru-RU" sz="2400" b="1" dirty="0" smtClean="0">
                <a:solidFill>
                  <a:srgbClr val="0070C0"/>
                </a:solidFill>
              </a:rPr>
              <a:t> </a:t>
            </a:r>
            <a:r>
              <a:rPr lang="ru-RU" altLang="ru-RU" sz="2400" dirty="0" smtClean="0"/>
              <a:t>)</a:t>
            </a:r>
          </a:p>
          <a:p>
            <a:pPr eaLnBrk="1" hangingPunct="1">
              <a:lnSpc>
                <a:spcPct val="90000"/>
              </a:lnSpc>
              <a:buFontTx/>
              <a:buNone/>
            </a:pPr>
            <a:r>
              <a:rPr lang="ru-RU" altLang="ru-RU" sz="2400" dirty="0" smtClean="0"/>
              <a:t>                                                                  </a:t>
            </a:r>
            <a:r>
              <a:rPr lang="ru-RU" altLang="ru-RU" sz="2400" b="1" dirty="0" smtClean="0">
                <a:solidFill>
                  <a:srgbClr val="0070C0"/>
                </a:solidFill>
              </a:rPr>
              <a:t>350-470 мм рт. </a:t>
            </a:r>
            <a:r>
              <a:rPr lang="ru-RU" altLang="ru-RU" sz="2400" b="1" dirty="0" err="1" smtClean="0">
                <a:solidFill>
                  <a:srgbClr val="0070C0"/>
                </a:solidFill>
              </a:rPr>
              <a:t>ст</a:t>
            </a:r>
            <a:endParaRPr lang="ru-RU" altLang="ru-RU" sz="2400" b="1" dirty="0" smtClean="0">
              <a:solidFill>
                <a:srgbClr val="0070C0"/>
              </a:solidFill>
            </a:endParaRPr>
          </a:p>
          <a:p>
            <a:pPr eaLnBrk="1" hangingPunct="1">
              <a:lnSpc>
                <a:spcPct val="90000"/>
              </a:lnSpc>
            </a:pPr>
            <a:r>
              <a:rPr lang="ru-RU" altLang="ru-RU" sz="2400" dirty="0" smtClean="0"/>
              <a:t> </a:t>
            </a:r>
            <a:r>
              <a:rPr lang="ru-RU" altLang="ru-RU" sz="2400" b="1" dirty="0" smtClean="0">
                <a:solidFill>
                  <a:srgbClr val="0070C0"/>
                </a:solidFill>
              </a:rPr>
              <a:t>ВЕ </a:t>
            </a:r>
            <a:r>
              <a:rPr lang="ru-RU" altLang="ru-RU" sz="2400" dirty="0" smtClean="0"/>
              <a:t>– избыток/дефицит оснований, артериальная</a:t>
            </a:r>
          </a:p>
          <a:p>
            <a:pPr eaLnBrk="1" hangingPunct="1">
              <a:lnSpc>
                <a:spcPct val="90000"/>
              </a:lnSpc>
              <a:buFontTx/>
              <a:buNone/>
            </a:pPr>
            <a:r>
              <a:rPr lang="ru-RU" altLang="ru-RU" sz="2400" dirty="0" smtClean="0"/>
              <a:t>     кровь                                                      </a:t>
            </a:r>
            <a:r>
              <a:rPr lang="ru-RU" altLang="ru-RU" sz="2400" b="1" dirty="0" smtClean="0">
                <a:solidFill>
                  <a:srgbClr val="0070C0"/>
                </a:solidFill>
              </a:rPr>
              <a:t>± 2,5 </a:t>
            </a:r>
            <a:r>
              <a:rPr lang="ru-RU" altLang="ru-RU" sz="2400" b="1" dirty="0" err="1" smtClean="0">
                <a:solidFill>
                  <a:srgbClr val="0070C0"/>
                </a:solidFill>
              </a:rPr>
              <a:t>ммоль</a:t>
            </a:r>
            <a:r>
              <a:rPr lang="ru-RU" altLang="ru-RU" sz="2400" b="1" dirty="0" smtClean="0">
                <a:solidFill>
                  <a:srgbClr val="0070C0"/>
                </a:solidFill>
              </a:rPr>
              <a:t>/л </a:t>
            </a:r>
          </a:p>
          <a:p>
            <a:pPr eaLnBrk="1" hangingPunct="1">
              <a:lnSpc>
                <a:spcPct val="90000"/>
              </a:lnSpc>
            </a:pPr>
            <a:endParaRPr lang="ru-RU" altLang="ru-RU" sz="2400" dirty="0" smtClean="0"/>
          </a:p>
          <a:p>
            <a:pPr eaLnBrk="1" hangingPunct="1">
              <a:lnSpc>
                <a:spcPct val="90000"/>
              </a:lnSpc>
            </a:pPr>
            <a:endParaRPr lang="ru-RU" altLang="ru-RU" sz="2000" dirty="0" smtClean="0"/>
          </a:p>
          <a:p>
            <a:pPr eaLnBrk="1" hangingPunct="1">
              <a:lnSpc>
                <a:spcPct val="90000"/>
              </a:lnSpc>
            </a:pPr>
            <a:endParaRPr lang="ru-RU" altLang="ru-RU" sz="2000" dirty="0" smtClean="0"/>
          </a:p>
        </p:txBody>
      </p:sp>
    </p:spTree>
    <p:extLst>
      <p:ext uri="{BB962C8B-B14F-4D97-AF65-F5344CB8AC3E}">
        <p14:creationId xmlns:p14="http://schemas.microsoft.com/office/powerpoint/2010/main" val="158582688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normAutofit fontScale="90000"/>
          </a:bodyPr>
          <a:lstStyle/>
          <a:p>
            <a:pPr eaLnBrk="1" hangingPunct="1"/>
            <a:r>
              <a:rPr lang="ru-RU" altLang="ru-RU" sz="2800" smtClean="0"/>
              <a:t>Капнография - регистрация концентрации СО</a:t>
            </a:r>
            <a:r>
              <a:rPr lang="ru-RU" altLang="ru-RU" sz="2800" baseline="-25000" smtClean="0"/>
              <a:t>2</a:t>
            </a:r>
            <a:r>
              <a:rPr lang="ru-RU" altLang="ru-RU" sz="2800" smtClean="0"/>
              <a:t> на вдохе и выдохе в дыхательном контуре.</a:t>
            </a:r>
            <a:br>
              <a:rPr lang="ru-RU" altLang="ru-RU" sz="2800" smtClean="0"/>
            </a:br>
            <a:endParaRPr lang="ru-RU" altLang="ru-RU" sz="2800" smtClean="0"/>
          </a:p>
        </p:txBody>
      </p:sp>
      <p:sp>
        <p:nvSpPr>
          <p:cNvPr id="50179" name="Rectangle 3"/>
          <p:cNvSpPr>
            <a:spLocks noGrp="1" noChangeArrowheads="1"/>
          </p:cNvSpPr>
          <p:nvPr>
            <p:ph type="body" sz="half" idx="1"/>
          </p:nvPr>
        </p:nvSpPr>
        <p:spPr>
          <a:xfrm>
            <a:off x="457200" y="1196975"/>
            <a:ext cx="5051425" cy="4929188"/>
          </a:xfrm>
        </p:spPr>
        <p:txBody>
          <a:bodyPr/>
          <a:lstStyle/>
          <a:p>
            <a:pPr eaLnBrk="1" hangingPunct="1">
              <a:lnSpc>
                <a:spcPct val="80000"/>
              </a:lnSpc>
            </a:pPr>
            <a:r>
              <a:rPr lang="ru-RU" altLang="ru-RU" sz="2000" b="1" dirty="0" smtClean="0">
                <a:solidFill>
                  <a:srgbClr val="0070C0"/>
                </a:solidFill>
              </a:rPr>
              <a:t>АВ </a:t>
            </a:r>
            <a:r>
              <a:rPr lang="ru-RU" altLang="ru-RU" sz="2000" dirty="0" smtClean="0"/>
              <a:t>–поступление газа из мертвого пространства</a:t>
            </a:r>
          </a:p>
          <a:p>
            <a:pPr eaLnBrk="1" hangingPunct="1">
              <a:lnSpc>
                <a:spcPct val="80000"/>
              </a:lnSpc>
            </a:pPr>
            <a:r>
              <a:rPr lang="ru-RU" altLang="ru-RU" sz="2000" b="1" dirty="0" smtClean="0">
                <a:solidFill>
                  <a:srgbClr val="0070C0"/>
                </a:solidFill>
              </a:rPr>
              <a:t>ВС </a:t>
            </a:r>
            <a:r>
              <a:rPr lang="ru-RU" altLang="ru-RU" sz="2000" dirty="0" smtClean="0"/>
              <a:t>-  продолжение выдоха, начинает поступать газ, содержащий CO</a:t>
            </a:r>
            <a:r>
              <a:rPr lang="ru-RU" altLang="ru-RU" sz="2000" baseline="-25000" dirty="0" smtClean="0"/>
              <a:t>2</a:t>
            </a:r>
            <a:r>
              <a:rPr lang="ru-RU" altLang="ru-RU" sz="2000" dirty="0" smtClean="0"/>
              <a:t>. </a:t>
            </a:r>
          </a:p>
          <a:p>
            <a:pPr eaLnBrk="1" hangingPunct="1">
              <a:lnSpc>
                <a:spcPct val="80000"/>
              </a:lnSpc>
            </a:pPr>
            <a:r>
              <a:rPr lang="ru-RU" altLang="ru-RU" sz="2000" b="1" dirty="0" smtClean="0">
                <a:solidFill>
                  <a:srgbClr val="0070C0"/>
                </a:solidFill>
              </a:rPr>
              <a:t>CD</a:t>
            </a:r>
            <a:r>
              <a:rPr lang="ru-RU" altLang="ru-RU" sz="2000" dirty="0" smtClean="0"/>
              <a:t>  - скорость воздушной струи снижается, напряжение CO</a:t>
            </a:r>
            <a:r>
              <a:rPr lang="ru-RU" altLang="ru-RU" sz="2000" baseline="-25000" dirty="0" smtClean="0"/>
              <a:t>2</a:t>
            </a:r>
            <a:r>
              <a:rPr lang="ru-RU" altLang="ru-RU" sz="2000" dirty="0" smtClean="0"/>
              <a:t> изменяется мало, достигая плато. В точке </a:t>
            </a:r>
            <a:r>
              <a:rPr lang="ru-RU" altLang="ru-RU" sz="2000" b="1" dirty="0" smtClean="0">
                <a:solidFill>
                  <a:srgbClr val="0070C0"/>
                </a:solidFill>
              </a:rPr>
              <a:t>D </a:t>
            </a:r>
            <a:r>
              <a:rPr lang="ru-RU" altLang="ru-RU" sz="2000" dirty="0" smtClean="0"/>
              <a:t>-  наибольшее парциальное напряжение CO</a:t>
            </a:r>
            <a:r>
              <a:rPr lang="ru-RU" altLang="ru-RU" sz="2000" baseline="-25000" dirty="0" smtClean="0"/>
              <a:t>2</a:t>
            </a:r>
            <a:r>
              <a:rPr lang="ru-RU" altLang="ru-RU" sz="2000" dirty="0" smtClean="0"/>
              <a:t>(Р</a:t>
            </a:r>
            <a:r>
              <a:rPr lang="ru-RU" altLang="ru-RU" sz="2000" baseline="-25000" dirty="0" smtClean="0"/>
              <a:t>ЕТ </a:t>
            </a:r>
            <a:r>
              <a:rPr lang="ru-RU" altLang="ru-RU" sz="2000" dirty="0" smtClean="0"/>
              <a:t>CO</a:t>
            </a:r>
            <a:r>
              <a:rPr lang="ru-RU" altLang="ru-RU" sz="2000" baseline="-25000" dirty="0" smtClean="0"/>
              <a:t>2</a:t>
            </a:r>
            <a:r>
              <a:rPr lang="ru-RU" altLang="ru-RU" sz="2000" dirty="0" smtClean="0"/>
              <a:t>), близкое к р</a:t>
            </a:r>
            <a:r>
              <a:rPr lang="ru-RU" altLang="ru-RU" sz="2000" baseline="-25000" dirty="0" smtClean="0"/>
              <a:t>А</a:t>
            </a:r>
            <a:r>
              <a:rPr lang="ru-RU" altLang="ru-RU" sz="2000" dirty="0" smtClean="0"/>
              <a:t>CO2 (альвеолы) и пригодное  для приблизительной оценки Ра CO2</a:t>
            </a:r>
          </a:p>
          <a:p>
            <a:pPr eaLnBrk="1" hangingPunct="1">
              <a:lnSpc>
                <a:spcPct val="80000"/>
              </a:lnSpc>
            </a:pPr>
            <a:r>
              <a:rPr lang="ru-RU" altLang="ru-RU" sz="2000" b="1" dirty="0" smtClean="0">
                <a:solidFill>
                  <a:srgbClr val="0070C0"/>
                </a:solidFill>
              </a:rPr>
              <a:t>DE </a:t>
            </a:r>
            <a:r>
              <a:rPr lang="ru-RU" altLang="ru-RU" sz="2000" dirty="0" smtClean="0"/>
              <a:t>– вдох: в дыхательные пути поступает газ без CO2 и давление его в анализируемом газе резко падает</a:t>
            </a:r>
            <a:endParaRPr lang="ru-RU" altLang="ru-RU" sz="2000" b="1" dirty="0" smtClean="0"/>
          </a:p>
          <a:p>
            <a:pPr eaLnBrk="1" hangingPunct="1">
              <a:lnSpc>
                <a:spcPct val="80000"/>
              </a:lnSpc>
            </a:pPr>
            <a:endParaRPr lang="ru-RU" altLang="ru-RU" sz="2000" dirty="0" smtClean="0"/>
          </a:p>
          <a:p>
            <a:pPr eaLnBrk="1" hangingPunct="1">
              <a:lnSpc>
                <a:spcPct val="80000"/>
              </a:lnSpc>
              <a:buFontTx/>
              <a:buNone/>
            </a:pPr>
            <a:endParaRPr lang="ru-RU" altLang="ru-RU" sz="2000" dirty="0" smtClean="0"/>
          </a:p>
          <a:p>
            <a:pPr eaLnBrk="1" hangingPunct="1">
              <a:lnSpc>
                <a:spcPct val="80000"/>
              </a:lnSpc>
              <a:buFontTx/>
              <a:buNone/>
            </a:pPr>
            <a:r>
              <a:rPr lang="ru-RU" altLang="ru-RU" sz="1400" dirty="0" smtClean="0"/>
              <a:t>	</a:t>
            </a:r>
          </a:p>
        </p:txBody>
      </p:sp>
      <p:pic>
        <p:nvPicPr>
          <p:cNvPr id="50180" name="Picture 5"/>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5651500" y="1820863"/>
            <a:ext cx="3168650" cy="2616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0181" name="Rectangle 7"/>
          <p:cNvSpPr>
            <a:spLocks noGrp="1" noChangeArrowheads="1"/>
          </p:cNvSpPr>
          <p:nvPr>
            <p:ph sz="quarter" idx="3"/>
          </p:nvPr>
        </p:nvSpPr>
        <p:spPr>
          <a:xfrm>
            <a:off x="5724525" y="4724400"/>
            <a:ext cx="2962275" cy="1401763"/>
          </a:xfrm>
        </p:spPr>
        <p:txBody>
          <a:bodyPr/>
          <a:lstStyle/>
          <a:p>
            <a:pPr eaLnBrk="1" hangingPunct="1">
              <a:buFontTx/>
              <a:buNone/>
            </a:pPr>
            <a:r>
              <a:rPr lang="ru-RU" altLang="ru-RU" sz="2800" b="1" dirty="0" smtClean="0">
                <a:solidFill>
                  <a:srgbClr val="0070C0"/>
                </a:solidFill>
              </a:rPr>
              <a:t>В норме Р</a:t>
            </a:r>
            <a:r>
              <a:rPr lang="ru-RU" altLang="ru-RU" sz="2800" b="1" baseline="-25000" dirty="0" smtClean="0">
                <a:solidFill>
                  <a:srgbClr val="0070C0"/>
                </a:solidFill>
              </a:rPr>
              <a:t>ЕТ </a:t>
            </a:r>
            <a:r>
              <a:rPr lang="ru-RU" altLang="ru-RU" sz="2800" b="1" dirty="0" smtClean="0">
                <a:solidFill>
                  <a:srgbClr val="0070C0"/>
                </a:solidFill>
              </a:rPr>
              <a:t>CO</a:t>
            </a:r>
            <a:r>
              <a:rPr lang="ru-RU" altLang="ru-RU" sz="2800" b="1" baseline="-25000" dirty="0" smtClean="0">
                <a:solidFill>
                  <a:srgbClr val="0070C0"/>
                </a:solidFill>
              </a:rPr>
              <a:t>2</a:t>
            </a:r>
            <a:r>
              <a:rPr lang="ru-RU" altLang="ru-RU" sz="2800" b="1" dirty="0" smtClean="0">
                <a:solidFill>
                  <a:srgbClr val="0070C0"/>
                </a:solidFill>
              </a:rPr>
              <a:t>    35-45 мм </a:t>
            </a:r>
            <a:r>
              <a:rPr lang="ru-RU" altLang="ru-RU" sz="2800" b="1" dirty="0" err="1" smtClean="0">
                <a:solidFill>
                  <a:srgbClr val="0070C0"/>
                </a:solidFill>
              </a:rPr>
              <a:t>рт</a:t>
            </a:r>
            <a:r>
              <a:rPr lang="ru-RU" altLang="ru-RU" sz="2800" b="1" dirty="0" smtClean="0">
                <a:solidFill>
                  <a:srgbClr val="0070C0"/>
                </a:solidFill>
              </a:rPr>
              <a:t> </a:t>
            </a:r>
            <a:r>
              <a:rPr lang="ru-RU" altLang="ru-RU" sz="2800" b="1" dirty="0" err="1" smtClean="0">
                <a:solidFill>
                  <a:srgbClr val="0070C0"/>
                </a:solidFill>
              </a:rPr>
              <a:t>ст</a:t>
            </a:r>
            <a:endParaRPr lang="ru-RU" altLang="ru-RU" sz="2800" b="1" dirty="0" smtClean="0">
              <a:solidFill>
                <a:srgbClr val="0070C0"/>
              </a:solidFill>
            </a:endParaRPr>
          </a:p>
        </p:txBody>
      </p:sp>
    </p:spTree>
    <p:extLst>
      <p:ext uri="{BB962C8B-B14F-4D97-AF65-F5344CB8AC3E}">
        <p14:creationId xmlns:p14="http://schemas.microsoft.com/office/powerpoint/2010/main" val="7993228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ru-RU" dirty="0"/>
              <a:t>ОПН — остро </a:t>
            </a:r>
            <a:r>
              <a:rPr lang="ru-RU" dirty="0" err="1"/>
              <a:t>развившееся</a:t>
            </a:r>
            <a:r>
              <a:rPr lang="ru-RU" dirty="0"/>
              <a:t> патологическое состояние, характеризующееся нарушением функции почек с задержкой выведения из организма продуктов азотистого обмена и расстройством водного, электролитного, осмотического и кислотно-щелочного равновесия, обусловленное острым поражением ткани </a:t>
            </a:r>
            <a:r>
              <a:rPr lang="ru-RU" dirty="0" err="1"/>
              <a:t>лочек</a:t>
            </a:r>
            <a:r>
              <a:rPr lang="ru-RU" dirty="0"/>
              <a:t>, например при шоке, отравлениях или инфекционных болезнях.</a:t>
            </a:r>
          </a:p>
        </p:txBody>
      </p:sp>
    </p:spTree>
    <p:extLst>
      <p:ext uri="{BB962C8B-B14F-4D97-AF65-F5344CB8AC3E}">
        <p14:creationId xmlns:p14="http://schemas.microsoft.com/office/powerpoint/2010/main" val="30800898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r>
              <a:rPr lang="ru-RU" dirty="0"/>
              <a:t>Острая почечная недостаточность (ОПН) — патологический синдром, в основе которого лежит острое поражение нефрона с последующим нарушением его основных функций (</a:t>
            </a:r>
            <a:r>
              <a:rPr lang="ru-RU" dirty="0" err="1" smtClean="0"/>
              <a:t>мочеобразовательной</a:t>
            </a:r>
            <a:r>
              <a:rPr lang="ru-RU" dirty="0" smtClean="0"/>
              <a:t> </a:t>
            </a:r>
            <a:r>
              <a:rPr lang="ru-RU" dirty="0"/>
              <a:t>и мочевыделительной) и характеризующийся азотемией, нарушением КЩС и водно-электролитного обмена</a:t>
            </a:r>
            <a:r>
              <a:rPr lang="ru-RU" dirty="0" smtClean="0"/>
              <a:t>. </a:t>
            </a:r>
            <a:endParaRPr lang="ru-RU" dirty="0"/>
          </a:p>
        </p:txBody>
      </p:sp>
    </p:spTree>
    <p:extLst>
      <p:ext uri="{BB962C8B-B14F-4D97-AF65-F5344CB8AC3E}">
        <p14:creationId xmlns:p14="http://schemas.microsoft.com/office/powerpoint/2010/main" val="350129197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ru-RU" b="1" dirty="0" err="1" smtClean="0">
                <a:solidFill>
                  <a:srgbClr val="0070C0"/>
                </a:solidFill>
              </a:rPr>
              <a:t>Олигурия</a:t>
            </a:r>
            <a:r>
              <a:rPr lang="ru-RU" dirty="0" smtClean="0"/>
              <a:t> –выделение мочи менее 1 мл/кг час</a:t>
            </a:r>
          </a:p>
          <a:p>
            <a:r>
              <a:rPr lang="ru-RU" b="1" dirty="0" smtClean="0">
                <a:solidFill>
                  <a:srgbClr val="0070C0"/>
                </a:solidFill>
              </a:rPr>
              <a:t>Анурия</a:t>
            </a:r>
            <a:r>
              <a:rPr lang="ru-RU" dirty="0" smtClean="0"/>
              <a:t> – выделение мочи менее 1,5 мл/кг/</a:t>
            </a:r>
            <a:r>
              <a:rPr lang="ru-RU" dirty="0" err="1" smtClean="0"/>
              <a:t>сут</a:t>
            </a:r>
            <a:endParaRPr lang="ru-RU" dirty="0"/>
          </a:p>
        </p:txBody>
      </p:sp>
    </p:spTree>
    <p:extLst>
      <p:ext uri="{BB962C8B-B14F-4D97-AF65-F5344CB8AC3E}">
        <p14:creationId xmlns:p14="http://schemas.microsoft.com/office/powerpoint/2010/main" val="357670359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descr="https://img08.rl0.ru/32ae4f53cd3307c9a4550ed01095a49b/c992x234/www.osp.ru/FileStorage/ARTICLE/Lechacshij_vrach/2011-08/06_11/13110848/Lechacshij_vrach_019-t_(6778).gif"/>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1556792"/>
            <a:ext cx="8856984" cy="3456384"/>
          </a:xfrm>
          <a:prstGeom prst="rect">
            <a:avLst/>
          </a:prstGeom>
          <a:noFill/>
          <a:ln>
            <a:noFill/>
          </a:ln>
        </p:spPr>
      </p:pic>
    </p:spTree>
    <p:extLst>
      <p:ext uri="{BB962C8B-B14F-4D97-AF65-F5344CB8AC3E}">
        <p14:creationId xmlns:p14="http://schemas.microsoft.com/office/powerpoint/2010/main" val="33285364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8" name="Text Box 4"/>
          <p:cNvSpPr txBox="1">
            <a:spLocks noChangeArrowheads="1"/>
          </p:cNvSpPr>
          <p:nvPr/>
        </p:nvSpPr>
        <p:spPr bwMode="auto">
          <a:xfrm>
            <a:off x="762000" y="990600"/>
            <a:ext cx="7566025" cy="655638"/>
          </a:xfrm>
          <a:prstGeom prst="rect">
            <a:avLst/>
          </a:prstGeom>
          <a:solidFill>
            <a:srgbClr val="FFFF00"/>
          </a:solidFill>
          <a:ln w="762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ru-RU" altLang="ru-RU" sz="3200" b="1"/>
              <a:t>ПЕЧЕНОЧНАЯ НЕДОСТАТОЧНОСТЬ</a:t>
            </a:r>
          </a:p>
        </p:txBody>
      </p:sp>
      <p:sp>
        <p:nvSpPr>
          <p:cNvPr id="113669" name="Text Box 5"/>
          <p:cNvSpPr txBox="1">
            <a:spLocks noChangeArrowheads="1"/>
          </p:cNvSpPr>
          <p:nvPr/>
        </p:nvSpPr>
        <p:spPr bwMode="auto">
          <a:xfrm>
            <a:off x="609600" y="2847975"/>
            <a:ext cx="8402638" cy="299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20000"/>
              </a:spcBef>
            </a:pPr>
            <a:r>
              <a:rPr lang="ru-RU" altLang="ru-RU" sz="2800" b="1" i="1">
                <a:solidFill>
                  <a:srgbClr val="CC0000"/>
                </a:solidFill>
                <a:effectLst>
                  <a:outerShdw blurRad="38100" dist="38100" dir="2700000" algn="tl">
                    <a:srgbClr val="C0C0C0"/>
                  </a:outerShdw>
                </a:effectLst>
              </a:rPr>
              <a:t>генерализованное поражение </a:t>
            </a:r>
          </a:p>
          <a:p>
            <a:pPr algn="ctr">
              <a:spcBef>
                <a:spcPct val="20000"/>
              </a:spcBef>
            </a:pPr>
            <a:r>
              <a:rPr lang="ru-RU" altLang="ru-RU" sz="2800" b="1" i="1">
                <a:solidFill>
                  <a:srgbClr val="CC0000"/>
                </a:solidFill>
                <a:effectLst>
                  <a:outerShdw blurRad="38100" dist="38100" dir="2700000" algn="tl">
                    <a:srgbClr val="C0C0C0"/>
                  </a:outerShdw>
                </a:effectLst>
              </a:rPr>
              <a:t>всех   функций печени </a:t>
            </a:r>
          </a:p>
          <a:p>
            <a:pPr algn="ctr">
              <a:spcBef>
                <a:spcPct val="20000"/>
              </a:spcBef>
            </a:pPr>
            <a:r>
              <a:rPr lang="ru-RU" altLang="ru-RU" sz="2800" b="1" i="1">
                <a:solidFill>
                  <a:srgbClr val="CC0000"/>
                </a:solidFill>
                <a:effectLst>
                  <a:outerShdw blurRad="38100" dist="38100" dir="2700000" algn="tl">
                    <a:srgbClr val="C0C0C0"/>
                  </a:outerShdw>
                </a:effectLst>
              </a:rPr>
              <a:t>с активным патологическим воздействием </a:t>
            </a:r>
          </a:p>
          <a:p>
            <a:pPr algn="ctr">
              <a:spcBef>
                <a:spcPct val="20000"/>
              </a:spcBef>
            </a:pPr>
            <a:r>
              <a:rPr lang="ru-RU" altLang="ru-RU" sz="2800" b="1" i="1">
                <a:solidFill>
                  <a:srgbClr val="CC0000"/>
                </a:solidFill>
                <a:effectLst>
                  <a:outerShdw blurRad="38100" dist="38100" dir="2700000" algn="tl">
                    <a:srgbClr val="C0C0C0"/>
                  </a:outerShdw>
                </a:effectLst>
              </a:rPr>
              <a:t>на другие органы, </a:t>
            </a:r>
          </a:p>
          <a:p>
            <a:pPr algn="ctr">
              <a:spcBef>
                <a:spcPct val="20000"/>
              </a:spcBef>
            </a:pPr>
            <a:r>
              <a:rPr lang="ru-RU" altLang="ru-RU" sz="2800" b="1" i="1">
                <a:solidFill>
                  <a:srgbClr val="CC0000"/>
                </a:solidFill>
                <a:effectLst>
                  <a:outerShdw blurRad="38100" dist="38100" dir="2700000" algn="tl">
                    <a:srgbClr val="C0C0C0"/>
                  </a:outerShdw>
                </a:effectLst>
              </a:rPr>
              <a:t>в том числе – на почки.</a:t>
            </a:r>
          </a:p>
          <a:p>
            <a:pPr algn="ctr"/>
            <a:endParaRPr lang="ru-RU" altLang="ru-RU" sz="2800" b="1" i="1">
              <a:solidFill>
                <a:srgbClr val="CC0000"/>
              </a:solidFill>
              <a:effectLst>
                <a:outerShdw blurRad="38100" dist="38100" dir="2700000" algn="tl">
                  <a:srgbClr val="C0C0C0"/>
                </a:outerShdw>
              </a:effectLst>
            </a:endParaRPr>
          </a:p>
        </p:txBody>
      </p:sp>
    </p:spTree>
    <p:extLst>
      <p:ext uri="{BB962C8B-B14F-4D97-AF65-F5344CB8AC3E}">
        <p14:creationId xmlns:p14="http://schemas.microsoft.com/office/powerpoint/2010/main" val="38193276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r>
              <a:rPr lang="ru-RU" dirty="0"/>
              <a:t>«голова Медузы»</a:t>
            </a:r>
          </a:p>
        </p:txBody>
      </p:sp>
      <p:sp>
        <p:nvSpPr>
          <p:cNvPr id="4" name="Объект 3"/>
          <p:cNvSpPr>
            <a:spLocks noGrp="1"/>
          </p:cNvSpPr>
          <p:nvPr>
            <p:ph sz="half" idx="2"/>
          </p:nvPr>
        </p:nvSpPr>
        <p:spPr/>
        <p:txBody>
          <a:bodyPr/>
          <a:lstStyle/>
          <a:p>
            <a:endParaRPr lang="ru-RU" dirty="0"/>
          </a:p>
        </p:txBody>
      </p:sp>
      <p:sp>
        <p:nvSpPr>
          <p:cNvPr id="5" name="Текст 4"/>
          <p:cNvSpPr>
            <a:spLocks noGrp="1"/>
          </p:cNvSpPr>
          <p:nvPr>
            <p:ph type="body" sz="quarter" idx="3"/>
          </p:nvPr>
        </p:nvSpPr>
        <p:spPr/>
        <p:txBody>
          <a:bodyPr/>
          <a:lstStyle/>
          <a:p>
            <a:endParaRPr lang="ru-RU"/>
          </a:p>
        </p:txBody>
      </p:sp>
      <p:sp>
        <p:nvSpPr>
          <p:cNvPr id="6" name="Объект 5"/>
          <p:cNvSpPr>
            <a:spLocks noGrp="1"/>
          </p:cNvSpPr>
          <p:nvPr>
            <p:ph sz="quarter" idx="4"/>
          </p:nvPr>
        </p:nvSpPr>
        <p:spPr/>
        <p:txBody>
          <a:bodyPr>
            <a:normAutofit/>
          </a:bodyPr>
          <a:lstStyle/>
          <a:p>
            <a:pPr marL="0" indent="0">
              <a:buNone/>
            </a:pPr>
            <a:r>
              <a:rPr lang="ru-RU" dirty="0"/>
              <a:t>При  внутрипечёночной </a:t>
            </a:r>
          </a:p>
          <a:p>
            <a:pPr marL="0" indent="0">
              <a:buNone/>
            </a:pPr>
            <a:r>
              <a:rPr lang="ru-RU" dirty="0"/>
              <a:t>портальной  гипертензии  некоторое  количество  крови  может  оттекать  из  </a:t>
            </a:r>
            <a:r>
              <a:rPr lang="ru-RU" dirty="0" smtClean="0"/>
              <a:t>воротной </a:t>
            </a:r>
            <a:r>
              <a:rPr lang="ru-RU" dirty="0"/>
              <a:t>вены через околопупочные вены в нижнюю полую вену, что приводит к </a:t>
            </a:r>
            <a:r>
              <a:rPr lang="ru-RU" dirty="0" smtClean="0"/>
              <a:t>появлению </a:t>
            </a:r>
            <a:r>
              <a:rPr lang="ru-RU" dirty="0"/>
              <a:t>расходящихся от пупка коллатералей,</a:t>
            </a:r>
          </a:p>
        </p:txBody>
      </p:sp>
      <p:pic>
        <p:nvPicPr>
          <p:cNvPr id="4098" name="Picture 2" descr="C:\Larisa\Библиотека\Guidelines\наши рекомендации\Без названия.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276872"/>
            <a:ext cx="3384376"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56461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Лабораторные </a:t>
            </a:r>
            <a:r>
              <a:rPr lang="ru-RU" dirty="0"/>
              <a:t>методы исследования функции печени</a:t>
            </a:r>
          </a:p>
        </p:txBody>
      </p:sp>
      <p:sp>
        <p:nvSpPr>
          <p:cNvPr id="7" name="Объект 6"/>
          <p:cNvSpPr>
            <a:spLocks noGrp="1"/>
          </p:cNvSpPr>
          <p:nvPr>
            <p:ph idx="1"/>
          </p:nvPr>
        </p:nvSpPr>
        <p:spPr/>
        <p:txBody>
          <a:bodyPr>
            <a:normAutofit/>
          </a:bodyPr>
          <a:lstStyle/>
          <a:p>
            <a:r>
              <a:rPr lang="ru-RU" dirty="0"/>
              <a:t>Определение  </a:t>
            </a:r>
            <a:r>
              <a:rPr lang="ru-RU" b="1" dirty="0">
                <a:solidFill>
                  <a:srgbClr val="0070C0"/>
                </a:solidFill>
              </a:rPr>
              <a:t>билирубина</a:t>
            </a:r>
            <a:r>
              <a:rPr lang="ru-RU" dirty="0"/>
              <a:t>  в  сыворотке  крови.  В  норме:  </a:t>
            </a:r>
            <a:r>
              <a:rPr lang="ru-RU" dirty="0" smtClean="0"/>
              <a:t>общий билирубин </a:t>
            </a:r>
            <a:r>
              <a:rPr lang="ru-RU" dirty="0"/>
              <a:t>- 1,7-20 </a:t>
            </a:r>
            <a:r>
              <a:rPr lang="ru-RU" dirty="0" err="1"/>
              <a:t>мкмоль</a:t>
            </a:r>
            <a:r>
              <a:rPr lang="ru-RU" dirty="0"/>
              <a:t>/л, прямой билирубин - 0-4,6 </a:t>
            </a:r>
            <a:r>
              <a:rPr lang="ru-RU" dirty="0" err="1"/>
              <a:t>мкмоль</a:t>
            </a:r>
            <a:r>
              <a:rPr lang="ru-RU" dirty="0"/>
              <a:t>/л</a:t>
            </a:r>
            <a:r>
              <a:rPr lang="ru-RU" dirty="0" smtClean="0"/>
              <a:t>.</a:t>
            </a:r>
          </a:p>
          <a:p>
            <a:r>
              <a:rPr lang="ru-RU" b="1" dirty="0">
                <a:solidFill>
                  <a:srgbClr val="0070C0"/>
                </a:solidFill>
              </a:rPr>
              <a:t>Альбумин</a:t>
            </a:r>
            <a:r>
              <a:rPr lang="ru-RU" dirty="0"/>
              <a:t>  сыворотки  крови (в  норме 34-48 </a:t>
            </a:r>
            <a:r>
              <a:rPr lang="ru-RU" dirty="0" smtClean="0"/>
              <a:t>г/л</a:t>
            </a:r>
            <a:r>
              <a:rPr lang="ru-RU" dirty="0"/>
              <a:t>) </a:t>
            </a:r>
          </a:p>
          <a:p>
            <a:r>
              <a:rPr lang="ru-RU" b="1" dirty="0" err="1" smtClean="0">
                <a:solidFill>
                  <a:srgbClr val="0070C0"/>
                </a:solidFill>
              </a:rPr>
              <a:t>Протромбиновое</a:t>
            </a:r>
            <a:r>
              <a:rPr lang="ru-RU" b="1" dirty="0" smtClean="0">
                <a:solidFill>
                  <a:srgbClr val="0070C0"/>
                </a:solidFill>
              </a:rPr>
              <a:t> </a:t>
            </a:r>
            <a:r>
              <a:rPr lang="ru-RU" b="1" dirty="0">
                <a:solidFill>
                  <a:srgbClr val="0070C0"/>
                </a:solidFill>
              </a:rPr>
              <a:t>время </a:t>
            </a:r>
            <a:r>
              <a:rPr lang="ru-RU" dirty="0"/>
              <a:t>(в норме 11-14 сек)</a:t>
            </a:r>
          </a:p>
        </p:txBody>
      </p:sp>
    </p:spTree>
    <p:extLst>
      <p:ext uri="{BB962C8B-B14F-4D97-AF65-F5344CB8AC3E}">
        <p14:creationId xmlns:p14="http://schemas.microsoft.com/office/powerpoint/2010/main" val="61925724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Классификация </a:t>
            </a:r>
            <a:r>
              <a:rPr lang="en-US" dirty="0"/>
              <a:t>Child-</a:t>
            </a:r>
            <a:r>
              <a:rPr lang="en-US" dirty="0" err="1"/>
              <a:t>Turcotte</a:t>
            </a:r>
            <a:endParaRPr lang="ru-RU"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556793"/>
            <a:ext cx="8229600" cy="40118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70754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0070C0"/>
                </a:solidFill>
              </a:rPr>
              <a:t>Кишечная </a:t>
            </a:r>
            <a:r>
              <a:rPr lang="ru-RU" b="1" dirty="0" err="1" smtClean="0">
                <a:solidFill>
                  <a:srgbClr val="0070C0"/>
                </a:solidFill>
              </a:rPr>
              <a:t>недостаточнсть</a:t>
            </a:r>
            <a:endParaRPr lang="ru-RU" b="1" dirty="0">
              <a:solidFill>
                <a:srgbClr val="0070C0"/>
              </a:solidFill>
            </a:endParaRPr>
          </a:p>
        </p:txBody>
      </p:sp>
      <p:sp>
        <p:nvSpPr>
          <p:cNvPr id="3" name="Объект 2"/>
          <p:cNvSpPr>
            <a:spLocks noGrp="1"/>
          </p:cNvSpPr>
          <p:nvPr>
            <p:ph idx="1"/>
          </p:nvPr>
        </p:nvSpPr>
        <p:spPr/>
        <p:txBody>
          <a:bodyPr/>
          <a:lstStyle/>
          <a:p>
            <a:r>
              <a:rPr lang="ru-RU" dirty="0" smtClean="0"/>
              <a:t>Нарушение двигательной, секреторной, всасывательной и барьерной функций кишечника; сопровождается нарушением транзита кишечного содержимого, изменением кишечной микрофлоры и способствует </a:t>
            </a:r>
            <a:r>
              <a:rPr lang="ru-RU" dirty="0" err="1" smtClean="0"/>
              <a:t>транслокации</a:t>
            </a:r>
            <a:r>
              <a:rPr lang="ru-RU" dirty="0" smtClean="0"/>
              <a:t> токсинов и микробов в кровоток и брюшную полость.</a:t>
            </a:r>
            <a:endParaRPr lang="ru-RU" dirty="0"/>
          </a:p>
        </p:txBody>
      </p:sp>
    </p:spTree>
    <p:extLst>
      <p:ext uri="{BB962C8B-B14F-4D97-AF65-F5344CB8AC3E}">
        <p14:creationId xmlns:p14="http://schemas.microsoft.com/office/powerpoint/2010/main" val="418906506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Использованная литература</a:t>
            </a:r>
            <a:endParaRPr lang="ru-RU" dirty="0"/>
          </a:p>
        </p:txBody>
      </p:sp>
      <p:sp>
        <p:nvSpPr>
          <p:cNvPr id="3" name="Объект 2"/>
          <p:cNvSpPr>
            <a:spLocks noGrp="1"/>
          </p:cNvSpPr>
          <p:nvPr>
            <p:ph idx="1"/>
          </p:nvPr>
        </p:nvSpPr>
        <p:spPr/>
        <p:txBody>
          <a:bodyPr>
            <a:normAutofit lnSpcReduction="10000"/>
          </a:bodyPr>
          <a:lstStyle/>
          <a:p>
            <a:r>
              <a:rPr lang="ru-RU" dirty="0"/>
              <a:t>Основы интенсивной терапии. </a:t>
            </a:r>
            <a:r>
              <a:rPr lang="ru-RU" dirty="0" smtClean="0"/>
              <a:t>Руководство Всемирной </a:t>
            </a:r>
            <a:r>
              <a:rPr lang="ru-RU" dirty="0"/>
              <a:t>федерации  обществ  анестезиологов  (WFSA).- Издание 2-е, переработанное и </a:t>
            </a:r>
            <a:r>
              <a:rPr lang="ru-RU" dirty="0" smtClean="0"/>
              <a:t>дополненное.- 2016.</a:t>
            </a:r>
          </a:p>
          <a:p>
            <a:r>
              <a:rPr lang="ru-RU" dirty="0" smtClean="0"/>
              <a:t>Базовый курс анестезиолога: учебное пособие /под ред. Э.В. </a:t>
            </a:r>
            <a:r>
              <a:rPr lang="ru-RU" dirty="0" err="1" smtClean="0"/>
              <a:t>Недашковского</a:t>
            </a:r>
            <a:r>
              <a:rPr lang="ru-RU" dirty="0" smtClean="0"/>
              <a:t>.- Архангельск, 2010.</a:t>
            </a:r>
          </a:p>
          <a:p>
            <a:r>
              <a:rPr lang="en-US" dirty="0"/>
              <a:t>Goldman-Cecil Medicine, </a:t>
            </a:r>
            <a:r>
              <a:rPr lang="ru-RU" dirty="0" smtClean="0"/>
              <a:t>25</a:t>
            </a:r>
            <a:r>
              <a:rPr lang="en-US" dirty="0" smtClean="0"/>
              <a:t> Edition</a:t>
            </a:r>
            <a:r>
              <a:rPr lang="ru-RU" dirty="0" smtClean="0"/>
              <a:t> / </a:t>
            </a:r>
            <a:r>
              <a:rPr lang="en-US" dirty="0" smtClean="0"/>
              <a:t>Goldman</a:t>
            </a:r>
            <a:r>
              <a:rPr lang="en-US" dirty="0"/>
              <a:t>, Lee, </a:t>
            </a:r>
            <a:r>
              <a:rPr lang="en-US" dirty="0" smtClean="0"/>
              <a:t>M</a:t>
            </a:r>
            <a:r>
              <a:rPr lang="ru-RU" dirty="0" smtClean="0"/>
              <a:t>.- </a:t>
            </a:r>
            <a:r>
              <a:rPr lang="en-US" dirty="0" smtClean="0"/>
              <a:t>Copyright </a:t>
            </a:r>
            <a:r>
              <a:rPr lang="en-US" dirty="0"/>
              <a:t>© </a:t>
            </a:r>
            <a:r>
              <a:rPr lang="en-US" dirty="0" smtClean="0"/>
              <a:t>2016</a:t>
            </a:r>
            <a:r>
              <a:rPr lang="ru-RU" smtClean="0"/>
              <a:t>.</a:t>
            </a:r>
            <a:endParaRPr lang="ru-RU" dirty="0"/>
          </a:p>
        </p:txBody>
      </p:sp>
    </p:spTree>
    <p:extLst>
      <p:ext uri="{BB962C8B-B14F-4D97-AF65-F5344CB8AC3E}">
        <p14:creationId xmlns:p14="http://schemas.microsoft.com/office/powerpoint/2010/main" val="3687604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ru-RU" dirty="0" smtClean="0"/>
              <a:t>Благодарю за внимание</a:t>
            </a:r>
            <a:endParaRPr lang="ru-RU" dirty="0"/>
          </a:p>
        </p:txBody>
      </p:sp>
    </p:spTree>
    <p:extLst>
      <p:ext uri="{BB962C8B-B14F-4D97-AF65-F5344CB8AC3E}">
        <p14:creationId xmlns:p14="http://schemas.microsoft.com/office/powerpoint/2010/main" val="372044345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819</TotalTime>
  <Words>1914</Words>
  <Application>Microsoft Office PowerPoint</Application>
  <PresentationFormat>Экран (4:3)</PresentationFormat>
  <Paragraphs>272</Paragraphs>
  <Slides>43</Slides>
  <Notes>10</Notes>
  <HiddenSlides>0</HiddenSlides>
  <MMClips>0</MMClips>
  <ScaleCrop>false</ScaleCrop>
  <HeadingPairs>
    <vt:vector size="4" baseType="variant">
      <vt:variant>
        <vt:lpstr>Тема</vt:lpstr>
      </vt:variant>
      <vt:variant>
        <vt:i4>1</vt:i4>
      </vt:variant>
      <vt:variant>
        <vt:lpstr>Заголовки слайдов</vt:lpstr>
      </vt:variant>
      <vt:variant>
        <vt:i4>43</vt:i4>
      </vt:variant>
    </vt:vector>
  </HeadingPairs>
  <TitlesOfParts>
    <vt:vector size="44" baseType="lpstr">
      <vt:lpstr>Тема Office</vt:lpstr>
      <vt:lpstr>Оценка состояния жизненно-важных функций.</vt:lpstr>
      <vt:lpstr>План лекции</vt:lpstr>
      <vt:lpstr>Витальные признаки</vt:lpstr>
      <vt:lpstr>Презентация PowerPoint</vt:lpstr>
      <vt:lpstr>СИНДРОМ (определение)</vt:lpstr>
      <vt:lpstr>ВЕДУЩИЕ СИНДРОМЫ КРИТИЧЕСКИХ СОСТОЯНИЙ</vt:lpstr>
      <vt:lpstr>Острая  церебральная  недостаточность (ОЦН)</vt:lpstr>
      <vt:lpstr>Оценка функций нервной системы</vt:lpstr>
      <vt:lpstr>Сознание</vt:lpstr>
      <vt:lpstr>Терминология</vt:lpstr>
      <vt:lpstr>Шкала RASS (Ричмондская шкала возбуждения и седации)</vt:lpstr>
      <vt:lpstr>Презентация PowerPoint</vt:lpstr>
      <vt:lpstr>Шкала комы Глазго</vt:lpstr>
      <vt:lpstr>Тест FAST ( «лицо-рука-речь») для распознавания признаков инсульта</vt:lpstr>
      <vt:lpstr> Диагностика боли  В иерархии способов измерения боли на первом месте - самооценка пациентов</vt:lpstr>
      <vt:lpstr>Цифровая рейтинговая шкала</vt:lpstr>
      <vt:lpstr>Визуальная аналоговая шкала</vt:lpstr>
      <vt:lpstr>Интерпретация результатов</vt:lpstr>
      <vt:lpstr> Оценка функции сердечно-сосудистой системы </vt:lpstr>
      <vt:lpstr>Артериальное давление (мм рт.ст.)</vt:lpstr>
      <vt:lpstr>Среднее динамическое давление</vt:lpstr>
      <vt:lpstr>Презентация PowerPoint</vt:lpstr>
      <vt:lpstr>Презентация PowerPoint</vt:lpstr>
      <vt:lpstr>Презентация PowerPoint</vt:lpstr>
      <vt:lpstr>Шок  - состояние, при котором перфузия тканей не способна обеспечить аэробный метаболизм </vt:lpstr>
      <vt:lpstr>Диагностика шока</vt:lpstr>
      <vt:lpstr>Критерии оценки деятельности дыхательной системы.</vt:lpstr>
      <vt:lpstr>Презентация PowerPoint</vt:lpstr>
      <vt:lpstr>Дыхательная недостаточность</vt:lpstr>
      <vt:lpstr>Пульсоксиметрия</vt:lpstr>
      <vt:lpstr>Анализ газов крови и КОС</vt:lpstr>
      <vt:lpstr>Капнография - регистрация концентрации СО2 на вдохе и выдохе в дыхательном контуре.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Лабораторные методы исследования функции печени</vt:lpstr>
      <vt:lpstr>Классификация Child-Turcotte</vt:lpstr>
      <vt:lpstr>Кишечная недостаточнсть</vt:lpstr>
      <vt:lpstr>Использованная литература</vt:lpstr>
      <vt:lpstr>Благодарю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Оценка состояния органов дыхания, кровообращения, ЦНС при неотложных состояниях</dc:title>
  <dc:creator>Лариса</dc:creator>
  <cp:lastModifiedBy>Лариса</cp:lastModifiedBy>
  <cp:revision>39</cp:revision>
  <dcterms:created xsi:type="dcterms:W3CDTF">2017-08-29T10:53:27Z</dcterms:created>
  <dcterms:modified xsi:type="dcterms:W3CDTF">2019-02-05T13:34:53Z</dcterms:modified>
</cp:coreProperties>
</file>