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1" r:id="rId3"/>
    <p:sldId id="257" r:id="rId4"/>
    <p:sldId id="262" r:id="rId5"/>
    <p:sldId id="263" r:id="rId6"/>
    <p:sldId id="258" r:id="rId7"/>
    <p:sldId id="259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73AAD6-A262-40E2-BD2C-55DA72CAE87C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0E8DDB-F472-4958-A78B-AC820BB3B0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48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01B4CDD-94C2-4A93-B2BE-53DFC32FD091}" type="slidenum">
              <a:rPr lang="ru-RU" altLang="ru-RU" smtClean="0"/>
              <a:pPr eaLnBrk="1" hangingPunct="1">
                <a:spcBef>
                  <a:spcPct val="0"/>
                </a:spcBef>
              </a:pPr>
              <a:t>2</a:t>
            </a:fld>
            <a:endParaRPr lang="ru-RU" altLang="ru-RU" smtClean="0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Нет такого критического состояния, при котором не развивается ДН. ДН развивается вследствие поражения как легких, так и других органов. Нарушения функции дыхания усугубляют течение любой патологии. Более половины летальных исходов в ОРИТ обусловлены ДН</a:t>
            </a:r>
          </a:p>
          <a:p>
            <a:pPr eaLnBrk="1" hangingPunct="1"/>
            <a:endParaRPr lang="ru-RU" altLang="ru-RU" smtClean="0"/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339B5E-11D1-4EEC-B6B2-7C228C575E1A}" type="slidenum">
              <a:rPr lang="ru-RU" altLang="ru-RU" smtClean="0"/>
              <a:pPr eaLnBrk="1" hangingPunct="1">
                <a:spcBef>
                  <a:spcPct val="0"/>
                </a:spcBef>
              </a:pPr>
              <a:t>6</a:t>
            </a:fld>
            <a:endParaRPr lang="ru-RU" altLang="ru-RU" smtClean="0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>
                <a:latin typeface="Arial" charset="0"/>
              </a:rPr>
              <a:t>Про сознание и ССС</a:t>
            </a:r>
          </a:p>
          <a:p>
            <a:pPr eaLnBrk="1" hangingPunct="1"/>
            <a:r>
              <a:rPr lang="ru-RU" altLang="ru-RU" b="1" smtClean="0">
                <a:latin typeface="Arial" charset="0"/>
              </a:rPr>
              <a:t>Механизмы компенсации ДН</a:t>
            </a:r>
            <a:r>
              <a:rPr lang="ru-RU" altLang="ru-RU" smtClean="0">
                <a:latin typeface="Arial" charset="0"/>
              </a:rPr>
              <a:t> увеличение минутного объема дыхания (МОД): увеличение глубины и частоты дыхания; увеличение транспорта кислорода. Увеличивается сердечный выброс (СВ) путем увеличения ударного объема или учащения ЧСС</a:t>
            </a:r>
          </a:p>
          <a:p>
            <a:pPr eaLnBrk="1" hangingPunct="1"/>
            <a:r>
              <a:rPr lang="ru-RU" altLang="ru-RU" smtClean="0">
                <a:latin typeface="Arial" charset="0"/>
              </a:rPr>
              <a:t>расширение капиллярной сети </a:t>
            </a:r>
          </a:p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9D27D1B-50D7-4A0A-A268-6C878F02E300}" type="slidenum">
              <a:rPr lang="ru-RU" altLang="ru-RU" smtClean="0"/>
              <a:pPr eaLnBrk="1" hangingPunct="1">
                <a:spcBef>
                  <a:spcPct val="0"/>
                </a:spcBef>
              </a:pPr>
              <a:t>7</a:t>
            </a:fld>
            <a:endParaRPr lang="ru-RU" altLang="ru-RU" smtClean="0"/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>
                <a:latin typeface="Arial" charset="0"/>
              </a:rPr>
              <a:t>Клинические признаки ДН, особенно в ранних стадиях, во многом зависят от этиологии нарушений дыхания. Чем глубже гипоксия, тем более общими становятся симптомы. Наиболее демонстративные признаки затрагивают системы дыхания, кровообращения и ЦНС: </a:t>
            </a:r>
            <a:endParaRPr lang="en-US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F4611C2-2263-42F1-8BE3-11639D3C167F}" type="slidenum">
              <a:rPr lang="ru-RU" altLang="ru-RU" smtClean="0"/>
              <a:pPr eaLnBrk="1" hangingPunct="1">
                <a:spcBef>
                  <a:spcPct val="0"/>
                </a:spcBef>
              </a:pPr>
              <a:t>8</a:t>
            </a:fld>
            <a:endParaRPr lang="ru-RU" altLang="ru-RU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>
                <a:latin typeface="Arial" charset="0"/>
              </a:rPr>
              <a:t>Одностороннее ослабление дыхательных шумов (гидроторакс; пневмоторакс; однобронхиальная интубация)</a:t>
            </a: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0073356-ACD3-4A6B-B820-0FF673B4E81F}" type="slidenum">
              <a:rPr lang="ru-RU" altLang="ru-RU" smtClean="0"/>
              <a:pPr eaLnBrk="1" hangingPunct="1">
                <a:spcBef>
                  <a:spcPct val="0"/>
                </a:spcBef>
              </a:pPr>
              <a:t>9</a:t>
            </a:fld>
            <a:endParaRPr lang="ru-RU" altLang="ru-RU" smtClean="0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4678A96-3BD4-423D-B8DF-EB48B723A41E}" type="slidenum">
              <a:rPr lang="ru-RU" altLang="ru-RU" smtClean="0"/>
              <a:pPr eaLnBrk="1" hangingPunct="1">
                <a:spcBef>
                  <a:spcPct val="0"/>
                </a:spcBef>
              </a:pPr>
              <a:t>10</a:t>
            </a:fld>
            <a:endParaRPr lang="ru-RU" altLang="ru-RU" smtClean="0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играет ключевую роль в оценке состояния больного, находящегося в критическом состоянии и    оказывает наиболее прямое и важное воздействие на лечение больного по сравнению с любым другим лабораторным исследованием.</a:t>
            </a:r>
          </a:p>
          <a:p>
            <a:pPr eaLnBrk="1" hangingPunct="1"/>
            <a:r>
              <a:rPr lang="ru-RU" altLang="ru-RU" smtClean="0"/>
              <a:t>Для оценки оксигенирующей функции легких используют Респираторный индекс (или индекс оксигенации) – р</a:t>
            </a:r>
            <a:r>
              <a:rPr lang="ru-RU" altLang="ru-RU" baseline="-25000" smtClean="0"/>
              <a:t>а</a:t>
            </a:r>
            <a:r>
              <a:rPr lang="ru-RU" altLang="ru-RU" smtClean="0"/>
              <a:t>О</a:t>
            </a:r>
            <a:r>
              <a:rPr lang="ru-RU" altLang="ru-RU" baseline="-25000" smtClean="0"/>
              <a:t>2</a:t>
            </a:r>
            <a:r>
              <a:rPr lang="ru-RU" altLang="ru-RU" smtClean="0"/>
              <a:t>/</a:t>
            </a:r>
            <a:r>
              <a:rPr lang="en-US" altLang="ru-RU" smtClean="0"/>
              <a:t>FiO</a:t>
            </a:r>
            <a:r>
              <a:rPr lang="en-US" altLang="ru-RU" baseline="-25000" smtClean="0"/>
              <a:t>2</a:t>
            </a:r>
            <a:r>
              <a:rPr lang="ru-RU" altLang="ru-RU" smtClean="0"/>
              <a:t>.Его величина (при условии, что потребление О</a:t>
            </a:r>
            <a:r>
              <a:rPr lang="ru-RU" altLang="ru-RU" baseline="-25000" smtClean="0"/>
              <a:t>2</a:t>
            </a:r>
            <a:r>
              <a:rPr lang="ru-RU" altLang="ru-RU" smtClean="0"/>
              <a:t>, СИ, концентрация </a:t>
            </a:r>
            <a:r>
              <a:rPr lang="en-US" altLang="ru-RU" smtClean="0"/>
              <a:t>Hb</a:t>
            </a:r>
            <a:r>
              <a:rPr lang="ru-RU" altLang="ru-RU" smtClean="0"/>
              <a:t> в крови постоянны и не сдвинута кривая диссоциации окси-гемоглобина) прямо пропорциональна количеству функционирующих альвеол.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B34A2D5-EDE8-4201-9DD5-79A0E8999829}" type="slidenum">
              <a:rPr lang="ru-RU" altLang="ru-RU" smtClean="0"/>
              <a:pPr eaLnBrk="1" hangingPunct="1">
                <a:spcBef>
                  <a:spcPct val="0"/>
                </a:spcBef>
              </a:pPr>
              <a:t>12</a:t>
            </a:fld>
            <a:endParaRPr lang="ru-RU" altLang="ru-RU" smtClean="0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z="1800" i="1" smtClean="0"/>
              <a:t>комплекс мероприятий, направленных на восстановление газообменной функции легких</a:t>
            </a:r>
            <a:r>
              <a:rPr lang="ru-RU" altLang="ru-RU" sz="1800" smtClean="0"/>
              <a:t> </a:t>
            </a:r>
          </a:p>
          <a:p>
            <a:pPr eaLnBrk="1" hangingPunct="1"/>
            <a:endParaRPr lang="ru-RU" altLang="ru-RU" sz="18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A127F1E-CAA1-49A7-B1A5-7DB24EE36E09}" type="slidenum">
              <a:rPr lang="ru-RU" altLang="ru-RU" smtClean="0"/>
              <a:pPr eaLnBrk="1" hangingPunct="1">
                <a:spcBef>
                  <a:spcPct val="0"/>
                </a:spcBef>
              </a:pPr>
              <a:t>14</a:t>
            </a:fld>
            <a:endParaRPr lang="ru-RU" altLang="ru-RU" smtClean="0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Животные в эксперименте погибали через 24-48ч 100% кислорода, у человека через 24 ч – бронхиты. Но в экстремальных ситуациях не бояться 100% кислорода, гипоксия еще вреднее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77F6012-BF34-4D4C-B825-C6D63F164184}" type="slidenum">
              <a:rPr lang="ru-RU" altLang="ru-RU" smtClean="0"/>
              <a:pPr eaLnBrk="1" hangingPunct="1">
                <a:spcBef>
                  <a:spcPct val="0"/>
                </a:spcBef>
              </a:pPr>
              <a:t>15</a:t>
            </a:fld>
            <a:endParaRPr lang="ru-RU" altLang="ru-RU" smtClean="0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любые аппаратные методы протезирования внешнего дыхания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D03F194-C5E6-4D60-9CC6-DBC95F57D0EE}" type="slidenum">
              <a:rPr lang="ru-RU" altLang="ru-RU" smtClean="0"/>
              <a:pPr eaLnBrk="1" hangingPunct="1">
                <a:spcBef>
                  <a:spcPct val="0"/>
                </a:spcBef>
              </a:pPr>
              <a:t>16</a:t>
            </a:fld>
            <a:endParaRPr lang="ru-RU" altLang="ru-RU" smtClean="0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3 цель: Профилактика ателектазов – предотвращение коллабирования альвеол и мелких дыхательных путей на выдохе</a:t>
            </a:r>
          </a:p>
          <a:p>
            <a:pPr eaLnBrk="1" hangingPunct="1"/>
            <a:r>
              <a:rPr lang="ru-RU" altLang="ru-RU" smtClean="0"/>
              <a:t>Подбирают величину минутной вентиляции легких, обеспечивающую р</a:t>
            </a:r>
            <a:r>
              <a:rPr lang="ru-RU" altLang="ru-RU" baseline="-25000" smtClean="0"/>
              <a:t>а</a:t>
            </a:r>
            <a:r>
              <a:rPr lang="ru-RU" altLang="ru-RU" smtClean="0"/>
              <a:t>СО</a:t>
            </a:r>
            <a:r>
              <a:rPr lang="ru-RU" altLang="ru-RU" baseline="-25000" smtClean="0"/>
              <a:t>2</a:t>
            </a:r>
            <a:r>
              <a:rPr lang="ru-RU" altLang="ru-RU" smtClean="0"/>
              <a:t> на уровне 35 – 45 мм рт ст (нормокапния, нормовентиляция) Обеспечение артериальной оксигенации Подбор параметров респираторной поддержки, позволяющих максимально вовлечь в газообмен нефункционирую-щие альвеолы (оптимальные РЕЕР, давление и время вдоха) </a:t>
            </a:r>
          </a:p>
          <a:p>
            <a:pPr eaLnBrk="1" hangingPunct="1"/>
            <a:r>
              <a:rPr lang="ru-RU" altLang="ru-RU" smtClean="0"/>
              <a:t>В норме на работу дыхательных мышц расходуется 3-5% потребляемого О</a:t>
            </a:r>
            <a:r>
              <a:rPr lang="ru-RU" altLang="ru-RU" baseline="-25000" smtClean="0"/>
              <a:t>2</a:t>
            </a:r>
            <a:r>
              <a:rPr lang="ru-RU" altLang="ru-RU" smtClean="0"/>
              <a:t>. При патологических условиях эта величина может возрастать до 30-40%.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CE486BF-7DC8-4EBE-A1D4-220108E51731}" type="slidenum">
              <a:rPr lang="ru-RU" altLang="ru-RU" smtClean="0"/>
              <a:pPr eaLnBrk="1" hangingPunct="1">
                <a:spcBef>
                  <a:spcPct val="0"/>
                </a:spcBef>
              </a:pPr>
              <a:t>18</a:t>
            </a:fld>
            <a:endParaRPr lang="ru-RU" altLang="ru-RU" smtClean="0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При ИВЛ самостоятельное дыхание отсутствует. ИВЛ — это полное протезирование функции внешнего дыхания. ВВЛ</a:t>
            </a:r>
            <a:r>
              <a:rPr lang="en-US" altLang="ru-RU" smtClean="0"/>
              <a:t> - </a:t>
            </a:r>
            <a:r>
              <a:rPr lang="ru-RU" altLang="ru-RU" smtClean="0"/>
              <a:t>поддержание заданного (или не ниже заданного) минутного объема вентиляции при сохраненном дыхании больного. Респиратор «помогает» больному и/или обеспечивает его безопасность.</a:t>
            </a:r>
          </a:p>
          <a:p>
            <a:pPr eaLnBrk="1" hangingPunct="1"/>
            <a:r>
              <a:rPr lang="ru-RU" altLang="ru-RU" smtClean="0"/>
              <a:t>Основные задачи ВВЛ – уменьшение работы дыхания и облегчение перехода больного от ИВЛ к самостоятельному дыханию</a:t>
            </a:r>
          </a:p>
          <a:p>
            <a:pPr eaLnBrk="1" hangingPunct="1"/>
            <a:r>
              <a:rPr lang="ru-RU" altLang="ru-RU" smtClean="0"/>
              <a:t>ВВЛ – это поддержание заданного (или не ниже заданного) минутного объема вентиляции при сохраненном дыхании больного. Респиратор «помогает» больному и/или обеспечивает его безопасность 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DA5AEA2-9527-4FBD-9D5E-8A2D41FDA189}" type="slidenum">
              <a:rPr lang="ru-RU" altLang="ru-RU" smtClean="0"/>
              <a:pPr eaLnBrk="1" hangingPunct="1">
                <a:spcBef>
                  <a:spcPct val="0"/>
                </a:spcBef>
              </a:pPr>
              <a:t>21</a:t>
            </a:fld>
            <a:endParaRPr lang="ru-RU" altLang="ru-RU" smtClean="0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 smtClean="0"/>
              <a:t>Оболочка респиратора обхватывает туловище ниже шеи. Вакуумный насос создает отрицательное давление в камере, это приводит к расширению грудной клетки пациента и снижению внутригрудного давления, что позволяет окружающему воздуху войти в легкие. Выдох происходит пассивно.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916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754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11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309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746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825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529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102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33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922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581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35BF6-49BB-469B-B13B-9672948E7C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697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C9B49-E09B-42FA-B025-987C3E58456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B209-2ADA-4452-9E75-B8207C7AB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13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Диагностика и принципы терапии дыхательной недостаточности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Лекция для студентов 6 курса медико-профилактического факультета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7452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План лекции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altLang="ru-RU" smtClean="0"/>
              <a:t>Проблема ДН в интенсивной терапии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altLang="ru-RU" smtClean="0"/>
              <a:t>Физиология дыхания. Показатели газообмена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altLang="ru-RU" smtClean="0"/>
              <a:t>Дыхательная недостаточность (ДН). Определение. Классификации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altLang="ru-RU" smtClean="0"/>
              <a:t>Принципы терапии ДН</a:t>
            </a:r>
          </a:p>
          <a:p>
            <a:pPr marL="609600" indent="-609600" eaLnBrk="1" hangingPunct="1">
              <a:buFontTx/>
              <a:buNone/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80208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Дыхательная недостаточность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  нарушение способности 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  легких превращать притекающую к ним венозную кровь в артериальную. </a:t>
            </a:r>
          </a:p>
        </p:txBody>
      </p:sp>
    </p:spTree>
    <p:extLst>
      <p:ext uri="{BB962C8B-B14F-4D97-AF65-F5344CB8AC3E}">
        <p14:creationId xmlns:p14="http://schemas.microsoft.com/office/powerpoint/2010/main" val="143347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/>
              <a:t>Дыхательная недостаточность центральная проблема ИТ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Нет такого критического состояния, при котором не было бы ДН.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ДН развивается вследствие поражения как легочных, так и внелегочных механизмов.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Нарушения функции дыхания усугубляют течение любой патологии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Более половины летальных исходов в ОРИТ обусловлены ДН</a:t>
            </a:r>
          </a:p>
        </p:txBody>
      </p:sp>
    </p:spTree>
    <p:extLst>
      <p:ext uri="{BB962C8B-B14F-4D97-AF65-F5344CB8AC3E}">
        <p14:creationId xmlns:p14="http://schemas.microsoft.com/office/powerpoint/2010/main" val="283514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/>
              <a:t>Вид ДН в зависимости от показателей газов крови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dirty="0" smtClean="0"/>
          </a:p>
          <a:p>
            <a:pPr eaLnBrk="1" hangingPunct="1"/>
            <a:r>
              <a:rPr lang="ru-RU" altLang="ru-RU" dirty="0" err="1" smtClean="0">
                <a:solidFill>
                  <a:srgbClr val="7030A0"/>
                </a:solidFill>
              </a:rPr>
              <a:t>Гипоксемическая</a:t>
            </a:r>
            <a:r>
              <a:rPr lang="ru-RU" altLang="ru-RU" dirty="0" smtClean="0">
                <a:solidFill>
                  <a:srgbClr val="7030A0"/>
                </a:solidFill>
              </a:rPr>
              <a:t> </a:t>
            </a:r>
            <a:r>
              <a:rPr lang="ru-RU" altLang="ru-RU" dirty="0" smtClean="0"/>
              <a:t>ДН</a:t>
            </a:r>
            <a:endParaRPr lang="en-US" altLang="ru-RU" dirty="0" smtClean="0"/>
          </a:p>
          <a:p>
            <a:pPr eaLnBrk="1" hangingPunct="1">
              <a:buFontTx/>
              <a:buNone/>
            </a:pPr>
            <a:r>
              <a:rPr lang="en-US" altLang="ru-RU" dirty="0" smtClean="0"/>
              <a:t>   </a:t>
            </a:r>
            <a:r>
              <a:rPr lang="ru-RU" altLang="ru-RU" dirty="0" smtClean="0"/>
              <a:t>(гипоксемия + гипокапния)</a:t>
            </a:r>
          </a:p>
          <a:p>
            <a:pPr eaLnBrk="1" hangingPunct="1"/>
            <a:r>
              <a:rPr lang="ru-RU" altLang="ru-RU" dirty="0" err="1" smtClean="0">
                <a:solidFill>
                  <a:srgbClr val="7030A0"/>
                </a:solidFill>
              </a:rPr>
              <a:t>Гиперкапническая</a:t>
            </a:r>
            <a:r>
              <a:rPr lang="ru-RU" altLang="ru-RU" dirty="0" smtClean="0"/>
              <a:t> ДН 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   (гипоксемия + гиперкапния)</a:t>
            </a:r>
          </a:p>
        </p:txBody>
      </p:sp>
    </p:spTree>
    <p:extLst>
      <p:ext uri="{BB962C8B-B14F-4D97-AF65-F5344CB8AC3E}">
        <p14:creationId xmlns:p14="http://schemas.microsoft.com/office/powerpoint/2010/main" val="212521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Диагностика ДН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Осмотр, сбор анамнеза, оценка состояния ЦНС, частоты и ритма дыхания, измерение АД и ЧСС</a:t>
            </a:r>
          </a:p>
          <a:p>
            <a:pPr eaLnBrk="1" hangingPunct="1"/>
            <a:r>
              <a:rPr lang="ru-RU" altLang="ru-RU" sz="2800" smtClean="0"/>
              <a:t>Аускультация, перкуссия</a:t>
            </a:r>
          </a:p>
          <a:p>
            <a:pPr eaLnBrk="1" hangingPunct="1"/>
            <a:r>
              <a:rPr lang="ru-RU" altLang="ru-RU" sz="2800" smtClean="0"/>
              <a:t>Пульсоксиметрия</a:t>
            </a:r>
          </a:p>
          <a:p>
            <a:pPr eaLnBrk="1" hangingPunct="1"/>
            <a:r>
              <a:rPr lang="ru-RU" altLang="ru-RU" sz="2800" smtClean="0"/>
              <a:t>Капнография</a:t>
            </a:r>
          </a:p>
          <a:p>
            <a:pPr eaLnBrk="1" hangingPunct="1"/>
            <a:r>
              <a:rPr lang="ru-RU" altLang="ru-RU" sz="2800" smtClean="0"/>
              <a:t>Анализ газов крови</a:t>
            </a:r>
          </a:p>
          <a:p>
            <a:pPr eaLnBrk="1" hangingPunct="1"/>
            <a:r>
              <a:rPr lang="ru-RU" altLang="ru-RU" sz="2800" smtClean="0"/>
              <a:t>Измерение дыхательных объемов, сопротивления дыхательных путей и т.д.</a:t>
            </a:r>
          </a:p>
        </p:txBody>
      </p:sp>
    </p:spTree>
    <p:extLst>
      <p:ext uri="{BB962C8B-B14F-4D97-AF65-F5344CB8AC3E}">
        <p14:creationId xmlns:p14="http://schemas.microsoft.com/office/powerpoint/2010/main" val="190256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ru-RU" sz="3600" b="1" smtClean="0"/>
              <a:t/>
            </a:r>
            <a:br>
              <a:rPr lang="en-US" altLang="ru-RU" sz="3600" b="1" smtClean="0"/>
            </a:br>
            <a:r>
              <a:rPr lang="ru-RU" altLang="ru-RU" sz="3600" b="1" smtClean="0"/>
              <a:t>Клиника дыхательной недостаточности</a:t>
            </a:r>
            <a:r>
              <a:rPr lang="ru-RU" altLang="ru-RU" sz="4000" b="1" smtClean="0"/>
              <a:t/>
            </a:r>
            <a:br>
              <a:rPr lang="ru-RU" altLang="ru-RU" sz="4000" b="1" smtClean="0"/>
            </a:br>
            <a:endParaRPr lang="ru-RU" altLang="ru-RU" sz="4000" b="1" smtClean="0"/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 smtClean="0"/>
              <a:t>	.</a:t>
            </a:r>
          </a:p>
          <a:p>
            <a:pPr eaLnBrk="1" hangingPunct="1"/>
            <a:r>
              <a:rPr lang="ru-RU" altLang="ru-RU" sz="2800" smtClean="0"/>
              <a:t>нарушения частоты (бради-, тахипноэ и апноэ), глубины и ритма дыхания (патологические ритмы, например Чейн-Стокса), ощущение нехватки воздуха;</a:t>
            </a:r>
          </a:p>
          <a:p>
            <a:pPr eaLnBrk="1" hangingPunct="1"/>
            <a:r>
              <a:rPr lang="ru-RU" altLang="ru-RU" sz="2800" smtClean="0"/>
              <a:t>тахикардия и гипертензия с последующей брадикардией и гипотонией; </a:t>
            </a:r>
          </a:p>
          <a:p>
            <a:pPr eaLnBrk="1" hangingPunct="1"/>
            <a:r>
              <a:rPr lang="ru-RU" altLang="ru-RU" sz="2800" smtClean="0"/>
              <a:t>изменения сознания от возбуждения до комы. </a:t>
            </a:r>
          </a:p>
          <a:p>
            <a:pPr eaLnBrk="1" hangingPunct="1"/>
            <a:r>
              <a:rPr lang="ru-RU" altLang="ru-RU" sz="2800" smtClean="0"/>
              <a:t>цвет кожных покровов. </a:t>
            </a:r>
          </a:p>
        </p:txBody>
      </p:sp>
    </p:spTree>
    <p:extLst>
      <p:ext uri="{BB962C8B-B14F-4D97-AF65-F5344CB8AC3E}">
        <p14:creationId xmlns:p14="http://schemas.microsoft.com/office/powerpoint/2010/main" val="37126251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1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1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1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1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1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1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1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1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1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1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1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1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1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1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1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1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1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362" grpId="0"/>
      <p:bldP spid="271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Аускультация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70C0"/>
                </a:solidFill>
              </a:rPr>
              <a:t>Отсутствие дыхательных шумов </a:t>
            </a:r>
            <a:r>
              <a:rPr lang="ru-RU" altLang="ru-RU" sz="2400" dirty="0" smtClean="0"/>
              <a:t>(апноэ; интубация пищевода; неисправность аппаратуры; «немое легкое»)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70C0"/>
                </a:solidFill>
              </a:rPr>
              <a:t>Ослабление дыхательных шумов </a:t>
            </a:r>
            <a:r>
              <a:rPr lang="ru-RU" altLang="ru-RU" sz="2400" dirty="0" smtClean="0"/>
              <a:t>(гидроторакс; пневмоторакс; пневмония)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70C0"/>
                </a:solidFill>
              </a:rPr>
              <a:t>Сухие хрипы </a:t>
            </a:r>
            <a:r>
              <a:rPr lang="ru-RU" altLang="ru-RU" sz="2400" dirty="0" smtClean="0"/>
              <a:t>– патология бронхиального дерева (</a:t>
            </a:r>
            <a:r>
              <a:rPr lang="ru-RU" altLang="ru-RU" sz="2400" dirty="0" err="1" smtClean="0"/>
              <a:t>бронхоспазм</a:t>
            </a:r>
            <a:r>
              <a:rPr lang="ru-RU" altLang="ru-RU" sz="2400" dirty="0" smtClean="0"/>
              <a:t>; нарушения бронхиальной проводимости)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70C0"/>
                </a:solidFill>
              </a:rPr>
              <a:t>Локальные влажные хрипы</a:t>
            </a:r>
            <a:r>
              <a:rPr lang="ru-RU" altLang="ru-RU" sz="2400" dirty="0" smtClean="0"/>
              <a:t>, крепитация – очаговая патология легких (пневмония)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70C0"/>
                </a:solidFill>
              </a:rPr>
              <a:t>Двусторонние влажные хрипы</a:t>
            </a:r>
            <a:r>
              <a:rPr lang="ru-RU" altLang="ru-RU" sz="2400" dirty="0" smtClean="0"/>
              <a:t>– избыточное накопление внесосудистой воды в легких (отек легких)</a:t>
            </a:r>
          </a:p>
        </p:txBody>
      </p:sp>
    </p:spTree>
    <p:extLst>
      <p:ext uri="{BB962C8B-B14F-4D97-AF65-F5344CB8AC3E}">
        <p14:creationId xmlns:p14="http://schemas.microsoft.com/office/powerpoint/2010/main" val="150540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Пульсоксиметрия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338763" cy="4525963"/>
          </a:xfrm>
        </p:spPr>
        <p:txBody>
          <a:bodyPr/>
          <a:lstStyle/>
          <a:p>
            <a:pPr eaLnBrk="1" hangingPunct="1"/>
            <a:r>
              <a:rPr lang="ru-RU" altLang="ru-RU" sz="2800" dirty="0" smtClean="0"/>
              <a:t>Измерение сатурации, или насыщения </a:t>
            </a:r>
            <a:r>
              <a:rPr lang="en-US" altLang="ru-RU" sz="2800" dirty="0" err="1" smtClean="0"/>
              <a:t>Hb</a:t>
            </a:r>
            <a:r>
              <a:rPr lang="en-US" altLang="ru-RU" sz="2800" dirty="0" smtClean="0"/>
              <a:t> </a:t>
            </a:r>
            <a:r>
              <a:rPr lang="ru-RU" altLang="ru-RU" sz="2800" dirty="0" smtClean="0"/>
              <a:t>(</a:t>
            </a:r>
            <a:r>
              <a:rPr lang="en-US" altLang="ru-RU" sz="2800" dirty="0" smtClean="0">
                <a:solidFill>
                  <a:srgbClr val="7030A0"/>
                </a:solidFill>
                <a:cs typeface="Times New Roman" pitchFamily="18" charset="0"/>
              </a:rPr>
              <a:t>S</a:t>
            </a:r>
            <a:r>
              <a:rPr lang="ru-RU" altLang="ru-RU" sz="2800" dirty="0" smtClean="0">
                <a:solidFill>
                  <a:srgbClr val="7030A0"/>
                </a:solidFill>
                <a:cs typeface="Times New Roman" pitchFamily="18" charset="0"/>
              </a:rPr>
              <a:t>а О</a:t>
            </a:r>
            <a:r>
              <a:rPr lang="ru-RU" altLang="ru-RU" sz="2800" baseline="-30000" dirty="0" smtClean="0">
                <a:solidFill>
                  <a:srgbClr val="7030A0"/>
                </a:solidFill>
                <a:cs typeface="Times New Roman" pitchFamily="18" charset="0"/>
              </a:rPr>
              <a:t>2</a:t>
            </a:r>
            <a:r>
              <a:rPr lang="ru-RU" altLang="ru-RU" sz="2800" dirty="0" smtClean="0">
                <a:cs typeface="Times New Roman" pitchFamily="18" charset="0"/>
              </a:rPr>
              <a:t>)</a:t>
            </a:r>
            <a:r>
              <a:rPr lang="ru-RU" altLang="ru-RU" sz="2800" baseline="-30000" dirty="0" smtClean="0">
                <a:cs typeface="Times New Roman" pitchFamily="18" charset="0"/>
              </a:rPr>
              <a:t> </a:t>
            </a:r>
            <a:r>
              <a:rPr lang="ru-RU" altLang="ru-RU" sz="2800" dirty="0" smtClean="0"/>
              <a:t>артериальной крови кислородом основано на различном поглощении света </a:t>
            </a:r>
            <a:r>
              <a:rPr lang="ru-RU" altLang="ru-RU" sz="2800" dirty="0" err="1" smtClean="0"/>
              <a:t>оксигенированным</a:t>
            </a:r>
            <a:r>
              <a:rPr lang="ru-RU" altLang="ru-RU" sz="2800" dirty="0" smtClean="0"/>
              <a:t> и восстановленным </a:t>
            </a:r>
            <a:r>
              <a:rPr lang="en-US" altLang="ru-RU" sz="2800" dirty="0" err="1" smtClean="0"/>
              <a:t>Hb</a:t>
            </a:r>
            <a:r>
              <a:rPr lang="ru-RU" altLang="ru-RU" sz="2800" dirty="0" smtClean="0"/>
              <a:t>.</a:t>
            </a:r>
          </a:p>
          <a:p>
            <a:pPr eaLnBrk="1" hangingPunct="1"/>
            <a:r>
              <a:rPr lang="ru-RU" altLang="ru-RU" sz="2800" dirty="0" smtClean="0"/>
              <a:t>В норме  </a:t>
            </a:r>
            <a:r>
              <a:rPr lang="en-US" altLang="ru-RU" sz="2800" dirty="0" smtClean="0">
                <a:solidFill>
                  <a:srgbClr val="7030A0"/>
                </a:solidFill>
                <a:cs typeface="Times New Roman" pitchFamily="18" charset="0"/>
              </a:rPr>
              <a:t>S</a:t>
            </a:r>
            <a:r>
              <a:rPr lang="ru-RU" altLang="ru-RU" sz="2800" dirty="0" smtClean="0">
                <a:solidFill>
                  <a:srgbClr val="7030A0"/>
                </a:solidFill>
                <a:cs typeface="Times New Roman" pitchFamily="18" charset="0"/>
              </a:rPr>
              <a:t>а О</a:t>
            </a:r>
            <a:r>
              <a:rPr lang="ru-RU" altLang="ru-RU" sz="2800" baseline="-30000" dirty="0" smtClean="0">
                <a:solidFill>
                  <a:srgbClr val="7030A0"/>
                </a:solidFill>
                <a:cs typeface="Times New Roman" pitchFamily="18" charset="0"/>
              </a:rPr>
              <a:t>2    </a:t>
            </a:r>
            <a:r>
              <a:rPr lang="ru-RU" altLang="ru-RU" sz="2800" dirty="0" smtClean="0">
                <a:cs typeface="Times New Roman" pitchFamily="18" charset="0"/>
              </a:rPr>
              <a:t>96 - 98%</a:t>
            </a:r>
            <a:r>
              <a:rPr lang="ru-RU" altLang="ru-RU" sz="28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ru-RU" altLang="ru-RU" sz="2800" dirty="0" smtClean="0"/>
              <a:t> 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84888" y="2205038"/>
            <a:ext cx="2514600" cy="24431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84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i="1" smtClean="0"/>
              <a:t>Анализ газов крови и КОС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 smtClean="0">
                <a:solidFill>
                  <a:srgbClr val="7030A0"/>
                </a:solidFill>
              </a:rPr>
              <a:t>рН – отрицательный десятичный логарифм концентрации ионов водорода (арт кровь) 7,35 – 7,45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smtClean="0">
                <a:solidFill>
                  <a:srgbClr val="7030A0"/>
                </a:solidFill>
              </a:rPr>
              <a:t>Ра </a:t>
            </a:r>
            <a:r>
              <a:rPr lang="ru-RU" altLang="ru-RU" sz="2400" dirty="0" smtClean="0">
                <a:solidFill>
                  <a:srgbClr val="7030A0"/>
                </a:solidFill>
              </a:rPr>
              <a:t>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- парциальное напряжение  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арт крови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 dirty="0" smtClean="0">
                <a:solidFill>
                  <a:srgbClr val="7030A0"/>
                </a:solidFill>
              </a:rPr>
              <a:t>                                                                    80-100 мм рт. </a:t>
            </a:r>
            <a:r>
              <a:rPr lang="ru-RU" altLang="ru-RU" sz="2400" dirty="0" err="1" smtClean="0">
                <a:solidFill>
                  <a:srgbClr val="7030A0"/>
                </a:solidFill>
              </a:rPr>
              <a:t>ст</a:t>
            </a:r>
            <a:endParaRPr lang="ru-RU" altLang="ru-RU" sz="2400" dirty="0" smtClean="0">
              <a:solidFill>
                <a:srgbClr val="7030A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smtClean="0">
                <a:solidFill>
                  <a:srgbClr val="7030A0"/>
                </a:solidFill>
              </a:rPr>
              <a:t>РаСО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- парциальное напряжение СО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арт крови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 dirty="0" smtClean="0">
                <a:solidFill>
                  <a:srgbClr val="7030A0"/>
                </a:solidFill>
              </a:rPr>
              <a:t>                                                                     35-45 мм рт. </a:t>
            </a:r>
            <a:r>
              <a:rPr lang="ru-RU" altLang="ru-RU" sz="2400" dirty="0" err="1" smtClean="0">
                <a:solidFill>
                  <a:srgbClr val="7030A0"/>
                </a:solidFill>
              </a:rPr>
              <a:t>ст</a:t>
            </a:r>
            <a:endParaRPr lang="ru-RU" altLang="ru-RU" sz="2400" dirty="0" smtClean="0">
              <a:solidFill>
                <a:srgbClr val="7030A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smtClean="0">
                <a:solidFill>
                  <a:srgbClr val="7030A0"/>
                </a:solidFill>
              </a:rPr>
              <a:t>Ра 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/</a:t>
            </a:r>
            <a:r>
              <a:rPr lang="en-US" altLang="ru-RU" sz="2400" dirty="0" smtClean="0">
                <a:solidFill>
                  <a:srgbClr val="7030A0"/>
                </a:solidFill>
              </a:rPr>
              <a:t>Fi O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, респираторный индекс – отношение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 dirty="0" smtClean="0">
                <a:solidFill>
                  <a:srgbClr val="7030A0"/>
                </a:solidFill>
              </a:rPr>
              <a:t>    </a:t>
            </a:r>
            <a:r>
              <a:rPr lang="ru-RU" altLang="ru-RU" sz="2400" dirty="0" smtClean="0">
                <a:solidFill>
                  <a:srgbClr val="7030A0"/>
                </a:solidFill>
              </a:rPr>
              <a:t>Ра 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к фракции О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во вдыхаемом воздухе (</a:t>
            </a:r>
            <a:r>
              <a:rPr lang="en-US" altLang="ru-RU" sz="2400" dirty="0" smtClean="0">
                <a:solidFill>
                  <a:srgbClr val="7030A0"/>
                </a:solidFill>
              </a:rPr>
              <a:t>Fi O</a:t>
            </a:r>
            <a:r>
              <a:rPr lang="ru-RU" altLang="ru-RU" sz="2400" baseline="-25000" dirty="0" smtClean="0">
                <a:solidFill>
                  <a:srgbClr val="7030A0"/>
                </a:solidFill>
              </a:rPr>
              <a:t>2</a:t>
            </a:r>
            <a:r>
              <a:rPr lang="ru-RU" altLang="ru-RU" sz="2400" dirty="0" smtClean="0">
                <a:solidFill>
                  <a:srgbClr val="7030A0"/>
                </a:solidFill>
              </a:rPr>
              <a:t> 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 dirty="0" smtClean="0">
                <a:solidFill>
                  <a:srgbClr val="7030A0"/>
                </a:solidFill>
              </a:rPr>
              <a:t>                                                                  350-470 мм рт. </a:t>
            </a:r>
            <a:r>
              <a:rPr lang="ru-RU" altLang="ru-RU" sz="2400" dirty="0" err="1" smtClean="0">
                <a:solidFill>
                  <a:srgbClr val="7030A0"/>
                </a:solidFill>
              </a:rPr>
              <a:t>ст</a:t>
            </a:r>
            <a:endParaRPr lang="ru-RU" altLang="ru-RU" sz="2400" dirty="0" smtClean="0">
              <a:solidFill>
                <a:srgbClr val="7030A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smtClean="0">
                <a:solidFill>
                  <a:srgbClr val="7030A0"/>
                </a:solidFill>
              </a:rPr>
              <a:t> ВЕ – избыток/дефицит оснований, артериальная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 dirty="0" smtClean="0">
                <a:solidFill>
                  <a:srgbClr val="7030A0"/>
                </a:solidFill>
              </a:rPr>
              <a:t>     кровь                                                      ± 2,5 </a:t>
            </a:r>
            <a:r>
              <a:rPr lang="ru-RU" altLang="ru-RU" sz="2400" dirty="0" err="1" smtClean="0">
                <a:solidFill>
                  <a:srgbClr val="7030A0"/>
                </a:solidFill>
              </a:rPr>
              <a:t>ммоль</a:t>
            </a:r>
            <a:r>
              <a:rPr lang="ru-RU" altLang="ru-RU" sz="2400" dirty="0" smtClean="0">
                <a:solidFill>
                  <a:srgbClr val="7030A0"/>
                </a:solidFill>
              </a:rPr>
              <a:t>/л </a:t>
            </a:r>
          </a:p>
          <a:p>
            <a:pPr eaLnBrk="1" hangingPunct="1">
              <a:lnSpc>
                <a:spcPct val="90000"/>
              </a:lnSpc>
            </a:pPr>
            <a:endParaRPr lang="ru-RU" altLang="ru-RU" sz="2400" dirty="0" smtClean="0">
              <a:solidFill>
                <a:srgbClr val="7030A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2000" dirty="0" smtClean="0">
              <a:solidFill>
                <a:srgbClr val="7030A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2000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90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b="1" smtClean="0"/>
              <a:t>Принципы терапии больных с ДН</a:t>
            </a:r>
            <a:r>
              <a:rPr lang="ru-RU" altLang="ru-RU" sz="4000" smtClean="0"/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altLang="ru-RU" b="1" smtClean="0"/>
              <a:t>Респираторная терапия</a:t>
            </a:r>
          </a:p>
          <a:p>
            <a:pPr marL="609600" indent="-609600" eaLnBrk="1" hangingPunct="1">
              <a:buFontTx/>
              <a:buNone/>
            </a:pPr>
            <a:r>
              <a:rPr lang="ru-RU" altLang="ru-RU" b="1" smtClean="0"/>
              <a:t>2.   Лечение основного заболевания (нозологической формы ДН)</a:t>
            </a:r>
          </a:p>
          <a:p>
            <a:pPr marL="609600" indent="-609600" eaLnBrk="1" hangingPunct="1">
              <a:buFontTx/>
              <a:buNone/>
            </a:pPr>
            <a:r>
              <a:rPr lang="ru-RU" altLang="ru-RU" b="1" smtClean="0"/>
              <a:t>3.   Общетерапевтический уход:</a:t>
            </a:r>
          </a:p>
          <a:p>
            <a:pPr marL="609600" indent="-609600" eaLnBrk="1" hangingPunct="1">
              <a:buFontTx/>
              <a:buNone/>
            </a:pPr>
            <a:r>
              <a:rPr lang="ru-RU" altLang="ru-RU" b="1" smtClean="0"/>
              <a:t>4.   Ликвидация патологии других систем</a:t>
            </a:r>
          </a:p>
        </p:txBody>
      </p:sp>
    </p:spTree>
    <p:extLst>
      <p:ext uri="{BB962C8B-B14F-4D97-AF65-F5344CB8AC3E}">
        <p14:creationId xmlns:p14="http://schemas.microsoft.com/office/powerpoint/2010/main" val="342093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ru-RU" altLang="ru-RU" b="1" smtClean="0"/>
              <a:t>Респираторная терапия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ru-RU" altLang="ru-RU" i="1" smtClean="0"/>
              <a:t>	Обеспечение свободной проходимости дыхательных путей.</a:t>
            </a:r>
          </a:p>
          <a:p>
            <a:pPr marL="609600" indent="-609600" eaLnBrk="1" hangingPunct="1"/>
            <a:r>
              <a:rPr lang="ru-RU" altLang="ru-RU" i="1" smtClean="0"/>
              <a:t>Оксигенотерапия.</a:t>
            </a:r>
          </a:p>
          <a:p>
            <a:pPr marL="609600" indent="-609600" eaLnBrk="1" hangingPunct="1"/>
            <a:r>
              <a:rPr lang="ru-RU" altLang="ru-RU" i="1" smtClean="0"/>
              <a:t>Респираторная поддержка.</a:t>
            </a:r>
          </a:p>
          <a:p>
            <a:pPr marL="609600" indent="-609600" eaLnBrk="1" hangingPunct="1"/>
            <a:r>
              <a:rPr lang="ru-RU" altLang="ru-RU" i="1" smtClean="0"/>
              <a:t>Респираторная физиотерапия</a:t>
            </a:r>
          </a:p>
          <a:p>
            <a:pPr marL="609600" indent="-609600" eaLnBrk="1" hangingPunct="1"/>
            <a:r>
              <a:rPr lang="ru-RU" altLang="ru-RU" i="1" smtClean="0"/>
              <a:t>Ингаляционное введение медикаментов</a:t>
            </a:r>
          </a:p>
          <a:p>
            <a:pPr marL="609600" indent="-609600" eaLnBrk="1" hangingPunct="1">
              <a:buFontTx/>
              <a:buNone/>
            </a:pPr>
            <a:endParaRPr lang="ru-RU" altLang="ru-RU" sz="3600" smtClean="0"/>
          </a:p>
        </p:txBody>
      </p:sp>
    </p:spTree>
    <p:extLst>
      <p:ext uri="{BB962C8B-B14F-4D97-AF65-F5344CB8AC3E}">
        <p14:creationId xmlns:p14="http://schemas.microsoft.com/office/powerpoint/2010/main" val="384480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Методы оксигенотерапии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Ингаляции через лицевые маски, носовые катетеры, в кислородных палатках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ИВЛ   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Использование переносчиков кислорода (перфторуглеродов)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Экстракорпоральная мембранная оксигенация (ЭКМО; </a:t>
            </a:r>
            <a:r>
              <a:rPr lang="en-US" altLang="ru-RU" smtClean="0"/>
              <a:t>Novalung</a:t>
            </a:r>
            <a:r>
              <a:rPr lang="ru-RU" altLang="ru-RU" smtClean="0"/>
              <a:t> 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Гипербарическая оксигенация (ГБО)</a:t>
            </a:r>
          </a:p>
        </p:txBody>
      </p:sp>
    </p:spTree>
    <p:extLst>
      <p:ext uri="{BB962C8B-B14F-4D97-AF65-F5344CB8AC3E}">
        <p14:creationId xmlns:p14="http://schemas.microsoft.com/office/powerpoint/2010/main" val="92136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/>
              <a:t/>
            </a:r>
            <a:br>
              <a:rPr lang="ru-RU" altLang="ru-RU" sz="4000" smtClean="0"/>
            </a:br>
            <a:r>
              <a:rPr lang="ru-RU" altLang="ru-RU" sz="4000" smtClean="0"/>
              <a:t>Осложнения оксигенотерапии</a:t>
            </a:r>
            <a:br>
              <a:rPr lang="ru-RU" altLang="ru-RU" sz="4000" smtClean="0"/>
            </a:br>
            <a:endParaRPr lang="ru-RU" altLang="ru-RU" sz="400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Возможно разрушение сурфактанта при </a:t>
            </a:r>
            <a:r>
              <a:rPr lang="en-US" altLang="ru-RU" smtClean="0"/>
              <a:t>FiO</a:t>
            </a:r>
            <a:r>
              <a:rPr lang="en-US" altLang="ru-RU" baseline="-25000" smtClean="0"/>
              <a:t>2</a:t>
            </a:r>
            <a:r>
              <a:rPr lang="ru-RU" altLang="ru-RU" smtClean="0"/>
              <a:t> более 0,6</a:t>
            </a:r>
          </a:p>
          <a:p>
            <a:pPr eaLnBrk="1" hangingPunct="1"/>
            <a:r>
              <a:rPr lang="ru-RU" altLang="ru-RU" smtClean="0"/>
              <a:t>Развитие резорбционных ателектазов</a:t>
            </a:r>
          </a:p>
          <a:p>
            <a:pPr eaLnBrk="1" hangingPunct="1"/>
            <a:r>
              <a:rPr lang="ru-RU" altLang="ru-RU" smtClean="0"/>
              <a:t>Нарушение мукоцилиарного клиренса</a:t>
            </a:r>
          </a:p>
          <a:p>
            <a:pPr eaLnBrk="1" hangingPunct="1"/>
            <a:r>
              <a:rPr lang="ru-RU" altLang="ru-RU" smtClean="0"/>
              <a:t>Острое повреждение легких</a:t>
            </a:r>
          </a:p>
          <a:p>
            <a:pPr eaLnBrk="1" hangingPunct="1"/>
            <a:r>
              <a:rPr lang="ru-RU" altLang="ru-RU" smtClean="0"/>
              <a:t>Активация перекисного окисления липидов</a:t>
            </a:r>
          </a:p>
        </p:txBody>
      </p:sp>
    </p:spTree>
    <p:extLst>
      <p:ext uri="{BB962C8B-B14F-4D97-AF65-F5344CB8AC3E}">
        <p14:creationId xmlns:p14="http://schemas.microsoft.com/office/powerpoint/2010/main" val="116931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/>
              <a:t>Респираторная поддержка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altLang="ru-RU" dirty="0" smtClean="0"/>
              <a:t>лечение,</a:t>
            </a:r>
            <a:r>
              <a:rPr lang="ru-RU" altLang="ru-RU" b="1" dirty="0" smtClean="0"/>
              <a:t> </a:t>
            </a:r>
            <a:r>
              <a:rPr lang="ru-RU" altLang="ru-RU" dirty="0" smtClean="0"/>
              <a:t>позволяющее обеспечить полноценную вентиляцию легких, когда самостоятельное дыхание выключено, утрачено или резко нарушено </a:t>
            </a:r>
          </a:p>
          <a:p>
            <a:pPr algn="ctr" eaLnBrk="1" hangingPunct="1">
              <a:defRPr/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160956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/>
              <a:t>Основные цели                респираторной поддержки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dirty="0" smtClean="0">
                <a:solidFill>
                  <a:srgbClr val="7030A0"/>
                </a:solidFill>
              </a:rPr>
              <a:t>Оптимизация газообмена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</a:rPr>
              <a:t>Уменьшение работы дыхания и потребления кислорода дыхательными мышцами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</a:rPr>
              <a:t>Профилактика ателектазов – предотвращение </a:t>
            </a:r>
            <a:r>
              <a:rPr lang="ru-RU" altLang="ru-RU" dirty="0" err="1" smtClean="0">
                <a:solidFill>
                  <a:srgbClr val="7030A0"/>
                </a:solidFill>
              </a:rPr>
              <a:t>коллабирования</a:t>
            </a:r>
            <a:r>
              <a:rPr lang="ru-RU" altLang="ru-RU" dirty="0" smtClean="0">
                <a:solidFill>
                  <a:srgbClr val="7030A0"/>
                </a:solidFill>
              </a:rPr>
              <a:t> альвеол и мелких дыхательных путей на выдохе</a:t>
            </a:r>
          </a:p>
          <a:p>
            <a:pPr eaLnBrk="1" hangingPunct="1"/>
            <a:endParaRPr lang="ru-RU" altLang="ru-RU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9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FFCC00"/>
                </a:solidFill>
              </a:rPr>
              <a:t>Способы вентиляции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458200" cy="4648200"/>
          </a:xfrm>
        </p:spPr>
        <p:txBody>
          <a:bodyPr/>
          <a:lstStyle/>
          <a:p>
            <a:pPr eaLnBrk="1" hangingPunct="1"/>
            <a:r>
              <a:rPr lang="ru-RU" altLang="ru-RU" sz="3600" dirty="0" smtClean="0">
                <a:solidFill>
                  <a:srgbClr val="7030A0"/>
                </a:solidFill>
              </a:rPr>
              <a:t>Внутренний</a:t>
            </a:r>
          </a:p>
          <a:p>
            <a:pPr lvl="1" eaLnBrk="1" hangingPunct="1"/>
            <a:r>
              <a:rPr lang="ru-RU" altLang="ru-RU" dirty="0" smtClean="0">
                <a:solidFill>
                  <a:srgbClr val="7030A0"/>
                </a:solidFill>
              </a:rPr>
              <a:t>Вентиляция методом вдувания газа</a:t>
            </a:r>
          </a:p>
          <a:p>
            <a:pPr eaLnBrk="1" hangingPunct="1"/>
            <a:r>
              <a:rPr lang="ru-RU" altLang="ru-RU" sz="3600" dirty="0" smtClean="0">
                <a:solidFill>
                  <a:srgbClr val="7030A0"/>
                </a:solidFill>
              </a:rPr>
              <a:t>Внешний </a:t>
            </a:r>
          </a:p>
          <a:p>
            <a:pPr lvl="1" eaLnBrk="1" hangingPunct="1"/>
            <a:r>
              <a:rPr lang="ru-RU" altLang="ru-RU" dirty="0" err="1" smtClean="0">
                <a:solidFill>
                  <a:srgbClr val="7030A0"/>
                </a:solidFill>
              </a:rPr>
              <a:t>Кирасный</a:t>
            </a:r>
            <a:r>
              <a:rPr lang="ru-RU" altLang="ru-RU" dirty="0" smtClean="0">
                <a:solidFill>
                  <a:srgbClr val="7030A0"/>
                </a:solidFill>
              </a:rPr>
              <a:t> респиратор</a:t>
            </a:r>
          </a:p>
          <a:p>
            <a:pPr lvl="1" eaLnBrk="1" hangingPunct="1"/>
            <a:r>
              <a:rPr lang="ru-RU" altLang="ru-RU" dirty="0" smtClean="0">
                <a:solidFill>
                  <a:srgbClr val="7030A0"/>
                </a:solidFill>
              </a:rPr>
              <a:t>Железные легкие</a:t>
            </a:r>
          </a:p>
          <a:p>
            <a:pPr lvl="1" eaLnBrk="1" hangingPunct="1"/>
            <a:r>
              <a:rPr lang="ru-RU" altLang="ru-RU" dirty="0" smtClean="0">
                <a:solidFill>
                  <a:srgbClr val="7030A0"/>
                </a:solidFill>
              </a:rPr>
              <a:t>Стимуляция диафрагмальных нервов</a:t>
            </a:r>
          </a:p>
          <a:p>
            <a:pPr lvl="1" eaLnBrk="1" hangingPunct="1"/>
            <a:r>
              <a:rPr lang="ru-RU" altLang="ru-RU" dirty="0" smtClean="0">
                <a:solidFill>
                  <a:srgbClr val="7030A0"/>
                </a:solidFill>
              </a:rPr>
              <a:t>Качающаяся кровать</a:t>
            </a:r>
          </a:p>
          <a:p>
            <a:pPr lvl="1" eaLnBrk="1" hangingPunct="1"/>
            <a:r>
              <a:rPr lang="ru-RU" altLang="ru-RU" dirty="0" smtClean="0">
                <a:solidFill>
                  <a:srgbClr val="7030A0"/>
                </a:solidFill>
              </a:rPr>
              <a:t>«Ручная» ИВЛ</a:t>
            </a:r>
          </a:p>
        </p:txBody>
      </p:sp>
    </p:spTree>
    <p:extLst>
      <p:ext uri="{BB962C8B-B14F-4D97-AF65-F5344CB8AC3E}">
        <p14:creationId xmlns:p14="http://schemas.microsoft.com/office/powerpoint/2010/main" val="25268677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smtClean="0"/>
              <a:t>Классификация респираторной поддержки</a:t>
            </a:r>
            <a:r>
              <a:rPr lang="ru-RU" altLang="ru-RU" sz="4000" smtClean="0"/>
              <a:t>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i="1" dirty="0" smtClean="0">
                <a:solidFill>
                  <a:srgbClr val="7030A0"/>
                </a:solidFill>
              </a:rPr>
              <a:t>В зависимости от степени участия</a:t>
            </a:r>
            <a:r>
              <a:rPr lang="ru-RU" altLang="ru-RU" sz="2400" dirty="0" smtClean="0">
                <a:solidFill>
                  <a:srgbClr val="7030A0"/>
                </a:solidFill>
              </a:rPr>
              <a:t> больного в дыхании – искусственная (</a:t>
            </a:r>
            <a:r>
              <a:rPr lang="ru-RU" altLang="ru-RU" sz="2400" b="1" dirty="0" smtClean="0">
                <a:solidFill>
                  <a:srgbClr val="7030A0"/>
                </a:solidFill>
              </a:rPr>
              <a:t>ИВЛ</a:t>
            </a:r>
            <a:r>
              <a:rPr lang="ru-RU" altLang="ru-RU" sz="2400" dirty="0" smtClean="0">
                <a:solidFill>
                  <a:srgbClr val="7030A0"/>
                </a:solidFill>
              </a:rPr>
              <a:t>) и вспомогательная (</a:t>
            </a:r>
            <a:r>
              <a:rPr lang="ru-RU" altLang="ru-RU" sz="2400" b="1" dirty="0" smtClean="0">
                <a:solidFill>
                  <a:srgbClr val="7030A0"/>
                </a:solidFill>
              </a:rPr>
              <a:t>ВВЛ</a:t>
            </a:r>
            <a:r>
              <a:rPr lang="ru-RU" altLang="ru-RU" sz="2400" dirty="0" smtClean="0">
                <a:solidFill>
                  <a:srgbClr val="7030A0"/>
                </a:solidFill>
              </a:rPr>
              <a:t>) вентиляция легких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i="1" dirty="0" smtClean="0">
                <a:solidFill>
                  <a:srgbClr val="7030A0"/>
                </a:solidFill>
              </a:rPr>
              <a:t>В зависимости от способа переключения со вдоха на выдох: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rgbClr val="7030A0"/>
                </a:solidFill>
              </a:rPr>
              <a:t>С управляемым объемом (переключение по достижении заданного объема)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rgbClr val="7030A0"/>
                </a:solidFill>
              </a:rPr>
              <a:t>С управляемым давлением (переключение по достижении заданного давления)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rgbClr val="7030A0"/>
                </a:solidFill>
              </a:rPr>
              <a:t>По частоте (переключение по достижении заданного времени вдоха)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ru-RU" altLang="ru-RU" sz="2400" b="1" i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48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b="1" smtClean="0"/>
              <a:t>Искусственная вентиляция легких</a:t>
            </a:r>
            <a:r>
              <a:rPr lang="ru-RU" altLang="ru-RU" sz="4000" smtClean="0"/>
              <a:t>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   обеспечение газообмена между окружающим воздухом (или специально подобранной смесью газов) и альвеолярным пространством легких искусственным способом. Самостоятельное дыхание отсутствует. ИВЛ – это протезирование функции внешнего дыхания.</a:t>
            </a:r>
          </a:p>
        </p:txBody>
      </p:sp>
    </p:spTree>
    <p:extLst>
      <p:ext uri="{BB962C8B-B14F-4D97-AF65-F5344CB8AC3E}">
        <p14:creationId xmlns:p14="http://schemas.microsoft.com/office/powerpoint/2010/main" val="56157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smtClean="0"/>
              <a:t>Вспомогательная вентиляция легких</a:t>
            </a:r>
            <a:r>
              <a:rPr lang="ru-RU" altLang="ru-RU" sz="4000" smtClean="0"/>
              <a:t> (ВВЛ</a:t>
            </a:r>
            <a:r>
              <a:rPr lang="en-US" altLang="ru-RU" sz="4000" smtClean="0"/>
              <a:t>)</a:t>
            </a:r>
            <a:endParaRPr lang="ru-RU" altLang="ru-RU" sz="4000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 smtClean="0"/>
              <a:t>	поддержание заданного (или не ниже заданного) минутного объема вентиляции при сохраненном дыхании больного. Респиратор «помогает» больному и/или обеспечивает его безопасность.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Основные задачи ВВЛ – уменьшение работы дыхания и облегчение перехода больного от ИВЛ к самостоятельному дыханию.</a:t>
            </a:r>
          </a:p>
        </p:txBody>
      </p:sp>
    </p:spTree>
    <p:extLst>
      <p:ext uri="{BB962C8B-B14F-4D97-AF65-F5344CB8AC3E}">
        <p14:creationId xmlns:p14="http://schemas.microsoft.com/office/powerpoint/2010/main" val="152464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i="1" smtClean="0"/>
              <a:t>Неинвазивная вентиляция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  вентиляция без интубации трахеи или трахеостомии. Может проводиться в режиме отрицательного и положительного давления.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С отрицательным давлением  - с помощью танкового – «железные легкие» - или кирасного респиратора </a:t>
            </a:r>
          </a:p>
        </p:txBody>
      </p:sp>
    </p:spTree>
    <p:extLst>
      <p:ext uri="{BB962C8B-B14F-4D97-AF65-F5344CB8AC3E}">
        <p14:creationId xmlns:p14="http://schemas.microsoft.com/office/powerpoint/2010/main" val="296152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/>
              <a:t>Заключение</a:t>
            </a:r>
            <a:r>
              <a:rPr lang="ru-RU" altLang="ru-RU" smtClean="0"/>
              <a:t> 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 smtClean="0"/>
              <a:t>	Синдром ОДН развивается при различных заболеваниях и травмах. От правильного и своевременного оказания помощи больным с ОДН нередко зависит не только их здоровье, но и жизнь. Поэтому не только анестезиологи-реаниматологи, но и врачи других специальностей должны представлять суть проблемы ДН, уметь диагностировать и лечить это состояние. </a:t>
            </a:r>
          </a:p>
        </p:txBody>
      </p:sp>
    </p:spTree>
    <p:extLst>
      <p:ext uri="{BB962C8B-B14F-4D97-AF65-F5344CB8AC3E}">
        <p14:creationId xmlns:p14="http://schemas.microsoft.com/office/powerpoint/2010/main" val="330905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r>
              <a:rPr lang="ru-RU" altLang="ru-RU" smtClean="0"/>
              <a:t>Благодарю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92727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1111</Words>
  <Application>Microsoft Office PowerPoint</Application>
  <PresentationFormat>Экран (4:3)</PresentationFormat>
  <Paragraphs>141</Paragraphs>
  <Slides>23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Диагностика и принципы терапии дыхательной недостаточности</vt:lpstr>
      <vt:lpstr>План лекции</vt:lpstr>
      <vt:lpstr>Дыхательная недостаточность</vt:lpstr>
      <vt:lpstr>Дыхательная недостаточность центральная проблема ИТ</vt:lpstr>
      <vt:lpstr>Вид ДН в зависимости от показателей газов крови </vt:lpstr>
      <vt:lpstr>Диагностика ДН</vt:lpstr>
      <vt:lpstr> Клиника дыхательной недостаточности </vt:lpstr>
      <vt:lpstr>Аускультация</vt:lpstr>
      <vt:lpstr>Пульсоксиметрия</vt:lpstr>
      <vt:lpstr>Анализ газов крови и КОС</vt:lpstr>
      <vt:lpstr>Принципы терапии больных с ДН </vt:lpstr>
      <vt:lpstr>Респираторная терапия</vt:lpstr>
      <vt:lpstr>Методы оксигенотерапии</vt:lpstr>
      <vt:lpstr> Осложнения оксигенотерапии </vt:lpstr>
      <vt:lpstr>Респираторная поддержка</vt:lpstr>
      <vt:lpstr>Основные цели                респираторной поддержки</vt:lpstr>
      <vt:lpstr>Способы вентиляции</vt:lpstr>
      <vt:lpstr>Классификация респираторной поддержки </vt:lpstr>
      <vt:lpstr>Искусственная вентиляция легких </vt:lpstr>
      <vt:lpstr>Вспомогательная вентиляция легких (ВВЛ)</vt:lpstr>
      <vt:lpstr>Неинвазивная вентиляция</vt:lpstr>
      <vt:lpstr>Заключение 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и принципы терапии дыхательной недостаточности</dc:title>
  <dc:creator>Лариса</dc:creator>
  <cp:lastModifiedBy>Лариса</cp:lastModifiedBy>
  <cp:revision>2</cp:revision>
  <dcterms:created xsi:type="dcterms:W3CDTF">2019-02-05T13:31:10Z</dcterms:created>
  <dcterms:modified xsi:type="dcterms:W3CDTF">2019-02-05T15:11:10Z</dcterms:modified>
</cp:coreProperties>
</file>