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34025-A9C0-4053-80D4-3534FD02241A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57180-1031-4FEB-A42F-CCD85CB5D2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2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D162C6-33E0-47D7-9470-CDABF8A32830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i="1">
                <a:solidFill>
                  <a:srgbClr val="CCCCFF"/>
                </a:solidFill>
              </a:rPr>
              <a:t>Утрата сознания</a:t>
            </a:r>
            <a:r>
              <a:rPr lang="ru-RU" altLang="ru-RU">
                <a:solidFill>
                  <a:schemeClr val="bg1"/>
                </a:solidFill>
              </a:rPr>
              <a:t> - результат большого числа патологических состояний. 	Бессознательное состояние может быть признаком крайне тяжелого  поражения мозга и часто говорит о непосредственной  угрозе жизни .</a:t>
            </a:r>
          </a:p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8BD9FC9-7830-485B-9B16-70B2CC4A40A5}" type="slidenum">
              <a:rPr lang="ru-RU" altLang="ru-RU" smtClean="0">
                <a:solidFill>
                  <a:schemeClr val="bg1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ru-RU" altLang="ru-RU" smtClean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6AFBBDD-6B3F-4235-B74B-98B63DC66E8D}" type="slidenum">
              <a:rPr lang="ru-RU" altLang="ru-RU" smtClean="0">
                <a:solidFill>
                  <a:schemeClr val="bg1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ru-RU" altLang="ru-RU" smtClean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05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04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57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64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545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22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193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580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30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6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04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94B67-8E3A-4466-AAB4-01372FAF5831}" type="datetimeFigureOut">
              <a:rPr lang="ru-RU" smtClean="0"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F7349-3D61-4145-805A-CCA377ADA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415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Комы. Диагностика. Неотложная помощь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Лекция для студентов 6 курса медико-профилактического факультета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55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764703"/>
            <a:ext cx="7546032" cy="5361459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ru-RU" altLang="ru-RU" sz="3600" dirty="0"/>
              <a:t>		</a:t>
            </a:r>
            <a:r>
              <a:rPr lang="ru-RU" altLang="ru-RU" sz="4400" dirty="0"/>
              <a:t>Кома – состояние глубокого угнетения функций ЦНС</a:t>
            </a:r>
            <a:r>
              <a:rPr lang="en-US" altLang="ru-RU" sz="4400" dirty="0"/>
              <a:t> </a:t>
            </a:r>
            <a:r>
              <a:rPr lang="ru-RU" altLang="ru-RU" sz="4400" dirty="0"/>
              <a:t>с утратой сознания и реакций на внешние раздражители и расстройством регуляции жизненно-важных функций</a:t>
            </a:r>
            <a:r>
              <a:rPr lang="ru-RU" altLang="ru-RU" sz="4000" dirty="0"/>
              <a:t>.</a:t>
            </a:r>
          </a:p>
          <a:p>
            <a:pPr>
              <a:buFontTx/>
              <a:buNone/>
            </a:pPr>
            <a:r>
              <a:rPr lang="ru-RU" altLang="ru-RU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34089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>
            <a:normAutofit fontScale="90000"/>
          </a:bodyPr>
          <a:lstStyle/>
          <a:p>
            <a:r>
              <a:rPr lang="ru-RU" altLang="ru-RU" sz="3600" dirty="0">
                <a:solidFill>
                  <a:srgbClr val="7030A0"/>
                </a:solidFill>
              </a:rPr>
              <a:t>Наиболее частые причины ком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6237287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крупноочаговые повреждениями ткани мозга</a:t>
            </a:r>
            <a:r>
              <a:rPr lang="ru-RU" altLang="ru-RU" sz="2400" dirty="0">
                <a:solidFill>
                  <a:srgbClr val="7030A0"/>
                </a:solidFill>
              </a:rPr>
              <a:t> (гематома, абсцесс, опухоль мозга);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диффузные повреждения ткани мозга</a:t>
            </a:r>
            <a:r>
              <a:rPr lang="ru-RU" altLang="ru-RU" sz="2400" dirty="0">
                <a:solidFill>
                  <a:srgbClr val="7030A0"/>
                </a:solidFill>
              </a:rPr>
              <a:t> (контузия, энцефалит, менингит, субарахноидальные кровоизлияния);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экзо- и </a:t>
            </a:r>
            <a:r>
              <a:rPr lang="ru-RU" altLang="ru-RU" sz="2400" i="1" dirty="0" err="1">
                <a:solidFill>
                  <a:srgbClr val="7030A0"/>
                </a:solidFill>
              </a:rPr>
              <a:t>эндотоксикозы</a:t>
            </a:r>
            <a:r>
              <a:rPr lang="ru-RU" altLang="ru-RU" sz="2400" dirty="0">
                <a:solidFill>
                  <a:srgbClr val="7030A0"/>
                </a:solidFill>
              </a:rPr>
              <a:t> (отравления алкоголем грибами, наркотиками, и т.д.; уремия, печеночная недостаточность)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несостоятельность мозгового кровообращения</a:t>
            </a:r>
            <a:r>
              <a:rPr lang="ru-RU" altLang="ru-RU" sz="2400" dirty="0">
                <a:solidFill>
                  <a:srgbClr val="7030A0"/>
                </a:solidFill>
              </a:rPr>
              <a:t> (синдром малого выброса, приступы </a:t>
            </a:r>
            <a:r>
              <a:rPr lang="ru-RU" altLang="ru-RU" sz="2400" dirty="0" err="1">
                <a:solidFill>
                  <a:srgbClr val="7030A0"/>
                </a:solidFill>
              </a:rPr>
              <a:t>Морганьи</a:t>
            </a:r>
            <a:r>
              <a:rPr lang="ru-RU" altLang="ru-RU" sz="2400" dirty="0">
                <a:solidFill>
                  <a:srgbClr val="7030A0"/>
                </a:solidFill>
              </a:rPr>
              <a:t>-Адамс-Стокса, гипертоническая энцефалопатия, ишемический инсульт </a:t>
            </a:r>
            <a:r>
              <a:rPr lang="ru-RU" altLang="ru-RU" sz="2400" dirty="0" err="1">
                <a:solidFill>
                  <a:srgbClr val="7030A0"/>
                </a:solidFill>
              </a:rPr>
              <a:t>ит.д</a:t>
            </a:r>
            <a:r>
              <a:rPr lang="ru-RU" altLang="ru-RU" sz="2400" dirty="0">
                <a:solidFill>
                  <a:srgbClr val="7030A0"/>
                </a:solidFill>
              </a:rPr>
              <a:t>.)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метаболические причины</a:t>
            </a:r>
            <a:r>
              <a:rPr lang="ru-RU" altLang="ru-RU" sz="2400" dirty="0">
                <a:solidFill>
                  <a:srgbClr val="7030A0"/>
                </a:solidFill>
              </a:rPr>
              <a:t> (расстройства КОС и ВЭР, </a:t>
            </a:r>
            <a:r>
              <a:rPr lang="ru-RU" altLang="ru-RU" sz="2400" dirty="0" err="1">
                <a:solidFill>
                  <a:srgbClr val="7030A0"/>
                </a:solidFill>
              </a:rPr>
              <a:t>гиперосмоляльный</a:t>
            </a:r>
            <a:r>
              <a:rPr lang="ru-RU" altLang="ru-RU" sz="2400" dirty="0">
                <a:solidFill>
                  <a:srgbClr val="7030A0"/>
                </a:solidFill>
              </a:rPr>
              <a:t> синдром, </a:t>
            </a:r>
            <a:r>
              <a:rPr lang="ru-RU" altLang="ru-RU" sz="2400" dirty="0" err="1">
                <a:solidFill>
                  <a:srgbClr val="7030A0"/>
                </a:solidFill>
              </a:rPr>
              <a:t>гипер</a:t>
            </a:r>
            <a:r>
              <a:rPr lang="ru-RU" altLang="ru-RU" sz="2400" dirty="0">
                <a:solidFill>
                  <a:srgbClr val="7030A0"/>
                </a:solidFill>
              </a:rPr>
              <a:t>- и </a:t>
            </a:r>
            <a:r>
              <a:rPr lang="ru-RU" altLang="ru-RU" sz="2400" dirty="0" err="1">
                <a:solidFill>
                  <a:srgbClr val="7030A0"/>
                </a:solidFill>
              </a:rPr>
              <a:t>гипонатриемия</a:t>
            </a:r>
            <a:r>
              <a:rPr lang="ru-RU" altLang="ru-RU" sz="2400" dirty="0">
                <a:solidFill>
                  <a:srgbClr val="7030A0"/>
                </a:solidFill>
              </a:rPr>
              <a:t>, гипоксия);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эндокринные причины</a:t>
            </a:r>
            <a:r>
              <a:rPr lang="ru-RU" altLang="ru-RU" sz="2400" dirty="0">
                <a:solidFill>
                  <a:srgbClr val="7030A0"/>
                </a:solidFill>
              </a:rPr>
              <a:t> (</a:t>
            </a:r>
            <a:r>
              <a:rPr lang="ru-RU" altLang="ru-RU" sz="2400" dirty="0" err="1">
                <a:solidFill>
                  <a:srgbClr val="7030A0"/>
                </a:solidFill>
              </a:rPr>
              <a:t>гипер</a:t>
            </a:r>
            <a:r>
              <a:rPr lang="ru-RU" altLang="ru-RU" sz="2400" dirty="0">
                <a:solidFill>
                  <a:srgbClr val="7030A0"/>
                </a:solidFill>
              </a:rPr>
              <a:t>- и гипогликемия, </a:t>
            </a:r>
            <a:r>
              <a:rPr lang="ru-RU" altLang="ru-RU" sz="2400" dirty="0" err="1">
                <a:solidFill>
                  <a:srgbClr val="7030A0"/>
                </a:solidFill>
              </a:rPr>
              <a:t>гипер</a:t>
            </a:r>
            <a:r>
              <a:rPr lang="ru-RU" altLang="ru-RU" sz="2400" dirty="0">
                <a:solidFill>
                  <a:srgbClr val="7030A0"/>
                </a:solidFill>
              </a:rPr>
              <a:t>- и </a:t>
            </a:r>
            <a:r>
              <a:rPr lang="ru-RU" altLang="ru-RU" sz="2400" dirty="0" err="1">
                <a:solidFill>
                  <a:srgbClr val="7030A0"/>
                </a:solidFill>
              </a:rPr>
              <a:t>гипотиреоидизм</a:t>
            </a:r>
            <a:r>
              <a:rPr lang="ru-RU" altLang="ru-RU" sz="2400" dirty="0">
                <a:solidFill>
                  <a:srgbClr val="7030A0"/>
                </a:solidFill>
              </a:rPr>
              <a:t>);</a:t>
            </a:r>
          </a:p>
          <a:p>
            <a:pPr marL="609600" indent="-609600">
              <a:lnSpc>
                <a:spcPct val="80000"/>
              </a:lnSpc>
            </a:pPr>
            <a:r>
              <a:rPr lang="ru-RU" altLang="ru-RU" sz="2400" i="1" dirty="0">
                <a:solidFill>
                  <a:srgbClr val="7030A0"/>
                </a:solidFill>
              </a:rPr>
              <a:t>расстройства температурного гомеостаза</a:t>
            </a:r>
            <a:r>
              <a:rPr lang="ru-RU" altLang="ru-RU" sz="2400" dirty="0">
                <a:solidFill>
                  <a:srgbClr val="7030A0"/>
                </a:solidFill>
              </a:rPr>
              <a:t> (тепловой удар, гипотермия)</a:t>
            </a:r>
          </a:p>
        </p:txBody>
      </p:sp>
    </p:spTree>
    <p:extLst>
      <p:ext uri="{BB962C8B-B14F-4D97-AF65-F5344CB8AC3E}">
        <p14:creationId xmlns:p14="http://schemas.microsoft.com/office/powerpoint/2010/main" val="3091237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 dirty="0">
                <a:solidFill>
                  <a:srgbClr val="7030A0"/>
                </a:solidFill>
              </a:rPr>
              <a:t>Тактика врача при поступлении больного в коме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dirty="0">
                <a:solidFill>
                  <a:srgbClr val="7030A0"/>
                </a:solidFill>
              </a:rPr>
              <a:t>		Из всех острых проблем клинической медицины нет более трудной, чем быстрая диагностика и эффективное ведение больного в состоянии комы.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dirty="0">
                <a:solidFill>
                  <a:srgbClr val="7030A0"/>
                </a:solidFill>
              </a:rPr>
              <a:t>		Независимо от диагноза и причины комы ко всем больным применимы некоторые общие принципы.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dirty="0">
                <a:solidFill>
                  <a:srgbClr val="7030A0"/>
                </a:solidFill>
              </a:rPr>
              <a:t>	Следует осмотреть обнаженного больного (в частности, для выявления признаков травмы) и оценить состояние витальных функций. </a:t>
            </a:r>
          </a:p>
        </p:txBody>
      </p:sp>
    </p:spTree>
    <p:extLst>
      <p:ext uri="{BB962C8B-B14F-4D97-AF65-F5344CB8AC3E}">
        <p14:creationId xmlns:p14="http://schemas.microsoft.com/office/powerpoint/2010/main" val="154236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Шкала комы Глазго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788024" y="3861048"/>
            <a:ext cx="3960440" cy="23762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Интерпретация полученных результатов </a:t>
            </a:r>
          </a:p>
          <a:p>
            <a:r>
              <a:rPr lang="ru-RU" b="0" dirty="0" smtClean="0"/>
              <a:t>15 баллов — сознание ясное</a:t>
            </a:r>
          </a:p>
          <a:p>
            <a:r>
              <a:rPr lang="ru-RU" b="0" dirty="0" smtClean="0"/>
              <a:t>13 - 14 баллов —оглушение       (</a:t>
            </a:r>
            <a:r>
              <a:rPr lang="ru-RU" b="0" dirty="0" err="1" smtClean="0"/>
              <a:t>сомноленция</a:t>
            </a:r>
            <a:r>
              <a:rPr lang="ru-RU" b="0" dirty="0" smtClean="0"/>
              <a:t>)</a:t>
            </a:r>
          </a:p>
          <a:p>
            <a:r>
              <a:rPr lang="ru-RU" b="0" dirty="0" smtClean="0"/>
              <a:t> 9 - 12 баллов — сопор</a:t>
            </a:r>
          </a:p>
          <a:p>
            <a:r>
              <a:rPr lang="ru-RU" b="0" dirty="0" smtClean="0"/>
              <a:t> 3 - 8 баллов —кома.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31852828"/>
              </p:ext>
            </p:extLst>
          </p:nvPr>
        </p:nvGraphicFramePr>
        <p:xfrm>
          <a:off x="251520" y="620697"/>
          <a:ext cx="4245868" cy="4748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933500"/>
              </a:tblGrid>
              <a:tr h="389857">
                <a:tc>
                  <a:txBody>
                    <a:bodyPr/>
                    <a:lstStyle/>
                    <a:p>
                      <a:r>
                        <a:rPr lang="ru-RU" dirty="0" smtClean="0"/>
                        <a:t>Симптом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Балл</a:t>
                      </a:r>
                      <a:endParaRPr lang="ru-RU" dirty="0"/>
                    </a:p>
                  </a:txBody>
                  <a:tcPr/>
                </a:tc>
              </a:tr>
              <a:tr h="389857">
                <a:tc gridSpan="2">
                  <a:txBody>
                    <a:bodyPr/>
                    <a:lstStyle/>
                    <a:p>
                      <a:r>
                        <a:rPr lang="ru-RU" sz="2000" b="1" i="1" dirty="0" smtClean="0"/>
                        <a:t>Открывание Глаз</a:t>
                      </a:r>
                      <a:endParaRPr lang="ru-RU" sz="2000" b="1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Спонтанное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 речь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</a:t>
                      </a:r>
                      <a:endParaRPr lang="ru-RU" sz="2000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 боль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</a:t>
                      </a:r>
                      <a:endParaRPr lang="ru-RU" sz="2000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Отсутствует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</a:tr>
              <a:tr h="389857">
                <a:tc gridSpan="2">
                  <a:txBody>
                    <a:bodyPr/>
                    <a:lstStyle/>
                    <a:p>
                      <a:r>
                        <a:rPr lang="ru-RU" sz="2000" b="1" i="1" dirty="0" smtClean="0"/>
                        <a:t>Речевой контакт</a:t>
                      </a:r>
                      <a:endParaRPr lang="ru-RU" sz="2000" b="1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Ориентированность полная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Спутанная речь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Непонятные слова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Нечленораздельные звуки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3898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Отсутствует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596570450"/>
              </p:ext>
            </p:extLst>
          </p:nvPr>
        </p:nvGraphicFramePr>
        <p:xfrm>
          <a:off x="4788024" y="692695"/>
          <a:ext cx="4176464" cy="3132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  <a:gridCol w="792088"/>
              </a:tblGrid>
              <a:tr h="389094">
                <a:tc gridSpan="2">
                  <a:txBody>
                    <a:bodyPr/>
                    <a:lstStyle/>
                    <a:p>
                      <a:r>
                        <a:rPr lang="ru-RU" sz="2000" i="1" dirty="0" smtClean="0">
                          <a:solidFill>
                            <a:schemeClr val="tx1"/>
                          </a:solidFill>
                        </a:rPr>
                        <a:t>Ответ на болевой стимул</a:t>
                      </a:r>
                      <a:endParaRPr lang="ru-RU" sz="2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9094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Выполнение команд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</a:t>
                      </a:r>
                      <a:endParaRPr lang="ru-RU" sz="2000" dirty="0"/>
                    </a:p>
                  </a:txBody>
                  <a:tcPr/>
                </a:tc>
              </a:tr>
              <a:tr h="4316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Локализация раздражения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</a:t>
                      </a:r>
                      <a:endParaRPr lang="ru-RU" sz="20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Отдёргивание конечности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Патологическое сгибание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</a:t>
                      </a:r>
                      <a:endParaRPr lang="ru-RU" sz="20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Патологическое разгибание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</a:t>
                      </a:r>
                      <a:endParaRPr lang="ru-RU" sz="2000" dirty="0"/>
                    </a:p>
                  </a:txBody>
                  <a:tcPr/>
                </a:tc>
              </a:tr>
              <a:tr h="3890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Отсутствует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1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>
                <a:solidFill>
                  <a:schemeClr val="bg1"/>
                </a:solidFill>
              </a:rPr>
              <a:t>Декортикационная ригидность</a:t>
            </a:r>
            <a:endParaRPr lang="ru-RU" altLang="ru-RU" smtClean="0"/>
          </a:p>
        </p:txBody>
      </p:sp>
      <p:pic>
        <p:nvPicPr>
          <p:cNvPr id="71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0450" y="2133600"/>
            <a:ext cx="7023100" cy="2690813"/>
          </a:xfrm>
          <a:noFill/>
        </p:spPr>
      </p:pic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323850" y="5445125"/>
            <a:ext cx="7993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>
                <a:solidFill>
                  <a:schemeClr val="bg1"/>
                </a:solidFill>
              </a:rPr>
              <a:t>сгибание верхней конечности, вытягивание и пронация нижних конечностей. </a:t>
            </a:r>
          </a:p>
        </p:txBody>
      </p:sp>
    </p:spTree>
    <p:extLst>
      <p:ext uri="{BB962C8B-B14F-4D97-AF65-F5344CB8AC3E}">
        <p14:creationId xmlns:p14="http://schemas.microsoft.com/office/powerpoint/2010/main" val="294114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>
                <a:solidFill>
                  <a:schemeClr val="bg1"/>
                </a:solidFill>
              </a:rPr>
              <a:t>Децеребрационная ригидность</a:t>
            </a: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989138"/>
            <a:ext cx="7632700" cy="2620962"/>
          </a:xfrm>
          <a:noFill/>
        </p:spPr>
      </p:pic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684213" y="5084763"/>
            <a:ext cx="77755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0">
                <a:solidFill>
                  <a:schemeClr val="bg1"/>
                </a:solidFill>
              </a:rPr>
              <a:t>вытягивание и пронация как верхних,так и нижних конечностей</a:t>
            </a:r>
          </a:p>
        </p:txBody>
      </p:sp>
    </p:spTree>
    <p:extLst>
      <p:ext uri="{BB962C8B-B14F-4D97-AF65-F5344CB8AC3E}">
        <p14:creationId xmlns:p14="http://schemas.microsoft.com/office/powerpoint/2010/main" val="12048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 dirty="0">
                <a:solidFill>
                  <a:srgbClr val="7030A0"/>
                </a:solidFill>
              </a:rPr>
              <a:t> Основные принципы неотложной помощи больным в коме: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Обеспечьте </a:t>
            </a:r>
            <a:r>
              <a:rPr lang="ru-RU" altLang="ru-RU" sz="2400" dirty="0" err="1">
                <a:solidFill>
                  <a:srgbClr val="7030A0"/>
                </a:solidFill>
              </a:rPr>
              <a:t>оксигенацию</a:t>
            </a:r>
            <a:endParaRPr lang="ru-RU" altLang="ru-RU" sz="2400" dirty="0">
              <a:solidFill>
                <a:srgbClr val="7030A0"/>
              </a:solidFill>
            </a:endParaRP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Поддержите кровообращение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Введите глюкозу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Снизьте внутричерепное давление (ВЧД)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Прекратите судорожные припадки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Начните борьбу с инфекцией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Восстановите КОС и ВЭР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Введите тиамин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Нормализуйте температуру тела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Подберите специфические противоядия</a:t>
            </a:r>
          </a:p>
          <a:p>
            <a:pPr marL="609600" indent="-609600">
              <a:lnSpc>
                <a:spcPct val="90000"/>
              </a:lnSpc>
            </a:pPr>
            <a:r>
              <a:rPr lang="ru-RU" altLang="ru-RU" sz="2400" dirty="0">
                <a:solidFill>
                  <a:srgbClr val="7030A0"/>
                </a:solidFill>
              </a:rPr>
              <a:t>Защитите глаза</a:t>
            </a:r>
          </a:p>
        </p:txBody>
      </p:sp>
    </p:spTree>
    <p:extLst>
      <p:ext uri="{BB962C8B-B14F-4D97-AF65-F5344CB8AC3E}">
        <p14:creationId xmlns:p14="http://schemas.microsoft.com/office/powerpoint/2010/main" val="1989033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18488" cy="1008063"/>
          </a:xfrm>
        </p:spPr>
        <p:txBody>
          <a:bodyPr>
            <a:normAutofit fontScale="90000"/>
          </a:bodyPr>
          <a:lstStyle/>
          <a:p>
            <a:r>
              <a:rPr lang="ru-RU" altLang="ru-RU" sz="4000" dirty="0">
                <a:solidFill>
                  <a:srgbClr val="7030A0"/>
                </a:solidFill>
              </a:rPr>
              <a:t>Обеспечение </a:t>
            </a:r>
            <a:r>
              <a:rPr lang="ru-RU" altLang="ru-RU" sz="4000" dirty="0" err="1">
                <a:solidFill>
                  <a:srgbClr val="7030A0"/>
                </a:solidFill>
              </a:rPr>
              <a:t>оксигенации</a:t>
            </a:r>
            <a:r>
              <a:rPr lang="ru-RU" altLang="ru-RU" sz="4000" dirty="0">
                <a:solidFill>
                  <a:srgbClr val="7030A0"/>
                </a:solidFill>
              </a:rPr>
              <a:t/>
            </a:r>
            <a:br>
              <a:rPr lang="ru-RU" altLang="ru-RU" sz="4000" dirty="0">
                <a:solidFill>
                  <a:srgbClr val="7030A0"/>
                </a:solidFill>
              </a:rPr>
            </a:br>
            <a:endParaRPr lang="ru-RU" altLang="ru-RU" sz="4000" dirty="0">
              <a:solidFill>
                <a:srgbClr val="7030A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dirty="0">
                <a:solidFill>
                  <a:srgbClr val="7030A0"/>
                </a:solidFill>
              </a:rPr>
              <a:t>	Всем больным со счетом по Глазго менее 9 баллов– интубация трахеи и ИВЛ. </a:t>
            </a:r>
          </a:p>
        </p:txBody>
      </p:sp>
    </p:spTree>
    <p:extLst>
      <p:ext uri="{BB962C8B-B14F-4D97-AF65-F5344CB8AC3E}">
        <p14:creationId xmlns:p14="http://schemas.microsoft.com/office/powerpoint/2010/main" val="2097582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>
            <a:normAutofit fontScale="90000"/>
          </a:bodyPr>
          <a:lstStyle/>
          <a:p>
            <a:r>
              <a:rPr lang="ru-RU" altLang="ru-RU" sz="3200" b="1" dirty="0">
                <a:solidFill>
                  <a:srgbClr val="7030A0"/>
                </a:solidFill>
              </a:rPr>
              <a:t>Поддержание кровообращения</a:t>
            </a:r>
            <a:r>
              <a:rPr lang="ru-RU" altLang="ru-RU" sz="4000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329237"/>
          </a:xfrm>
        </p:spPr>
        <p:txBody>
          <a:bodyPr/>
          <a:lstStyle/>
          <a:p>
            <a:r>
              <a:rPr lang="ru-RU" altLang="ru-RU" sz="2800" dirty="0">
                <a:solidFill>
                  <a:srgbClr val="7030A0"/>
                </a:solidFill>
              </a:rPr>
              <a:t>100 мм </a:t>
            </a:r>
            <a:r>
              <a:rPr lang="ru-RU" altLang="ru-RU" sz="2800" dirty="0" err="1">
                <a:solidFill>
                  <a:srgbClr val="7030A0"/>
                </a:solidFill>
              </a:rPr>
              <a:t>рт</a:t>
            </a:r>
            <a:r>
              <a:rPr lang="ru-RU" altLang="ru-RU" sz="2800" dirty="0">
                <a:solidFill>
                  <a:srgbClr val="7030A0"/>
                </a:solidFill>
              </a:rPr>
              <a:t> </a:t>
            </a:r>
            <a:r>
              <a:rPr lang="ru-RU" altLang="ru-RU" sz="2800" dirty="0" err="1">
                <a:solidFill>
                  <a:srgbClr val="7030A0"/>
                </a:solidFill>
              </a:rPr>
              <a:t>ст</a:t>
            </a:r>
            <a:r>
              <a:rPr lang="ru-RU" altLang="ru-RU" sz="2800" dirty="0">
                <a:solidFill>
                  <a:srgbClr val="7030A0"/>
                </a:solidFill>
              </a:rPr>
              <a:t> – нижняя граница АД ср, позволяющая поддерживать минимально достаточную церебральную перфузию при ЧМТ</a:t>
            </a:r>
          </a:p>
          <a:p>
            <a:r>
              <a:rPr lang="ru-RU" altLang="ru-RU" sz="2800" dirty="0">
                <a:solidFill>
                  <a:srgbClr val="7030A0"/>
                </a:solidFill>
              </a:rPr>
              <a:t>При ОНМК показанием к назначению гипотензивной терапии является АД </a:t>
            </a:r>
            <a:r>
              <a:rPr lang="ru-RU" altLang="ru-RU" sz="2800" dirty="0" err="1">
                <a:solidFill>
                  <a:srgbClr val="7030A0"/>
                </a:solidFill>
              </a:rPr>
              <a:t>сист</a:t>
            </a:r>
            <a:r>
              <a:rPr lang="ru-RU" altLang="ru-RU" sz="2800" dirty="0">
                <a:solidFill>
                  <a:srgbClr val="7030A0"/>
                </a:solidFill>
              </a:rPr>
              <a:t> </a:t>
            </a:r>
            <a:r>
              <a:rPr lang="en-US" altLang="ru-RU" sz="2800" dirty="0">
                <a:solidFill>
                  <a:srgbClr val="7030A0"/>
                </a:solidFill>
                <a:latin typeface=""/>
              </a:rPr>
              <a:t>&gt;</a:t>
            </a:r>
            <a:r>
              <a:rPr lang="ru-RU" altLang="ru-RU" sz="2800" dirty="0">
                <a:solidFill>
                  <a:srgbClr val="7030A0"/>
                </a:solidFill>
                <a:latin typeface=""/>
              </a:rPr>
              <a:t> 190 мм рт. ст., или АД </a:t>
            </a:r>
            <a:r>
              <a:rPr lang="ru-RU" altLang="ru-RU" sz="2800" dirty="0" err="1">
                <a:solidFill>
                  <a:srgbClr val="7030A0"/>
                </a:solidFill>
                <a:latin typeface=""/>
              </a:rPr>
              <a:t>диаст</a:t>
            </a:r>
            <a:r>
              <a:rPr lang="ru-RU" altLang="ru-RU" sz="2800" dirty="0">
                <a:solidFill>
                  <a:srgbClr val="7030A0"/>
                </a:solidFill>
                <a:latin typeface=""/>
              </a:rPr>
              <a:t> </a:t>
            </a:r>
            <a:r>
              <a:rPr lang="en-US" altLang="ru-RU" sz="2800" dirty="0">
                <a:solidFill>
                  <a:srgbClr val="7030A0"/>
                </a:solidFill>
                <a:latin typeface=""/>
              </a:rPr>
              <a:t>&gt;</a:t>
            </a:r>
            <a:r>
              <a:rPr lang="ru-RU" altLang="ru-RU" sz="2800" dirty="0">
                <a:solidFill>
                  <a:srgbClr val="7030A0"/>
                </a:solidFill>
                <a:latin typeface=""/>
              </a:rPr>
              <a:t> 100 мм </a:t>
            </a:r>
            <a:r>
              <a:rPr lang="ru-RU" altLang="ru-RU" sz="2800" dirty="0" err="1">
                <a:solidFill>
                  <a:srgbClr val="7030A0"/>
                </a:solidFill>
                <a:latin typeface=""/>
              </a:rPr>
              <a:t>рт.ст</a:t>
            </a:r>
            <a:r>
              <a:rPr lang="ru-RU" altLang="ru-RU" sz="2800" dirty="0">
                <a:solidFill>
                  <a:srgbClr val="7030A0"/>
                </a:solidFill>
                <a:latin typeface=""/>
              </a:rPr>
              <a:t>.</a:t>
            </a:r>
          </a:p>
          <a:p>
            <a:r>
              <a:rPr lang="ru-RU" altLang="ru-RU" sz="2800" dirty="0">
                <a:solidFill>
                  <a:srgbClr val="7030A0"/>
                </a:solidFill>
                <a:latin typeface=""/>
              </a:rPr>
              <a:t>Снижать АД постепенно, легко титруемыми препаратами</a:t>
            </a:r>
            <a:endParaRPr lang="en-US" altLang="ru-RU" sz="2800" dirty="0">
              <a:solidFill>
                <a:srgbClr val="7030A0"/>
              </a:solidFill>
              <a:latin typeface=""/>
            </a:endParaRPr>
          </a:p>
          <a:p>
            <a:endParaRPr lang="ru-RU" alt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337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3600" dirty="0">
                <a:solidFill>
                  <a:srgbClr val="7030A0"/>
                </a:solidFill>
              </a:rPr>
              <a:t>Схема обследования больного в коматозном состоянии</a:t>
            </a:r>
            <a:r>
              <a:rPr lang="ru-RU" altLang="ru-RU" sz="4000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ru-RU" altLang="ru-RU" dirty="0">
                <a:solidFill>
                  <a:srgbClr val="7030A0"/>
                </a:solidFill>
              </a:rPr>
              <a:t>Анамнез</a:t>
            </a:r>
          </a:p>
          <a:p>
            <a:pPr marL="609600" indent="-609600">
              <a:buFontTx/>
              <a:buAutoNum type="arabicPeriod"/>
            </a:pPr>
            <a:r>
              <a:rPr lang="ru-RU" altLang="ru-RU" dirty="0">
                <a:solidFill>
                  <a:srgbClr val="7030A0"/>
                </a:solidFill>
              </a:rPr>
              <a:t>Общий врачебный осмотр</a:t>
            </a:r>
          </a:p>
          <a:p>
            <a:pPr marL="609600" indent="-609600">
              <a:buFontTx/>
              <a:buAutoNum type="arabicPeriod"/>
            </a:pPr>
            <a:r>
              <a:rPr lang="ru-RU" altLang="ru-RU" dirty="0">
                <a:solidFill>
                  <a:srgbClr val="7030A0"/>
                </a:solidFill>
              </a:rPr>
              <a:t>Неврологический статус</a:t>
            </a:r>
          </a:p>
          <a:p>
            <a:pPr marL="609600" indent="-609600">
              <a:buFontTx/>
              <a:buAutoNum type="arabicPeriod"/>
            </a:pPr>
            <a:r>
              <a:rPr lang="ru-RU" altLang="ru-RU" dirty="0">
                <a:solidFill>
                  <a:srgbClr val="7030A0"/>
                </a:solidFill>
              </a:rPr>
              <a:t>Лабораторные исследования; ЭКГ</a:t>
            </a:r>
          </a:p>
          <a:p>
            <a:pPr marL="609600" indent="-609600">
              <a:buFontTx/>
              <a:buAutoNum type="arabicPeriod"/>
            </a:pPr>
            <a:r>
              <a:rPr lang="ru-RU" altLang="ru-RU" dirty="0">
                <a:solidFill>
                  <a:srgbClr val="7030A0"/>
                </a:solidFill>
              </a:rPr>
              <a:t>КТ, ЯМР, исследование М-эхо, рентгенография черепа</a:t>
            </a:r>
          </a:p>
        </p:txBody>
      </p:sp>
    </p:spTree>
    <p:extLst>
      <p:ext uri="{BB962C8B-B14F-4D97-AF65-F5344CB8AC3E}">
        <p14:creationId xmlns:p14="http://schemas.microsoft.com/office/powerpoint/2010/main" val="2824097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Благодарю </a:t>
            </a:r>
            <a:r>
              <a:rPr lang="ru-RU" smtClean="0"/>
              <a:t>за внимание</a:t>
            </a:r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0428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367</Words>
  <Application>Microsoft Office PowerPoint</Application>
  <PresentationFormat>Экран (4:3)</PresentationFormat>
  <Paragraphs>90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Комы. Диагностика. Неотложная помощь</vt:lpstr>
      <vt:lpstr>Презентация PowerPoint</vt:lpstr>
      <vt:lpstr>Наиболее частые причины ком</vt:lpstr>
      <vt:lpstr>Тактика врача при поступлении больного в коме </vt:lpstr>
      <vt:lpstr>Шкала комы Глазго</vt:lpstr>
      <vt:lpstr>Декортикационная ригидность</vt:lpstr>
      <vt:lpstr>Децеребрационная ригидность</vt:lpstr>
      <vt:lpstr> Основные принципы неотложной помощи больным в коме:</vt:lpstr>
      <vt:lpstr>Обеспечение оксигенации </vt:lpstr>
      <vt:lpstr>Поддержание кровообращения </vt:lpstr>
      <vt:lpstr>Схема обследования больного в коматозном состоянии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Комы. Диагностика. Неотложная помощь</dc:title>
  <dc:creator>Лариса</dc:creator>
  <cp:lastModifiedBy>Лариса</cp:lastModifiedBy>
  <cp:revision>2</cp:revision>
  <dcterms:created xsi:type="dcterms:W3CDTF">2019-02-05T13:28:12Z</dcterms:created>
  <dcterms:modified xsi:type="dcterms:W3CDTF">2019-02-05T15:36:52Z</dcterms:modified>
</cp:coreProperties>
</file>