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55"/>
  </p:notesMasterIdLst>
  <p:sldIdLst>
    <p:sldId id="335" r:id="rId2"/>
    <p:sldId id="431" r:id="rId3"/>
    <p:sldId id="569" r:id="rId4"/>
    <p:sldId id="550" r:id="rId5"/>
    <p:sldId id="530" r:id="rId6"/>
    <p:sldId id="580" r:id="rId7"/>
    <p:sldId id="532" r:id="rId8"/>
    <p:sldId id="533" r:id="rId9"/>
    <p:sldId id="534" r:id="rId10"/>
    <p:sldId id="565" r:id="rId11"/>
    <p:sldId id="570" r:id="rId12"/>
    <p:sldId id="531" r:id="rId13"/>
    <p:sldId id="478" r:id="rId14"/>
    <p:sldId id="571" r:id="rId15"/>
    <p:sldId id="572" r:id="rId16"/>
    <p:sldId id="573" r:id="rId17"/>
    <p:sldId id="536" r:id="rId18"/>
    <p:sldId id="535" r:id="rId19"/>
    <p:sldId id="378" r:id="rId20"/>
    <p:sldId id="492" r:id="rId21"/>
    <p:sldId id="539" r:id="rId22"/>
    <p:sldId id="493" r:id="rId23"/>
    <p:sldId id="538" r:id="rId24"/>
    <p:sldId id="519" r:id="rId25"/>
    <p:sldId id="463" r:id="rId26"/>
    <p:sldId id="491" r:id="rId27"/>
    <p:sldId id="522" r:id="rId28"/>
    <p:sldId id="540" r:id="rId29"/>
    <p:sldId id="523" r:id="rId30"/>
    <p:sldId id="524" r:id="rId31"/>
    <p:sldId id="443" r:id="rId32"/>
    <p:sldId id="527" r:id="rId33"/>
    <p:sldId id="528" r:id="rId34"/>
    <p:sldId id="537" r:id="rId35"/>
    <p:sldId id="541" r:id="rId36"/>
    <p:sldId id="482" r:id="rId37"/>
    <p:sldId id="479" r:id="rId38"/>
    <p:sldId id="605" r:id="rId39"/>
    <p:sldId id="606" r:id="rId40"/>
    <p:sldId id="607" r:id="rId41"/>
    <p:sldId id="608" r:id="rId42"/>
    <p:sldId id="609" r:id="rId43"/>
    <p:sldId id="610" r:id="rId44"/>
    <p:sldId id="611" r:id="rId45"/>
    <p:sldId id="483" r:id="rId46"/>
    <p:sldId id="454" r:id="rId47"/>
    <p:sldId id="542" r:id="rId48"/>
    <p:sldId id="579" r:id="rId49"/>
    <p:sldId id="581" r:id="rId50"/>
    <p:sldId id="566" r:id="rId51"/>
    <p:sldId id="558" r:id="rId52"/>
    <p:sldId id="449" r:id="rId53"/>
    <p:sldId id="613" r:id="rId5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1400" b="1" u="sng"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400" b="1" u="sng"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400" b="1" u="sng"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400" b="1" u="sng"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400" b="1" u="sng"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sz="1400" b="1" u="sng"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sz="1400" b="1" u="sng"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sz="1400" b="1" u="sng"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sz="1400" b="1" u="sng"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696" autoAdjust="0"/>
    <p:restoredTop sz="94320" autoAdjust="0"/>
  </p:normalViewPr>
  <p:slideViewPr>
    <p:cSldViewPr>
      <p:cViewPr>
        <p:scale>
          <a:sx n="100" d="100"/>
          <a:sy n="100" d="100"/>
        </p:scale>
        <p:origin x="-408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8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 u="none">
                <a:latin typeface="Arial" charset="0"/>
              </a:defRPr>
            </a:lvl1pPr>
          </a:lstStyle>
          <a:p>
            <a:endParaRPr lang="ru-RU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 u="none">
                <a:latin typeface="Arial" charset="0"/>
              </a:defRPr>
            </a:lvl1pPr>
          </a:lstStyle>
          <a:p>
            <a:endParaRPr lang="ru-RU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 u="none">
                <a:latin typeface="Arial" charset="0"/>
              </a:defRPr>
            </a:lvl1pPr>
          </a:lstStyle>
          <a:p>
            <a:endParaRPr lang="ru-RU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 u="none">
                <a:latin typeface="Arial" charset="0"/>
              </a:defRPr>
            </a:lvl1pPr>
          </a:lstStyle>
          <a:p>
            <a:fld id="{634766C0-20C9-4C27-BBE7-1011BD68A4B9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51084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54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454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394CEFC-4F93-42E8-9AE3-0DCCD38C6A51}" type="slidenum">
              <a:rPr lang="ru-RU" altLang="ru-RU" smtClean="0"/>
              <a:pPr eaLnBrk="1" hangingPunct="1"/>
              <a:t>12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438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443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5EF919E-5366-423D-BCFD-AA6A28AB1C32}" type="slidenum">
              <a:rPr lang="ru-RU" altLang="ru-RU" smtClean="0"/>
              <a:pPr eaLnBrk="1" hangingPunct="1"/>
              <a:t>18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643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4643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1DC9F5F-43EE-411B-9DDD-85C97BBD726F}" type="slidenum">
              <a:rPr lang="ru-RU" altLang="ru-RU" smtClean="0"/>
              <a:pPr eaLnBrk="1" hangingPunct="1"/>
              <a:t>21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155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5155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2DA3C81-0F02-4B50-8D0F-314EF50788F1}" type="slidenum">
              <a:rPr lang="ru-RU" altLang="ru-RU" smtClean="0"/>
              <a:pPr eaLnBrk="1" hangingPunct="1"/>
              <a:t>27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0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ctr" eaLnBrk="1" hangingPunct="1">
              <a:lnSpc>
                <a:spcPct val="85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ru-RU" altLang="ru-RU" sz="1400" dirty="0" smtClean="0">
                <a:solidFill>
                  <a:srgbClr val="FFFF00"/>
                </a:solidFill>
                <a:latin typeface="Arial Narrow" pitchFamily="34" charset="0"/>
              </a:rPr>
              <a:t>от </a:t>
            </a:r>
            <a:r>
              <a:rPr lang="ru-RU" altLang="ru-RU" sz="1400" dirty="0" smtClean="0">
                <a:solidFill>
                  <a:srgbClr val="FFFF00"/>
                </a:solidFill>
                <a:latin typeface="Bookman Old Style" pitchFamily="18" charset="0"/>
              </a:rPr>
              <a:t>90</a:t>
            </a:r>
            <a:r>
              <a:rPr lang="ru-RU" altLang="ru-RU" sz="1400" dirty="0" smtClean="0">
                <a:solidFill>
                  <a:srgbClr val="FFFF00"/>
                </a:solidFill>
                <a:latin typeface="Arial Narrow" pitchFamily="34" charset="0"/>
              </a:rPr>
              <a:t> до </a:t>
            </a:r>
            <a:r>
              <a:rPr lang="ru-RU" altLang="ru-RU" sz="1400" dirty="0" smtClean="0">
                <a:solidFill>
                  <a:srgbClr val="FFFF00"/>
                </a:solidFill>
                <a:latin typeface="Bookman Old Style" pitchFamily="18" charset="0"/>
              </a:rPr>
              <a:t>120</a:t>
            </a:r>
            <a:r>
              <a:rPr lang="ru-RU" altLang="ru-RU" sz="1400" dirty="0" smtClean="0">
                <a:solidFill>
                  <a:srgbClr val="FFFF00"/>
                </a:solidFill>
              </a:rPr>
              <a:t> </a:t>
            </a:r>
            <a:r>
              <a:rPr lang="ru-RU" altLang="ru-RU" sz="1400" dirty="0" smtClean="0">
                <a:solidFill>
                  <a:srgbClr val="FFFF00"/>
                </a:solidFill>
                <a:latin typeface="Arial Narrow" pitchFamily="34" charset="0"/>
              </a:rPr>
              <a:t>раз в минуту </a:t>
            </a:r>
          </a:p>
          <a:p>
            <a:pPr eaLnBrk="1" hangingPunct="1">
              <a:spcBef>
                <a:spcPct val="0"/>
              </a:spcBef>
            </a:pPr>
            <a:endParaRPr lang="ru-RU" altLang="ru-RU" dirty="0" smtClean="0"/>
          </a:p>
        </p:txBody>
      </p:sp>
      <p:sp>
        <p:nvSpPr>
          <p:cNvPr id="15360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273AE6E-2307-4229-ADF7-ADA88EA47769}" type="slidenum">
              <a:rPr lang="ru-RU" altLang="ru-RU" smtClean="0"/>
              <a:pPr eaLnBrk="1" hangingPunct="1"/>
              <a:t>28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565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 smtClean="0"/>
          </a:p>
        </p:txBody>
      </p:sp>
      <p:sp>
        <p:nvSpPr>
          <p:cNvPr id="15565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427F885-B215-477D-9100-E520547278DF}" type="slidenum">
              <a:rPr lang="ru-RU" altLang="ru-RU" smtClean="0"/>
              <a:pPr eaLnBrk="1" hangingPunct="1"/>
              <a:t>33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A334061-9218-4510-86ED-8CF260E1D682}" type="slidenum">
              <a:rPr lang="nl-NL"/>
              <a:pPr/>
              <a:t>38</a:t>
            </a:fld>
            <a:endParaRPr lang="nl-NL"/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48541D-DC9E-4D06-9F23-7969AD6BEB12}" type="slidenum">
              <a:rPr lang="nl-NL"/>
              <a:pPr/>
              <a:t>39</a:t>
            </a:fld>
            <a:endParaRPr lang="nl-NL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640358B-CC1C-4543-83CC-029CF36EEFEE}" type="slidenum">
              <a:rPr lang="nl-NL"/>
              <a:pPr/>
              <a:t>40</a:t>
            </a:fld>
            <a:endParaRPr lang="nl-NL"/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801066-7A40-464C-BD4E-97168AC3C44C}" type="slidenum">
              <a:rPr lang="nl-NL"/>
              <a:pPr/>
              <a:t>41</a:t>
            </a:fld>
            <a:endParaRPr lang="nl-NL"/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BBF798F-C4B4-467B-B02E-384FE21FD46D}" type="slidenum">
              <a:rPr lang="nl-NL"/>
              <a:pPr/>
              <a:t>42</a:t>
            </a:fld>
            <a:endParaRPr lang="nl-NL"/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98F16FA-0C42-49FB-B78E-F66FA5AA92DA}" type="slidenum">
              <a:rPr lang="nl-NL"/>
              <a:pPr/>
              <a:t>43</a:t>
            </a:fld>
            <a:endParaRPr lang="nl-NL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292C08A-7A80-4400-8046-2D688468B6DF}" type="slidenum">
              <a:rPr lang="nl-NL"/>
              <a:pPr/>
              <a:t>44</a:t>
            </a:fld>
            <a:endParaRPr lang="nl-NL"/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486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6486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9528558-BB37-420D-AD69-6CCAE16E2A53}" type="slidenum">
              <a:rPr lang="ru-RU" altLang="ru-RU" smtClean="0"/>
              <a:pPr eaLnBrk="1" hangingPunct="1"/>
              <a:t>51</a:t>
            </a:fld>
            <a:endParaRPr lang="ru-RU" alt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346" name="Group 2"/>
          <p:cNvGrpSpPr>
            <a:grpSpLocks/>
          </p:cNvGrpSpPr>
          <p:nvPr/>
        </p:nvGrpSpPr>
        <p:grpSpPr bwMode="auto">
          <a:xfrm>
            <a:off x="3" y="6351"/>
            <a:ext cx="9140825" cy="6851651"/>
            <a:chOff x="0" y="4"/>
            <a:chExt cx="5758" cy="4316"/>
          </a:xfrm>
        </p:grpSpPr>
        <p:grpSp>
          <p:nvGrpSpPr>
            <p:cNvPr id="57347" name="Group 3"/>
            <p:cNvGrpSpPr>
              <a:grpSpLocks/>
            </p:cNvGrpSpPr>
            <p:nvPr/>
          </p:nvGrpSpPr>
          <p:grpSpPr bwMode="auto">
            <a:xfrm>
              <a:off x="0" y="1161"/>
              <a:ext cx="5758" cy="3159"/>
              <a:chOff x="0" y="1161"/>
              <a:chExt cx="5758" cy="3159"/>
            </a:xfrm>
          </p:grpSpPr>
          <p:sp>
            <p:nvSpPr>
              <p:cNvPr id="57348" name="Freeform 4"/>
              <p:cNvSpPr>
                <a:spLocks/>
              </p:cNvSpPr>
              <p:nvPr/>
            </p:nvSpPr>
            <p:spPr bwMode="hidden">
              <a:xfrm>
                <a:off x="558" y="1161"/>
                <a:ext cx="5200" cy="3159"/>
              </a:xfrm>
              <a:custGeom>
                <a:avLst/>
                <a:gdLst/>
                <a:ahLst/>
                <a:cxnLst>
                  <a:cxn ang="0">
                    <a:pos x="0" y="3159"/>
                  </a:cxn>
                  <a:cxn ang="0">
                    <a:pos x="5184" y="3159"/>
                  </a:cxn>
                  <a:cxn ang="0">
                    <a:pos x="5184" y="0"/>
                  </a:cxn>
                  <a:cxn ang="0">
                    <a:pos x="0" y="0"/>
                  </a:cxn>
                  <a:cxn ang="0">
                    <a:pos x="0" y="3159"/>
                  </a:cxn>
                  <a:cxn ang="0">
                    <a:pos x="0" y="3159"/>
                  </a:cxn>
                </a:cxnLst>
                <a:rect l="0" t="0" r="r" b="b"/>
                <a:pathLst>
                  <a:path w="5184" h="3159">
                    <a:moveTo>
                      <a:pt x="0" y="3159"/>
                    </a:moveTo>
                    <a:lnTo>
                      <a:pt x="5184" y="3159"/>
                    </a:lnTo>
                    <a:lnTo>
                      <a:pt x="5184" y="0"/>
                    </a:lnTo>
                    <a:lnTo>
                      <a:pt x="0" y="0"/>
                    </a:lnTo>
                    <a:lnTo>
                      <a:pt x="0" y="3159"/>
                    </a:lnTo>
                    <a:lnTo>
                      <a:pt x="0" y="3159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7349" name="Freeform 5"/>
              <p:cNvSpPr>
                <a:spLocks/>
              </p:cNvSpPr>
              <p:nvPr/>
            </p:nvSpPr>
            <p:spPr bwMode="hidden">
              <a:xfrm>
                <a:off x="0" y="1161"/>
                <a:ext cx="558" cy="315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159"/>
                  </a:cxn>
                  <a:cxn ang="0">
                    <a:pos x="556" y="3159"/>
                  </a:cxn>
                  <a:cxn ang="0">
                    <a:pos x="556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556" h="3159">
                    <a:moveTo>
                      <a:pt x="0" y="0"/>
                    </a:moveTo>
                    <a:lnTo>
                      <a:pt x="0" y="3159"/>
                    </a:lnTo>
                    <a:lnTo>
                      <a:pt x="556" y="3159"/>
                    </a:lnTo>
                    <a:lnTo>
                      <a:pt x="556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57350" name="Freeform 6"/>
            <p:cNvSpPr>
              <a:spLocks/>
            </p:cNvSpPr>
            <p:nvPr/>
          </p:nvSpPr>
          <p:spPr bwMode="ltGray">
            <a:xfrm>
              <a:off x="552" y="951"/>
              <a:ext cx="12" cy="4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420"/>
                </a:cxn>
                <a:cxn ang="0">
                  <a:pos x="12" y="42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" h="420">
                  <a:moveTo>
                    <a:pt x="0" y="0"/>
                  </a:moveTo>
                  <a:lnTo>
                    <a:pt x="0" y="420"/>
                  </a:lnTo>
                  <a:lnTo>
                    <a:pt x="12" y="42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hlink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7351" name="Freeform 7"/>
            <p:cNvSpPr>
              <a:spLocks/>
            </p:cNvSpPr>
            <p:nvPr/>
          </p:nvSpPr>
          <p:spPr bwMode="ltGray">
            <a:xfrm>
              <a:off x="767" y="1155"/>
              <a:ext cx="252" cy="12"/>
            </a:xfrm>
            <a:custGeom>
              <a:avLst/>
              <a:gdLst/>
              <a:ahLst/>
              <a:cxnLst>
                <a:cxn ang="0">
                  <a:pos x="251" y="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51" y="12"/>
                </a:cxn>
                <a:cxn ang="0">
                  <a:pos x="251" y="0"/>
                </a:cxn>
                <a:cxn ang="0">
                  <a:pos x="251" y="0"/>
                </a:cxn>
              </a:cxnLst>
              <a:rect l="0" t="0" r="r" b="b"/>
              <a:pathLst>
                <a:path w="251" h="12">
                  <a:moveTo>
                    <a:pt x="251" y="0"/>
                  </a:moveTo>
                  <a:lnTo>
                    <a:pt x="0" y="0"/>
                  </a:lnTo>
                  <a:lnTo>
                    <a:pt x="0" y="12"/>
                  </a:lnTo>
                  <a:lnTo>
                    <a:pt x="251" y="12"/>
                  </a:lnTo>
                  <a:lnTo>
                    <a:pt x="251" y="0"/>
                  </a:lnTo>
                  <a:lnTo>
                    <a:pt x="25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7352" name="Freeform 8"/>
            <p:cNvSpPr>
              <a:spLocks/>
            </p:cNvSpPr>
            <p:nvPr/>
          </p:nvSpPr>
          <p:spPr bwMode="ltGray">
            <a:xfrm>
              <a:off x="0" y="1155"/>
              <a:ext cx="351" cy="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51" y="12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" h="12">
                  <a:moveTo>
                    <a:pt x="0" y="0"/>
                  </a:moveTo>
                  <a:lnTo>
                    <a:pt x="0" y="12"/>
                  </a:lnTo>
                  <a:lnTo>
                    <a:pt x="251" y="12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57353" name="Group 9"/>
            <p:cNvGrpSpPr>
              <a:grpSpLocks/>
            </p:cNvGrpSpPr>
            <p:nvPr/>
          </p:nvGrpSpPr>
          <p:grpSpPr bwMode="auto">
            <a:xfrm>
              <a:off x="348" y="4"/>
              <a:ext cx="5410" cy="4316"/>
              <a:chOff x="348" y="4"/>
              <a:chExt cx="5410" cy="4316"/>
            </a:xfrm>
          </p:grpSpPr>
          <p:sp>
            <p:nvSpPr>
              <p:cNvPr id="57354" name="Freeform 10"/>
              <p:cNvSpPr>
                <a:spLocks/>
              </p:cNvSpPr>
              <p:nvPr/>
            </p:nvSpPr>
            <p:spPr bwMode="ltGray">
              <a:xfrm>
                <a:off x="552" y="4"/>
                <a:ext cx="12" cy="69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695"/>
                  </a:cxn>
                  <a:cxn ang="0">
                    <a:pos x="12" y="695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695">
                    <a:moveTo>
                      <a:pt x="12" y="0"/>
                    </a:moveTo>
                    <a:lnTo>
                      <a:pt x="0" y="0"/>
                    </a:lnTo>
                    <a:lnTo>
                      <a:pt x="0" y="695"/>
                    </a:lnTo>
                    <a:lnTo>
                      <a:pt x="12" y="695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7355" name="Freeform 11"/>
              <p:cNvSpPr>
                <a:spLocks/>
              </p:cNvSpPr>
              <p:nvPr/>
            </p:nvSpPr>
            <p:spPr bwMode="ltGray">
              <a:xfrm>
                <a:off x="552" y="1623"/>
                <a:ext cx="12" cy="2697"/>
              </a:xfrm>
              <a:custGeom>
                <a:avLst/>
                <a:gdLst/>
                <a:ahLst/>
                <a:cxnLst>
                  <a:cxn ang="0">
                    <a:pos x="0" y="2697"/>
                  </a:cxn>
                  <a:cxn ang="0">
                    <a:pos x="12" y="2697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697"/>
                  </a:cxn>
                  <a:cxn ang="0">
                    <a:pos x="0" y="2697"/>
                  </a:cxn>
                </a:cxnLst>
                <a:rect l="0" t="0" r="r" b="b"/>
                <a:pathLst>
                  <a:path w="12" h="2697">
                    <a:moveTo>
                      <a:pt x="0" y="2697"/>
                    </a:moveTo>
                    <a:lnTo>
                      <a:pt x="12" y="2697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697"/>
                    </a:lnTo>
                    <a:lnTo>
                      <a:pt x="0" y="269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7356" name="Freeform 12"/>
              <p:cNvSpPr>
                <a:spLocks/>
              </p:cNvSpPr>
              <p:nvPr/>
            </p:nvSpPr>
            <p:spPr bwMode="ltGray">
              <a:xfrm>
                <a:off x="1019" y="1155"/>
                <a:ext cx="4739" cy="12"/>
              </a:xfrm>
              <a:custGeom>
                <a:avLst/>
                <a:gdLst/>
                <a:ahLst/>
                <a:cxnLst>
                  <a:cxn ang="0">
                    <a:pos x="4724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4724" y="12"/>
                  </a:cxn>
                  <a:cxn ang="0">
                    <a:pos x="4724" y="0"/>
                  </a:cxn>
                  <a:cxn ang="0">
                    <a:pos x="4724" y="0"/>
                  </a:cxn>
                </a:cxnLst>
                <a:rect l="0" t="0" r="r" b="b"/>
                <a:pathLst>
                  <a:path w="4724" h="12">
                    <a:moveTo>
                      <a:pt x="4724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4724" y="12"/>
                    </a:lnTo>
                    <a:lnTo>
                      <a:pt x="4724" y="0"/>
                    </a:lnTo>
                    <a:lnTo>
                      <a:pt x="47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7357" name="Freeform 13"/>
              <p:cNvSpPr>
                <a:spLocks/>
              </p:cNvSpPr>
              <p:nvPr/>
            </p:nvSpPr>
            <p:spPr bwMode="ltGray">
              <a:xfrm>
                <a:off x="552" y="1371"/>
                <a:ext cx="12" cy="252"/>
              </a:xfrm>
              <a:custGeom>
                <a:avLst/>
                <a:gdLst/>
                <a:ahLst/>
                <a:cxnLst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0" y="252"/>
                  </a:cxn>
                </a:cxnLst>
                <a:rect l="0" t="0" r="r" b="b"/>
                <a:pathLst>
                  <a:path w="12" h="252">
                    <a:moveTo>
                      <a:pt x="0" y="252"/>
                    </a:moveTo>
                    <a:lnTo>
                      <a:pt x="12" y="25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52"/>
                    </a:lnTo>
                    <a:lnTo>
                      <a:pt x="0" y="25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7358" name="Freeform 14"/>
              <p:cNvSpPr>
                <a:spLocks/>
              </p:cNvSpPr>
              <p:nvPr/>
            </p:nvSpPr>
            <p:spPr bwMode="ltGray">
              <a:xfrm>
                <a:off x="552" y="699"/>
                <a:ext cx="12" cy="252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252">
                    <a:moveTo>
                      <a:pt x="12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12" y="252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7359" name="Freeform 15"/>
              <p:cNvSpPr>
                <a:spLocks/>
              </p:cNvSpPr>
              <p:nvPr/>
            </p:nvSpPr>
            <p:spPr bwMode="ltGray">
              <a:xfrm>
                <a:off x="348" y="1155"/>
                <a:ext cx="419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18" y="12"/>
                  </a:cxn>
                  <a:cxn ang="0">
                    <a:pos x="418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18" h="12">
                    <a:moveTo>
                      <a:pt x="0" y="0"/>
                    </a:moveTo>
                    <a:lnTo>
                      <a:pt x="0" y="12"/>
                    </a:lnTo>
                    <a:lnTo>
                      <a:pt x="418" y="12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57360" name="Rectangle 16"/>
          <p:cNvSpPr>
            <a:spLocks noGrp="1" noChangeArrowheads="1"/>
          </p:cNvSpPr>
          <p:nvPr>
            <p:ph type="ctrTitle" sz="quarter"/>
          </p:nvPr>
        </p:nvSpPr>
        <p:spPr>
          <a:xfrm>
            <a:off x="1066800" y="1997076"/>
            <a:ext cx="7086600" cy="1431925"/>
          </a:xfrm>
        </p:spPr>
        <p:txBody>
          <a:bodyPr anchor="b"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57361" name="Rectangle 1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066800" y="3886200"/>
            <a:ext cx="6400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57362" name="Rectangle 18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7363" name="Rectangle 19"/>
          <p:cNvSpPr>
            <a:spLocks noGrp="1" noChangeArrowheads="1"/>
          </p:cNvSpPr>
          <p:nvPr>
            <p:ph type="ftr" sz="quarter" idx="3"/>
          </p:nvPr>
        </p:nvSpPr>
        <p:spPr>
          <a:xfrm>
            <a:off x="33528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7364" name="Rectangle 20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CDE86BCC-211C-42DE-9BA3-C6BDADD18D7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DA18DC-F9FE-4B16-BF7F-A32830C14EE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5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172972-43EC-424A-A5A5-CC805AD57D8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066801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14901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9A11A6-C7D4-4775-A320-B9F53FCBCAC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8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8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7D5CC9-B759-46EC-8531-43AE9C2DA9C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9600F3-E7D7-4677-88FE-735C0CCCAE0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326539-D25A-432A-832C-A6393E4398B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3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2" y="273053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3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2E914C-4B0C-466D-901C-53EB7B40B74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94581C-59CF-40C6-8843-9B6AF2474C6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AD8936-AC0B-46EC-8C02-D08B9A7CE2D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24651" y="304800"/>
            <a:ext cx="1885951" cy="5791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066802" y="304800"/>
            <a:ext cx="5505451" cy="5791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4FB908-FD3A-4593-981E-141076FB8CC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304802"/>
            <a:ext cx="7543800" cy="1431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066801" y="1981200"/>
            <a:ext cx="36957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14901" y="1981200"/>
            <a:ext cx="36957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066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7056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5846305D-6535-4F49-94D7-D280BE2E045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Заголовок, клип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304802"/>
            <a:ext cx="7543800" cy="1431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Клип 2"/>
          <p:cNvSpPr>
            <a:spLocks noGrp="1"/>
          </p:cNvSpPr>
          <p:nvPr>
            <p:ph type="clipArt" sz="half" idx="1"/>
          </p:nvPr>
        </p:nvSpPr>
        <p:spPr>
          <a:xfrm>
            <a:off x="1066801" y="1981200"/>
            <a:ext cx="3695700" cy="4114800"/>
          </a:xfrm>
        </p:spPr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14901" y="1981200"/>
            <a:ext cx="36957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066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7056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4DFDA57F-3CCB-49E8-85B5-CB1C01936B5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304802"/>
            <a:ext cx="7543800" cy="1431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1066800" y="1981200"/>
            <a:ext cx="7543800" cy="4114800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066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056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81137AEB-4D93-40F6-9AA4-7A233096D9E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304802"/>
            <a:ext cx="7543800" cy="1431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066801" y="1981200"/>
            <a:ext cx="36957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914901" y="1981200"/>
            <a:ext cx="36957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914901" y="4114800"/>
            <a:ext cx="36957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1066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7056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DA927CD1-8652-4DA2-9E45-658E3E03647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304802"/>
            <a:ext cx="7543800" cy="1431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066801" y="1981200"/>
            <a:ext cx="36957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914901" y="1981200"/>
            <a:ext cx="36957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914901" y="4114800"/>
            <a:ext cx="36957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1066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7056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571C688F-E410-46C9-9F4B-B227827D940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Заголовок, два объекта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304802"/>
            <a:ext cx="7543800" cy="1431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066801" y="1981200"/>
            <a:ext cx="36957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1066801" y="4114800"/>
            <a:ext cx="36957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4914901" y="1981200"/>
            <a:ext cx="36957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1066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7056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277E048F-C42F-44FE-A40B-2DB97A44A9D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304802"/>
            <a:ext cx="7543800" cy="1431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066801" y="1981200"/>
            <a:ext cx="36957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14901" y="1981200"/>
            <a:ext cx="36957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066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7056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EA8309E4-E0E1-4334-8970-0147ADD78F9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322" name="Group 2"/>
          <p:cNvGrpSpPr>
            <a:grpSpLocks/>
          </p:cNvGrpSpPr>
          <p:nvPr/>
        </p:nvGrpSpPr>
        <p:grpSpPr bwMode="auto">
          <a:xfrm>
            <a:off x="3" y="6351"/>
            <a:ext cx="9140825" cy="6851651"/>
            <a:chOff x="0" y="4"/>
            <a:chExt cx="5758" cy="4316"/>
          </a:xfrm>
        </p:grpSpPr>
        <p:sp>
          <p:nvSpPr>
            <p:cNvPr id="56323" name="Freeform 3"/>
            <p:cNvSpPr>
              <a:spLocks/>
            </p:cNvSpPr>
            <p:nvPr/>
          </p:nvSpPr>
          <p:spPr bwMode="hidden">
            <a:xfrm>
              <a:off x="558" y="1161"/>
              <a:ext cx="5200" cy="3159"/>
            </a:xfrm>
            <a:custGeom>
              <a:avLst/>
              <a:gdLst/>
              <a:ahLst/>
              <a:cxnLst>
                <a:cxn ang="0">
                  <a:pos x="0" y="3159"/>
                </a:cxn>
                <a:cxn ang="0">
                  <a:pos x="5184" y="3159"/>
                </a:cxn>
                <a:cxn ang="0">
                  <a:pos x="5184" y="0"/>
                </a:cxn>
                <a:cxn ang="0">
                  <a:pos x="0" y="0"/>
                </a:cxn>
                <a:cxn ang="0">
                  <a:pos x="0" y="3159"/>
                </a:cxn>
                <a:cxn ang="0">
                  <a:pos x="0" y="3159"/>
                </a:cxn>
              </a:cxnLst>
              <a:rect l="0" t="0" r="r" b="b"/>
              <a:pathLst>
                <a:path w="5184" h="3159">
                  <a:moveTo>
                    <a:pt x="0" y="3159"/>
                  </a:moveTo>
                  <a:lnTo>
                    <a:pt x="5184" y="3159"/>
                  </a:lnTo>
                  <a:lnTo>
                    <a:pt x="5184" y="0"/>
                  </a:lnTo>
                  <a:lnTo>
                    <a:pt x="0" y="0"/>
                  </a:lnTo>
                  <a:lnTo>
                    <a:pt x="0" y="3159"/>
                  </a:lnTo>
                  <a:lnTo>
                    <a:pt x="0" y="315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6324" name="Freeform 4"/>
            <p:cNvSpPr>
              <a:spLocks/>
            </p:cNvSpPr>
            <p:nvPr/>
          </p:nvSpPr>
          <p:spPr bwMode="hidden">
            <a:xfrm>
              <a:off x="0" y="1161"/>
              <a:ext cx="558" cy="315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3159"/>
                </a:cxn>
                <a:cxn ang="0">
                  <a:pos x="556" y="3159"/>
                </a:cxn>
                <a:cxn ang="0">
                  <a:pos x="55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56" h="3159">
                  <a:moveTo>
                    <a:pt x="0" y="0"/>
                  </a:moveTo>
                  <a:lnTo>
                    <a:pt x="0" y="3159"/>
                  </a:lnTo>
                  <a:lnTo>
                    <a:pt x="556" y="3159"/>
                  </a:lnTo>
                  <a:lnTo>
                    <a:pt x="55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56325" name="Group 5"/>
            <p:cNvGrpSpPr>
              <a:grpSpLocks/>
            </p:cNvGrpSpPr>
            <p:nvPr userDrawn="1"/>
          </p:nvGrpSpPr>
          <p:grpSpPr bwMode="auto">
            <a:xfrm>
              <a:off x="0" y="4"/>
              <a:ext cx="5758" cy="4316"/>
              <a:chOff x="0" y="4"/>
              <a:chExt cx="5758" cy="4316"/>
            </a:xfrm>
          </p:grpSpPr>
          <p:sp>
            <p:nvSpPr>
              <p:cNvPr id="56326" name="Freeform 6"/>
              <p:cNvSpPr>
                <a:spLocks/>
              </p:cNvSpPr>
              <p:nvPr/>
            </p:nvSpPr>
            <p:spPr bwMode="ltGray">
              <a:xfrm>
                <a:off x="552" y="4"/>
                <a:ext cx="12" cy="69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695"/>
                  </a:cxn>
                  <a:cxn ang="0">
                    <a:pos x="12" y="695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695">
                    <a:moveTo>
                      <a:pt x="12" y="0"/>
                    </a:moveTo>
                    <a:lnTo>
                      <a:pt x="0" y="0"/>
                    </a:lnTo>
                    <a:lnTo>
                      <a:pt x="0" y="695"/>
                    </a:lnTo>
                    <a:lnTo>
                      <a:pt x="12" y="695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6327" name="Freeform 7"/>
              <p:cNvSpPr>
                <a:spLocks/>
              </p:cNvSpPr>
              <p:nvPr/>
            </p:nvSpPr>
            <p:spPr bwMode="ltGray">
              <a:xfrm>
                <a:off x="552" y="1623"/>
                <a:ext cx="12" cy="2697"/>
              </a:xfrm>
              <a:custGeom>
                <a:avLst/>
                <a:gdLst/>
                <a:ahLst/>
                <a:cxnLst>
                  <a:cxn ang="0">
                    <a:pos x="0" y="2697"/>
                  </a:cxn>
                  <a:cxn ang="0">
                    <a:pos x="12" y="2697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697"/>
                  </a:cxn>
                  <a:cxn ang="0">
                    <a:pos x="0" y="2697"/>
                  </a:cxn>
                </a:cxnLst>
                <a:rect l="0" t="0" r="r" b="b"/>
                <a:pathLst>
                  <a:path w="12" h="2697">
                    <a:moveTo>
                      <a:pt x="0" y="2697"/>
                    </a:moveTo>
                    <a:lnTo>
                      <a:pt x="12" y="2697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697"/>
                    </a:lnTo>
                    <a:lnTo>
                      <a:pt x="0" y="269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6328" name="Freeform 8"/>
              <p:cNvSpPr>
                <a:spLocks/>
              </p:cNvSpPr>
              <p:nvPr/>
            </p:nvSpPr>
            <p:spPr bwMode="ltGray">
              <a:xfrm>
                <a:off x="1019" y="1155"/>
                <a:ext cx="4739" cy="12"/>
              </a:xfrm>
              <a:custGeom>
                <a:avLst/>
                <a:gdLst/>
                <a:ahLst/>
                <a:cxnLst>
                  <a:cxn ang="0">
                    <a:pos x="4724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4724" y="12"/>
                  </a:cxn>
                  <a:cxn ang="0">
                    <a:pos x="4724" y="0"/>
                  </a:cxn>
                  <a:cxn ang="0">
                    <a:pos x="4724" y="0"/>
                  </a:cxn>
                </a:cxnLst>
                <a:rect l="0" t="0" r="r" b="b"/>
                <a:pathLst>
                  <a:path w="4724" h="12">
                    <a:moveTo>
                      <a:pt x="4724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4724" y="12"/>
                    </a:lnTo>
                    <a:lnTo>
                      <a:pt x="4724" y="0"/>
                    </a:lnTo>
                    <a:lnTo>
                      <a:pt x="47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6329" name="Freeform 9"/>
              <p:cNvSpPr>
                <a:spLocks/>
              </p:cNvSpPr>
              <p:nvPr/>
            </p:nvSpPr>
            <p:spPr bwMode="ltGray">
              <a:xfrm>
                <a:off x="552" y="1371"/>
                <a:ext cx="12" cy="252"/>
              </a:xfrm>
              <a:custGeom>
                <a:avLst/>
                <a:gdLst/>
                <a:ahLst/>
                <a:cxnLst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0" y="252"/>
                  </a:cxn>
                </a:cxnLst>
                <a:rect l="0" t="0" r="r" b="b"/>
                <a:pathLst>
                  <a:path w="12" h="252">
                    <a:moveTo>
                      <a:pt x="0" y="252"/>
                    </a:moveTo>
                    <a:lnTo>
                      <a:pt x="12" y="25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52"/>
                    </a:lnTo>
                    <a:lnTo>
                      <a:pt x="0" y="25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6330" name="Freeform 10"/>
              <p:cNvSpPr>
                <a:spLocks/>
              </p:cNvSpPr>
              <p:nvPr/>
            </p:nvSpPr>
            <p:spPr bwMode="ltGray">
              <a:xfrm>
                <a:off x="552" y="699"/>
                <a:ext cx="12" cy="252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252">
                    <a:moveTo>
                      <a:pt x="12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12" y="252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6331" name="Freeform 11"/>
              <p:cNvSpPr>
                <a:spLocks/>
              </p:cNvSpPr>
              <p:nvPr/>
            </p:nvSpPr>
            <p:spPr bwMode="ltGray">
              <a:xfrm>
                <a:off x="552" y="951"/>
                <a:ext cx="12" cy="42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420"/>
                  </a:cxn>
                  <a:cxn ang="0">
                    <a:pos x="12" y="42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2" h="420">
                    <a:moveTo>
                      <a:pt x="0" y="0"/>
                    </a:moveTo>
                    <a:lnTo>
                      <a:pt x="0" y="420"/>
                    </a:lnTo>
                    <a:lnTo>
                      <a:pt x="12" y="42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6332" name="Freeform 12"/>
              <p:cNvSpPr>
                <a:spLocks/>
              </p:cNvSpPr>
              <p:nvPr/>
            </p:nvSpPr>
            <p:spPr bwMode="ltGray">
              <a:xfrm>
                <a:off x="0" y="1155"/>
                <a:ext cx="351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251" y="12"/>
                  </a:cxn>
                  <a:cxn ang="0">
                    <a:pos x="251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51" h="12">
                    <a:moveTo>
                      <a:pt x="0" y="0"/>
                    </a:move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6333" name="Freeform 13"/>
              <p:cNvSpPr>
                <a:spLocks/>
              </p:cNvSpPr>
              <p:nvPr/>
            </p:nvSpPr>
            <p:spPr bwMode="ltGray">
              <a:xfrm>
                <a:off x="767" y="1155"/>
                <a:ext cx="252" cy="12"/>
              </a:xfrm>
              <a:custGeom>
                <a:avLst/>
                <a:gdLst/>
                <a:ahLst/>
                <a:cxnLst>
                  <a:cxn ang="0">
                    <a:pos x="251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251" y="12"/>
                  </a:cxn>
                  <a:cxn ang="0">
                    <a:pos x="251" y="0"/>
                  </a:cxn>
                  <a:cxn ang="0">
                    <a:pos x="251" y="0"/>
                  </a:cxn>
                </a:cxnLst>
                <a:rect l="0" t="0" r="r" b="b"/>
                <a:pathLst>
                  <a:path w="251" h="12">
                    <a:moveTo>
                      <a:pt x="251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lnTo>
                      <a:pt x="251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6334" name="Freeform 14"/>
              <p:cNvSpPr>
                <a:spLocks/>
              </p:cNvSpPr>
              <p:nvPr/>
            </p:nvSpPr>
            <p:spPr bwMode="ltGray">
              <a:xfrm>
                <a:off x="348" y="1155"/>
                <a:ext cx="419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18" y="12"/>
                  </a:cxn>
                  <a:cxn ang="0">
                    <a:pos x="418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18" h="12">
                    <a:moveTo>
                      <a:pt x="0" y="0"/>
                    </a:moveTo>
                    <a:lnTo>
                      <a:pt x="0" y="12"/>
                    </a:lnTo>
                    <a:lnTo>
                      <a:pt x="418" y="12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56335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304802"/>
            <a:ext cx="754380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56336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981200"/>
            <a:ext cx="75438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56337" name="Rectangle 1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66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0" u="none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56338" name="Rectangle 1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0" u="none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56339" name="Rectangle 1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05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0" u="none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0F03D777-14EC-4888-A4BF-410696934BFD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  <p:sldLayoutId id="2147483663" r:id="rId12"/>
    <p:sldLayoutId id="2147483664" r:id="rId13"/>
    <p:sldLayoutId id="2147483665" r:id="rId14"/>
    <p:sldLayoutId id="2147483666" r:id="rId15"/>
    <p:sldLayoutId id="2147483667" r:id="rId16"/>
    <p:sldLayoutId id="2147483668" r:id="rId17"/>
    <p:sldLayoutId id="2147483669" r:id="rId18"/>
  </p:sldLayoutIdLst>
  <p:txStyles>
    <p:titleStyle>
      <a:lvl1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wm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7" Type="http://schemas.openxmlformats.org/officeDocument/2006/relationships/image" Target="../media/image16.wmf"/><Relationship Id="rId2" Type="http://schemas.openxmlformats.org/officeDocument/2006/relationships/slideLayout" Target="../slideLayouts/slideLayout16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oleObject" Target="../embeddings/oleObject1.bin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http://upload.wikimedia.org/wikipedia/commons/e/ed/AED_Oimachi_06z1399sv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2.jpe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900113" y="3429002"/>
            <a:ext cx="7086600" cy="1431925"/>
          </a:xfrm>
        </p:spPr>
        <p:txBody>
          <a:bodyPr/>
          <a:lstStyle/>
          <a:p>
            <a:pPr marL="838200" indent="-838200" algn="ctr"/>
            <a:r>
              <a:rPr lang="ru-RU" sz="3600" dirty="0">
                <a:solidFill>
                  <a:srgbClr val="FFFF00"/>
                </a:solidFill>
              </a:rPr>
              <a:t>    </a:t>
            </a:r>
            <a:r>
              <a:rPr lang="ru-RU" sz="3600" dirty="0" smtClean="0">
                <a:solidFill>
                  <a:srgbClr val="FFFF00"/>
                </a:solidFill>
              </a:rPr>
              <a:t/>
            </a:r>
            <a:br>
              <a:rPr lang="ru-RU" sz="3600" dirty="0" smtClean="0">
                <a:solidFill>
                  <a:srgbClr val="FFFF00"/>
                </a:solidFill>
              </a:rPr>
            </a:br>
            <a:r>
              <a:rPr lang="ru-RU" sz="3600" dirty="0" smtClean="0">
                <a:solidFill>
                  <a:srgbClr val="FFFF00"/>
                </a:solidFill>
              </a:rPr>
              <a:t/>
            </a:r>
            <a:br>
              <a:rPr lang="ru-RU" sz="3600" dirty="0" smtClean="0">
                <a:solidFill>
                  <a:srgbClr val="FFFF00"/>
                </a:solidFill>
              </a:rPr>
            </a:br>
            <a:r>
              <a:rPr lang="ru-RU" sz="3600" dirty="0">
                <a:solidFill>
                  <a:srgbClr val="FFFF00"/>
                </a:solidFill>
              </a:rPr>
              <a:t/>
            </a:r>
            <a:br>
              <a:rPr lang="ru-RU" sz="3600" dirty="0">
                <a:solidFill>
                  <a:srgbClr val="FFFF00"/>
                </a:solidFill>
              </a:rPr>
            </a:br>
            <a:r>
              <a:rPr lang="ru-RU" sz="3600" dirty="0">
                <a:solidFill>
                  <a:srgbClr val="FFFF00"/>
                </a:solidFill>
              </a:rPr>
              <a:t/>
            </a:r>
            <a:br>
              <a:rPr lang="ru-RU" sz="3600" dirty="0">
                <a:solidFill>
                  <a:srgbClr val="FFFF00"/>
                </a:solidFill>
              </a:rPr>
            </a:br>
            <a:r>
              <a:rPr lang="ru-RU" sz="3600" dirty="0">
                <a:solidFill>
                  <a:srgbClr val="FFFF00"/>
                </a:solidFill>
              </a:rPr>
              <a:t>Базовый и расширенный комплекс </a:t>
            </a:r>
            <a:br>
              <a:rPr lang="ru-RU" sz="3600" dirty="0">
                <a:solidFill>
                  <a:srgbClr val="FFFF00"/>
                </a:solidFill>
              </a:rPr>
            </a:br>
            <a:r>
              <a:rPr lang="ru-RU" sz="3600" dirty="0">
                <a:solidFill>
                  <a:srgbClr val="FFFF00"/>
                </a:solidFill>
              </a:rPr>
              <a:t>сердечно-легочной реанимации                       у взрослых и детей</a:t>
            </a:r>
            <a:br>
              <a:rPr lang="ru-RU" sz="3600" dirty="0">
                <a:solidFill>
                  <a:srgbClr val="FFFF00"/>
                </a:solidFill>
              </a:rPr>
            </a:br>
            <a:endParaRPr lang="ru-RU" sz="2800" b="0" dirty="0">
              <a:solidFill>
                <a:srgbClr val="FFFF00"/>
              </a:solidFill>
            </a:endParaRPr>
          </a:p>
        </p:txBody>
      </p:sp>
      <p:sp>
        <p:nvSpPr>
          <p:cNvPr id="145414" name="Rectangle 6"/>
          <p:cNvSpPr>
            <a:spLocks noChangeArrowheads="1"/>
          </p:cNvSpPr>
          <p:nvPr/>
        </p:nvSpPr>
        <p:spPr bwMode="auto">
          <a:xfrm>
            <a:off x="395291" y="5734051"/>
            <a:ext cx="843532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1800" u="none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Кафедра анестезиологии и  реаниматологии лечебного факультета</a:t>
            </a:r>
          </a:p>
        </p:txBody>
      </p:sp>
      <p:pic>
        <p:nvPicPr>
          <p:cNvPr id="145416" name="Рисунок 2" descr="ws_5AC.tmp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3" y="549276"/>
            <a:ext cx="1152525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5417" name="Рисунок 3" descr="ws_5AD.tmp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1728" y="476253"/>
            <a:ext cx="1279525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5418" name="Rectangle 7"/>
          <p:cNvSpPr>
            <a:spLocks noChangeArrowheads="1"/>
          </p:cNvSpPr>
          <p:nvPr/>
        </p:nvSpPr>
        <p:spPr bwMode="auto">
          <a:xfrm>
            <a:off x="1835151" y="620713"/>
            <a:ext cx="216058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800" u="none" dirty="0" err="1">
                <a:latin typeface="Arial" charset="0"/>
              </a:rPr>
              <a:t>european</a:t>
            </a:r>
            <a:endParaRPr lang="ru-RU" sz="1800" u="none" dirty="0">
              <a:latin typeface="Arial" charset="0"/>
            </a:endParaRPr>
          </a:p>
          <a:p>
            <a:r>
              <a:rPr lang="ru-RU" sz="1800" u="none" dirty="0" err="1">
                <a:latin typeface="Arial" charset="0"/>
              </a:rPr>
              <a:t>resuscitation</a:t>
            </a:r>
            <a:endParaRPr lang="ru-RU" sz="1800" u="none" dirty="0">
              <a:latin typeface="Arial" charset="0"/>
            </a:endParaRPr>
          </a:p>
          <a:p>
            <a:r>
              <a:rPr lang="ru-RU" sz="1800" b="0" u="none" dirty="0" err="1">
                <a:latin typeface="Arial" charset="0"/>
              </a:rPr>
              <a:t>council</a:t>
            </a:r>
            <a:endParaRPr lang="ru-RU" sz="1800" b="0" u="none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260648"/>
            <a:ext cx="8064896" cy="2736304"/>
          </a:xfrm>
        </p:spPr>
        <p:txBody>
          <a:bodyPr/>
          <a:lstStyle/>
          <a:p>
            <a:r>
              <a:rPr lang="ru-RU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Остановка </a:t>
            </a:r>
            <a:r>
              <a:rPr lang="ru-RU" sz="2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кровообращения </a:t>
            </a:r>
            <a:r>
              <a:rPr lang="ru-RU" sz="2800" b="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(</a:t>
            </a:r>
            <a:r>
              <a:rPr lang="ru-RU" sz="2800" b="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остановка сердца)</a:t>
            </a:r>
            <a:r>
              <a:rPr lang="ru-RU" sz="2800" b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 </a:t>
            </a:r>
            <a:r>
              <a:rPr lang="ru-RU" sz="2800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– </a:t>
            </a:r>
            <a:r>
              <a:rPr lang="ru-RU" sz="2800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внезапное </a:t>
            </a:r>
            <a:r>
              <a:rPr lang="ru-RU" sz="2800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прекращение </a:t>
            </a:r>
            <a:r>
              <a:rPr lang="ru-RU" sz="28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сердечного выброса </a:t>
            </a:r>
            <a:r>
              <a:rPr lang="ru-RU" sz="2800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(</a:t>
            </a:r>
            <a:r>
              <a:rPr lang="ru-RU" sz="2800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механической </a:t>
            </a:r>
            <a:r>
              <a:rPr lang="ru-RU" sz="28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насосной активности </a:t>
            </a:r>
            <a:r>
              <a:rPr lang="ru-RU" sz="2800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сердца), </a:t>
            </a:r>
            <a:r>
              <a:rPr lang="ru-RU" sz="28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проявляющееся отсутствием пульса на магистральных артериях в течение 10 и </a:t>
            </a:r>
            <a:r>
              <a:rPr lang="ru-RU" sz="2800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&gt;  сек.</a:t>
            </a:r>
            <a:r>
              <a:rPr lang="ru-RU" sz="28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ru-RU" sz="28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endParaRPr lang="ru-RU" sz="2800" b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81603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3573016"/>
            <a:ext cx="8143056" cy="2522984"/>
          </a:xfrm>
        </p:spPr>
        <p:txBody>
          <a:bodyPr/>
          <a:lstStyle/>
          <a:p>
            <a:pPr marL="0" indent="0">
              <a:buNone/>
            </a:pPr>
            <a:r>
              <a:rPr lang="ru-RU" sz="2800" b="1" dirty="0">
                <a:solidFill>
                  <a:srgbClr val="FFFF00"/>
                </a:solidFill>
                <a:effectLst/>
              </a:rPr>
              <a:t>Остановка дыхания </a:t>
            </a:r>
            <a:r>
              <a:rPr lang="ru-RU" sz="2800" i="1" dirty="0">
                <a:effectLst/>
              </a:rPr>
              <a:t>(апноэ) </a:t>
            </a:r>
            <a:r>
              <a:rPr lang="ru-RU" sz="2800" i="1" dirty="0" smtClean="0">
                <a:effectLst/>
              </a:rPr>
              <a:t>- </a:t>
            </a:r>
            <a:r>
              <a:rPr lang="ru-RU" sz="2800" dirty="0" smtClean="0">
                <a:effectLst/>
              </a:rPr>
              <a:t>непроизвольно </a:t>
            </a:r>
            <a:r>
              <a:rPr lang="ru-RU" sz="2800" dirty="0">
                <a:effectLst/>
              </a:rPr>
              <a:t>возникшее прекращение дыхательных движений более 10 секунд.</a:t>
            </a:r>
          </a:p>
          <a:p>
            <a:pPr marL="0" indent="0">
              <a:buNone/>
            </a:pPr>
            <a:endParaRPr lang="ru-RU" sz="2800" dirty="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304802"/>
            <a:ext cx="8424936" cy="4924398"/>
          </a:xfrm>
        </p:spPr>
        <p:txBody>
          <a:bodyPr/>
          <a:lstStyle/>
          <a:p>
            <a:pPr>
              <a:defRPr/>
            </a:pPr>
            <a:r>
              <a:rPr lang="ru-RU" sz="2800" b="0" dirty="0" smtClean="0">
                <a:solidFill>
                  <a:srgbClr val="FFFF00"/>
                </a:solidFill>
                <a:effectLst/>
              </a:rPr>
              <a:t/>
            </a:r>
            <a:br>
              <a:rPr lang="ru-RU" sz="2800" b="0" dirty="0" smtClean="0">
                <a:solidFill>
                  <a:srgbClr val="FFFF00"/>
                </a:solidFill>
                <a:effectLst/>
              </a:rPr>
            </a:br>
            <a:r>
              <a:rPr lang="ru-RU" sz="2800" b="0" dirty="0">
                <a:solidFill>
                  <a:srgbClr val="FFFF00"/>
                </a:solidFill>
                <a:effectLst/>
              </a:rPr>
              <a:t/>
            </a:r>
            <a:br>
              <a:rPr lang="ru-RU" sz="2800" b="0" dirty="0">
                <a:solidFill>
                  <a:srgbClr val="FFFF00"/>
                </a:solidFill>
                <a:effectLst/>
              </a:rPr>
            </a:br>
            <a:r>
              <a:rPr lang="ru-RU" sz="2800" b="0" dirty="0" smtClean="0">
                <a:solidFill>
                  <a:srgbClr val="FFFF00"/>
                </a:solidFill>
                <a:effectLst/>
              </a:rPr>
              <a:t/>
            </a:r>
            <a:br>
              <a:rPr lang="ru-RU" sz="2800" b="0" dirty="0" smtClean="0">
                <a:solidFill>
                  <a:srgbClr val="FFFF00"/>
                </a:solidFill>
                <a:effectLst/>
              </a:rPr>
            </a:br>
            <a:r>
              <a:rPr lang="ru-RU" sz="2800" b="0" dirty="0">
                <a:solidFill>
                  <a:srgbClr val="FFFF00"/>
                </a:solidFill>
                <a:effectLst/>
              </a:rPr>
              <a:t/>
            </a:r>
            <a:br>
              <a:rPr lang="ru-RU" sz="2800" b="0" dirty="0">
                <a:solidFill>
                  <a:srgbClr val="FFFF00"/>
                </a:solidFill>
                <a:effectLst/>
              </a:rPr>
            </a:br>
            <a:r>
              <a:rPr lang="ru-RU" sz="2800" b="0" dirty="0" smtClean="0">
                <a:solidFill>
                  <a:srgbClr val="FFFF00"/>
                </a:solidFill>
                <a:effectLst/>
              </a:rPr>
              <a:t/>
            </a:r>
            <a:br>
              <a:rPr lang="ru-RU" sz="2800" b="0" dirty="0" smtClean="0">
                <a:solidFill>
                  <a:srgbClr val="FFFF00"/>
                </a:solidFill>
                <a:effectLst/>
              </a:rPr>
            </a:br>
            <a:r>
              <a:rPr lang="ru-RU" sz="2800" b="0" dirty="0">
                <a:solidFill>
                  <a:srgbClr val="FFFF00"/>
                </a:solidFill>
                <a:effectLst/>
              </a:rPr>
              <a:t/>
            </a:r>
            <a:br>
              <a:rPr lang="ru-RU" sz="2800" b="0" dirty="0">
                <a:solidFill>
                  <a:srgbClr val="FFFF00"/>
                </a:solidFill>
                <a:effectLst/>
              </a:rPr>
            </a:br>
            <a:r>
              <a:rPr lang="ru-RU" sz="2800" b="0" dirty="0" smtClean="0">
                <a:solidFill>
                  <a:srgbClr val="FFFF00"/>
                </a:solidFill>
                <a:effectLst/>
              </a:rPr>
              <a:t>Клиническая смерть - </a:t>
            </a:r>
            <a:r>
              <a:rPr lang="ru-RU" sz="2400" b="0" dirty="0" smtClean="0">
                <a:effectLst/>
                <a:latin typeface="+mn-lt"/>
              </a:rPr>
              <a:t>состояние</a:t>
            </a:r>
            <a:r>
              <a:rPr lang="ru-RU" sz="2400" dirty="0">
                <a:latin typeface="+mn-lt"/>
              </a:rPr>
              <a:t> </a:t>
            </a:r>
            <a:r>
              <a:rPr lang="ru-RU" sz="2400" b="0" dirty="0">
                <a:effectLst/>
                <a:latin typeface="+mn-lt"/>
              </a:rPr>
              <a:t>, которое переживает организм в течение нескольких минут после остановки кровообращения и дыхания, когда полностью исчезают все внешние проявления жизнедеятельности, но еще не наступили необратимые изменения в наиболее ранимых гипоксией тканях; при проведении реанимационных мероприятий потенциально обратимо</a:t>
            </a:r>
            <a:r>
              <a:rPr lang="ru-RU" sz="2400" b="0" dirty="0" smtClean="0">
                <a:effectLst/>
                <a:latin typeface="+mn-lt"/>
              </a:rPr>
              <a:t>.</a:t>
            </a:r>
            <a:r>
              <a:rPr lang="ru-RU" sz="2400" b="0" dirty="0">
                <a:effectLst/>
                <a:latin typeface="+mn-lt"/>
              </a:rPr>
              <a:t> Длительность клинической смерти зависит от температуры окружающей среды, у взрослых ≈3-5минут, у детей – до 5-7 минут.</a:t>
            </a:r>
            <a:br>
              <a:rPr lang="ru-RU" sz="2400" b="0" dirty="0">
                <a:effectLst/>
                <a:latin typeface="+mn-lt"/>
              </a:rPr>
            </a:br>
            <a:r>
              <a:rPr lang="ru-RU" sz="2800" b="0" dirty="0" smtClean="0">
                <a:effectLst/>
              </a:rPr>
              <a:t/>
            </a:r>
            <a:br>
              <a:rPr lang="ru-RU" sz="2800" b="0" dirty="0" smtClean="0">
                <a:effectLst/>
              </a:rPr>
            </a:br>
            <a:r>
              <a:rPr lang="ru-RU" sz="2400" b="0" dirty="0" smtClean="0">
                <a:solidFill>
                  <a:srgbClr val="FFFF00"/>
                </a:solidFill>
                <a:effectLst/>
                <a:latin typeface="+mn-lt"/>
              </a:rPr>
              <a:t>Внезапная </a:t>
            </a:r>
            <a:r>
              <a:rPr lang="ru-RU" sz="2400" b="0" dirty="0">
                <a:solidFill>
                  <a:srgbClr val="FFFF00"/>
                </a:solidFill>
                <a:effectLst/>
                <a:latin typeface="+mn-lt"/>
              </a:rPr>
              <a:t>сердечная смерть</a:t>
            </a:r>
            <a:r>
              <a:rPr lang="ru-RU" sz="2400" b="0" dirty="0">
                <a:effectLst/>
                <a:latin typeface="+mn-lt"/>
              </a:rPr>
              <a:t> – это неожиданная смерть в пределах 1 часа с начала приступа первичной кардиальной этиологии </a:t>
            </a:r>
            <a:r>
              <a:rPr lang="ru-RU" sz="2800" b="0" dirty="0">
                <a:effectLst/>
              </a:rPr>
              <a:t/>
            </a:r>
            <a:br>
              <a:rPr lang="ru-RU" sz="2800" b="0" dirty="0">
                <a:effectLst/>
              </a:rPr>
            </a:br>
            <a:endParaRPr lang="ru-RU" sz="2800" b="0" dirty="0" smtClean="0">
              <a:solidFill>
                <a:srgbClr val="FFFF00"/>
              </a:solidFill>
              <a:effectLst/>
            </a:endParaRP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6800" y="1981200"/>
            <a:ext cx="7321624" cy="288796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57638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322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92" y="476252"/>
            <a:ext cx="8243887" cy="1431925"/>
          </a:xfrm>
        </p:spPr>
        <p:txBody>
          <a:bodyPr/>
          <a:lstStyle/>
          <a:p>
            <a:r>
              <a:rPr lang="ru-RU" sz="2800" dirty="0" smtClean="0">
                <a:solidFill>
                  <a:srgbClr val="FFFF00"/>
                </a:solidFill>
              </a:rPr>
              <a:t>ВИДЫ </a:t>
            </a:r>
            <a:r>
              <a:rPr lang="ru-RU" sz="2800" dirty="0">
                <a:solidFill>
                  <a:srgbClr val="FFFF00"/>
                </a:solidFill>
              </a:rPr>
              <a:t>ПРЕКРАЩЕНИЯ КРОВООБРАЩЕНИЯ</a:t>
            </a:r>
          </a:p>
        </p:txBody>
      </p:sp>
      <p:sp>
        <p:nvSpPr>
          <p:cNvPr id="3123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00566" y="1700215"/>
            <a:ext cx="4643437" cy="4537075"/>
          </a:xfrm>
        </p:spPr>
        <p:txBody>
          <a:bodyPr/>
          <a:lstStyle/>
          <a:p>
            <a:endParaRPr lang="ru-RU" sz="2800"/>
          </a:p>
          <a:p>
            <a:r>
              <a:rPr lang="ru-RU" sz="2800"/>
              <a:t>Неэффективные сердечные сокращения (идиовентрикулярный ритм,электромеханиче-ская диссоциация).</a:t>
            </a:r>
          </a:p>
          <a:p>
            <a:r>
              <a:rPr lang="ru-RU" sz="2800"/>
              <a:t>Фибрилляция желудочков. </a:t>
            </a:r>
          </a:p>
          <a:p>
            <a:r>
              <a:rPr lang="ru-RU" sz="2800"/>
              <a:t>Асистолия желудочков.</a:t>
            </a:r>
          </a:p>
        </p:txBody>
      </p:sp>
      <p:pic>
        <p:nvPicPr>
          <p:cNvPr id="312324" name="Picture 4" descr="реан-20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0828" y="1628776"/>
            <a:ext cx="4033839" cy="5013325"/>
          </a:xfrm>
          <a:noFill/>
          <a:ln/>
        </p:spPr>
      </p:pic>
    </p:spTree>
    <p:extLst>
      <p:ext uri="{BB962C8B-B14F-4D97-AF65-F5344CB8AC3E}">
        <p14:creationId xmlns:p14="http://schemas.microsoft.com/office/powerpoint/2010/main" val="814061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mtClean="0"/>
              <a:t>Признаки клинической смерти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buFont typeface="Wingdings" pitchFamily="2" charset="2"/>
              <a:buAutoNum type="arabicPeriod"/>
              <a:defRPr/>
            </a:pPr>
            <a:r>
              <a:rPr lang="ru-RU" sz="2800" dirty="0" smtClean="0">
                <a:solidFill>
                  <a:srgbClr val="FFFF00"/>
                </a:solidFill>
              </a:rPr>
              <a:t>Отсутствие сознания </a:t>
            </a:r>
          </a:p>
          <a:p>
            <a:pPr marL="609600" indent="-609600" eaLnBrk="1" hangingPunct="1">
              <a:buFont typeface="Wingdings" pitchFamily="2" charset="2"/>
              <a:buAutoNum type="arabicPeriod"/>
              <a:defRPr/>
            </a:pPr>
            <a:r>
              <a:rPr lang="ru-RU" sz="2800" dirty="0" smtClean="0">
                <a:solidFill>
                  <a:srgbClr val="FFFF00"/>
                </a:solidFill>
              </a:rPr>
              <a:t>Отсутствие дыхания </a:t>
            </a:r>
          </a:p>
          <a:p>
            <a:pPr marL="609600" indent="-609600" eaLnBrk="1" hangingPunct="1">
              <a:buFont typeface="Wingdings" pitchFamily="2" charset="2"/>
              <a:buAutoNum type="arabicPeriod"/>
              <a:defRPr/>
            </a:pPr>
            <a:r>
              <a:rPr lang="ru-RU" sz="2800" dirty="0" smtClean="0"/>
              <a:t>Отсутствие кровообращения</a:t>
            </a:r>
          </a:p>
          <a:p>
            <a:pPr marL="609600" indent="-609600" eaLnBrk="1" hangingPunct="1">
              <a:buFont typeface="Wingdings" pitchFamily="2" charset="2"/>
              <a:buAutoNum type="arabicPeriod"/>
              <a:defRPr/>
            </a:pPr>
            <a:r>
              <a:rPr lang="ru-RU" sz="2800" dirty="0" smtClean="0"/>
              <a:t>Расширение зрачков </a:t>
            </a:r>
            <a:r>
              <a:rPr lang="ru-RU" sz="2800" dirty="0"/>
              <a:t>(через 60–90 </a:t>
            </a:r>
            <a:r>
              <a:rPr lang="ru-RU" sz="2800" dirty="0" smtClean="0"/>
              <a:t>сек)</a:t>
            </a:r>
          </a:p>
          <a:p>
            <a:pPr marL="609600" indent="-609600" eaLnBrk="1" hangingPunct="1">
              <a:buFont typeface="Wingdings" pitchFamily="2" charset="2"/>
              <a:buAutoNum type="arabicPeriod"/>
              <a:defRPr/>
            </a:pPr>
            <a:r>
              <a:rPr lang="ru-RU" sz="2800" dirty="0" smtClean="0"/>
              <a:t>Изменение цвета кожных покровов (цианоз или бледность)</a:t>
            </a:r>
          </a:p>
        </p:txBody>
      </p:sp>
    </p:spTree>
    <p:extLst>
      <p:ext uri="{BB962C8B-B14F-4D97-AF65-F5344CB8AC3E}">
        <p14:creationId xmlns:p14="http://schemas.microsoft.com/office/powerpoint/2010/main" val="3759180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936104"/>
          </a:xfrm>
        </p:spPr>
        <p:txBody>
          <a:bodyPr>
            <a:noAutofit/>
          </a:bodyPr>
          <a:lstStyle/>
          <a:p>
            <a:r>
              <a:rPr lang="ru-RU" sz="2400" b="1" dirty="0"/>
              <a:t>Время появления симптомов, при внезапной остановке кровообращения</a:t>
            </a:r>
            <a:br>
              <a:rPr lang="ru-RU" sz="2400" b="1" dirty="0"/>
            </a:br>
            <a:endParaRPr lang="ru-RU" sz="24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467544" y="1556792"/>
          <a:ext cx="8229600" cy="3749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Симптомы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Время появления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Отсутствие пульса на центральных артериях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Немедленно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Потеря сознания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10-20 с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Потеря сознания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15-30 с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Расширенные, не реагирующие на свет зрачки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60-90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63947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403225"/>
            <a:ext cx="7772400" cy="1555750"/>
          </a:xfrm>
        </p:spPr>
        <p:txBody>
          <a:bodyPr/>
          <a:lstStyle/>
          <a:p>
            <a:pPr eaLnBrk="1" hangingPunct="1">
              <a:defRPr/>
            </a:pPr>
            <a:r>
              <a:rPr lang="ru-RU" sz="4800" smtClean="0"/>
              <a:t>Отсутствие сознания</a:t>
            </a:r>
            <a:br>
              <a:rPr lang="ru-RU" sz="4800" smtClean="0"/>
            </a:br>
            <a:endParaRPr lang="ru-RU" sz="4800" smtClean="0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sz="4000" smtClean="0"/>
              <a:t>Окликнуть больного, если не отвечает, встряхнуть (какое-либо болевое воздействие). При отсутствии реакции – сознания нет.</a:t>
            </a:r>
          </a:p>
        </p:txBody>
      </p:sp>
    </p:spTree>
    <p:extLst>
      <p:ext uri="{BB962C8B-B14F-4D97-AF65-F5344CB8AC3E}">
        <p14:creationId xmlns:p14="http://schemas.microsoft.com/office/powerpoint/2010/main" val="1516127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838200" indent="-838200" eaLnBrk="1" hangingPunct="1">
              <a:defRPr/>
            </a:pPr>
            <a:r>
              <a:rPr lang="ru-RU" smtClean="0"/>
              <a:t>Отсутствие дыхания</a:t>
            </a:r>
            <a:br>
              <a:rPr lang="ru-RU" smtClean="0"/>
            </a:br>
            <a:endParaRPr lang="ru-RU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/>
              <a:t>	</a:t>
            </a:r>
            <a:r>
              <a:rPr lang="ru-RU" sz="3600" dirty="0" smtClean="0"/>
              <a:t>Определяют по отсутствию видимых экскурсий грудной клетки,</a:t>
            </a:r>
            <a:r>
              <a:rPr lang="en-US" sz="3600" dirty="0" smtClean="0"/>
              <a:t> </a:t>
            </a:r>
            <a:r>
              <a:rPr lang="ru-RU" sz="3600" dirty="0" smtClean="0"/>
              <a:t>звука и ощущения от выдыхаемого воздуха.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3600" dirty="0" smtClean="0"/>
              <a:t>	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3600" dirty="0"/>
              <a:t>	</a:t>
            </a:r>
            <a:r>
              <a:rPr lang="ru-RU" sz="3600" dirty="0" err="1" smtClean="0"/>
              <a:t>Гаспинг</a:t>
            </a:r>
            <a:r>
              <a:rPr lang="ru-RU" sz="3600" dirty="0" smtClean="0"/>
              <a:t> = Остановка дыхания</a:t>
            </a:r>
          </a:p>
        </p:txBody>
      </p:sp>
    </p:spTree>
    <p:extLst>
      <p:ext uri="{BB962C8B-B14F-4D97-AF65-F5344CB8AC3E}">
        <p14:creationId xmlns:p14="http://schemas.microsoft.com/office/powerpoint/2010/main" val="3913064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403225"/>
            <a:ext cx="7772400" cy="1555750"/>
          </a:xfrm>
        </p:spPr>
        <p:txBody>
          <a:bodyPr/>
          <a:lstStyle/>
          <a:p>
            <a:pPr eaLnBrk="1" hangingPunct="1">
              <a:defRPr/>
            </a:pPr>
            <a:r>
              <a:rPr lang="ru-RU" smtClean="0"/>
              <a:t>Отсутствие кровообращения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sz="4000" dirty="0" smtClean="0"/>
              <a:t>  </a:t>
            </a:r>
            <a:r>
              <a:rPr lang="ru-RU" sz="4000" dirty="0" smtClean="0">
                <a:solidFill>
                  <a:srgbClr val="FFFF00"/>
                </a:solidFill>
              </a:rPr>
              <a:t>Определяется по отсутствию пульсации на магистральных артериях (сонная, бедренная, аорта)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dirty="0" smtClean="0"/>
              <a:t>[</a:t>
            </a:r>
            <a:r>
              <a:rPr lang="ru-RU" dirty="0" smtClean="0"/>
              <a:t>В алгоритме 2010 г. признак исключен из алгоритма диагностики, 2015 г. – проверяется только специалистами</a:t>
            </a:r>
            <a:r>
              <a:rPr lang="en-US" dirty="0" smtClean="0"/>
              <a:t>]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480992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4000" smtClean="0"/>
              <a:t>Отсутствие кровообращения </a:t>
            </a:r>
            <a:br>
              <a:rPr lang="ru-RU" sz="4000" smtClean="0"/>
            </a:br>
            <a:r>
              <a:rPr lang="ru-RU" sz="4000" smtClean="0"/>
              <a:t>у младенцев</a:t>
            </a:r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smtClean="0"/>
              <a:t>	определяют путем пальпации плечевой, бедренной артерии или брюшной аорты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ru-RU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mtClean="0"/>
              <a:t>	пальпация сонных артерий приводит к сдавлению дыхательных путей, может вызвать ларингоспазм</a:t>
            </a:r>
          </a:p>
        </p:txBody>
      </p:sp>
    </p:spTree>
    <p:extLst>
      <p:ext uri="{BB962C8B-B14F-4D97-AF65-F5344CB8AC3E}">
        <p14:creationId xmlns:p14="http://schemas.microsoft.com/office/powerpoint/2010/main" val="1615247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ru-RU" b="1" i="1" dirty="0" smtClean="0"/>
              <a:t>    </a:t>
            </a:r>
            <a:r>
              <a:rPr lang="ru-RU" sz="3200" b="1" i="1" dirty="0" smtClean="0"/>
              <a:t>Сердечно-легочная </a:t>
            </a:r>
            <a:r>
              <a:rPr lang="ru-RU" sz="3200" b="1" i="1" dirty="0"/>
              <a:t>реанимация (СЛР) – </a:t>
            </a:r>
            <a:r>
              <a:rPr lang="ru-RU" sz="3200" dirty="0"/>
              <a:t>комплекс лечебных </a:t>
            </a:r>
            <a:r>
              <a:rPr lang="ru-RU" sz="3200" dirty="0" smtClean="0"/>
              <a:t>мероприятий</a:t>
            </a:r>
            <a:r>
              <a:rPr lang="ru-RU" sz="3200" b="1" i="1" dirty="0" smtClean="0"/>
              <a:t>, </a:t>
            </a:r>
            <a:r>
              <a:rPr lang="ru-RU" sz="3200" dirty="0" smtClean="0"/>
              <a:t>направленных </a:t>
            </a:r>
            <a:r>
              <a:rPr lang="ru-RU" sz="3200" dirty="0"/>
              <a:t>на восстановление адекватной циркуляции и вентиляции. </a:t>
            </a:r>
            <a:endParaRPr lang="ru-RU" sz="3200" dirty="0" smtClean="0"/>
          </a:p>
          <a:p>
            <a:pPr>
              <a:buNone/>
            </a:pPr>
            <a:r>
              <a:rPr lang="ru-RU" dirty="0"/>
              <a:t> </a:t>
            </a:r>
            <a:r>
              <a:rPr lang="ru-RU" dirty="0" smtClean="0"/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92779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359775" cy="1431925"/>
          </a:xfrm>
        </p:spPr>
        <p:txBody>
          <a:bodyPr/>
          <a:lstStyle/>
          <a:p>
            <a:pPr eaLnBrk="1" hangingPunct="1">
              <a:defRPr/>
            </a:pPr>
            <a:r>
              <a:rPr lang="ru-RU" sz="2000">
                <a:solidFill>
                  <a:srgbClr val="FFFF00"/>
                </a:solidFill>
              </a:rPr>
              <a:t>СТАДИИ И ЭТАПЫ СЕРДЕЧНО-ЛЕГОЧНОЙ И ЦЕРЕБРАЛЬНОЙ РЕАНИМАЦИИ П. Сафару [1997]</a:t>
            </a:r>
          </a:p>
        </p:txBody>
      </p:sp>
      <p:sp>
        <p:nvSpPr>
          <p:cNvPr id="408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268413"/>
            <a:ext cx="8353425" cy="5092700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1800" b="1" dirty="0">
                <a:solidFill>
                  <a:srgbClr val="FFFF00"/>
                </a:solidFill>
              </a:rPr>
              <a:t>Стадия </a:t>
            </a:r>
            <a:r>
              <a:rPr lang="en-US" sz="1800" b="1" dirty="0">
                <a:solidFill>
                  <a:srgbClr val="FFFF00"/>
                </a:solidFill>
              </a:rPr>
              <a:t>I</a:t>
            </a:r>
            <a:r>
              <a:rPr lang="ru-RU" sz="1800" dirty="0">
                <a:solidFill>
                  <a:srgbClr val="FFFF00"/>
                </a:solidFill>
              </a:rPr>
              <a:t> — элементарное поддержание жизни</a:t>
            </a:r>
            <a:r>
              <a:rPr lang="ru-RU" sz="1800" dirty="0"/>
              <a:t>.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1800" dirty="0">
                <a:solidFill>
                  <a:srgbClr val="FFFF00"/>
                </a:solidFill>
              </a:rPr>
              <a:t>A</a:t>
            </a:r>
            <a:r>
              <a:rPr lang="en-US" sz="1800" dirty="0"/>
              <a:t> </a:t>
            </a:r>
            <a:r>
              <a:rPr lang="ru-RU" sz="1800" dirty="0"/>
              <a:t>(</a:t>
            </a:r>
            <a:r>
              <a:rPr lang="en-US" sz="1800" dirty="0"/>
              <a:t>air open the way</a:t>
            </a:r>
            <a:r>
              <a:rPr lang="ru-RU" sz="1800" dirty="0"/>
              <a:t>) - обеспечение и поддержание проходимости верхних дыхательных путей </a:t>
            </a:r>
            <a:endParaRPr lang="en-US" sz="1800" dirty="0"/>
          </a:p>
          <a:p>
            <a:pPr eaLnBrk="1" hangingPunct="1">
              <a:lnSpc>
                <a:spcPct val="80000"/>
              </a:lnSpc>
              <a:defRPr/>
            </a:pPr>
            <a:r>
              <a:rPr lang="en-US" sz="1800" dirty="0">
                <a:solidFill>
                  <a:srgbClr val="FFFF00"/>
                </a:solidFill>
              </a:rPr>
              <a:t>B</a:t>
            </a:r>
            <a:r>
              <a:rPr lang="en-US" sz="1800" dirty="0"/>
              <a:t> </a:t>
            </a:r>
            <a:r>
              <a:rPr lang="ru-RU" sz="1800" dirty="0"/>
              <a:t>(</a:t>
            </a:r>
            <a:r>
              <a:rPr lang="en-US" sz="1800" dirty="0"/>
              <a:t>breath of victim</a:t>
            </a:r>
            <a:r>
              <a:rPr lang="ru-RU" sz="1800" dirty="0"/>
              <a:t>) - искусственная вентиляция легких и </a:t>
            </a:r>
            <a:r>
              <a:rPr lang="ru-RU" sz="1800" dirty="0" err="1"/>
              <a:t>оксигенация</a:t>
            </a:r>
            <a:r>
              <a:rPr lang="ru-RU" sz="1800" dirty="0"/>
              <a:t>.</a:t>
            </a:r>
            <a:endParaRPr lang="en-US" sz="1800" dirty="0"/>
          </a:p>
          <a:p>
            <a:pPr eaLnBrk="1" hangingPunct="1">
              <a:lnSpc>
                <a:spcPct val="80000"/>
              </a:lnSpc>
              <a:defRPr/>
            </a:pPr>
            <a:r>
              <a:rPr lang="en-US" sz="1800" dirty="0">
                <a:solidFill>
                  <a:srgbClr val="FFFF00"/>
                </a:solidFill>
              </a:rPr>
              <a:t>C</a:t>
            </a:r>
            <a:r>
              <a:rPr lang="en-US" sz="1800" dirty="0"/>
              <a:t> (circulation of blood) - </a:t>
            </a:r>
            <a:r>
              <a:rPr lang="ru-RU" sz="1800" dirty="0"/>
              <a:t>закрытый</a:t>
            </a:r>
            <a:r>
              <a:rPr lang="en-US" sz="1800" dirty="0"/>
              <a:t> </a:t>
            </a:r>
            <a:r>
              <a:rPr lang="ru-RU" sz="1800" dirty="0"/>
              <a:t>массаж</a:t>
            </a:r>
            <a:r>
              <a:rPr lang="en-US" sz="1800" dirty="0"/>
              <a:t> </a:t>
            </a:r>
            <a:r>
              <a:rPr lang="ru-RU" sz="1800" dirty="0"/>
              <a:t>сердца</a:t>
            </a:r>
            <a:r>
              <a:rPr lang="en-US" sz="1800" dirty="0"/>
              <a:t> </a:t>
            </a:r>
            <a:r>
              <a:rPr lang="ru-RU" sz="1800" dirty="0"/>
              <a:t>.</a:t>
            </a:r>
            <a:endParaRPr lang="ru-RU" sz="1800" b="1" dirty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1800" b="1" dirty="0"/>
              <a:t>         </a:t>
            </a:r>
            <a:r>
              <a:rPr lang="ru-RU" sz="1800" b="1" dirty="0">
                <a:solidFill>
                  <a:srgbClr val="FFFF00"/>
                </a:solidFill>
              </a:rPr>
              <a:t>Стадия II</a:t>
            </a:r>
            <a:r>
              <a:rPr lang="ru-RU" sz="1800" dirty="0">
                <a:solidFill>
                  <a:srgbClr val="FFFF00"/>
                </a:solidFill>
              </a:rPr>
              <a:t> — дальнейшее поддержание жизни.</a:t>
            </a:r>
            <a:r>
              <a:rPr lang="ru-RU" sz="1800" dirty="0"/>
              <a:t>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1800" dirty="0">
                <a:solidFill>
                  <a:srgbClr val="FFFF00"/>
                </a:solidFill>
              </a:rPr>
              <a:t>D</a:t>
            </a:r>
            <a:r>
              <a:rPr lang="ru-RU" sz="1800" dirty="0"/>
              <a:t> – (</a:t>
            </a:r>
            <a:r>
              <a:rPr lang="en-US" sz="1800" dirty="0" smtClean="0"/>
              <a:t>drugs </a:t>
            </a:r>
            <a:r>
              <a:rPr lang="en-US" sz="1800" dirty="0"/>
              <a:t>and fluids intravenous lifeline administration</a:t>
            </a:r>
            <a:r>
              <a:rPr lang="ru-RU" sz="1800" dirty="0"/>
              <a:t>) - введение лекарственных средств.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1800" dirty="0"/>
              <a:t> </a:t>
            </a:r>
            <a:r>
              <a:rPr lang="en-US" sz="1800" dirty="0">
                <a:solidFill>
                  <a:srgbClr val="FFFF00"/>
                </a:solidFill>
              </a:rPr>
              <a:t>E</a:t>
            </a:r>
            <a:r>
              <a:rPr lang="en-US" sz="1800" dirty="0"/>
              <a:t> </a:t>
            </a:r>
            <a:r>
              <a:rPr lang="ru-RU" sz="1800" dirty="0"/>
              <a:t>(</a:t>
            </a:r>
            <a:r>
              <a:rPr lang="en-US" sz="1800" dirty="0"/>
              <a:t>electrocardiography diagnosis</a:t>
            </a:r>
            <a:r>
              <a:rPr lang="ru-RU" sz="1800" dirty="0"/>
              <a:t>) - оценка ЭКГ.</a:t>
            </a:r>
            <a:endParaRPr lang="en-US" sz="1800" dirty="0"/>
          </a:p>
          <a:p>
            <a:pPr eaLnBrk="1" hangingPunct="1">
              <a:lnSpc>
                <a:spcPct val="80000"/>
              </a:lnSpc>
              <a:defRPr/>
            </a:pPr>
            <a:r>
              <a:rPr lang="en-US" sz="1800" dirty="0">
                <a:solidFill>
                  <a:srgbClr val="FFFF00"/>
                </a:solidFill>
              </a:rPr>
              <a:t>F</a:t>
            </a:r>
            <a:r>
              <a:rPr lang="ru-RU" sz="1800" dirty="0"/>
              <a:t> (</a:t>
            </a:r>
            <a:r>
              <a:rPr lang="en-US" sz="1800" dirty="0"/>
              <a:t>fibrillation treatment</a:t>
            </a:r>
            <a:r>
              <a:rPr lang="ru-RU" sz="1800" dirty="0"/>
              <a:t>) - </a:t>
            </a:r>
            <a:r>
              <a:rPr lang="ru-RU" sz="1800" dirty="0" err="1"/>
              <a:t>дефибрилляция</a:t>
            </a:r>
            <a:r>
              <a:rPr lang="ru-RU" sz="1800" dirty="0"/>
              <a:t> .</a:t>
            </a:r>
            <a:endParaRPr lang="ru-RU" sz="1800" b="1" dirty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1800" b="1" dirty="0"/>
              <a:t>        </a:t>
            </a:r>
            <a:r>
              <a:rPr lang="ru-RU" sz="1800" b="1" dirty="0">
                <a:solidFill>
                  <a:srgbClr val="FFFF00"/>
                </a:solidFill>
              </a:rPr>
              <a:t>Стадия </a:t>
            </a:r>
            <a:r>
              <a:rPr lang="en-US" sz="1800" b="1" dirty="0">
                <a:solidFill>
                  <a:srgbClr val="FFFF00"/>
                </a:solidFill>
              </a:rPr>
              <a:t>III</a:t>
            </a:r>
            <a:r>
              <a:rPr lang="ru-RU" sz="1800" dirty="0">
                <a:solidFill>
                  <a:srgbClr val="FFFF00"/>
                </a:solidFill>
              </a:rPr>
              <a:t> — длительное поддержание жизни</a:t>
            </a:r>
            <a:r>
              <a:rPr lang="ru-RU" sz="1800" dirty="0"/>
              <a:t>. </a:t>
            </a:r>
            <a:endParaRPr lang="en-US" sz="1800" dirty="0"/>
          </a:p>
          <a:p>
            <a:pPr eaLnBrk="1" hangingPunct="1">
              <a:lnSpc>
                <a:spcPct val="80000"/>
              </a:lnSpc>
              <a:defRPr/>
            </a:pPr>
            <a:r>
              <a:rPr lang="en-US" sz="1800" dirty="0">
                <a:solidFill>
                  <a:srgbClr val="FFFF00"/>
                </a:solidFill>
              </a:rPr>
              <a:t>G</a:t>
            </a:r>
            <a:r>
              <a:rPr lang="en-US" sz="1800" dirty="0"/>
              <a:t> </a:t>
            </a:r>
            <a:r>
              <a:rPr lang="ru-RU" sz="1800" dirty="0"/>
              <a:t>(</a:t>
            </a:r>
            <a:r>
              <a:rPr lang="ru-RU" sz="1800" dirty="0" err="1"/>
              <a:t>gauging</a:t>
            </a:r>
            <a:r>
              <a:rPr lang="ru-RU" sz="1800" dirty="0"/>
              <a:t>) - оценка состояния пациента и выявление причин, приведших к остановке сердца.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1800" dirty="0">
                <a:solidFill>
                  <a:srgbClr val="FFFF00"/>
                </a:solidFill>
              </a:rPr>
              <a:t>Н</a:t>
            </a:r>
            <a:r>
              <a:rPr lang="ru-RU" sz="1800" dirty="0"/>
              <a:t> (</a:t>
            </a:r>
            <a:r>
              <a:rPr lang="ru-RU" sz="1800" dirty="0" err="1"/>
              <a:t>human</a:t>
            </a:r>
            <a:r>
              <a:rPr lang="ru-RU" sz="1800" dirty="0"/>
              <a:t> </a:t>
            </a:r>
            <a:r>
              <a:rPr lang="ru-RU" sz="1800" dirty="0" err="1"/>
              <a:t>mentation</a:t>
            </a:r>
            <a:r>
              <a:rPr lang="ru-RU" sz="1800" dirty="0"/>
              <a:t>) - мероприятия по восстановление сознания пациента</a:t>
            </a:r>
            <a:r>
              <a:rPr lang="en-US" sz="1800" dirty="0"/>
              <a:t> (</a:t>
            </a:r>
            <a:r>
              <a:rPr lang="ru-RU" sz="1800" dirty="0"/>
              <a:t>функций головного мозга)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1800" dirty="0">
                <a:solidFill>
                  <a:srgbClr val="FFFF00"/>
                </a:solidFill>
              </a:rPr>
              <a:t>I</a:t>
            </a:r>
            <a:r>
              <a:rPr lang="ru-RU" sz="1800" dirty="0"/>
              <a:t> (</a:t>
            </a:r>
            <a:r>
              <a:rPr lang="en-US" sz="1800" dirty="0" err="1"/>
              <a:t>intencive</a:t>
            </a:r>
            <a:r>
              <a:rPr lang="en-US" sz="1800" dirty="0"/>
              <a:t> care</a:t>
            </a:r>
            <a:r>
              <a:rPr lang="ru-RU" sz="1800" dirty="0"/>
              <a:t>) - собственно интенсивная терапия (коррекция функций других органов) </a:t>
            </a:r>
          </a:p>
        </p:txBody>
      </p:sp>
    </p:spTree>
    <p:extLst>
      <p:ext uri="{BB962C8B-B14F-4D97-AF65-F5344CB8AC3E}">
        <p14:creationId xmlns:p14="http://schemas.microsoft.com/office/powerpoint/2010/main" val="951978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8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0">
                <a:solidFill>
                  <a:schemeClr val="hlink"/>
                </a:solidFill>
              </a:rPr>
              <a:t>Основные протоколы СЛР</a:t>
            </a:r>
          </a:p>
        </p:txBody>
      </p:sp>
      <p:sp>
        <p:nvSpPr>
          <p:cNvPr id="377863" name="Rectangle 5"/>
          <p:cNvSpPr>
            <a:spLocks noGrp="1" noChangeArrowheads="1"/>
          </p:cNvSpPr>
          <p:nvPr>
            <p:ph type="body" sz="half" idx="1"/>
          </p:nvPr>
        </p:nvSpPr>
        <p:spPr>
          <a:ln/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BLS </a:t>
            </a:r>
            <a:r>
              <a:rPr lang="en-US" dirty="0"/>
              <a:t>                  </a:t>
            </a:r>
          </a:p>
          <a:p>
            <a:r>
              <a:rPr lang="en-US" dirty="0"/>
              <a:t>BLSAED</a:t>
            </a:r>
            <a:endParaRPr lang="ru-RU" dirty="0"/>
          </a:p>
          <a:p>
            <a:r>
              <a:rPr lang="en-US" dirty="0"/>
              <a:t>IHBLS</a:t>
            </a:r>
          </a:p>
          <a:p>
            <a:r>
              <a:rPr lang="en-US" dirty="0">
                <a:solidFill>
                  <a:srgbClr val="FF0000"/>
                </a:solidFill>
              </a:rPr>
              <a:t>ALS</a:t>
            </a:r>
            <a:endParaRPr lang="ru-RU" dirty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None/>
            </a:pPr>
            <a:endParaRPr lang="en-US" dirty="0">
              <a:solidFill>
                <a:srgbClr val="FF0000"/>
              </a:solidFill>
            </a:endParaRPr>
          </a:p>
          <a:p>
            <a:r>
              <a:rPr lang="en-US" dirty="0" smtClean="0">
                <a:solidFill>
                  <a:srgbClr val="FF0000"/>
                </a:solidFill>
              </a:rPr>
              <a:t>PBLS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PALS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NLS</a:t>
            </a:r>
            <a:r>
              <a:rPr lang="ru-RU" dirty="0" smtClean="0">
                <a:solidFill>
                  <a:srgbClr val="FF0000"/>
                </a:solidFill>
              </a:rPr>
              <a:t>  </a:t>
            </a:r>
            <a:r>
              <a:rPr lang="ru-RU" sz="2000" dirty="0" smtClean="0">
                <a:solidFill>
                  <a:srgbClr val="FF0000"/>
                </a:solidFill>
              </a:rPr>
              <a:t>(новорожденные)</a:t>
            </a:r>
            <a:endParaRPr lang="en-US" sz="2000" dirty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None/>
            </a:pPr>
            <a:endParaRPr lang="ru-RU" sz="2400" dirty="0"/>
          </a:p>
        </p:txBody>
      </p:sp>
      <p:sp>
        <p:nvSpPr>
          <p:cNvPr id="377864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914901" y="1981200"/>
            <a:ext cx="3695700" cy="4876800"/>
          </a:xfrm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400"/>
              <a:t>Базовая СЛР</a:t>
            </a:r>
          </a:p>
          <a:p>
            <a:pPr>
              <a:lnSpc>
                <a:spcPct val="90000"/>
              </a:lnSpc>
            </a:pPr>
            <a:r>
              <a:rPr lang="ru-RU" sz="2400"/>
              <a:t>Базовая СЛР с дефибрилляцией</a:t>
            </a:r>
          </a:p>
          <a:p>
            <a:pPr>
              <a:lnSpc>
                <a:spcPct val="90000"/>
              </a:lnSpc>
            </a:pPr>
            <a:r>
              <a:rPr lang="ru-RU" sz="2400"/>
              <a:t>Внутригоспитальная базовая СЛР</a:t>
            </a:r>
          </a:p>
          <a:p>
            <a:pPr>
              <a:lnSpc>
                <a:spcPct val="90000"/>
              </a:lnSpc>
            </a:pPr>
            <a:r>
              <a:rPr lang="ru-RU" sz="2400"/>
              <a:t>Расширенная СЛР</a:t>
            </a:r>
          </a:p>
          <a:p>
            <a:pPr>
              <a:lnSpc>
                <a:spcPct val="90000"/>
              </a:lnSpc>
            </a:pPr>
            <a:endParaRPr lang="ru-RU" sz="2400"/>
          </a:p>
          <a:p>
            <a:pPr>
              <a:lnSpc>
                <a:spcPct val="90000"/>
              </a:lnSpc>
            </a:pPr>
            <a:r>
              <a:rPr lang="ru-RU" sz="2400"/>
              <a:t>Детская базовая СЛР</a:t>
            </a:r>
          </a:p>
          <a:p>
            <a:pPr>
              <a:lnSpc>
                <a:spcPct val="90000"/>
              </a:lnSpc>
            </a:pPr>
            <a:r>
              <a:rPr lang="ru-RU" sz="2400"/>
              <a:t>Детская расширенная СЛР</a:t>
            </a:r>
          </a:p>
          <a:p>
            <a:pPr>
              <a:lnSpc>
                <a:spcPct val="90000"/>
              </a:lnSpc>
            </a:pPr>
            <a:r>
              <a:rPr lang="ru-RU" sz="2400"/>
              <a:t>СЛР новорожденных</a:t>
            </a:r>
          </a:p>
          <a:p>
            <a:pPr>
              <a:lnSpc>
                <a:spcPct val="90000"/>
              </a:lnSpc>
            </a:pPr>
            <a:endParaRPr lang="ru-RU" sz="2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04802"/>
            <a:ext cx="8071048" cy="1431925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FFFF00"/>
                </a:solidFill>
              </a:rPr>
              <a:t>Базовая сердечно-легочная реанимация</a:t>
            </a:r>
            <a:endParaRPr lang="ru-RU" sz="2800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67544" y="1700808"/>
            <a:ext cx="8143056" cy="4395192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комплекс </a:t>
            </a:r>
            <a:r>
              <a:rPr lang="ru-RU" dirty="0"/>
              <a:t>лечебных </a:t>
            </a:r>
            <a:r>
              <a:rPr lang="ru-RU" dirty="0" smtClean="0"/>
              <a:t>мероприятий</a:t>
            </a:r>
            <a:r>
              <a:rPr lang="ru-RU" b="1" i="1" dirty="0" smtClean="0"/>
              <a:t>, </a:t>
            </a:r>
            <a:r>
              <a:rPr lang="ru-RU" dirty="0" smtClean="0"/>
              <a:t>направленных </a:t>
            </a:r>
            <a:r>
              <a:rPr lang="ru-RU" dirty="0"/>
              <a:t>на восстановление эффективной вентиляции и адекватной </a:t>
            </a:r>
            <a:r>
              <a:rPr lang="ru-RU" dirty="0" smtClean="0"/>
              <a:t>циркуляции, которые </a:t>
            </a:r>
            <a:r>
              <a:rPr lang="ru-RU" dirty="0"/>
              <a:t>включают в себя только </a:t>
            </a:r>
            <a:r>
              <a:rPr lang="ru-RU" dirty="0" err="1"/>
              <a:t>неинвазивную</a:t>
            </a:r>
            <a:r>
              <a:rPr lang="ru-RU" dirty="0"/>
              <a:t> искусственную вентиляцию </a:t>
            </a:r>
            <a:r>
              <a:rPr lang="ru-RU" dirty="0" smtClean="0"/>
              <a:t>легких (методики </a:t>
            </a:r>
            <a:r>
              <a:rPr lang="ru-RU" dirty="0"/>
              <a:t>«рот в рот», «рот в нос») компрессии грудной </a:t>
            </a:r>
            <a:r>
              <a:rPr lang="ru-RU" dirty="0" smtClean="0"/>
              <a:t>клетки. </a:t>
            </a:r>
          </a:p>
          <a:p>
            <a:r>
              <a:rPr lang="ru-RU" dirty="0" smtClean="0"/>
              <a:t>не требует </a:t>
            </a:r>
            <a:r>
              <a:rPr lang="ru-RU" dirty="0"/>
              <a:t>никакой специальной аппаратуры и медикаментов и </a:t>
            </a:r>
            <a:r>
              <a:rPr lang="ru-RU" dirty="0" smtClean="0"/>
              <a:t>может быть применена </a:t>
            </a:r>
            <a:r>
              <a:rPr lang="ru-RU" dirty="0"/>
              <a:t>в любых условиях.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1562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4764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i="1" dirty="0" smtClean="0">
                <a:solidFill>
                  <a:srgbClr val="FFFF00"/>
                </a:solidFill>
              </a:rPr>
              <a:t/>
            </a:r>
            <a:br>
              <a:rPr lang="ru-RU" sz="2800" b="1" i="1" dirty="0" smtClean="0">
                <a:solidFill>
                  <a:srgbClr val="FFFF00"/>
                </a:solidFill>
              </a:rPr>
            </a:br>
            <a:r>
              <a:rPr lang="ru-RU" sz="3100" b="1" i="1" dirty="0" smtClean="0">
                <a:solidFill>
                  <a:srgbClr val="FFFF00"/>
                </a:solidFill>
              </a:rPr>
              <a:t>Расширенная </a:t>
            </a:r>
            <a:r>
              <a:rPr lang="ru-RU" sz="3100" b="1" i="1" dirty="0">
                <a:solidFill>
                  <a:srgbClr val="FFFF00"/>
                </a:solidFill>
              </a:rPr>
              <a:t>СЛР</a:t>
            </a:r>
            <a:br>
              <a:rPr lang="ru-RU" sz="3100" b="1" i="1" dirty="0">
                <a:solidFill>
                  <a:srgbClr val="FFFF00"/>
                </a:solidFill>
              </a:rPr>
            </a:br>
            <a:r>
              <a:rPr lang="ru-RU" sz="3100" b="1" dirty="0">
                <a:solidFill>
                  <a:srgbClr val="FFFF00"/>
                </a:solidFill>
              </a:rPr>
              <a:t> (проводится медицинскими работниками)</a:t>
            </a:r>
            <a:br>
              <a:rPr lang="ru-RU" sz="3100" b="1" dirty="0">
                <a:solidFill>
                  <a:srgbClr val="FFFF00"/>
                </a:solidFill>
              </a:rPr>
            </a:br>
            <a:endParaRPr lang="ru-RU" sz="3100" b="1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39552" y="1844824"/>
            <a:ext cx="8352928" cy="4281339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Использование инвазивных </a:t>
            </a:r>
            <a:r>
              <a:rPr lang="ru-RU" sz="2800" dirty="0"/>
              <a:t>методик для восстановления </a:t>
            </a:r>
            <a:r>
              <a:rPr lang="ru-RU" sz="2800" dirty="0" smtClean="0"/>
              <a:t>эффективного </a:t>
            </a:r>
            <a:r>
              <a:rPr lang="ru-RU" sz="2800" dirty="0"/>
              <a:t>дыхания и </a:t>
            </a:r>
            <a:r>
              <a:rPr lang="ru-RU" sz="2800" dirty="0" smtClean="0"/>
              <a:t>кровообращения</a:t>
            </a:r>
            <a:endParaRPr lang="ru-RU" sz="2800" dirty="0"/>
          </a:p>
          <a:p>
            <a:r>
              <a:rPr lang="ru-RU" sz="2800" dirty="0" smtClean="0"/>
              <a:t>Для обеспечения </a:t>
            </a:r>
            <a:r>
              <a:rPr lang="ru-RU" sz="2800" dirty="0"/>
              <a:t>свободной проходимости дыхательных </a:t>
            </a:r>
            <a:r>
              <a:rPr lang="ru-RU" sz="2800" dirty="0" smtClean="0"/>
              <a:t>путей и ИВЛ: </a:t>
            </a:r>
            <a:r>
              <a:rPr lang="ru-RU" sz="2800" dirty="0" err="1" smtClean="0"/>
              <a:t>эндотрахеальная</a:t>
            </a:r>
            <a:r>
              <a:rPr lang="ru-RU" sz="2800" dirty="0" smtClean="0"/>
              <a:t> интубация </a:t>
            </a:r>
            <a:r>
              <a:rPr lang="ru-RU" sz="2800" dirty="0"/>
              <a:t>или </a:t>
            </a:r>
            <a:r>
              <a:rPr lang="ru-RU" sz="2800" dirty="0" err="1" smtClean="0"/>
              <a:t>коникотомия</a:t>
            </a:r>
            <a:r>
              <a:rPr lang="ru-RU" sz="2800" dirty="0" smtClean="0"/>
              <a:t> и вентиляция мешком </a:t>
            </a:r>
            <a:r>
              <a:rPr lang="ru-RU" sz="2800" dirty="0" err="1" smtClean="0"/>
              <a:t>Амбу</a:t>
            </a:r>
            <a:r>
              <a:rPr lang="ru-RU" sz="2800" dirty="0"/>
              <a:t> </a:t>
            </a:r>
            <a:r>
              <a:rPr lang="ru-RU" sz="2800" dirty="0" smtClean="0"/>
              <a:t>или </a:t>
            </a:r>
            <a:r>
              <a:rPr lang="ru-RU" sz="2800" dirty="0"/>
              <a:t>аппаратом </a:t>
            </a:r>
            <a:r>
              <a:rPr lang="ru-RU" sz="2800" dirty="0" smtClean="0"/>
              <a:t>ИВЛ</a:t>
            </a:r>
            <a:endParaRPr lang="ru-RU" sz="28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76705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476400"/>
          </a:xfrm>
        </p:spPr>
        <p:txBody>
          <a:bodyPr>
            <a:normAutofit/>
          </a:bodyPr>
          <a:lstStyle/>
          <a:p>
            <a:r>
              <a:rPr lang="ru-RU" sz="2400" dirty="0"/>
              <a:t>Расширенная поддержка кровообращения</a:t>
            </a:r>
            <a:endParaRPr lang="ru-RU" sz="2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39552" y="1916832"/>
            <a:ext cx="8071048" cy="4179168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внутривенное</a:t>
            </a:r>
            <a:r>
              <a:rPr lang="ru-RU" sz="2800" dirty="0"/>
              <a:t>, </a:t>
            </a:r>
            <a:r>
              <a:rPr lang="ru-RU" sz="2800" dirty="0" smtClean="0"/>
              <a:t>при невозможности внутривенного доступа -  внутрикостное</a:t>
            </a:r>
            <a:r>
              <a:rPr lang="ru-RU" sz="2800" dirty="0"/>
              <a:t>, </a:t>
            </a:r>
            <a:r>
              <a:rPr lang="ru-RU" sz="2800" dirty="0" smtClean="0"/>
              <a:t>в крайнем случае </a:t>
            </a:r>
            <a:r>
              <a:rPr lang="ru-RU" sz="2800" dirty="0" err="1" smtClean="0"/>
              <a:t>эндотрахеальное</a:t>
            </a:r>
            <a:r>
              <a:rPr lang="ru-RU" sz="2800" dirty="0" smtClean="0"/>
              <a:t> </a:t>
            </a:r>
            <a:r>
              <a:rPr lang="ru-RU" sz="2800" dirty="0"/>
              <a:t>введение </a:t>
            </a:r>
            <a:r>
              <a:rPr lang="ru-RU" sz="2800" dirty="0" smtClean="0"/>
              <a:t>медикаментов </a:t>
            </a:r>
          </a:p>
          <a:p>
            <a:r>
              <a:rPr lang="ru-RU" sz="2800" dirty="0"/>
              <a:t>при </a:t>
            </a:r>
            <a:r>
              <a:rPr lang="ru-RU" sz="2800" dirty="0" smtClean="0"/>
              <a:t>показаниях - </a:t>
            </a:r>
            <a:r>
              <a:rPr lang="ru-RU" sz="2800" dirty="0"/>
              <a:t>открытый массаж </a:t>
            </a:r>
            <a:r>
              <a:rPr lang="ru-RU" sz="2800" dirty="0" smtClean="0"/>
              <a:t>сердца (в условиях оперативного вмешательства, при ранении сердца, множественных переломах ребер)</a:t>
            </a:r>
            <a:endParaRPr lang="ru-RU" sz="2800" dirty="0"/>
          </a:p>
          <a:p>
            <a:endParaRPr lang="ru-RU" sz="2800" dirty="0">
              <a:solidFill>
                <a:srgbClr val="66FF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939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ru-RU" dirty="0" smtClean="0"/>
              <a:t>Алгоритм СЛР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  <a:defRPr/>
            </a:pPr>
            <a:r>
              <a:rPr lang="ru-RU" b="1" dirty="0">
                <a:solidFill>
                  <a:srgbClr val="FFFF00"/>
                </a:solidFill>
              </a:rPr>
              <a:t>Оценка ситуации</a:t>
            </a:r>
            <a:endParaRPr lang="ru-RU" b="1" dirty="0" smtClean="0">
              <a:solidFill>
                <a:srgbClr val="FFFF00"/>
              </a:solidFill>
            </a:endParaRPr>
          </a:p>
          <a:p>
            <a:pPr marL="0" indent="0">
              <a:buFont typeface="Wingdings" pitchFamily="2" charset="2"/>
              <a:buNone/>
              <a:defRPr/>
            </a:pPr>
            <a:r>
              <a:rPr lang="ru-RU" dirty="0" smtClean="0"/>
              <a:t>Убедитесь в собственной безопасности   и  безопасности больного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0191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3200" dirty="0"/>
              <a:t>Алгоритм базовой СЛР у взрослых</a:t>
            </a:r>
            <a:br>
              <a:rPr lang="ru-RU" sz="3200" dirty="0"/>
            </a:br>
            <a:endParaRPr lang="ru-RU" sz="3200" dirty="0"/>
          </a:p>
        </p:txBody>
      </p:sp>
      <p:pic>
        <p:nvPicPr>
          <p:cNvPr id="40963" name="Picture 4" descr="picture"/>
          <p:cNvPicPr preferRelativeResize="0">
            <a:picLocks noChangeArrowheads="1"/>
          </p:cNvPicPr>
          <p:nvPr/>
        </p:nvPicPr>
        <p:blipFill>
          <a:blip r:embed="rId3">
            <a:lum bright="2000" contras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700213"/>
            <a:ext cx="5033962" cy="482441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43605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dirty="0">
                <a:solidFill>
                  <a:srgbClr val="FFFF00"/>
                </a:solidFill>
                <a:effectLst/>
              </a:rPr>
              <a:t>Последовательность действий при </a:t>
            </a:r>
            <a:r>
              <a:rPr lang="ru-RU" sz="2800" dirty="0" smtClean="0">
                <a:solidFill>
                  <a:srgbClr val="FFFF00"/>
                </a:solidFill>
                <a:effectLst/>
              </a:rPr>
              <a:t>базовой сердечно-легочной </a:t>
            </a:r>
            <a:r>
              <a:rPr lang="ru-RU" sz="2800" dirty="0">
                <a:solidFill>
                  <a:srgbClr val="FFFF00"/>
                </a:solidFill>
                <a:effectLst/>
              </a:rPr>
              <a:t>реанимации</a:t>
            </a:r>
            <a:br>
              <a:rPr lang="ru-RU" sz="2800" dirty="0">
                <a:solidFill>
                  <a:srgbClr val="FFFF00"/>
                </a:solidFill>
                <a:effectLst/>
              </a:rPr>
            </a:br>
            <a:endParaRPr lang="ru-RU" sz="2800" dirty="0">
              <a:solidFill>
                <a:srgbClr val="FFFF00"/>
              </a:solidFill>
              <a:effectLst/>
            </a:endParaRPr>
          </a:p>
        </p:txBody>
      </p:sp>
      <p:sp>
        <p:nvSpPr>
          <p:cNvPr id="206854" name="Rectangle 6"/>
          <p:cNvSpPr>
            <a:spLocks noChangeArrowheads="1"/>
          </p:cNvSpPr>
          <p:nvPr/>
        </p:nvSpPr>
        <p:spPr bwMode="auto">
          <a:xfrm>
            <a:off x="4533902" y="2659908"/>
            <a:ext cx="4286251" cy="261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342900" indent="-342900" algn="ctr" eaLnBrk="0" hangingPunct="0"/>
            <a:r>
              <a:rPr lang="ru-RU" sz="2800" b="0" u="none">
                <a:latin typeface="Arial" charset="0"/>
                <a:cs typeface="Times New Roman" pitchFamily="18" charset="0"/>
              </a:rPr>
              <a:t>Окликните больного: </a:t>
            </a:r>
            <a:endParaRPr lang="ru-RU" sz="2800" b="0" u="none">
              <a:latin typeface="Arial" charset="0"/>
            </a:endParaRPr>
          </a:p>
          <a:p>
            <a:pPr marL="342900" indent="-342900" algn="ctr" eaLnBrk="0" hangingPunct="0"/>
            <a:r>
              <a:rPr lang="ru-RU" sz="2800" b="0" u="none">
                <a:latin typeface="Arial" charset="0"/>
                <a:cs typeface="Times New Roman" pitchFamily="18" charset="0"/>
              </a:rPr>
              <a:t>«Что с Вами?»</a:t>
            </a:r>
            <a:endParaRPr lang="ru-RU" sz="2800" b="0" u="none">
              <a:latin typeface="Arial" charset="0"/>
            </a:endParaRPr>
          </a:p>
          <a:p>
            <a:pPr marL="342900" indent="-342900" algn="ctr" eaLnBrk="0" hangingPunct="0"/>
            <a:r>
              <a:rPr lang="ru-RU" sz="2800" b="0" u="none">
                <a:latin typeface="Arial" charset="0"/>
                <a:cs typeface="Times New Roman" pitchFamily="18" charset="0"/>
              </a:rPr>
              <a:t> «Откройте глаза!»</a:t>
            </a:r>
            <a:endParaRPr lang="ru-RU" sz="2800" b="0" u="none">
              <a:latin typeface="Arial" charset="0"/>
            </a:endParaRPr>
          </a:p>
          <a:p>
            <a:pPr marL="342900" indent="-342900" algn="ctr" eaLnBrk="0" hangingPunct="0"/>
            <a:r>
              <a:rPr lang="ru-RU" sz="2800" b="0" u="none">
                <a:latin typeface="Arial" charset="0"/>
                <a:cs typeface="Times New Roman" pitchFamily="18" charset="0"/>
              </a:rPr>
              <a:t>«Как Вас зовут?»,</a:t>
            </a:r>
            <a:endParaRPr lang="ru-RU" sz="2800" b="0" u="none">
              <a:latin typeface="Arial" charset="0"/>
            </a:endParaRPr>
          </a:p>
          <a:p>
            <a:pPr marL="342900" indent="-342900" algn="ctr" eaLnBrk="0" hangingPunct="0"/>
            <a:r>
              <a:rPr lang="ru-RU" sz="2800" b="0" u="none">
                <a:latin typeface="Arial" charset="0"/>
              </a:rPr>
              <a:t>В</a:t>
            </a:r>
            <a:r>
              <a:rPr lang="ru-RU" sz="2800" b="0" u="none">
                <a:latin typeface="Arial" charset="0"/>
                <a:cs typeface="Times New Roman" pitchFamily="18" charset="0"/>
              </a:rPr>
              <a:t>стряхните его за плечи</a:t>
            </a:r>
            <a:r>
              <a:rPr lang="ru-RU" sz="1600" b="0" u="none">
                <a:latin typeface="Arial" charset="0"/>
                <a:cs typeface="Times New Roman" pitchFamily="18" charset="0"/>
              </a:rPr>
              <a:t>. </a:t>
            </a:r>
            <a:endParaRPr lang="ru-RU" sz="1800" b="0" u="none">
              <a:latin typeface="Arial" charset="0"/>
            </a:endParaRPr>
          </a:p>
          <a:p>
            <a:pPr marL="342900" indent="-342900" algn="ctr" eaLnBrk="0" hangingPunct="0"/>
            <a:endParaRPr lang="ru-RU" sz="2400" b="0" u="none">
              <a:latin typeface="Arial" charset="0"/>
            </a:endParaRPr>
          </a:p>
        </p:txBody>
      </p:sp>
      <p:sp>
        <p:nvSpPr>
          <p:cNvPr id="206855" name="Rectangle 7"/>
          <p:cNvSpPr>
            <a:spLocks noChangeArrowheads="1"/>
          </p:cNvSpPr>
          <p:nvPr/>
        </p:nvSpPr>
        <p:spPr bwMode="auto">
          <a:xfrm>
            <a:off x="3" y="477627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 sz="1800" b="0" u="none">
              <a:latin typeface="Arial" charset="0"/>
            </a:endParaRPr>
          </a:p>
        </p:txBody>
      </p:sp>
      <p:pic>
        <p:nvPicPr>
          <p:cNvPr id="206858" name="Picture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1878014"/>
            <a:ext cx="3671888" cy="45989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dirty="0">
                <a:solidFill>
                  <a:srgbClr val="FFFF00"/>
                </a:solidFill>
                <a:effectLst/>
              </a:rPr>
              <a:t>Последовательность действий при </a:t>
            </a:r>
            <a:r>
              <a:rPr lang="ru-RU" sz="2800" dirty="0" smtClean="0">
                <a:solidFill>
                  <a:srgbClr val="FFFF00"/>
                </a:solidFill>
                <a:effectLst/>
              </a:rPr>
              <a:t>базовой сердечно-легочной </a:t>
            </a:r>
            <a:r>
              <a:rPr lang="ru-RU" sz="2800" dirty="0">
                <a:solidFill>
                  <a:srgbClr val="FFFF00"/>
                </a:solidFill>
                <a:effectLst/>
              </a:rPr>
              <a:t>реанимации</a:t>
            </a:r>
            <a:br>
              <a:rPr lang="ru-RU" sz="2800" dirty="0">
                <a:solidFill>
                  <a:srgbClr val="FFFF00"/>
                </a:solidFill>
                <a:effectLst/>
              </a:rPr>
            </a:br>
            <a:endParaRPr lang="ru-RU" sz="2800" dirty="0">
              <a:solidFill>
                <a:srgbClr val="FFFF00"/>
              </a:solidFill>
              <a:effectLst/>
            </a:endParaRPr>
          </a:p>
        </p:txBody>
      </p:sp>
      <p:sp>
        <p:nvSpPr>
          <p:cNvPr id="393219" name="Rectangle 3"/>
          <p:cNvSpPr>
            <a:spLocks noChangeArrowheads="1"/>
          </p:cNvSpPr>
          <p:nvPr/>
        </p:nvSpPr>
        <p:spPr bwMode="auto">
          <a:xfrm>
            <a:off x="4533902" y="3736333"/>
            <a:ext cx="428625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342900" indent="-342900" algn="ctr" eaLnBrk="0" hangingPunct="0"/>
            <a:r>
              <a:rPr lang="ru-RU" sz="2400" u="none">
                <a:latin typeface="Arial" charset="0"/>
              </a:rPr>
              <a:t>Позвать на помощь!!!</a:t>
            </a:r>
          </a:p>
        </p:txBody>
      </p:sp>
      <p:sp>
        <p:nvSpPr>
          <p:cNvPr id="393220" name="Rectangle 4"/>
          <p:cNvSpPr>
            <a:spLocks noChangeArrowheads="1"/>
          </p:cNvSpPr>
          <p:nvPr/>
        </p:nvSpPr>
        <p:spPr bwMode="auto">
          <a:xfrm>
            <a:off x="3" y="477627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 sz="1800" b="0" u="none">
              <a:latin typeface="Arial" charset="0"/>
            </a:endParaRPr>
          </a:p>
        </p:txBody>
      </p:sp>
      <p:pic>
        <p:nvPicPr>
          <p:cNvPr id="393222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2268538"/>
            <a:ext cx="3722688" cy="42084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2800" dirty="0">
                <a:solidFill>
                  <a:srgbClr val="FFFF00"/>
                </a:solidFill>
              </a:rPr>
              <a:t>A</a:t>
            </a:r>
            <a:r>
              <a:rPr lang="ru-RU" sz="2800" dirty="0">
                <a:solidFill>
                  <a:srgbClr val="FFFF00"/>
                </a:solidFill>
              </a:rPr>
              <a:t>. Обеспечение и поддержание проходимости верхних дыхательных </a:t>
            </a:r>
            <a:r>
              <a:rPr lang="ru-RU" sz="2800" dirty="0" smtClean="0">
                <a:solidFill>
                  <a:srgbClr val="FFFF00"/>
                </a:solidFill>
              </a:rPr>
              <a:t>путей</a:t>
            </a:r>
            <a:endParaRPr lang="ru-RU" sz="2800" dirty="0">
              <a:solidFill>
                <a:srgbClr val="FFFF00"/>
              </a:solidFill>
            </a:endParaRPr>
          </a:p>
        </p:txBody>
      </p:sp>
      <p:sp>
        <p:nvSpPr>
          <p:cNvPr id="2713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50825" y="1844675"/>
            <a:ext cx="4465638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ru-RU" sz="2400" b="1" dirty="0">
                <a:solidFill>
                  <a:srgbClr val="FFFF00"/>
                </a:solidFill>
              </a:rPr>
              <a:t>Тройной приём </a:t>
            </a:r>
            <a:r>
              <a:rPr lang="ru-RU" sz="2400" b="1" dirty="0" err="1">
                <a:solidFill>
                  <a:srgbClr val="FFFF00"/>
                </a:solidFill>
              </a:rPr>
              <a:t>Сафара</a:t>
            </a:r>
            <a:r>
              <a:rPr lang="ru-RU" sz="2400" dirty="0"/>
              <a:t>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400" dirty="0"/>
              <a:t>-  Разгибание головы в шейном отделе позвоночника.</a:t>
            </a:r>
          </a:p>
          <a:p>
            <a:pPr eaLnBrk="1" hangingPunct="1">
              <a:lnSpc>
                <a:spcPct val="90000"/>
              </a:lnSpc>
              <a:buFontTx/>
              <a:buChar char="-"/>
              <a:defRPr/>
            </a:pPr>
            <a:r>
              <a:rPr lang="ru-RU" sz="2400" dirty="0"/>
              <a:t>Выдвижение нижней челюсти вперёд и вверх.</a:t>
            </a:r>
          </a:p>
          <a:p>
            <a:pPr eaLnBrk="1" hangingPunct="1">
              <a:lnSpc>
                <a:spcPct val="90000"/>
              </a:lnSpc>
              <a:buFontTx/>
              <a:buChar char="-"/>
              <a:defRPr/>
            </a:pPr>
            <a:r>
              <a:rPr lang="ru-RU" sz="2400" dirty="0"/>
              <a:t> Открытие рта.</a:t>
            </a:r>
          </a:p>
          <a:p>
            <a:pPr eaLnBrk="1" hangingPunct="1">
              <a:lnSpc>
                <a:spcPct val="90000"/>
              </a:lnSpc>
              <a:defRPr/>
            </a:pPr>
            <a:endParaRPr lang="ru-RU" sz="2400" dirty="0"/>
          </a:p>
          <a:p>
            <a:pPr eaLnBrk="1" hangingPunct="1">
              <a:lnSpc>
                <a:spcPct val="90000"/>
              </a:lnSpc>
              <a:defRPr/>
            </a:pPr>
            <a:r>
              <a:rPr lang="ru-RU" sz="2400" b="1" dirty="0">
                <a:solidFill>
                  <a:srgbClr val="FFFF00"/>
                </a:solidFill>
              </a:rPr>
              <a:t>Установка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400" b="1" dirty="0" err="1" smtClean="0">
                <a:solidFill>
                  <a:srgbClr val="FFFF00"/>
                </a:solidFill>
              </a:rPr>
              <a:t>воздуховодных</a:t>
            </a:r>
            <a:r>
              <a:rPr lang="ru-RU" sz="2400" b="1" dirty="0" smtClean="0">
                <a:solidFill>
                  <a:srgbClr val="FFFF00"/>
                </a:solidFill>
              </a:rPr>
              <a:t>                              устройств</a:t>
            </a:r>
            <a:endParaRPr lang="ru-RU" sz="2400" b="1" dirty="0">
              <a:solidFill>
                <a:srgbClr val="FFFF00"/>
              </a:solidFill>
            </a:endParaRPr>
          </a:p>
        </p:txBody>
      </p:sp>
      <p:pic>
        <p:nvPicPr>
          <p:cNvPr id="45060" name="Picture 8" descr="реан-12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59338" y="1735138"/>
            <a:ext cx="3673475" cy="2162175"/>
          </a:xfrm>
        </p:spPr>
      </p:pic>
      <p:pic>
        <p:nvPicPr>
          <p:cNvPr id="45061" name="Picture 14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059113" y="4437063"/>
            <a:ext cx="5784850" cy="1985962"/>
          </a:xfrm>
        </p:spPr>
      </p:pic>
    </p:spTree>
    <p:extLst>
      <p:ext uri="{BB962C8B-B14F-4D97-AF65-F5344CB8AC3E}">
        <p14:creationId xmlns:p14="http://schemas.microsoft.com/office/powerpoint/2010/main" val="3293831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242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9" y="304802"/>
            <a:ext cx="8532812" cy="1431925"/>
          </a:xfrm>
        </p:spPr>
        <p:txBody>
          <a:bodyPr/>
          <a:lstStyle/>
          <a:p>
            <a:pPr algn="ctr"/>
            <a:r>
              <a:rPr lang="en-US" sz="2800">
                <a:solidFill>
                  <a:srgbClr val="FFFF00"/>
                </a:solidFill>
              </a:rPr>
              <a:t>A</a:t>
            </a:r>
            <a:r>
              <a:rPr lang="ru-RU" sz="2800">
                <a:solidFill>
                  <a:srgbClr val="FFFF00"/>
                </a:solidFill>
              </a:rPr>
              <a:t>. Обеспечение и поддержание проходимости верхних дыхательных путей</a:t>
            </a:r>
            <a:endParaRPr lang="ru-RU" sz="4000">
              <a:solidFill>
                <a:srgbClr val="FFFF00"/>
              </a:solidFill>
            </a:endParaRPr>
          </a:p>
        </p:txBody>
      </p:sp>
      <p:pic>
        <p:nvPicPr>
          <p:cNvPr id="394248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4" y="3276602"/>
            <a:ext cx="3889375" cy="3203575"/>
          </a:xfrm>
          <a:prstGeom prst="rect">
            <a:avLst/>
          </a:prstGeom>
          <a:noFill/>
        </p:spPr>
      </p:pic>
      <p:sp>
        <p:nvSpPr>
          <p:cNvPr id="394249" name="Text Box 9"/>
          <p:cNvSpPr txBox="1">
            <a:spLocks noChangeArrowheads="1"/>
          </p:cNvSpPr>
          <p:nvPr/>
        </p:nvSpPr>
        <p:spPr bwMode="auto">
          <a:xfrm>
            <a:off x="5632454" y="3081341"/>
            <a:ext cx="307648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u="none"/>
              <a:t>Слушать дыхание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11150"/>
            <a:ext cx="7772400" cy="1389063"/>
          </a:xfrm>
        </p:spPr>
        <p:txBody>
          <a:bodyPr/>
          <a:lstStyle/>
          <a:p>
            <a:pPr eaLnBrk="1" hangingPunct="1">
              <a:defRPr/>
            </a:pPr>
            <a:r>
              <a:rPr lang="ru-RU" sz="3600" smtClean="0"/>
              <a:t>Обеспечение свободной		   проходимости дыхательных путей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>
                <a:solidFill>
                  <a:srgbClr val="66FF33"/>
                </a:solidFill>
              </a:rPr>
              <a:t>Тройной прием </a:t>
            </a:r>
            <a:r>
              <a:rPr lang="ru-RU" dirty="0" err="1" smtClean="0">
                <a:solidFill>
                  <a:srgbClr val="66FF33"/>
                </a:solidFill>
              </a:rPr>
              <a:t>Сафара</a:t>
            </a:r>
            <a:r>
              <a:rPr lang="ru-RU" dirty="0" smtClean="0">
                <a:solidFill>
                  <a:srgbClr val="66FF33"/>
                </a:solidFill>
              </a:rPr>
              <a:t>:</a:t>
            </a:r>
          </a:p>
          <a:p>
            <a:pPr eaLnBrk="1" hangingPunct="1">
              <a:defRPr/>
            </a:pPr>
            <a:r>
              <a:rPr lang="ru-RU" sz="2800" dirty="0" smtClean="0"/>
              <a:t>Запрокидывание головы</a:t>
            </a:r>
          </a:p>
          <a:p>
            <a:pPr eaLnBrk="1" hangingPunct="1">
              <a:defRPr/>
            </a:pPr>
            <a:r>
              <a:rPr lang="ru-RU" sz="2800" dirty="0" smtClean="0"/>
              <a:t>Выдвижение вперед нижней челюсти</a:t>
            </a:r>
          </a:p>
          <a:p>
            <a:pPr eaLnBrk="1" hangingPunct="1">
              <a:defRPr/>
            </a:pPr>
            <a:r>
              <a:rPr lang="ru-RU" sz="2800" dirty="0" smtClean="0"/>
              <a:t>Открывание рта</a:t>
            </a:r>
          </a:p>
          <a:p>
            <a:pPr marL="0" indent="0" eaLnBrk="1" hangingPunct="1">
              <a:buNone/>
              <a:defRPr/>
            </a:pPr>
            <a:endParaRPr lang="ru-RU" sz="2800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4250363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altLang="ru-RU" sz="3600" dirty="0" smtClean="0"/>
              <a:t>Использование </a:t>
            </a:r>
            <a:r>
              <a:rPr lang="ru-RU" altLang="ru-RU" sz="3600" dirty="0" err="1" smtClean="0"/>
              <a:t>комбитьюба</a:t>
            </a:r>
            <a:endParaRPr lang="ru-RU" altLang="ru-RU" sz="3600" dirty="0"/>
          </a:p>
        </p:txBody>
      </p:sp>
      <p:pic>
        <p:nvPicPr>
          <p:cNvPr id="57347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2044700"/>
            <a:ext cx="8229600" cy="3641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8543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/>
              <a:t>Коникотомия</a:t>
            </a:r>
          </a:p>
        </p:txBody>
      </p:sp>
      <p:pic>
        <p:nvPicPr>
          <p:cNvPr id="346116" name="Picture 4" descr="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7" y="1628774"/>
            <a:ext cx="4537075" cy="3752851"/>
          </a:xfrm>
          <a:prstGeom prst="rect">
            <a:avLst/>
          </a:prstGeom>
          <a:noFill/>
        </p:spPr>
      </p:pic>
      <p:pic>
        <p:nvPicPr>
          <p:cNvPr id="346117" name="Picture 5" descr="E572BD5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165" y="1557339"/>
            <a:ext cx="3471863" cy="38877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195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4700591" y="1341437"/>
            <a:ext cx="4046537" cy="452596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1400" b="1"/>
              <a:t>Хирургическая крикотомия</a:t>
            </a:r>
            <a:endParaRPr lang="ru-RU" sz="1400"/>
          </a:p>
          <a:p>
            <a:pPr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ru-RU" sz="1400"/>
              <a:t>Оборудование: Скальпель – короткий, с закруглённым</a:t>
            </a:r>
            <a:r>
              <a:rPr lang="en-US" sz="1400"/>
              <a:t> </a:t>
            </a:r>
            <a:r>
              <a:rPr lang="ru-RU" sz="1400"/>
              <a:t>концом (№20 или скальпель для минитрахеостомии)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ru-RU" sz="1400"/>
              <a:t>Эндотрахеальные или трахеостомические трубки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ru-RU" sz="1400"/>
              <a:t>малого размера (например, диаметром 6-7 мм)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ru-RU" sz="1400"/>
              <a:t>4-х этапный метод: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ru-RU" sz="1400"/>
              <a:t>1. Идентифицируйте крикотиреоидную мембрану.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ru-RU" sz="1400"/>
              <a:t>2. Нанесите кинжальный разрез кожи и мембраны.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ru-RU" sz="1400"/>
              <a:t>Расширьте отверстие при помощи тупой диссекции.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ru-RU" sz="1400"/>
              <a:t>(например, ручкой скальпеля, щипцами, или 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ru-RU" sz="1400"/>
              <a:t>дилятатором).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ru-RU" sz="1400"/>
              <a:t>3. Поддерживая каудальную тракцию на перстневидный</a:t>
            </a:r>
            <a:r>
              <a:rPr lang="en-US" sz="1400"/>
              <a:t> </a:t>
            </a:r>
            <a:r>
              <a:rPr lang="ru-RU" sz="1400"/>
              <a:t>хрящ с помощью трахеального крючка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ru-RU" sz="1400"/>
              <a:t>4. Введите трубку и раздуйте манжетку.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ru-RU" sz="1400"/>
              <a:t>Начните вентиляцию лёгких с помощью системы подачи</a:t>
            </a:r>
            <a:r>
              <a:rPr lang="en-US" sz="1400"/>
              <a:t> </a:t>
            </a:r>
            <a:r>
              <a:rPr lang="ru-RU" sz="1400"/>
              <a:t>кислорода низкого давления.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ru-RU" sz="1400"/>
              <a:t>Убедитесь в правильном положении трубки и 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ru-RU" sz="1400"/>
              <a:t>вентиляции лёгких. </a:t>
            </a:r>
          </a:p>
        </p:txBody>
      </p:sp>
      <p:pic>
        <p:nvPicPr>
          <p:cNvPr id="392196" name="Picture 4"/>
          <p:cNvPicPr>
            <a:picLocks noGrp="1" noChangeAspect="1" noChangeArrowheads="1"/>
          </p:cNvPicPr>
          <p:nvPr>
            <p:ph type="body"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00116" y="1196976"/>
            <a:ext cx="3598863" cy="4679951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3200">
                <a:solidFill>
                  <a:srgbClr val="FFFF00"/>
                </a:solidFill>
              </a:rPr>
              <a:t>C</a:t>
            </a:r>
            <a:r>
              <a:rPr lang="ru-RU" sz="3200">
                <a:solidFill>
                  <a:srgbClr val="FFFF00"/>
                </a:solidFill>
              </a:rPr>
              <a:t>.</a:t>
            </a:r>
            <a:r>
              <a:rPr lang="en-US" sz="3200">
                <a:solidFill>
                  <a:srgbClr val="FFFF00"/>
                </a:solidFill>
              </a:rPr>
              <a:t> </a:t>
            </a:r>
            <a:r>
              <a:rPr lang="ru-RU" sz="3200">
                <a:solidFill>
                  <a:srgbClr val="FFFF00"/>
                </a:solidFill>
              </a:rPr>
              <a:t>Закрытый</a:t>
            </a:r>
            <a:r>
              <a:rPr lang="en-US" sz="3200">
                <a:solidFill>
                  <a:srgbClr val="FFFF00"/>
                </a:solidFill>
              </a:rPr>
              <a:t> </a:t>
            </a:r>
            <a:r>
              <a:rPr lang="ru-RU" sz="3200">
                <a:solidFill>
                  <a:srgbClr val="FFFF00"/>
                </a:solidFill>
              </a:rPr>
              <a:t>массаж</a:t>
            </a:r>
            <a:r>
              <a:rPr lang="en-US" sz="3200">
                <a:solidFill>
                  <a:srgbClr val="FFFF00"/>
                </a:solidFill>
              </a:rPr>
              <a:t> </a:t>
            </a:r>
            <a:r>
              <a:rPr lang="ru-RU" sz="3200">
                <a:solidFill>
                  <a:srgbClr val="FFFF00"/>
                </a:solidFill>
              </a:rPr>
              <a:t>сердца</a:t>
            </a:r>
            <a:r>
              <a:rPr lang="ru-RU"/>
              <a:t/>
            </a:r>
            <a:br>
              <a:rPr lang="ru-RU"/>
            </a:br>
            <a:endParaRPr lang="ru-RU"/>
          </a:p>
        </p:txBody>
      </p:sp>
      <p:sp>
        <p:nvSpPr>
          <p:cNvPr id="54275" name="Rectangle 8"/>
          <p:cNvSpPr>
            <a:spLocks noChangeArrowheads="1"/>
          </p:cNvSpPr>
          <p:nvPr/>
        </p:nvSpPr>
        <p:spPr bwMode="auto">
          <a:xfrm>
            <a:off x="900113" y="5013325"/>
            <a:ext cx="45720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Char char="Ø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50000"/>
              <a:buFont typeface="Wingdings" pitchFamily="2" charset="2"/>
              <a:buChar char="l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l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kumimoji="1" lang="ru-RU" altLang="ru-RU" sz="2800" dirty="0" smtClean="0">
                <a:solidFill>
                  <a:srgbClr val="FFFF00"/>
                </a:solidFill>
              </a:rPr>
              <a:t>Частота компрессии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kumimoji="1" lang="ru-RU" altLang="ru-RU" sz="28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100</a:t>
            </a:r>
            <a:r>
              <a:rPr kumimoji="1" lang="ru-RU" altLang="ru-RU" sz="2800" dirty="0" smtClean="0">
                <a:solidFill>
                  <a:srgbClr val="FFFF00"/>
                </a:solidFill>
              </a:rPr>
              <a:t> - 120 в минуту</a:t>
            </a:r>
          </a:p>
        </p:txBody>
      </p:sp>
      <p:graphicFrame>
        <p:nvGraphicFramePr>
          <p:cNvPr id="60420" name="Object 9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4500563" y="1773238"/>
          <a:ext cx="4176712" cy="2673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7328" name="Фотография Photo Editor" r:id="rId4" imgW="8287907" imgH="5304762" progId="">
                  <p:embed/>
                </p:oleObj>
              </mc:Choice>
              <mc:Fallback>
                <p:oleObj name="Фотография Photo Editor" r:id="rId4" imgW="8287907" imgH="5304762" progId="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0563" y="1773238"/>
                        <a:ext cx="4176712" cy="2673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0421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888" y="1341438"/>
            <a:ext cx="2576512" cy="367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2" name="Picture 1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4652963"/>
            <a:ext cx="2627313" cy="194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764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 idx="4294967295"/>
          </p:nvPr>
        </p:nvSpPr>
        <p:spPr>
          <a:noFill/>
        </p:spPr>
        <p:txBody>
          <a:bodyPr anchorCtr="0"/>
          <a:lstStyle/>
          <a:p>
            <a:pPr eaLnBrk="1" hangingPunct="1"/>
            <a:r>
              <a:rPr lang="ru-RU" altLang="ru-RU" sz="3200" b="1" i="1" smtClean="0">
                <a:solidFill>
                  <a:srgbClr val="66FF33"/>
                </a:solidFill>
                <a:effectLst/>
              </a:rPr>
              <a:t>Глубина компрессий грудной клетки</a:t>
            </a:r>
            <a:br>
              <a:rPr lang="ru-RU" altLang="ru-RU" sz="3200" b="1" i="1" smtClean="0">
                <a:solidFill>
                  <a:srgbClr val="66FF33"/>
                </a:solidFill>
                <a:effectLst/>
              </a:rPr>
            </a:br>
            <a:r>
              <a:rPr lang="ru-RU" altLang="ru-RU" sz="3200" b="1" i="1" smtClean="0">
                <a:solidFill>
                  <a:srgbClr val="66FF33"/>
                </a:solidFill>
                <a:effectLst/>
              </a:rPr>
              <a:t>5-6 см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85000"/>
              </a:lnSpc>
              <a:buFont typeface="Wingdings" pitchFamily="2" charset="2"/>
              <a:buNone/>
              <a:defRPr/>
            </a:pPr>
            <a:r>
              <a:rPr lang="ru-RU" dirty="0" smtClean="0"/>
              <a:t>	</a:t>
            </a:r>
            <a:endParaRPr lang="ru-RU" sz="3600" dirty="0" smtClean="0">
              <a:solidFill>
                <a:srgbClr val="FFFF00"/>
              </a:solidFill>
              <a:latin typeface="Arial Narrow" pitchFamily="34" charset="0"/>
            </a:endParaRPr>
          </a:p>
          <a:p>
            <a:pPr algn="ctr" eaLnBrk="1" hangingPunct="1">
              <a:lnSpc>
                <a:spcPct val="85000"/>
              </a:lnSpc>
              <a:buFont typeface="Wingdings" pitchFamily="2" charset="2"/>
              <a:buNone/>
              <a:defRPr/>
            </a:pPr>
            <a:r>
              <a:rPr lang="ru-RU" sz="4000" b="1" dirty="0" smtClean="0">
                <a:solidFill>
                  <a:srgbClr val="66FF33"/>
                </a:solidFill>
                <a:latin typeface="Arial Narrow" pitchFamily="34" charset="0"/>
              </a:rPr>
              <a:t>частота компрессий </a:t>
            </a:r>
            <a:r>
              <a:rPr lang="ru-RU" sz="4000" b="1" dirty="0" smtClean="0">
                <a:solidFill>
                  <a:srgbClr val="66FF33"/>
                </a:solidFill>
              </a:rPr>
              <a:t>100 </a:t>
            </a:r>
            <a:r>
              <a:rPr lang="ru-RU" sz="4000" b="1" dirty="0" smtClean="0">
                <a:solidFill>
                  <a:srgbClr val="66FF33"/>
                </a:solidFill>
                <a:latin typeface="Arial Narrow" pitchFamily="34" charset="0"/>
              </a:rPr>
              <a:t>в минуту</a:t>
            </a:r>
            <a:r>
              <a:rPr lang="ru-RU" sz="4000" b="1" dirty="0" smtClean="0">
                <a:solidFill>
                  <a:srgbClr val="FFFF00"/>
                </a:solidFill>
                <a:latin typeface="Arial Narrow" pitchFamily="34" charset="0"/>
              </a:rPr>
              <a:t> 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endParaRPr lang="ru-RU" sz="4000" b="1" dirty="0" smtClean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8204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871537"/>
          </a:xfrm>
        </p:spPr>
        <p:txBody>
          <a:bodyPr anchorCtr="0"/>
          <a:lstStyle/>
          <a:p>
            <a:pPr eaLnBrk="1" hangingPunct="1">
              <a:defRPr/>
            </a:pPr>
            <a:r>
              <a:rPr lang="ru-RU" sz="4000" b="0" i="1" dirty="0" err="1" smtClean="0">
                <a:solidFill>
                  <a:srgbClr val="FFFF00"/>
                </a:solidFill>
              </a:rPr>
              <a:t>С.</a:t>
            </a:r>
            <a:r>
              <a:rPr lang="ru-RU" sz="4000" b="1" i="1" dirty="0" err="1" smtClean="0">
                <a:solidFill>
                  <a:srgbClr val="66FF33"/>
                </a:solidFill>
              </a:rPr>
              <a:t>Компрессии</a:t>
            </a:r>
            <a:r>
              <a:rPr lang="ru-RU" sz="4000" b="1" i="1" dirty="0" smtClean="0">
                <a:solidFill>
                  <a:srgbClr val="66FF33"/>
                </a:solidFill>
              </a:rPr>
              <a:t> грудной клетки</a:t>
            </a:r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84213" y="1484313"/>
            <a:ext cx="77724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dirty="0" smtClean="0">
                <a:solidFill>
                  <a:srgbClr val="FFFF00"/>
                </a:solidFill>
              </a:rPr>
              <a:t>Эффективность массажа зависит</a:t>
            </a:r>
            <a:r>
              <a:rPr lang="ru-RU" dirty="0" smtClean="0">
                <a:solidFill>
                  <a:srgbClr val="FFFF00"/>
                </a:solidFill>
                <a:latin typeface="Arial Narrow" pitchFamily="34" charset="0"/>
              </a:rPr>
              <a:t> от: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dirty="0" smtClean="0"/>
              <a:t>Глубины компрессий</a:t>
            </a:r>
            <a:r>
              <a:rPr lang="ru-RU" dirty="0" smtClean="0">
                <a:latin typeface="Arial Narrow" pitchFamily="34" charset="0"/>
              </a:rPr>
              <a:t>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dirty="0" smtClean="0"/>
              <a:t>Частоты компрессий</a:t>
            </a:r>
            <a:r>
              <a:rPr lang="ru-RU" dirty="0" smtClean="0">
                <a:latin typeface="Arial Narrow" pitchFamily="34" charset="0"/>
              </a:rPr>
              <a:t> </a:t>
            </a:r>
          </a:p>
          <a:p>
            <a:pPr eaLnBrk="1" hangingPunct="1">
              <a:lnSpc>
                <a:spcPct val="65000"/>
              </a:lnSpc>
              <a:defRPr/>
            </a:pPr>
            <a:r>
              <a:rPr lang="ru-RU" dirty="0" smtClean="0"/>
              <a:t>Соотношения</a:t>
            </a:r>
          </a:p>
          <a:p>
            <a:pPr eaLnBrk="1" hangingPunct="1">
              <a:lnSpc>
                <a:spcPct val="65000"/>
              </a:lnSpc>
              <a:buFont typeface="Wingdings" pitchFamily="2" charset="2"/>
              <a:buNone/>
              <a:defRPr/>
            </a:pPr>
            <a:r>
              <a:rPr lang="ru-RU" dirty="0" smtClean="0">
                <a:latin typeface="Arial Narrow" pitchFamily="34" charset="0"/>
              </a:rPr>
              <a:t>     </a:t>
            </a:r>
            <a:r>
              <a:rPr lang="ru-RU" dirty="0" smtClean="0"/>
              <a:t>компрессии и декомпрессии</a:t>
            </a:r>
            <a:r>
              <a:rPr lang="ru-RU" dirty="0" smtClean="0">
                <a:latin typeface="Arial Narrow" pitchFamily="34" charset="0"/>
              </a:rPr>
              <a:t>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dirty="0" smtClean="0"/>
              <a:t>Давления в грудной клетке в фазе декомпрессии</a:t>
            </a:r>
          </a:p>
          <a:p>
            <a:pPr eaLnBrk="1" hangingPunct="1">
              <a:lnSpc>
                <a:spcPct val="90000"/>
              </a:lnSpc>
              <a:defRPr/>
            </a:pPr>
            <a:endParaRPr lang="ru-RU" b="1" dirty="0" smtClean="0"/>
          </a:p>
        </p:txBody>
      </p:sp>
    </p:spTree>
    <p:extLst>
      <p:ext uri="{BB962C8B-B14F-4D97-AF65-F5344CB8AC3E}">
        <p14:creationId xmlns:p14="http://schemas.microsoft.com/office/powerpoint/2010/main" val="4153565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3800" b="1" i="1" smtClean="0">
                <a:solidFill>
                  <a:srgbClr val="66FF33"/>
                </a:solidFill>
                <a:latin typeface="Arial Narrow" pitchFamily="34" charset="0"/>
              </a:rPr>
              <a:t>Роль декомпрессии грудной клетки</a:t>
            </a:r>
            <a:br>
              <a:rPr lang="ru-RU" sz="3800" b="1" i="1" smtClean="0">
                <a:solidFill>
                  <a:srgbClr val="66FF33"/>
                </a:solidFill>
                <a:latin typeface="Arial Narrow" pitchFamily="34" charset="0"/>
              </a:rPr>
            </a:br>
            <a:r>
              <a:rPr lang="ru-RU" sz="3800" b="1" i="1" smtClean="0">
                <a:solidFill>
                  <a:srgbClr val="66FF33"/>
                </a:solidFill>
                <a:latin typeface="Arial Narrow" pitchFamily="34" charset="0"/>
              </a:rPr>
              <a:t>при массаже сердца</a:t>
            </a:r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lnSpc>
                <a:spcPct val="70000"/>
              </a:lnSpc>
              <a:buFont typeface="Wingdings" pitchFamily="2" charset="2"/>
              <a:buNone/>
              <a:defRPr/>
            </a:pPr>
            <a:r>
              <a:rPr lang="ru-RU" sz="2500" b="1" i="1" smtClean="0">
                <a:solidFill>
                  <a:srgbClr val="FF0000"/>
                </a:solidFill>
                <a:latin typeface="Arial Narrow" pitchFamily="34" charset="0"/>
              </a:rPr>
              <a:t>		</a:t>
            </a:r>
            <a:r>
              <a:rPr lang="ru-RU" sz="2400" b="1" i="1" smtClean="0"/>
              <a:t>грудная клетка должна</a:t>
            </a:r>
          </a:p>
          <a:p>
            <a:pPr algn="ctr" eaLnBrk="1" hangingPunct="1">
              <a:lnSpc>
                <a:spcPct val="70000"/>
              </a:lnSpc>
              <a:buFont typeface="Wingdings" pitchFamily="2" charset="2"/>
              <a:buNone/>
              <a:defRPr/>
            </a:pPr>
            <a:r>
              <a:rPr lang="ru-RU" sz="2400" b="1" i="1" smtClean="0"/>
              <a:t>      полностью расправляться</a:t>
            </a:r>
          </a:p>
          <a:p>
            <a:pPr algn="ctr" eaLnBrk="1" hangingPunct="1">
              <a:lnSpc>
                <a:spcPct val="70000"/>
              </a:lnSpc>
              <a:buFont typeface="Wingdings" pitchFamily="2" charset="2"/>
              <a:buNone/>
              <a:defRPr/>
            </a:pPr>
            <a:r>
              <a:rPr lang="ru-RU" sz="2400" b="1" i="1" smtClean="0"/>
              <a:t>      после каждой компрессии</a:t>
            </a:r>
          </a:p>
          <a:p>
            <a:pPr eaLnBrk="1" hangingPunct="1">
              <a:lnSpc>
                <a:spcPct val="70000"/>
              </a:lnSpc>
              <a:buFont typeface="Wingdings" pitchFamily="2" charset="2"/>
              <a:buNone/>
              <a:defRPr/>
            </a:pPr>
            <a:endParaRPr lang="ru-RU" sz="2400" b="1" i="1" smtClean="0"/>
          </a:p>
          <a:p>
            <a:pPr eaLnBrk="1" hangingPunct="1">
              <a:lnSpc>
                <a:spcPct val="85000"/>
              </a:lnSpc>
              <a:buFont typeface="Wingdings" pitchFamily="2" charset="2"/>
              <a:buNone/>
              <a:defRPr/>
            </a:pPr>
            <a:r>
              <a:rPr lang="ru-RU" sz="2200" smtClean="0">
                <a:latin typeface="Arial Narrow" pitchFamily="34" charset="0"/>
              </a:rPr>
              <a:t>	</a:t>
            </a:r>
            <a:r>
              <a:rPr lang="ru-RU" sz="2800" smtClean="0">
                <a:latin typeface="Arial Narrow" pitchFamily="34" charset="0"/>
              </a:rPr>
              <a:t>Полная декомпрессия за счёт снижения давления в грудной клетке   способствует венозному возврату и наполнению сердца в диастолу 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ru-RU" sz="2800" smtClean="0">
              <a:latin typeface="Arial Narrow" pitchFamily="34" charset="0"/>
            </a:endParaRP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ru-RU" sz="2800" smtClean="0">
              <a:latin typeface="Arial Narrow" pitchFamily="34" charset="0"/>
            </a:endParaRPr>
          </a:p>
          <a:p>
            <a:pPr algn="ctr" eaLnBrk="1" hangingPunct="1">
              <a:lnSpc>
                <a:spcPct val="65000"/>
              </a:lnSpc>
              <a:buFont typeface="Wingdings" pitchFamily="2" charset="2"/>
              <a:buNone/>
              <a:defRPr/>
            </a:pPr>
            <a:r>
              <a:rPr lang="ru-RU" sz="2400" smtClean="0">
                <a:solidFill>
                  <a:srgbClr val="66FF33"/>
                </a:solidFill>
              </a:rPr>
              <a:t>Увеличение </a:t>
            </a:r>
          </a:p>
          <a:p>
            <a:pPr algn="ctr" eaLnBrk="1" hangingPunct="1">
              <a:lnSpc>
                <a:spcPct val="65000"/>
              </a:lnSpc>
              <a:buFont typeface="Wingdings" pitchFamily="2" charset="2"/>
              <a:buNone/>
              <a:defRPr/>
            </a:pPr>
            <a:r>
              <a:rPr lang="ru-RU" sz="2400" smtClean="0">
                <a:solidFill>
                  <a:srgbClr val="66FF33"/>
                </a:solidFill>
              </a:rPr>
              <a:t>сердечного выброса</a:t>
            </a:r>
          </a:p>
          <a:p>
            <a:pPr algn="ctr" eaLnBrk="1" hangingPunct="1">
              <a:lnSpc>
                <a:spcPct val="65000"/>
              </a:lnSpc>
              <a:buFont typeface="Wingdings" pitchFamily="2" charset="2"/>
              <a:buNone/>
              <a:defRPr/>
            </a:pPr>
            <a:r>
              <a:rPr lang="ru-RU" sz="2400" smtClean="0">
                <a:solidFill>
                  <a:srgbClr val="66FF33"/>
                </a:solidFill>
              </a:rPr>
              <a:t>и коронарного кровотока</a:t>
            </a:r>
          </a:p>
          <a:p>
            <a:pPr eaLnBrk="1" hangingPunct="1">
              <a:lnSpc>
                <a:spcPct val="80000"/>
              </a:lnSpc>
              <a:defRPr/>
            </a:pPr>
            <a:endParaRPr lang="ru-RU" sz="2000" smtClean="0"/>
          </a:p>
        </p:txBody>
      </p:sp>
      <p:sp>
        <p:nvSpPr>
          <p:cNvPr id="64516" name="AutoShape 9"/>
          <p:cNvSpPr>
            <a:spLocks noChangeArrowheads="1"/>
          </p:cNvSpPr>
          <p:nvPr/>
        </p:nvSpPr>
        <p:spPr bwMode="auto">
          <a:xfrm>
            <a:off x="4427538" y="4365625"/>
            <a:ext cx="73025" cy="431800"/>
          </a:xfrm>
          <a:prstGeom prst="downArrow">
            <a:avLst>
              <a:gd name="adj1" fmla="val 50000"/>
              <a:gd name="adj2" fmla="val 14782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Char char="Ø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50000"/>
              <a:buFont typeface="Wingdings" pitchFamily="2" charset="2"/>
              <a:buChar char="l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l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</p:spTree>
    <p:extLst>
      <p:ext uri="{BB962C8B-B14F-4D97-AF65-F5344CB8AC3E}">
        <p14:creationId xmlns:p14="http://schemas.microsoft.com/office/powerpoint/2010/main" val="1025175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dirty="0" smtClean="0">
                <a:solidFill>
                  <a:srgbClr val="FFFF00"/>
                </a:solidFill>
              </a:rPr>
              <a:t>Показания </a:t>
            </a:r>
            <a:r>
              <a:rPr lang="ru-RU" sz="2800" dirty="0">
                <a:solidFill>
                  <a:srgbClr val="FFFF00"/>
                </a:solidFill>
              </a:rPr>
              <a:t>к открытому массажу сердца</a:t>
            </a:r>
          </a:p>
        </p:txBody>
      </p:sp>
      <p:sp>
        <p:nvSpPr>
          <p:cNvPr id="307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1" y="1981202"/>
            <a:ext cx="8070851" cy="4543425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2000"/>
          </a:p>
          <a:p>
            <a:pPr>
              <a:lnSpc>
                <a:spcPct val="80000"/>
              </a:lnSpc>
            </a:pPr>
            <a:r>
              <a:rPr lang="ru-RU" sz="2400"/>
              <a:t>Обширные проникающие ранения грудной клетки;</a:t>
            </a:r>
          </a:p>
          <a:p>
            <a:pPr>
              <a:lnSpc>
                <a:spcPct val="80000"/>
              </a:lnSpc>
            </a:pPr>
            <a:r>
              <a:rPr lang="ru-RU" sz="2400"/>
              <a:t>Деформация грудной клетки </a:t>
            </a:r>
          </a:p>
          <a:p>
            <a:pPr>
              <a:lnSpc>
                <a:spcPct val="80000"/>
              </a:lnSpc>
            </a:pPr>
            <a:r>
              <a:rPr lang="ru-RU" sz="2400"/>
              <a:t>Выраженная гипотермия («жесткие» ткани)</a:t>
            </a:r>
          </a:p>
          <a:p>
            <a:pPr>
              <a:lnSpc>
                <a:spcPct val="80000"/>
              </a:lnSpc>
            </a:pPr>
            <a:r>
              <a:rPr lang="ru-RU" sz="2400"/>
              <a:t>Разрыв аневризмы аорты или тампонада сердца, не устраняемая пункцией перикарда</a:t>
            </a:r>
          </a:p>
          <a:p>
            <a:pPr>
              <a:lnSpc>
                <a:spcPct val="80000"/>
              </a:lnSpc>
            </a:pPr>
            <a:r>
              <a:rPr lang="ru-RU" sz="2400"/>
              <a:t>Остановка сердца во время или сразу после операций в грудной клетке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800" dirty="0" smtClean="0">
                <a:solidFill>
                  <a:srgbClr val="66FF33"/>
                </a:solidFill>
              </a:rPr>
              <a:t>В</a:t>
            </a:r>
            <a:r>
              <a:rPr lang="ru-RU" dirty="0" smtClean="0"/>
              <a:t>   </a:t>
            </a:r>
            <a:r>
              <a:rPr lang="ru-RU" sz="3600" dirty="0" smtClean="0"/>
              <a:t>Дыхание  «изо рта ко рту»</a:t>
            </a:r>
          </a:p>
        </p:txBody>
      </p:sp>
      <p:pic>
        <p:nvPicPr>
          <p:cNvPr id="75779" name="Picture 3" descr="Копия Рис 3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35150" y="1557338"/>
            <a:ext cx="5041900" cy="4962525"/>
          </a:xfrm>
        </p:spPr>
      </p:pic>
    </p:spTree>
    <p:extLst>
      <p:ext uri="{BB962C8B-B14F-4D97-AF65-F5344CB8AC3E}">
        <p14:creationId xmlns:p14="http://schemas.microsoft.com/office/powerpoint/2010/main" val="1061823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pPr eaLnBrk="1" hangingPunct="1">
              <a:defRPr/>
            </a:pPr>
            <a:r>
              <a:rPr lang="ru-RU" sz="4000" b="1" smtClean="0">
                <a:solidFill>
                  <a:srgbClr val="66FF33"/>
                </a:solidFill>
              </a:rPr>
              <a:t>Объем вдыхаемого воздуха</a:t>
            </a:r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85800" y="1557338"/>
            <a:ext cx="7772400" cy="4538662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/>
              <a:t>у взрослых </a:t>
            </a:r>
            <a:r>
              <a:rPr lang="en-US" dirty="0" smtClean="0">
                <a:cs typeface="Arial" charset="0"/>
              </a:rPr>
              <a:t>~</a:t>
            </a:r>
            <a:r>
              <a:rPr lang="ru-RU" dirty="0" smtClean="0">
                <a:cs typeface="Arial" charset="0"/>
              </a:rPr>
              <a:t> </a:t>
            </a:r>
            <a:r>
              <a:rPr lang="ru-RU" sz="3400" dirty="0" smtClean="0"/>
              <a:t>500-600 мл (6-7 мл/кг)</a:t>
            </a:r>
          </a:p>
          <a:p>
            <a:pPr algn="ctr" eaLnBrk="1" hangingPunct="1">
              <a:lnSpc>
                <a:spcPct val="70000"/>
              </a:lnSpc>
              <a:buFont typeface="Wingdings" pitchFamily="2" charset="2"/>
              <a:buNone/>
              <a:defRPr/>
            </a:pPr>
            <a:r>
              <a:rPr lang="ru-RU" sz="3000" i="1" dirty="0" smtClean="0"/>
              <a:t>(или обеспечивать видимый </a:t>
            </a:r>
          </a:p>
          <a:p>
            <a:pPr algn="ctr" eaLnBrk="1" hangingPunct="1">
              <a:lnSpc>
                <a:spcPct val="70000"/>
              </a:lnSpc>
              <a:buFont typeface="Wingdings" pitchFamily="2" charset="2"/>
              <a:buNone/>
              <a:defRPr/>
            </a:pPr>
            <a:r>
              <a:rPr lang="ru-RU" sz="3000" i="1" dirty="0" smtClean="0"/>
              <a:t>подъём грудной клетки)</a:t>
            </a:r>
          </a:p>
          <a:p>
            <a:pPr algn="ctr" eaLnBrk="1" hangingPunct="1">
              <a:lnSpc>
                <a:spcPct val="70000"/>
              </a:lnSpc>
              <a:buFont typeface="Wingdings" pitchFamily="2" charset="2"/>
              <a:buNone/>
              <a:defRPr/>
            </a:pPr>
            <a:endParaRPr lang="ru-RU" sz="3000" i="1" dirty="0" smtClean="0"/>
          </a:p>
          <a:p>
            <a:pPr eaLnBrk="1" hangingPunct="1">
              <a:lnSpc>
                <a:spcPct val="70000"/>
              </a:lnSpc>
              <a:buFont typeface="Wingdings" pitchFamily="2" charset="2"/>
              <a:buNone/>
              <a:defRPr/>
            </a:pPr>
            <a:r>
              <a:rPr lang="ru-RU" dirty="0" smtClean="0"/>
              <a:t>	длительность вдоха  - 1 секунда*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dirty="0" smtClean="0"/>
              <a:t>ЧД 8-10 в мин*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endParaRPr lang="ru-RU" dirty="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1600" dirty="0" smtClean="0">
                <a:solidFill>
                  <a:srgbClr val="0000CC"/>
                </a:solidFill>
              </a:rPr>
              <a:t>      </a:t>
            </a:r>
            <a:endParaRPr lang="ru-RU" sz="2400" dirty="0" smtClean="0"/>
          </a:p>
        </p:txBody>
      </p:sp>
    </p:spTree>
    <p:extLst>
      <p:ext uri="{BB962C8B-B14F-4D97-AF65-F5344CB8AC3E}">
        <p14:creationId xmlns:p14="http://schemas.microsoft.com/office/powerpoint/2010/main" val="856088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pPr algn="l" eaLnBrk="1" hangingPunct="1">
              <a:defRPr/>
            </a:pPr>
            <a:r>
              <a:rPr lang="ru-RU" sz="3600" b="1" i="1" dirty="0">
                <a:solidFill>
                  <a:srgbClr val="FF0066"/>
                </a:solidFill>
              </a:rPr>
              <a:t/>
            </a:r>
            <a:br>
              <a:rPr lang="ru-RU" sz="3600" b="1" i="1" dirty="0">
                <a:solidFill>
                  <a:srgbClr val="FF0066"/>
                </a:solidFill>
              </a:rPr>
            </a:br>
            <a:r>
              <a:rPr lang="ru-RU" sz="3200" i="1" dirty="0" smtClean="0">
                <a:solidFill>
                  <a:srgbClr val="66FF33"/>
                </a:solidFill>
                <a:effectLst/>
              </a:rPr>
              <a:t>Во время реанимации важно сократить время на проведение искусственных вдохов</a:t>
            </a:r>
            <a:r>
              <a:rPr lang="ru-RU" sz="3200" b="1" i="1" dirty="0" smtClean="0">
                <a:solidFill>
                  <a:srgbClr val="6600FF"/>
                </a:solidFill>
              </a:rPr>
              <a:t/>
            </a:r>
            <a:br>
              <a:rPr lang="ru-RU" sz="3200" b="1" i="1" dirty="0" smtClean="0">
                <a:solidFill>
                  <a:srgbClr val="6600FF"/>
                </a:solidFill>
              </a:rPr>
            </a:br>
            <a:endParaRPr lang="ru-RU" sz="3200" b="1" i="1" dirty="0" smtClean="0">
              <a:solidFill>
                <a:srgbClr val="6600FF"/>
              </a:solidFill>
            </a:endParaRPr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2060575"/>
            <a:ext cx="8229600" cy="4065588"/>
          </a:xfrm>
        </p:spPr>
        <p:txBody>
          <a:bodyPr/>
          <a:lstStyle/>
          <a:p>
            <a:pPr eaLnBrk="1" hangingPunct="1">
              <a:lnSpc>
                <a:spcPct val="75000"/>
              </a:lnSpc>
              <a:buFont typeface="Wingdings" pitchFamily="2" charset="2"/>
              <a:buNone/>
              <a:defRPr/>
            </a:pPr>
            <a:r>
              <a:rPr lang="ru-RU" altLang="zh-CN" sz="4000" b="1" dirty="0" smtClean="0"/>
              <a:t>Универсальное соотношение: </a:t>
            </a:r>
          </a:p>
          <a:p>
            <a:pPr eaLnBrk="1" hangingPunct="1">
              <a:lnSpc>
                <a:spcPct val="75000"/>
              </a:lnSpc>
              <a:buFont typeface="Wingdings" pitchFamily="2" charset="2"/>
              <a:buNone/>
              <a:defRPr/>
            </a:pPr>
            <a:r>
              <a:rPr lang="ru-RU" altLang="zh-CN" sz="4000" b="1" dirty="0" smtClean="0"/>
              <a:t>	</a:t>
            </a:r>
            <a:r>
              <a:rPr lang="ru-RU" altLang="zh-CN" sz="4000" b="1" dirty="0" smtClean="0">
                <a:solidFill>
                  <a:srgbClr val="66FF33"/>
                </a:solidFill>
              </a:rPr>
              <a:t>30 компрессий : 2 вдоха</a:t>
            </a:r>
            <a:r>
              <a:rPr lang="ru-RU" altLang="zh-CN" sz="4000" b="1" dirty="0" smtClean="0"/>
              <a:t> </a:t>
            </a:r>
          </a:p>
          <a:p>
            <a:pPr eaLnBrk="1" hangingPunct="1">
              <a:lnSpc>
                <a:spcPct val="75000"/>
              </a:lnSpc>
              <a:buFont typeface="Wingdings" pitchFamily="2" charset="2"/>
              <a:buNone/>
              <a:defRPr/>
            </a:pPr>
            <a:r>
              <a:rPr lang="ru-RU" altLang="zh-CN" sz="3600" b="1" dirty="0" smtClean="0">
                <a:solidFill>
                  <a:srgbClr val="FFFF00"/>
                </a:solidFill>
                <a:latin typeface="Arial Narrow" pitchFamily="34" charset="0"/>
              </a:rPr>
              <a:t>	</a:t>
            </a:r>
            <a:r>
              <a:rPr lang="ru-RU" altLang="zh-CN" b="1" dirty="0" smtClean="0"/>
              <a:t>должно уменьшить число перерывов при выполнении непрямого  массажа сердца и снизить вероятность гипервентиляции</a:t>
            </a:r>
          </a:p>
          <a:p>
            <a:pPr eaLnBrk="1" hangingPunct="1">
              <a:lnSpc>
                <a:spcPct val="75000"/>
              </a:lnSpc>
              <a:buFont typeface="Wingdings" pitchFamily="2" charset="2"/>
              <a:buNone/>
              <a:defRPr/>
            </a:pPr>
            <a:endParaRPr lang="ru-RU" altLang="zh-CN" b="1" dirty="0" smtClean="0">
              <a:effectLst/>
            </a:endParaRPr>
          </a:p>
          <a:p>
            <a:pPr eaLnBrk="1" hangingPunct="1">
              <a:lnSpc>
                <a:spcPct val="75000"/>
              </a:lnSpc>
              <a:buFont typeface="Wingdings" pitchFamily="2" charset="2"/>
              <a:buNone/>
              <a:defRPr/>
            </a:pPr>
            <a:r>
              <a:rPr lang="ru-RU" altLang="zh-CN" sz="2800" b="1" dirty="0" smtClean="0"/>
              <a:t>* </a:t>
            </a:r>
            <a:r>
              <a:rPr lang="ru-RU" altLang="zh-CN" sz="2800" b="1" dirty="0" smtClean="0">
                <a:solidFill>
                  <a:srgbClr val="66FF33"/>
                </a:solidFill>
              </a:rPr>
              <a:t>у </a:t>
            </a:r>
            <a:r>
              <a:rPr lang="ru-RU" altLang="zh-CN" sz="2800" b="1" dirty="0" err="1" smtClean="0">
                <a:solidFill>
                  <a:srgbClr val="66FF33"/>
                </a:solidFill>
              </a:rPr>
              <a:t>интубированных</a:t>
            </a:r>
            <a:r>
              <a:rPr lang="ru-RU" altLang="zh-CN" sz="2800" b="1" dirty="0" smtClean="0">
                <a:solidFill>
                  <a:srgbClr val="66FF33"/>
                </a:solidFill>
              </a:rPr>
              <a:t> больных  массаж  сердца проводится без перерывов для вентиляции лёгких !</a:t>
            </a:r>
          </a:p>
          <a:p>
            <a:pPr eaLnBrk="1" hangingPunct="1">
              <a:lnSpc>
                <a:spcPct val="80000"/>
              </a:lnSpc>
              <a:defRPr/>
            </a:pPr>
            <a:endParaRPr lang="ru-RU" sz="2800" b="1" dirty="0" smtClean="0">
              <a:solidFill>
                <a:srgbClr val="66FF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4913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000" smtClean="0"/>
              <a:t>Критерии эффективности реанимации</a:t>
            </a:r>
          </a:p>
        </p:txBody>
      </p:sp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dirty="0" smtClean="0"/>
              <a:t>Появление пульсаций на магистральных сосудах, синхронных с компрессиями грудной клетки</a:t>
            </a:r>
          </a:p>
          <a:p>
            <a:pPr eaLnBrk="1" hangingPunct="1">
              <a:defRPr/>
            </a:pPr>
            <a:r>
              <a:rPr lang="ru-RU" dirty="0" smtClean="0"/>
              <a:t>Сужение зрачков 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endParaRPr lang="ru-RU" dirty="0"/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ru-RU" sz="2400" dirty="0"/>
              <a:t>Продолжать массаж следует до момента восстановления самостоятельных сердечных сокращений, обеспечивающих достаточное кровообращение (пульс на лучевых артериях и повышение АД до 80- 90 мм рт. ст.). 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430580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97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ru-RU" sz="4000">
                <a:solidFill>
                  <a:schemeClr val="hlink"/>
                </a:solidFill>
              </a:rPr>
              <a:t>Эволюция </a:t>
            </a:r>
            <a:r>
              <a:rPr lang="en-US" sz="4000">
                <a:solidFill>
                  <a:schemeClr val="hlink"/>
                </a:solidFill>
              </a:rPr>
              <a:t>BLS</a:t>
            </a:r>
            <a:r>
              <a:rPr lang="ru-RU" sz="4000">
                <a:solidFill>
                  <a:schemeClr val="hlink"/>
                </a:solidFill>
              </a:rPr>
              <a:t>+</a:t>
            </a:r>
            <a:r>
              <a:rPr lang="en-US" sz="4000">
                <a:solidFill>
                  <a:schemeClr val="hlink"/>
                </a:solidFill>
              </a:rPr>
              <a:t>AED</a:t>
            </a:r>
            <a:r>
              <a:rPr lang="ru-RU" sz="4000">
                <a:solidFill>
                  <a:schemeClr val="hlink"/>
                </a:solidFill>
              </a:rPr>
              <a:t> </a:t>
            </a:r>
            <a:br>
              <a:rPr lang="ru-RU" sz="4000">
                <a:solidFill>
                  <a:schemeClr val="hlink"/>
                </a:solidFill>
              </a:rPr>
            </a:br>
            <a:r>
              <a:rPr lang="ru-RU" sz="2700">
                <a:solidFill>
                  <a:schemeClr val="hlink"/>
                </a:solidFill>
              </a:rPr>
              <a:t>(автоматический наружный дефибриллятор)</a:t>
            </a:r>
            <a:endParaRPr lang="ru-RU" sz="4000">
              <a:solidFill>
                <a:schemeClr val="hlink"/>
              </a:solidFill>
            </a:endParaRPr>
          </a:p>
        </p:txBody>
      </p:sp>
      <p:sp>
        <p:nvSpPr>
          <p:cNvPr id="38297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sz="2800"/>
              <a:t>C</a:t>
            </a:r>
            <a:r>
              <a:rPr lang="ru-RU" sz="2800"/>
              <a:t>тратегическая линия новых практических рекомендаций - обеспечение максимально ранней электрической дефибрилляции.</a:t>
            </a:r>
            <a:endParaRPr lang="en-US" sz="2800"/>
          </a:p>
          <a:p>
            <a:r>
              <a:rPr lang="ru-RU" sz="2800"/>
              <a:t>Практическое воплощение идеи максимально ранней дефибрилляции заключается в широком распространении </a:t>
            </a:r>
            <a:r>
              <a:rPr lang="ru-RU" sz="2800">
                <a:solidFill>
                  <a:schemeClr val="hlink"/>
                </a:solidFill>
              </a:rPr>
              <a:t>общественно доступных</a:t>
            </a:r>
            <a:r>
              <a:rPr lang="ru-RU" sz="2800"/>
              <a:t> автоматических наружных дефибрилляторов.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9909" name="Группа 5"/>
          <p:cNvGrpSpPr>
            <a:grpSpLocks/>
          </p:cNvGrpSpPr>
          <p:nvPr/>
        </p:nvGrpSpPr>
        <p:grpSpPr bwMode="auto">
          <a:xfrm>
            <a:off x="1187449" y="0"/>
            <a:ext cx="6985000" cy="6858000"/>
            <a:chOff x="-72604" y="0"/>
            <a:chExt cx="7042589" cy="9906000"/>
          </a:xfrm>
        </p:grpSpPr>
        <p:pic>
          <p:nvPicPr>
            <p:cNvPr id="379910" name="Рисунок 6" descr="a2e3A5.tmp"/>
            <p:cNvPicPr>
              <a:picLocks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-72604" y="0"/>
              <a:ext cx="6858000" cy="9906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79911" name="TextBox 7"/>
            <p:cNvSpPr txBox="1">
              <a:spLocks noChangeArrowheads="1"/>
            </p:cNvSpPr>
            <p:nvPr/>
          </p:nvSpPr>
          <p:spPr bwMode="auto">
            <a:xfrm>
              <a:off x="1764627" y="1053030"/>
              <a:ext cx="5088052" cy="12781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2250"/>
                </a:lnSpc>
              </a:pPr>
              <a:r>
                <a:rPr lang="ru-RU" sz="2000" u="none">
                  <a:solidFill>
                    <a:srgbClr val="FF9900"/>
                  </a:solidFill>
                  <a:latin typeface="Arial" charset="0"/>
                  <a:cs typeface="Arial" charset="0"/>
                </a:rPr>
                <a:t>Базовая реанимация и Автоматическая</a:t>
              </a:r>
              <a:endParaRPr lang="en-US" sz="2000" u="none">
                <a:solidFill>
                  <a:srgbClr val="FF9900"/>
                </a:solidFill>
                <a:latin typeface="Arial" charset="0"/>
                <a:cs typeface="Arial" charset="0"/>
              </a:endParaRPr>
            </a:p>
            <a:p>
              <a:pPr>
                <a:lnSpc>
                  <a:spcPts val="2250"/>
                </a:lnSpc>
              </a:pPr>
              <a:r>
                <a:rPr lang="ru-RU" sz="2000" u="none">
                  <a:solidFill>
                    <a:srgbClr val="FF9900"/>
                  </a:solidFill>
                  <a:latin typeface="Arial" charset="0"/>
                  <a:cs typeface="Arial" charset="0"/>
                </a:rPr>
                <a:t>Наружная Дефибрилляция </a:t>
              </a:r>
            </a:p>
            <a:p>
              <a:pPr>
                <a:lnSpc>
                  <a:spcPts val="2250"/>
                </a:lnSpc>
              </a:pPr>
              <a:endParaRPr lang="ru-RU" sz="2000" u="none">
                <a:solidFill>
                  <a:srgbClr val="FF6600"/>
                </a:solidFill>
                <a:latin typeface="Arial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948571" y="153635"/>
              <a:ext cx="1126814" cy="697444"/>
            </a:xfrm>
            <a:prstGeom prst="rect">
              <a:avLst/>
            </a:prstGeom>
            <a:noFill/>
          </p:spPr>
          <p:txBody>
            <a:bodyPr lIns="20976" tIns="10488" rIns="20976" bIns="10488">
              <a:spAutoFit/>
            </a:bodyPr>
            <a:lstStyle/>
            <a:p>
              <a:pPr>
                <a:defRPr/>
              </a:pPr>
              <a:r>
                <a:rPr lang="en-US" sz="1000" u="none" dirty="0">
                  <a:solidFill>
                    <a:schemeClr val="accent1">
                      <a:lumMod val="75000"/>
                    </a:schemeClr>
                  </a:solidFill>
                  <a:latin typeface="Arial" charset="0"/>
                </a:rPr>
                <a:t>EUROPEAN</a:t>
              </a:r>
            </a:p>
            <a:p>
              <a:pPr>
                <a:defRPr/>
              </a:pPr>
              <a:r>
                <a:rPr lang="en-US" sz="1000" u="none" dirty="0">
                  <a:solidFill>
                    <a:schemeClr val="accent1">
                      <a:lumMod val="75000"/>
                    </a:schemeClr>
                  </a:solidFill>
                  <a:latin typeface="Arial" charset="0"/>
                </a:rPr>
                <a:t>RESUSCITATION</a:t>
              </a:r>
            </a:p>
            <a:p>
              <a:pPr>
                <a:defRPr/>
              </a:pPr>
              <a:r>
                <a:rPr lang="en-US" sz="1000" u="none" dirty="0">
                  <a:solidFill>
                    <a:schemeClr val="accent1">
                      <a:lumMod val="75000"/>
                    </a:schemeClr>
                  </a:solidFill>
                  <a:latin typeface="Arial" charset="0"/>
                </a:rPr>
                <a:t>COUNCIL</a:t>
              </a:r>
              <a:endParaRPr lang="ru-RU" sz="1000" u="none" dirty="0">
                <a:solidFill>
                  <a:schemeClr val="accent1">
                    <a:lumMod val="75000"/>
                  </a:schemeClr>
                </a:solidFill>
                <a:latin typeface="Arial" charset="0"/>
              </a:endParaRPr>
            </a:p>
          </p:txBody>
        </p:sp>
        <p:sp>
          <p:nvSpPr>
            <p:cNvPr id="379913" name="TextBox 9"/>
            <p:cNvSpPr txBox="1">
              <a:spLocks noChangeArrowheads="1"/>
            </p:cNvSpPr>
            <p:nvPr/>
          </p:nvSpPr>
          <p:spPr bwMode="auto">
            <a:xfrm>
              <a:off x="2009388" y="2036355"/>
              <a:ext cx="2447607" cy="275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20976" tIns="10488" rIns="20976" bIns="10488">
              <a:spAutoFit/>
            </a:bodyPr>
            <a:lstStyle/>
            <a:p>
              <a:r>
                <a:rPr lang="ru-RU" sz="1100" u="none">
                  <a:latin typeface="Arial" charset="0"/>
                </a:rPr>
                <a:t>    Проверить реакцию</a:t>
              </a:r>
            </a:p>
          </p:txBody>
        </p:sp>
        <p:sp>
          <p:nvSpPr>
            <p:cNvPr id="379914" name="TextBox 10"/>
            <p:cNvSpPr txBox="1">
              <a:spLocks noChangeArrowheads="1"/>
            </p:cNvSpPr>
            <p:nvPr/>
          </p:nvSpPr>
          <p:spPr bwMode="auto">
            <a:xfrm>
              <a:off x="2139927" y="2403020"/>
              <a:ext cx="1974402" cy="5640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20976" tIns="10488" rIns="20976" bIns="10488">
              <a:spAutoFit/>
            </a:bodyPr>
            <a:lstStyle/>
            <a:p>
              <a:r>
                <a:rPr lang="ru-RU" sz="800" b="0" u="none">
                  <a:solidFill>
                    <a:schemeClr val="bg1"/>
                  </a:solidFill>
                  <a:latin typeface="Arial" charset="0"/>
                </a:rPr>
                <a:t>Осторожно встряхнуть</a:t>
              </a:r>
            </a:p>
            <a:p>
              <a:r>
                <a:rPr lang="ru-RU" sz="800" b="0" u="none">
                  <a:solidFill>
                    <a:schemeClr val="bg1"/>
                  </a:solidFill>
                  <a:latin typeface="Arial" charset="0"/>
                </a:rPr>
                <a:t>Громко окликнуть «С Вами все в порядке?»</a:t>
              </a:r>
            </a:p>
          </p:txBody>
        </p:sp>
        <p:sp>
          <p:nvSpPr>
            <p:cNvPr id="379915" name="TextBox 11"/>
            <p:cNvSpPr txBox="1">
              <a:spLocks noChangeArrowheads="1"/>
            </p:cNvSpPr>
            <p:nvPr/>
          </p:nvSpPr>
          <p:spPr bwMode="auto">
            <a:xfrm>
              <a:off x="2221515" y="3153014"/>
              <a:ext cx="1958086" cy="275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20976" tIns="10488" rIns="20976" bIns="10488">
              <a:spAutoFit/>
            </a:bodyPr>
            <a:lstStyle/>
            <a:p>
              <a:r>
                <a:rPr lang="ru-RU" sz="1100" b="0" u="none">
                  <a:latin typeface="Arial" charset="0"/>
                </a:rPr>
                <a:t>Если НЕ реагирует</a:t>
              </a:r>
            </a:p>
          </p:txBody>
        </p:sp>
        <p:sp>
          <p:nvSpPr>
            <p:cNvPr id="379916" name="TextBox 12"/>
            <p:cNvSpPr txBox="1">
              <a:spLocks noChangeArrowheads="1"/>
            </p:cNvSpPr>
            <p:nvPr/>
          </p:nvSpPr>
          <p:spPr bwMode="auto">
            <a:xfrm>
              <a:off x="2254149" y="3503010"/>
              <a:ext cx="2436332" cy="2084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20976" tIns="10488" rIns="20976" bIns="10488">
              <a:spAutoFit/>
            </a:bodyPr>
            <a:lstStyle/>
            <a:p>
              <a:r>
                <a:rPr lang="ru-RU" sz="800" b="0" u="none">
                  <a:latin typeface="Arial" charset="0"/>
                </a:rPr>
                <a:t>Открыть дыхательные пути и проверить дыхание</a:t>
              </a:r>
            </a:p>
          </p:txBody>
        </p:sp>
        <p:sp>
          <p:nvSpPr>
            <p:cNvPr id="379917" name="TextBox 13"/>
            <p:cNvSpPr txBox="1">
              <a:spLocks noChangeArrowheads="1"/>
            </p:cNvSpPr>
            <p:nvPr/>
          </p:nvSpPr>
          <p:spPr bwMode="auto">
            <a:xfrm>
              <a:off x="2105516" y="3704863"/>
              <a:ext cx="2105517" cy="5196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20976" tIns="10488" rIns="20976" bIns="10488">
              <a:spAutoFit/>
            </a:bodyPr>
            <a:lstStyle/>
            <a:p>
              <a:r>
                <a:rPr lang="ru-RU" sz="1100" u="none">
                  <a:latin typeface="Arial" charset="0"/>
                </a:rPr>
                <a:t>Если не дышит или дыхание</a:t>
              </a:r>
            </a:p>
            <a:p>
              <a:r>
                <a:rPr lang="ru-RU" sz="1100" u="none">
                  <a:latin typeface="Arial" charset="0"/>
                </a:rPr>
                <a:t> патологическое</a:t>
              </a:r>
            </a:p>
          </p:txBody>
        </p:sp>
        <p:sp>
          <p:nvSpPr>
            <p:cNvPr id="379918" name="TextBox 14"/>
            <p:cNvSpPr txBox="1">
              <a:spLocks noChangeArrowheads="1"/>
            </p:cNvSpPr>
            <p:nvPr/>
          </p:nvSpPr>
          <p:spPr bwMode="auto">
            <a:xfrm>
              <a:off x="4440677" y="3819673"/>
              <a:ext cx="1754287" cy="275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20976" tIns="10488" rIns="20976" bIns="10488">
              <a:spAutoFit/>
            </a:bodyPr>
            <a:lstStyle/>
            <a:p>
              <a:r>
                <a:rPr lang="ru-RU" sz="1100" u="none">
                  <a:latin typeface="Arial" charset="0"/>
                </a:rPr>
                <a:t>Если дышит нормально</a:t>
              </a:r>
            </a:p>
          </p:txBody>
        </p:sp>
        <p:sp>
          <p:nvSpPr>
            <p:cNvPr id="379919" name="TextBox 15"/>
            <p:cNvSpPr txBox="1">
              <a:spLocks noChangeArrowheads="1"/>
            </p:cNvSpPr>
            <p:nvPr/>
          </p:nvSpPr>
          <p:spPr bwMode="auto">
            <a:xfrm>
              <a:off x="2043365" y="4230681"/>
              <a:ext cx="2969560" cy="3862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20976" tIns="10488" rIns="20976" bIns="10488">
              <a:spAutoFit/>
            </a:bodyPr>
            <a:lstStyle/>
            <a:p>
              <a:r>
                <a:rPr lang="ru-RU" sz="800" b="0" u="none">
                  <a:solidFill>
                    <a:schemeClr val="bg1"/>
                  </a:solidFill>
                  <a:latin typeface="Arial" charset="0"/>
                </a:rPr>
                <a:t>Вызвать 01(112), найти и принести Автомати- </a:t>
              </a:r>
            </a:p>
            <a:p>
              <a:r>
                <a:rPr lang="ru-RU" sz="800" b="0" u="none">
                  <a:solidFill>
                    <a:schemeClr val="bg1"/>
                  </a:solidFill>
                  <a:latin typeface="Arial" charset="0"/>
                </a:rPr>
                <a:t>ческий наружный Дефибриллятор (АНД)</a:t>
              </a:r>
            </a:p>
          </p:txBody>
        </p:sp>
        <p:sp>
          <p:nvSpPr>
            <p:cNvPr id="379920" name="TextBox 16"/>
            <p:cNvSpPr txBox="1">
              <a:spLocks noChangeArrowheads="1"/>
            </p:cNvSpPr>
            <p:nvPr/>
          </p:nvSpPr>
          <p:spPr bwMode="auto">
            <a:xfrm>
              <a:off x="1960308" y="4536957"/>
              <a:ext cx="2323328" cy="5196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20976" tIns="10488" rIns="20976" bIns="10488">
              <a:spAutoFit/>
            </a:bodyPr>
            <a:lstStyle/>
            <a:p>
              <a:r>
                <a:rPr lang="ru-RU" sz="1100" b="0" u="none">
                  <a:latin typeface="Arial" charset="0"/>
                </a:rPr>
                <a:t>Немедленно начать Сердечно-</a:t>
              </a:r>
            </a:p>
            <a:p>
              <a:r>
                <a:rPr lang="ru-RU" sz="1100" b="0" u="none">
                  <a:latin typeface="Arial" charset="0"/>
                </a:rPr>
                <a:t> Легочную Реанимацию (С ЛР)</a:t>
              </a:r>
            </a:p>
          </p:txBody>
        </p:sp>
        <p:sp>
          <p:nvSpPr>
            <p:cNvPr id="379921" name="TextBox 17"/>
            <p:cNvSpPr txBox="1">
              <a:spLocks noChangeArrowheads="1"/>
            </p:cNvSpPr>
            <p:nvPr/>
          </p:nvSpPr>
          <p:spPr bwMode="auto">
            <a:xfrm>
              <a:off x="4473313" y="4769670"/>
              <a:ext cx="1662163" cy="4529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20976" tIns="10488" rIns="20976" bIns="10488">
              <a:spAutoFit/>
            </a:bodyPr>
            <a:lstStyle/>
            <a:p>
              <a:r>
                <a:rPr lang="ru-RU" sz="1100" b="0" u="none">
                  <a:solidFill>
                    <a:srgbClr val="FF6600"/>
                  </a:solidFill>
                  <a:latin typeface="Arial" charset="0"/>
                </a:rPr>
                <a:t>*Поместить в боковое</a:t>
              </a:r>
            </a:p>
            <a:p>
              <a:r>
                <a:rPr lang="ru-RU" sz="800" b="0" u="none">
                  <a:solidFill>
                    <a:srgbClr val="FF6600"/>
                  </a:solidFill>
                  <a:latin typeface="Arial" charset="0"/>
                </a:rPr>
                <a:t>    восстановительное положение</a:t>
              </a:r>
            </a:p>
          </p:txBody>
        </p:sp>
        <p:sp>
          <p:nvSpPr>
            <p:cNvPr id="379922" name="TextBox 18"/>
            <p:cNvSpPr txBox="1">
              <a:spLocks noChangeArrowheads="1"/>
            </p:cNvSpPr>
            <p:nvPr/>
          </p:nvSpPr>
          <p:spPr bwMode="auto">
            <a:xfrm>
              <a:off x="4538581" y="5169667"/>
              <a:ext cx="1501198" cy="9641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20976" tIns="10488" rIns="20976" bIns="10488">
              <a:spAutoFit/>
            </a:bodyPr>
            <a:lstStyle/>
            <a:p>
              <a:pPr>
                <a:buFont typeface="Arial" charset="0"/>
                <a:buChar char="•"/>
              </a:pPr>
              <a:r>
                <a:rPr lang="ru-RU" sz="800" b="0" u="none">
                  <a:solidFill>
                    <a:schemeClr val="bg1"/>
                  </a:solidFill>
                  <a:latin typeface="Arial" charset="0"/>
                </a:rPr>
                <a:t>Вызвать 01 (112)</a:t>
              </a:r>
            </a:p>
            <a:p>
              <a:pPr>
                <a:buFont typeface="Arial" charset="0"/>
                <a:buChar char="•"/>
              </a:pPr>
              <a:r>
                <a:rPr lang="ru-RU" sz="800" b="0" u="none">
                  <a:solidFill>
                    <a:schemeClr val="bg1"/>
                  </a:solidFill>
                  <a:latin typeface="Arial" charset="0"/>
                </a:rPr>
                <a:t>Продолжать оценку наличия                  нормального дыхания </a:t>
              </a:r>
            </a:p>
            <a:p>
              <a:endParaRPr lang="ru-RU" sz="1800" b="0" u="none">
                <a:solidFill>
                  <a:schemeClr val="bg1"/>
                </a:solidFill>
                <a:latin typeface="Arial" charset="0"/>
              </a:endParaRPr>
            </a:p>
          </p:txBody>
        </p:sp>
        <p:sp>
          <p:nvSpPr>
            <p:cNvPr id="379923" name="TextBox 19"/>
            <p:cNvSpPr txBox="1">
              <a:spLocks noChangeArrowheads="1"/>
            </p:cNvSpPr>
            <p:nvPr/>
          </p:nvSpPr>
          <p:spPr bwMode="auto">
            <a:xfrm>
              <a:off x="1960308" y="5057013"/>
              <a:ext cx="2686350" cy="18088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20976" tIns="10488" rIns="20976" bIns="10488">
              <a:spAutoFit/>
            </a:bodyPr>
            <a:lstStyle/>
            <a:p>
              <a:r>
                <a:rPr lang="ru-RU" sz="800" b="0" u="none">
                  <a:solidFill>
                    <a:schemeClr val="bg1"/>
                  </a:solidFill>
                  <a:latin typeface="Arial" charset="0"/>
                </a:rPr>
                <a:t>Расположить руки в центре грудной клетки </a:t>
              </a:r>
            </a:p>
            <a:p>
              <a:r>
                <a:rPr lang="ru-RU" sz="800" b="0" u="none">
                  <a:solidFill>
                    <a:schemeClr val="bg1"/>
                  </a:solidFill>
                  <a:latin typeface="Arial" charset="0"/>
                </a:rPr>
                <a:t>Провести 30 компрессий грудной клетки:</a:t>
              </a:r>
            </a:p>
            <a:p>
              <a:pPr>
                <a:buFont typeface="Arial" charset="0"/>
                <a:buChar char="•"/>
              </a:pPr>
              <a:r>
                <a:rPr lang="ru-RU" sz="800" b="0" u="none">
                  <a:solidFill>
                    <a:schemeClr val="bg1"/>
                  </a:solidFill>
                  <a:latin typeface="Arial" charset="0"/>
                </a:rPr>
                <a:t> делать сильные и быстрые компрессии </a:t>
              </a:r>
            </a:p>
            <a:p>
              <a:r>
                <a:rPr lang="ru-RU" sz="800" b="0" u="none">
                  <a:solidFill>
                    <a:schemeClr val="bg1"/>
                  </a:solidFill>
                  <a:latin typeface="Arial" charset="0"/>
                </a:rPr>
                <a:t>(глубина 5 см, частота 100/мин)</a:t>
              </a:r>
            </a:p>
            <a:p>
              <a:pPr>
                <a:buFont typeface="Arial" charset="0"/>
                <a:buChar char="•"/>
              </a:pPr>
              <a:r>
                <a:rPr lang="ru-RU" sz="800" b="0" u="none">
                  <a:solidFill>
                    <a:schemeClr val="bg1"/>
                  </a:solidFill>
                  <a:latin typeface="Arial" charset="0"/>
                </a:rPr>
                <a:t> Прижать губы ко рту пострадавшего</a:t>
              </a:r>
            </a:p>
            <a:p>
              <a:pPr>
                <a:buFont typeface="Arial" charset="0"/>
                <a:buChar char="•"/>
              </a:pPr>
              <a:r>
                <a:rPr lang="ru-RU" sz="800" b="0" u="none">
                  <a:solidFill>
                    <a:schemeClr val="bg1"/>
                  </a:solidFill>
                  <a:latin typeface="Arial" charset="0"/>
                </a:rPr>
                <a:t> Сделать искусственный вдох так, чтобы поднялась</a:t>
              </a:r>
            </a:p>
            <a:p>
              <a:r>
                <a:rPr lang="ru-RU" sz="800" b="0" u="none">
                  <a:solidFill>
                    <a:schemeClr val="bg1"/>
                  </a:solidFill>
                  <a:latin typeface="Arial" charset="0"/>
                </a:rPr>
                <a:t> грудная клетка</a:t>
              </a:r>
            </a:p>
            <a:p>
              <a:pPr>
                <a:buFont typeface="Arial" charset="0"/>
                <a:buChar char="•"/>
              </a:pPr>
              <a:r>
                <a:rPr lang="ru-RU" sz="800" b="0" u="none">
                  <a:solidFill>
                    <a:schemeClr val="bg1"/>
                  </a:solidFill>
                  <a:latin typeface="Arial" charset="0"/>
                </a:rPr>
                <a:t> Когда грудная клетка опустится, сделать второй</a:t>
              </a:r>
            </a:p>
            <a:p>
              <a:r>
                <a:rPr lang="ru-RU" sz="800" b="0" u="none">
                  <a:solidFill>
                    <a:schemeClr val="bg1"/>
                  </a:solidFill>
                  <a:latin typeface="Arial" charset="0"/>
                </a:rPr>
                <a:t>искусственный вдох</a:t>
              </a:r>
            </a:p>
            <a:p>
              <a:pPr>
                <a:buFont typeface="Arial" charset="0"/>
                <a:buChar char="•"/>
              </a:pPr>
              <a:r>
                <a:rPr lang="ru-RU" sz="800" b="0" u="none">
                  <a:solidFill>
                    <a:schemeClr val="bg1"/>
                  </a:solidFill>
                  <a:latin typeface="Arial" charset="0"/>
                </a:rPr>
                <a:t> Продолжить с ЛР</a:t>
              </a:r>
            </a:p>
          </p:txBody>
        </p:sp>
        <p:sp>
          <p:nvSpPr>
            <p:cNvPr id="379924" name="TextBox 21"/>
            <p:cNvSpPr txBox="1">
              <a:spLocks noChangeArrowheads="1"/>
            </p:cNvSpPr>
            <p:nvPr/>
          </p:nvSpPr>
          <p:spPr bwMode="auto">
            <a:xfrm>
              <a:off x="2090975" y="6952985"/>
              <a:ext cx="3499533" cy="275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20976" tIns="10488" rIns="20976" bIns="10488">
              <a:spAutoFit/>
            </a:bodyPr>
            <a:lstStyle/>
            <a:p>
              <a:r>
                <a:rPr lang="ru-RU" sz="1100" b="0" u="none">
                  <a:latin typeface="Arial" charset="0"/>
                </a:rPr>
                <a:t>Включить АНД и наложить электроды</a:t>
              </a:r>
            </a:p>
          </p:txBody>
        </p:sp>
        <p:sp>
          <p:nvSpPr>
            <p:cNvPr id="379925" name="TextBox 22"/>
            <p:cNvSpPr txBox="1">
              <a:spLocks noChangeArrowheads="1"/>
            </p:cNvSpPr>
            <p:nvPr/>
          </p:nvSpPr>
          <p:spPr bwMode="auto">
            <a:xfrm>
              <a:off x="2032913" y="7241256"/>
              <a:ext cx="3451925" cy="741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20976" tIns="10488" rIns="20976" bIns="10488">
              <a:spAutoFit/>
            </a:bodyPr>
            <a:lstStyle/>
            <a:p>
              <a:r>
                <a:rPr lang="ru-RU" sz="800" b="0" u="none">
                  <a:solidFill>
                    <a:schemeClr val="bg1"/>
                  </a:solidFill>
                  <a:latin typeface="Arial" charset="0"/>
                </a:rPr>
                <a:t>Следовать голосовым командам АНД без промедлений</a:t>
              </a:r>
            </a:p>
            <a:p>
              <a:r>
                <a:rPr lang="ru-RU" sz="800" b="0" u="none">
                  <a:solidFill>
                    <a:schemeClr val="bg1"/>
                  </a:solidFill>
                  <a:latin typeface="Arial" charset="0"/>
                </a:rPr>
                <a:t>Наложить один электрод под левой подмышкой</a:t>
              </a:r>
            </a:p>
            <a:p>
              <a:r>
                <a:rPr lang="ru-RU" sz="800" b="0" u="none">
                  <a:solidFill>
                    <a:schemeClr val="bg1"/>
                  </a:solidFill>
                  <a:latin typeface="Arial" charset="0"/>
                </a:rPr>
                <a:t>Наложить другой электрод под правой ключицей, рядом с грудиной</a:t>
              </a:r>
            </a:p>
            <a:p>
              <a:r>
                <a:rPr lang="ru-RU" sz="800" b="0" u="none">
                  <a:solidFill>
                    <a:schemeClr val="bg1"/>
                  </a:solidFill>
                  <a:latin typeface="Arial" charset="0"/>
                </a:rPr>
                <a:t>Если более одного спасателя: НЕ прерывать С ЛР</a:t>
              </a:r>
            </a:p>
          </p:txBody>
        </p:sp>
        <p:sp>
          <p:nvSpPr>
            <p:cNvPr id="379926" name="TextBox 23"/>
            <p:cNvSpPr txBox="1">
              <a:spLocks noChangeArrowheads="1"/>
            </p:cNvSpPr>
            <p:nvPr/>
          </p:nvSpPr>
          <p:spPr bwMode="auto">
            <a:xfrm>
              <a:off x="2107292" y="8086308"/>
              <a:ext cx="4064048" cy="275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20976" tIns="10488" rIns="20976" bIns="10488">
              <a:spAutoFit/>
            </a:bodyPr>
            <a:lstStyle/>
            <a:p>
              <a:r>
                <a:rPr lang="ru-RU" sz="1100" b="0" u="none">
                  <a:latin typeface="Arial" charset="0"/>
                </a:rPr>
                <a:t>Никому не трогать пострадавшего и нанести разряд</a:t>
              </a:r>
            </a:p>
          </p:txBody>
        </p:sp>
        <p:sp>
          <p:nvSpPr>
            <p:cNvPr id="379927" name="TextBox 24"/>
            <p:cNvSpPr txBox="1">
              <a:spLocks noChangeArrowheads="1"/>
            </p:cNvSpPr>
            <p:nvPr/>
          </p:nvSpPr>
          <p:spPr bwMode="auto">
            <a:xfrm>
              <a:off x="2156244" y="8469642"/>
              <a:ext cx="1700952" cy="5640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20976" tIns="10488" rIns="20976" bIns="10488">
              <a:spAutoFit/>
            </a:bodyPr>
            <a:lstStyle/>
            <a:p>
              <a:r>
                <a:rPr lang="ru-RU" sz="800" b="0" u="none">
                  <a:solidFill>
                    <a:schemeClr val="bg1"/>
                  </a:solidFill>
                  <a:latin typeface="Arial" charset="0"/>
                </a:rPr>
                <a:t>Никому не трогать пострадавшего</a:t>
              </a:r>
            </a:p>
            <a:p>
              <a:pPr>
                <a:buFontTx/>
                <a:buChar char="-"/>
              </a:pPr>
              <a:r>
                <a:rPr lang="ru-RU" sz="800" b="0" u="none">
                  <a:solidFill>
                    <a:schemeClr val="bg1"/>
                  </a:solidFill>
                  <a:latin typeface="Arial" charset="0"/>
                </a:rPr>
                <a:t> во время анализа ритма</a:t>
              </a:r>
            </a:p>
            <a:p>
              <a:pPr>
                <a:buFontTx/>
                <a:buChar char="-"/>
              </a:pPr>
              <a:r>
                <a:rPr lang="ru-RU" sz="800" b="0" u="none">
                  <a:solidFill>
                    <a:schemeClr val="bg1"/>
                  </a:solidFill>
                  <a:latin typeface="Arial" charset="0"/>
                </a:rPr>
                <a:t> во время нанесения разряда</a:t>
              </a:r>
            </a:p>
          </p:txBody>
        </p:sp>
        <p:sp>
          <p:nvSpPr>
            <p:cNvPr id="379928" name="TextBox 25"/>
            <p:cNvSpPr txBox="1">
              <a:spLocks noChangeArrowheads="1"/>
            </p:cNvSpPr>
            <p:nvPr/>
          </p:nvSpPr>
          <p:spPr bwMode="auto">
            <a:xfrm>
              <a:off x="798644" y="9002969"/>
              <a:ext cx="6171341" cy="4307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20976" tIns="10488" rIns="20976" bIns="10488">
              <a:spAutoFit/>
            </a:bodyPr>
            <a:lstStyle/>
            <a:p>
              <a:r>
                <a:rPr lang="ru-RU" sz="900" b="0" u="none">
                  <a:latin typeface="Arial" charset="0"/>
                </a:rPr>
                <a:t>Если пострадавший начинает двигаться, открывать глаза и дышать нормально, прекратить С ЛР</a:t>
              </a:r>
            </a:p>
            <a:p>
              <a:r>
                <a:rPr lang="ru-RU" sz="900" b="0" u="none">
                  <a:latin typeface="Arial" charset="0"/>
                </a:rPr>
                <a:t>Если пострадавший без сознания, повернуть его в боковое восстановительное положение.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5791200" y="609600"/>
            <a:ext cx="3352800" cy="5635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l" eaLnBrk="1" hangingPunct="1"/>
            <a:r>
              <a:rPr lang="ru-RU" sz="2800" b="1" dirty="0" smtClean="0">
                <a:solidFill>
                  <a:srgbClr val="FFFF00"/>
                </a:solidFill>
              </a:rPr>
              <a:t>ВКЛЮЧИТЬ АНД</a:t>
            </a:r>
            <a:r>
              <a:rPr lang="en-GB" sz="2800" b="1" dirty="0" smtClean="0">
                <a:solidFill>
                  <a:srgbClr val="FFFF00"/>
                </a:solidFill>
              </a:rPr>
              <a:t> </a:t>
            </a:r>
            <a:endParaRPr lang="en-US" dirty="0" smtClean="0">
              <a:solidFill>
                <a:srgbClr val="FFFF00"/>
              </a:solidFill>
            </a:endParaRPr>
          </a:p>
        </p:txBody>
      </p:sp>
      <p:sp>
        <p:nvSpPr>
          <p:cNvPr id="25603" name="Rectangle 6"/>
          <p:cNvSpPr>
            <a:spLocks noGrp="1" noChangeArrowheads="1"/>
          </p:cNvSpPr>
          <p:nvPr>
            <p:ph type="body" sz="half" idx="4294967295"/>
          </p:nvPr>
        </p:nvSpPr>
        <p:spPr bwMode="auto">
          <a:xfrm>
            <a:off x="5105400" y="2944813"/>
            <a:ext cx="4038600" cy="2287587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2800" smtClean="0"/>
              <a:t>Некоторые модели АНД включаются автоматически после открывания крышки</a:t>
            </a:r>
            <a:endParaRPr lang="en-GB" sz="2800" smtClean="0"/>
          </a:p>
        </p:txBody>
      </p:sp>
      <p:pic>
        <p:nvPicPr>
          <p:cNvPr id="25604" name="Picture 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2667000"/>
            <a:ext cx="2792413" cy="285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1595111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122738" y="609600"/>
            <a:ext cx="5021262" cy="9906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l" eaLnBrk="1" hangingPunct="1"/>
            <a:r>
              <a:rPr lang="ru-RU" sz="2800" b="1" dirty="0" smtClean="0">
                <a:solidFill>
                  <a:srgbClr val="FFFF00"/>
                </a:solidFill>
              </a:rPr>
              <a:t>Наложить электроды на грудную клетку</a:t>
            </a:r>
            <a:endParaRPr lang="en-US" sz="4000" dirty="0" smtClean="0">
              <a:solidFill>
                <a:srgbClr val="FFFF00"/>
              </a:solidFill>
            </a:endParaRPr>
          </a:p>
        </p:txBody>
      </p:sp>
      <p:pic>
        <p:nvPicPr>
          <p:cNvPr id="26627" name="Picture 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2492375"/>
            <a:ext cx="4114800" cy="403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1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4013" y="2133600"/>
            <a:ext cx="3709987" cy="439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9" name="Rectangle 17"/>
          <p:cNvSpPr>
            <a:spLocks noChangeArrowheads="1"/>
          </p:cNvSpPr>
          <p:nvPr/>
        </p:nvSpPr>
        <p:spPr bwMode="auto">
          <a:xfrm>
            <a:off x="1547813" y="1412875"/>
            <a:ext cx="4572000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  <a:p>
            <a:r>
              <a:rPr lang="ru-RU"/>
              <a:t>Один электрод наложить под левой подмышкой Другой электрод наложить под правой ключицей, рядом с грудиной</a:t>
            </a:r>
          </a:p>
        </p:txBody>
      </p:sp>
    </p:spTree>
    <p:extLst>
      <p:ext uri="{BB962C8B-B14F-4D97-AF65-F5344CB8AC3E}">
        <p14:creationId xmlns:p14="http://schemas.microsoft.com/office/powerpoint/2010/main" val="403366059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3581400" y="609600"/>
            <a:ext cx="5562600" cy="96678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algn="l" eaLnBrk="1" hangingPunct="1"/>
            <a:r>
              <a:rPr lang="ru-RU" sz="2800" dirty="0" smtClean="0">
                <a:solidFill>
                  <a:srgbClr val="FFFF00"/>
                </a:solidFill>
              </a:rPr>
              <a:t>Убедиться, что никто не касается пострадавшего во время анализа ритма.</a:t>
            </a:r>
            <a:endParaRPr lang="en-US" sz="2000" b="1" dirty="0" smtClean="0">
              <a:solidFill>
                <a:srgbClr val="FFFF00"/>
              </a:solidFill>
            </a:endParaRPr>
          </a:p>
        </p:txBody>
      </p:sp>
      <p:pic>
        <p:nvPicPr>
          <p:cNvPr id="27651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1844675"/>
            <a:ext cx="4137025" cy="483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2922188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051720" y="609600"/>
            <a:ext cx="7092280" cy="63976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l" eaLnBrk="1" hangingPunct="1"/>
            <a:r>
              <a:rPr lang="ru-RU" sz="2800" b="1" dirty="0" smtClean="0">
                <a:solidFill>
                  <a:srgbClr val="FFFF00"/>
                </a:solidFill>
              </a:rPr>
              <a:t>СТОЯТЬ В СТОРОНЕ И НАНЕСТИ РАЗРЯД</a:t>
            </a:r>
            <a:endParaRPr lang="en-US" sz="3600" dirty="0" smtClean="0">
              <a:solidFill>
                <a:srgbClr val="FFFF00"/>
              </a:solidFill>
            </a:endParaRPr>
          </a:p>
        </p:txBody>
      </p:sp>
      <p:pic>
        <p:nvPicPr>
          <p:cNvPr id="28675" name="Picture 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1712913"/>
            <a:ext cx="3908425" cy="476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2960747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352800" y="609600"/>
            <a:ext cx="5540375" cy="63976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l" eaLnBrk="1" hangingPunct="1"/>
            <a:r>
              <a:rPr lang="ru-RU" sz="2800" b="1" dirty="0" smtClean="0">
                <a:solidFill>
                  <a:srgbClr val="FFFF00"/>
                </a:solidFill>
              </a:rPr>
              <a:t>Немедленно продолжить реанимацию</a:t>
            </a:r>
            <a:endParaRPr lang="en-US" dirty="0" smtClean="0">
              <a:solidFill>
                <a:srgbClr val="FFFF00"/>
              </a:solidFill>
            </a:endParaRPr>
          </a:p>
        </p:txBody>
      </p:sp>
      <p:sp>
        <p:nvSpPr>
          <p:cNvPr id="29699" name="Text Box 6"/>
          <p:cNvSpPr txBox="1">
            <a:spLocks noChangeArrowheads="1"/>
          </p:cNvSpPr>
          <p:nvPr/>
        </p:nvSpPr>
        <p:spPr bwMode="auto">
          <a:xfrm>
            <a:off x="5292725" y="1989138"/>
            <a:ext cx="18716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nl-NL" sz="1800"/>
          </a:p>
        </p:txBody>
      </p:sp>
      <p:sp>
        <p:nvSpPr>
          <p:cNvPr id="29700" name="Rectangle 10"/>
          <p:cNvSpPr>
            <a:spLocks noChangeArrowheads="1"/>
          </p:cNvSpPr>
          <p:nvPr/>
        </p:nvSpPr>
        <p:spPr bwMode="auto">
          <a:xfrm>
            <a:off x="1066800" y="5791200"/>
            <a:ext cx="6010275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800"/>
              <a:t>	      </a:t>
            </a:r>
            <a:r>
              <a:rPr lang="en-GB" sz="4800"/>
              <a:t>30		       	2</a:t>
            </a:r>
            <a:endParaRPr lang="en-US" sz="4800"/>
          </a:p>
        </p:txBody>
      </p:sp>
      <p:pic>
        <p:nvPicPr>
          <p:cNvPr id="29701" name="Picture 2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1514475"/>
            <a:ext cx="2774950" cy="426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2" name="Picture 2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4713" y="3198813"/>
            <a:ext cx="4306887" cy="257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119150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352800" y="609600"/>
            <a:ext cx="5540375" cy="63976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l" eaLnBrk="1" hangingPunct="1"/>
            <a:r>
              <a:rPr lang="ru-RU" sz="2800" b="1" dirty="0" smtClean="0">
                <a:solidFill>
                  <a:srgbClr val="FFFF00"/>
                </a:solidFill>
              </a:rPr>
              <a:t>ПРИ ОТСУТСТВИИ РЕКОМЕНДАЦИЙ АНД ДЛЯ ПРОВЕДЕНИЯ РАЗРЯДА ПРОДОЛЖИТЬ СЛР</a:t>
            </a:r>
            <a:endParaRPr lang="en-US" dirty="0" smtClean="0">
              <a:solidFill>
                <a:srgbClr val="FFFF00"/>
              </a:solidFill>
            </a:endParaRPr>
          </a:p>
        </p:txBody>
      </p:sp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5292725" y="1989138"/>
            <a:ext cx="18716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nl-NL" sz="1800"/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1066800" y="5791200"/>
            <a:ext cx="6010275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800" dirty="0"/>
              <a:t>	      </a:t>
            </a:r>
            <a:r>
              <a:rPr lang="en-GB" sz="4800" dirty="0"/>
              <a:t>30		       	2</a:t>
            </a:r>
            <a:endParaRPr lang="en-US" sz="4800" dirty="0"/>
          </a:p>
        </p:txBody>
      </p:sp>
      <p:pic>
        <p:nvPicPr>
          <p:cNvPr id="30725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3198813"/>
            <a:ext cx="4306888" cy="257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6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3000" y="1514475"/>
            <a:ext cx="2774950" cy="426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3707904" y="6093296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FFFF00"/>
                </a:solidFill>
              </a:rPr>
              <a:t>   (2  :  15</a:t>
            </a:r>
            <a:r>
              <a:rPr lang="ru-RU" dirty="0" smtClean="0"/>
              <a:t>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18171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3429000" y="609600"/>
            <a:ext cx="3448050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ru-RU" sz="2800" b="1" dirty="0">
                <a:solidFill>
                  <a:srgbClr val="FFFF00"/>
                </a:solidFill>
              </a:rPr>
              <a:t>АНД У ДЕТЕЙ</a:t>
            </a:r>
            <a:endParaRPr lang="en-US" sz="4400" dirty="0">
              <a:solidFill>
                <a:srgbClr val="FFFF00"/>
              </a:solidFill>
            </a:endParaRPr>
          </a:p>
        </p:txBody>
      </p:sp>
      <p:sp>
        <p:nvSpPr>
          <p:cNvPr id="34819" name="Text Box 4"/>
          <p:cNvSpPr txBox="1">
            <a:spLocks noChangeArrowheads="1"/>
          </p:cNvSpPr>
          <p:nvPr/>
        </p:nvSpPr>
        <p:spPr bwMode="auto">
          <a:xfrm>
            <a:off x="827088" y="1700213"/>
            <a:ext cx="4044950" cy="50598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ru-RU" sz="2400" u="none" dirty="0"/>
              <a:t> </a:t>
            </a:r>
            <a:r>
              <a:rPr lang="ru-RU" sz="2400" u="none" dirty="0" smtClean="0">
                <a:solidFill>
                  <a:srgbClr val="FFFF00"/>
                </a:solidFill>
              </a:rPr>
              <a:t>возраст </a:t>
            </a:r>
            <a:r>
              <a:rPr lang="en-GB" sz="2400" u="none" dirty="0" smtClean="0">
                <a:solidFill>
                  <a:srgbClr val="FFFF00"/>
                </a:solidFill>
              </a:rPr>
              <a:t> </a:t>
            </a:r>
            <a:r>
              <a:rPr lang="en-GB" sz="2400" u="none" dirty="0">
                <a:solidFill>
                  <a:srgbClr val="FFFF00"/>
                </a:solidFill>
              </a:rPr>
              <a:t>&gt; 8 </a:t>
            </a:r>
            <a:r>
              <a:rPr lang="ru-RU" sz="2400" u="none" dirty="0">
                <a:solidFill>
                  <a:srgbClr val="FFFF00"/>
                </a:solidFill>
              </a:rPr>
              <a:t>лет</a:t>
            </a:r>
            <a:endParaRPr lang="en-GB" sz="2400" u="none" dirty="0">
              <a:solidFill>
                <a:srgbClr val="FFFF00"/>
              </a:solidFill>
            </a:endParaRPr>
          </a:p>
          <a:p>
            <a:pPr lvl="1">
              <a:lnSpc>
                <a:spcPct val="90000"/>
              </a:lnSpc>
            </a:pPr>
            <a:r>
              <a:rPr lang="ru-RU" sz="2400" u="none" dirty="0"/>
              <a:t>используют</a:t>
            </a:r>
            <a:r>
              <a:rPr lang="en-GB" sz="2400" u="none" dirty="0"/>
              <a:t> </a:t>
            </a:r>
            <a:r>
              <a:rPr lang="ru-RU" sz="2400" u="none" dirty="0"/>
              <a:t>взрослый АНД</a:t>
            </a:r>
            <a:r>
              <a:rPr lang="en-GB" sz="2400" u="none" dirty="0"/>
              <a:t/>
            </a:r>
            <a:br>
              <a:rPr lang="en-GB" sz="2400" u="none" dirty="0"/>
            </a:br>
            <a:endParaRPr lang="en-GB" sz="2400" u="none" dirty="0"/>
          </a:p>
          <a:p>
            <a:pPr>
              <a:lnSpc>
                <a:spcPct val="90000"/>
              </a:lnSpc>
            </a:pPr>
            <a:r>
              <a:rPr lang="en-GB" sz="2400" u="none" dirty="0"/>
              <a:t> </a:t>
            </a:r>
            <a:r>
              <a:rPr lang="ru-RU" sz="2400" u="none" dirty="0">
                <a:solidFill>
                  <a:srgbClr val="FFFF00"/>
                </a:solidFill>
              </a:rPr>
              <a:t>возраст</a:t>
            </a:r>
            <a:r>
              <a:rPr lang="en-GB" sz="2400" u="none" dirty="0">
                <a:solidFill>
                  <a:srgbClr val="FFFF00"/>
                </a:solidFill>
              </a:rPr>
              <a:t> 1-8 </a:t>
            </a:r>
            <a:r>
              <a:rPr lang="ru-RU" sz="2400" u="none" dirty="0">
                <a:solidFill>
                  <a:srgbClr val="FFFF00"/>
                </a:solidFill>
              </a:rPr>
              <a:t>лет</a:t>
            </a:r>
            <a:endParaRPr lang="en-GB" sz="2400" u="none" dirty="0">
              <a:solidFill>
                <a:srgbClr val="FFFF00"/>
              </a:solidFill>
            </a:endParaRPr>
          </a:p>
          <a:p>
            <a:pPr lvl="1">
              <a:lnSpc>
                <a:spcPct val="90000"/>
              </a:lnSpc>
            </a:pPr>
            <a:r>
              <a:rPr lang="ru-RU" sz="2400" u="none" dirty="0"/>
              <a:t>Используют детские электроды</a:t>
            </a:r>
            <a:r>
              <a:rPr lang="en-GB" sz="2400" u="none" dirty="0"/>
              <a:t/>
            </a:r>
            <a:br>
              <a:rPr lang="en-GB" sz="2400" u="none" dirty="0"/>
            </a:br>
            <a:endParaRPr lang="en-GB" sz="2400" u="none" dirty="0"/>
          </a:p>
          <a:p>
            <a:pPr>
              <a:lnSpc>
                <a:spcPct val="90000"/>
              </a:lnSpc>
            </a:pPr>
            <a:r>
              <a:rPr lang="en-GB" sz="2400" u="none" dirty="0"/>
              <a:t> </a:t>
            </a:r>
            <a:r>
              <a:rPr lang="ru-RU" sz="2400" u="none" dirty="0"/>
              <a:t>возраст </a:t>
            </a:r>
            <a:r>
              <a:rPr lang="en-GB" sz="2400" u="none" dirty="0"/>
              <a:t> &lt; 1 </a:t>
            </a:r>
            <a:r>
              <a:rPr lang="ru-RU" sz="2400" u="none" dirty="0"/>
              <a:t>года</a:t>
            </a:r>
            <a:endParaRPr lang="en-GB" sz="2400" u="none" dirty="0"/>
          </a:p>
          <a:p>
            <a:pPr lvl="1">
              <a:lnSpc>
                <a:spcPct val="90000"/>
              </a:lnSpc>
            </a:pPr>
            <a:r>
              <a:rPr lang="ru-RU" sz="2400" u="none" dirty="0"/>
              <a:t>Используется только если предусмотрено инструкцией производителя АНД</a:t>
            </a:r>
            <a:endParaRPr lang="en-GB" sz="2400" u="none" dirty="0">
              <a:solidFill>
                <a:srgbClr val="FF3300"/>
              </a:solidFill>
            </a:endParaRPr>
          </a:p>
          <a:p>
            <a:pPr>
              <a:spcBef>
                <a:spcPct val="50000"/>
              </a:spcBef>
            </a:pPr>
            <a:endParaRPr lang="en-US" sz="2800" dirty="0"/>
          </a:p>
        </p:txBody>
      </p:sp>
      <p:pic>
        <p:nvPicPr>
          <p:cNvPr id="34820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6800" y="2438400"/>
            <a:ext cx="3954463" cy="321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8117720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002" name="Rectangle 4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ru-RU" sz="4000">
                <a:solidFill>
                  <a:schemeClr val="hlink"/>
                </a:solidFill>
              </a:rPr>
              <a:t>Эволюция </a:t>
            </a:r>
            <a:r>
              <a:rPr lang="en-US" sz="4000">
                <a:solidFill>
                  <a:schemeClr val="hlink"/>
                </a:solidFill>
              </a:rPr>
              <a:t>BLS</a:t>
            </a:r>
            <a:r>
              <a:rPr lang="ru-RU" sz="4000">
                <a:solidFill>
                  <a:schemeClr val="hlink"/>
                </a:solidFill>
              </a:rPr>
              <a:t>+</a:t>
            </a:r>
            <a:r>
              <a:rPr lang="en-US" sz="4000">
                <a:solidFill>
                  <a:schemeClr val="hlink"/>
                </a:solidFill>
              </a:rPr>
              <a:t>AED</a:t>
            </a:r>
            <a:r>
              <a:rPr lang="ru-RU" sz="4000">
                <a:solidFill>
                  <a:schemeClr val="hlink"/>
                </a:solidFill>
              </a:rPr>
              <a:t/>
            </a:r>
            <a:br>
              <a:rPr lang="ru-RU" sz="4000">
                <a:solidFill>
                  <a:schemeClr val="hlink"/>
                </a:solidFill>
              </a:rPr>
            </a:br>
            <a:endParaRPr lang="ru-RU" sz="4000">
              <a:solidFill>
                <a:schemeClr val="hlink"/>
              </a:solidFill>
            </a:endParaRPr>
          </a:p>
        </p:txBody>
      </p:sp>
      <p:pic>
        <p:nvPicPr>
          <p:cNvPr id="384003" name="Picture 8" descr="Файл: AED Oimachi 06z1399sv.jpg">
            <a:hlinkClick r:id="rId2"/>
          </p:cNvPr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338265" y="1981200"/>
            <a:ext cx="3155951" cy="4114800"/>
          </a:xfrm>
        </p:spPr>
      </p:pic>
      <p:pic>
        <p:nvPicPr>
          <p:cNvPr id="384004" name="Picture 9" descr="miet_01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4700591" y="4221163"/>
            <a:ext cx="3700463" cy="1693863"/>
          </a:xfrm>
        </p:spPr>
      </p:pic>
      <p:pic>
        <p:nvPicPr>
          <p:cNvPr id="384005" name="Picture 10" descr="pg_fr2_2_main_en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5292727" y="1989137"/>
            <a:ext cx="2900363" cy="198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58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>
                <a:solidFill>
                  <a:srgbClr val="FFFF00"/>
                </a:solidFill>
              </a:rPr>
              <a:t>В двух аэропортах и крупных казино Чикаго</a:t>
            </a:r>
          </a:p>
        </p:txBody>
      </p:sp>
      <p:pic>
        <p:nvPicPr>
          <p:cNvPr id="323591" name="Picture 7" descr="220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0828" y="1125539"/>
            <a:ext cx="2638425" cy="1981200"/>
          </a:xfrm>
          <a:noFill/>
          <a:ln/>
        </p:spPr>
      </p:pic>
      <p:sp>
        <p:nvSpPr>
          <p:cNvPr id="323590" name="Rectangle 6"/>
          <p:cNvSpPr>
            <a:spLocks noGrp="1" noChangeArrowheads="1"/>
          </p:cNvSpPr>
          <p:nvPr>
            <p:ph type="body" sz="half" idx="3"/>
          </p:nvPr>
        </p:nvSpPr>
        <p:spPr>
          <a:xfrm>
            <a:off x="2627314" y="2060575"/>
            <a:ext cx="3695700" cy="4114800"/>
          </a:xfrm>
        </p:spPr>
        <p:txBody>
          <a:bodyPr/>
          <a:lstStyle/>
          <a:p>
            <a:r>
              <a:rPr lang="ru-RU" sz="2800"/>
              <a:t>автоматические дефибрилляторы. </a:t>
            </a:r>
          </a:p>
          <a:p>
            <a:pPr>
              <a:buFont typeface="Wingdings" pitchFamily="2" charset="2"/>
              <a:buNone/>
            </a:pPr>
            <a:r>
              <a:rPr lang="ru-RU" sz="2800"/>
              <a:t>   </a:t>
            </a:r>
            <a:r>
              <a:rPr lang="ru-RU" sz="2800">
                <a:solidFill>
                  <a:srgbClr val="FFFF00"/>
                </a:solidFill>
              </a:rPr>
              <a:t>Результат –</a:t>
            </a:r>
            <a:r>
              <a:rPr lang="ru-RU" sz="2800"/>
              <a:t> </a:t>
            </a:r>
          </a:p>
          <a:p>
            <a:r>
              <a:rPr lang="ru-RU" sz="2800"/>
              <a:t>Ввыжили 69%.</a:t>
            </a:r>
          </a:p>
          <a:p>
            <a:r>
              <a:rPr lang="ru-RU" sz="2800"/>
              <a:t>Общая выживаемость в самом Чикаго составляет 2%.</a:t>
            </a:r>
          </a:p>
        </p:txBody>
      </p:sp>
      <p:pic>
        <p:nvPicPr>
          <p:cNvPr id="323592" name="Picture 8" descr="138[1]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50825" y="4365625"/>
            <a:ext cx="2641600" cy="1981200"/>
          </a:xfrm>
          <a:noFill/>
          <a:ln/>
        </p:spPr>
      </p:pic>
      <p:pic>
        <p:nvPicPr>
          <p:cNvPr id="323594" name="Picture 10" descr="3258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428" y="2997200"/>
            <a:ext cx="2970213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Рисунок 1" descr="ws_5C3.tmp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2236"/>
            <a:ext cx="9144000" cy="6491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358275" y="52905"/>
            <a:ext cx="706925" cy="205184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fontAlgn="auto">
              <a:lnSpc>
                <a:spcPts val="1594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300" dirty="0" err="1">
                <a:solidFill>
                  <a:srgbClr val="0C4A7F"/>
                </a:solidFill>
                <a:latin typeface="MS Shell Dlg"/>
              </a:rPr>
              <a:t>european</a:t>
            </a:r>
            <a:endParaRPr lang="ru-RU" sz="1300" dirty="0">
              <a:solidFill>
                <a:srgbClr val="0C4A7F"/>
              </a:solidFill>
              <a:latin typeface="MS Shell Dlg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58275" y="195089"/>
            <a:ext cx="940963" cy="397545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fontAlgn="auto">
              <a:lnSpc>
                <a:spcPts val="1594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300" dirty="0">
                <a:solidFill>
                  <a:srgbClr val="0C4A7F"/>
                </a:solidFill>
                <a:latin typeface="MS Shell Dlg"/>
              </a:rPr>
              <a:t>resuscitation</a:t>
            </a:r>
          </a:p>
          <a:p>
            <a:pPr fontAlgn="auto">
              <a:lnSpc>
                <a:spcPts val="1531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300" dirty="0">
                <a:solidFill>
                  <a:srgbClr val="0C4A7F"/>
                </a:solidFill>
                <a:latin typeface="MS Shell Dlg"/>
              </a:rPr>
              <a:t>council</a:t>
            </a:r>
            <a:endParaRPr lang="ru-RU" sz="1300" dirty="0">
              <a:solidFill>
                <a:srgbClr val="0C4A7F"/>
              </a:solidFill>
              <a:latin typeface="MS Shell Dlg"/>
            </a:endParaRPr>
          </a:p>
        </p:txBody>
      </p:sp>
      <p:sp>
        <p:nvSpPr>
          <p:cNvPr id="17413" name="TextBox 4"/>
          <p:cNvSpPr txBox="1">
            <a:spLocks noChangeArrowheads="1"/>
          </p:cNvSpPr>
          <p:nvPr/>
        </p:nvSpPr>
        <p:spPr bwMode="auto">
          <a:xfrm>
            <a:off x="2469148" y="814935"/>
            <a:ext cx="4733668" cy="4744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>
              <a:lnSpc>
                <a:spcPts val="2008"/>
              </a:lnSpc>
            </a:pPr>
            <a:r>
              <a:rPr lang="ru-RU" sz="1600" dirty="0">
                <a:solidFill>
                  <a:srgbClr val="EF2E31"/>
                </a:solidFill>
                <a:latin typeface="MS Shell Dlg" pitchFamily="34" charset="0"/>
              </a:rPr>
              <a:t>Поддержание жизни детей. Базовая реанимация</a:t>
            </a:r>
          </a:p>
          <a:p>
            <a:pPr>
              <a:lnSpc>
                <a:spcPts val="1707"/>
              </a:lnSpc>
            </a:pPr>
            <a:r>
              <a:rPr lang="ru-RU" sz="1500" dirty="0">
                <a:solidFill>
                  <a:srgbClr val="EF2E31"/>
                </a:solidFill>
                <a:latin typeface="MS Shell Dlg" pitchFamily="34" charset="0"/>
              </a:rPr>
              <a:t>Для медиков, работающих в педиатрии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50163" y="1629865"/>
            <a:ext cx="1072409" cy="205184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fontAlgn="auto">
              <a:lnSpc>
                <a:spcPts val="156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solidFill>
                  <a:srgbClr val="FFFFFF"/>
                </a:solidFill>
                <a:latin typeface="MS Shell Dlg"/>
              </a:rPr>
              <a:t>Нет реакции?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654819" y="2209271"/>
            <a:ext cx="1537280" cy="205184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fontAlgn="auto">
              <a:lnSpc>
                <a:spcPts val="156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solidFill>
                  <a:srgbClr val="FFFFFF"/>
                </a:solidFill>
                <a:latin typeface="MS Shell Dlg"/>
              </a:rPr>
              <a:t>Позвать на помощь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67907" y="2788677"/>
            <a:ext cx="2154436" cy="205184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fontAlgn="auto">
              <a:lnSpc>
                <a:spcPts val="156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solidFill>
                  <a:srgbClr val="FFFFFF"/>
                </a:solidFill>
                <a:latin typeface="MS Shell Dlg"/>
              </a:rPr>
              <a:t>Открыть дыхательные пути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261193" y="3368083"/>
            <a:ext cx="2157642" cy="205184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fontAlgn="auto">
              <a:lnSpc>
                <a:spcPts val="156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solidFill>
                  <a:srgbClr val="231F20"/>
                </a:solidFill>
                <a:latin typeface="MS Shell Dlg"/>
              </a:rPr>
              <a:t>Нет нормального дыхания?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27085" y="3947489"/>
            <a:ext cx="1883529" cy="205184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fontAlgn="auto">
              <a:lnSpc>
                <a:spcPts val="156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solidFill>
                  <a:srgbClr val="FFFFFF"/>
                </a:solidFill>
                <a:latin typeface="MS Shell Dlg"/>
              </a:rPr>
              <a:t>5 искусственных вдохов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506195" y="4526895"/>
            <a:ext cx="1766509" cy="205184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fontAlgn="auto">
              <a:lnSpc>
                <a:spcPts val="156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solidFill>
                  <a:srgbClr val="231F20"/>
                </a:solidFill>
                <a:latin typeface="MS Shell Dlg"/>
              </a:rPr>
              <a:t>Нет признаков жизни?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089552" y="5106301"/>
            <a:ext cx="2388474" cy="205184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fontAlgn="auto">
              <a:lnSpc>
                <a:spcPts val="156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solidFill>
                  <a:srgbClr val="FFFFFF"/>
                </a:solidFill>
                <a:latin typeface="MS Shell Dlg"/>
              </a:rPr>
              <a:t>15 компрессий грудной клетки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489894" y="5660272"/>
            <a:ext cx="1795363" cy="205184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fontAlgn="auto">
              <a:lnSpc>
                <a:spcPts val="156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solidFill>
                  <a:srgbClr val="FFFFFF"/>
                </a:solidFill>
                <a:latin typeface="MS Shell Dlg"/>
              </a:rPr>
              <a:t>2 искусственных вдоха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089552" y="5786429"/>
            <a:ext cx="2388474" cy="205184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fontAlgn="auto">
              <a:lnSpc>
                <a:spcPts val="156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solidFill>
                  <a:srgbClr val="FFFFFF"/>
                </a:solidFill>
                <a:latin typeface="MS Shell Dlg"/>
              </a:rPr>
              <a:t>15 компрессий грудной клетки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13950" y="6144299"/>
            <a:ext cx="4331314" cy="205184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fontAlgn="auto">
              <a:lnSpc>
                <a:spcPts val="156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solidFill>
                  <a:srgbClr val="231F20"/>
                </a:solidFill>
                <a:latin typeface="MS Shell Dlg"/>
              </a:rPr>
              <a:t>После 1 минуты СЛР вызвать 01(112) или бригаду СЛР</a:t>
            </a:r>
          </a:p>
        </p:txBody>
      </p:sp>
      <p:sp>
        <p:nvSpPr>
          <p:cNvPr id="17424" name="TextBox 15"/>
          <p:cNvSpPr txBox="1">
            <a:spLocks noChangeArrowheads="1"/>
          </p:cNvSpPr>
          <p:nvPr/>
        </p:nvSpPr>
        <p:spPr bwMode="auto">
          <a:xfrm>
            <a:off x="3994751" y="6599836"/>
            <a:ext cx="799899" cy="89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>
              <a:lnSpc>
                <a:spcPts val="651"/>
              </a:lnSpc>
            </a:pPr>
            <a:r>
              <a:rPr lang="en-US" sz="500" dirty="0">
                <a:solidFill>
                  <a:srgbClr val="EF2E31"/>
                </a:solidFill>
                <a:latin typeface="MS Shell Dlg" pitchFamily="34" charset="0"/>
              </a:rPr>
              <a:t>www.erc.edu | info@erc.edu</a:t>
            </a:r>
            <a:endParaRPr lang="ru-RU" sz="500" dirty="0">
              <a:solidFill>
                <a:srgbClr val="EF2E31"/>
              </a:solidFill>
              <a:latin typeface="MS Shell Dlg" pitchFamily="34" charset="0"/>
            </a:endParaRPr>
          </a:p>
        </p:txBody>
      </p:sp>
      <p:sp>
        <p:nvSpPr>
          <p:cNvPr id="17425" name="TextBox 16"/>
          <p:cNvSpPr txBox="1">
            <a:spLocks noChangeArrowheads="1"/>
          </p:cNvSpPr>
          <p:nvPr/>
        </p:nvSpPr>
        <p:spPr bwMode="auto">
          <a:xfrm>
            <a:off x="2185799" y="6677413"/>
            <a:ext cx="3587521" cy="76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>
              <a:lnSpc>
                <a:spcPts val="632"/>
              </a:lnSpc>
            </a:pPr>
            <a:r>
              <a:rPr lang="ru-RU" sz="500" dirty="0">
                <a:solidFill>
                  <a:srgbClr val="231F20"/>
                </a:solidFill>
                <a:latin typeface="MS Shell Dlg" pitchFamily="34" charset="0"/>
              </a:rPr>
              <a:t>Опубликовано в октябре 2010 </a:t>
            </a:r>
            <a:r>
              <a:rPr lang="en-US" sz="500" dirty="0">
                <a:solidFill>
                  <a:srgbClr val="231F20"/>
                </a:solidFill>
                <a:latin typeface="MS Shell Dlg" pitchFamily="34" charset="0"/>
              </a:rPr>
              <a:t>European Resuscitation Council Secretariat </a:t>
            </a:r>
            <a:r>
              <a:rPr lang="en-US" sz="500" dirty="0" err="1">
                <a:solidFill>
                  <a:srgbClr val="231F20"/>
                </a:solidFill>
                <a:latin typeface="MS Shell Dlg" pitchFamily="34" charset="0"/>
              </a:rPr>
              <a:t>vzw</a:t>
            </a:r>
            <a:r>
              <a:rPr lang="en-US" sz="500" dirty="0">
                <a:solidFill>
                  <a:srgbClr val="231F20"/>
                </a:solidFill>
                <a:latin typeface="MS Shell Dlg" pitchFamily="34" charset="0"/>
              </a:rPr>
              <a:t>, </a:t>
            </a:r>
            <a:r>
              <a:rPr lang="en-US" sz="500" dirty="0" err="1">
                <a:solidFill>
                  <a:srgbClr val="231F20"/>
                </a:solidFill>
                <a:latin typeface="MS Shell Dlg" pitchFamily="34" charset="0"/>
              </a:rPr>
              <a:t>Drie</a:t>
            </a:r>
            <a:r>
              <a:rPr lang="en-US" sz="500" dirty="0">
                <a:solidFill>
                  <a:srgbClr val="231F20"/>
                </a:solidFill>
                <a:latin typeface="MS Shell Dlg" pitchFamily="34" charset="0"/>
              </a:rPr>
              <a:t> </a:t>
            </a:r>
            <a:r>
              <a:rPr lang="en-US" sz="500" dirty="0" err="1">
                <a:solidFill>
                  <a:srgbClr val="231F20"/>
                </a:solidFill>
                <a:latin typeface="MS Shell Dlg" pitchFamily="34" charset="0"/>
              </a:rPr>
              <a:t>Eikenstraat</a:t>
            </a:r>
            <a:r>
              <a:rPr lang="en-US" sz="500" dirty="0">
                <a:solidFill>
                  <a:srgbClr val="231F20"/>
                </a:solidFill>
                <a:latin typeface="MS Shell Dlg" pitchFamily="34" charset="0"/>
              </a:rPr>
              <a:t> 661, 2650 </a:t>
            </a:r>
            <a:r>
              <a:rPr lang="en-US" sz="500" dirty="0" err="1">
                <a:solidFill>
                  <a:srgbClr val="231F20"/>
                </a:solidFill>
                <a:latin typeface="MS Shell Dlg" pitchFamily="34" charset="0"/>
              </a:rPr>
              <a:t>Edegem</a:t>
            </a:r>
            <a:r>
              <a:rPr lang="en-US" sz="500" dirty="0">
                <a:solidFill>
                  <a:srgbClr val="231F20"/>
                </a:solidFill>
                <a:latin typeface="MS Shell Dlg" pitchFamily="34" charset="0"/>
              </a:rPr>
              <a:t>, Belgium</a:t>
            </a:r>
            <a:endParaRPr lang="ru-RU" sz="500" dirty="0">
              <a:solidFill>
                <a:srgbClr val="231F20"/>
              </a:solidFill>
              <a:latin typeface="MS Shell Dlg" pitchFamily="34" charset="0"/>
            </a:endParaRPr>
          </a:p>
        </p:txBody>
      </p:sp>
      <p:sp>
        <p:nvSpPr>
          <p:cNvPr id="17426" name="TextBox 17"/>
          <p:cNvSpPr txBox="1">
            <a:spLocks noChangeArrowheads="1"/>
          </p:cNvSpPr>
          <p:nvPr/>
        </p:nvSpPr>
        <p:spPr bwMode="auto">
          <a:xfrm>
            <a:off x="2621136" y="6736167"/>
            <a:ext cx="2954335" cy="76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>
              <a:lnSpc>
                <a:spcPts val="632"/>
              </a:lnSpc>
            </a:pPr>
            <a:r>
              <a:rPr lang="ru-RU" sz="500" dirty="0">
                <a:solidFill>
                  <a:srgbClr val="231F20"/>
                </a:solidFill>
                <a:latin typeface="MS Shell Dlg" pitchFamily="34" charset="0"/>
              </a:rPr>
              <a:t>номер продукта: </a:t>
            </a:r>
            <a:r>
              <a:rPr lang="en-US" sz="500" dirty="0">
                <a:solidFill>
                  <a:srgbClr val="231F20"/>
                </a:solidFill>
                <a:latin typeface="MS Shell Dlg" pitchFamily="34" charset="0"/>
              </a:rPr>
              <a:t>Poster_10_PaedBLS_01_01_RUS </a:t>
            </a:r>
            <a:r>
              <a:rPr lang="ru-RU" sz="500" dirty="0">
                <a:solidFill>
                  <a:srgbClr val="231F20"/>
                </a:solidFill>
                <a:latin typeface="MS Shell Dlg" pitchFamily="34" charset="0"/>
              </a:rPr>
              <a:t>Авторские права: </a:t>
            </a:r>
            <a:r>
              <a:rPr lang="en-US" sz="500" dirty="0">
                <a:solidFill>
                  <a:srgbClr val="231F20"/>
                </a:solidFill>
                <a:latin typeface="MS Shell Dlg" pitchFamily="34" charset="0"/>
              </a:rPr>
              <a:t>European Resuscitation Council</a:t>
            </a:r>
            <a:endParaRPr lang="ru-RU" sz="500" dirty="0">
              <a:solidFill>
                <a:srgbClr val="231F20"/>
              </a:solidFill>
              <a:latin typeface="MS Shell Dlg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3111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600" dirty="0" smtClean="0"/>
              <a:t>Наиболее частый механизм остановки кровообращения       у детей - </a:t>
            </a:r>
            <a:r>
              <a:rPr lang="ru-RU" sz="3600" dirty="0" smtClean="0">
                <a:solidFill>
                  <a:srgbClr val="FFFF00"/>
                </a:solidFill>
              </a:rPr>
              <a:t>асистолия</a:t>
            </a:r>
            <a:endParaRPr lang="ru-RU" sz="3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0236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171400"/>
            <a:ext cx="8676456" cy="936104"/>
          </a:xfrm>
        </p:spPr>
        <p:txBody>
          <a:bodyPr>
            <a:noAutofit/>
          </a:bodyPr>
          <a:lstStyle/>
          <a:p>
            <a:pPr algn="l"/>
            <a:r>
              <a:rPr lang="ru-RU" sz="2400" b="1" dirty="0" smtClean="0"/>
              <a:t>Проведение непрямого масса</a:t>
            </a:r>
            <a:endParaRPr lang="ru-RU" sz="2400" b="1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434264944"/>
              </p:ext>
            </p:extLst>
          </p:nvPr>
        </p:nvGraphicFramePr>
        <p:xfrm>
          <a:off x="611560" y="822960"/>
          <a:ext cx="8217740" cy="5619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0"/>
                <a:gridCol w="2160240"/>
                <a:gridCol w="1953044"/>
                <a:gridCol w="1944216"/>
              </a:tblGrid>
              <a:tr h="661824">
                <a:tc>
                  <a:txBody>
                    <a:bodyPr/>
                    <a:lstStyle/>
                    <a:p>
                      <a:r>
                        <a:rPr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Характеристика /возраст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До 1 года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 – 8 лет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Старше 8 лет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826432">
                <a:tc>
                  <a:txBody>
                    <a:bodyPr/>
                    <a:lstStyle/>
                    <a:p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Частота</a:t>
                      </a:r>
                    </a:p>
                    <a:p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компрессий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Не менее 100 и не более 120 в минуту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77240">
                <a:tc>
                  <a:txBody>
                    <a:bodyPr/>
                    <a:lstStyle/>
                    <a:p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Соотношение</a:t>
                      </a:r>
                    </a:p>
                    <a:p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компрессий и ЧД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15 : </a:t>
                      </a:r>
                      <a:r>
                        <a:rPr lang="ru-RU" sz="18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 (2 спасателя)</a:t>
                      </a:r>
                    </a:p>
                    <a:p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30 : 2 (1 спасатель)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2693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Глубина компрессий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 см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 см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57850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Положение рук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На границе средней и нижней трети грудины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322292">
                <a:tc>
                  <a:txBody>
                    <a:bodyPr/>
                    <a:lstStyle/>
                    <a:p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Техника вы-</a:t>
                      </a:r>
                    </a:p>
                    <a:p>
                      <a:r>
                        <a:rPr lang="ru-RU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полнения</a:t>
                      </a: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компрессий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Двумя пальцами или </a:t>
                      </a:r>
                      <a:r>
                        <a:rPr lang="ru-RU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циркулярно</a:t>
                      </a:r>
                      <a:endParaRPr lang="ru-RU" sz="18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двумя руками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Основанием ладони одной руки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21570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altLang="ru-RU" dirty="0" smtClean="0"/>
              <a:t>Отличия СЛР у детей</a:t>
            </a:r>
            <a:endParaRPr lang="ru-RU" altLang="ru-RU" dirty="0"/>
          </a:p>
        </p:txBody>
      </p:sp>
      <p:sp>
        <p:nvSpPr>
          <p:cNvPr id="191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ru-RU" altLang="ru-RU" sz="2800" dirty="0"/>
              <a:t>Соотношение компрессий и вдохов – 15:2</a:t>
            </a:r>
          </a:p>
          <a:p>
            <a:pPr>
              <a:lnSpc>
                <a:spcPct val="90000"/>
              </a:lnSpc>
              <a:defRPr/>
            </a:pPr>
            <a:r>
              <a:rPr lang="ru-RU" altLang="ru-RU" sz="2800" dirty="0"/>
              <a:t>При отсутствии дыхания – сначала производится 5 вдохов</a:t>
            </a:r>
          </a:p>
          <a:p>
            <a:pPr>
              <a:lnSpc>
                <a:spcPct val="90000"/>
              </a:lnSpc>
              <a:defRPr/>
            </a:pPr>
            <a:r>
              <a:rPr lang="ru-RU" altLang="ru-RU" sz="2800" dirty="0"/>
              <a:t>Техника компрессий для детей старше  1 года аналогична применяемой у взрослых</a:t>
            </a:r>
          </a:p>
          <a:p>
            <a:pPr>
              <a:lnSpc>
                <a:spcPct val="90000"/>
              </a:lnSpc>
              <a:defRPr/>
            </a:pPr>
            <a:r>
              <a:rPr lang="ru-RU" altLang="ru-RU" sz="2800" dirty="0"/>
              <a:t>АНД рекомендованы к применению у детей старше 1 года</a:t>
            </a:r>
          </a:p>
          <a:p>
            <a:pPr marL="0" indent="0">
              <a:lnSpc>
                <a:spcPct val="90000"/>
              </a:lnSpc>
              <a:buNone/>
              <a:defRPr/>
            </a:pPr>
            <a:endParaRPr lang="ru-RU" altLang="ru-RU" sz="2800" dirty="0"/>
          </a:p>
        </p:txBody>
      </p:sp>
    </p:spTree>
    <p:extLst>
      <p:ext uri="{BB962C8B-B14F-4D97-AF65-F5344CB8AC3E}">
        <p14:creationId xmlns:p14="http://schemas.microsoft.com/office/powerpoint/2010/main" val="3954237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2800">
                <a:solidFill>
                  <a:srgbClr val="FFFF00"/>
                </a:solidFill>
              </a:rPr>
              <a:t>Прекращение реанимации</a:t>
            </a:r>
          </a:p>
        </p:txBody>
      </p:sp>
      <p:sp>
        <p:nvSpPr>
          <p:cNvPr id="412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ru-RU" sz="2400" dirty="0" smtClean="0"/>
              <a:t>СЛР </a:t>
            </a:r>
            <a:r>
              <a:rPr lang="ru-RU" sz="2400" dirty="0"/>
              <a:t>не показана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400" dirty="0"/>
              <a:t>Отсутствие признаков эффективности в течение 30 мин (отчет времени не от начала проведения СЛР, а с момента когда она перестала быть эффективной)   </a:t>
            </a:r>
          </a:p>
        </p:txBody>
      </p:sp>
    </p:spTree>
    <p:extLst>
      <p:ext uri="{BB962C8B-B14F-4D97-AF65-F5344CB8AC3E}">
        <p14:creationId xmlns:p14="http://schemas.microsoft.com/office/powerpoint/2010/main" val="1191825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dirty="0">
                <a:solidFill>
                  <a:srgbClr val="FFFF00"/>
                </a:solidFill>
              </a:rPr>
              <a:t>Реанимационные мероприятия </a:t>
            </a:r>
            <a:br>
              <a:rPr lang="ru-RU" sz="2800" dirty="0">
                <a:solidFill>
                  <a:srgbClr val="FFFF00"/>
                </a:solidFill>
              </a:rPr>
            </a:br>
            <a:r>
              <a:rPr lang="ru-RU" sz="2800" dirty="0" smtClean="0">
                <a:solidFill>
                  <a:srgbClr val="FFFF00"/>
                </a:solidFill>
              </a:rPr>
              <a:t>нецелесообразны</a:t>
            </a:r>
            <a:endParaRPr lang="ru-RU" sz="2800" dirty="0">
              <a:solidFill>
                <a:srgbClr val="FFFF00"/>
              </a:solidFill>
            </a:endParaRPr>
          </a:p>
        </p:txBody>
      </p:sp>
      <p:sp>
        <p:nvSpPr>
          <p:cNvPr id="317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981201"/>
            <a:ext cx="9144000" cy="4616451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400" dirty="0"/>
              <a:t>состояние биологической смерти</a:t>
            </a:r>
          </a:p>
          <a:p>
            <a:pPr>
              <a:lnSpc>
                <a:spcPct val="80000"/>
              </a:lnSpc>
            </a:pPr>
            <a:r>
              <a:rPr lang="ru-RU" sz="2400" dirty="0"/>
              <a:t>биологическая смерть констатирована после проведенного полного комплекса лечебных мероприятий;</a:t>
            </a:r>
          </a:p>
          <a:p>
            <a:pPr>
              <a:lnSpc>
                <a:spcPct val="80000"/>
              </a:lnSpc>
            </a:pPr>
            <a:r>
              <a:rPr lang="ru-RU" sz="2400" dirty="0"/>
              <a:t>несовместимая с жизнью травма;</a:t>
            </a:r>
          </a:p>
          <a:p>
            <a:pPr>
              <a:lnSpc>
                <a:spcPct val="80000"/>
              </a:lnSpc>
            </a:pPr>
            <a:r>
              <a:rPr lang="ru-RU" sz="2400" dirty="0" smtClean="0"/>
              <a:t>смерть </a:t>
            </a:r>
            <a:r>
              <a:rPr lang="ru-RU" sz="2400" dirty="0"/>
              <a:t>мозга</a:t>
            </a:r>
          </a:p>
          <a:p>
            <a:pPr>
              <a:lnSpc>
                <a:spcPct val="80000"/>
              </a:lnSpc>
            </a:pPr>
            <a:r>
              <a:rPr lang="ru-RU" sz="2400" dirty="0"/>
              <a:t>болезни в стадии декомпенсации с прогрессирующей сердечной и дыхательной недостаточностью;</a:t>
            </a:r>
          </a:p>
          <a:p>
            <a:pPr>
              <a:lnSpc>
                <a:spcPct val="80000"/>
              </a:lnSpc>
            </a:pPr>
            <a:r>
              <a:rPr lang="ru-RU" sz="2400" dirty="0" err="1" smtClean="0"/>
              <a:t>инкурабильные</a:t>
            </a:r>
            <a:r>
              <a:rPr lang="ru-RU" sz="2400" dirty="0" smtClean="0"/>
              <a:t> </a:t>
            </a:r>
            <a:r>
              <a:rPr lang="ru-RU" sz="2400" dirty="0"/>
              <a:t>онкологические больные в IV стадии заболевания</a:t>
            </a:r>
            <a:r>
              <a:rPr lang="ru-RU" sz="2400" dirty="0" smtClean="0"/>
              <a:t>;</a:t>
            </a:r>
          </a:p>
          <a:p>
            <a:pPr>
              <a:lnSpc>
                <a:spcPct val="80000"/>
              </a:lnSpc>
              <a:buNone/>
            </a:pP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04802"/>
            <a:ext cx="8143056" cy="1431925"/>
          </a:xfrm>
        </p:spPr>
        <p:txBody>
          <a:bodyPr/>
          <a:lstStyle/>
          <a:p>
            <a:r>
              <a:rPr lang="ru-RU" dirty="0" smtClean="0">
                <a:solidFill>
                  <a:srgbClr val="FFFF00"/>
                </a:solidFill>
              </a:rPr>
              <a:t/>
            </a:r>
            <a:br>
              <a:rPr lang="ru-RU" dirty="0" smtClean="0">
                <a:solidFill>
                  <a:srgbClr val="FFFF00"/>
                </a:solidFill>
              </a:rPr>
            </a:br>
            <a:r>
              <a:rPr lang="ru-RU" dirty="0">
                <a:solidFill>
                  <a:srgbClr val="FFFF00"/>
                </a:solidFill>
              </a:rPr>
              <a:t/>
            </a:r>
            <a:br>
              <a:rPr lang="ru-RU" dirty="0">
                <a:solidFill>
                  <a:srgbClr val="FFFF00"/>
                </a:solidFill>
              </a:rPr>
            </a:br>
            <a:r>
              <a:rPr lang="ru-RU" sz="4000" dirty="0" smtClean="0">
                <a:solidFill>
                  <a:srgbClr val="FFFF00"/>
                </a:solidFill>
              </a:rPr>
              <a:t>БЛАГОДАРЮ </a:t>
            </a:r>
            <a:r>
              <a:rPr lang="ru-RU" sz="4000" dirty="0">
                <a:solidFill>
                  <a:srgbClr val="FFFF00"/>
                </a:solidFill>
              </a:rPr>
              <a:t>ЗА ВНИМАНИЕ !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596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immer">
  <a:themeElements>
    <a:clrScheme name="Shimmer 2">
      <a:dk1>
        <a:srgbClr val="000099"/>
      </a:dk1>
      <a:lt1>
        <a:srgbClr val="FFFFFF"/>
      </a:lt1>
      <a:dk2>
        <a:srgbClr val="000066"/>
      </a:dk2>
      <a:lt2>
        <a:srgbClr val="EAEAEA"/>
      </a:lt2>
      <a:accent1>
        <a:srgbClr val="66CCFF"/>
      </a:accent1>
      <a:accent2>
        <a:srgbClr val="0066FF"/>
      </a:accent2>
      <a:accent3>
        <a:srgbClr val="AAAAB8"/>
      </a:accent3>
      <a:accent4>
        <a:srgbClr val="DADADA"/>
      </a:accent4>
      <a:accent5>
        <a:srgbClr val="B8E2FF"/>
      </a:accent5>
      <a:accent6>
        <a:srgbClr val="005CE7"/>
      </a:accent6>
      <a:hlink>
        <a:srgbClr val="FFFFCC"/>
      </a:hlink>
      <a:folHlink>
        <a:srgbClr val="99CC00"/>
      </a:folHlink>
    </a:clrScheme>
    <a:fontScheme name="Shimmer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400" b="1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400" b="1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Shimmer 1">
        <a:dk1>
          <a:srgbClr val="BD3737"/>
        </a:dk1>
        <a:lt1>
          <a:srgbClr val="FFFFFF"/>
        </a:lt1>
        <a:dk2>
          <a:srgbClr val="721E1E"/>
        </a:dk2>
        <a:lt2>
          <a:srgbClr val="FFCC00"/>
        </a:lt2>
        <a:accent1>
          <a:srgbClr val="FF6600"/>
        </a:accent1>
        <a:accent2>
          <a:srgbClr val="CC3300"/>
        </a:accent2>
        <a:accent3>
          <a:srgbClr val="BCABAB"/>
        </a:accent3>
        <a:accent4>
          <a:srgbClr val="DADADA"/>
        </a:accent4>
        <a:accent5>
          <a:srgbClr val="FFB8AA"/>
        </a:accent5>
        <a:accent6>
          <a:srgbClr val="B92D00"/>
        </a:accent6>
        <a:hlink>
          <a:srgbClr val="F7CC2F"/>
        </a:hlink>
        <a:folHlink>
          <a:srgbClr val="C7C6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2">
        <a:dk1>
          <a:srgbClr val="000099"/>
        </a:dk1>
        <a:lt1>
          <a:srgbClr val="FFFFFF"/>
        </a:lt1>
        <a:dk2>
          <a:srgbClr val="000066"/>
        </a:dk2>
        <a:lt2>
          <a:srgbClr val="EAEAEA"/>
        </a:lt2>
        <a:accent1>
          <a:srgbClr val="66CCFF"/>
        </a:accent1>
        <a:accent2>
          <a:srgbClr val="0066FF"/>
        </a:accent2>
        <a:accent3>
          <a:srgbClr val="AAAAB8"/>
        </a:accent3>
        <a:accent4>
          <a:srgbClr val="DADADA"/>
        </a:accent4>
        <a:accent5>
          <a:srgbClr val="B8E2FF"/>
        </a:accent5>
        <a:accent6>
          <a:srgbClr val="005CE7"/>
        </a:accent6>
        <a:hlink>
          <a:srgbClr val="FFFFCC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3">
        <a:dk1>
          <a:srgbClr val="6600CC"/>
        </a:dk1>
        <a:lt1>
          <a:srgbClr val="FFFFFF"/>
        </a:lt1>
        <a:dk2>
          <a:srgbClr val="4B0096"/>
        </a:dk2>
        <a:lt2>
          <a:srgbClr val="CDD7DF"/>
        </a:lt2>
        <a:accent1>
          <a:srgbClr val="9999FF"/>
        </a:accent1>
        <a:accent2>
          <a:srgbClr val="7850BA"/>
        </a:accent2>
        <a:accent3>
          <a:srgbClr val="B1AAC9"/>
        </a:accent3>
        <a:accent4>
          <a:srgbClr val="DADADA"/>
        </a:accent4>
        <a:accent5>
          <a:srgbClr val="CACAFF"/>
        </a:accent5>
        <a:accent6>
          <a:srgbClr val="6C48A8"/>
        </a:accent6>
        <a:hlink>
          <a:srgbClr val="00CCFF"/>
        </a:hlink>
        <a:folHlink>
          <a:srgbClr val="0796B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4">
        <a:dk1>
          <a:srgbClr val="55863C"/>
        </a:dk1>
        <a:lt1>
          <a:srgbClr val="FFFFFF"/>
        </a:lt1>
        <a:dk2>
          <a:srgbClr val="375F2F"/>
        </a:dk2>
        <a:lt2>
          <a:srgbClr val="D1EFB3"/>
        </a:lt2>
        <a:accent1>
          <a:srgbClr val="00CC66"/>
        </a:accent1>
        <a:accent2>
          <a:srgbClr val="8EAC66"/>
        </a:accent2>
        <a:accent3>
          <a:srgbClr val="AEB6AD"/>
        </a:accent3>
        <a:accent4>
          <a:srgbClr val="DADADA"/>
        </a:accent4>
        <a:accent5>
          <a:srgbClr val="AAE2B8"/>
        </a:accent5>
        <a:accent6>
          <a:srgbClr val="809B5C"/>
        </a:accent6>
        <a:hlink>
          <a:srgbClr val="B4EF7F"/>
        </a:hlink>
        <a:folHlink>
          <a:srgbClr val="F8F6A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5">
        <a:dk1>
          <a:srgbClr val="588073"/>
        </a:dk1>
        <a:lt1>
          <a:srgbClr val="FFFFFF"/>
        </a:lt1>
        <a:dk2>
          <a:srgbClr val="486768"/>
        </a:dk2>
        <a:lt2>
          <a:srgbClr val="DDDDDD"/>
        </a:lt2>
        <a:accent1>
          <a:srgbClr val="33CCCC"/>
        </a:accent1>
        <a:accent2>
          <a:srgbClr val="008871"/>
        </a:accent2>
        <a:accent3>
          <a:srgbClr val="B1B8B9"/>
        </a:accent3>
        <a:accent4>
          <a:srgbClr val="DADADA"/>
        </a:accent4>
        <a:accent5>
          <a:srgbClr val="ADE2E2"/>
        </a:accent5>
        <a:accent6>
          <a:srgbClr val="007B66"/>
        </a:accent6>
        <a:hlink>
          <a:srgbClr val="00CC99"/>
        </a:hlink>
        <a:folHlink>
          <a:srgbClr val="A8A8A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6">
        <a:dk1>
          <a:srgbClr val="6B6C75"/>
        </a:dk1>
        <a:lt1>
          <a:srgbClr val="FFFFFF"/>
        </a:lt1>
        <a:dk2>
          <a:srgbClr val="575863"/>
        </a:dk2>
        <a:lt2>
          <a:srgbClr val="FFFFCC"/>
        </a:lt2>
        <a:accent1>
          <a:srgbClr val="677481"/>
        </a:accent1>
        <a:accent2>
          <a:srgbClr val="697E5E"/>
        </a:accent2>
        <a:accent3>
          <a:srgbClr val="B4B4B7"/>
        </a:accent3>
        <a:accent4>
          <a:srgbClr val="DADADA"/>
        </a:accent4>
        <a:accent5>
          <a:srgbClr val="B8BCC1"/>
        </a:accent5>
        <a:accent6>
          <a:srgbClr val="5E7254"/>
        </a:accent6>
        <a:hlink>
          <a:srgbClr val="E9E77F"/>
        </a:hlink>
        <a:folHlink>
          <a:srgbClr val="D3A44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7">
        <a:dk1>
          <a:srgbClr val="000000"/>
        </a:dk1>
        <a:lt1>
          <a:srgbClr val="C4D6BE"/>
        </a:lt1>
        <a:dk2>
          <a:srgbClr val="339966"/>
        </a:dk2>
        <a:lt2>
          <a:srgbClr val="EFFBF0"/>
        </a:lt2>
        <a:accent1>
          <a:srgbClr val="DDDDDD"/>
        </a:accent1>
        <a:accent2>
          <a:srgbClr val="CCFF99"/>
        </a:accent2>
        <a:accent3>
          <a:srgbClr val="DEE8DB"/>
        </a:accent3>
        <a:accent4>
          <a:srgbClr val="000000"/>
        </a:accent4>
        <a:accent5>
          <a:srgbClr val="EBEBEB"/>
        </a:accent5>
        <a:accent6>
          <a:srgbClr val="B9E78A"/>
        </a:accent6>
        <a:hlink>
          <a:srgbClr val="009900"/>
        </a:hlink>
        <a:folHlink>
          <a:srgbClr val="33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himmer 8">
        <a:dk1>
          <a:srgbClr val="000000"/>
        </a:dk1>
        <a:lt1>
          <a:srgbClr val="D6DAE4"/>
        </a:lt1>
        <a:dk2>
          <a:srgbClr val="000099"/>
        </a:dk2>
        <a:lt2>
          <a:srgbClr val="FFFFFF"/>
        </a:lt2>
        <a:accent1>
          <a:srgbClr val="BFDEE3"/>
        </a:accent1>
        <a:accent2>
          <a:srgbClr val="C0C0C0"/>
        </a:accent2>
        <a:accent3>
          <a:srgbClr val="E8EAEF"/>
        </a:accent3>
        <a:accent4>
          <a:srgbClr val="000000"/>
        </a:accent4>
        <a:accent5>
          <a:srgbClr val="DCECEF"/>
        </a:accent5>
        <a:accent6>
          <a:srgbClr val="AEAEAE"/>
        </a:accent6>
        <a:hlink>
          <a:srgbClr val="3333CC"/>
        </a:hlink>
        <a:folHlink>
          <a:srgbClr val="5E93C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himmer 9">
        <a:dk1>
          <a:srgbClr val="4A2500"/>
        </a:dk1>
        <a:lt1>
          <a:srgbClr val="C2C0BA"/>
        </a:lt1>
        <a:dk2>
          <a:srgbClr val="788569"/>
        </a:dk2>
        <a:lt2>
          <a:srgbClr val="F4F4EC"/>
        </a:lt2>
        <a:accent1>
          <a:srgbClr val="E1DFC1"/>
        </a:accent1>
        <a:accent2>
          <a:srgbClr val="A5A7AF"/>
        </a:accent2>
        <a:accent3>
          <a:srgbClr val="DDDCD9"/>
        </a:accent3>
        <a:accent4>
          <a:srgbClr val="3E1E00"/>
        </a:accent4>
        <a:accent5>
          <a:srgbClr val="EEECDD"/>
        </a:accent5>
        <a:accent6>
          <a:srgbClr val="95979E"/>
        </a:accent6>
        <a:hlink>
          <a:srgbClr val="9C98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Shimmer</Template>
  <TotalTime>4350</TotalTime>
  <Words>1545</Words>
  <Application>Microsoft Office PowerPoint</Application>
  <PresentationFormat>Экран (4:3)</PresentationFormat>
  <Paragraphs>323</Paragraphs>
  <Slides>53</Slides>
  <Notes>14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53</vt:i4>
      </vt:variant>
    </vt:vector>
  </HeadingPairs>
  <TitlesOfParts>
    <vt:vector size="55" baseType="lpstr">
      <vt:lpstr>Shimmer</vt:lpstr>
      <vt:lpstr>Фотография Photo Editor</vt:lpstr>
      <vt:lpstr>        Базовый и расширенный комплекс  сердечно-легочной реанимации                       у взрослых и детей </vt:lpstr>
      <vt:lpstr> Остановка кровообращения (остановка сердца) – внезапное прекращение сердечного выброса (механической насосной активности сердца), проявляющееся отсутствием пульса на магистральных артериях в течение 10 и &gt;  сек. </vt:lpstr>
      <vt:lpstr>      Клиническая смерть - состояние , которое переживает организм в течение нескольких минут после остановки кровообращения и дыхания, когда полностью исчезают все внешние проявления жизнедеятельности, но еще не наступили необратимые изменения в наиболее ранимых гипоксией тканях; при проведении реанимационных мероприятий потенциально обратимо. Длительность клинической смерти зависит от температуры окружающей среды, у взрослых ≈3-5минут, у детей – до 5-7 минут.  Внезапная сердечная смерть – это неожиданная смерть в пределах 1 часа с начала приступа первичной кардиальной этиологии  </vt:lpstr>
      <vt:lpstr>ВИДЫ ПРЕКРАЩЕНИЯ КРОВООБРАЩЕНИЯ</vt:lpstr>
      <vt:lpstr>Признаки клинической смерти</vt:lpstr>
      <vt:lpstr>Время появления симптомов, при внезапной остановке кровообращения </vt:lpstr>
      <vt:lpstr>Отсутствие сознания </vt:lpstr>
      <vt:lpstr>Отсутствие дыхания </vt:lpstr>
      <vt:lpstr>Отсутствие кровообращения</vt:lpstr>
      <vt:lpstr>Отсутствие кровообращения  у младенцев</vt:lpstr>
      <vt:lpstr>Презентация PowerPoint</vt:lpstr>
      <vt:lpstr>СТАДИИ И ЭТАПЫ СЕРДЕЧНО-ЛЕГОЧНОЙ И ЦЕРЕБРАЛЬНОЙ РЕАНИМАЦИИ П. Сафару [1997]</vt:lpstr>
      <vt:lpstr>Основные протоколы СЛР</vt:lpstr>
      <vt:lpstr>Базовая сердечно-легочная реанимация</vt:lpstr>
      <vt:lpstr> Расширенная СЛР  (проводится медицинскими работниками) </vt:lpstr>
      <vt:lpstr>Расширенная поддержка кровообращения</vt:lpstr>
      <vt:lpstr>Алгоритм СЛР</vt:lpstr>
      <vt:lpstr>Алгоритм базовой СЛР у взрослых </vt:lpstr>
      <vt:lpstr>Последовательность действий при базовой сердечно-легочной реанимации </vt:lpstr>
      <vt:lpstr>Последовательность действий при базовой сердечно-легочной реанимации </vt:lpstr>
      <vt:lpstr>A. Обеспечение и поддержание проходимости верхних дыхательных путей</vt:lpstr>
      <vt:lpstr>A. Обеспечение и поддержание проходимости верхних дыхательных путей</vt:lpstr>
      <vt:lpstr>Обеспечение свободной     проходимости дыхательных путей</vt:lpstr>
      <vt:lpstr>Использование комбитьюба</vt:lpstr>
      <vt:lpstr>Коникотомия</vt:lpstr>
      <vt:lpstr>Презентация PowerPoint</vt:lpstr>
      <vt:lpstr>C. Закрытый массаж сердца </vt:lpstr>
      <vt:lpstr>Глубина компрессий грудной клетки 5-6 см</vt:lpstr>
      <vt:lpstr>С.Компрессии грудной клетки</vt:lpstr>
      <vt:lpstr>Роль декомпрессии грудной клетки при массаже сердца</vt:lpstr>
      <vt:lpstr>Показания к открытому массажу сердца</vt:lpstr>
      <vt:lpstr>В   Дыхание  «изо рта ко рту»</vt:lpstr>
      <vt:lpstr>Объем вдыхаемого воздуха</vt:lpstr>
      <vt:lpstr> Во время реанимации важно сократить время на проведение искусственных вдохов </vt:lpstr>
      <vt:lpstr>Критерии эффективности реанимации</vt:lpstr>
      <vt:lpstr>Эволюция BLS+AED  (автоматический наружный дефибриллятор)</vt:lpstr>
      <vt:lpstr>Презентация PowerPoint</vt:lpstr>
      <vt:lpstr>ВКЛЮЧИТЬ АНД </vt:lpstr>
      <vt:lpstr>Наложить электроды на грудную клетку</vt:lpstr>
      <vt:lpstr>Убедиться, что никто не касается пострадавшего во время анализа ритма.</vt:lpstr>
      <vt:lpstr>СТОЯТЬ В СТОРОНЕ И НАНЕСТИ РАЗРЯД</vt:lpstr>
      <vt:lpstr>Немедленно продолжить реанимацию</vt:lpstr>
      <vt:lpstr>ПРИ ОТСУТСТВИИ РЕКОМЕНДАЦИЙ АНД ДЛЯ ПРОВЕДЕНИЯ РАЗРЯДА ПРОДОЛЖИТЬ СЛР</vt:lpstr>
      <vt:lpstr>Презентация PowerPoint</vt:lpstr>
      <vt:lpstr>Эволюция BLS+AED </vt:lpstr>
      <vt:lpstr>В двух аэропортах и крупных казино Чикаго</vt:lpstr>
      <vt:lpstr>Презентация PowerPoint</vt:lpstr>
      <vt:lpstr>Презентация PowerPoint</vt:lpstr>
      <vt:lpstr>Проведение непрямого масса</vt:lpstr>
      <vt:lpstr>Отличия СЛР у детей</vt:lpstr>
      <vt:lpstr>Прекращение реанимации</vt:lpstr>
      <vt:lpstr>Реанимационные мероприятия  нецелесообразны</vt:lpstr>
      <vt:lpstr>  БЛАГОДАРЮ ЗА ВНИМАНИЕ !</vt:lpstr>
    </vt:vector>
  </TitlesOfParts>
  <Company>rost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rost</dc:creator>
  <cp:lastModifiedBy>Лариса</cp:lastModifiedBy>
  <cp:revision>162</cp:revision>
  <dcterms:created xsi:type="dcterms:W3CDTF">2006-09-23T19:39:23Z</dcterms:created>
  <dcterms:modified xsi:type="dcterms:W3CDTF">2017-09-11T03:56:09Z</dcterms:modified>
</cp:coreProperties>
</file>