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4" r:id="rId8"/>
    <p:sldId id="263" r:id="rId9"/>
    <p:sldId id="262" r:id="rId10"/>
    <p:sldId id="274" r:id="rId11"/>
    <p:sldId id="270" r:id="rId12"/>
    <p:sldId id="272" r:id="rId13"/>
    <p:sldId id="271" r:id="rId14"/>
    <p:sldId id="269" r:id="rId15"/>
    <p:sldId id="275" r:id="rId16"/>
    <p:sldId id="266" r:id="rId17"/>
    <p:sldId id="26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432" y="1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Тотальное удаление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0000"/>
                  </a:schemeClr>
                </a:gs>
                <a:gs pos="78000">
                  <a:schemeClr val="accent1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НУЗ ДКБ</c:v>
                </c:pt>
                <c:pt idx="1">
                  <c:v>НИИ ПК им. Е. Н. Мешалкина</c:v>
                </c:pt>
                <c:pt idx="2">
                  <c:v>ГБУЗ НСО ГНОКБ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0.91</c:v>
                </c:pt>
                <c:pt idx="1">
                  <c:v>0.69</c:v>
                </c:pt>
                <c:pt idx="2">
                  <c:v>0.68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Субтотальное удаление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0000"/>
                  </a:schemeClr>
                </a:gs>
                <a:gs pos="78000">
                  <a:schemeClr val="accent2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НУЗ ДКБ</c:v>
                </c:pt>
                <c:pt idx="1">
                  <c:v>НИИ ПК им. Е. Н. Мешалкина</c:v>
                </c:pt>
                <c:pt idx="2">
                  <c:v>ГБУЗ НСО ГНОКБ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 formatCode="0.00%">
                  <c:v>3.3000000000000002E-2</c:v>
                </c:pt>
                <c:pt idx="1">
                  <c:v>0.2</c:v>
                </c:pt>
                <c:pt idx="2">
                  <c:v>0.25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 Стереотоксическая биопсия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6000"/>
                    <a:lumMod val="100000"/>
                  </a:schemeClr>
                </a:gs>
                <a:gs pos="78000">
                  <a:schemeClr val="accent3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НУЗ ДКБ</c:v>
                </c:pt>
                <c:pt idx="1">
                  <c:v>НИИ ПК им. Е. Н. Мешалкина</c:v>
                </c:pt>
                <c:pt idx="2">
                  <c:v>ГБУЗ НСО ГНОКБ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 formatCode="0.00%">
                  <c:v>5.7000000000000002E-2</c:v>
                </c:pt>
                <c:pt idx="1">
                  <c:v>0.11</c:v>
                </c:pt>
                <c:pt idx="2" formatCode="0.00%">
                  <c:v>3.5999999999999997E-2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1202808"/>
        <c:axId val="214305424"/>
      </c:barChart>
      <c:catAx>
        <c:axId val="11202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05424"/>
        <c:crosses val="autoZero"/>
        <c:auto val="1"/>
        <c:lblAlgn val="ctr"/>
        <c:lblOffset val="100"/>
        <c:noMultiLvlLbl val="0"/>
      </c:catAx>
      <c:valAx>
        <c:axId val="2143054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202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Ранний период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НУЗ ДКБ</c:v>
                </c:pt>
                <c:pt idx="1">
                  <c:v>НИИ ПК им. Е.Н. Мешалкина </c:v>
                </c:pt>
                <c:pt idx="2">
                  <c:v>ГБУЗ НСО ГНОКБ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0.107</c:v>
                </c:pt>
                <c:pt idx="1">
                  <c:v>0.02</c:v>
                </c:pt>
                <c:pt idx="2" formatCode="0.00%">
                  <c:v>0.13100000000000001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Отдаленный период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НУЗ ДКБ</c:v>
                </c:pt>
                <c:pt idx="1">
                  <c:v>НИИ ПК им. Е.Н. Мешалкина </c:v>
                </c:pt>
                <c:pt idx="2">
                  <c:v>ГБУЗ НСО ГНОКБ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3.3000000000000002E-2</c:v>
                </c:pt>
                <c:pt idx="1">
                  <c:v>5.0000000000000001E-3</c:v>
                </c:pt>
                <c:pt idx="2" formatCode="0.00%">
                  <c:v>7.1999999999999995E-2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9"/>
        <c:axId val="214306600"/>
        <c:axId val="214305816"/>
      </c:barChart>
      <c:catAx>
        <c:axId val="214306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05816"/>
        <c:crosses val="autoZero"/>
        <c:auto val="1"/>
        <c:lblAlgn val="ctr"/>
        <c:lblOffset val="100"/>
        <c:noMultiLvlLbl val="0"/>
      </c:catAx>
      <c:valAx>
        <c:axId val="214305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066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Радиотерапия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0000"/>
                  </a:schemeClr>
                </a:gs>
                <a:gs pos="78000">
                  <a:schemeClr val="accent1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Облонкодиспансер</c:v>
                </c:pt>
                <c:pt idx="1">
                  <c:v>НИИПК им. Е.Н. Мешалкина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 formatCode="0.00%">
                  <c:v>7.8E-2</c:v>
                </c:pt>
                <c:pt idx="1">
                  <c:v>0.28999999999999998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Химиотернпия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0000"/>
                  </a:schemeClr>
                </a:gs>
                <a:gs pos="78000">
                  <a:schemeClr val="accent2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Облонкодиспансер</c:v>
                </c:pt>
                <c:pt idx="1">
                  <c:v>НИИПК им. Е.Н. Мешалкина</c:v>
                </c:pt>
              </c:strCache>
            </c:strRef>
          </c:cat>
          <c:val>
            <c:numRef>
              <c:f>Лист1!$C$2:$C$3</c:f>
              <c:numCache>
                <c:formatCode>0.00%</c:formatCode>
                <c:ptCount val="2"/>
                <c:pt idx="0">
                  <c:v>8.6999999999999994E-2</c:v>
                </c:pt>
                <c:pt idx="1">
                  <c:v>0.106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14304248"/>
        <c:axId val="214306992"/>
      </c:barChart>
      <c:catAx>
        <c:axId val="214304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06992"/>
        <c:crosses val="autoZero"/>
        <c:auto val="1"/>
        <c:lblAlgn val="ctr"/>
        <c:lblOffset val="100"/>
        <c:noMultiLvlLbl val="0"/>
      </c:catAx>
      <c:valAx>
        <c:axId val="214306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04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1-6 мес.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0000"/>
                  </a:schemeClr>
                </a:gs>
                <a:gs pos="78000">
                  <a:schemeClr val="accent1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НУЗ ДКБ</c:v>
                </c:pt>
                <c:pt idx="1">
                  <c:v>НИИПК им. Е.Н. Мешалкина</c:v>
                </c:pt>
                <c:pt idx="2">
                  <c:v>ГБУЗ НСО ГНОКБ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0.371</c:v>
                </c:pt>
                <c:pt idx="1">
                  <c:v>0.26300000000000001</c:v>
                </c:pt>
                <c:pt idx="2">
                  <c:v>0.40600000000000003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7-12 мес.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0000"/>
                  </a:schemeClr>
                </a:gs>
                <a:gs pos="78000">
                  <a:schemeClr val="accent2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НУЗ ДКБ</c:v>
                </c:pt>
                <c:pt idx="1">
                  <c:v>НИИПК им. Е.Н. Мешалкина</c:v>
                </c:pt>
                <c:pt idx="2">
                  <c:v>ГБУЗ НСО ГНОКБ</c:v>
                </c:pt>
              </c:strCache>
            </c:strRef>
          </c:cat>
          <c:val>
            <c:numRef>
              <c:f>Лист1!$C$2:$C$4</c:f>
              <c:numCache>
                <c:formatCode>0.00%</c:formatCode>
                <c:ptCount val="3"/>
                <c:pt idx="0" formatCode="0%">
                  <c:v>0.2</c:v>
                </c:pt>
                <c:pt idx="1">
                  <c:v>0.246</c:v>
                </c:pt>
                <c:pt idx="2">
                  <c:v>0.193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12 и более мес.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6000"/>
                    <a:lumMod val="100000"/>
                  </a:schemeClr>
                </a:gs>
                <a:gs pos="78000">
                  <a:schemeClr val="accent3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НУЗ ДКБ</c:v>
                </c:pt>
                <c:pt idx="1">
                  <c:v>НИИПК им. Е.Н. Мешалкина</c:v>
                </c:pt>
                <c:pt idx="2">
                  <c:v>ГБУЗ НСО ГНОКБ</c:v>
                </c:pt>
              </c:strCache>
            </c:strRef>
          </c:cat>
          <c:val>
            <c:numRef>
              <c:f>Лист1!$D$2:$D$4</c:f>
              <c:numCache>
                <c:formatCode>0.00%</c:formatCode>
                <c:ptCount val="3"/>
                <c:pt idx="0">
                  <c:v>0.42899999999999999</c:v>
                </c:pt>
                <c:pt idx="1">
                  <c:v>0.49099999999999999</c:v>
                </c:pt>
                <c:pt idx="2">
                  <c:v>0.40100000000000002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14303856"/>
        <c:axId val="214304640"/>
      </c:barChart>
      <c:catAx>
        <c:axId val="214303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04640"/>
        <c:crosses val="autoZero"/>
        <c:auto val="1"/>
        <c:lblAlgn val="ctr"/>
        <c:lblOffset val="100"/>
        <c:noMultiLvlLbl val="0"/>
      </c:catAx>
      <c:valAx>
        <c:axId val="214304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038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НУЗ ДКБ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0000"/>
                  </a:schemeClr>
                </a:gs>
                <a:gs pos="78000">
                  <a:schemeClr val="accent1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Количество выживших пациентов</c:v>
                </c:pt>
              </c:strCache>
            </c:strRef>
          </c:cat>
          <c:val>
            <c:numRef>
              <c:f>Лист1!$B$2</c:f>
              <c:numCache>
                <c:formatCode>0.00%</c:formatCode>
                <c:ptCount val="1"/>
                <c:pt idx="0">
                  <c:v>0.90800000000000003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НИИ ПК им Е.Н. Мешалкина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0000"/>
                  </a:schemeClr>
                </a:gs>
                <a:gs pos="78000">
                  <a:schemeClr val="accent2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Количество выживших пациентов</c:v>
                </c:pt>
              </c:strCache>
            </c:strRef>
          </c:cat>
          <c:val>
            <c:numRef>
              <c:f>Лист1!$C$2</c:f>
              <c:numCache>
                <c:formatCode>0.00%</c:formatCode>
                <c:ptCount val="1"/>
                <c:pt idx="0">
                  <c:v>0.99299999999999999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ГБУЗ НСО ГНОКБ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6000"/>
                    <a:lumMod val="100000"/>
                  </a:schemeClr>
                </a:gs>
                <a:gs pos="78000">
                  <a:schemeClr val="accent3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Количество выживших пациентов</c:v>
                </c:pt>
              </c:strCache>
            </c:strRef>
          </c:cat>
          <c:val>
            <c:numRef>
              <c:f>Лист1!$D$2</c:f>
              <c:numCache>
                <c:formatCode>0.00%</c:formatCode>
                <c:ptCount val="1"/>
                <c:pt idx="0">
                  <c:v>0.98199999999999998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68958168"/>
        <c:axId val="268959736"/>
      </c:barChart>
      <c:catAx>
        <c:axId val="268958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8959736"/>
        <c:crosses val="autoZero"/>
        <c:auto val="1"/>
        <c:lblAlgn val="ctr"/>
        <c:lblOffset val="100"/>
        <c:noMultiLvlLbl val="0"/>
      </c:catAx>
      <c:valAx>
        <c:axId val="2689597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8958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29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628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206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498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197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670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341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199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044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940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596443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882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09359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4670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7051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114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9CF93-08CE-4295-A251-9142B0F51DF2}" type="datetimeFigureOut">
              <a:rPr lang="ru-RU" smtClean="0"/>
              <a:t>16.04.2015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44D09EF-83F2-4133-A87B-CFC9FB89A2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858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2634" y="1008668"/>
            <a:ext cx="8611984" cy="3042165"/>
          </a:xfrm>
        </p:spPr>
        <p:txBody>
          <a:bodyPr/>
          <a:lstStyle/>
          <a:p>
            <a:r>
              <a:rPr lang="ru-RU" sz="2800" dirty="0"/>
              <a:t>Сравнение НУЗ </a:t>
            </a:r>
            <a:r>
              <a:rPr lang="ru-RU" sz="2800" dirty="0" smtClean="0"/>
              <a:t>ДКБ</a:t>
            </a:r>
            <a:r>
              <a:rPr lang="en-US" sz="2800" dirty="0" smtClean="0"/>
              <a:t>, </a:t>
            </a:r>
            <a:r>
              <a:rPr lang="ru-RU" sz="2800" dirty="0" smtClean="0"/>
              <a:t>НИИ </a:t>
            </a:r>
            <a:r>
              <a:rPr lang="ru-RU" sz="2800" dirty="0"/>
              <a:t>ПК им. Е.Н. </a:t>
            </a:r>
            <a:r>
              <a:rPr lang="ru-RU" sz="2800" dirty="0" smtClean="0"/>
              <a:t>Мешалкина</a:t>
            </a:r>
            <a:r>
              <a:rPr lang="en-US" sz="2800" dirty="0" smtClean="0"/>
              <a:t> </a:t>
            </a:r>
            <a:r>
              <a:rPr lang="ru-RU" sz="2800" dirty="0" smtClean="0"/>
              <a:t>и ГБУЗ НСО ГНОКБ </a:t>
            </a:r>
            <a:r>
              <a:rPr lang="ru-RU" sz="2800" dirty="0"/>
              <a:t>по эффективности лечения глиом головного мозга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992040" cy="217241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Дрантусов Семён Олегович</a:t>
            </a:r>
          </a:p>
          <a:p>
            <a:r>
              <a:rPr lang="ru-RU" dirty="0" smtClean="0"/>
              <a:t>Лечебный факультет, 5 курс, 1 группа</a:t>
            </a:r>
          </a:p>
          <a:p>
            <a:r>
              <a:rPr lang="ru-RU" dirty="0" err="1" smtClean="0"/>
              <a:t>Чындын-оол</a:t>
            </a:r>
            <a:r>
              <a:rPr lang="ru-RU" dirty="0" smtClean="0"/>
              <a:t> </a:t>
            </a:r>
            <a:r>
              <a:rPr lang="ru-RU" dirty="0" err="1" smtClean="0"/>
              <a:t>Эртине</a:t>
            </a:r>
            <a:r>
              <a:rPr lang="ru-RU" dirty="0" smtClean="0"/>
              <a:t> Солангыевич</a:t>
            </a:r>
          </a:p>
          <a:p>
            <a:r>
              <a:rPr lang="ru-RU" dirty="0" smtClean="0"/>
              <a:t>Лечебный факультет, 5 курс, 22 группа</a:t>
            </a:r>
          </a:p>
          <a:p>
            <a:r>
              <a:rPr lang="ru-RU" dirty="0"/>
              <a:t>Научный руководитель: к.м.н., доцент </a:t>
            </a:r>
            <a:r>
              <a:rPr lang="ru-RU" dirty="0" smtClean="0"/>
              <a:t>В.В. </a:t>
            </a:r>
            <a:r>
              <a:rPr lang="ru-RU" dirty="0" err="1" smtClean="0"/>
              <a:t>Каныгин</a:t>
            </a:r>
            <a:endParaRPr lang="ru-RU" dirty="0" smtClean="0"/>
          </a:p>
          <a:p>
            <a:r>
              <a:rPr lang="ru-RU" dirty="0"/>
              <a:t>д</a:t>
            </a:r>
            <a:r>
              <a:rPr lang="ru-RU" dirty="0" smtClean="0"/>
              <a:t>.м.н., профессор С.С. Рабинович 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4618" y="207818"/>
            <a:ext cx="3185160" cy="318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150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/>
              <a:t>Среди первичных опухолей головного мозга глиомы у взрослого населения составляют около 50%. Из них 55-57% являются злокачественными</a:t>
            </a:r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297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В настоящее время выработан единый комплексный подход к лечению низкодифференцированных внутримозговых опухолей головного мозга, который включает: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/>
              <a:t>Химиотерапию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/>
              <a:t>Лучевую терапию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/>
              <a:t>Хирургию</a:t>
            </a:r>
          </a:p>
        </p:txBody>
      </p:sp>
    </p:spTree>
    <p:extLst>
      <p:ext uri="{BB962C8B-B14F-4D97-AF65-F5344CB8AC3E}">
        <p14:creationId xmlns:p14="http://schemas.microsoft.com/office/powerpoint/2010/main" val="3506859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</a:t>
            </a:r>
            <a:r>
              <a:rPr lang="ru-RU" dirty="0" smtClean="0"/>
              <a:t> Цель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8263466" cy="3880773"/>
          </a:xfrm>
        </p:spPr>
        <p:txBody>
          <a:bodyPr>
            <a:normAutofit/>
          </a:bodyPr>
          <a:lstStyle/>
          <a:p>
            <a:r>
              <a:rPr lang="ru-RU" sz="3200" dirty="0"/>
              <a:t>Оценить длительность </a:t>
            </a:r>
            <a:r>
              <a:rPr lang="ru-RU" sz="3200" dirty="0" err="1"/>
              <a:t>безрецидивного</a:t>
            </a:r>
            <a:r>
              <a:rPr lang="ru-RU" sz="3200" dirty="0"/>
              <a:t> периода и частоту осложнений в зависимости от технологической оснащенности клиник и методов лечения.</a:t>
            </a:r>
          </a:p>
        </p:txBody>
      </p:sp>
    </p:spTree>
    <p:extLst>
      <p:ext uri="{BB962C8B-B14F-4D97-AF65-F5344CB8AC3E}">
        <p14:creationId xmlns:p14="http://schemas.microsoft.com/office/powerpoint/2010/main" val="1576729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Задачи исследования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   </a:t>
            </a:r>
            <a:r>
              <a:rPr lang="ru-RU" sz="2400" dirty="0"/>
              <a:t>Разработать анкету позволяющую систематизировать данные историй болезни пациентов с глиомами</a:t>
            </a:r>
          </a:p>
          <a:p>
            <a:pPr lvl="0"/>
            <a:r>
              <a:rPr lang="ru-RU" sz="2400" dirty="0"/>
              <a:t>Изучить истории болезни пациентов в НУЗ ДКБ</a:t>
            </a:r>
            <a:r>
              <a:rPr lang="en-US" sz="2400" dirty="0"/>
              <a:t>, </a:t>
            </a:r>
            <a:r>
              <a:rPr lang="ru-RU" sz="2400" dirty="0"/>
              <a:t>НИИ ПК им. Е.Н. Мешалкина</a:t>
            </a:r>
            <a:r>
              <a:rPr lang="en-US" sz="2400" dirty="0"/>
              <a:t> </a:t>
            </a:r>
            <a:r>
              <a:rPr lang="ru-RU" sz="2400" dirty="0"/>
              <a:t>и ГБУЗ НСО ГНОКБ</a:t>
            </a:r>
          </a:p>
          <a:p>
            <a:pPr lvl="0"/>
            <a:r>
              <a:rPr lang="ru-RU" sz="2400" dirty="0"/>
              <a:t>Провести статистический анализ полученных данных из историй болезни с помощью разработанных анкет.</a:t>
            </a:r>
          </a:p>
          <a:p>
            <a:pPr lvl="0"/>
            <a:r>
              <a:rPr lang="ru-RU" sz="2400" dirty="0"/>
              <a:t>Оценить результаты лечения.</a:t>
            </a:r>
          </a:p>
          <a:p>
            <a:pPr lvl="0"/>
            <a:r>
              <a:rPr lang="ru-RU" sz="2400" dirty="0"/>
              <a:t>Выяснить причину наибольшей эффективности.</a:t>
            </a:r>
          </a:p>
          <a:p>
            <a:pPr marL="0" lv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00265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Научная новизна работы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/>
              <a:t> </a:t>
            </a:r>
            <a:r>
              <a:rPr lang="ru-RU" sz="2800" dirty="0" smtClean="0"/>
              <a:t>  Получить </a:t>
            </a:r>
            <a:r>
              <a:rPr lang="ru-RU" sz="2800" dirty="0"/>
              <a:t>статистические данные о частоте возникновения внутримозговых опухолей, способах их лечения и продолжительности жизни пациентов за период 2010-2014 гг. в Новосибирской области.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2567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Практическая значимость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   </a:t>
            </a:r>
            <a:r>
              <a:rPr lang="ru-RU" sz="2800" dirty="0" smtClean="0"/>
              <a:t>Позволит </a:t>
            </a:r>
            <a:r>
              <a:rPr lang="ru-RU" sz="2800" dirty="0"/>
              <a:t>выявить причины наилучших результатов и, возможно, изменение тактики лечения в других медицинских учреждениях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5510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Объект 1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708362"/>
              </p:ext>
            </p:extLst>
          </p:nvPr>
        </p:nvGraphicFramePr>
        <p:xfrm>
          <a:off x="677863" y="1181100"/>
          <a:ext cx="8305800" cy="4860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1018857" y="224010"/>
            <a:ext cx="8596668" cy="1320800"/>
          </a:xfrm>
        </p:spPr>
        <p:txBody>
          <a:bodyPr/>
          <a:lstStyle/>
          <a:p>
            <a:r>
              <a:rPr lang="ru-RU" dirty="0" smtClean="0"/>
              <a:t>Объём хирургического вмешательства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019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1018857" y="224010"/>
            <a:ext cx="8596668" cy="1320800"/>
          </a:xfrm>
        </p:spPr>
        <p:txBody>
          <a:bodyPr/>
          <a:lstStyle/>
          <a:p>
            <a:r>
              <a:rPr lang="ru-RU" dirty="0" smtClean="0"/>
              <a:t>Послеоперационный осложнения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403810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74864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Техническая оснащенность клиник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9956548"/>
              </p:ext>
            </p:extLst>
          </p:nvPr>
        </p:nvGraphicFramePr>
        <p:xfrm>
          <a:off x="239695" y="1930400"/>
          <a:ext cx="9303800" cy="38312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5950"/>
                <a:gridCol w="2325950"/>
                <a:gridCol w="2325950"/>
                <a:gridCol w="2325950"/>
              </a:tblGrid>
              <a:tr h="99303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НУЗ ДКБ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НИИ ПК им. Е.Н. Мешалкина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ГБУЗ НСО ГНОКБ</a:t>
                      </a:r>
                      <a:endParaRPr lang="ru-RU" dirty="0"/>
                    </a:p>
                  </a:txBody>
                  <a:tcPr/>
                </a:tc>
              </a:tr>
              <a:tr h="575328">
                <a:tc>
                  <a:txBody>
                    <a:bodyPr/>
                    <a:lstStyle/>
                    <a:p>
                      <a:r>
                        <a:rPr lang="ru-RU" dirty="0" smtClean="0"/>
                        <a:t>Нейронавигация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</a:tr>
              <a:tr h="1331087">
                <a:tc>
                  <a:txBody>
                    <a:bodyPr/>
                    <a:lstStyle/>
                    <a:p>
                      <a:r>
                        <a:rPr lang="ru-RU" dirty="0" smtClean="0"/>
                        <a:t>Интраоперационная флюоресцентная микроскопия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</a:tr>
              <a:tr h="931761">
                <a:tc>
                  <a:txBody>
                    <a:bodyPr/>
                    <a:lstStyle/>
                    <a:p>
                      <a:r>
                        <a:rPr lang="ru-RU" dirty="0" smtClean="0"/>
                        <a:t>Функциональное МРТ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19182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Применение химии и радиотерапии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3891565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47205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Лучевая терапия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8180234"/>
              </p:ext>
            </p:extLst>
          </p:nvPr>
        </p:nvGraphicFramePr>
        <p:xfrm>
          <a:off x="677863" y="2160588"/>
          <a:ext cx="8596311" cy="165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5437"/>
                <a:gridCol w="2865437"/>
                <a:gridCol w="2865437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База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Доза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НИИ</a:t>
                      </a:r>
                      <a:r>
                        <a:rPr lang="ru-RU" baseline="0" dirty="0" smtClean="0"/>
                        <a:t>ПК им. Е.Н. Мешалкина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ELEKTA AXESSE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РОД 2-5</a:t>
                      </a:r>
                    </a:p>
                    <a:p>
                      <a:r>
                        <a:rPr lang="ru-RU" dirty="0" smtClean="0"/>
                        <a:t>СОД 30-60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Облонкодиспансер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r>
                        <a:rPr lang="en-US" dirty="0" smtClean="0"/>
                        <a:t>RTISTE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РОД 2-5</a:t>
                      </a:r>
                    </a:p>
                    <a:p>
                      <a:r>
                        <a:rPr lang="ru-RU" dirty="0" smtClean="0"/>
                        <a:t>СОД 50-60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4238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Химиотерапия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8568723"/>
              </p:ext>
            </p:extLst>
          </p:nvPr>
        </p:nvGraphicFramePr>
        <p:xfrm>
          <a:off x="677863" y="2160588"/>
          <a:ext cx="8596312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9078"/>
                <a:gridCol w="2149078"/>
                <a:gridCol w="2149078"/>
                <a:gridCol w="2149078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НИИПК им Е.Н. Мешалкина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 smtClean="0"/>
                        <a:t>Облонкодиспансер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row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Препарат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 smtClean="0"/>
                        <a:t>Темодал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80,5%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65,6%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 smtClean="0"/>
                        <a:t>Ломустин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7,3%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9,4%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 smtClean="0"/>
                        <a:t>Мюстофоран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12,2%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15,6%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 smtClean="0"/>
                        <a:t>Авастин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9,4%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Линия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83%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87,5%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12,5%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19867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Безрецидивный</a:t>
            </a:r>
            <a:r>
              <a:rPr lang="ru-RU" dirty="0" smtClean="0"/>
              <a:t> период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0572346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67358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Выживаемости в период 2010-2014 г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2987384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139993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68784"/>
          </a:xfrm>
        </p:spPr>
        <p:txBody>
          <a:bodyPr/>
          <a:lstStyle/>
          <a:p>
            <a:pPr algn="ctr"/>
            <a:r>
              <a:rPr lang="ru-RU" dirty="0" smtClean="0"/>
              <a:t>Выводы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</a:t>
            </a:r>
            <a:r>
              <a:rPr lang="ru-RU" sz="2800" dirty="0" smtClean="0"/>
              <a:t>В исследовании было выявлено, что длина </a:t>
            </a:r>
            <a:r>
              <a:rPr lang="ru-RU" sz="2800" dirty="0" err="1" smtClean="0"/>
              <a:t>безрецидивного</a:t>
            </a:r>
            <a:r>
              <a:rPr lang="ru-RU" sz="2800" dirty="0" smtClean="0"/>
              <a:t> периода, сроки выживаемости и частота осложнений зависят от технологической оснащённости клиник. В городе Новосибирск лидером является НИИ ПК им. Е.Н. </a:t>
            </a:r>
            <a:r>
              <a:rPr lang="ru-RU" sz="2800" smtClean="0"/>
              <a:t>Мешалкина.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227247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1621" y="2491665"/>
            <a:ext cx="8502177" cy="1822883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457822208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378</TotalTime>
  <Words>370</Words>
  <Application>Microsoft Office PowerPoint</Application>
  <PresentationFormat>Широкоэкранный</PresentationFormat>
  <Paragraphs>83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Trebuchet MS</vt:lpstr>
      <vt:lpstr>Wingdings 3</vt:lpstr>
      <vt:lpstr>Грань</vt:lpstr>
      <vt:lpstr>Сравнение НУЗ ДКБ, НИИ ПК им. Е.Н. Мешалкина и ГБУЗ НСО ГНОКБ по эффективности лечения глиом головного мозга </vt:lpstr>
      <vt:lpstr>Презентация PowerPoint</vt:lpstr>
      <vt:lpstr>Презентация PowerPoint</vt:lpstr>
      <vt:lpstr>  Цель</vt:lpstr>
      <vt:lpstr>Задачи исследования</vt:lpstr>
      <vt:lpstr>Научная новизна работы</vt:lpstr>
      <vt:lpstr>Практическая значимость</vt:lpstr>
      <vt:lpstr>Объём хирургического вмешательства</vt:lpstr>
      <vt:lpstr>Послеоперационный осложнения</vt:lpstr>
      <vt:lpstr>Техническая оснащенность клиник</vt:lpstr>
      <vt:lpstr>Применение химии и радиотерапии</vt:lpstr>
      <vt:lpstr>Лучевая терапия</vt:lpstr>
      <vt:lpstr>Химиотерапия</vt:lpstr>
      <vt:lpstr>Безрецидивный период</vt:lpstr>
      <vt:lpstr>Выживаемости в период 2010-2014 г</vt:lpstr>
      <vt:lpstr>Выводы</vt:lpstr>
      <vt:lpstr>Спасибо за внимание!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Сравнение НУЗ ДКБ, НИИ ПК им. Е.Н. Мешалкина и ГБУЗ НСО ГНОКБ по эффективности лечения глиом головного мозга</dc:title>
  <dc:creator>Samen Droantusov</dc:creator>
  <cp:lastModifiedBy>Samen Droantusov</cp:lastModifiedBy>
  <cp:revision>48</cp:revision>
  <dcterms:created xsi:type="dcterms:W3CDTF">2015-04-07T06:14:29Z</dcterms:created>
  <dcterms:modified xsi:type="dcterms:W3CDTF">2015-04-16T02:15:51Z</dcterms:modified>
</cp:coreProperties>
</file>