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3" r:id="rId9"/>
    <p:sldId id="266" r:id="rId10"/>
    <p:sldId id="282" r:id="rId11"/>
    <p:sldId id="283" r:id="rId12"/>
    <p:sldId id="284" r:id="rId13"/>
    <p:sldId id="280" r:id="rId14"/>
    <p:sldId id="267" r:id="rId15"/>
    <p:sldId id="264" r:id="rId16"/>
    <p:sldId id="277" r:id="rId17"/>
    <p:sldId id="270" r:id="rId18"/>
    <p:sldId id="276" r:id="rId19"/>
    <p:sldId id="275" r:id="rId20"/>
    <p:sldId id="278" r:id="rId21"/>
    <p:sldId id="271" r:id="rId22"/>
    <p:sldId id="272" r:id="rId23"/>
    <p:sldId id="273" r:id="rId24"/>
    <p:sldId id="274" r:id="rId25"/>
    <p:sldId id="268" r:id="rId26"/>
    <p:sldId id="279" r:id="rId27"/>
    <p:sldId id="269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99FFCC"/>
    <a:srgbClr val="FFCC66"/>
    <a:srgbClr val="F137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67" d="100"/>
          <a:sy n="67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59F3823-FA1C-4373-93DB-38E310407C6E}" type="datetimeFigureOut">
              <a:rPr lang="ru-RU"/>
              <a:pPr/>
              <a:t>16.04.2015</a:t>
            </a:fld>
            <a:endParaRPr lang="ru-RU"/>
          </a:p>
        </p:txBody>
      </p:sp>
      <p:sp>
        <p:nvSpPr>
          <p:cNvPr id="471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A02711A-847C-4DB6-90D6-CB99D732CD9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ln/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ru-RU"/>
          </a:p>
        </p:txBody>
      </p:sp>
      <p:sp>
        <p:nvSpPr>
          <p:cNvPr id="4813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6F932FAC-DC50-4B3E-96F3-5CE77DFD5792}" type="slidenum">
              <a:rPr lang="ru-RU" sz="1200"/>
              <a:pPr algn="r" eaLnBrk="0" hangingPunct="0"/>
              <a:t>10</a:t>
            </a:fld>
            <a:endParaRPr 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677BA-BB30-484A-A7DA-86BD12E961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B0D67-7B5F-4A33-81C6-2E49BD3CC1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88C65-062E-4222-B6CE-65674847A6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CDBB1-83B1-4BC5-9714-707FD7EA47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CE34B-7A6D-4A44-A54C-41D35BEA75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A02B6-112A-435F-B0B0-B97381BDE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1C747A-2D4E-4267-BD80-4808688D1B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E2515-A62D-4D51-8830-74ECB0CDF7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7FEB2E-1B82-452B-8071-4691BC5214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03E2B-5A9A-4186-B74D-F31FB13803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7C5F3-E967-4187-BE30-64116D30B7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609D1-00B5-40A1-9030-9F37A253A5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Заголовок, текст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иаграмма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857AF-C299-490E-8A24-E55AFC14AB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FF"/>
            </a:gs>
            <a:gs pos="50000">
              <a:srgbClr val="BFD5FF"/>
            </a:gs>
            <a:gs pos="100000">
              <a:srgbClr val="66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C7583A-8539-41C7-9BFD-3B17F1D591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__________Microsoft_Office_Excel1.xls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4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470025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НЕКОТОРЫЕ ВОПРОСЫ ЭПИДЕМИОЛОГИИ И ЭТИОЛОГИИ ПЕРВИЧНЫХ ГЛИОМ ГОЛОВНОГО МОЗГА (ПГГМ)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3581400"/>
            <a:ext cx="77724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С. Ю. Рощин, Е.В. Макеева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Кафедра нейрохирургии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Новосибирский государственный медицинский университет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Научные руководители: д.м.н.С.С.Рабинович,  к.м.н. В.В. Каныгин</a:t>
            </a:r>
          </a:p>
        </p:txBody>
      </p:sp>
      <p:pic>
        <p:nvPicPr>
          <p:cNvPr id="15363" name="Picture 6" descr="i_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5257800"/>
            <a:ext cx="8810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Рисунок 6" descr="ЛогоНГМУ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838200"/>
            <a:ext cx="1096963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Прямоугольник 8"/>
          <p:cNvSpPr>
            <a:spLocks noChangeArrowheads="1"/>
          </p:cNvSpPr>
          <p:nvPr/>
        </p:nvSpPr>
        <p:spPr bwMode="auto">
          <a:xfrm>
            <a:off x="3810000" y="6248400"/>
            <a:ext cx="2000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Новосибирск 2015 г</a:t>
            </a:r>
            <a:r>
              <a:rPr lang="ru-RU" sz="2400">
                <a:latin typeface="Calibri" pitchFamily="34" charset="0"/>
              </a:rPr>
              <a:t>.</a:t>
            </a:r>
          </a:p>
        </p:txBody>
      </p:sp>
      <p:sp>
        <p:nvSpPr>
          <p:cNvPr id="15366" name="Rectangle 9"/>
          <p:cNvSpPr>
            <a:spLocks noChangeArrowheads="1"/>
          </p:cNvSpPr>
          <p:nvPr/>
        </p:nvSpPr>
        <p:spPr bwMode="auto">
          <a:xfrm>
            <a:off x="990600" y="152400"/>
            <a:ext cx="72517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НОВОСИБИРСКИЙ ГОСУДАРСТВЕННЫЙ МЕДИЦИНСКИЙ УНИВЕРСИТЕТ</a:t>
            </a:r>
            <a:br>
              <a:rPr lang="ru-RU" sz="1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ГБОУ ВПО НГМУ Минздрава России</a:t>
            </a:r>
            <a:br>
              <a:rPr lang="ru-RU" sz="16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7" name="Picture 10" descr="i_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5257800"/>
            <a:ext cx="8810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1" descr="i_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5257800"/>
            <a:ext cx="8810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8" name="Object 4"/>
          <p:cNvGraphicFramePr>
            <a:graphicFrameLocks noChangeAspect="1"/>
          </p:cNvGraphicFramePr>
          <p:nvPr>
            <p:ph idx="1"/>
          </p:nvPr>
        </p:nvGraphicFramePr>
        <p:xfrm>
          <a:off x="1524000" y="1828800"/>
          <a:ext cx="6091238" cy="4064000"/>
        </p:xfrm>
        <a:graphic>
          <a:graphicData uri="http://schemas.openxmlformats.org/presentationml/2006/ole">
            <p:oleObj spid="_x0000_s6148" name="Диаграмма" r:id="rId3" imgW="6096075" imgH="4067089" progId="MSGraph.Chart.8">
              <p:embed followColorScheme="full"/>
            </p:oleObj>
          </a:graphicData>
        </a:graphic>
      </p:graphicFrame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609600" y="6019800"/>
            <a:ext cx="7712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Заболеваемость ПГГМ  в США, на 100 тыс. населения</a:t>
            </a:r>
          </a:p>
        </p:txBody>
      </p:sp>
      <p:sp>
        <p:nvSpPr>
          <p:cNvPr id="6150" name="Rectangle 7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229600" cy="1143000"/>
          </a:xfrm>
        </p:spPr>
        <p:txBody>
          <a:bodyPr/>
          <a:lstStyle/>
          <a:p>
            <a:pPr algn="l" eaLnBrk="1" hangingPunct="1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Статистические данные по заболеваемости глиомами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ru-RU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Статистика по России</a:t>
            </a:r>
          </a:p>
        </p:txBody>
      </p:sp>
      <p:sp>
        <p:nvSpPr>
          <p:cNvPr id="819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5410200"/>
            <a:ext cx="7924800" cy="10207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Прирост заболеваемости глиомами с 1999 по 2009 г. составил </a:t>
            </a:r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38 %.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2000" b="1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196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1676400" y="1371600"/>
          <a:ext cx="5715000" cy="3813175"/>
        </p:xfrm>
        <a:graphic>
          <a:graphicData uri="http://schemas.openxmlformats.org/presentationml/2006/ole">
            <p:oleObj spid="_x0000_s8196" name="Диаграмма" r:id="rId3" imgW="6096075" imgH="4067089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1143000"/>
          </a:xfrm>
        </p:spPr>
        <p:txBody>
          <a:bodyPr/>
          <a:lstStyle/>
          <a:p>
            <a:pPr algn="l" eaLnBrk="1" hangingPunct="1"/>
            <a:r>
              <a:rPr 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Распределение видов ОГМ по частоте заболеваемости среди взрослых</a:t>
            </a:r>
            <a:r>
              <a:rPr lang="ru-RU" sz="4000" smtClean="0"/>
              <a:t> </a:t>
            </a:r>
          </a:p>
        </p:txBody>
      </p:sp>
      <p:graphicFrame>
        <p:nvGraphicFramePr>
          <p:cNvPr id="9221" name="Object 5"/>
          <p:cNvGraphicFramePr>
            <a:graphicFrameLocks noChangeAspect="1"/>
          </p:cNvGraphicFramePr>
          <p:nvPr>
            <p:ph idx="1"/>
          </p:nvPr>
        </p:nvGraphicFramePr>
        <p:xfrm>
          <a:off x="990600" y="1524000"/>
          <a:ext cx="7570788" cy="5087938"/>
        </p:xfrm>
        <a:graphic>
          <a:graphicData uri="http://schemas.openxmlformats.org/presentationml/2006/ole">
            <p:oleObj spid="_x0000_s9221" name="Диаграмма" r:id="rId3" imgW="7581829" imgH="5095806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/>
          <a:lstStyle/>
          <a:p>
            <a:pPr algn="l" eaLnBrk="1" hangingPunct="1"/>
            <a:r>
              <a:rPr 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Распределение видов ОГМ по частоте заболеваемости среди детей</a:t>
            </a:r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>
            <p:ph idx="1"/>
          </p:nvPr>
        </p:nvGraphicFramePr>
        <p:xfrm>
          <a:off x="669925" y="1358900"/>
          <a:ext cx="8474075" cy="5499100"/>
        </p:xfrm>
        <a:graphic>
          <a:graphicData uri="http://schemas.openxmlformats.org/presentationml/2006/ole">
            <p:oleObj spid="_x0000_s12292" name="Диаграмма" r:id="rId3" imgW="6267487" imgH="4067089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8153400" cy="3048000"/>
          </a:xfrm>
          <a:gradFill rotWithShape="1">
            <a:gsLst>
              <a:gs pos="0">
                <a:srgbClr val="F13723">
                  <a:alpha val="15999"/>
                </a:srgbClr>
              </a:gs>
              <a:gs pos="100000">
                <a:srgbClr val="000000"/>
              </a:gs>
            </a:gsLst>
            <a:lin ang="5400000" scaled="1"/>
          </a:gradFill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Ежегодно в мире заболевают около 176 тысяч человек, </a:t>
            </a:r>
            <a:b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128 тысяч</a:t>
            </a: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из которых — с </a:t>
            </a: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летальным исходом. </a:t>
            </a:r>
            <a:r>
              <a:rPr lang="ru-RU" smtClean="0"/>
              <a:t> </a:t>
            </a:r>
          </a:p>
        </p:txBody>
      </p:sp>
      <p:pic>
        <p:nvPicPr>
          <p:cNvPr id="24578" name="Picture 7" descr="mb4_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4038600"/>
            <a:ext cx="50577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0" descr="7034741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8" descr="20"/>
          <p:cNvPicPr>
            <a:picLocks noChangeAspect="1" noChangeArrowheads="1"/>
          </p:cNvPicPr>
          <p:nvPr/>
        </p:nvPicPr>
        <p:blipFill>
          <a:blip r:embed="rId3"/>
          <a:srcRect t="6299" b="12599"/>
          <a:stretch>
            <a:fillRect/>
          </a:stretch>
        </p:blipFill>
        <p:spPr bwMode="auto">
          <a:xfrm>
            <a:off x="4857750" y="4540250"/>
            <a:ext cx="428625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" descr="760370920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 l="19685"/>
          <a:stretch>
            <a:fillRect/>
          </a:stretch>
        </p:blipFill>
        <p:spPr bwMode="auto">
          <a:xfrm>
            <a:off x="0" y="4525963"/>
            <a:ext cx="3303588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153400" cy="2544762"/>
          </a:xfrm>
          <a:solidFill>
            <a:schemeClr val="accent1">
              <a:alpha val="67058"/>
            </a:schemeClr>
          </a:solidFill>
        </p:spPr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НОВОСИБИРСК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i="1" smtClean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ru-RU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нейрохирургии федерального значения</a:t>
            </a:r>
          </a:p>
        </p:txBody>
      </p:sp>
      <p:pic>
        <p:nvPicPr>
          <p:cNvPr id="25605" name="Picture 12" descr="cnUuYWxsLmJpei9pbWcvcnUvc2VydmljZV9jYXRhbG9nLzExNDMyOS5qcGVnP19faWQ9MTM0NDc=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895600" y="3657600"/>
            <a:ext cx="2971800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9" descr="57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733800"/>
            <a:ext cx="2743200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AutoShape 20"/>
          <p:cNvSpPr>
            <a:spLocks noChangeArrowheads="1"/>
          </p:cNvSpPr>
          <p:nvPr/>
        </p:nvSpPr>
        <p:spPr bwMode="auto">
          <a:xfrm>
            <a:off x="609600" y="2133600"/>
            <a:ext cx="1371600" cy="1371600"/>
          </a:xfrm>
          <a:prstGeom prst="wedgeRectCallout">
            <a:avLst>
              <a:gd name="adj1" fmla="val 43750"/>
              <a:gd name="adj2" fmla="val 16689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6627" name="AutoShape 17"/>
          <p:cNvSpPr>
            <a:spLocks noChangeArrowheads="1"/>
          </p:cNvSpPr>
          <p:nvPr/>
        </p:nvSpPr>
        <p:spPr bwMode="auto">
          <a:xfrm>
            <a:off x="2971800" y="4648200"/>
            <a:ext cx="1905000" cy="1828800"/>
          </a:xfrm>
          <a:prstGeom prst="wedgeRectCallout">
            <a:avLst>
              <a:gd name="adj1" fmla="val -73750"/>
              <a:gd name="adj2" fmla="val -4409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6628" name="AutoShape 16"/>
          <p:cNvSpPr>
            <a:spLocks noChangeArrowheads="1"/>
          </p:cNvSpPr>
          <p:nvPr/>
        </p:nvSpPr>
        <p:spPr bwMode="auto">
          <a:xfrm>
            <a:off x="2971800" y="2209800"/>
            <a:ext cx="1524000" cy="1752600"/>
          </a:xfrm>
          <a:prstGeom prst="wedgeRectCallout">
            <a:avLst>
              <a:gd name="adj1" fmla="val -106565"/>
              <a:gd name="adj2" fmla="val 7490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381000"/>
            <a:ext cx="4038600" cy="4525963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Цели исследования.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1. Выделение групп риска по заболеваемости злокачественными глиомами.</a:t>
            </a:r>
            <a:endParaRPr lang="ru-RU" sz="24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0" name="Rectangle 11"/>
          <p:cNvSpPr>
            <a:spLocks noGrp="1" noChangeArrowheads="1"/>
          </p:cNvSpPr>
          <p:nvPr>
            <p:ph type="body" sz="half" idx="2"/>
          </p:nvPr>
        </p:nvSpPr>
        <p:spPr>
          <a:xfrm>
            <a:off x="4876800" y="1828800"/>
            <a:ext cx="4038600" cy="4525963"/>
          </a:xfrm>
        </p:spPr>
        <p:txBody>
          <a:bodyPr/>
          <a:lstStyle/>
          <a:p>
            <a:pPr marL="381000" indent="-381000"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Задачи исследования.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Проанализировать случаи заболеваемости  первичными глиомами, госпитализированные в отделения нейрохирургии ДКБ, НИИПК за период 2010-2014 гг. </a:t>
            </a:r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Провести обзор мировых исследований по вопросам этиологии и факторов риска заболеваемости глиомами.</a:t>
            </a:r>
          </a:p>
          <a:p>
            <a:pPr marL="381000" indent="-381000" eaLnBrk="1" hangingPunct="1">
              <a:lnSpc>
                <a:spcPct val="80000"/>
              </a:lnSpc>
            </a:pPr>
            <a:endParaRPr lang="ru-RU" sz="2400" smtClean="0"/>
          </a:p>
        </p:txBody>
      </p:sp>
      <p:pic>
        <p:nvPicPr>
          <p:cNvPr id="26631" name="Объект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0" y="3810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Рисунок 1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381000"/>
            <a:ext cx="100488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3" descr="%D1%84%D1%80%D0%BE%D0%BD%D1%82%D0%B0%D0%B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648200"/>
            <a:ext cx="1905000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15" descr="%D0%B0%D0%BA%D1%81%D0%B8%D0%B0%D0%BB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1800" y="2209800"/>
            <a:ext cx="1570038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19" descr="%D0%A4%D1%80%D0%BE%D0%BD%D1%82%D0%B0%D0%B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2133600"/>
            <a:ext cx="13652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Объект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371600"/>
            <a:ext cx="148431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1371600"/>
            <a:ext cx="210343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5"/>
          <p:cNvSpPr>
            <a:spLocks noChangeArrowheads="1"/>
          </p:cNvSpPr>
          <p:nvPr/>
        </p:nvSpPr>
        <p:spPr bwMode="auto">
          <a:xfrm>
            <a:off x="381000" y="304800"/>
            <a:ext cx="5422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00206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Материалы и методы</a:t>
            </a:r>
          </a:p>
        </p:txBody>
      </p:sp>
      <p:cxnSp>
        <p:nvCxnSpPr>
          <p:cNvPr id="8" name="Прямая со стрелкой 7"/>
          <p:cNvCxnSpPr>
            <a:stCxn id="4" idx="2"/>
          </p:cNvCxnSpPr>
          <p:nvPr/>
        </p:nvCxnSpPr>
        <p:spPr>
          <a:xfrm flipH="1">
            <a:off x="1981200" y="3200400"/>
            <a:ext cx="14288" cy="1231900"/>
          </a:xfrm>
          <a:prstGeom prst="straightConnector1">
            <a:avLst/>
          </a:prstGeom>
          <a:ln w="165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6858000" y="3200400"/>
            <a:ext cx="14288" cy="1231900"/>
          </a:xfrm>
          <a:prstGeom prst="straightConnector1">
            <a:avLst/>
          </a:prstGeom>
          <a:ln w="165100" cmpd="sng">
            <a:solidFill>
              <a:srgbClr val="FF01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Прямоугольник 9"/>
          <p:cNvSpPr>
            <a:spLocks noChangeArrowheads="1"/>
          </p:cNvSpPr>
          <p:nvPr/>
        </p:nvSpPr>
        <p:spPr bwMode="auto">
          <a:xfrm>
            <a:off x="1493838" y="4660900"/>
            <a:ext cx="13271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 i="1">
                <a:solidFill>
                  <a:srgbClr val="F13723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144</a:t>
            </a:r>
          </a:p>
        </p:txBody>
      </p:sp>
      <p:pic>
        <p:nvPicPr>
          <p:cNvPr id="27655" name="Picture 14" descr="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200" y="3048000"/>
            <a:ext cx="2667000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6" name="Прямоугольник 10"/>
          <p:cNvSpPr>
            <a:spLocks noChangeArrowheads="1"/>
          </p:cNvSpPr>
          <p:nvPr/>
        </p:nvSpPr>
        <p:spPr bwMode="auto">
          <a:xfrm>
            <a:off x="6172200" y="4648200"/>
            <a:ext cx="13271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 i="1">
                <a:solidFill>
                  <a:srgbClr val="F13723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120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2" name="Диаграмма 10"/>
          <p:cNvGraphicFramePr>
            <a:graphicFrameLocks/>
          </p:cNvGraphicFramePr>
          <p:nvPr/>
        </p:nvGraphicFramePr>
        <p:xfrm>
          <a:off x="0" y="127000"/>
          <a:ext cx="9245600" cy="6731000"/>
        </p:xfrm>
        <a:graphic>
          <a:graphicData uri="http://schemas.openxmlformats.org/presentationml/2006/ole">
            <p:oleObj spid="_x0000_s46082" name="Диаграмма" r:id="rId4" imgW="9248714" imgH="6181749" progId="Excel.Chart.8">
              <p:embed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Диаграмма 1"/>
          <p:cNvGraphicFramePr>
            <a:graphicFrameLocks/>
          </p:cNvGraphicFramePr>
          <p:nvPr/>
        </p:nvGraphicFramePr>
        <p:xfrm>
          <a:off x="50800" y="508000"/>
          <a:ext cx="9093200" cy="6350000"/>
        </p:xfrm>
        <a:graphic>
          <a:graphicData uri="http://schemas.openxmlformats.org/presentationml/2006/ole">
            <p:oleObj spid="_x0000_s49154" name="Диаграмма" r:id="rId3" imgW="9086750" imgH="6181749" progId="Excel.Chart.8">
              <p:embed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78" name="Диаграмма 11"/>
          <p:cNvGraphicFramePr>
            <a:graphicFrameLocks/>
          </p:cNvGraphicFramePr>
          <p:nvPr/>
        </p:nvGraphicFramePr>
        <p:xfrm>
          <a:off x="0" y="223838"/>
          <a:ext cx="9058275" cy="6159500"/>
        </p:xfrm>
        <a:graphic>
          <a:graphicData uri="http://schemas.openxmlformats.org/presentationml/2006/ole">
            <p:oleObj spid="_x0000_s50178" name="Диаграмма" r:id="rId3" imgW="9086750" imgH="6181749" progId="Excel.Chart.8">
              <p:embed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ctrTitle"/>
          </p:nvPr>
        </p:nvSpPr>
        <p:spPr>
          <a:xfrm>
            <a:off x="685800" y="2133600"/>
            <a:ext cx="7772400" cy="1470025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РЕЗУЛЬТАТЫ ИССЛЕДОВАНИЯ</a:t>
            </a:r>
          </a:p>
        </p:txBody>
      </p:sp>
      <p:sp>
        <p:nvSpPr>
          <p:cNvPr id="28674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Проведен ретроспективный анализ 264 историй болезней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Распределение ПГГМ по возрасту</a:t>
            </a:r>
          </a:p>
        </p:txBody>
      </p:sp>
      <p:graphicFrame>
        <p:nvGraphicFramePr>
          <p:cNvPr id="29698" name="Объект 26"/>
          <p:cNvGraphicFramePr>
            <a:graphicFrameLocks noGrp="1"/>
          </p:cNvGraphicFramePr>
          <p:nvPr>
            <p:ph idx="4294967295"/>
          </p:nvPr>
        </p:nvGraphicFramePr>
        <p:xfrm>
          <a:off x="635000" y="1473200"/>
          <a:ext cx="7977188" cy="4673600"/>
        </p:xfrm>
        <a:graphic>
          <a:graphicData uri="http://schemas.openxmlformats.org/presentationml/2006/ole">
            <p:oleObj spid="_x0000_s29698" r:id="rId3" imgW="7980356" imgH="4669941" progId="Excel.Chart.8">
              <p:embed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609600"/>
            <a:ext cx="7162800" cy="1143000"/>
          </a:xfrm>
        </p:spPr>
        <p:txBody>
          <a:bodyPr/>
          <a:lstStyle/>
          <a:p>
            <a:pPr algn="l" eaLnBrk="1" hangingPunct="1"/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Распределение ПГГМ по половому признаку</a:t>
            </a:r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>
            <p:ph type="chart" idx="1"/>
          </p:nvPr>
        </p:nvGraphicFramePr>
        <p:xfrm>
          <a:off x="457200" y="1600200"/>
          <a:ext cx="8197850" cy="4525963"/>
        </p:xfrm>
        <a:graphic>
          <a:graphicData uri="http://schemas.openxmlformats.org/presentationml/2006/ole">
            <p:oleObj spid="_x0000_s19463" name="Диаграмма" r:id="rId3" imgW="8229687" imgH="4543522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5105400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Кто в опасности?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Факторы риска ПГГМ</a:t>
            </a:r>
          </a:p>
        </p:txBody>
      </p:sp>
      <p:pic>
        <p:nvPicPr>
          <p:cNvPr id="32770" name="Picture 8" descr="clp4921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609600"/>
            <a:ext cx="3817938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16" descr="1315156047_stra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048000"/>
            <a:ext cx="18669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Генетические факторы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4419600" cy="2667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Проведя 44 тыс. испытаний генов, ученые идентифицировали гены в клетках-предшественниках раковых клеток, которые наиболее заметно вели себя на всех стадиях новообразований (ген SIX1)</a:t>
            </a:r>
          </a:p>
        </p:txBody>
      </p:sp>
      <p:pic>
        <p:nvPicPr>
          <p:cNvPr id="33795" name="Picture 7" descr="b_1656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3886200"/>
            <a:ext cx="31242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Rectangle 8"/>
          <p:cNvSpPr>
            <a:spLocks noChangeArrowheads="1"/>
          </p:cNvSpPr>
          <p:nvPr/>
        </p:nvSpPr>
        <p:spPr bwMode="auto">
          <a:xfrm>
            <a:off x="2667000" y="6172200"/>
            <a:ext cx="5954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01613" algn="justLow"/>
            <a:r>
              <a:rPr lang="ru-RU" b="1">
                <a:latin typeface="Times New Roman" pitchFamily="18" charset="0"/>
                <a:cs typeface="Times New Roman" pitchFamily="18" charset="0"/>
              </a:rPr>
              <a:t>Клетки опухоли головного мозга (глиомы) человека</a:t>
            </a:r>
            <a:r>
              <a:rPr lang="ru-RU"/>
              <a:t>. </a:t>
            </a:r>
          </a:p>
        </p:txBody>
      </p:sp>
      <p:pic>
        <p:nvPicPr>
          <p:cNvPr id="33797" name="Picture 10" descr="2c6282fac1587a7156c424ec4b0184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1447800"/>
            <a:ext cx="3124200" cy="234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Вирусная теория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2672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u="sng" smtClean="0">
                <a:latin typeface="Times New Roman" pitchFamily="18" charset="0"/>
                <a:cs typeface="Times New Roman" pitchFamily="18" charset="0"/>
              </a:rPr>
              <a:t>Трансформация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– это наследственное изменение свойств клетки, достигаемое путем введения в нее чужеродной генетической информации, в данном случае – вирусной ДНК </a:t>
            </a:r>
          </a:p>
        </p:txBody>
      </p:sp>
      <p:pic>
        <p:nvPicPr>
          <p:cNvPr id="34819" name="Picture 5" descr="3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1676400"/>
            <a:ext cx="3352800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7" descr="s35589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4038600"/>
            <a:ext cx="33528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Наследственные факторы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Нейрофиброматоз I типа и II типа </a:t>
            </a:r>
          </a:p>
        </p:txBody>
      </p:sp>
      <p:pic>
        <p:nvPicPr>
          <p:cNvPr id="35843" name="Picture 5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362200"/>
            <a:ext cx="7162800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ctrTitle"/>
          </p:nvPr>
        </p:nvSpPr>
        <p:spPr>
          <a:xfrm>
            <a:off x="533400" y="304800"/>
            <a:ext cx="7772400" cy="1470025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Наследственные факторы</a:t>
            </a:r>
            <a:endParaRPr lang="ru-RU" smtClean="0"/>
          </a:p>
        </p:txBody>
      </p:sp>
      <p:sp>
        <p:nvSpPr>
          <p:cNvPr id="3686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524000"/>
            <a:ext cx="8305800" cy="5334000"/>
          </a:xfrm>
        </p:spPr>
        <p:txBody>
          <a:bodyPr/>
          <a:lstStyle/>
          <a:p>
            <a:pPr algn="l" eaLnBrk="1" hangingPunct="1">
              <a:buFontTx/>
              <a:buChar char="•"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синдром Ли-Фромени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 eaLnBrk="1" hangingPunct="1"/>
            <a:r>
              <a:rPr lang="ru-RU" sz="2400" smtClean="0"/>
              <a:t>характеризующийся множеством первичных опухолей у детей и молодых взрослых, преимущественно мезенхимального происхождения, включая опухоли головного мозга. 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algn="l" eaLnBrk="1" hangingPunct="1">
              <a:buFontTx/>
              <a:buChar char="•"/>
            </a:pP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algn="l" eaLnBrk="1" hangingPunct="1">
              <a:buFontTx/>
              <a:buChar char="•"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Синдром Теркота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 eaLnBrk="1" hangingPunct="1"/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smtClean="0"/>
              <a:t>аутосомно-доминантное заболевание, характеризующееся сочетанием аденоматозного полипоза или рака толстой кишки со злокачественными нейроэпителиальными опухолями. </a:t>
            </a: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 eaLnBrk="1" hangingPunct="1"/>
            <a:endParaRPr lang="ru-RU" sz="240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304800"/>
            <a:ext cx="6172200" cy="1143000"/>
          </a:xfrm>
        </p:spPr>
        <p:txBody>
          <a:bodyPr/>
          <a:lstStyle/>
          <a:p>
            <a:pPr eaLnBrk="1" hangingPunct="1"/>
            <a:r>
              <a:rPr lang="ru-RU" sz="4000" smtClean="0">
                <a:latin typeface="Times New Roman" pitchFamily="18" charset="0"/>
                <a:cs typeface="Times New Roman" pitchFamily="18" charset="0"/>
              </a:rPr>
              <a:t>Электро-магнитная теория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057400"/>
            <a:ext cx="43434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Результаты исследований показали, что шансы развития опухоли возрастают в два-три раза, если в течение 5 лет пользоваться мобильным телефоном более 15 часов в месяц. </a:t>
            </a:r>
          </a:p>
        </p:txBody>
      </p:sp>
      <p:pic>
        <p:nvPicPr>
          <p:cNvPr id="37891" name="Picture 5" descr="pho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304800"/>
            <a:ext cx="15240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7" descr="%D0%A1%D0%BE%D1%82%D0%BE%D0%B2%D1%8B%D0%B9-%D1%82%D0%B5%D0%BB%D0%B5%D1%84%D0%BE%D0%BD-%D1%80%D0%B0%D0%BA-660x7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2057400"/>
            <a:ext cx="32146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Химические факторы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362200"/>
            <a:ext cx="7696200" cy="1828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Употребление в пищу продуктов, содержащих нитраты, нитриты, копчености, жареное.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Контакт с соединениями ртути, мышьяка, формалином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Винилхлорид, акрилонитрил</a:t>
            </a:r>
          </a:p>
        </p:txBody>
      </p:sp>
      <p:pic>
        <p:nvPicPr>
          <p:cNvPr id="38915" name="Picture 9" descr="imgpreview?key=72367453b7d61345&amp;mb=imgdb_preview_1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304800"/>
            <a:ext cx="182880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11" descr="2aba251a75fc3f"/>
          <p:cNvPicPr>
            <a:picLocks noChangeAspect="1" noChangeArrowheads="1"/>
          </p:cNvPicPr>
          <p:nvPr/>
        </p:nvPicPr>
        <p:blipFill>
          <a:blip r:embed="rId3">
            <a:lum bright="-16000" contrast="6000"/>
          </a:blip>
          <a:srcRect/>
          <a:stretch>
            <a:fillRect/>
          </a:stretch>
        </p:blipFill>
        <p:spPr bwMode="auto">
          <a:xfrm>
            <a:off x="1905000" y="4724400"/>
            <a:ext cx="3505200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13" descr="plastikovaja-odnorazovaja-posu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3505200"/>
            <a:ext cx="34290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Физические факторы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32038"/>
            <a:ext cx="4114800" cy="4525962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Терапевтическое воздействие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Rg-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излучения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Профессиональная деятельность, связанная с контактом с радиацией</a:t>
            </a:r>
          </a:p>
        </p:txBody>
      </p:sp>
      <p:pic>
        <p:nvPicPr>
          <p:cNvPr id="39939" name="Picture 5" descr="kovrik_kruglij_radioaktivnaja_opasno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5334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7" descr="07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1905000"/>
            <a:ext cx="4114800" cy="283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Механическая теория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267200" cy="4525963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Несмотря на наличие медицинских сообщений о случаях ПОГМ после травмы, в эпидемиологических исследованиях эта взаимосвязь </a:t>
            </a:r>
            <a:r>
              <a:rPr lang="ru-RU" b="1" u="sng" smtClean="0">
                <a:latin typeface="Times New Roman" pitchFamily="18" charset="0"/>
                <a:cs typeface="Times New Roman" pitchFamily="18" charset="0"/>
              </a:rPr>
              <a:t>не подтверждена  </a:t>
            </a:r>
          </a:p>
        </p:txBody>
      </p:sp>
      <p:pic>
        <p:nvPicPr>
          <p:cNvPr id="40963" name="Picture 5" descr="000317_5620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1752600"/>
            <a:ext cx="39624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Прямоугольник 3"/>
          <p:cNvSpPr>
            <a:spLocks noChangeArrowheads="1"/>
          </p:cNvSpPr>
          <p:nvPr/>
        </p:nvSpPr>
        <p:spPr bwMode="auto">
          <a:xfrm>
            <a:off x="609600" y="5791200"/>
            <a:ext cx="78819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ru-RU" sz="2000">
                <a:latin typeface="Calibri" pitchFamily="34" charset="0"/>
              </a:rPr>
              <a:t>Отмечается связь с характером питания, профессиональной деятельностью, радиационным фоном, наследственностью.</a:t>
            </a:r>
          </a:p>
        </p:txBody>
      </p:sp>
      <p:sp>
        <p:nvSpPr>
          <p:cNvPr id="41986" name="Прямоугольник 4"/>
          <p:cNvSpPr>
            <a:spLocks noChangeArrowheads="1"/>
          </p:cNvSpPr>
          <p:nvPr/>
        </p:nvSpPr>
        <p:spPr bwMode="auto">
          <a:xfrm>
            <a:off x="2230438" y="138113"/>
            <a:ext cx="51927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u="sng">
                <a:solidFill>
                  <a:srgbClr val="002060"/>
                </a:solidFill>
                <a:latin typeface="Calibri" pitchFamily="34" charset="0"/>
              </a:rPr>
              <a:t>Глиомы возникают:</a:t>
            </a:r>
          </a:p>
        </p:txBody>
      </p:sp>
      <p:sp>
        <p:nvSpPr>
          <p:cNvPr id="41987" name="Прямоугольник 5"/>
          <p:cNvSpPr>
            <a:spLocks noChangeArrowheads="1"/>
          </p:cNvSpPr>
          <p:nvPr/>
        </p:nvSpPr>
        <p:spPr bwMode="auto">
          <a:xfrm>
            <a:off x="381000" y="1600200"/>
            <a:ext cx="35258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000" b="1">
                <a:latin typeface="Calibri" pitchFamily="34" charset="0"/>
              </a:rPr>
              <a:t>В 65%</a:t>
            </a:r>
            <a:r>
              <a:rPr lang="ru-RU" sz="2000">
                <a:latin typeface="Calibri" pitchFamily="34" charset="0"/>
              </a:rPr>
              <a:t> случаев у мужчин</a:t>
            </a:r>
            <a:r>
              <a:rPr lang="ru-RU" sz="2000">
                <a:solidFill>
                  <a:srgbClr val="00206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41988" name="Рисунок 12"/>
          <p:cNvPicPr>
            <a:picLocks noChangeAspect="1"/>
          </p:cNvPicPr>
          <p:nvPr/>
        </p:nvPicPr>
        <p:blipFill>
          <a:blip r:embed="rId2">
            <a:lum bright="-6000" contrast="16000"/>
          </a:blip>
          <a:srcRect/>
          <a:stretch>
            <a:fillRect/>
          </a:stretch>
        </p:blipFill>
        <p:spPr bwMode="auto">
          <a:xfrm>
            <a:off x="2895600" y="2971800"/>
            <a:ext cx="365760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Прямоугольник 8"/>
          <p:cNvSpPr>
            <a:spLocks noChangeArrowheads="1"/>
          </p:cNvSpPr>
          <p:nvPr/>
        </p:nvSpPr>
        <p:spPr bwMode="auto">
          <a:xfrm>
            <a:off x="381000" y="2590800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2000" b="1">
                <a:latin typeface="Calibri" pitchFamily="34" charset="0"/>
              </a:rPr>
              <a:t>В</a:t>
            </a:r>
            <a:r>
              <a:rPr lang="ru-RU" sz="2000">
                <a:latin typeface="Calibri" pitchFamily="34" charset="0"/>
              </a:rPr>
              <a:t> любом возрасте</a:t>
            </a:r>
          </a:p>
        </p:txBody>
      </p:sp>
      <p:sp>
        <p:nvSpPr>
          <p:cNvPr id="41990" name="Прямоугольник 9"/>
          <p:cNvSpPr>
            <a:spLocks noChangeArrowheads="1"/>
          </p:cNvSpPr>
          <p:nvPr/>
        </p:nvSpPr>
        <p:spPr bwMode="auto">
          <a:xfrm>
            <a:off x="5410200" y="2362200"/>
            <a:ext cx="32289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ru-RU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Пик заболеваемости</a:t>
            </a:r>
            <a:r>
              <a:rPr lang="ru-RU" sz="2000">
                <a:latin typeface="Calibri" pitchFamily="34" charset="0"/>
              </a:rPr>
              <a:t> </a:t>
            </a:r>
            <a:r>
              <a:rPr lang="ru-RU" sz="2000" b="1">
                <a:latin typeface="Calibri" pitchFamily="34" charset="0"/>
              </a:rPr>
              <a:t>- 20-40 </a:t>
            </a:r>
            <a:r>
              <a:rPr lang="ru-RU" sz="2000">
                <a:latin typeface="Calibri" pitchFamily="34" charset="0"/>
              </a:rPr>
              <a:t>лет</a:t>
            </a:r>
          </a:p>
        </p:txBody>
      </p:sp>
      <p:sp>
        <p:nvSpPr>
          <p:cNvPr id="41991" name="Прямоугольник 11"/>
          <p:cNvSpPr>
            <a:spLocks noChangeArrowheads="1"/>
          </p:cNvSpPr>
          <p:nvPr/>
        </p:nvSpPr>
        <p:spPr bwMode="auto">
          <a:xfrm>
            <a:off x="3810000" y="1600200"/>
            <a:ext cx="4981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r">
              <a:buFont typeface="Wingdings" pitchFamily="2" charset="2"/>
              <a:buChar char="ü"/>
            </a:pPr>
            <a:r>
              <a:rPr lang="ru-RU" sz="2000" b="1">
                <a:latin typeface="Calibri" pitchFamily="34" charset="0"/>
              </a:rPr>
              <a:t>В 67%</a:t>
            </a:r>
            <a:r>
              <a:rPr lang="ru-RU" sz="2000">
                <a:latin typeface="Calibri" pitchFamily="34" charset="0"/>
              </a:rPr>
              <a:t> случаев у жители городов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1470025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  <p:sp>
        <p:nvSpPr>
          <p:cNvPr id="440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1371600"/>
            <a:ext cx="8610600" cy="5029200"/>
          </a:xfrm>
        </p:spPr>
        <p:txBody>
          <a:bodyPr/>
          <a:lstStyle/>
          <a:p>
            <a:pPr eaLnBrk="1" hangingPunct="1"/>
            <a:r>
              <a:rPr lang="ru-RU" smtClean="0"/>
              <a:t>Перечисленные факторы риска характерны для любых злокачественных опухолей. К сожалению, достоверных данных об абсолютной роли того или иного этиологического фактора в настоящее время нет. Ясно одно - глиомы – биологическая проблема и решение вопросов лечения состоит в оптимальном сочетании хирургических методов и биологического «оружия»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4320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pic>
        <p:nvPicPr>
          <p:cNvPr id="45058" name="Picture 7" descr="i_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4191000"/>
            <a:ext cx="16891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</TotalTime>
  <Words>418</Words>
  <Application>Microsoft Office PowerPoint</Application>
  <PresentationFormat>Экран (4:3)</PresentationFormat>
  <Paragraphs>64</Paragraphs>
  <Slides>27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6" baseType="lpstr">
      <vt:lpstr>Arial</vt:lpstr>
      <vt:lpstr>Calibri</vt:lpstr>
      <vt:lpstr>Times New Roman</vt:lpstr>
      <vt:lpstr>Batang</vt:lpstr>
      <vt:lpstr>Wingdings</vt:lpstr>
      <vt:lpstr>Arial Unicode MS</vt:lpstr>
      <vt:lpstr>Оформление по умолчанию</vt:lpstr>
      <vt:lpstr>Диаграмма</vt:lpstr>
      <vt:lpstr>Диаграмма Microsoft Office Excel</vt:lpstr>
      <vt:lpstr>НЕКОТОРЫЕ ВОПРОСЫ ЭПИДЕМИОЛОГИИ И ЭТИОЛОГИИ ПЕРВИЧНЫХ ГЛИОМ ГОЛОВНОГО МОЗГА (ПГГМ)</vt:lpstr>
      <vt:lpstr>Статистические данные по заболеваемости глиомами</vt:lpstr>
      <vt:lpstr>Статистика по России</vt:lpstr>
      <vt:lpstr>Распределение видов ОГМ по частоте заболеваемости среди взрослых </vt:lpstr>
      <vt:lpstr>Распределение видов ОГМ по частоте заболеваемости среди детей</vt:lpstr>
      <vt:lpstr>Ежегодно в мире заболевают около 176 тысяч человек,  128 тысяч из которых — с летальным исходом.  </vt:lpstr>
      <vt:lpstr>НОВОСИБИРСК – центр нейрохирургии федерального значения</vt:lpstr>
      <vt:lpstr>Слайд 8</vt:lpstr>
      <vt:lpstr>Слайд 9</vt:lpstr>
      <vt:lpstr>Слайд 10</vt:lpstr>
      <vt:lpstr>Слайд 11</vt:lpstr>
      <vt:lpstr>Слайд 12</vt:lpstr>
      <vt:lpstr>РЕЗУЛЬТАТЫ ИССЛЕДОВАНИЯ</vt:lpstr>
      <vt:lpstr>Распределение ПГГМ по возрасту</vt:lpstr>
      <vt:lpstr>Распределение ПГГМ по половому признаку</vt:lpstr>
      <vt:lpstr>Кто в опасности?  Факторы риска ПГГМ</vt:lpstr>
      <vt:lpstr>Генетические факторы</vt:lpstr>
      <vt:lpstr>Вирусная теория</vt:lpstr>
      <vt:lpstr>Наследственные факторы</vt:lpstr>
      <vt:lpstr>Наследственные факторы</vt:lpstr>
      <vt:lpstr>Электро-магнитная теория</vt:lpstr>
      <vt:lpstr>Химические факторы</vt:lpstr>
      <vt:lpstr>Физические факторы</vt:lpstr>
      <vt:lpstr>Механическая теория</vt:lpstr>
      <vt:lpstr>Слайд 25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дом</dc:creator>
  <cp:lastModifiedBy>дом</cp:lastModifiedBy>
  <cp:revision>11</cp:revision>
  <cp:lastPrinted>1601-01-01T00:00:00Z</cp:lastPrinted>
  <dcterms:created xsi:type="dcterms:W3CDTF">2015-04-07T05:57:38Z</dcterms:created>
  <dcterms:modified xsi:type="dcterms:W3CDTF">2015-04-15T17:40:49Z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