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  <Override PartName="/ppt/charts/colors1.xml" ContentType="application/vnd.ms-office.chartcolorstyle+xml"/>
  <Override PartName="/ppt/charts/style1.xml" ContentType="application/vnd.ms-office.chartstyle+xml"/>
  <Override PartName="/ppt/charts/colors2.xml" ContentType="application/vnd.ms-office.chartcolorstyle+xml"/>
  <Override PartName="/ppt/charts/style2.xml" ContentType="application/vnd.ms-office.chartstyle+xml"/>
  <Override PartName="/ppt/charts/colors3.xml" ContentType="application/vnd.ms-office.chartcolorstyle+xml"/>
  <Override PartName="/ppt/charts/style3.xml" ContentType="application/vnd.ms-office.chartstyl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68" r:id="rId1"/>
  </p:sldMasterIdLst>
  <p:sldIdLst>
    <p:sldId id="256" r:id="rId2"/>
    <p:sldId id="266" r:id="rId3"/>
    <p:sldId id="269" r:id="rId4"/>
    <p:sldId id="270" r:id="rId5"/>
    <p:sldId id="271" r:id="rId6"/>
    <p:sldId id="272" r:id="rId7"/>
    <p:sldId id="274" r:id="rId8"/>
    <p:sldId id="267" r:id="rId9"/>
    <p:sldId id="258" r:id="rId10"/>
    <p:sldId id="259" r:id="rId11"/>
    <p:sldId id="260" r:id="rId12"/>
    <p:sldId id="261" r:id="rId13"/>
    <p:sldId id="262" r:id="rId14"/>
    <p:sldId id="263" r:id="rId15"/>
    <p:sldId id="264" r:id="rId16"/>
    <p:sldId id="265" r:id="rId17"/>
    <p:sldId id="275" r:id="rId18"/>
    <p:sldId id="273" r:id="rId1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63" d="100"/>
          <a:sy n="63" d="100"/>
        </p:scale>
        <p:origin x="-138" y="-31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3" Type="http://schemas.microsoft.com/office/2011/relationships/chartStyle" Target="style1.xml"/><Relationship Id="rId2" Type="http://schemas.microsoft.com/office/2011/relationships/chartColorStyle" Target="colors1.xml"/><Relationship Id="rId1" Type="http://schemas.openxmlformats.org/officeDocument/2006/relationships/package" Target="../embeddings/_____Microsoft_Excel1.xlsx"/></Relationships>
</file>

<file path=ppt/charts/_rels/chart2.xml.rels><?xml version="1.0" encoding="UTF-8" standalone="yes"?>
<Relationships xmlns="http://schemas.openxmlformats.org/package/2006/relationships"><Relationship Id="rId3" Type="http://schemas.microsoft.com/office/2011/relationships/chartStyle" Target="style2.xml"/><Relationship Id="rId2" Type="http://schemas.microsoft.com/office/2011/relationships/chartColorStyle" Target="colors2.xml"/><Relationship Id="rId1" Type="http://schemas.openxmlformats.org/officeDocument/2006/relationships/package" Target="../embeddings/_____Microsoft_Excel2.xlsx"/></Relationships>
</file>

<file path=ppt/charts/_rels/chart3.xml.rels><?xml version="1.0" encoding="UTF-8" standalone="yes"?>
<Relationships xmlns="http://schemas.openxmlformats.org/package/2006/relationships"><Relationship Id="rId3" Type="http://schemas.microsoft.com/office/2011/relationships/chartStyle" Target="style3.xml"/><Relationship Id="rId2" Type="http://schemas.microsoft.com/office/2011/relationships/chartColorStyle" Target="colors3.xml"/><Relationship Id="rId1" Type="http://schemas.openxmlformats.org/officeDocument/2006/relationships/package" Target="../embeddings/_____Microsoft_Excel3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7759333989501314"/>
          <c:y val="0.1767949839603383"/>
          <c:w val="0.56466846891128042"/>
          <c:h val="0.75381758530183729"/>
        </c:manualLayout>
      </c:layout>
      <c:doughnut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Столбец2</c:v>
                </c:pt>
              </c:strCache>
            </c:strRef>
          </c:tx>
          <c:dPt>
            <c:idx val="0"/>
            <c:bubble3D val="0"/>
            <c:spPr>
              <a:solidFill>
                <a:schemeClr val="accent1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</c:dPt>
          <c:dPt>
            <c:idx val="1"/>
            <c:bubble3D val="0"/>
            <c:spPr>
              <a:solidFill>
                <a:schemeClr val="accent2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</c:dPt>
          <c:dLbls>
            <c:spPr>
              <a:pattFill prst="pct75">
                <a:fgClr>
                  <a:schemeClr val="dk1">
                    <a:lumMod val="75000"/>
                    <a:lumOff val="25000"/>
                  </a:schemeClr>
                </a:fgClr>
                <a:bgClr>
                  <a:schemeClr val="dk1">
                    <a:lumMod val="65000"/>
                    <a:lumOff val="35000"/>
                  </a:schemeClr>
                </a:bgClr>
              </a:patt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330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0"/>
            <c:showCatName val="0"/>
            <c:showSerName val="0"/>
            <c:showPercent val="1"/>
            <c:showBubbleSize val="0"/>
            <c:showLeaderLines val="1"/>
            <c:leaderLines>
              <c:spPr>
                <a:ln w="9525">
                  <a:solidFill>
                    <a:schemeClr val="dk1">
                      <a:lumMod val="50000"/>
                      <a:lumOff val="50000"/>
                    </a:schemeClr>
                  </a:solidFill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Лист1!$A$2:$A$3</c:f>
              <c:strCache>
                <c:ptCount val="2"/>
                <c:pt idx="0">
                  <c:v>Возникновению заболевания предшествовало острое инфекционное заболевание</c:v>
                </c:pt>
                <c:pt idx="1">
                  <c:v>Начало заболевания пришлось на период эпидемий ОРВИ</c:v>
                </c:pt>
              </c:strCache>
            </c:strRef>
          </c:cat>
          <c:val>
            <c:numRef>
              <c:f>Лист1!$B$2:$B$3</c:f>
              <c:numCache>
                <c:formatCode>0.00%</c:formatCode>
                <c:ptCount val="2"/>
                <c:pt idx="0">
                  <c:v>0.76919999999999999</c:v>
                </c:pt>
                <c:pt idx="1">
                  <c:v>0.23069999999999999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1"/>
          <c:showBubbleSize val="0"/>
          <c:showLeaderLines val="1"/>
        </c:dLbls>
        <c:firstSliceAng val="0"/>
        <c:holeSize val="50"/>
      </c:doughnutChart>
      <c:spPr>
        <a:noFill/>
        <a:ln>
          <a:noFill/>
        </a:ln>
        <a:effectLst/>
      </c:spPr>
    </c:plotArea>
    <c:legend>
      <c:legendPos val="r"/>
      <c:layout>
        <c:manualLayout>
          <c:xMode val="edge"/>
          <c:yMode val="edge"/>
          <c:x val="0.68754166666666672"/>
          <c:y val="0.32866316710411192"/>
          <c:w val="0.29995833333333333"/>
          <c:h val="0.48341440653251683"/>
        </c:manualLayout>
      </c:layout>
      <c:overlay val="0"/>
      <c:spPr>
        <a:solidFill>
          <a:schemeClr val="lt1">
            <a:lumMod val="95000"/>
            <a:alpha val="39000"/>
          </a:schemeClr>
        </a:solidFill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000" b="0" i="0" u="none" strike="noStrike" kern="1200" baseline="0">
              <a:solidFill>
                <a:schemeClr val="dk1">
                  <a:lumMod val="75000"/>
                  <a:lumOff val="2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showDLblsOverMax val="0"/>
  </c:chart>
  <c:spPr>
    <a:gradFill flip="none" rotWithShape="1">
      <a:gsLst>
        <a:gs pos="0">
          <a:schemeClr val="lt1"/>
        </a:gs>
        <a:gs pos="39000">
          <a:schemeClr val="lt1"/>
        </a:gs>
        <a:gs pos="100000">
          <a:schemeClr val="lt1">
            <a:lumMod val="75000"/>
          </a:schemeClr>
        </a:gs>
      </a:gsLst>
      <a:path path="circle">
        <a:fillToRect l="50000" t="-80000" r="50000" b="180000"/>
      </a:path>
      <a:tileRect/>
    </a:gradFill>
    <a:ln w="9525" cap="flat" cmpd="sng" algn="ctr">
      <a:solidFill>
        <a:schemeClr val="dk1">
          <a:lumMod val="25000"/>
          <a:lumOff val="75000"/>
        </a:schemeClr>
      </a:solidFill>
      <a:round/>
    </a:ln>
    <a:effectLst/>
  </c:spPr>
  <c:txPr>
    <a:bodyPr/>
    <a:lstStyle/>
    <a:p>
      <a:pPr>
        <a:defRPr/>
      </a:pPr>
      <a:endParaRPr lang="ru-RU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25492831364829394"/>
          <c:y val="0.19739752076370964"/>
          <c:w val="0.43313607283464561"/>
          <c:h val="0.77001979731988868"/>
        </c:manualLayout>
      </c:layout>
      <c:pie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dPt>
            <c:idx val="0"/>
            <c:bubble3D val="0"/>
            <c:spPr>
              <a:solidFill>
                <a:srgbClr val="FF0000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</c:dPt>
          <c:dPt>
            <c:idx val="1"/>
            <c:bubble3D val="0"/>
            <c:spPr>
              <a:solidFill>
                <a:schemeClr val="accent2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</c:dPt>
          <c:dLbls>
            <c:spPr>
              <a:pattFill prst="pct75">
                <a:fgClr>
                  <a:schemeClr val="dk1">
                    <a:lumMod val="75000"/>
                    <a:lumOff val="25000"/>
                  </a:schemeClr>
                </a:fgClr>
                <a:bgClr>
                  <a:schemeClr val="dk1">
                    <a:lumMod val="65000"/>
                    <a:lumOff val="35000"/>
                  </a:schemeClr>
                </a:bgClr>
              </a:patt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330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ctr"/>
            <c:showLegendKey val="0"/>
            <c:showVal val="0"/>
            <c:showCatName val="0"/>
            <c:showSerName val="0"/>
            <c:showPercent val="1"/>
            <c:showBubbleSize val="0"/>
            <c:showLeaderLines val="1"/>
            <c:leaderLines>
              <c:spPr>
                <a:ln w="9525">
                  <a:solidFill>
                    <a:schemeClr val="dk1">
                      <a:lumMod val="50000"/>
                      <a:lumOff val="50000"/>
                    </a:schemeClr>
                  </a:solidFill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Лист1!$A$2:$A$3</c:f>
              <c:strCache>
                <c:ptCount val="2"/>
                <c:pt idx="0">
                  <c:v>Укус и наползание клеща до начала заболевания</c:v>
                </c:pt>
                <c:pt idx="1">
                  <c:v>Отсутствие факта укуса и наползания до начала заболевания</c:v>
                </c:pt>
              </c:strCache>
            </c:strRef>
          </c:cat>
          <c:val>
            <c:numRef>
              <c:f>Лист1!$B$2:$B$3</c:f>
              <c:numCache>
                <c:formatCode>0.00%</c:formatCode>
                <c:ptCount val="2"/>
                <c:pt idx="0">
                  <c:v>0.30759999999999998</c:v>
                </c:pt>
                <c:pt idx="1">
                  <c:v>0.69240000000000002</c:v>
                </c:pt>
              </c:numCache>
            </c:numRef>
          </c:val>
        </c:ser>
        <c:dLbls>
          <c:dLblPos val="ctr"/>
          <c:showLegendKey val="0"/>
          <c:showVal val="0"/>
          <c:showCatName val="0"/>
          <c:showSerName val="0"/>
          <c:showPercent val="1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legend>
      <c:legendPos val="r"/>
      <c:layout>
        <c:manualLayout>
          <c:xMode val="edge"/>
          <c:yMode val="edge"/>
          <c:x val="0.69280962926509182"/>
          <c:y val="0.26832870155936389"/>
          <c:w val="0.29832611548556431"/>
          <c:h val="0.43975874012230104"/>
        </c:manualLayout>
      </c:layout>
      <c:overlay val="0"/>
      <c:spPr>
        <a:solidFill>
          <a:schemeClr val="lt1">
            <a:lumMod val="95000"/>
            <a:alpha val="39000"/>
          </a:schemeClr>
        </a:solidFill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400" b="0" i="0" u="none" strike="noStrike" kern="1200" baseline="0">
              <a:solidFill>
                <a:schemeClr val="dk1">
                  <a:lumMod val="75000"/>
                  <a:lumOff val="2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showDLblsOverMax val="0"/>
  </c:chart>
  <c:spPr>
    <a:gradFill flip="none" rotWithShape="1">
      <a:gsLst>
        <a:gs pos="0">
          <a:schemeClr val="lt1"/>
        </a:gs>
        <a:gs pos="39000">
          <a:schemeClr val="lt1"/>
        </a:gs>
        <a:gs pos="100000">
          <a:schemeClr val="lt1">
            <a:lumMod val="75000"/>
          </a:schemeClr>
        </a:gs>
      </a:gsLst>
      <a:path path="circle">
        <a:fillToRect l="50000" t="-80000" r="50000" b="180000"/>
      </a:path>
      <a:tileRect/>
    </a:gradFill>
    <a:ln w="9525" cap="flat" cmpd="sng" algn="ctr">
      <a:solidFill>
        <a:schemeClr val="dk1">
          <a:lumMod val="25000"/>
          <a:lumOff val="75000"/>
        </a:schemeClr>
      </a:solidFill>
      <a:round/>
    </a:ln>
    <a:effectLst/>
  </c:spPr>
  <c:txPr>
    <a:bodyPr/>
    <a:lstStyle/>
    <a:p>
      <a:pPr>
        <a:defRPr/>
      </a:pPr>
      <a:endParaRPr lang="ru-RU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layout>
        <c:manualLayout>
          <c:xMode val="edge"/>
          <c:yMode val="edge"/>
          <c:x val="0.35432548837971534"/>
          <c:y val="0.19444444444444445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200" b="1" i="0" u="none" strike="noStrike" kern="1200" baseline="0">
              <a:solidFill>
                <a:schemeClr val="dk1">
                  <a:lumMod val="75000"/>
                  <a:lumOff val="2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title>
    <c:autoTitleDeleted val="0"/>
    <c:view3D>
      <c:rotX val="50"/>
      <c:rotY val="0"/>
      <c:depthPercent val="100"/>
      <c:rAngAx val="0"/>
      <c:perspective val="3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0.13125001076525677"/>
          <c:y val="0.27541805191017787"/>
          <c:w val="0.65912169120092612"/>
          <c:h val="0.70475780110819486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Ig класса G и/или M</c:v>
                </c:pt>
              </c:strCache>
            </c:strRef>
          </c:tx>
          <c:dPt>
            <c:idx val="0"/>
            <c:bubble3D val="0"/>
            <c:spPr>
              <a:solidFill>
                <a:schemeClr val="accent1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  <a:sp3d/>
            </c:spPr>
          </c:dPt>
          <c:dPt>
            <c:idx val="1"/>
            <c:bubble3D val="0"/>
            <c:spPr>
              <a:solidFill>
                <a:schemeClr val="accent2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  <a:sp3d/>
            </c:spPr>
          </c:dPt>
          <c:dLbls>
            <c:spPr>
              <a:pattFill prst="pct75">
                <a:fgClr>
                  <a:schemeClr val="dk1">
                    <a:lumMod val="75000"/>
                    <a:lumOff val="25000"/>
                  </a:schemeClr>
                </a:fgClr>
                <a:bgClr>
                  <a:schemeClr val="dk1">
                    <a:lumMod val="65000"/>
                    <a:lumOff val="35000"/>
                  </a:schemeClr>
                </a:bgClr>
              </a:patt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330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ctr"/>
            <c:showLegendKey val="0"/>
            <c:showVal val="0"/>
            <c:showCatName val="0"/>
            <c:showSerName val="0"/>
            <c:showPercent val="1"/>
            <c:showBubbleSize val="0"/>
            <c:showLeaderLines val="1"/>
            <c:leaderLines>
              <c:spPr>
                <a:ln w="9525">
                  <a:solidFill>
                    <a:schemeClr val="dk1">
                      <a:lumMod val="50000"/>
                      <a:lumOff val="50000"/>
                    </a:schemeClr>
                  </a:solidFill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Лист1!$A$2:$A$3</c:f>
              <c:strCache>
                <c:ptCount val="2"/>
                <c:pt idx="0">
                  <c:v>выявлены</c:v>
                </c:pt>
                <c:pt idx="1">
                  <c:v>не выявлены</c:v>
                </c:pt>
              </c:strCache>
            </c:strRef>
          </c:cat>
          <c:val>
            <c:numRef>
              <c:f>Лист1!$B$2:$B$3</c:f>
              <c:numCache>
                <c:formatCode>0.00%</c:formatCode>
                <c:ptCount val="2"/>
                <c:pt idx="0">
                  <c:v>0.879</c:v>
                </c:pt>
                <c:pt idx="1">
                  <c:v>0.121</c:v>
                </c:pt>
              </c:numCache>
            </c:numRef>
          </c:val>
        </c:ser>
        <c:dLbls>
          <c:dLblPos val="ctr"/>
          <c:showLegendKey val="0"/>
          <c:showVal val="0"/>
          <c:showCatName val="0"/>
          <c:showSerName val="0"/>
          <c:showPercent val="1"/>
          <c:showBubbleSize val="0"/>
          <c:showLeaderLines val="1"/>
        </c:dLbls>
      </c:pie3DChart>
      <c:spPr>
        <a:noFill/>
        <a:ln>
          <a:noFill/>
        </a:ln>
        <a:effectLst/>
      </c:spPr>
    </c:plotArea>
    <c:legend>
      <c:legendPos val="r"/>
      <c:layout>
        <c:manualLayout>
          <c:xMode val="edge"/>
          <c:yMode val="edge"/>
          <c:x val="0.69887833816259348"/>
          <c:y val="0.36925969670457859"/>
          <c:w val="0.2995605048072757"/>
          <c:h val="0.26524115118824976"/>
        </c:manualLayout>
      </c:layout>
      <c:overlay val="0"/>
      <c:spPr>
        <a:solidFill>
          <a:schemeClr val="lt1">
            <a:lumMod val="95000"/>
            <a:alpha val="39000"/>
          </a:schemeClr>
        </a:solidFill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000" b="0" i="0" u="none" strike="noStrike" kern="1200" baseline="0">
              <a:solidFill>
                <a:schemeClr val="dk1">
                  <a:lumMod val="75000"/>
                  <a:lumOff val="2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showDLblsOverMax val="0"/>
  </c:chart>
  <c:spPr>
    <a:gradFill flip="none" rotWithShape="1">
      <a:gsLst>
        <a:gs pos="0">
          <a:schemeClr val="lt1"/>
        </a:gs>
        <a:gs pos="39000">
          <a:schemeClr val="lt1"/>
        </a:gs>
        <a:gs pos="100000">
          <a:schemeClr val="lt1">
            <a:lumMod val="75000"/>
          </a:schemeClr>
        </a:gs>
      </a:gsLst>
      <a:path path="circle">
        <a:fillToRect l="50000" t="-80000" r="50000" b="180000"/>
      </a:path>
      <a:tileRect/>
    </a:gradFill>
    <a:ln w="9525" cap="flat" cmpd="sng" algn="ctr">
      <a:solidFill>
        <a:schemeClr val="dk1">
          <a:lumMod val="25000"/>
          <a:lumOff val="75000"/>
        </a:schemeClr>
      </a:solidFill>
      <a:round/>
    </a:ln>
    <a:effectLst/>
  </c:spPr>
  <c:txPr>
    <a:bodyPr/>
    <a:lstStyle/>
    <a:p>
      <a:pPr>
        <a:defRPr/>
      </a:pPr>
      <a:endParaRPr lang="ru-RU"/>
    </a:p>
  </c:txPr>
  <c:externalData r:id="rId1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3">
  <cs:axisTitle>
    <cs:lnRef idx="0"/>
    <cs:fillRef idx="0"/>
    <cs:effectRef idx="0"/>
    <cs:fontRef idx="minor">
      <a:schemeClr val="dk1">
        <a:lumMod val="75000"/>
        <a:lumOff val="25000"/>
      </a:schemeClr>
    </cs:fontRef>
    <cs:defRPr sz="1197" b="1" kern="1200"/>
  </cs:axisTitle>
  <cs:categoryAxis>
    <cs:lnRef idx="0"/>
    <cs:fillRef idx="0"/>
    <cs:effectRef idx="0"/>
    <cs:fontRef idx="minor">
      <a:schemeClr val="dk1">
        <a:lumMod val="75000"/>
        <a:lumOff val="25000"/>
      </a:schemeClr>
    </cs:fontRef>
    <cs:spPr>
      <a:ln w="190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1197" kern="1200" cap="all" baseline="0"/>
  </cs:categoryAxis>
  <cs:chartArea>
    <cs:lnRef idx="0"/>
    <cs:fillRef idx="0"/>
    <cs:effectRef idx="0"/>
    <cs:fontRef idx="minor">
      <a:schemeClr val="dk1"/>
    </cs:fontRef>
    <cs:spPr>
      <a:gradFill flip="none" rotWithShape="1">
        <a:gsLst>
          <a:gs pos="0">
            <a:schemeClr val="lt1"/>
          </a:gs>
          <a:gs pos="39000">
            <a:schemeClr val="lt1"/>
          </a:gs>
          <a:gs pos="100000">
            <a:schemeClr val="lt1">
              <a:lumMod val="75000"/>
            </a:schemeClr>
          </a:gs>
        </a:gsLst>
        <a:path path="circle">
          <a:fillToRect l="50000" t="-80000" r="50000" b="180000"/>
        </a:path>
        <a:tileRect/>
      </a:gradFill>
      <a:ln w="9525" cap="flat" cmpd="sng" algn="ctr">
        <a:solidFill>
          <a:schemeClr val="dk1">
            <a:lumMod val="25000"/>
            <a:lumOff val="7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lt1"/>
    </cs:fontRef>
    <cs:spPr>
      <a:pattFill prst="pct75">
        <a:fgClr>
          <a:schemeClr val="dk1">
            <a:lumMod val="75000"/>
            <a:lumOff val="25000"/>
          </a:schemeClr>
        </a:fgClr>
        <a:bgClr>
          <a:schemeClr val="dk1">
            <a:lumMod val="65000"/>
            <a:lumOff val="35000"/>
          </a:schemeClr>
        </a:bgClr>
      </a:pattFill>
      <a:effectLst>
        <a:outerShdw blurRad="50800" dist="38100" dir="2700000" algn="tl" rotWithShape="0">
          <a:prstClr val="black">
            <a:alpha val="40000"/>
          </a:prstClr>
        </a:outerShdw>
      </a:effectLst>
    </cs:spPr>
    <cs:defRPr sz="1330" b="1" i="0" u="none" strike="noStrike" kern="1200" baseline="0"/>
  </cs:dataLabel>
  <cs:dataLabelCallout>
    <cs:lnRef idx="0"/>
    <cs:fillRef idx="0"/>
    <cs:effectRef idx="0"/>
    <cs:fontRef idx="minor">
      <a:schemeClr val="lt1"/>
    </cs:fontRef>
    <cs:spPr>
      <a:pattFill prst="pct75">
        <a:fgClr>
          <a:schemeClr val="dk1">
            <a:lumMod val="75000"/>
            <a:lumOff val="25000"/>
          </a:schemeClr>
        </a:fgClr>
        <a:bgClr>
          <a:schemeClr val="dk1">
            <a:lumMod val="65000"/>
            <a:lumOff val="35000"/>
          </a:schemeClr>
        </a:bgClr>
      </a:pattFill>
      <a:effectLst>
        <a:outerShdw blurRad="50800" dist="38100" dir="2700000" algn="tl" rotWithShape="0">
          <a:prstClr val="black">
            <a:alpha val="40000"/>
          </a:prstClr>
        </a:outerShdw>
      </a:effectLst>
    </cs:spPr>
    <cs:defRPr sz="1330" b="1" i="0" u="none" strike="noStrike" kern="1200" baseline="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254000" sx="102000" sy="102000" algn="ctr" rotWithShape="0">
          <a:prstClr val="black">
            <a:alpha val="20000"/>
          </a:prstClr>
        </a:outerShdw>
      </a:effectLst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254000" sx="102000" sy="102000" algn="ctr" rotWithShape="0">
          <a:prstClr val="black">
            <a:alpha val="20000"/>
          </a:prstClr>
        </a:outerShdw>
      </a:effectLst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31750" cap="rnd">
        <a:solidFill>
          <a:schemeClr val="phClr">
            <a:alpha val="85000"/>
          </a:schemeClr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dk1">
        <a:lumMod val="75000"/>
        <a:lumOff val="25000"/>
      </a:schemeClr>
    </cs:fontRef>
    <cs:spPr>
      <a:ln w="9525">
        <a:solidFill>
          <a:schemeClr val="dk1">
            <a:lumMod val="35000"/>
            <a:lumOff val="6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50000"/>
          <a:lumOff val="50000"/>
        </a:schemeClr>
      </a:solidFill>
      <a:ln w="9525">
        <a:solidFill>
          <a:schemeClr val="dk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dk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</a:ln>
    </cs:spPr>
  </cs:leaderLine>
  <cs:legend>
    <cs:lnRef idx="0"/>
    <cs:fillRef idx="0"/>
    <cs:effectRef idx="0"/>
    <cs:fontRef idx="minor">
      <a:schemeClr val="dk1">
        <a:lumMod val="75000"/>
        <a:lumOff val="25000"/>
      </a:schemeClr>
    </cs:fontRef>
    <cs:spPr>
      <a:solidFill>
        <a:schemeClr val="lt1">
          <a:lumMod val="95000"/>
          <a:alpha val="39000"/>
        </a:schemeClr>
      </a:solidFill>
    </cs:spPr>
    <cs:defRPr sz="1197" kern="1200"/>
  </cs:legend>
  <cs:plotArea>
    <cs:lnRef idx="0"/>
    <cs:fillRef idx="0"/>
    <cs:effectRef idx="0"/>
    <cs:fontRef idx="minor">
      <a:schemeClr val="dk1"/>
    </cs:fontRef>
  </cs:plotArea>
  <cs:plotArea3D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dk1">
        <a:lumMod val="75000"/>
        <a:lumOff val="25000"/>
      </a:schemeClr>
    </cs:fontRef>
    <cs:spPr>
      <a:ln w="317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  <a:round/>
      </a:ln>
    </cs:spPr>
  </cs:seriesLine>
  <cs:title>
    <cs:lnRef idx="0"/>
    <cs:fillRef idx="0"/>
    <cs:effectRef idx="0"/>
    <cs:fontRef idx="minor">
      <a:schemeClr val="dk1">
        <a:lumMod val="75000"/>
        <a:lumOff val="25000"/>
      </a:schemeClr>
    </cs:fontRef>
    <cs:defRPr sz="2200" b="1" kern="120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dk1">
        <a:lumMod val="75000"/>
        <a:lumOff val="2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dk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dk1">
        <a:lumMod val="75000"/>
        <a:lumOff val="25000"/>
      </a:schemeClr>
    </cs:fontRef>
    <cs:spPr>
      <a:ln>
        <a:noFill/>
      </a:ln>
    </cs:spPr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charts/style2.xml><?xml version="1.0" encoding="utf-8"?>
<cs:chartStyle xmlns:cs="http://schemas.microsoft.com/office/drawing/2012/chartStyle" xmlns:a="http://schemas.openxmlformats.org/drawingml/2006/main" id="253">
  <cs:axisTitle>
    <cs:lnRef idx="0"/>
    <cs:fillRef idx="0"/>
    <cs:effectRef idx="0"/>
    <cs:fontRef idx="minor">
      <a:schemeClr val="dk1">
        <a:lumMod val="75000"/>
        <a:lumOff val="25000"/>
      </a:schemeClr>
    </cs:fontRef>
    <cs:defRPr sz="1197" b="1" kern="1200"/>
  </cs:axisTitle>
  <cs:categoryAxis>
    <cs:lnRef idx="0"/>
    <cs:fillRef idx="0"/>
    <cs:effectRef idx="0"/>
    <cs:fontRef idx="minor">
      <a:schemeClr val="dk1">
        <a:lumMod val="75000"/>
        <a:lumOff val="25000"/>
      </a:schemeClr>
    </cs:fontRef>
    <cs:spPr>
      <a:ln w="190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1197" kern="1200" cap="all" baseline="0"/>
  </cs:categoryAxis>
  <cs:chartArea>
    <cs:lnRef idx="0"/>
    <cs:fillRef idx="0"/>
    <cs:effectRef idx="0"/>
    <cs:fontRef idx="minor">
      <a:schemeClr val="dk1"/>
    </cs:fontRef>
    <cs:spPr>
      <a:gradFill flip="none" rotWithShape="1">
        <a:gsLst>
          <a:gs pos="0">
            <a:schemeClr val="lt1"/>
          </a:gs>
          <a:gs pos="39000">
            <a:schemeClr val="lt1"/>
          </a:gs>
          <a:gs pos="100000">
            <a:schemeClr val="lt1">
              <a:lumMod val="75000"/>
            </a:schemeClr>
          </a:gs>
        </a:gsLst>
        <a:path path="circle">
          <a:fillToRect l="50000" t="-80000" r="50000" b="180000"/>
        </a:path>
        <a:tileRect/>
      </a:gradFill>
      <a:ln w="9525" cap="flat" cmpd="sng" algn="ctr">
        <a:solidFill>
          <a:schemeClr val="dk1">
            <a:lumMod val="25000"/>
            <a:lumOff val="7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lt1"/>
    </cs:fontRef>
    <cs:spPr>
      <a:pattFill prst="pct75">
        <a:fgClr>
          <a:schemeClr val="dk1">
            <a:lumMod val="75000"/>
            <a:lumOff val="25000"/>
          </a:schemeClr>
        </a:fgClr>
        <a:bgClr>
          <a:schemeClr val="dk1">
            <a:lumMod val="65000"/>
            <a:lumOff val="35000"/>
          </a:schemeClr>
        </a:bgClr>
      </a:pattFill>
      <a:effectLst>
        <a:outerShdw blurRad="50800" dist="38100" dir="2700000" algn="tl" rotWithShape="0">
          <a:prstClr val="black">
            <a:alpha val="40000"/>
          </a:prstClr>
        </a:outerShdw>
      </a:effectLst>
    </cs:spPr>
    <cs:defRPr sz="1330" b="1" i="0" u="none" strike="noStrike" kern="1200" baseline="0"/>
  </cs:dataLabel>
  <cs:dataLabelCallout>
    <cs:lnRef idx="0"/>
    <cs:fillRef idx="0"/>
    <cs:effectRef idx="0"/>
    <cs:fontRef idx="minor">
      <a:schemeClr val="lt1"/>
    </cs:fontRef>
    <cs:spPr>
      <a:pattFill prst="pct75">
        <a:fgClr>
          <a:schemeClr val="dk1">
            <a:lumMod val="75000"/>
            <a:lumOff val="25000"/>
          </a:schemeClr>
        </a:fgClr>
        <a:bgClr>
          <a:schemeClr val="dk1">
            <a:lumMod val="65000"/>
            <a:lumOff val="35000"/>
          </a:schemeClr>
        </a:bgClr>
      </a:pattFill>
      <a:effectLst>
        <a:outerShdw blurRad="50800" dist="38100" dir="2700000" algn="tl" rotWithShape="0">
          <a:prstClr val="black">
            <a:alpha val="40000"/>
          </a:prstClr>
        </a:outerShdw>
      </a:effectLst>
    </cs:spPr>
    <cs:defRPr sz="1330" b="1" i="0" u="none" strike="noStrike" kern="1200" baseline="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254000" sx="102000" sy="102000" algn="ctr" rotWithShape="0">
          <a:prstClr val="black">
            <a:alpha val="20000"/>
          </a:prstClr>
        </a:outerShdw>
      </a:effectLst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254000" sx="102000" sy="102000" algn="ctr" rotWithShape="0">
          <a:prstClr val="black">
            <a:alpha val="20000"/>
          </a:prstClr>
        </a:outerShdw>
      </a:effectLst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31750" cap="rnd">
        <a:solidFill>
          <a:schemeClr val="phClr">
            <a:alpha val="85000"/>
          </a:schemeClr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dk1">
        <a:lumMod val="75000"/>
        <a:lumOff val="25000"/>
      </a:schemeClr>
    </cs:fontRef>
    <cs:spPr>
      <a:ln w="9525">
        <a:solidFill>
          <a:schemeClr val="dk1">
            <a:lumMod val="35000"/>
            <a:lumOff val="6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50000"/>
          <a:lumOff val="50000"/>
        </a:schemeClr>
      </a:solidFill>
      <a:ln w="9525">
        <a:solidFill>
          <a:schemeClr val="dk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dk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</a:ln>
    </cs:spPr>
  </cs:leaderLine>
  <cs:legend>
    <cs:lnRef idx="0"/>
    <cs:fillRef idx="0"/>
    <cs:effectRef idx="0"/>
    <cs:fontRef idx="minor">
      <a:schemeClr val="dk1">
        <a:lumMod val="75000"/>
        <a:lumOff val="25000"/>
      </a:schemeClr>
    </cs:fontRef>
    <cs:spPr>
      <a:solidFill>
        <a:schemeClr val="lt1">
          <a:lumMod val="95000"/>
          <a:alpha val="39000"/>
        </a:schemeClr>
      </a:solidFill>
    </cs:spPr>
    <cs:defRPr sz="1197" kern="1200"/>
  </cs:legend>
  <cs:plotArea>
    <cs:lnRef idx="0"/>
    <cs:fillRef idx="0"/>
    <cs:effectRef idx="0"/>
    <cs:fontRef idx="minor">
      <a:schemeClr val="dk1"/>
    </cs:fontRef>
  </cs:plotArea>
  <cs:plotArea3D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dk1">
        <a:lumMod val="75000"/>
        <a:lumOff val="25000"/>
      </a:schemeClr>
    </cs:fontRef>
    <cs:spPr>
      <a:ln w="317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  <a:round/>
      </a:ln>
    </cs:spPr>
  </cs:seriesLine>
  <cs:title>
    <cs:lnRef idx="0"/>
    <cs:fillRef idx="0"/>
    <cs:effectRef idx="0"/>
    <cs:fontRef idx="minor">
      <a:schemeClr val="dk1">
        <a:lumMod val="75000"/>
        <a:lumOff val="25000"/>
      </a:schemeClr>
    </cs:fontRef>
    <cs:defRPr sz="2200" b="1" kern="120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dk1">
        <a:lumMod val="75000"/>
        <a:lumOff val="2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dk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dk1">
        <a:lumMod val="75000"/>
        <a:lumOff val="25000"/>
      </a:schemeClr>
    </cs:fontRef>
    <cs:spPr>
      <a:ln>
        <a:noFill/>
      </a:ln>
    </cs:spPr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charts/style3.xml><?xml version="1.0" encoding="utf-8"?>
<cs:chartStyle xmlns:cs="http://schemas.microsoft.com/office/drawing/2012/chartStyle" xmlns:a="http://schemas.openxmlformats.org/drawingml/2006/main" id="264">
  <cs:axisTitle>
    <cs:lnRef idx="0"/>
    <cs:fillRef idx="0"/>
    <cs:effectRef idx="0"/>
    <cs:fontRef idx="minor">
      <a:schemeClr val="dk1">
        <a:lumMod val="75000"/>
        <a:lumOff val="25000"/>
      </a:schemeClr>
    </cs:fontRef>
    <cs:defRPr sz="1197" b="1" kern="1200"/>
  </cs:axisTitle>
  <cs:categoryAxis>
    <cs:lnRef idx="0"/>
    <cs:fillRef idx="0"/>
    <cs:effectRef idx="0"/>
    <cs:fontRef idx="minor">
      <a:schemeClr val="dk1">
        <a:lumMod val="75000"/>
        <a:lumOff val="25000"/>
      </a:schemeClr>
    </cs:fontRef>
    <cs:spPr>
      <a:ln w="190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1197" kern="1200" cap="all" baseline="0"/>
  </cs:categoryAxis>
  <cs:chartArea>
    <cs:lnRef idx="0"/>
    <cs:fillRef idx="0"/>
    <cs:effectRef idx="0"/>
    <cs:fontRef idx="minor">
      <a:schemeClr val="dk1"/>
    </cs:fontRef>
    <cs:spPr>
      <a:gradFill flip="none" rotWithShape="1">
        <a:gsLst>
          <a:gs pos="0">
            <a:schemeClr val="lt1"/>
          </a:gs>
          <a:gs pos="39000">
            <a:schemeClr val="lt1"/>
          </a:gs>
          <a:gs pos="100000">
            <a:schemeClr val="lt1">
              <a:lumMod val="75000"/>
            </a:schemeClr>
          </a:gs>
        </a:gsLst>
        <a:path path="circle">
          <a:fillToRect l="50000" t="-80000" r="50000" b="180000"/>
        </a:path>
        <a:tileRect/>
      </a:gradFill>
      <a:ln w="9525" cap="flat" cmpd="sng" algn="ctr">
        <a:solidFill>
          <a:schemeClr val="dk1">
            <a:lumMod val="25000"/>
            <a:lumOff val="7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lt1"/>
    </cs:fontRef>
    <cs:spPr>
      <a:pattFill prst="pct75">
        <a:fgClr>
          <a:schemeClr val="dk1">
            <a:lumMod val="75000"/>
            <a:lumOff val="25000"/>
          </a:schemeClr>
        </a:fgClr>
        <a:bgClr>
          <a:schemeClr val="dk1">
            <a:lumMod val="65000"/>
            <a:lumOff val="35000"/>
          </a:schemeClr>
        </a:bgClr>
      </a:pattFill>
      <a:effectLst>
        <a:outerShdw blurRad="50800" dist="38100" dir="2700000" algn="tl" rotWithShape="0">
          <a:prstClr val="black">
            <a:alpha val="40000"/>
          </a:prstClr>
        </a:outerShdw>
      </a:effectLst>
    </cs:spPr>
    <cs:defRPr sz="1330" b="1" i="0" u="none" strike="noStrike" kern="1200" baseline="0"/>
  </cs:dataLabel>
  <cs:dataLabelCallout>
    <cs:lnRef idx="0"/>
    <cs:fillRef idx="0"/>
    <cs:effectRef idx="0"/>
    <cs:fontRef idx="minor">
      <a:schemeClr val="lt1"/>
    </cs:fontRef>
    <cs:spPr>
      <a:pattFill prst="pct75">
        <a:fgClr>
          <a:schemeClr val="dk1">
            <a:lumMod val="75000"/>
            <a:lumOff val="25000"/>
          </a:schemeClr>
        </a:fgClr>
        <a:bgClr>
          <a:schemeClr val="dk1">
            <a:lumMod val="65000"/>
            <a:lumOff val="35000"/>
          </a:schemeClr>
        </a:bgClr>
      </a:pattFill>
      <a:effectLst>
        <a:outerShdw blurRad="50800" dist="38100" dir="2700000" algn="tl" rotWithShape="0">
          <a:prstClr val="black">
            <a:alpha val="40000"/>
          </a:prstClr>
        </a:outerShdw>
      </a:effectLst>
    </cs:spPr>
    <cs:defRPr sz="1330" b="1" i="0" u="none" strike="noStrike" kern="1200" baseline="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254000" sx="102000" sy="102000" algn="ctr" rotWithShape="0">
          <a:prstClr val="black">
            <a:alpha val="20000"/>
          </a:prstClr>
        </a:outerShdw>
      </a:effectLst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254000" sx="102000" sy="102000" algn="ctr" rotWithShape="0">
          <a:prstClr val="black">
            <a:alpha val="20000"/>
          </a:prstClr>
        </a:outerShdw>
      </a:effectLst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31750" cap="rnd">
        <a:solidFill>
          <a:schemeClr val="phClr">
            <a:alpha val="85000"/>
          </a:schemeClr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dk1">
        <a:lumMod val="75000"/>
        <a:lumOff val="25000"/>
      </a:schemeClr>
    </cs:fontRef>
    <cs:spPr>
      <a:ln w="9525">
        <a:solidFill>
          <a:schemeClr val="dk1">
            <a:lumMod val="35000"/>
            <a:lumOff val="6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50000"/>
          <a:lumOff val="50000"/>
        </a:schemeClr>
      </a:solidFill>
      <a:ln w="9525">
        <a:solidFill>
          <a:schemeClr val="dk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dk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</a:ln>
    </cs:spPr>
  </cs:leaderLine>
  <cs:legend>
    <cs:lnRef idx="0"/>
    <cs:fillRef idx="0"/>
    <cs:effectRef idx="0"/>
    <cs:fontRef idx="minor">
      <a:schemeClr val="dk1">
        <a:lumMod val="75000"/>
        <a:lumOff val="25000"/>
      </a:schemeClr>
    </cs:fontRef>
    <cs:spPr>
      <a:solidFill>
        <a:schemeClr val="lt1">
          <a:lumMod val="95000"/>
          <a:alpha val="39000"/>
        </a:schemeClr>
      </a:solidFill>
    </cs:spPr>
    <cs:defRPr sz="1197" kern="1200"/>
  </cs:legend>
  <cs:plotArea>
    <cs:lnRef idx="0"/>
    <cs:fillRef idx="0"/>
    <cs:effectRef idx="0"/>
    <cs:fontRef idx="minor">
      <a:schemeClr val="dk1"/>
    </cs:fontRef>
  </cs:plotArea>
  <cs:plotArea3D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dk1">
        <a:lumMod val="75000"/>
        <a:lumOff val="25000"/>
      </a:schemeClr>
    </cs:fontRef>
    <cs:spPr>
      <a:ln w="317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  <a:round/>
      </a:ln>
    </cs:spPr>
  </cs:seriesLine>
  <cs:title>
    <cs:lnRef idx="0"/>
    <cs:fillRef idx="0"/>
    <cs:effectRef idx="0"/>
    <cs:fontRef idx="minor">
      <a:schemeClr val="dk1">
        <a:lumMod val="75000"/>
        <a:lumOff val="25000"/>
      </a:schemeClr>
    </cs:fontRef>
    <cs:defRPr sz="2200" b="1" kern="120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dk1">
        <a:lumMod val="75000"/>
        <a:lumOff val="2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dk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dk1">
        <a:lumMod val="75000"/>
        <a:lumOff val="25000"/>
      </a:schemeClr>
    </cs:fontRef>
    <cs:spPr>
      <a:ln>
        <a:noFill/>
      </a:ln>
    </cs:spPr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sp>
          <p:nvSpPr>
            <p:cNvPr id="15" name="Freeform 14"/>
            <p:cNvSpPr/>
            <p:nvPr/>
          </p:nvSpPr>
          <p:spPr>
            <a:xfrm>
              <a:off x="0" y="-7862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4/15/2015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7180319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4/15/2015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4806946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4/15/2015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6113808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712588-04B1-427B-82EE-E8DB90309F08}" type="datetimeFigureOut">
              <a:rPr lang="en-US" smtClean="0"/>
              <a:t>4/15/2015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9F0C5-380F-41C2-899A-BAC0F0927E16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8416502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4/15/2015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155181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4/15/2015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3399035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4/15/2015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3997695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smtClean="0"/>
              <a:t>4/15/2015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6654402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4/15/2015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0307805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4/15/2015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9182969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4/15/2015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62442615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4/15/2015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0884268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4/15/2015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34387437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4/15/2015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5891331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6B4A9-1611-4792-9094-5F34BCA07E0B}" type="datetimeFigureOut">
              <a:rPr lang="en-US" smtClean="0"/>
              <a:t>4/15/2015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33C77-0158-454C-844F-B7AB9BD7DAD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5326151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4/15/2015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976966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smtClean="0"/>
              <a:pPr/>
              <a:t>4/15/2015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29487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9" r:id="rId1"/>
    <p:sldLayoutId id="2147483670" r:id="rId2"/>
    <p:sldLayoutId id="2147483671" r:id="rId3"/>
    <p:sldLayoutId id="2147483672" r:id="rId4"/>
    <p:sldLayoutId id="2147483673" r:id="rId5"/>
    <p:sldLayoutId id="2147483674" r:id="rId6"/>
    <p:sldLayoutId id="2147483675" r:id="rId7"/>
    <p:sldLayoutId id="2147483676" r:id="rId8"/>
    <p:sldLayoutId id="2147483677" r:id="rId9"/>
    <p:sldLayoutId id="2147483678" r:id="rId10"/>
    <p:sldLayoutId id="2147483679" r:id="rId11"/>
    <p:sldLayoutId id="2147483680" r:id="rId12"/>
    <p:sldLayoutId id="2147483681" r:id="rId13"/>
    <p:sldLayoutId id="2147483682" r:id="rId14"/>
    <p:sldLayoutId id="2147483683" r:id="rId15"/>
    <p:sldLayoutId id="2147483684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83095" y="410818"/>
            <a:ext cx="8887227" cy="5912768"/>
          </a:xfrm>
        </p:spPr>
        <p:txBody>
          <a:bodyPr/>
          <a:lstStyle/>
          <a:p>
            <a:r>
              <a:rPr lang="ru-RU" dirty="0">
                <a:solidFill>
                  <a:schemeClr val="accent2">
                    <a:lumMod val="75000"/>
                  </a:schemeClr>
                </a:solidFill>
              </a:rPr>
              <a:t>Некоторые факторы риска в </a:t>
            </a:r>
            <a:r>
              <a:rPr lang="ru-RU" dirty="0" smtClean="0">
                <a:solidFill>
                  <a:schemeClr val="accent2">
                    <a:lumMod val="75000"/>
                  </a:schemeClr>
                </a:solidFill>
              </a:rPr>
              <a:t>развитии</a:t>
            </a:r>
            <a:br>
              <a:rPr lang="ru-RU" dirty="0" smtClean="0">
                <a:solidFill>
                  <a:schemeClr val="accent2">
                    <a:lumMod val="75000"/>
                  </a:schemeClr>
                </a:solidFill>
              </a:rPr>
            </a:br>
            <a:r>
              <a:rPr lang="ru-RU" sz="6600" dirty="0">
                <a:solidFill>
                  <a:schemeClr val="accent2">
                    <a:lumMod val="75000"/>
                  </a:schemeClr>
                </a:solidFill>
              </a:rPr>
              <a:t/>
            </a:r>
            <a:br>
              <a:rPr lang="ru-RU" sz="6600" dirty="0">
                <a:solidFill>
                  <a:schemeClr val="accent2">
                    <a:lumMod val="75000"/>
                  </a:schemeClr>
                </a:solidFill>
              </a:rPr>
            </a:br>
            <a:r>
              <a:rPr lang="ru-RU" dirty="0" smtClean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ru-RU" sz="4800" b="1" dirty="0" smtClean="0">
                <a:solidFill>
                  <a:schemeClr val="accent2">
                    <a:lumMod val="75000"/>
                  </a:schemeClr>
                </a:solidFill>
              </a:rPr>
              <a:t>БОКОВОГО АМИОТРОФИЧЕСКОГО СКЛЕРОЗА</a:t>
            </a:r>
            <a:endParaRPr lang="ru-RU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pic>
        <p:nvPicPr>
          <p:cNvPr id="1026" name="Picture 2" descr="http://upc.ardenthealth.net/sites/upc.ardenthealth.net/files/imagecache/800wide/node_attachments/1338/Pic%20Neurology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898000"/>
            <a:ext cx="2969065" cy="39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190568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37321" y="397567"/>
            <a:ext cx="9197009" cy="6003233"/>
          </a:xfrm>
        </p:spPr>
        <p:txBody>
          <a:bodyPr>
            <a:normAutofit/>
          </a:bodyPr>
          <a:lstStyle/>
          <a:p>
            <a:pPr marL="0" indent="0" algn="r">
              <a:buNone/>
            </a:pPr>
            <a:r>
              <a:rPr lang="ru-RU" sz="2800" b="1" dirty="0"/>
              <a:t>БАС</a:t>
            </a:r>
            <a:r>
              <a:rPr lang="ru-RU" sz="2800" dirty="0"/>
              <a:t> – это </a:t>
            </a:r>
            <a:r>
              <a:rPr lang="ru-RU" sz="2800" dirty="0" err="1"/>
              <a:t>нейродегенеративное</a:t>
            </a:r>
            <a:r>
              <a:rPr lang="ru-RU" sz="2800" dirty="0"/>
              <a:t> заболевание</a:t>
            </a:r>
            <a:r>
              <a:rPr lang="ru-RU" sz="2800" dirty="0" smtClean="0"/>
              <a:t>,</a:t>
            </a:r>
          </a:p>
          <a:p>
            <a:pPr marL="0" indent="0" algn="r">
              <a:buNone/>
            </a:pPr>
            <a:r>
              <a:rPr lang="ru-RU" sz="2800" dirty="0" smtClean="0"/>
              <a:t> </a:t>
            </a:r>
            <a:r>
              <a:rPr lang="ru-RU" sz="2800" dirty="0"/>
              <a:t>сопровождающееся гибелью центральных </a:t>
            </a:r>
            <a:r>
              <a:rPr lang="ru-RU" sz="2800" dirty="0" smtClean="0"/>
              <a:t>и</a:t>
            </a:r>
          </a:p>
          <a:p>
            <a:pPr marL="0" indent="0" algn="r">
              <a:buNone/>
            </a:pPr>
            <a:r>
              <a:rPr lang="ru-RU" sz="2800" dirty="0" smtClean="0"/>
              <a:t> </a:t>
            </a:r>
            <a:r>
              <a:rPr lang="ru-RU" sz="2800" dirty="0"/>
              <a:t>периферических </a:t>
            </a:r>
            <a:r>
              <a:rPr lang="ru-RU" sz="2800" dirty="0" err="1"/>
              <a:t>мотонейронов</a:t>
            </a:r>
            <a:r>
              <a:rPr lang="ru-RU" sz="2800" dirty="0"/>
              <a:t>, проявляющееся </a:t>
            </a:r>
            <a:r>
              <a:rPr lang="ru-RU" sz="2800" dirty="0" smtClean="0"/>
              <a:t>в</a:t>
            </a:r>
          </a:p>
          <a:p>
            <a:pPr marL="0" indent="0" algn="r">
              <a:buNone/>
            </a:pPr>
            <a:r>
              <a:rPr lang="ru-RU" sz="2800" dirty="0" smtClean="0"/>
              <a:t> </a:t>
            </a:r>
            <a:r>
              <a:rPr lang="ru-RU" sz="2800" dirty="0"/>
              <a:t>виде атрофий скелетных мышц, </a:t>
            </a:r>
            <a:r>
              <a:rPr lang="ru-RU" sz="2800" dirty="0" err="1"/>
              <a:t>фасцикуляций</a:t>
            </a:r>
            <a:r>
              <a:rPr lang="ru-RU" sz="2800" dirty="0" smtClean="0"/>
              <a:t>,</a:t>
            </a:r>
          </a:p>
          <a:p>
            <a:pPr marL="0" indent="0" algn="r">
              <a:buNone/>
            </a:pPr>
            <a:r>
              <a:rPr lang="ru-RU" sz="2800" dirty="0" smtClean="0"/>
              <a:t> </a:t>
            </a:r>
            <a:r>
              <a:rPr lang="ru-RU" sz="2800" dirty="0" err="1"/>
              <a:t>спастичности</a:t>
            </a:r>
            <a:r>
              <a:rPr lang="ru-RU" sz="2800" dirty="0"/>
              <a:t>, </a:t>
            </a:r>
            <a:r>
              <a:rPr lang="ru-RU" sz="2800" dirty="0" err="1"/>
              <a:t>гиперрефлексии</a:t>
            </a:r>
            <a:r>
              <a:rPr lang="ru-RU" sz="2800" dirty="0"/>
              <a:t> и </a:t>
            </a:r>
            <a:r>
              <a:rPr lang="ru-RU" sz="2800" dirty="0" smtClean="0"/>
              <a:t>патологических</a:t>
            </a:r>
          </a:p>
          <a:p>
            <a:pPr marL="0" indent="0" algn="r">
              <a:buNone/>
            </a:pPr>
            <a:r>
              <a:rPr lang="ru-RU" sz="2800" dirty="0" smtClean="0"/>
              <a:t> </a:t>
            </a:r>
            <a:r>
              <a:rPr lang="ru-RU" sz="2800" dirty="0"/>
              <a:t>пирамидных знаков при </a:t>
            </a:r>
            <a:r>
              <a:rPr lang="ru-RU" sz="2800" dirty="0" smtClean="0"/>
              <a:t>отсутствии</a:t>
            </a:r>
          </a:p>
          <a:p>
            <a:pPr marL="0" indent="0" algn="r">
              <a:buNone/>
            </a:pPr>
            <a:r>
              <a:rPr lang="ru-RU" sz="2800" dirty="0" smtClean="0"/>
              <a:t> </a:t>
            </a:r>
            <a:r>
              <a:rPr lang="ru-RU" sz="2800" dirty="0"/>
              <a:t>глазодвигательных и тазовых нарушений</a:t>
            </a:r>
            <a:r>
              <a:rPr lang="ru-RU" sz="2800" dirty="0" smtClean="0"/>
              <a:t>,</a:t>
            </a:r>
          </a:p>
          <a:p>
            <a:pPr marL="0" indent="0" algn="r">
              <a:buNone/>
            </a:pPr>
            <a:r>
              <a:rPr lang="ru-RU" sz="2800" dirty="0" smtClean="0"/>
              <a:t> </a:t>
            </a:r>
            <a:r>
              <a:rPr lang="ru-RU" sz="2800" dirty="0"/>
              <a:t>характеризующееся неуклонным </a:t>
            </a:r>
            <a:endParaRPr lang="ru-RU" sz="2800" dirty="0" smtClean="0"/>
          </a:p>
          <a:p>
            <a:pPr marL="0" indent="0" algn="r">
              <a:buNone/>
            </a:pPr>
            <a:r>
              <a:rPr lang="ru-RU" sz="2800" dirty="0" smtClean="0"/>
              <a:t>прогрессированием </a:t>
            </a:r>
            <a:r>
              <a:rPr lang="ru-RU" sz="2800" dirty="0"/>
              <a:t>и летальным </a:t>
            </a:r>
            <a:endParaRPr lang="ru-RU" sz="2800" dirty="0" smtClean="0"/>
          </a:p>
          <a:p>
            <a:pPr marL="0" indent="0" algn="r">
              <a:buNone/>
            </a:pPr>
            <a:r>
              <a:rPr lang="ru-RU" sz="2800" dirty="0" smtClean="0"/>
              <a:t>исходом</a:t>
            </a:r>
            <a:r>
              <a:rPr lang="ru-RU" sz="2800" dirty="0"/>
              <a:t>. </a:t>
            </a:r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4" name="Picture 2" descr="http://upc.ardenthealth.net/sites/upc.ardenthealth.net/files/imagecache/800wide/node_attachments/1338/Pic%20Neurology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898000"/>
            <a:ext cx="2969065" cy="39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3693885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319525" y="278295"/>
            <a:ext cx="8596668" cy="1320800"/>
          </a:xfrm>
        </p:spPr>
        <p:txBody>
          <a:bodyPr/>
          <a:lstStyle/>
          <a:p>
            <a:r>
              <a:rPr lang="ru-RU" dirty="0" smtClean="0">
                <a:solidFill>
                  <a:schemeClr val="accent1">
                    <a:lumMod val="50000"/>
                  </a:schemeClr>
                </a:solidFill>
              </a:rPr>
              <a:t>Этиология и патогенез</a:t>
            </a:r>
            <a:endParaRPr lang="ru-RU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19525" y="1285462"/>
            <a:ext cx="9129274" cy="5380382"/>
          </a:xfrm>
        </p:spPr>
        <p:txBody>
          <a:bodyPr>
            <a:normAutofit fontScale="85000" lnSpcReduction="20000"/>
          </a:bodyPr>
          <a:lstStyle/>
          <a:p>
            <a:pPr marL="0" indent="0" algn="r">
              <a:buNone/>
            </a:pPr>
            <a:r>
              <a:rPr lang="ru-RU" sz="3000" dirty="0">
                <a:solidFill>
                  <a:schemeClr val="tx1"/>
                </a:solidFill>
              </a:rPr>
              <a:t>Точная этиология БАС неизвестна. Примерно в 5</a:t>
            </a:r>
            <a:r>
              <a:rPr lang="ru-RU" sz="3000" dirty="0" smtClean="0">
                <a:solidFill>
                  <a:schemeClr val="tx1"/>
                </a:solidFill>
              </a:rPr>
              <a:t>%</a:t>
            </a:r>
          </a:p>
          <a:p>
            <a:pPr marL="0" indent="0" algn="r">
              <a:buNone/>
            </a:pPr>
            <a:r>
              <a:rPr lang="ru-RU" sz="3000" dirty="0" smtClean="0">
                <a:solidFill>
                  <a:schemeClr val="tx1"/>
                </a:solidFill>
              </a:rPr>
              <a:t> </a:t>
            </a:r>
            <a:r>
              <a:rPr lang="ru-RU" sz="3000" dirty="0">
                <a:solidFill>
                  <a:schemeClr val="tx1"/>
                </a:solidFill>
              </a:rPr>
              <a:t>случаев встречаются </a:t>
            </a:r>
            <a:r>
              <a:rPr lang="ru-RU" sz="3000" dirty="0" smtClean="0">
                <a:solidFill>
                  <a:schemeClr val="tx1"/>
                </a:solidFill>
              </a:rPr>
              <a:t>наследственные формы</a:t>
            </a:r>
          </a:p>
          <a:p>
            <a:pPr marL="0" indent="0" algn="r">
              <a:buNone/>
            </a:pPr>
            <a:r>
              <a:rPr lang="ru-RU" sz="3000" dirty="0" smtClean="0">
                <a:solidFill>
                  <a:schemeClr val="tx1"/>
                </a:solidFill>
              </a:rPr>
              <a:t> </a:t>
            </a:r>
            <a:r>
              <a:rPr lang="ru-RU" sz="3000" dirty="0">
                <a:solidFill>
                  <a:schemeClr val="tx1"/>
                </a:solidFill>
              </a:rPr>
              <a:t>заболевания. 20% семейных случаев БАС связаны </a:t>
            </a:r>
            <a:r>
              <a:rPr lang="ru-RU" sz="3000" dirty="0" smtClean="0">
                <a:solidFill>
                  <a:schemeClr val="tx1"/>
                </a:solidFill>
              </a:rPr>
              <a:t>с</a:t>
            </a:r>
          </a:p>
          <a:p>
            <a:pPr marL="0" indent="0" algn="r">
              <a:buNone/>
            </a:pPr>
            <a:r>
              <a:rPr lang="ru-RU" sz="3000" dirty="0" smtClean="0">
                <a:solidFill>
                  <a:schemeClr val="tx1"/>
                </a:solidFill>
              </a:rPr>
              <a:t> </a:t>
            </a:r>
            <a:r>
              <a:rPr lang="ru-RU" sz="3000" dirty="0">
                <a:solidFill>
                  <a:schemeClr val="tx1"/>
                </a:solidFill>
              </a:rPr>
              <a:t>мутациями гена супероксиддисмутазы-1</a:t>
            </a:r>
            <a:r>
              <a:rPr lang="ru-RU" sz="3000" dirty="0" smtClean="0">
                <a:solidFill>
                  <a:schemeClr val="tx1"/>
                </a:solidFill>
              </a:rPr>
              <a:t>,</a:t>
            </a:r>
          </a:p>
          <a:p>
            <a:pPr marL="0" indent="0" algn="r">
              <a:buNone/>
            </a:pPr>
            <a:r>
              <a:rPr lang="ru-RU" sz="3000" dirty="0" smtClean="0">
                <a:solidFill>
                  <a:schemeClr val="tx1"/>
                </a:solidFill>
              </a:rPr>
              <a:t> </a:t>
            </a:r>
            <a:r>
              <a:rPr lang="ru-RU" sz="3000" dirty="0">
                <a:solidFill>
                  <a:schemeClr val="tx1"/>
                </a:solidFill>
              </a:rPr>
              <a:t>расположенного на 21-й </a:t>
            </a:r>
            <a:r>
              <a:rPr lang="ru-RU" sz="3000" dirty="0" smtClean="0">
                <a:solidFill>
                  <a:schemeClr val="tx1"/>
                </a:solidFill>
              </a:rPr>
              <a:t>хромосоме. </a:t>
            </a:r>
            <a:r>
              <a:rPr lang="ru-RU" sz="3000" dirty="0">
                <a:solidFill>
                  <a:schemeClr val="tx1"/>
                </a:solidFill>
              </a:rPr>
              <a:t>Как </a:t>
            </a:r>
            <a:endParaRPr lang="ru-RU" sz="3000" dirty="0" smtClean="0">
              <a:solidFill>
                <a:schemeClr val="tx1"/>
              </a:solidFill>
            </a:endParaRPr>
          </a:p>
          <a:p>
            <a:pPr marL="0" indent="0" algn="r">
              <a:buNone/>
            </a:pPr>
            <a:r>
              <a:rPr lang="ru-RU" sz="3000" dirty="0" smtClean="0">
                <a:solidFill>
                  <a:schemeClr val="tx1"/>
                </a:solidFill>
              </a:rPr>
              <a:t>полагают</a:t>
            </a:r>
            <a:r>
              <a:rPr lang="ru-RU" sz="3000" dirty="0">
                <a:solidFill>
                  <a:schemeClr val="tx1"/>
                </a:solidFill>
              </a:rPr>
              <a:t>, этот дефект наследуется </a:t>
            </a:r>
            <a:endParaRPr lang="ru-RU" sz="3000" dirty="0" smtClean="0">
              <a:solidFill>
                <a:schemeClr val="tx1"/>
              </a:solidFill>
            </a:endParaRPr>
          </a:p>
          <a:p>
            <a:pPr marL="0" indent="0" algn="r">
              <a:buNone/>
            </a:pPr>
            <a:r>
              <a:rPr lang="ru-RU" sz="3000" dirty="0" smtClean="0">
                <a:solidFill>
                  <a:schemeClr val="tx1"/>
                </a:solidFill>
              </a:rPr>
              <a:t>аутосомно-доминантно</a:t>
            </a:r>
            <a:r>
              <a:rPr lang="ru-RU" sz="3000" dirty="0">
                <a:solidFill>
                  <a:schemeClr val="tx1"/>
                </a:solidFill>
              </a:rPr>
              <a:t>.</a:t>
            </a:r>
          </a:p>
          <a:p>
            <a:pPr marL="0" indent="0" algn="r">
              <a:buNone/>
            </a:pPr>
            <a:r>
              <a:rPr lang="ru-RU" sz="3000" dirty="0">
                <a:solidFill>
                  <a:schemeClr val="tx1"/>
                </a:solidFill>
              </a:rPr>
              <a:t>В патогенезе заболевания ключевую </a:t>
            </a:r>
            <a:r>
              <a:rPr lang="ru-RU" sz="3000" dirty="0" smtClean="0">
                <a:solidFill>
                  <a:schemeClr val="tx1"/>
                </a:solidFill>
              </a:rPr>
              <a:t>роль </a:t>
            </a:r>
          </a:p>
          <a:p>
            <a:pPr marL="0" indent="0" algn="r">
              <a:buNone/>
            </a:pPr>
            <a:r>
              <a:rPr lang="ru-RU" sz="3000" dirty="0" smtClean="0">
                <a:solidFill>
                  <a:schemeClr val="tx1"/>
                </a:solidFill>
              </a:rPr>
              <a:t>играет </a:t>
            </a:r>
            <a:r>
              <a:rPr lang="ru-RU" sz="3000" dirty="0">
                <a:solidFill>
                  <a:schemeClr val="tx1"/>
                </a:solidFill>
              </a:rPr>
              <a:t>повышенная активность </a:t>
            </a:r>
            <a:endParaRPr lang="ru-RU" sz="3000" dirty="0" smtClean="0">
              <a:solidFill>
                <a:schemeClr val="tx1"/>
              </a:solidFill>
            </a:endParaRPr>
          </a:p>
          <a:p>
            <a:pPr marL="0" indent="0" algn="r">
              <a:buNone/>
            </a:pPr>
            <a:r>
              <a:rPr lang="ru-RU" sz="3000" dirty="0" err="1" smtClean="0">
                <a:solidFill>
                  <a:schemeClr val="tx1"/>
                </a:solidFill>
              </a:rPr>
              <a:t>глутаматергической</a:t>
            </a:r>
            <a:r>
              <a:rPr lang="ru-RU" sz="3000" dirty="0" smtClean="0">
                <a:solidFill>
                  <a:schemeClr val="tx1"/>
                </a:solidFill>
              </a:rPr>
              <a:t> </a:t>
            </a:r>
            <a:r>
              <a:rPr lang="ru-RU" sz="3000" dirty="0">
                <a:solidFill>
                  <a:schemeClr val="tx1"/>
                </a:solidFill>
              </a:rPr>
              <a:t>системы, при </a:t>
            </a:r>
            <a:r>
              <a:rPr lang="ru-RU" sz="3000" dirty="0" smtClean="0">
                <a:solidFill>
                  <a:schemeClr val="tx1"/>
                </a:solidFill>
              </a:rPr>
              <a:t>этом</a:t>
            </a:r>
          </a:p>
          <a:p>
            <a:pPr marL="0" indent="0" algn="r">
              <a:buNone/>
            </a:pPr>
            <a:r>
              <a:rPr lang="ru-RU" sz="3000" dirty="0" smtClean="0">
                <a:solidFill>
                  <a:schemeClr val="tx1"/>
                </a:solidFill>
              </a:rPr>
              <a:t> </a:t>
            </a:r>
            <a:r>
              <a:rPr lang="ru-RU" sz="3000" dirty="0">
                <a:solidFill>
                  <a:schemeClr val="tx1"/>
                </a:solidFill>
              </a:rPr>
              <a:t>избыток </a:t>
            </a:r>
            <a:r>
              <a:rPr lang="ru-RU" sz="3000" dirty="0" err="1">
                <a:solidFill>
                  <a:schemeClr val="tx1"/>
                </a:solidFill>
              </a:rPr>
              <a:t>глутаминовой</a:t>
            </a:r>
            <a:r>
              <a:rPr lang="ru-RU" sz="3000" dirty="0">
                <a:solidFill>
                  <a:schemeClr val="tx1"/>
                </a:solidFill>
              </a:rPr>
              <a:t> кислоты </a:t>
            </a:r>
            <a:r>
              <a:rPr lang="ru-RU" sz="3000" dirty="0" smtClean="0">
                <a:solidFill>
                  <a:schemeClr val="tx1"/>
                </a:solidFill>
              </a:rPr>
              <a:t>вызывает</a:t>
            </a:r>
          </a:p>
          <a:p>
            <a:pPr marL="0" indent="0" algn="r">
              <a:buNone/>
            </a:pPr>
            <a:r>
              <a:rPr lang="ru-RU" sz="3000" dirty="0" smtClean="0">
                <a:solidFill>
                  <a:schemeClr val="tx1"/>
                </a:solidFill>
              </a:rPr>
              <a:t> </a:t>
            </a:r>
            <a:r>
              <a:rPr lang="ru-RU" sz="3000" dirty="0">
                <a:solidFill>
                  <a:schemeClr val="tx1"/>
                </a:solidFill>
              </a:rPr>
              <a:t>перевозбуждение и гибель </a:t>
            </a:r>
            <a:r>
              <a:rPr lang="ru-RU" sz="3000" dirty="0" smtClean="0">
                <a:solidFill>
                  <a:schemeClr val="tx1"/>
                </a:solidFill>
              </a:rPr>
              <a:t>нейронов</a:t>
            </a:r>
            <a:r>
              <a:rPr lang="ru-RU" sz="3200" dirty="0" smtClean="0">
                <a:solidFill>
                  <a:schemeClr val="tx1"/>
                </a:solidFill>
              </a:rPr>
              <a:t>. </a:t>
            </a:r>
          </a:p>
          <a:p>
            <a:endParaRPr lang="ru-RU" dirty="0"/>
          </a:p>
        </p:txBody>
      </p:sp>
      <p:pic>
        <p:nvPicPr>
          <p:cNvPr id="5" name="Picture 2" descr="http://upc.ardenthealth.net/sites/upc.ardenthealth.net/files/imagecache/800wide/node_attachments/1338/Pic%20Neurology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898000"/>
            <a:ext cx="2969065" cy="39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2938159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46029" y="471084"/>
            <a:ext cx="8596668" cy="1320800"/>
          </a:xfrm>
        </p:spPr>
        <p:txBody>
          <a:bodyPr/>
          <a:lstStyle/>
          <a:p>
            <a:r>
              <a:rPr lang="ru-RU" dirty="0" smtClean="0">
                <a:solidFill>
                  <a:schemeClr val="accent1">
                    <a:lumMod val="50000"/>
                  </a:schemeClr>
                </a:solidFill>
              </a:rPr>
              <a:t>Факторы риска</a:t>
            </a:r>
            <a:endParaRPr lang="ru-RU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46029" y="1131484"/>
            <a:ext cx="9049762" cy="5367130"/>
          </a:xfrm>
        </p:spPr>
        <p:txBody>
          <a:bodyPr>
            <a:normAutofit/>
          </a:bodyPr>
          <a:lstStyle/>
          <a:p>
            <a:pPr algn="r"/>
            <a:r>
              <a:rPr lang="ru-RU" sz="2400" dirty="0" smtClean="0">
                <a:solidFill>
                  <a:schemeClr val="tx1"/>
                </a:solidFill>
              </a:rPr>
              <a:t>возраст </a:t>
            </a:r>
            <a:r>
              <a:rPr lang="en-US" sz="2400" dirty="0" smtClean="0">
                <a:solidFill>
                  <a:schemeClr val="tx1"/>
                </a:solidFill>
              </a:rPr>
              <a:t>5</a:t>
            </a:r>
            <a:r>
              <a:rPr lang="ru-RU" sz="2400" dirty="0" smtClean="0">
                <a:solidFill>
                  <a:schemeClr val="tx1"/>
                </a:solidFill>
              </a:rPr>
              <a:t>0—</a:t>
            </a:r>
            <a:r>
              <a:rPr lang="en-US" sz="2400" dirty="0" smtClean="0">
                <a:solidFill>
                  <a:schemeClr val="tx1"/>
                </a:solidFill>
              </a:rPr>
              <a:t>8</a:t>
            </a:r>
            <a:r>
              <a:rPr lang="ru-RU" sz="2400" dirty="0" smtClean="0">
                <a:solidFill>
                  <a:schemeClr val="tx1"/>
                </a:solidFill>
              </a:rPr>
              <a:t>0 </a:t>
            </a:r>
            <a:r>
              <a:rPr lang="ru-RU" sz="2400" dirty="0" smtClean="0">
                <a:solidFill>
                  <a:schemeClr val="tx1"/>
                </a:solidFill>
              </a:rPr>
              <a:t>лет;</a:t>
            </a:r>
            <a:endParaRPr lang="ru-RU" sz="2400" dirty="0">
              <a:solidFill>
                <a:schemeClr val="tx1"/>
              </a:solidFill>
            </a:endParaRPr>
          </a:p>
          <a:p>
            <a:pPr algn="r"/>
            <a:r>
              <a:rPr lang="ru-RU" sz="2400" dirty="0" smtClean="0">
                <a:solidFill>
                  <a:schemeClr val="tx1"/>
                </a:solidFill>
              </a:rPr>
              <a:t>наследственность.</a:t>
            </a:r>
          </a:p>
          <a:p>
            <a:pPr marL="0" indent="0" algn="r">
              <a:buNone/>
            </a:pPr>
            <a:endParaRPr lang="ru-RU" sz="2400" dirty="0" smtClean="0">
              <a:solidFill>
                <a:schemeClr val="tx1"/>
              </a:solidFill>
            </a:endParaRPr>
          </a:p>
          <a:p>
            <a:pPr marL="0" indent="0" algn="r">
              <a:buNone/>
            </a:pPr>
            <a:r>
              <a:rPr lang="ru-RU" sz="2400" dirty="0" smtClean="0">
                <a:solidFill>
                  <a:schemeClr val="tx1"/>
                </a:solidFill>
              </a:rPr>
              <a:t>Абсолютное большинство </a:t>
            </a:r>
            <a:r>
              <a:rPr lang="ru-RU" sz="2400" dirty="0">
                <a:solidFill>
                  <a:schemeClr val="tx1"/>
                </a:solidFill>
              </a:rPr>
              <a:t>случаев (90-95%) не связаны с </a:t>
            </a:r>
            <a:endParaRPr lang="ru-RU" sz="2400" dirty="0" smtClean="0">
              <a:solidFill>
                <a:schemeClr val="tx1"/>
              </a:solidFill>
            </a:endParaRPr>
          </a:p>
          <a:p>
            <a:pPr marL="0" indent="0" algn="r">
              <a:buNone/>
            </a:pPr>
            <a:r>
              <a:rPr lang="ru-RU" sz="2400" dirty="0" smtClean="0">
                <a:solidFill>
                  <a:schemeClr val="tx1"/>
                </a:solidFill>
              </a:rPr>
              <a:t>наследственностью </a:t>
            </a:r>
            <a:r>
              <a:rPr lang="ru-RU" sz="2400" dirty="0">
                <a:solidFill>
                  <a:schemeClr val="tx1"/>
                </a:solidFill>
              </a:rPr>
              <a:t>и не могут </a:t>
            </a:r>
            <a:r>
              <a:rPr lang="ru-RU" sz="2400" dirty="0" smtClean="0">
                <a:solidFill>
                  <a:schemeClr val="tx1"/>
                </a:solidFill>
              </a:rPr>
              <a:t>быть</a:t>
            </a:r>
          </a:p>
          <a:p>
            <a:pPr marL="0" indent="0" algn="r">
              <a:buNone/>
            </a:pPr>
            <a:r>
              <a:rPr lang="ru-RU" sz="2400" dirty="0" smtClean="0">
                <a:solidFill>
                  <a:schemeClr val="tx1"/>
                </a:solidFill>
              </a:rPr>
              <a:t>объяснены </a:t>
            </a:r>
            <a:r>
              <a:rPr lang="ru-RU" sz="2400" dirty="0">
                <a:solidFill>
                  <a:schemeClr val="tx1"/>
                </a:solidFill>
              </a:rPr>
              <a:t>какими-либо внешними факторами </a:t>
            </a:r>
            <a:endParaRPr lang="ru-RU" sz="2400" dirty="0" smtClean="0">
              <a:solidFill>
                <a:schemeClr val="tx1"/>
              </a:solidFill>
            </a:endParaRPr>
          </a:p>
          <a:p>
            <a:pPr marL="0" indent="0" algn="r">
              <a:buNone/>
            </a:pPr>
            <a:r>
              <a:rPr lang="ru-RU" sz="2400" dirty="0" smtClean="0">
                <a:solidFill>
                  <a:schemeClr val="tx1"/>
                </a:solidFill>
              </a:rPr>
              <a:t>(</a:t>
            </a:r>
            <a:r>
              <a:rPr lang="ru-RU" sz="2400" dirty="0">
                <a:solidFill>
                  <a:schemeClr val="tx1"/>
                </a:solidFill>
              </a:rPr>
              <a:t>перенесёнными заболеваниями, травмами, </a:t>
            </a:r>
            <a:endParaRPr lang="ru-RU" sz="2400" dirty="0" smtClean="0">
              <a:solidFill>
                <a:schemeClr val="tx1"/>
              </a:solidFill>
            </a:endParaRPr>
          </a:p>
          <a:p>
            <a:pPr marL="0" indent="0" algn="r">
              <a:buNone/>
            </a:pPr>
            <a:r>
              <a:rPr lang="ru-RU" sz="2400" dirty="0" smtClean="0">
                <a:solidFill>
                  <a:schemeClr val="tx1"/>
                </a:solidFill>
              </a:rPr>
              <a:t>экологической </a:t>
            </a:r>
            <a:r>
              <a:rPr lang="ru-RU" sz="2400" dirty="0">
                <a:solidFill>
                  <a:schemeClr val="tx1"/>
                </a:solidFill>
              </a:rPr>
              <a:t>ситуацией и т. п</a:t>
            </a:r>
            <a:r>
              <a:rPr lang="ru-RU" sz="2400" dirty="0" smtClean="0">
                <a:solidFill>
                  <a:schemeClr val="tx1"/>
                </a:solidFill>
              </a:rPr>
              <a:t>.).</a:t>
            </a:r>
            <a:endParaRPr lang="ru-RU" sz="2400" dirty="0">
              <a:solidFill>
                <a:schemeClr val="tx1"/>
              </a:solidFill>
            </a:endParaRPr>
          </a:p>
        </p:txBody>
      </p:sp>
      <p:pic>
        <p:nvPicPr>
          <p:cNvPr id="4" name="Picture 2" descr="http://upc.ardenthealth.net/sites/upc.ardenthealth.net/files/imagecache/800wide/node_attachments/1338/Pic%20Neurology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898000"/>
            <a:ext cx="2969065" cy="39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2720461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72535" y="331305"/>
            <a:ext cx="9261796" cy="1320800"/>
          </a:xfrm>
        </p:spPr>
        <p:txBody>
          <a:bodyPr>
            <a:normAutofit/>
          </a:bodyPr>
          <a:lstStyle/>
          <a:p>
            <a:r>
              <a:rPr lang="ru-RU" sz="3200" dirty="0" smtClean="0">
                <a:solidFill>
                  <a:schemeClr val="accent1">
                    <a:lumMod val="50000"/>
                  </a:schemeClr>
                </a:solidFill>
              </a:rPr>
              <a:t>Причины</a:t>
            </a:r>
            <a:endParaRPr lang="ru-RU" sz="32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0" y="1285461"/>
            <a:ext cx="9261796" cy="5446644"/>
          </a:xfrm>
        </p:spPr>
        <p:txBody>
          <a:bodyPr>
            <a:normAutofit/>
          </a:bodyPr>
          <a:lstStyle/>
          <a:p>
            <a:pPr marL="0" indent="0" algn="r">
              <a:buNone/>
              <a:defRPr/>
            </a:pPr>
            <a:r>
              <a:rPr lang="ru-RU" sz="2400" dirty="0">
                <a:solidFill>
                  <a:schemeClr val="tx1"/>
                </a:solidFill>
              </a:rPr>
              <a:t>Наиболее обоснованной в настоящее время </a:t>
            </a:r>
            <a:r>
              <a:rPr lang="ru-RU" sz="2400" dirty="0" smtClean="0">
                <a:solidFill>
                  <a:schemeClr val="tx1"/>
                </a:solidFill>
              </a:rPr>
              <a:t>считается</a:t>
            </a:r>
          </a:p>
          <a:p>
            <a:pPr marL="0" indent="0" algn="r">
              <a:buNone/>
              <a:defRPr/>
            </a:pPr>
            <a:r>
              <a:rPr lang="ru-RU" sz="2400" dirty="0" smtClean="0">
                <a:solidFill>
                  <a:schemeClr val="tx1"/>
                </a:solidFill>
              </a:rPr>
              <a:t> </a:t>
            </a:r>
            <a:r>
              <a:rPr lang="ru-RU" sz="2400" b="1" dirty="0" err="1">
                <a:solidFill>
                  <a:schemeClr val="tx1"/>
                </a:solidFill>
              </a:rPr>
              <a:t>мультифакториальная</a:t>
            </a:r>
            <a:r>
              <a:rPr lang="ru-RU" sz="2400" b="1" dirty="0">
                <a:solidFill>
                  <a:schemeClr val="tx1"/>
                </a:solidFill>
              </a:rPr>
              <a:t> теория</a:t>
            </a:r>
            <a:r>
              <a:rPr lang="ru-RU" sz="2400" dirty="0">
                <a:solidFill>
                  <a:schemeClr val="tx1"/>
                </a:solidFill>
              </a:rPr>
              <a:t> – воздействие </a:t>
            </a:r>
            <a:r>
              <a:rPr lang="ru-RU" sz="2400" dirty="0" smtClean="0">
                <a:solidFill>
                  <a:schemeClr val="tx1"/>
                </a:solidFill>
              </a:rPr>
              <a:t>внешних</a:t>
            </a:r>
          </a:p>
          <a:p>
            <a:pPr marL="0" indent="0" algn="r">
              <a:buNone/>
              <a:defRPr/>
            </a:pPr>
            <a:r>
              <a:rPr lang="ru-RU" sz="2400" dirty="0" smtClean="0">
                <a:solidFill>
                  <a:schemeClr val="tx1"/>
                </a:solidFill>
              </a:rPr>
              <a:t> </a:t>
            </a:r>
            <a:r>
              <a:rPr lang="ru-RU" sz="2400" dirty="0">
                <a:solidFill>
                  <a:schemeClr val="tx1"/>
                </a:solidFill>
              </a:rPr>
              <a:t>патологических факторов (экзотоксины, </a:t>
            </a:r>
            <a:r>
              <a:rPr lang="ru-RU" sz="2400" dirty="0" smtClean="0">
                <a:solidFill>
                  <a:schemeClr val="tx1"/>
                </a:solidFill>
              </a:rPr>
              <a:t>неизвестные</a:t>
            </a:r>
          </a:p>
          <a:p>
            <a:pPr marL="0" indent="0" algn="r">
              <a:buNone/>
              <a:defRPr/>
            </a:pPr>
            <a:r>
              <a:rPr lang="ru-RU" sz="2400" dirty="0" smtClean="0">
                <a:solidFill>
                  <a:schemeClr val="tx1"/>
                </a:solidFill>
              </a:rPr>
              <a:t> </a:t>
            </a:r>
            <a:r>
              <a:rPr lang="ru-RU" sz="2400" dirty="0">
                <a:solidFill>
                  <a:schemeClr val="tx1"/>
                </a:solidFill>
              </a:rPr>
              <a:t>инфекционные агенты) на предрасположенных лиц</a:t>
            </a:r>
            <a:r>
              <a:rPr lang="ru-RU" sz="2400" dirty="0" smtClean="0">
                <a:solidFill>
                  <a:schemeClr val="tx1"/>
                </a:solidFill>
              </a:rPr>
              <a:t>.</a:t>
            </a:r>
          </a:p>
          <a:p>
            <a:pPr marL="0" indent="0" algn="r">
              <a:buNone/>
              <a:defRPr/>
            </a:pPr>
            <a:r>
              <a:rPr lang="ru-RU" sz="2400" dirty="0" smtClean="0">
                <a:solidFill>
                  <a:schemeClr val="tx1"/>
                </a:solidFill>
              </a:rPr>
              <a:t> </a:t>
            </a:r>
          </a:p>
          <a:p>
            <a:pPr marL="0" indent="0" algn="r">
              <a:buNone/>
              <a:defRPr/>
            </a:pPr>
            <a:r>
              <a:rPr lang="ru-RU" sz="2400" dirty="0" smtClean="0">
                <a:solidFill>
                  <a:schemeClr val="tx1"/>
                </a:solidFill>
              </a:rPr>
              <a:t>Показано</a:t>
            </a:r>
            <a:r>
              <a:rPr lang="ru-RU" sz="2400" dirty="0">
                <a:solidFill>
                  <a:schemeClr val="tx1"/>
                </a:solidFill>
              </a:rPr>
              <a:t>, что при некоторых формах БАС </a:t>
            </a:r>
            <a:endParaRPr lang="ru-RU" sz="2400" dirty="0" smtClean="0">
              <a:solidFill>
                <a:schemeClr val="tx1"/>
              </a:solidFill>
            </a:endParaRPr>
          </a:p>
          <a:p>
            <a:pPr marL="0" indent="0" algn="r">
              <a:buNone/>
              <a:defRPr/>
            </a:pPr>
            <a:r>
              <a:rPr lang="ru-RU" sz="2400" dirty="0" smtClean="0">
                <a:solidFill>
                  <a:schemeClr val="tx1"/>
                </a:solidFill>
              </a:rPr>
              <a:t>причиной </a:t>
            </a:r>
            <a:r>
              <a:rPr lang="ru-RU" sz="2400" dirty="0">
                <a:solidFill>
                  <a:schemeClr val="tx1"/>
                </a:solidFill>
              </a:rPr>
              <a:t>гибели </a:t>
            </a:r>
            <a:r>
              <a:rPr lang="ru-RU" sz="2400" dirty="0" err="1">
                <a:solidFill>
                  <a:schemeClr val="tx1"/>
                </a:solidFill>
              </a:rPr>
              <a:t>мотонейронов</a:t>
            </a:r>
            <a:r>
              <a:rPr lang="ru-RU" sz="2400" dirty="0">
                <a:solidFill>
                  <a:schemeClr val="tx1"/>
                </a:solidFill>
              </a:rPr>
              <a:t> служат </a:t>
            </a:r>
            <a:endParaRPr lang="ru-RU" sz="2400" dirty="0" smtClean="0">
              <a:solidFill>
                <a:schemeClr val="tx1"/>
              </a:solidFill>
            </a:endParaRPr>
          </a:p>
          <a:p>
            <a:pPr marL="0" indent="0" algn="r">
              <a:buNone/>
              <a:defRPr/>
            </a:pPr>
            <a:r>
              <a:rPr lang="ru-RU" sz="2400" dirty="0" smtClean="0">
                <a:solidFill>
                  <a:schemeClr val="tx1"/>
                </a:solidFill>
              </a:rPr>
              <a:t>продукты </a:t>
            </a:r>
            <a:r>
              <a:rPr lang="ru-RU" sz="2400" dirty="0" err="1">
                <a:solidFill>
                  <a:schemeClr val="tx1"/>
                </a:solidFill>
              </a:rPr>
              <a:t>свободнорадикального</a:t>
            </a:r>
            <a:r>
              <a:rPr lang="ru-RU" sz="2400" dirty="0">
                <a:solidFill>
                  <a:schemeClr val="tx1"/>
                </a:solidFill>
              </a:rPr>
              <a:t> окисления </a:t>
            </a:r>
            <a:r>
              <a:rPr lang="ru-RU" sz="2400" dirty="0" smtClean="0">
                <a:solidFill>
                  <a:schemeClr val="tx1"/>
                </a:solidFill>
              </a:rPr>
              <a:t>и</a:t>
            </a:r>
          </a:p>
          <a:p>
            <a:pPr marL="0" indent="0" algn="r">
              <a:buNone/>
              <a:defRPr/>
            </a:pPr>
            <a:r>
              <a:rPr lang="ru-RU" sz="2400" dirty="0" smtClean="0">
                <a:solidFill>
                  <a:schemeClr val="tx1"/>
                </a:solidFill>
              </a:rPr>
              <a:t> </a:t>
            </a:r>
            <a:r>
              <a:rPr lang="ru-RU" sz="2400" dirty="0" err="1">
                <a:solidFill>
                  <a:schemeClr val="tx1"/>
                </a:solidFill>
              </a:rPr>
              <a:t>глутаматергическая</a:t>
            </a:r>
            <a:r>
              <a:rPr lang="ru-RU" sz="2400" dirty="0">
                <a:solidFill>
                  <a:schemeClr val="tx1"/>
                </a:solidFill>
              </a:rPr>
              <a:t> </a:t>
            </a:r>
            <a:r>
              <a:rPr lang="ru-RU" sz="2400" dirty="0" err="1">
                <a:solidFill>
                  <a:schemeClr val="tx1"/>
                </a:solidFill>
              </a:rPr>
              <a:t>экзотоксичность</a:t>
            </a:r>
            <a:r>
              <a:rPr lang="ru-RU" sz="2400" dirty="0">
                <a:solidFill>
                  <a:schemeClr val="tx1"/>
                </a:solidFill>
              </a:rPr>
              <a:t>. </a:t>
            </a:r>
          </a:p>
        </p:txBody>
      </p:sp>
      <p:pic>
        <p:nvPicPr>
          <p:cNvPr id="4" name="Picture 2" descr="http://upc.ardenthealth.net/sites/upc.ardenthealth.net/files/imagecache/800wide/node_attachments/1338/Pic%20Neurology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898000"/>
            <a:ext cx="2969065" cy="39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8788872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http://upc.ardenthealth.net/sites/upc.ardenthealth.net/files/imagecache/800wide/node_attachments/1338/Pic%20Neurology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898000"/>
            <a:ext cx="2969065" cy="39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Заголовок 1"/>
          <p:cNvSpPr>
            <a:spLocks noGrp="1"/>
          </p:cNvSpPr>
          <p:nvPr>
            <p:ph type="title"/>
          </p:nvPr>
        </p:nvSpPr>
        <p:spPr>
          <a:xfrm>
            <a:off x="479077" y="326540"/>
            <a:ext cx="8596668" cy="1320800"/>
          </a:xfrm>
        </p:spPr>
        <p:txBody>
          <a:bodyPr/>
          <a:lstStyle/>
          <a:p>
            <a:r>
              <a:rPr lang="ru-RU" dirty="0" smtClean="0">
                <a:solidFill>
                  <a:schemeClr val="accent1">
                    <a:lumMod val="50000"/>
                  </a:schemeClr>
                </a:solidFill>
              </a:rPr>
              <a:t>Симптомы</a:t>
            </a:r>
            <a:endParaRPr lang="ru-RU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437324" y="573783"/>
            <a:ext cx="8680174" cy="60369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r">
              <a:lnSpc>
                <a:spcPct val="150000"/>
              </a:lnSpc>
              <a:buClr>
                <a:schemeClr val="accent1">
                  <a:lumMod val="75000"/>
                </a:schemeClr>
              </a:buClr>
              <a:buFont typeface="Wingdings" panose="05000000000000000000" pitchFamily="2" charset="2"/>
              <a:buChar char="ü"/>
            </a:pPr>
            <a:r>
              <a:rPr lang="ru-RU" sz="2000" dirty="0">
                <a:latin typeface="Arial" panose="020B0604020202020204" pitchFamily="34" charset="0"/>
              </a:rPr>
              <a:t>слабость</a:t>
            </a:r>
            <a:r>
              <a:rPr lang="ru-RU" sz="2000" dirty="0" smtClean="0">
                <a:latin typeface="Arial" panose="020B0604020202020204" pitchFamily="34" charset="0"/>
              </a:rPr>
              <a:t>;</a:t>
            </a:r>
            <a:endParaRPr lang="ru-RU" sz="2000" dirty="0">
              <a:latin typeface="Arial" panose="020B0604020202020204" pitchFamily="34" charset="0"/>
            </a:endParaRPr>
          </a:p>
          <a:p>
            <a:pPr marL="285750" indent="-285750" algn="r">
              <a:lnSpc>
                <a:spcPct val="150000"/>
              </a:lnSpc>
              <a:buClr>
                <a:schemeClr val="accent1">
                  <a:lumMod val="75000"/>
                </a:schemeClr>
              </a:buClr>
              <a:buFont typeface="Wingdings" panose="05000000000000000000" pitchFamily="2" charset="2"/>
              <a:buChar char="ü"/>
            </a:pPr>
            <a:r>
              <a:rPr lang="ru-RU" sz="2000" dirty="0">
                <a:latin typeface="Arial" panose="020B0604020202020204" pitchFamily="34" charset="0"/>
              </a:rPr>
              <a:t>мышечные спазмы</a:t>
            </a:r>
            <a:r>
              <a:rPr lang="ru-RU" sz="2000" dirty="0" smtClean="0">
                <a:latin typeface="Arial" panose="020B0604020202020204" pitchFamily="34" charset="0"/>
              </a:rPr>
              <a:t>;</a:t>
            </a:r>
            <a:endParaRPr lang="ru-RU" sz="2000" dirty="0">
              <a:latin typeface="Arial" panose="020B0604020202020204" pitchFamily="34" charset="0"/>
            </a:endParaRPr>
          </a:p>
          <a:p>
            <a:pPr marL="285750" indent="-285750" algn="r">
              <a:lnSpc>
                <a:spcPct val="150000"/>
              </a:lnSpc>
              <a:buClr>
                <a:schemeClr val="accent1">
                  <a:lumMod val="75000"/>
                </a:schemeClr>
              </a:buClr>
              <a:buFont typeface="Wingdings" panose="05000000000000000000" pitchFamily="2" charset="2"/>
              <a:buChar char="ü"/>
            </a:pPr>
            <a:r>
              <a:rPr lang="ru-RU" sz="2000" dirty="0">
                <a:latin typeface="Arial" panose="020B0604020202020204" pitchFamily="34" charset="0"/>
              </a:rPr>
              <a:t>нарушения речи и глотания</a:t>
            </a:r>
            <a:r>
              <a:rPr lang="ru-RU" sz="2000" dirty="0" smtClean="0">
                <a:latin typeface="Arial" panose="020B0604020202020204" pitchFamily="34" charset="0"/>
              </a:rPr>
              <a:t>;</a:t>
            </a:r>
            <a:endParaRPr lang="ru-RU" sz="2000" dirty="0">
              <a:latin typeface="Arial" panose="020B0604020202020204" pitchFamily="34" charset="0"/>
            </a:endParaRPr>
          </a:p>
          <a:p>
            <a:pPr marL="285750" indent="-285750" algn="r">
              <a:lnSpc>
                <a:spcPct val="150000"/>
              </a:lnSpc>
              <a:buClr>
                <a:schemeClr val="accent1">
                  <a:lumMod val="75000"/>
                </a:schemeClr>
              </a:buClr>
              <a:buFont typeface="Wingdings" panose="05000000000000000000" pitchFamily="2" charset="2"/>
              <a:buChar char="ü"/>
            </a:pPr>
            <a:r>
              <a:rPr lang="ru-RU" sz="2000" dirty="0">
                <a:latin typeface="Arial" panose="020B0604020202020204" pitchFamily="34" charset="0"/>
              </a:rPr>
              <a:t>нарушение равновесия</a:t>
            </a:r>
            <a:r>
              <a:rPr lang="ru-RU" sz="2000" dirty="0" smtClean="0">
                <a:latin typeface="Arial" panose="020B0604020202020204" pitchFamily="34" charset="0"/>
              </a:rPr>
              <a:t>;</a:t>
            </a:r>
            <a:endParaRPr lang="ru-RU" sz="2000" dirty="0">
              <a:latin typeface="Arial" panose="020B0604020202020204" pitchFamily="34" charset="0"/>
            </a:endParaRPr>
          </a:p>
          <a:p>
            <a:pPr marL="285750" indent="-285750" algn="r">
              <a:lnSpc>
                <a:spcPct val="150000"/>
              </a:lnSpc>
              <a:buClr>
                <a:schemeClr val="accent1">
                  <a:lumMod val="75000"/>
                </a:schemeClr>
              </a:buClr>
              <a:buFont typeface="Wingdings" panose="05000000000000000000" pitchFamily="2" charset="2"/>
              <a:buChar char="ü"/>
            </a:pPr>
            <a:r>
              <a:rPr lang="ru-RU" sz="2000" dirty="0" err="1">
                <a:latin typeface="Arial" panose="020B0604020202020204" pitchFamily="34" charset="0"/>
              </a:rPr>
              <a:t>спастика</a:t>
            </a:r>
            <a:r>
              <a:rPr lang="ru-RU" sz="2000" dirty="0">
                <a:latin typeface="Arial" panose="020B0604020202020204" pitchFamily="34" charset="0"/>
              </a:rPr>
              <a:t>;</a:t>
            </a:r>
          </a:p>
          <a:p>
            <a:pPr marL="285750" indent="-285750" algn="r">
              <a:lnSpc>
                <a:spcPct val="150000"/>
              </a:lnSpc>
              <a:buClr>
                <a:schemeClr val="accent1">
                  <a:lumMod val="75000"/>
                </a:schemeClr>
              </a:buClr>
              <a:buFont typeface="Wingdings" panose="05000000000000000000" pitchFamily="2" charset="2"/>
              <a:buChar char="ü"/>
            </a:pPr>
            <a:r>
              <a:rPr lang="ru-RU" sz="2000" dirty="0">
                <a:latin typeface="Arial" panose="020B0604020202020204" pitchFamily="34" charset="0"/>
              </a:rPr>
              <a:t>повышение глубоких рефлексов или </a:t>
            </a:r>
            <a:r>
              <a:rPr lang="ru-RU" sz="2000" dirty="0" smtClean="0">
                <a:latin typeface="Arial" panose="020B0604020202020204" pitchFamily="34" charset="0"/>
              </a:rPr>
              <a:t>расширение</a:t>
            </a:r>
          </a:p>
          <a:p>
            <a:pPr algn="r">
              <a:lnSpc>
                <a:spcPct val="150000"/>
              </a:lnSpc>
              <a:buClr>
                <a:schemeClr val="accent1">
                  <a:lumMod val="75000"/>
                </a:schemeClr>
              </a:buClr>
            </a:pPr>
            <a:r>
              <a:rPr lang="ru-RU" sz="2000" dirty="0" smtClean="0">
                <a:latin typeface="Arial" panose="020B0604020202020204" pitchFamily="34" charset="0"/>
              </a:rPr>
              <a:t>рефлексогенной </a:t>
            </a:r>
            <a:r>
              <a:rPr lang="ru-RU" sz="2000" dirty="0">
                <a:latin typeface="Arial" panose="020B0604020202020204" pitchFamily="34" charset="0"/>
              </a:rPr>
              <a:t>зоны;</a:t>
            </a:r>
          </a:p>
          <a:p>
            <a:pPr marL="285750" indent="-285750" algn="r">
              <a:lnSpc>
                <a:spcPct val="150000"/>
              </a:lnSpc>
              <a:buClr>
                <a:schemeClr val="accent1">
                  <a:lumMod val="75000"/>
                </a:schemeClr>
              </a:buClr>
              <a:buFont typeface="Wingdings" panose="05000000000000000000" pitchFamily="2" charset="2"/>
              <a:buChar char="ü"/>
            </a:pPr>
            <a:r>
              <a:rPr lang="ru-RU" sz="2000" dirty="0">
                <a:latin typeface="Arial" panose="020B0604020202020204" pitchFamily="34" charset="0"/>
              </a:rPr>
              <a:t>патологические рефлексы;</a:t>
            </a:r>
          </a:p>
          <a:p>
            <a:pPr marL="285750" indent="-285750" algn="r">
              <a:lnSpc>
                <a:spcPct val="150000"/>
              </a:lnSpc>
              <a:buClr>
                <a:schemeClr val="accent1">
                  <a:lumMod val="75000"/>
                </a:schemeClr>
              </a:buClr>
              <a:buFont typeface="Wingdings" panose="05000000000000000000" pitchFamily="2" charset="2"/>
              <a:buChar char="ü"/>
            </a:pPr>
            <a:r>
              <a:rPr lang="ru-RU" sz="2000" dirty="0">
                <a:latin typeface="Arial" panose="020B0604020202020204" pitchFamily="34" charset="0"/>
              </a:rPr>
              <a:t>атрофия;</a:t>
            </a:r>
          </a:p>
          <a:p>
            <a:pPr marL="285750" indent="-285750" algn="r">
              <a:lnSpc>
                <a:spcPct val="150000"/>
              </a:lnSpc>
              <a:buClr>
                <a:schemeClr val="accent1">
                  <a:lumMod val="75000"/>
                </a:schemeClr>
              </a:buClr>
              <a:buFont typeface="Wingdings" panose="05000000000000000000" pitchFamily="2" charset="2"/>
              <a:buChar char="ü"/>
            </a:pPr>
            <a:r>
              <a:rPr lang="ru-RU" sz="2000" dirty="0">
                <a:latin typeface="Arial" panose="020B0604020202020204" pitchFamily="34" charset="0"/>
              </a:rPr>
              <a:t>зависание стопы;</a:t>
            </a:r>
          </a:p>
          <a:p>
            <a:pPr marL="285750" indent="-285750" algn="r">
              <a:lnSpc>
                <a:spcPct val="150000"/>
              </a:lnSpc>
              <a:buClr>
                <a:schemeClr val="accent1">
                  <a:lumMod val="75000"/>
                </a:schemeClr>
              </a:buClr>
              <a:buFont typeface="Wingdings" panose="05000000000000000000" pitchFamily="2" charset="2"/>
              <a:buChar char="ü"/>
            </a:pPr>
            <a:r>
              <a:rPr lang="ru-RU" sz="2000" dirty="0">
                <a:latin typeface="Arial" panose="020B0604020202020204" pitchFamily="34" charset="0"/>
              </a:rPr>
              <a:t>респираторные расстройства;</a:t>
            </a:r>
          </a:p>
          <a:p>
            <a:pPr marL="285750" indent="-285750" algn="r">
              <a:lnSpc>
                <a:spcPct val="150000"/>
              </a:lnSpc>
              <a:buClr>
                <a:schemeClr val="accent1">
                  <a:lumMod val="75000"/>
                </a:schemeClr>
              </a:buClr>
              <a:buFont typeface="Wingdings" panose="05000000000000000000" pitchFamily="2" charset="2"/>
              <a:buChar char="ü"/>
            </a:pPr>
            <a:r>
              <a:rPr lang="ru-RU" sz="2000" dirty="0">
                <a:latin typeface="Arial" panose="020B0604020202020204" pitchFamily="34" charset="0"/>
              </a:rPr>
              <a:t>приступы непроизвольного смеха или плача;</a:t>
            </a:r>
          </a:p>
          <a:p>
            <a:pPr marL="285750" indent="-285750" algn="r">
              <a:lnSpc>
                <a:spcPct val="150000"/>
              </a:lnSpc>
              <a:buClr>
                <a:schemeClr val="accent1">
                  <a:lumMod val="75000"/>
                </a:schemeClr>
              </a:buClr>
              <a:buFont typeface="Wingdings" panose="05000000000000000000" pitchFamily="2" charset="2"/>
              <a:buChar char="ü"/>
            </a:pPr>
            <a:r>
              <a:rPr lang="ru-RU" sz="2000" dirty="0">
                <a:latin typeface="Arial" panose="020B0604020202020204" pitchFamily="34" charset="0"/>
              </a:rPr>
              <a:t>депрессия.</a:t>
            </a:r>
            <a:endParaRPr lang="ru-RU" sz="2000" b="0" i="0" dirty="0"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243383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19525" y="265044"/>
            <a:ext cx="8596668" cy="1320800"/>
          </a:xfrm>
        </p:spPr>
        <p:txBody>
          <a:bodyPr/>
          <a:lstStyle/>
          <a:p>
            <a:r>
              <a:rPr lang="ru-RU" dirty="0" smtClean="0">
                <a:solidFill>
                  <a:schemeClr val="accent2">
                    <a:lumMod val="75000"/>
                  </a:schemeClr>
                </a:solidFill>
              </a:rPr>
              <a:t>Синдромы</a:t>
            </a:r>
            <a:endParaRPr lang="ru-RU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43337" y="1341784"/>
            <a:ext cx="9024731" cy="3880773"/>
          </a:xfrm>
        </p:spPr>
        <p:txBody>
          <a:bodyPr>
            <a:normAutofit/>
          </a:bodyPr>
          <a:lstStyle/>
          <a:p>
            <a:pPr algn="r"/>
            <a:r>
              <a:rPr lang="ru-RU" sz="2400" dirty="0" smtClean="0"/>
              <a:t>поражения </a:t>
            </a:r>
            <a:r>
              <a:rPr lang="ru-RU" sz="2400" dirty="0"/>
              <a:t>нижнего </a:t>
            </a:r>
            <a:r>
              <a:rPr lang="ru-RU" sz="2400" dirty="0" err="1" smtClean="0"/>
              <a:t>мотонейрона</a:t>
            </a:r>
            <a:endParaRPr lang="ru-RU" sz="2400" dirty="0"/>
          </a:p>
          <a:p>
            <a:pPr algn="r"/>
            <a:r>
              <a:rPr lang="ru-RU" sz="2400" dirty="0" smtClean="0"/>
              <a:t>повреждения </a:t>
            </a:r>
            <a:r>
              <a:rPr lang="ru-RU" sz="2400" dirty="0" err="1"/>
              <a:t>кортико</a:t>
            </a:r>
            <a:r>
              <a:rPr lang="ru-RU" sz="2400" dirty="0"/>
              <a:t>-спинального </a:t>
            </a:r>
            <a:r>
              <a:rPr lang="ru-RU" sz="2400" dirty="0" smtClean="0"/>
              <a:t>тракта</a:t>
            </a:r>
          </a:p>
          <a:p>
            <a:pPr algn="r"/>
            <a:r>
              <a:rPr lang="ru-RU" sz="2400" dirty="0"/>
              <a:t>п</a:t>
            </a:r>
            <a:r>
              <a:rPr lang="ru-RU" sz="2400" dirty="0" smtClean="0"/>
              <a:t>ирамидный</a:t>
            </a:r>
          </a:p>
          <a:p>
            <a:pPr algn="r"/>
            <a:r>
              <a:rPr lang="ru-RU" sz="2400" dirty="0" err="1" smtClean="0"/>
              <a:t>переднероговой</a:t>
            </a:r>
            <a:endParaRPr lang="ru-RU" sz="2400" dirty="0" smtClean="0"/>
          </a:p>
          <a:p>
            <a:pPr algn="r"/>
            <a:r>
              <a:rPr lang="ru-RU" sz="2400" dirty="0" smtClean="0"/>
              <a:t>бульбарный</a:t>
            </a:r>
          </a:p>
          <a:p>
            <a:pPr algn="r"/>
            <a:r>
              <a:rPr lang="ru-RU" sz="2400" dirty="0" smtClean="0"/>
              <a:t>псевдобульбарный</a:t>
            </a:r>
            <a:endParaRPr lang="ru-RU" sz="2400" dirty="0"/>
          </a:p>
        </p:txBody>
      </p:sp>
      <p:pic>
        <p:nvPicPr>
          <p:cNvPr id="4" name="Picture 2" descr="http://upc.ardenthealth.net/sites/upc.ardenthealth.net/files/imagecache/800wide/node_attachments/1338/Pic%20Neurology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898000"/>
            <a:ext cx="2969065" cy="39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3470241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3265" y="291548"/>
            <a:ext cx="8596668" cy="1320800"/>
          </a:xfrm>
        </p:spPr>
        <p:txBody>
          <a:bodyPr/>
          <a:lstStyle/>
          <a:p>
            <a:r>
              <a:rPr lang="ru-RU" dirty="0" smtClean="0">
                <a:solidFill>
                  <a:schemeClr val="accent1">
                    <a:lumMod val="50000"/>
                  </a:schemeClr>
                </a:solidFill>
              </a:rPr>
              <a:t>Течение</a:t>
            </a:r>
            <a:endParaRPr lang="ru-RU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89990" y="1124225"/>
            <a:ext cx="8994914" cy="5393151"/>
          </a:xfrm>
        </p:spPr>
        <p:txBody>
          <a:bodyPr>
            <a:noAutofit/>
          </a:bodyPr>
          <a:lstStyle/>
          <a:p>
            <a:pPr marL="0" indent="0" algn="r">
              <a:buNone/>
            </a:pPr>
            <a:r>
              <a:rPr lang="ru-RU" sz="2400" dirty="0" smtClean="0"/>
              <a:t>Мышечная слабость постепенно охватывает всё больше </a:t>
            </a:r>
          </a:p>
          <a:p>
            <a:pPr marL="0" indent="0" algn="r">
              <a:buNone/>
            </a:pPr>
            <a:r>
              <a:rPr lang="ru-RU" sz="2400" dirty="0" smtClean="0"/>
              <a:t>частей тела. Рано </a:t>
            </a:r>
            <a:r>
              <a:rPr lang="ru-RU" sz="2400" dirty="0"/>
              <a:t>или поздно больной теряет </a:t>
            </a:r>
            <a:r>
              <a:rPr lang="ru-RU" sz="2400" dirty="0" smtClean="0"/>
              <a:t>способность </a:t>
            </a:r>
          </a:p>
          <a:p>
            <a:pPr marL="0" indent="0" algn="r">
              <a:buNone/>
            </a:pPr>
            <a:r>
              <a:rPr lang="ru-RU" sz="2400" dirty="0" smtClean="0"/>
              <a:t>Самостоятельно передвигаться</a:t>
            </a:r>
            <a:r>
              <a:rPr lang="ru-RU" sz="2400" dirty="0"/>
              <a:t>. Болезнь не влияет на </a:t>
            </a:r>
            <a:endParaRPr lang="ru-RU" sz="2400" dirty="0" smtClean="0"/>
          </a:p>
          <a:p>
            <a:pPr marL="0" indent="0" algn="r">
              <a:buNone/>
            </a:pPr>
            <a:r>
              <a:rPr lang="ru-RU" sz="2400" dirty="0" smtClean="0"/>
              <a:t>умственные </a:t>
            </a:r>
            <a:r>
              <a:rPr lang="ru-RU" sz="2400" dirty="0"/>
              <a:t>способности, </a:t>
            </a:r>
            <a:r>
              <a:rPr lang="ru-RU" sz="2400" dirty="0" smtClean="0"/>
              <a:t>но </a:t>
            </a:r>
          </a:p>
          <a:p>
            <a:pPr marL="0" indent="0" algn="r">
              <a:buNone/>
            </a:pPr>
            <a:r>
              <a:rPr lang="ru-RU" sz="2400" dirty="0" smtClean="0"/>
              <a:t>приводит </a:t>
            </a:r>
            <a:r>
              <a:rPr lang="ru-RU" sz="2400" dirty="0"/>
              <a:t>к тяжёлой </a:t>
            </a:r>
            <a:r>
              <a:rPr lang="ru-RU" sz="2400" dirty="0" smtClean="0"/>
              <a:t>депрессии в </a:t>
            </a:r>
            <a:r>
              <a:rPr lang="ru-RU" sz="2400" dirty="0"/>
              <a:t>ожидании </a:t>
            </a:r>
            <a:endParaRPr lang="ru-RU" sz="2400" dirty="0" smtClean="0"/>
          </a:p>
          <a:p>
            <a:pPr marL="0" indent="0" algn="r">
              <a:buNone/>
            </a:pPr>
            <a:r>
              <a:rPr lang="ru-RU" sz="2400" dirty="0" smtClean="0"/>
              <a:t>медленной </a:t>
            </a:r>
            <a:r>
              <a:rPr lang="ru-RU" sz="2400" dirty="0"/>
              <a:t>смерти. </a:t>
            </a:r>
            <a:endParaRPr lang="ru-RU" sz="2400" dirty="0" smtClean="0"/>
          </a:p>
          <a:p>
            <a:pPr marL="0" indent="0" algn="r">
              <a:buNone/>
            </a:pPr>
            <a:r>
              <a:rPr lang="ru-RU" sz="2400" dirty="0" smtClean="0"/>
              <a:t>На </a:t>
            </a:r>
            <a:r>
              <a:rPr lang="ru-RU" sz="2400" dirty="0"/>
              <a:t>поздних этапах болезни поражается </a:t>
            </a:r>
            <a:endParaRPr lang="ru-RU" sz="2400" dirty="0" smtClean="0"/>
          </a:p>
          <a:p>
            <a:pPr marL="0" indent="0" algn="r">
              <a:buNone/>
            </a:pPr>
            <a:r>
              <a:rPr lang="ru-RU" sz="2400" dirty="0" smtClean="0"/>
              <a:t>дыхательная мускулатура. </a:t>
            </a:r>
          </a:p>
          <a:p>
            <a:pPr marL="0" indent="0" algn="r">
              <a:buNone/>
            </a:pPr>
            <a:r>
              <a:rPr lang="ru-RU" sz="2400" dirty="0" smtClean="0"/>
              <a:t>Обычно </a:t>
            </a:r>
            <a:r>
              <a:rPr lang="ru-RU" sz="2400" dirty="0"/>
              <a:t>от выявления первых признаков БАС </a:t>
            </a:r>
            <a:endParaRPr lang="ru-RU" sz="2400" dirty="0" smtClean="0"/>
          </a:p>
          <a:p>
            <a:pPr marL="0" indent="0" algn="r">
              <a:buNone/>
            </a:pPr>
            <a:r>
              <a:rPr lang="ru-RU" sz="2400" dirty="0" smtClean="0"/>
              <a:t>до </a:t>
            </a:r>
            <a:r>
              <a:rPr lang="ru-RU" sz="2400" dirty="0"/>
              <a:t>смерти </a:t>
            </a:r>
            <a:r>
              <a:rPr lang="ru-RU" sz="2400" dirty="0" smtClean="0"/>
              <a:t>проходит </a:t>
            </a:r>
            <a:r>
              <a:rPr lang="ru-RU" sz="2400" dirty="0"/>
              <a:t>от трёх до пяти лет. </a:t>
            </a:r>
          </a:p>
        </p:txBody>
      </p:sp>
      <p:pic>
        <p:nvPicPr>
          <p:cNvPr id="5" name="Picture 2" descr="http://upc.ardenthealth.net/sites/upc.ardenthealth.net/files/imagecache/800wide/node_attachments/1338/Pic%20Neurology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898000"/>
            <a:ext cx="2969065" cy="39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9212281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upc.ardenthealth.net/sites/upc.ardenthealth.net/files/imagecache/800wide/node_attachments/1338/Pic%20Neurology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898000"/>
            <a:ext cx="2969066" cy="39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85787" y="408609"/>
            <a:ext cx="8596668" cy="1320800"/>
          </a:xfrm>
        </p:spPr>
        <p:txBody>
          <a:bodyPr/>
          <a:lstStyle/>
          <a:p>
            <a:r>
              <a:rPr lang="ru-RU" dirty="0" smtClean="0">
                <a:solidFill>
                  <a:schemeClr val="accent2">
                    <a:lumMod val="75000"/>
                  </a:schemeClr>
                </a:solidFill>
              </a:rPr>
              <a:t>Материалы и методы</a:t>
            </a:r>
            <a:endParaRPr lang="ru-RU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3344" y="1360557"/>
            <a:ext cx="9508221" cy="4901675"/>
          </a:xfrm>
        </p:spPr>
        <p:txBody>
          <a:bodyPr>
            <a:normAutofit fontScale="92500"/>
          </a:bodyPr>
          <a:lstStyle/>
          <a:p>
            <a:pPr marL="0" indent="0" algn="r">
              <a:buNone/>
            </a:pPr>
            <a:r>
              <a:rPr lang="ru-RU" sz="2800" dirty="0"/>
              <a:t>Для изучения факторов риска БАС и </a:t>
            </a:r>
            <a:r>
              <a:rPr lang="ru-RU" sz="2800" dirty="0" smtClean="0"/>
              <a:t>особенностей </a:t>
            </a:r>
          </a:p>
          <a:p>
            <a:pPr marL="0" indent="0" algn="r">
              <a:buNone/>
            </a:pPr>
            <a:r>
              <a:rPr lang="ru-RU" sz="2800" dirty="0" smtClean="0"/>
              <a:t>течения </a:t>
            </a:r>
            <a:r>
              <a:rPr lang="ru-RU" sz="2800" dirty="0"/>
              <a:t>заболевания были изучены </a:t>
            </a:r>
            <a:r>
              <a:rPr lang="ru-RU" sz="2800" dirty="0" smtClean="0"/>
              <a:t>истории</a:t>
            </a:r>
          </a:p>
          <a:p>
            <a:pPr marL="0" indent="0" algn="r">
              <a:buNone/>
            </a:pPr>
            <a:r>
              <a:rPr lang="ru-RU" sz="2800" dirty="0" smtClean="0"/>
              <a:t>                 болезней </a:t>
            </a:r>
            <a:r>
              <a:rPr lang="ru-RU" sz="2800" dirty="0"/>
              <a:t>13 </a:t>
            </a:r>
            <a:r>
              <a:rPr lang="ru-RU" sz="2800" dirty="0" smtClean="0"/>
              <a:t>пациентов, </a:t>
            </a:r>
            <a:r>
              <a:rPr lang="ru-RU" sz="2800" dirty="0"/>
              <a:t>проходивших </a:t>
            </a:r>
            <a:r>
              <a:rPr lang="ru-RU" sz="2800" dirty="0" smtClean="0"/>
              <a:t>лечение </a:t>
            </a:r>
          </a:p>
          <a:p>
            <a:pPr marL="0" indent="0" algn="r">
              <a:buNone/>
            </a:pPr>
            <a:r>
              <a:rPr lang="ru-RU" sz="2800" dirty="0"/>
              <a:t>н</a:t>
            </a:r>
            <a:r>
              <a:rPr lang="ru-RU" sz="2800" dirty="0" smtClean="0"/>
              <a:t>а базе неврологических отделений</a:t>
            </a:r>
          </a:p>
          <a:p>
            <a:pPr marL="0" indent="0" algn="r">
              <a:buNone/>
            </a:pPr>
            <a:r>
              <a:rPr lang="ru-RU" sz="2800" dirty="0" smtClean="0"/>
              <a:t>                     МБУЗ </a:t>
            </a:r>
            <a:r>
              <a:rPr lang="ru-RU" sz="2800" dirty="0"/>
              <a:t>ГКБ №1 и МБУЗ ГКБ №2 </a:t>
            </a:r>
            <a:r>
              <a:rPr lang="ru-RU" sz="2800" dirty="0" smtClean="0"/>
              <a:t>с</a:t>
            </a:r>
          </a:p>
          <a:p>
            <a:pPr marL="0" indent="0" algn="r">
              <a:buNone/>
            </a:pPr>
            <a:r>
              <a:rPr lang="ru-RU" sz="2800" dirty="0" smtClean="0"/>
              <a:t>                 различными </a:t>
            </a:r>
            <a:r>
              <a:rPr lang="ru-RU" sz="2800" dirty="0"/>
              <a:t>формами, течением и </a:t>
            </a:r>
            <a:endParaRPr lang="ru-RU" sz="2800" dirty="0" smtClean="0"/>
          </a:p>
          <a:p>
            <a:pPr marL="0" indent="0" algn="r">
              <a:buNone/>
            </a:pPr>
            <a:r>
              <a:rPr lang="ru-RU" sz="2800" dirty="0" smtClean="0"/>
              <a:t>степенью тяжести заболевания</a:t>
            </a:r>
            <a:r>
              <a:rPr lang="ru-RU" sz="2800" dirty="0"/>
              <a:t>. </a:t>
            </a:r>
            <a:endParaRPr lang="ru-RU" sz="2800" dirty="0" smtClean="0"/>
          </a:p>
          <a:p>
            <a:pPr marL="0" indent="0" algn="r">
              <a:buNone/>
            </a:pPr>
            <a:r>
              <a:rPr lang="ru-RU" sz="2800" dirty="0" smtClean="0"/>
              <a:t>Всем </a:t>
            </a:r>
            <a:r>
              <a:rPr lang="ru-RU" sz="2800" dirty="0"/>
              <a:t>больным были </a:t>
            </a:r>
            <a:r>
              <a:rPr lang="ru-RU" sz="2800" dirty="0" smtClean="0"/>
              <a:t>выполнены </a:t>
            </a:r>
          </a:p>
          <a:p>
            <a:pPr marL="0" indent="0" algn="r">
              <a:buNone/>
            </a:pPr>
            <a:r>
              <a:rPr lang="ru-RU" sz="2800" dirty="0" smtClean="0"/>
              <a:t>ЭНМГ</a:t>
            </a:r>
            <a:r>
              <a:rPr lang="ru-RU" sz="2800" dirty="0"/>
              <a:t>, МРТ.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77530462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1560" y="556591"/>
            <a:ext cx="8596668" cy="1320800"/>
          </a:xfrm>
        </p:spPr>
        <p:txBody>
          <a:bodyPr/>
          <a:lstStyle/>
          <a:p>
            <a:r>
              <a:rPr lang="ru-RU" dirty="0" smtClean="0">
                <a:solidFill>
                  <a:schemeClr val="accent2">
                    <a:lumMod val="75000"/>
                  </a:schemeClr>
                </a:solidFill>
              </a:rPr>
              <a:t>Цель</a:t>
            </a:r>
            <a:endParaRPr lang="ru-RU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31560" y="1465221"/>
            <a:ext cx="9116023" cy="4477605"/>
          </a:xfrm>
        </p:spPr>
        <p:txBody>
          <a:bodyPr/>
          <a:lstStyle/>
          <a:p>
            <a:pPr marL="0" indent="0" algn="r">
              <a:buNone/>
            </a:pPr>
            <a:r>
              <a:rPr lang="ru-RU" sz="3200" dirty="0"/>
              <a:t>Предпринята попытка выявить </a:t>
            </a:r>
            <a:r>
              <a:rPr lang="ru-RU" sz="3200" dirty="0" smtClean="0"/>
              <a:t>взаимосвязь</a:t>
            </a:r>
          </a:p>
          <a:p>
            <a:pPr marL="0" indent="0" algn="r">
              <a:buNone/>
            </a:pPr>
            <a:r>
              <a:rPr lang="ru-RU" sz="3200" dirty="0" smtClean="0"/>
              <a:t> </a:t>
            </a:r>
            <a:r>
              <a:rPr lang="ru-RU" sz="3200" dirty="0"/>
              <a:t>некоторых неблагоприятных факторов </a:t>
            </a:r>
            <a:r>
              <a:rPr lang="ru-RU" sz="3200" dirty="0" smtClean="0"/>
              <a:t>и</a:t>
            </a:r>
          </a:p>
          <a:p>
            <a:pPr marL="0" indent="0" algn="r">
              <a:buNone/>
            </a:pPr>
            <a:r>
              <a:rPr lang="ru-RU" sz="3200" dirty="0" smtClean="0"/>
              <a:t> </a:t>
            </a:r>
            <a:r>
              <a:rPr lang="ru-RU" sz="3200" dirty="0"/>
              <a:t>эпизодов вирусных инфекций </a:t>
            </a:r>
            <a:r>
              <a:rPr lang="ru-RU" sz="3200" dirty="0" smtClean="0"/>
              <a:t>с</a:t>
            </a:r>
          </a:p>
          <a:p>
            <a:pPr marL="0" indent="0" algn="r">
              <a:buNone/>
            </a:pPr>
            <a:r>
              <a:rPr lang="ru-RU" sz="3200" dirty="0" smtClean="0"/>
              <a:t>       </a:t>
            </a:r>
            <a:r>
              <a:rPr lang="ru-RU" sz="3200" dirty="0"/>
              <a:t>возникновением и </a:t>
            </a:r>
            <a:r>
              <a:rPr lang="ru-RU" sz="3200" dirty="0" smtClean="0"/>
              <a:t>особенностями</a:t>
            </a:r>
          </a:p>
          <a:p>
            <a:pPr marL="0" indent="0" algn="r">
              <a:buNone/>
            </a:pPr>
            <a:r>
              <a:rPr lang="ru-RU" sz="3200" dirty="0" smtClean="0"/>
              <a:t>                    течения БАС </a:t>
            </a:r>
            <a:r>
              <a:rPr lang="ru-RU" sz="3200" dirty="0"/>
              <a:t>у обследованных </a:t>
            </a:r>
            <a:endParaRPr lang="ru-RU" sz="3200" dirty="0" smtClean="0"/>
          </a:p>
          <a:p>
            <a:pPr marL="0" indent="0" algn="r">
              <a:buNone/>
            </a:pPr>
            <a:r>
              <a:rPr lang="ru-RU" sz="3200" dirty="0" smtClean="0"/>
              <a:t>пациентов.</a:t>
            </a:r>
            <a:endParaRPr lang="ru-RU" sz="2800" dirty="0"/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4" name="Picture 2" descr="http://upc.ardenthealth.net/sites/upc.ardenthealth.net/files/imagecache/800wide/node_attachments/1338/Pic%20Neurology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898000"/>
            <a:ext cx="2969065" cy="39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9644306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upc.ardenthealth.net/sites/upc.ardenthealth.net/files/imagecache/800wide/node_attachments/1338/Pic%20Neurology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898000"/>
            <a:ext cx="2969065" cy="39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45660" y="429805"/>
            <a:ext cx="9188306" cy="6230302"/>
          </a:xfrm>
        </p:spPr>
        <p:txBody>
          <a:bodyPr>
            <a:normAutofit/>
          </a:bodyPr>
          <a:lstStyle/>
          <a:p>
            <a:pPr marL="0" indent="0" algn="r">
              <a:buNone/>
            </a:pPr>
            <a:r>
              <a:rPr lang="ru-RU" sz="2800" dirty="0"/>
              <a:t>Изучалось влияние сезонных </a:t>
            </a:r>
            <a:r>
              <a:rPr lang="ru-RU" sz="2800" dirty="0" smtClean="0"/>
              <a:t>респираторных</a:t>
            </a:r>
          </a:p>
          <a:p>
            <a:pPr marL="0" indent="0" algn="r">
              <a:buNone/>
            </a:pPr>
            <a:r>
              <a:rPr lang="ru-RU" sz="2800" dirty="0" smtClean="0"/>
              <a:t> </a:t>
            </a:r>
            <a:r>
              <a:rPr lang="ru-RU" sz="2800" dirty="0"/>
              <a:t>вирусных инфекций, бактериальных инфекций</a:t>
            </a:r>
            <a:r>
              <a:rPr lang="ru-RU" sz="2800" dirty="0" smtClean="0"/>
              <a:t>,</a:t>
            </a:r>
          </a:p>
          <a:p>
            <a:pPr marL="0" indent="0" algn="r">
              <a:buNone/>
            </a:pPr>
            <a:r>
              <a:rPr lang="ru-RU" sz="2800" dirty="0" smtClean="0"/>
              <a:t> </a:t>
            </a:r>
            <a:r>
              <a:rPr lang="ru-RU" sz="2800" dirty="0"/>
              <a:t>факта укуса клеща в анамнезе на возникновение </a:t>
            </a:r>
            <a:r>
              <a:rPr lang="ru-RU" sz="2800" dirty="0" smtClean="0"/>
              <a:t>и</a:t>
            </a:r>
          </a:p>
          <a:p>
            <a:pPr marL="0" indent="0" algn="r">
              <a:buNone/>
            </a:pPr>
            <a:r>
              <a:rPr lang="ru-RU" sz="2800" dirty="0" smtClean="0"/>
              <a:t> </a:t>
            </a:r>
            <a:r>
              <a:rPr lang="ru-RU" sz="2800" dirty="0"/>
              <a:t>течение БАС, проводилось </a:t>
            </a:r>
            <a:r>
              <a:rPr lang="ru-RU" sz="2800" dirty="0" smtClean="0"/>
              <a:t>серологическое</a:t>
            </a:r>
          </a:p>
          <a:p>
            <a:pPr marL="0" indent="0" algn="r">
              <a:buNone/>
            </a:pPr>
            <a:r>
              <a:rPr lang="ru-RU" sz="2800" dirty="0" smtClean="0"/>
              <a:t>            исследование </a:t>
            </a:r>
            <a:r>
              <a:rPr lang="ru-RU" sz="2800" dirty="0"/>
              <a:t>сыворотки больных БАС на </a:t>
            </a:r>
            <a:endParaRPr lang="ru-RU" sz="2800" dirty="0" smtClean="0"/>
          </a:p>
          <a:p>
            <a:pPr marL="0" indent="0" algn="r">
              <a:buNone/>
            </a:pPr>
            <a:r>
              <a:rPr lang="ru-RU" sz="2800" dirty="0" smtClean="0"/>
              <a:t>предмет обнаружения </a:t>
            </a:r>
            <a:r>
              <a:rPr lang="ru-RU" sz="2800" dirty="0"/>
              <a:t>у них </a:t>
            </a:r>
            <a:endParaRPr lang="ru-RU" sz="2800" dirty="0" smtClean="0"/>
          </a:p>
          <a:p>
            <a:pPr marL="0" indent="0" algn="r">
              <a:buNone/>
            </a:pPr>
            <a:r>
              <a:rPr lang="ru-RU" sz="2800" dirty="0" smtClean="0"/>
              <a:t>специфических </a:t>
            </a:r>
            <a:r>
              <a:rPr lang="ru-RU" sz="2800" dirty="0"/>
              <a:t>антител и </a:t>
            </a:r>
            <a:r>
              <a:rPr lang="ru-RU" sz="2800" dirty="0" smtClean="0"/>
              <a:t>их титра </a:t>
            </a:r>
            <a:r>
              <a:rPr lang="ru-RU" sz="2800" dirty="0"/>
              <a:t>к </a:t>
            </a:r>
            <a:endParaRPr lang="ru-RU" sz="2800" dirty="0" smtClean="0"/>
          </a:p>
          <a:p>
            <a:pPr marL="0" indent="0" algn="r">
              <a:buNone/>
            </a:pPr>
            <a:r>
              <a:rPr lang="ru-RU" sz="2800" dirty="0" smtClean="0"/>
              <a:t>наиболее </a:t>
            </a:r>
            <a:r>
              <a:rPr lang="ru-RU" sz="2800" dirty="0"/>
              <a:t>распространенным </a:t>
            </a:r>
            <a:endParaRPr lang="ru-RU" sz="2800" dirty="0" smtClean="0"/>
          </a:p>
          <a:p>
            <a:pPr marL="0" indent="0" algn="r">
              <a:buNone/>
            </a:pPr>
            <a:r>
              <a:rPr lang="ru-RU" sz="2800" dirty="0" err="1" smtClean="0"/>
              <a:t>нейротропным</a:t>
            </a:r>
            <a:r>
              <a:rPr lang="ru-RU" sz="2800" dirty="0" smtClean="0"/>
              <a:t> </a:t>
            </a:r>
            <a:r>
              <a:rPr lang="ru-RU" sz="2800" dirty="0"/>
              <a:t>вирусам. </a:t>
            </a:r>
            <a:endParaRPr lang="ru-RU" sz="2800" dirty="0" smtClean="0"/>
          </a:p>
          <a:p>
            <a:pPr marL="0" indent="0" algn="r">
              <a:buNone/>
            </a:pPr>
            <a:endParaRPr lang="ru-RU" sz="2800" dirty="0"/>
          </a:p>
          <a:p>
            <a:pPr marL="0" indent="0" algn="r">
              <a:buNone/>
            </a:pPr>
            <a:r>
              <a:rPr lang="ru-RU" sz="2400" dirty="0" smtClean="0"/>
              <a:t>Возраст </a:t>
            </a:r>
            <a:r>
              <a:rPr lang="ru-RU" sz="2400" dirty="0"/>
              <a:t>больных составил от 56 до 79 </a:t>
            </a:r>
            <a:r>
              <a:rPr lang="ru-RU" sz="2400" dirty="0" smtClean="0"/>
              <a:t>лет</a:t>
            </a:r>
            <a:r>
              <a:rPr lang="ru-RU" sz="24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94978966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" name="Объект 8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922730974"/>
              </p:ext>
            </p:extLst>
          </p:nvPr>
        </p:nvGraphicFramePr>
        <p:xfrm>
          <a:off x="0" y="0"/>
          <a:ext cx="12192000" cy="6858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pic>
        <p:nvPicPr>
          <p:cNvPr id="10" name="Picture 2" descr="http://upc.ardenthealth.net/sites/upc.ardenthealth.net/files/imagecache/800wide/node_attachments/1338/Pic%20Neurology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898000"/>
            <a:ext cx="2969065" cy="39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4145933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2" name="Объект 31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143396286"/>
              </p:ext>
            </p:extLst>
          </p:nvPr>
        </p:nvGraphicFramePr>
        <p:xfrm>
          <a:off x="1" y="0"/>
          <a:ext cx="12192000" cy="685799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85786" y="397565"/>
            <a:ext cx="9089518" cy="1320800"/>
          </a:xfrm>
        </p:spPr>
        <p:txBody>
          <a:bodyPr>
            <a:normAutofit/>
          </a:bodyPr>
          <a:lstStyle/>
          <a:p>
            <a:r>
              <a:rPr lang="ru-RU" sz="2800" dirty="0" smtClean="0">
                <a:solidFill>
                  <a:schemeClr val="accent1">
                    <a:lumMod val="50000"/>
                  </a:schemeClr>
                </a:solidFill>
              </a:rPr>
              <a:t>Связь между БАС и клещевыми </a:t>
            </a:r>
            <a:r>
              <a:rPr lang="ru-RU" sz="2800" dirty="0" err="1" smtClean="0">
                <a:solidFill>
                  <a:schemeClr val="accent1">
                    <a:lumMod val="50000"/>
                  </a:schemeClr>
                </a:solidFill>
              </a:rPr>
              <a:t>нейроинфекциями</a:t>
            </a:r>
            <a:endParaRPr lang="ru-RU" sz="2800" dirty="0">
              <a:solidFill>
                <a:schemeClr val="accent1">
                  <a:lumMod val="50000"/>
                </a:schemeClr>
              </a:solidFill>
            </a:endParaRPr>
          </a:p>
        </p:txBody>
      </p:sp>
      <p:pic>
        <p:nvPicPr>
          <p:cNvPr id="33" name="Picture 2" descr="http://upc.ardenthealth.net/sites/upc.ardenthealth.net/files/imagecache/800wide/node_attachments/1338/Pic%20Neurology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898000"/>
            <a:ext cx="2969065" cy="39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2759405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78551" y="331304"/>
            <a:ext cx="8596668" cy="1320800"/>
          </a:xfrm>
        </p:spPr>
        <p:txBody>
          <a:bodyPr>
            <a:normAutofit/>
          </a:bodyPr>
          <a:lstStyle/>
          <a:p>
            <a:r>
              <a:rPr lang="ru-RU" sz="2800" dirty="0" smtClean="0">
                <a:solidFill>
                  <a:schemeClr val="accent1">
                    <a:lumMod val="50000"/>
                  </a:schemeClr>
                </a:solidFill>
              </a:rPr>
              <a:t>Зависимость </a:t>
            </a:r>
            <a:r>
              <a:rPr lang="ru-RU" sz="2800" dirty="0">
                <a:solidFill>
                  <a:schemeClr val="accent1">
                    <a:lumMod val="50000"/>
                  </a:schemeClr>
                </a:solidFill>
              </a:rPr>
              <a:t>величины титра специфического </a:t>
            </a:r>
            <a:r>
              <a:rPr lang="ru-RU" sz="2800" dirty="0" err="1">
                <a:solidFill>
                  <a:schemeClr val="accent1">
                    <a:lumMod val="50000"/>
                  </a:schemeClr>
                </a:solidFill>
              </a:rPr>
              <a:t>IgG</a:t>
            </a:r>
            <a:r>
              <a:rPr lang="ru-RU" sz="2800" dirty="0">
                <a:solidFill>
                  <a:schemeClr val="accent1">
                    <a:lumMod val="50000"/>
                  </a:schemeClr>
                </a:solidFill>
              </a:rPr>
              <a:t> к ВПГ от давности заболевания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48393" y="1652104"/>
            <a:ext cx="8596668" cy="3880773"/>
          </a:xfrm>
        </p:spPr>
        <p:txBody>
          <a:bodyPr>
            <a:normAutofit/>
          </a:bodyPr>
          <a:lstStyle/>
          <a:p>
            <a:pPr marL="0" indent="0" algn="r">
              <a:buNone/>
            </a:pPr>
            <a:r>
              <a:rPr lang="ru-RU" sz="3600" dirty="0" smtClean="0"/>
              <a:t>У пациентов с длительностью БАС 2 года и более показатели достоверно выше, чем у пациентов с меньшей давностью заболевания.</a:t>
            </a:r>
            <a:endParaRPr lang="ru-RU" sz="3600" dirty="0"/>
          </a:p>
        </p:txBody>
      </p:sp>
      <p:pic>
        <p:nvPicPr>
          <p:cNvPr id="12" name="Picture 2" descr="http://upc.ardenthealth.net/sites/upc.ardenthealth.net/files/imagecache/800wide/node_attachments/1338/Pic%20Neurology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898000"/>
            <a:ext cx="2969065" cy="39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2662249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Объект 7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41465692"/>
              </p:ext>
            </p:extLst>
          </p:nvPr>
        </p:nvGraphicFramePr>
        <p:xfrm>
          <a:off x="0" y="0"/>
          <a:ext cx="12191999" cy="6858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384313"/>
            <a:ext cx="12192000" cy="1320800"/>
          </a:xfrm>
        </p:spPr>
        <p:txBody>
          <a:bodyPr>
            <a:normAutofit/>
          </a:bodyPr>
          <a:lstStyle/>
          <a:p>
            <a:pPr algn="ctr"/>
            <a:r>
              <a:rPr lang="ru-RU" dirty="0" smtClean="0">
                <a:solidFill>
                  <a:schemeClr val="accent1">
                    <a:lumMod val="50000"/>
                  </a:schemeClr>
                </a:solidFill>
              </a:rPr>
              <a:t>Исследование 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</a:rPr>
              <a:t>титра специфических антител к ЦМВ</a:t>
            </a:r>
          </a:p>
        </p:txBody>
      </p:sp>
      <p:pic>
        <p:nvPicPr>
          <p:cNvPr id="9" name="Picture 2" descr="http://upc.ardenthealth.net/sites/upc.ardenthealth.net/files/imagecache/800wide/node_attachments/1338/Pic%20Neurology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898000"/>
            <a:ext cx="2969065" cy="39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3993013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31305" y="596349"/>
            <a:ext cx="9157252" cy="5910468"/>
          </a:xfrm>
        </p:spPr>
        <p:txBody>
          <a:bodyPr>
            <a:normAutofit/>
          </a:bodyPr>
          <a:lstStyle/>
          <a:p>
            <a:pPr marL="0" indent="0" algn="r">
              <a:buNone/>
            </a:pPr>
            <a:r>
              <a:rPr lang="ru-RU" sz="3200" dirty="0"/>
              <a:t>Обнаруженная иммунизация больных </a:t>
            </a:r>
            <a:r>
              <a:rPr lang="ru-RU" sz="3200" dirty="0" smtClean="0"/>
              <a:t>БАС</a:t>
            </a:r>
          </a:p>
          <a:p>
            <a:pPr marL="0" indent="0" algn="r">
              <a:buNone/>
            </a:pPr>
            <a:r>
              <a:rPr lang="ru-RU" sz="3200" dirty="0" smtClean="0"/>
              <a:t> </a:t>
            </a:r>
            <a:r>
              <a:rPr lang="ru-RU" sz="3200" dirty="0"/>
              <a:t>сразу к нескольким инфекциям </a:t>
            </a:r>
            <a:r>
              <a:rPr lang="ru-RU" sz="3200" dirty="0" smtClean="0"/>
              <a:t>может</a:t>
            </a:r>
          </a:p>
          <a:p>
            <a:pPr marL="0" indent="0" algn="r">
              <a:buNone/>
            </a:pPr>
            <a:r>
              <a:rPr lang="ru-RU" sz="3200" dirty="0" smtClean="0"/>
              <a:t> </a:t>
            </a:r>
            <a:r>
              <a:rPr lang="ru-RU" sz="3200" dirty="0"/>
              <a:t>объясняться </a:t>
            </a:r>
            <a:r>
              <a:rPr lang="ru-RU" sz="3200" dirty="0" err="1"/>
              <a:t>поликлональной</a:t>
            </a:r>
            <a:r>
              <a:rPr lang="ru-RU" sz="3200" dirty="0"/>
              <a:t> </a:t>
            </a:r>
            <a:r>
              <a:rPr lang="ru-RU" sz="3200" dirty="0" smtClean="0"/>
              <a:t>активацией</a:t>
            </a:r>
          </a:p>
          <a:p>
            <a:pPr marL="0" indent="0" algn="r">
              <a:buNone/>
            </a:pPr>
            <a:r>
              <a:rPr lang="ru-RU" sz="3200" dirty="0" smtClean="0"/>
              <a:t> </a:t>
            </a:r>
            <a:r>
              <a:rPr lang="ru-RU" sz="3200" dirty="0"/>
              <a:t>гуморального иммунитета у больных </a:t>
            </a:r>
            <a:r>
              <a:rPr lang="ru-RU" sz="3200" dirty="0" smtClean="0"/>
              <a:t>с</a:t>
            </a:r>
          </a:p>
          <a:p>
            <a:pPr marL="0" indent="0" algn="r">
              <a:buNone/>
            </a:pPr>
            <a:r>
              <a:rPr lang="ru-RU" sz="3200" dirty="0" smtClean="0"/>
              <a:t> </a:t>
            </a:r>
            <a:r>
              <a:rPr lang="ru-RU" sz="3200" dirty="0"/>
              <a:t>аутоиммунным заболеванием. </a:t>
            </a:r>
            <a:r>
              <a:rPr lang="ru-RU" sz="3200" dirty="0" smtClean="0"/>
              <a:t>Все</a:t>
            </a:r>
          </a:p>
          <a:p>
            <a:pPr marL="0" indent="0" algn="r">
              <a:buNone/>
            </a:pPr>
            <a:r>
              <a:rPr lang="ru-RU" sz="3200" dirty="0" smtClean="0"/>
              <a:t> </a:t>
            </a:r>
            <a:r>
              <a:rPr lang="ru-RU" sz="3200" dirty="0"/>
              <a:t>вышеперечисленное не позволяет </a:t>
            </a:r>
            <a:endParaRPr lang="ru-RU" sz="3200" dirty="0" smtClean="0"/>
          </a:p>
          <a:p>
            <a:pPr marL="0" indent="0" algn="r">
              <a:buNone/>
            </a:pPr>
            <a:r>
              <a:rPr lang="ru-RU" sz="3200" dirty="0" smtClean="0"/>
              <a:t>исключить </a:t>
            </a:r>
            <a:r>
              <a:rPr lang="ru-RU" sz="3200" dirty="0"/>
              <a:t>участие вирусов </a:t>
            </a:r>
            <a:endParaRPr lang="ru-RU" sz="3200" dirty="0" smtClean="0"/>
          </a:p>
          <a:p>
            <a:pPr marL="0" indent="0" algn="r">
              <a:buNone/>
            </a:pPr>
            <a:r>
              <a:rPr lang="ru-RU" sz="3200" dirty="0" smtClean="0"/>
              <a:t>ЦМВ </a:t>
            </a:r>
            <a:r>
              <a:rPr lang="ru-RU" sz="3200" dirty="0"/>
              <a:t>и ВПГ в возникновении и </a:t>
            </a:r>
            <a:endParaRPr lang="ru-RU" sz="3200" dirty="0" smtClean="0"/>
          </a:p>
          <a:p>
            <a:pPr marL="0" indent="0" algn="r">
              <a:buNone/>
            </a:pPr>
            <a:r>
              <a:rPr lang="ru-RU" sz="3200" dirty="0" smtClean="0"/>
              <a:t>развитии </a:t>
            </a:r>
            <a:r>
              <a:rPr lang="ru-RU" sz="3200" dirty="0"/>
              <a:t>БАС.</a:t>
            </a:r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4" name="Picture 2" descr="http://upc.ardenthealth.net/sites/upc.ardenthealth.net/files/imagecache/800wide/node_attachments/1338/Pic%20Neurology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898000"/>
            <a:ext cx="2969065" cy="39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9597285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72534" y="344556"/>
            <a:ext cx="8596668" cy="1320800"/>
          </a:xfrm>
        </p:spPr>
        <p:txBody>
          <a:bodyPr/>
          <a:lstStyle/>
          <a:p>
            <a:r>
              <a:rPr lang="ru-RU" dirty="0" smtClean="0">
                <a:solidFill>
                  <a:schemeClr val="accent2">
                    <a:lumMod val="75000"/>
                  </a:schemeClr>
                </a:solidFill>
              </a:rPr>
              <a:t>Лечение</a:t>
            </a:r>
            <a:endParaRPr lang="ru-RU" dirty="0">
              <a:solidFill>
                <a:schemeClr val="accent2">
                  <a:lumMod val="75000"/>
                </a:schemeClr>
              </a:solidFill>
            </a:endParaRPr>
          </a:p>
        </p:txBody>
      </p:sp>
      <p:pic>
        <p:nvPicPr>
          <p:cNvPr id="4" name="Picture 2" descr="http://upc.ardenthealth.net/sites/upc.ardenthealth.net/files/imagecache/800wide/node_attachments/1338/Pic%20Neurology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898000"/>
            <a:ext cx="2969065" cy="39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83094" y="1166676"/>
            <a:ext cx="9077739" cy="5393150"/>
          </a:xfrm>
        </p:spPr>
        <p:txBody>
          <a:bodyPr>
            <a:normAutofit/>
          </a:bodyPr>
          <a:lstStyle/>
          <a:p>
            <a:pPr marL="0" indent="0" algn="r">
              <a:buNone/>
            </a:pPr>
            <a:r>
              <a:rPr lang="ru-RU" sz="2000" dirty="0" smtClean="0">
                <a:solidFill>
                  <a:schemeClr val="tx1"/>
                </a:solidFill>
              </a:rPr>
              <a:t>Постепенно </a:t>
            </a:r>
            <a:r>
              <a:rPr lang="ru-RU" sz="2000" dirty="0">
                <a:solidFill>
                  <a:schemeClr val="tx1"/>
                </a:solidFill>
              </a:rPr>
              <a:t>у больных начинает ослабляться дыхательная мускулатура, развивается дыхательная недостаточность и становится необходимым применение оборудования для облегчения дыхания во время </a:t>
            </a:r>
            <a:r>
              <a:rPr lang="ru-RU" sz="2000" dirty="0" smtClean="0">
                <a:solidFill>
                  <a:schemeClr val="tx1"/>
                </a:solidFill>
              </a:rPr>
              <a:t>сна. </a:t>
            </a:r>
            <a:r>
              <a:rPr lang="ru-RU" sz="2000" dirty="0">
                <a:solidFill>
                  <a:schemeClr val="tx1"/>
                </a:solidFill>
              </a:rPr>
              <a:t>Затем, после полного отказа дыхательной мускулатуры, </a:t>
            </a:r>
            <a:r>
              <a:rPr lang="ru-RU" sz="2000" dirty="0" smtClean="0">
                <a:solidFill>
                  <a:schemeClr val="tx1"/>
                </a:solidFill>
              </a:rPr>
              <a:t>требуется </a:t>
            </a:r>
            <a:r>
              <a:rPr lang="ru-RU" sz="2000" dirty="0">
                <a:solidFill>
                  <a:schemeClr val="tx1"/>
                </a:solidFill>
              </a:rPr>
              <a:t>круглосуточное использование аппарата искусственной вентиляции лёгких</a:t>
            </a:r>
            <a:r>
              <a:rPr lang="ru-RU" sz="2000" dirty="0" smtClean="0">
                <a:solidFill>
                  <a:schemeClr val="tx1"/>
                </a:solidFill>
              </a:rPr>
              <a:t>.</a:t>
            </a:r>
            <a:endParaRPr lang="ru-RU" sz="2000" dirty="0">
              <a:solidFill>
                <a:schemeClr val="tx1"/>
              </a:solidFill>
            </a:endParaRPr>
          </a:p>
          <a:p>
            <a:pPr marL="0" indent="0" algn="r">
              <a:buNone/>
            </a:pPr>
            <a:r>
              <a:rPr lang="ru-RU" sz="2000" b="1" dirty="0">
                <a:solidFill>
                  <a:schemeClr val="tx1"/>
                </a:solidFill>
              </a:rPr>
              <a:t>Замедление </a:t>
            </a:r>
            <a:r>
              <a:rPr lang="ru-RU" sz="2000" b="1" dirty="0" smtClean="0">
                <a:solidFill>
                  <a:schemeClr val="tx1"/>
                </a:solidFill>
              </a:rPr>
              <a:t>прогрессирования</a:t>
            </a:r>
            <a:endParaRPr lang="ru-RU" sz="2000" b="1" dirty="0">
              <a:solidFill>
                <a:schemeClr val="tx1"/>
              </a:solidFill>
            </a:endParaRPr>
          </a:p>
          <a:p>
            <a:pPr marL="0" indent="0" algn="r">
              <a:buNone/>
            </a:pPr>
            <a:r>
              <a:rPr lang="ru-RU" sz="2000" dirty="0" smtClean="0">
                <a:solidFill>
                  <a:schemeClr val="tx1"/>
                </a:solidFill>
              </a:rPr>
              <a:t>РИЛУЗОЛ</a:t>
            </a:r>
            <a:r>
              <a:rPr lang="ru-RU" sz="2000" dirty="0">
                <a:solidFill>
                  <a:schemeClr val="tx1"/>
                </a:solidFill>
              </a:rPr>
              <a:t> (</a:t>
            </a:r>
            <a:r>
              <a:rPr lang="ru-RU" sz="2000" dirty="0" err="1">
                <a:solidFill>
                  <a:schemeClr val="tx1"/>
                </a:solidFill>
              </a:rPr>
              <a:t>рилутек</a:t>
            </a:r>
            <a:r>
              <a:rPr lang="ru-RU" sz="2000" dirty="0">
                <a:solidFill>
                  <a:schemeClr val="tx1"/>
                </a:solidFill>
              </a:rPr>
              <a:t>) — единственный препарат, </a:t>
            </a:r>
            <a:r>
              <a:rPr lang="ru-RU" sz="2000" dirty="0" smtClean="0">
                <a:solidFill>
                  <a:schemeClr val="tx1"/>
                </a:solidFill>
              </a:rPr>
              <a:t>достоверно</a:t>
            </a:r>
          </a:p>
          <a:p>
            <a:pPr marL="0" indent="0" algn="r">
              <a:buNone/>
            </a:pPr>
            <a:r>
              <a:rPr lang="ru-RU" sz="2000" dirty="0" smtClean="0">
                <a:solidFill>
                  <a:schemeClr val="tx1"/>
                </a:solidFill>
              </a:rPr>
              <a:t>                    замедляющий </a:t>
            </a:r>
            <a:r>
              <a:rPr lang="ru-RU" sz="2000" dirty="0">
                <a:solidFill>
                  <a:schemeClr val="tx1"/>
                </a:solidFill>
              </a:rPr>
              <a:t>прогрессирование </a:t>
            </a:r>
            <a:r>
              <a:rPr lang="ru-RU" sz="2000" dirty="0" smtClean="0">
                <a:solidFill>
                  <a:schemeClr val="tx1"/>
                </a:solidFill>
              </a:rPr>
              <a:t>БАС.</a:t>
            </a:r>
          </a:p>
          <a:p>
            <a:pPr marL="0" indent="0" algn="r">
              <a:buNone/>
            </a:pPr>
            <a:r>
              <a:rPr lang="ru-RU" sz="2000" dirty="0" smtClean="0">
                <a:solidFill>
                  <a:schemeClr val="tx1"/>
                </a:solidFill>
              </a:rPr>
              <a:t> Он</a:t>
            </a:r>
            <a:r>
              <a:rPr lang="ru-RU" sz="2000" dirty="0">
                <a:solidFill>
                  <a:schemeClr val="tx1"/>
                </a:solidFill>
              </a:rPr>
              <a:t> ингибирует </a:t>
            </a:r>
            <a:r>
              <a:rPr lang="ru-RU" sz="2000" dirty="0" smtClean="0">
                <a:solidFill>
                  <a:schemeClr val="tx1"/>
                </a:solidFill>
              </a:rPr>
              <a:t>высвобождение </a:t>
            </a:r>
            <a:r>
              <a:rPr lang="ru-RU" sz="2000" dirty="0" err="1">
                <a:solidFill>
                  <a:schemeClr val="tx1"/>
                </a:solidFill>
              </a:rPr>
              <a:t>глутамата</a:t>
            </a:r>
            <a:r>
              <a:rPr lang="ru-RU" sz="2000" dirty="0">
                <a:solidFill>
                  <a:schemeClr val="tx1"/>
                </a:solidFill>
              </a:rPr>
              <a:t>, тем самым </a:t>
            </a:r>
            <a:endParaRPr lang="ru-RU" sz="2000" dirty="0" smtClean="0">
              <a:solidFill>
                <a:schemeClr val="tx1"/>
              </a:solidFill>
            </a:endParaRPr>
          </a:p>
          <a:p>
            <a:pPr marL="0" indent="0" algn="r">
              <a:buNone/>
            </a:pPr>
            <a:r>
              <a:rPr lang="ru-RU" sz="2000" dirty="0" smtClean="0">
                <a:solidFill>
                  <a:schemeClr val="tx1"/>
                </a:solidFill>
              </a:rPr>
              <a:t>уменьшая </a:t>
            </a:r>
            <a:r>
              <a:rPr lang="ru-RU" sz="2000" dirty="0">
                <a:solidFill>
                  <a:schemeClr val="tx1"/>
                </a:solidFill>
              </a:rPr>
              <a:t>повреждение двигательных нейронов. </a:t>
            </a:r>
            <a:endParaRPr lang="ru-RU" sz="2000" dirty="0" smtClean="0">
              <a:solidFill>
                <a:schemeClr val="tx1"/>
              </a:solidFill>
            </a:endParaRPr>
          </a:p>
          <a:p>
            <a:pPr marL="0" indent="0" algn="r">
              <a:buNone/>
            </a:pPr>
            <a:r>
              <a:rPr lang="ru-RU" sz="2000" dirty="0" smtClean="0">
                <a:solidFill>
                  <a:schemeClr val="tx1"/>
                </a:solidFill>
              </a:rPr>
              <a:t>Продлевает </a:t>
            </a:r>
            <a:r>
              <a:rPr lang="ru-RU" sz="2000" dirty="0">
                <a:solidFill>
                  <a:schemeClr val="tx1"/>
                </a:solidFill>
              </a:rPr>
              <a:t>жизнь больных в среднем на месяц, </a:t>
            </a:r>
            <a:endParaRPr lang="ru-RU" sz="2000" dirty="0" smtClean="0">
              <a:solidFill>
                <a:schemeClr val="tx1"/>
              </a:solidFill>
            </a:endParaRPr>
          </a:p>
          <a:p>
            <a:pPr marL="0" indent="0" algn="r">
              <a:buNone/>
            </a:pPr>
            <a:r>
              <a:rPr lang="ru-RU" sz="2000" dirty="0" smtClean="0">
                <a:solidFill>
                  <a:schemeClr val="tx1"/>
                </a:solidFill>
              </a:rPr>
              <a:t>немного </a:t>
            </a:r>
            <a:r>
              <a:rPr lang="ru-RU" sz="2000" dirty="0">
                <a:solidFill>
                  <a:schemeClr val="tx1"/>
                </a:solidFill>
              </a:rPr>
              <a:t>отдаляет момент, когда больному потребуется </a:t>
            </a:r>
            <a:endParaRPr lang="ru-RU" sz="2000" dirty="0" smtClean="0">
              <a:solidFill>
                <a:schemeClr val="tx1"/>
              </a:solidFill>
            </a:endParaRPr>
          </a:p>
          <a:p>
            <a:pPr marL="0" indent="0" algn="r">
              <a:buNone/>
            </a:pPr>
            <a:r>
              <a:rPr lang="ru-RU" sz="2000" dirty="0" smtClean="0">
                <a:solidFill>
                  <a:schemeClr val="tx1"/>
                </a:solidFill>
              </a:rPr>
              <a:t>искусственная </a:t>
            </a:r>
            <a:r>
              <a:rPr lang="ru-RU" sz="2000" dirty="0">
                <a:solidFill>
                  <a:schemeClr val="tx1"/>
                </a:solidFill>
              </a:rPr>
              <a:t>вентиляция </a:t>
            </a:r>
            <a:r>
              <a:rPr lang="ru-RU" sz="2000" dirty="0" smtClean="0">
                <a:solidFill>
                  <a:schemeClr val="tx1"/>
                </a:solidFill>
              </a:rPr>
              <a:t>легких.</a:t>
            </a:r>
            <a:endParaRPr lang="ru-RU" sz="2000" dirty="0">
              <a:solidFill>
                <a:schemeClr val="tx1"/>
              </a:solidFill>
            </a:endParaRPr>
          </a:p>
          <a:p>
            <a:endParaRPr lang="ru-RU" dirty="0">
              <a:solidFill>
                <a:schemeClr val="tx1"/>
              </a:solidFill>
            </a:endParaRPr>
          </a:p>
        </p:txBody>
      </p:sp>
      <p:pic>
        <p:nvPicPr>
          <p:cNvPr id="1026" name="Picture 2" descr="http://www.russisch.als-charite.de/portals/38/Medien/UserPics/rilutek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80318" y="5254488"/>
            <a:ext cx="2411682" cy="16035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8770459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upc.ardenthealth.net/sites/upc.ardenthealth.net/files/imagecache/800wide/node_attachments/1338/Pic%20Neurology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898000"/>
            <a:ext cx="2969065" cy="39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410" name="Picture 2" descr="http://www.peoples.ru/art/music/composer/shostakovich/shostakovich_shost000001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3319" y="107374"/>
            <a:ext cx="4010615" cy="252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1613319" y="2713334"/>
            <a:ext cx="401061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/>
              <a:t>к</a:t>
            </a:r>
            <a:r>
              <a:rPr lang="ru-RU" dirty="0" smtClean="0"/>
              <a:t>омпозитор Дмитрий Шостакович</a:t>
            </a:r>
            <a:endParaRPr lang="ru-RU" dirty="0"/>
          </a:p>
        </p:txBody>
      </p:sp>
      <p:pic>
        <p:nvPicPr>
          <p:cNvPr id="17412" name="Picture 4" descr="http://data.lact.ru/f1/s/8/600/image/1254/585/medium_05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6314" y="107374"/>
            <a:ext cx="2696000" cy="360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8996314" y="3826516"/>
            <a:ext cx="2696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/>
              <a:t>политик Юрий Гладков</a:t>
            </a:r>
            <a:endParaRPr lang="ru-RU" dirty="0"/>
          </a:p>
        </p:txBody>
      </p:sp>
      <p:pic>
        <p:nvPicPr>
          <p:cNvPr id="17414" name="Picture 6" descr="http://ensembles.ru/image/musician/m01331_001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85124" y="2301182"/>
            <a:ext cx="2849999" cy="342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Box 9"/>
          <p:cNvSpPr txBox="1"/>
          <p:nvPr/>
        </p:nvSpPr>
        <p:spPr>
          <a:xfrm>
            <a:off x="5885123" y="5893855"/>
            <a:ext cx="284999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/>
              <a:t>певец Владимир </a:t>
            </a:r>
            <a:r>
              <a:rPr lang="ru-RU" dirty="0" err="1" smtClean="0"/>
              <a:t>Мигуля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970330850"/>
      </p:ext>
    </p:extLst>
  </p:cSld>
  <p:clrMapOvr>
    <a:masterClrMapping/>
  </p:clrMapOvr>
</p:sld>
</file>

<file path=ppt/theme/theme1.xml><?xml version="1.0" encoding="utf-8"?>
<a:theme xmlns:a="http://schemas.openxmlformats.org/drawingml/2006/main" name="Грань">
  <a:themeElements>
    <a:clrScheme name="Грань">
      <a:dk1>
        <a:sysClr val="windowText" lastClr="5F5F63"/>
      </a:dk1>
      <a:lt1>
        <a:sysClr val="window" lastClr="FFFFFF"/>
      </a:lt1>
      <a:dk2>
        <a:srgbClr val="2C3C43"/>
      </a:dk2>
      <a:lt2>
        <a:srgbClr val="EBEBEB"/>
      </a:lt2>
      <a:accent1>
        <a:srgbClr val="5FCBEF"/>
      </a:accent1>
      <a:accent2>
        <a:srgbClr val="2E83C3"/>
      </a:accent2>
      <a:accent3>
        <a:srgbClr val="42D0A2"/>
      </a:accent3>
      <a:accent4>
        <a:srgbClr val="2E946B"/>
      </a:accent4>
      <a:accent5>
        <a:srgbClr val="42B051"/>
      </a:accent5>
      <a:accent6>
        <a:srgbClr val="96D141"/>
      </a:accent6>
      <a:hlink>
        <a:srgbClr val="3FCDE7"/>
      </a:hlink>
      <a:folHlink>
        <a:srgbClr val="A9D3E1"/>
      </a:folHlink>
    </a:clrScheme>
    <a:fontScheme name="Грань">
      <a:majorFont>
        <a:latin typeface="Trebuchet MS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Грань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Facet" id="{C0C680CD-088A-49FC-A102-D699147F32B2}" vid="{0B5AB586-D108-4FC1-8368-649FE654B89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151</TotalTime>
  <Words>510</Words>
  <Application>Microsoft Office PowerPoint</Application>
  <PresentationFormat>Произвольный</PresentationFormat>
  <Paragraphs>130</Paragraphs>
  <Slides>18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19" baseType="lpstr">
      <vt:lpstr>Грань</vt:lpstr>
      <vt:lpstr>Некоторые факторы риска в развитии   БОКОВОГО АМИОТРОФИЧЕСКОГО СКЛЕРОЗА</vt:lpstr>
      <vt:lpstr>Презентация PowerPoint</vt:lpstr>
      <vt:lpstr>Этиология и патогенез</vt:lpstr>
      <vt:lpstr>Факторы риска</vt:lpstr>
      <vt:lpstr>Причины</vt:lpstr>
      <vt:lpstr>Симптомы</vt:lpstr>
      <vt:lpstr>Синдромы</vt:lpstr>
      <vt:lpstr>Течение</vt:lpstr>
      <vt:lpstr>Материалы и методы</vt:lpstr>
      <vt:lpstr>Цель</vt:lpstr>
      <vt:lpstr>Презентация PowerPoint</vt:lpstr>
      <vt:lpstr>Презентация PowerPoint</vt:lpstr>
      <vt:lpstr>Связь между БАС и клещевыми нейроинфекциями</vt:lpstr>
      <vt:lpstr>Зависимость величины титра специфического IgG к ВПГ от давности заболевания</vt:lpstr>
      <vt:lpstr>Исследование титра специфических антител к ЦМВ</vt:lpstr>
      <vt:lpstr>Презентация PowerPoint</vt:lpstr>
      <vt:lpstr>Лечение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Некоторые факторы риска в развитии бокового амиотрофического склероза</dc:title>
  <dc:creator>Никита Завьялов</dc:creator>
  <cp:lastModifiedBy>HS</cp:lastModifiedBy>
  <cp:revision>19</cp:revision>
  <dcterms:created xsi:type="dcterms:W3CDTF">2015-04-13T14:50:50Z</dcterms:created>
  <dcterms:modified xsi:type="dcterms:W3CDTF">2015-04-15T20:36:47Z</dcterms:modified>
</cp:coreProperties>
</file>