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notesMasterIdLst>
    <p:notesMasterId r:id="rId14"/>
  </p:notesMasterIdLst>
  <p:sldIdLst>
    <p:sldId id="263" r:id="rId4"/>
    <p:sldId id="257" r:id="rId5"/>
    <p:sldId id="269" r:id="rId6"/>
    <p:sldId id="259" r:id="rId7"/>
    <p:sldId id="270" r:id="rId8"/>
    <p:sldId id="268" r:id="rId9"/>
    <p:sldId id="266" r:id="rId10"/>
    <p:sldId id="260" r:id="rId11"/>
    <p:sldId id="258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1045C"/>
    <a:srgbClr val="1B045C"/>
    <a:srgbClr val="8EFA9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32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6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800" b="1" i="0" u="sng" strike="noStrike" baseline="0">
                <a:solidFill>
                  <a:schemeClr val="tx1"/>
                </a:solidFill>
                <a:latin typeface="Times New Roman" panose="02020603050405020304" pitchFamily="18" charset="0"/>
                <a:ea typeface="Arial Narrow"/>
                <a:cs typeface="Times New Roman" panose="02020603050405020304" pitchFamily="18" charset="0"/>
              </a:defRPr>
            </a:pPr>
            <a:r>
              <a:rPr lang="ru-RU" sz="2800" b="1" i="0" u="sng" strike="noStrike" baseline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Возраст начала мигрени: </a:t>
            </a:r>
          </a:p>
        </c:rich>
      </c:tx>
      <c:layout>
        <c:manualLayout>
          <c:xMode val="edge"/>
          <c:yMode val="edge"/>
          <c:x val="0.26831965022838633"/>
          <c:y val="4.7909032118991182E-2"/>
        </c:manualLayout>
      </c:layout>
      <c:spPr>
        <a:noFill/>
        <a:ln w="41519">
          <a:noFill/>
        </a:ln>
      </c:spPr>
    </c:title>
    <c:plotArea>
      <c:layout>
        <c:manualLayout>
          <c:layoutTarget val="inner"/>
          <c:xMode val="edge"/>
          <c:yMode val="edge"/>
          <c:x val="8.1424936386768509E-2"/>
          <c:y val="0.14423076923076922"/>
          <c:w val="0.79409834416737568"/>
          <c:h val="0.67884619530071155"/>
        </c:manualLayout>
      </c:layout>
      <c:lineChart>
        <c:grouping val="stacked"/>
        <c:ser>
          <c:idx val="0"/>
          <c:order val="0"/>
          <c:tx>
            <c:strRef>
              <c:f>Sheet1!$A$2</c:f>
              <c:strCache>
                <c:ptCount val="1"/>
                <c:pt idx="0">
                  <c:v>Мужчины </c:v>
                </c:pt>
              </c:strCache>
            </c:strRef>
          </c:tx>
          <c:spPr>
            <a:ln w="20760">
              <a:solidFill>
                <a:srgbClr val="FF0000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FF0000"/>
              </a:solidFill>
              <a:ln>
                <a:solidFill>
                  <a:srgbClr val="FF0000"/>
                </a:solidFill>
                <a:prstDash val="solid"/>
              </a:ln>
            </c:spPr>
          </c:marker>
          <c:dLbls>
            <c:spPr>
              <a:noFill/>
              <a:ln w="41519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942" b="1" i="0" u="none" strike="noStrike" baseline="0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CatName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Sheet1!$B$1:$C$1</c:f>
              <c:numCache>
                <c:formatCode>General</c:formatCode>
                <c:ptCount val="2"/>
              </c:numCache>
            </c:numRef>
          </c:cat>
          <c:val>
            <c:numRef>
              <c:f>Sheet1!$B$2:$C$2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Женщины</c:v>
                </c:pt>
              </c:strCache>
            </c:strRef>
          </c:tx>
          <c:spPr>
            <a:ln w="20760">
              <a:solidFill>
                <a:srgbClr val="FFFF00"/>
              </a:solidFill>
              <a:prstDash val="solid"/>
            </a:ln>
          </c:spPr>
          <c:marker>
            <c:symbol val="square"/>
            <c:size val="8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dLbls>
            <c:spPr>
              <a:noFill/>
              <a:ln w="41519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942" b="1" i="0" u="none" strike="noStrike" baseline="0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CatName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Sheet1!$B$1:$C$1</c:f>
              <c:numCache>
                <c:formatCode>General</c:formatCode>
                <c:ptCount val="2"/>
              </c:numCache>
            </c:numRef>
          </c:cat>
          <c:val>
            <c:numRef>
              <c:f>Sheet1!$B$3:$C$3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dLbls>
          <c:showCatName val="1"/>
        </c:dLbls>
        <c:marker val="1"/>
        <c:axId val="95970048"/>
        <c:axId val="95971968"/>
      </c:lineChart>
      <c:catAx>
        <c:axId val="95970048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2288" b="1" i="0" u="none" strike="noStrike" baseline="0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ru-RU"/>
                  <a:t>Возраст</a:t>
                </a:r>
              </a:p>
            </c:rich>
          </c:tx>
          <c:layout>
            <c:manualLayout>
              <c:xMode val="edge"/>
              <c:yMode val="edge"/>
              <c:x val="1.3994910941475827E-2"/>
              <c:y val="0.8500000000000002"/>
            </c:manualLayout>
          </c:layout>
          <c:spPr>
            <a:noFill/>
            <a:ln w="41519">
              <a:noFill/>
            </a:ln>
          </c:spPr>
        </c:title>
        <c:numFmt formatCode="General" sourceLinked="1"/>
        <c:tickLblPos val="nextTo"/>
        <c:spPr>
          <a:ln w="519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942" b="1" i="0" u="none" strike="noStrike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95971968"/>
        <c:crosses val="autoZero"/>
        <c:auto val="1"/>
        <c:lblAlgn val="ctr"/>
        <c:lblOffset val="100"/>
        <c:tickLblSkip val="1"/>
        <c:tickMarkSkip val="1"/>
      </c:catAx>
      <c:valAx>
        <c:axId val="95971968"/>
        <c:scaling>
          <c:orientation val="minMax"/>
          <c:max val="90"/>
        </c:scaling>
        <c:axPos val="l"/>
        <c:majorGridlines>
          <c:spPr>
            <a:ln w="20760">
              <a:solidFill>
                <a:schemeClr val="tx1"/>
              </a:solidFill>
              <a:prstDash val="solid"/>
            </a:ln>
          </c:spPr>
        </c:majorGridlines>
        <c:numFmt formatCode="General" sourceLinked="1"/>
        <c:tickLblPos val="nextTo"/>
        <c:spPr>
          <a:ln w="519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615" b="1" i="0" u="none" strike="noStrike" baseline="0">
                <a:solidFill>
                  <a:schemeClr val="tx1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95970048"/>
        <c:crosses val="autoZero"/>
        <c:crossBetween val="between"/>
        <c:majorUnit val="10"/>
      </c:valAx>
      <c:spPr>
        <a:gradFill rotWithShape="0">
          <a:gsLst>
            <a:gs pos="0">
              <a:srgbClr val="000000">
                <a:gamma/>
                <a:shade val="46275"/>
                <a:invGamma/>
              </a:srgbClr>
            </a:gs>
            <a:gs pos="100000">
              <a:srgbClr val="17BBFD"/>
            </a:gs>
          </a:gsLst>
          <a:lin ang="5400000" scaled="1"/>
        </a:gradFill>
        <a:ln w="20760">
          <a:solidFill>
            <a:schemeClr val="tx1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20737913486005094"/>
          <c:y val="0.83461538461538465"/>
          <c:w val="0.51353826914679057"/>
          <c:h val="0.10493573507221389"/>
        </c:manualLayout>
      </c:layout>
      <c:spPr>
        <a:solidFill>
          <a:srgbClr val="FFFFFF"/>
        </a:solidFill>
        <a:ln w="5190">
          <a:solidFill>
            <a:schemeClr val="tx1"/>
          </a:solidFill>
          <a:prstDash val="solid"/>
        </a:ln>
        <a:effectLst>
          <a:outerShdw dist="35921" dir="2700000" algn="br">
            <a:srgbClr val="000000"/>
          </a:outerShdw>
        </a:effectLst>
      </c:spPr>
      <c:txPr>
        <a:bodyPr/>
        <a:lstStyle/>
        <a:p>
          <a:pPr>
            <a:defRPr sz="2000" b="1" i="0" u="none" strike="noStrike" baseline="0">
              <a:solidFill>
                <a:schemeClr val="tx1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</c:chart>
  <c:spPr>
    <a:solidFill>
      <a:schemeClr val="bg1"/>
    </a:solidFill>
    <a:ln>
      <a:noFill/>
    </a:ln>
  </c:spPr>
  <c:txPr>
    <a:bodyPr/>
    <a:lstStyle/>
    <a:p>
      <a:pPr>
        <a:defRPr sz="2942" b="1" i="0" u="none" strike="noStrike" baseline="0">
          <a:solidFill>
            <a:schemeClr val="tx1"/>
          </a:solidFill>
          <a:latin typeface="Calibri"/>
          <a:ea typeface="Calibri"/>
          <a:cs typeface="Calibri"/>
        </a:defRPr>
      </a:pPr>
      <a:endParaRPr lang="ru-RU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4B3280-278D-4870-A53B-FED7E2234445}" type="doc">
      <dgm:prSet loTypeId="urn:microsoft.com/office/officeart/2005/8/layout/vProcess5" loCatId="process" qsTypeId="urn:microsoft.com/office/officeart/2005/8/quickstyle/simple2" qsCatId="simple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CCD691C7-DD5F-45BB-A186-BFB03E7732A6}">
      <dgm:prSet phldrT="[Текст]" custT="1"/>
      <dgm:spPr>
        <a:ln>
          <a:solidFill>
            <a:srgbClr val="C00000"/>
          </a:solidFill>
        </a:ln>
      </dgm:spPr>
      <dgm:t>
        <a:bodyPr/>
        <a:lstStyle/>
        <a:p>
          <a:pPr algn="ctr"/>
          <a:r>
            <a:rPr lang="ru-RU" sz="2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Для мужчин характерен более ранний дебют мигрени большая частота мигрени с аурой</a:t>
          </a:r>
          <a:endParaRPr lang="ru-RU" sz="26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DD24DE-AE94-4BAC-81C9-BD5D54F90607}" type="parTrans" cxnId="{436918E5-08BB-4957-B2F0-F294321F3449}">
      <dgm:prSet/>
      <dgm:spPr/>
      <dgm:t>
        <a:bodyPr/>
        <a:lstStyle/>
        <a:p>
          <a:endParaRPr lang="ru-RU"/>
        </a:p>
      </dgm:t>
    </dgm:pt>
    <dgm:pt modelId="{6D659795-881A-410F-9235-4A0F9789F4DA}" type="sibTrans" cxnId="{436918E5-08BB-4957-B2F0-F294321F3449}">
      <dgm:prSet/>
      <dgm:spPr>
        <a:solidFill>
          <a:schemeClr val="accent6">
            <a:lumMod val="40000"/>
            <a:lumOff val="60000"/>
          </a:scheme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  <dgm:pt modelId="{2937A592-4659-460D-A60F-7BC8E471A55D}">
      <dgm:prSet phldrT="[Текст]" custT="1"/>
      <dgm:spPr>
        <a:ln>
          <a:solidFill>
            <a:srgbClr val="C00000"/>
          </a:solidFill>
        </a:ln>
      </dgm:spPr>
      <dgm:t>
        <a:bodyPr/>
        <a:lstStyle/>
        <a:p>
          <a:pPr algn="ctr"/>
          <a:r>
            <a:rPr lang="ru-RU" sz="2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Меньшее число типичных провокаторов  (актуальный провокатор - физическая нагрузка) и более низкий, чем у женщин уровень депрессии </a:t>
          </a:r>
          <a:endParaRPr lang="ru-RU" sz="2600" b="1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4FBE68-8F1D-4FD8-B36C-BE5F78A738FF}" type="parTrans" cxnId="{12D936FA-D65C-4B97-B791-127267C90903}">
      <dgm:prSet/>
      <dgm:spPr/>
      <dgm:t>
        <a:bodyPr/>
        <a:lstStyle/>
        <a:p>
          <a:endParaRPr lang="ru-RU"/>
        </a:p>
      </dgm:t>
    </dgm:pt>
    <dgm:pt modelId="{D27F791F-65C3-4A55-825F-8BB8E392884E}" type="sibTrans" cxnId="{12D936FA-D65C-4B97-B791-127267C90903}">
      <dgm:prSet/>
      <dgm:spPr>
        <a:solidFill>
          <a:schemeClr val="accent6">
            <a:lumMod val="40000"/>
            <a:lumOff val="60000"/>
          </a:scheme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 dirty="0"/>
        </a:p>
      </dgm:t>
    </dgm:pt>
    <dgm:pt modelId="{8CC45BE1-5211-4415-9657-C1A346F30A28}">
      <dgm:prSet phldrT="[Текст]" custT="1"/>
      <dgm:spPr>
        <a:ln>
          <a:solidFill>
            <a:srgbClr val="C00000"/>
          </a:solidFill>
        </a:ln>
      </dgm:spPr>
      <dgm:t>
        <a:bodyPr/>
        <a:lstStyle/>
        <a:p>
          <a:pPr algn="ctr"/>
          <a:r>
            <a:rPr lang="ru-RU" sz="2800" b="1" baseline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тоже время качество жизни у мужчин и женщин оказались сопоставимы </a:t>
          </a:r>
          <a:r>
            <a: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(М - на 30%, Ж - на 34%; различия не достоверны) </a:t>
          </a:r>
          <a:r>
            <a:rPr lang="ru-RU" sz="1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ru-RU" sz="1400" dirty="0" smtClean="0"/>
            <a:t>Интернет источники: “Мужская мигрень”;</a:t>
          </a:r>
          <a:r>
            <a:rPr lang="en-US" sz="1400" dirty="0" smtClean="0"/>
            <a:t>”</a:t>
          </a:r>
          <a:r>
            <a:rPr lang="ru-RU" sz="1400" dirty="0" smtClean="0"/>
            <a:t>Верный диагноз </a:t>
          </a:r>
          <a:r>
            <a:rPr lang="en-US" sz="1400" dirty="0" smtClean="0"/>
            <a:t>“correctdiagnosis.ru)</a:t>
          </a:r>
          <a:endParaRPr lang="ru-RU" sz="1400" b="1" baseline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4961BD-354B-4C7C-BFC5-D29D7B98EFBF}" type="parTrans" cxnId="{28822D9A-FEB1-43A4-9BD6-E47EF7F49179}">
      <dgm:prSet/>
      <dgm:spPr/>
      <dgm:t>
        <a:bodyPr/>
        <a:lstStyle/>
        <a:p>
          <a:endParaRPr lang="ru-RU"/>
        </a:p>
      </dgm:t>
    </dgm:pt>
    <dgm:pt modelId="{72ECD836-A23E-4839-B3AD-1500962B31F6}" type="sibTrans" cxnId="{28822D9A-FEB1-43A4-9BD6-E47EF7F49179}">
      <dgm:prSet/>
      <dgm:spPr/>
      <dgm:t>
        <a:bodyPr/>
        <a:lstStyle/>
        <a:p>
          <a:endParaRPr lang="ru-RU"/>
        </a:p>
      </dgm:t>
    </dgm:pt>
    <dgm:pt modelId="{F0AF7006-BEB6-4677-ACF6-46112C9FB77E}" type="pres">
      <dgm:prSet presAssocID="{B24B3280-278D-4870-A53B-FED7E223444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32787E-3E23-4DA3-B62F-B1CB9A03AD07}" type="pres">
      <dgm:prSet presAssocID="{B24B3280-278D-4870-A53B-FED7E2234445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7310C3D4-7F55-45CA-8D4B-0A3913975079}" type="pres">
      <dgm:prSet presAssocID="{B24B3280-278D-4870-A53B-FED7E2234445}" presName="ThreeNodes_1" presStyleLbl="node1" presStyleIdx="0" presStyleCnt="3" custScaleX="71383" custScaleY="93959" custLinFactNeighborX="-11999" custLinFactNeighborY="-36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BDCDF3-33C3-487E-8675-2C3EFDF94F98}" type="pres">
      <dgm:prSet presAssocID="{B24B3280-278D-4870-A53B-FED7E2234445}" presName="ThreeNodes_2" presStyleLbl="node1" presStyleIdx="1" presStyleCnt="3" custScaleX="81529" custScaleY="112372" custLinFactNeighborX="-6485" custLinFactNeighborY="1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5B8EFC-F8A4-4201-A662-85D53C13A9E1}" type="pres">
      <dgm:prSet presAssocID="{B24B3280-278D-4870-A53B-FED7E2234445}" presName="ThreeNodes_3" presStyleLbl="node1" presStyleIdx="2" presStyleCnt="3" custScaleX="90737" custScaleY="106945" custLinFactNeighborX="7825" custLinFactNeighborY="92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59F9C7-9886-4EAB-826A-E31A171790A4}" type="pres">
      <dgm:prSet presAssocID="{B24B3280-278D-4870-A53B-FED7E2234445}" presName="ThreeConn_1-2" presStyleLbl="fgAccFollowNode1" presStyleIdx="0" presStyleCnt="2" custAng="19532667" custScaleX="62900" custScaleY="100000" custLinFactNeighborX="-92019" custLinFactNeighborY="9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9426A4-7E2B-43AB-B731-0FC85F643927}" type="pres">
      <dgm:prSet presAssocID="{B24B3280-278D-4870-A53B-FED7E2234445}" presName="ThreeConn_2-3" presStyleLbl="fgAccFollowNode1" presStyleIdx="1" presStyleCnt="2" custAng="19336045" custScaleX="71971" custScaleY="100000" custLinFactNeighborX="-25388" custLinFactNeighborY="21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E7416-18AD-4FC4-81B4-EBC45DEC67FC}" type="pres">
      <dgm:prSet presAssocID="{B24B3280-278D-4870-A53B-FED7E2234445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6FD352-35CB-4654-9C8F-CB5C320BB6C1}" type="pres">
      <dgm:prSet presAssocID="{B24B3280-278D-4870-A53B-FED7E2234445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EB42B7-A8AC-48F7-8137-BD4FE602E2B4}" type="pres">
      <dgm:prSet presAssocID="{B24B3280-278D-4870-A53B-FED7E2234445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4D37F8-F917-4F7F-AF1B-3B4E1264B38C}" type="presOf" srcId="{2937A592-4659-460D-A60F-7BC8E471A55D}" destId="{B46FD352-35CB-4654-9C8F-CB5C320BB6C1}" srcOrd="1" destOrd="0" presId="urn:microsoft.com/office/officeart/2005/8/layout/vProcess5"/>
    <dgm:cxn modelId="{F3716CB2-1D14-4ABB-BBB2-7863DA68D8F7}" type="presOf" srcId="{D27F791F-65C3-4A55-825F-8BB8E392884E}" destId="{3D9426A4-7E2B-43AB-B731-0FC85F643927}" srcOrd="0" destOrd="0" presId="urn:microsoft.com/office/officeart/2005/8/layout/vProcess5"/>
    <dgm:cxn modelId="{13ECFAE9-F2BB-4924-BC7C-779A95CEFC9F}" type="presOf" srcId="{8CC45BE1-5211-4415-9657-C1A346F30A28}" destId="{FE5B8EFC-F8A4-4201-A662-85D53C13A9E1}" srcOrd="0" destOrd="0" presId="urn:microsoft.com/office/officeart/2005/8/layout/vProcess5"/>
    <dgm:cxn modelId="{28822D9A-FEB1-43A4-9BD6-E47EF7F49179}" srcId="{B24B3280-278D-4870-A53B-FED7E2234445}" destId="{8CC45BE1-5211-4415-9657-C1A346F30A28}" srcOrd="2" destOrd="0" parTransId="{D34961BD-354B-4C7C-BFC5-D29D7B98EFBF}" sibTransId="{72ECD836-A23E-4839-B3AD-1500962B31F6}"/>
    <dgm:cxn modelId="{87BB0811-676F-4CD3-AAF4-3400DDC6FFD4}" type="presOf" srcId="{CCD691C7-DD5F-45BB-A186-BFB03E7732A6}" destId="{DDFE7416-18AD-4FC4-81B4-EBC45DEC67FC}" srcOrd="1" destOrd="0" presId="urn:microsoft.com/office/officeart/2005/8/layout/vProcess5"/>
    <dgm:cxn modelId="{A60F027F-C35D-4F87-97E1-967CD724485F}" type="presOf" srcId="{B24B3280-278D-4870-A53B-FED7E2234445}" destId="{F0AF7006-BEB6-4677-ACF6-46112C9FB77E}" srcOrd="0" destOrd="0" presId="urn:microsoft.com/office/officeart/2005/8/layout/vProcess5"/>
    <dgm:cxn modelId="{FF675B00-7C1A-4EEC-9044-DA22D5EE6FC4}" type="presOf" srcId="{8CC45BE1-5211-4415-9657-C1A346F30A28}" destId="{FCEB42B7-A8AC-48F7-8137-BD4FE602E2B4}" srcOrd="1" destOrd="0" presId="urn:microsoft.com/office/officeart/2005/8/layout/vProcess5"/>
    <dgm:cxn modelId="{C8C14399-29C4-43C8-A41F-2239D79155D5}" type="presOf" srcId="{6D659795-881A-410F-9235-4A0F9789F4DA}" destId="{0759F9C7-9886-4EAB-826A-E31A171790A4}" srcOrd="0" destOrd="0" presId="urn:microsoft.com/office/officeart/2005/8/layout/vProcess5"/>
    <dgm:cxn modelId="{5DE88BF6-4A53-4EE1-ACDF-1D76726291F8}" type="presOf" srcId="{2937A592-4659-460D-A60F-7BC8E471A55D}" destId="{3CBDCDF3-33C3-487E-8675-2C3EFDF94F98}" srcOrd="0" destOrd="0" presId="urn:microsoft.com/office/officeart/2005/8/layout/vProcess5"/>
    <dgm:cxn modelId="{436918E5-08BB-4957-B2F0-F294321F3449}" srcId="{B24B3280-278D-4870-A53B-FED7E2234445}" destId="{CCD691C7-DD5F-45BB-A186-BFB03E7732A6}" srcOrd="0" destOrd="0" parTransId="{D6DD24DE-AE94-4BAC-81C9-BD5D54F90607}" sibTransId="{6D659795-881A-410F-9235-4A0F9789F4DA}"/>
    <dgm:cxn modelId="{57A97509-5ADA-456A-953C-C26AEC9CD271}" type="presOf" srcId="{CCD691C7-DD5F-45BB-A186-BFB03E7732A6}" destId="{7310C3D4-7F55-45CA-8D4B-0A3913975079}" srcOrd="0" destOrd="0" presId="urn:microsoft.com/office/officeart/2005/8/layout/vProcess5"/>
    <dgm:cxn modelId="{12D936FA-D65C-4B97-B791-127267C90903}" srcId="{B24B3280-278D-4870-A53B-FED7E2234445}" destId="{2937A592-4659-460D-A60F-7BC8E471A55D}" srcOrd="1" destOrd="0" parTransId="{064FBE68-8F1D-4FD8-B36C-BE5F78A738FF}" sibTransId="{D27F791F-65C3-4A55-825F-8BB8E392884E}"/>
    <dgm:cxn modelId="{9DDE76F3-D698-400C-A9EC-F9F9E8B4C276}" type="presParOf" srcId="{F0AF7006-BEB6-4677-ACF6-46112C9FB77E}" destId="{5D32787E-3E23-4DA3-B62F-B1CB9A03AD07}" srcOrd="0" destOrd="0" presId="urn:microsoft.com/office/officeart/2005/8/layout/vProcess5"/>
    <dgm:cxn modelId="{49C0803C-AADE-448B-ACB1-A4F6BF7288B7}" type="presParOf" srcId="{F0AF7006-BEB6-4677-ACF6-46112C9FB77E}" destId="{7310C3D4-7F55-45CA-8D4B-0A3913975079}" srcOrd="1" destOrd="0" presId="urn:microsoft.com/office/officeart/2005/8/layout/vProcess5"/>
    <dgm:cxn modelId="{25E33AB8-2A70-4BFC-8FB3-001FF9EFA31B}" type="presParOf" srcId="{F0AF7006-BEB6-4677-ACF6-46112C9FB77E}" destId="{3CBDCDF3-33C3-487E-8675-2C3EFDF94F98}" srcOrd="2" destOrd="0" presId="urn:microsoft.com/office/officeart/2005/8/layout/vProcess5"/>
    <dgm:cxn modelId="{7F792515-9E8F-40A1-8966-07032DA22DC2}" type="presParOf" srcId="{F0AF7006-BEB6-4677-ACF6-46112C9FB77E}" destId="{FE5B8EFC-F8A4-4201-A662-85D53C13A9E1}" srcOrd="3" destOrd="0" presId="urn:microsoft.com/office/officeart/2005/8/layout/vProcess5"/>
    <dgm:cxn modelId="{B744DB4D-BC86-458A-9D75-FC6405795CC7}" type="presParOf" srcId="{F0AF7006-BEB6-4677-ACF6-46112C9FB77E}" destId="{0759F9C7-9886-4EAB-826A-E31A171790A4}" srcOrd="4" destOrd="0" presId="urn:microsoft.com/office/officeart/2005/8/layout/vProcess5"/>
    <dgm:cxn modelId="{65F1D392-F54D-4E17-A906-B1843A9AD5D4}" type="presParOf" srcId="{F0AF7006-BEB6-4677-ACF6-46112C9FB77E}" destId="{3D9426A4-7E2B-43AB-B731-0FC85F643927}" srcOrd="5" destOrd="0" presId="urn:microsoft.com/office/officeart/2005/8/layout/vProcess5"/>
    <dgm:cxn modelId="{00D0996F-E711-42AB-8B94-ED610F5425A7}" type="presParOf" srcId="{F0AF7006-BEB6-4677-ACF6-46112C9FB77E}" destId="{DDFE7416-18AD-4FC4-81B4-EBC45DEC67FC}" srcOrd="6" destOrd="0" presId="urn:microsoft.com/office/officeart/2005/8/layout/vProcess5"/>
    <dgm:cxn modelId="{19CC58BF-CFD7-4D33-BED5-123D5BEE25BF}" type="presParOf" srcId="{F0AF7006-BEB6-4677-ACF6-46112C9FB77E}" destId="{B46FD352-35CB-4654-9C8F-CB5C320BB6C1}" srcOrd="7" destOrd="0" presId="urn:microsoft.com/office/officeart/2005/8/layout/vProcess5"/>
    <dgm:cxn modelId="{C5FB91F7-7C51-4E6F-8AFD-5C2D3F9A628F}" type="presParOf" srcId="{F0AF7006-BEB6-4677-ACF6-46112C9FB77E}" destId="{FCEB42B7-A8AC-48F7-8137-BD4FE602E2B4}" srcOrd="8" destOrd="0" presId="urn:microsoft.com/office/officeart/2005/8/layout/vProcess5"/>
  </dgm:cxnLst>
  <dgm:bg/>
  <dgm:whole>
    <a:effectLst>
      <a:reflection endPos="0" dist="50800" dir="5400000" sy="-100000" algn="bl" rotWithShape="0"/>
    </a:effectLst>
  </dgm:whole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310C3D4-7F55-45CA-8D4B-0A3913975079}">
      <dsp:nvSpPr>
        <dsp:cNvPr id="0" name=""/>
        <dsp:cNvSpPr/>
      </dsp:nvSpPr>
      <dsp:spPr>
        <a:xfrm>
          <a:off x="179503" y="0"/>
          <a:ext cx="5548172" cy="193311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C0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Для мужчин характерен более ранний дебют мигрени большая частота мигрени с аурой</a:t>
          </a:r>
          <a:endParaRPr lang="ru-RU" sz="26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9503" y="0"/>
        <a:ext cx="4049431" cy="1933112"/>
      </dsp:txXfrm>
    </dsp:sp>
    <dsp:sp modelId="{3CBDCDF3-33C3-487E-8675-2C3EFDF94F98}">
      <dsp:nvSpPr>
        <dsp:cNvPr id="0" name=""/>
        <dsp:cNvSpPr/>
      </dsp:nvSpPr>
      <dsp:spPr>
        <a:xfrm>
          <a:off x="899579" y="2241319"/>
          <a:ext cx="6336759" cy="23119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C0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Меньшее число типичных провокаторов  (актуальный провокатор - физическая нагрузка) и более низкий, чем у женщин уровень депрессии </a:t>
          </a:r>
          <a:endParaRPr lang="ru-RU" sz="2600" b="1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9579" y="2241319"/>
        <a:ext cx="4687338" cy="2311941"/>
      </dsp:txXfrm>
    </dsp:sp>
    <dsp:sp modelId="{FE5B8EFC-F8A4-4201-A662-85D53C13A9E1}">
      <dsp:nvSpPr>
        <dsp:cNvPr id="0" name=""/>
        <dsp:cNvSpPr/>
      </dsp:nvSpPr>
      <dsp:spPr>
        <a:xfrm>
          <a:off x="2091557" y="4693435"/>
          <a:ext cx="7052442" cy="22002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C0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baseline="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тоже время качество жизни у мужчин и женщин оказались сопоставимы </a:t>
          </a:r>
          <a:r>
            <a:rPr lang="ru-RU" sz="28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(М - на 30%, Ж - на 34%; различия не достоверны) </a:t>
          </a:r>
          <a:r>
            <a:rPr lang="ru-RU" sz="12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</a:t>
          </a:r>
          <a:r>
            <a:rPr lang="ru-RU" sz="1400" kern="1200" dirty="0" smtClean="0"/>
            <a:t>Интернет источники: “Мужская мигрень”;</a:t>
          </a:r>
          <a:r>
            <a:rPr lang="en-US" sz="1400" kern="1200" dirty="0" smtClean="0"/>
            <a:t>”</a:t>
          </a:r>
          <a:r>
            <a:rPr lang="ru-RU" sz="1400" kern="1200" dirty="0" smtClean="0"/>
            <a:t>Верный диагноз </a:t>
          </a:r>
          <a:r>
            <a:rPr lang="en-US" sz="1400" kern="1200" dirty="0" smtClean="0"/>
            <a:t>“correctdiagnosis.ru)</a:t>
          </a:r>
          <a:endParaRPr lang="ru-RU" sz="1400" b="1" kern="1200" baseline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91557" y="4693435"/>
        <a:ext cx="5216733" cy="2200286"/>
      </dsp:txXfrm>
    </dsp:sp>
    <dsp:sp modelId="{0759F9C7-9886-4EAB-826A-E31A171790A4}">
      <dsp:nvSpPr>
        <dsp:cNvPr id="0" name=""/>
        <dsp:cNvSpPr/>
      </dsp:nvSpPr>
      <dsp:spPr>
        <a:xfrm rot="19532667">
          <a:off x="5452581" y="1648508"/>
          <a:ext cx="841167" cy="1337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 rot="19532667">
        <a:off x="5452581" y="1648508"/>
        <a:ext cx="841167" cy="1337310"/>
      </dsp:txXfrm>
    </dsp:sp>
    <dsp:sp modelId="{3D9426A4-7E2B-43AB-B731-0FC85F643927}">
      <dsp:nvSpPr>
        <dsp:cNvPr id="0" name=""/>
        <dsp:cNvSpPr/>
      </dsp:nvSpPr>
      <dsp:spPr>
        <a:xfrm rot="19336045">
          <a:off x="6968791" y="4200036"/>
          <a:ext cx="962475" cy="1337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lumMod val="40000"/>
            <a:lumOff val="60000"/>
          </a:schemeClr>
        </a:solidFill>
        <a:ln w="25400" cap="flat" cmpd="sng" algn="ctr">
          <a:solidFill>
            <a:srgbClr val="FF0000">
              <a:alpha val="9000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dirty="0"/>
        </a:p>
      </dsp:txBody>
      <dsp:txXfrm rot="19336045">
        <a:off x="6968791" y="4200036"/>
        <a:ext cx="962475" cy="1337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0.0645</cdr:x>
      <cdr:y>0.8105</cdr:y>
    </cdr:from>
    <cdr:to>
      <cdr:x>0.07175</cdr:x>
      <cdr:y>0.82</cdr:y>
    </cdr:to>
    <cdr:sp macro="" textlink="">
      <cdr:nvSpPr>
        <cdr:cNvPr id="1025" name="Line 1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>
          <a:off x="386311" y="3211525"/>
          <a:ext cx="43423" cy="37643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/>
        </a:ln>
        <a:extLst xmlns:a="http://schemas.openxmlformats.org/drawingml/2006/main">
          <a:ext uri="{909E8E84-426E-40DD-AFC4-6F175D3DCCD1}">
            <a14:hiddenFill xmlns=""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0.083</cdr:x>
      <cdr:y>0.82</cdr:y>
    </cdr:from>
    <cdr:to>
      <cdr:x>0.08625</cdr:x>
      <cdr:y>0.82</cdr:y>
    </cdr:to>
    <cdr:sp macro="" textlink="">
      <cdr:nvSpPr>
        <cdr:cNvPr id="1026" name="Line 2"/>
        <cdr:cNvSpPr>
          <a:spLocks xmlns:a="http://schemas.openxmlformats.org/drawingml/2006/main" noChangeShapeType="1"/>
        </cdr:cNvSpPr>
      </cdr:nvSpPr>
      <cdr:spPr bwMode="auto">
        <a:xfrm xmlns:a="http://schemas.openxmlformats.org/drawingml/2006/main" flipH="1">
          <a:off x="497114" y="3249168"/>
          <a:ext cx="19465" cy="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>
          <a:solidFill>
            <a:srgbClr val="000000"/>
          </a:solidFill>
          <a:round/>
          <a:headEnd/>
          <a:tailEnd/>
        </a:ln>
        <a:extLst xmlns:a="http://schemas.openxmlformats.org/drawingml/2006/main">
          <a:ext uri="{909E8E84-426E-40DD-AFC4-6F175D3DCCD1}">
            <a14:hiddenFill xmlns="" xmlns:a14="http://schemas.microsoft.com/office/drawing/2010/main">
              <a:noFill/>
            </a14:hiddenFill>
          </a:ext>
        </a:extLst>
      </cdr:spPr>
    </cdr:sp>
  </cdr:relSizeAnchor>
  <cdr:relSizeAnchor xmlns:cdr="http://schemas.openxmlformats.org/drawingml/2006/chartDrawing">
    <cdr:from>
      <cdr:x>0.08625</cdr:x>
      <cdr:y>0.66925</cdr:y>
    </cdr:from>
    <cdr:to>
      <cdr:x>0.755</cdr:x>
      <cdr:y>0.82</cdr:y>
    </cdr:to>
    <cdr:sp macro="" textlink="">
      <cdr:nvSpPr>
        <cdr:cNvPr id="1034" name="Freeform 10"/>
        <cdr:cNvSpPr>
          <a:spLocks xmlns:a="http://schemas.openxmlformats.org/drawingml/2006/main"/>
        </cdr:cNvSpPr>
      </cdr:nvSpPr>
      <cdr:spPr bwMode="auto">
        <a:xfrm xmlns:a="http://schemas.openxmlformats.org/drawingml/2006/main">
          <a:off x="516579" y="2651836"/>
          <a:ext cx="4005358" cy="597332"/>
        </a:xfrm>
        <a:custGeom xmlns:a="http://schemas.openxmlformats.org/drawingml/2006/main">
          <a:avLst/>
          <a:gdLst>
            <a:gd name="T0" fmla="*/ 0 w 4044424"/>
            <a:gd name="T1" fmla="*/ 662089 h 662089"/>
            <a:gd name="T2" fmla="*/ 952821 w 4044424"/>
            <a:gd name="T3" fmla="*/ 226327 h 662089"/>
            <a:gd name="T4" fmla="*/ 2159053 w 4044424"/>
            <a:gd name="T5" fmla="*/ 23646 h 662089"/>
            <a:gd name="T6" fmla="*/ 4044424 w 4044424"/>
            <a:gd name="T7" fmla="*/ 368203 h 662089"/>
          </a:gdLst>
          <a:ahLst/>
          <a:cxnLst>
            <a:cxn ang="0">
              <a:pos x="T0" y="T1"/>
            </a:cxn>
            <a:cxn ang="0">
              <a:pos x="T2" y="T3"/>
            </a:cxn>
            <a:cxn ang="0">
              <a:pos x="T4" y="T5"/>
            </a:cxn>
            <a:cxn ang="0">
              <a:pos x="T6" y="T7"/>
            </a:cxn>
          </a:cxnLst>
          <a:rect l="0" t="0" r="r" b="b"/>
          <a:pathLst>
            <a:path w="4044424" h="662089">
              <a:moveTo>
                <a:pt x="0" y="662089"/>
              </a:moveTo>
              <a:cubicBezTo>
                <a:pt x="296489" y="497411"/>
                <a:pt x="592979" y="332734"/>
                <a:pt x="952821" y="226327"/>
              </a:cubicBezTo>
              <a:cubicBezTo>
                <a:pt x="1312663" y="119920"/>
                <a:pt x="1643786" y="0"/>
                <a:pt x="2159053" y="23646"/>
              </a:cubicBezTo>
              <a:cubicBezTo>
                <a:pt x="2674320" y="47292"/>
                <a:pt x="3735264" y="310777"/>
                <a:pt x="4044424" y="368203"/>
              </a:cubicBezTo>
            </a:path>
          </a:pathLst>
        </a:custGeom>
        <a:noFill xmlns:a="http://schemas.openxmlformats.org/drawingml/2006/main"/>
        <a:ln xmlns:a="http://schemas.openxmlformats.org/drawingml/2006/main" w="28575" cap="flat" cmpd="sng">
          <a:solidFill>
            <a:srgbClr val="FFFF00"/>
          </a:solidFill>
          <a:prstDash val="solid"/>
          <a:round/>
          <a:headEnd type="none" w="med" len="med"/>
          <a:tailEnd type="none" w="med" len="med"/>
        </a:ln>
        <a:extLst xmlns:a="http://schemas.openxmlformats.org/drawingml/2006/main">
          <a:ext uri="{909E8E84-426E-40DD-AFC4-6F175D3DCCD1}">
            <a14:hiddenFill xmlns=""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</a:extLst>
      </cdr:spPr>
    </cdr:sp>
  </cdr:relSizeAnchor>
  <cdr:relSizeAnchor xmlns:cdr="http://schemas.openxmlformats.org/drawingml/2006/chartDrawing">
    <cdr:from>
      <cdr:x>0.08225</cdr:x>
      <cdr:y>0.59125</cdr:y>
    </cdr:from>
    <cdr:to>
      <cdr:x>0.7545</cdr:x>
      <cdr:y>0.70375</cdr:y>
    </cdr:to>
    <cdr:sp macro="" textlink="">
      <cdr:nvSpPr>
        <cdr:cNvPr id="1036" name="Freeform 12"/>
        <cdr:cNvSpPr>
          <a:spLocks xmlns:a="http://schemas.openxmlformats.org/drawingml/2006/main"/>
        </cdr:cNvSpPr>
      </cdr:nvSpPr>
      <cdr:spPr bwMode="auto">
        <a:xfrm xmlns:a="http://schemas.openxmlformats.org/drawingml/2006/main">
          <a:off x="492622" y="2342769"/>
          <a:ext cx="4026320" cy="445770"/>
        </a:xfrm>
        <a:custGeom xmlns:a="http://schemas.openxmlformats.org/drawingml/2006/main">
          <a:avLst/>
          <a:gdLst>
            <a:gd name="T0" fmla="*/ 0 w 4070913"/>
            <a:gd name="T1" fmla="*/ 302623 h 442295"/>
            <a:gd name="T2" fmla="*/ 471736 w 4070913"/>
            <a:gd name="T3" fmla="*/ 110574 h 442295"/>
            <a:gd name="T4" fmla="*/ 1616135 w 4070913"/>
            <a:gd name="T5" fmla="*/ 14549 h 442295"/>
            <a:gd name="T6" fmla="*/ 3127439 w 4070913"/>
            <a:gd name="T7" fmla="*/ 197869 h 442295"/>
            <a:gd name="T8" fmla="*/ 4070913 w 4070913"/>
            <a:gd name="T9" fmla="*/ 442295 h 442295"/>
          </a:gdLst>
          <a:ahLst/>
          <a:cxnLst>
            <a:cxn ang="0">
              <a:pos x="T0" y="T1"/>
            </a:cxn>
            <a:cxn ang="0">
              <a:pos x="T2" y="T3"/>
            </a:cxn>
            <a:cxn ang="0">
              <a:pos x="T4" y="T5"/>
            </a:cxn>
            <a:cxn ang="0">
              <a:pos x="T6" y="T7"/>
            </a:cxn>
            <a:cxn ang="0">
              <a:pos x="T8" y="T9"/>
            </a:cxn>
          </a:cxnLst>
          <a:rect l="0" t="0" r="r" b="b"/>
          <a:pathLst>
            <a:path w="4070913" h="442295">
              <a:moveTo>
                <a:pt x="0" y="302623"/>
              </a:moveTo>
              <a:cubicBezTo>
                <a:pt x="101190" y="230604"/>
                <a:pt x="202380" y="158586"/>
                <a:pt x="471736" y="110574"/>
              </a:cubicBezTo>
              <a:cubicBezTo>
                <a:pt x="741092" y="62562"/>
                <a:pt x="1173518" y="0"/>
                <a:pt x="1616135" y="14549"/>
              </a:cubicBezTo>
              <a:cubicBezTo>
                <a:pt x="2058752" y="29098"/>
                <a:pt x="2718309" y="126578"/>
                <a:pt x="3127439" y="197869"/>
              </a:cubicBezTo>
              <a:cubicBezTo>
                <a:pt x="3536569" y="269160"/>
                <a:pt x="3913667" y="401557"/>
                <a:pt x="4070913" y="442295"/>
              </a:cubicBezTo>
            </a:path>
          </a:pathLst>
        </a:custGeom>
        <a:noFill xmlns:a="http://schemas.openxmlformats.org/drawingml/2006/main"/>
        <a:ln xmlns:a="http://schemas.openxmlformats.org/drawingml/2006/main" w="28575" cap="flat" cmpd="sng">
          <a:solidFill>
            <a:srgbClr val="FF0000"/>
          </a:solidFill>
          <a:prstDash val="solid"/>
          <a:round/>
          <a:headEnd type="none" w="med" len="med"/>
          <a:tailEnd type="none" w="med" len="med"/>
        </a:ln>
        <a:extLst xmlns:a="http://schemas.openxmlformats.org/drawingml/2006/main">
          <a:ext uri="{909E8E84-426E-40DD-AFC4-6F175D3DCCD1}">
            <a14:hiddenFill xmlns="" xmlns:a14="http://schemas.microsoft.com/office/drawing/2010/main">
              <a:solidFill>
                <a:srgbClr xmlns:mc="http://schemas.openxmlformats.org/markup-compatibility/2006" val="FFFFFF" mc:Ignorable="a14" a14:legacySpreadsheetColorIndex="65"/>
              </a:solidFill>
            </a14:hiddenFill>
          </a:ext>
        </a:extLst>
      </cdr:spPr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A0520A-632A-42E8-A8C3-14DBF659BFEB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169A99-4617-4CAF-910F-3790BDDE5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047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169A99-4617-4CAF-910F-3790BDDE507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4704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798" y="2271341"/>
            <a:ext cx="7772400" cy="1470025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+mn-lt"/>
              </a:rPr>
              <a:t>ОСОБЕННОСТИ ТЕЧЕНИЯ МИГРЕНИ У МУЖЧИН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1040524" y="0"/>
            <a:ext cx="11225047" cy="15607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smtClean="0">
                <a:solidFill>
                  <a:schemeClr val="tx2"/>
                </a:solidFill>
                <a:latin typeface="+mn-lt"/>
              </a:rPr>
              <a:t>НОВОСИБИРСКИЙ ГОСУДАРСТВЕННЫЙ МЕДИЦИНСКИЙ УНИВЕРСИТЕТ</a:t>
            </a:r>
            <a:br>
              <a:rPr lang="ru-RU" sz="2400" smtClean="0">
                <a:solidFill>
                  <a:schemeClr val="tx2"/>
                </a:solidFill>
                <a:latin typeface="+mn-lt"/>
              </a:rPr>
            </a:br>
            <a:r>
              <a:rPr lang="ru-RU" sz="2400" smtClean="0">
                <a:solidFill>
                  <a:schemeClr val="tx2"/>
                </a:solidFill>
                <a:latin typeface="+mn-lt"/>
              </a:rPr>
              <a:t>ГБОУ ВПО НГМУ Минздрава России</a:t>
            </a:r>
            <a:r>
              <a:rPr lang="ru-RU" sz="2400" smtClean="0">
                <a:solidFill>
                  <a:schemeClr val="tx2"/>
                </a:solidFill>
              </a:rPr>
              <a:t/>
            </a:r>
            <a:br>
              <a:rPr lang="ru-RU" sz="2400" smtClean="0">
                <a:solidFill>
                  <a:schemeClr val="tx2"/>
                </a:solidFill>
              </a:rPr>
            </a:br>
            <a:endParaRPr lang="ru-RU" sz="2400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2611818" y="1556811"/>
            <a:ext cx="3920361" cy="5675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solidFill>
                  <a:srgbClr val="002060"/>
                </a:solidFill>
              </a:rPr>
              <a:t>Кафедра неврологии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13" name="Рисунок 12" descr="ЛогоНГМУ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88486"/>
            <a:ext cx="1987623" cy="1769514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090185" y="4451921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Выполнили: студент лечебного факультета 4 курса 14 группы </a:t>
            </a:r>
            <a:r>
              <a:rPr lang="ru-RU" sz="2000" dirty="0">
                <a:solidFill>
                  <a:srgbClr val="002060"/>
                </a:solidFill>
              </a:rPr>
              <a:t>Алейников Р.Е.;</a:t>
            </a:r>
            <a:endParaRPr lang="ru-RU" sz="2000" dirty="0" smtClean="0">
              <a:solidFill>
                <a:srgbClr val="002060"/>
              </a:solidFill>
            </a:endParaRPr>
          </a:p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 студент лечебного факультета 4 курса 6группы, Рощин С.Ю.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Научный руководитель к.м.н., </a:t>
            </a:r>
            <a:r>
              <a:rPr lang="ru-RU" sz="2000" dirty="0">
                <a:solidFill>
                  <a:srgbClr val="002060"/>
                </a:solidFill>
              </a:rPr>
              <a:t>доцент О.Б. Доронина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300100" y="6491585"/>
            <a:ext cx="28380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dirty="0" smtClean="0">
                <a:solidFill>
                  <a:srgbClr val="002060"/>
                </a:solidFill>
              </a:rPr>
              <a:t>Новосибирск 2015 г.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403648" y="0"/>
            <a:ext cx="6552728" cy="52322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1750" cap="flat">
            <a:noFill/>
            <a:bevel/>
          </a:ln>
          <a:effectLst>
            <a:outerShdw blurRad="469900" dist="88900" dir="5400000" sx="101000" sy="101000" rotWithShape="0">
              <a:srgbClr val="000000">
                <a:alpha val="95000"/>
              </a:srgbClr>
            </a:outerShdw>
            <a:reflection blurRad="6350" stA="50000" endA="275" endPos="40000" dist="1016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Open Sans Semibold" pitchFamily="34" charset="0"/>
                <a:ea typeface="Open Sans Semibold" pitchFamily="34" charset="0"/>
                <a:cs typeface="Open Sans Semibold" pitchFamily="34" charset="0"/>
              </a:rPr>
              <a:t>Актуальность исследования:</a:t>
            </a:r>
            <a:endParaRPr lang="ru-RU" sz="2800" dirty="0">
              <a:solidFill>
                <a:srgbClr val="002060"/>
              </a:solidFill>
              <a:latin typeface="Open Sans Semibold" pitchFamily="34" charset="0"/>
              <a:ea typeface="Open Sans Semibold" pitchFamily="34" charset="0"/>
              <a:cs typeface="Open Sans Semibold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0" y="404664"/>
            <a:ext cx="9144000" cy="2088231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accent1">
                  <a:lumMod val="50000"/>
                </a:schemeClr>
              </a:buClr>
              <a:buSzPct val="100000"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Около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80% населения европейских стран страдают от головных болей, из них 70% случаев – головная боль напряжения (ГБН) и около 16% – мигрень</a:t>
            </a:r>
          </a:p>
        </p:txBody>
      </p:sp>
      <p:sp>
        <p:nvSpPr>
          <p:cNvPr id="6" name="Овал 5"/>
          <p:cNvSpPr/>
          <p:nvPr/>
        </p:nvSpPr>
        <p:spPr>
          <a:xfrm>
            <a:off x="32284" y="4300003"/>
            <a:ext cx="9111716" cy="255799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>
                <a:schemeClr val="accent1">
                  <a:lumMod val="50000"/>
                </a:schemeClr>
              </a:buClr>
              <a:buSzPct val="100000"/>
            </a:pP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период от 20 до 50 лет соотношение женщин и мужчин составляет 3 :2 или 4 : 2, но после 50 лет различий по полу почти нет. </a:t>
            </a:r>
          </a:p>
        </p:txBody>
      </p:sp>
      <p:sp>
        <p:nvSpPr>
          <p:cNvPr id="7" name="Овал 6"/>
          <p:cNvSpPr/>
          <p:nvPr/>
        </p:nvSpPr>
        <p:spPr>
          <a:xfrm>
            <a:off x="46584" y="2420888"/>
            <a:ext cx="9097416" cy="223224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Тяжёлые осложнения мигренозного приступа у мужчин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5 % случаев мозговому инсульту предшествовал затяжной приступ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мигрени)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7634" y="188640"/>
            <a:ext cx="6588732" cy="52322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1750" cap="flat">
            <a:noFill/>
            <a:bevel/>
          </a:ln>
          <a:effectLst>
            <a:outerShdw blurRad="469900" dist="88900" dir="5400000" sx="101000" sy="101000" rotWithShape="0">
              <a:srgbClr val="000000">
                <a:alpha val="95000"/>
              </a:srgbClr>
            </a:outerShdw>
            <a:reflection blurRad="6350" stA="50000" endA="275" endPos="40000" dist="1016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Open Sans Semibold" pitchFamily="34" charset="0"/>
                <a:ea typeface="Open Sans Semibold" pitchFamily="34" charset="0"/>
                <a:cs typeface="Open Sans Semibold" pitchFamily="34" charset="0"/>
              </a:rPr>
              <a:t>Цель исследования:</a:t>
            </a:r>
            <a:endParaRPr lang="ru-RU" sz="2800" b="1" dirty="0">
              <a:solidFill>
                <a:srgbClr val="002060"/>
              </a:solidFill>
              <a:latin typeface="Open Sans Semibold" pitchFamily="34" charset="0"/>
              <a:ea typeface="Open Sans Semibold" pitchFamily="34" charset="0"/>
              <a:cs typeface="Open Sans Semibold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016605" y="1750489"/>
            <a:ext cx="7110790" cy="252028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9000"/>
                  <a:lumOff val="91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дифференциальной диагностики и течения мигрени у мужчин</a:t>
            </a:r>
          </a:p>
        </p:txBody>
      </p:sp>
      <p:pic>
        <p:nvPicPr>
          <p:cNvPr id="4" name="Рисунок 3" descr="260895_05mozak-foto-shutterstock_orig.jpg"/>
          <p:cNvPicPr>
            <a:picLocks noChangeAspect="1"/>
          </p:cNvPicPr>
          <p:nvPr/>
        </p:nvPicPr>
        <p:blipFill>
          <a:blip r:embed="rId2" cstate="print">
            <a:lum contrast="1000"/>
          </a:blip>
          <a:stretch>
            <a:fillRect/>
          </a:stretch>
        </p:blipFill>
        <p:spPr>
          <a:xfrm>
            <a:off x="5436096" y="3759295"/>
            <a:ext cx="4222552" cy="335043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73000"/>
              </a:srgbClr>
            </a:outerShdw>
            <a:softEdge rad="635000"/>
          </a:effectLst>
          <a:scene3d>
            <a:camera prst="perspectiveFront"/>
            <a:lightRig rig="threePt" dir="t"/>
          </a:scene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4162843"/>
            <a:ext cx="3744416" cy="2839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6400929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7584" y="332656"/>
            <a:ext cx="6588732" cy="52322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1750" cap="flat">
            <a:noFill/>
            <a:bevel/>
          </a:ln>
          <a:effectLst>
            <a:outerShdw blurRad="469900" dist="88900" dir="5400000" sx="101000" sy="101000" rotWithShape="0">
              <a:srgbClr val="000000">
                <a:alpha val="95000"/>
              </a:srgbClr>
            </a:outerShdw>
            <a:reflection blurRad="6350" stA="50000" endA="275" endPos="40000" dist="1016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Open Sans Semibold" pitchFamily="34" charset="0"/>
                <a:ea typeface="Open Sans Semibold" pitchFamily="34" charset="0"/>
                <a:cs typeface="Open Sans Semibold" pitchFamily="34" charset="0"/>
              </a:rPr>
              <a:t>Задачи исследования:</a:t>
            </a:r>
            <a:endParaRPr lang="ru-RU" sz="2800" b="1" dirty="0">
              <a:solidFill>
                <a:srgbClr val="002060"/>
              </a:solidFill>
              <a:latin typeface="Open Sans Semibold" pitchFamily="34" charset="0"/>
              <a:ea typeface="Open Sans Semibold" pitchFamily="34" charset="0"/>
              <a:cs typeface="Open Sans Semibold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04467" y="1621595"/>
            <a:ext cx="6984776" cy="648072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4467" y="2629707"/>
            <a:ext cx="7236804" cy="576064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4467" y="3709827"/>
            <a:ext cx="7776864" cy="576064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04467" y="4645931"/>
            <a:ext cx="8352928" cy="687634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 w="476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323528" y="1104963"/>
            <a:ext cx="8496944" cy="4216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Проследить динамику течения мигрени</a:t>
            </a:r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течение болезни по возрасту</a:t>
            </a:r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 атипичных случаев течения болезни</a:t>
            </a:r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качества жизни у  мужчин с мигренью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40" t="1718" r="-540" b="13237"/>
          <a:stretch/>
        </p:blipFill>
        <p:spPr>
          <a:xfrm>
            <a:off x="0" y="5346687"/>
            <a:ext cx="9144000" cy="1544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96552" y="980728"/>
            <a:ext cx="95405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indent="-342900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Литературные источники: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Монография 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«Мигрень: клинико-психологический анализ, качество жизни»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Осипова В.В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.; </a:t>
            </a:r>
          </a:p>
          <a:p>
            <a:pPr marL="800100" indent="-342900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Книжные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источники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1)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Р. Табеева, Н. Н. Яхно.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Мигрень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»; Ardila A., Sanchez E. Neuropsychologic symptoms in migraine syndrome //Cephalalgia. 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1988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.;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Рачин А.П., Осипова В.В., Юдельсон Я.Б. «Мигрень: от правильной диагностики к адекватной терапии.» Справочник поликлинического врача, том 5/№1/2007</a:t>
            </a:r>
          </a:p>
          <a:p>
            <a:pPr marL="457200" lvl="0">
              <a:lnSpc>
                <a:spcPct val="1500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Интернет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источники и статьи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“Мужская мигрень”; “Как справиться с кластерной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мигренью”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r>
              <a:rPr lang="en-US" sz="2400" dirty="0" smtClean="0"/>
              <a:t>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Верный диагноз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endParaRPr lang="ru-RU" sz="2400" dirty="0" smtClean="0"/>
          </a:p>
          <a:p>
            <a:pPr marL="457200">
              <a:lnSpc>
                <a:spcPct val="150000"/>
              </a:lnSpc>
              <a:spcAft>
                <a:spcPts val="0"/>
              </a:spcAft>
            </a:pP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67390" y="188640"/>
            <a:ext cx="6588732" cy="52322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1750" cap="flat">
            <a:noFill/>
            <a:bevel/>
          </a:ln>
          <a:effectLst>
            <a:outerShdw blurRad="469900" dist="88900" dir="5400000" sx="101000" sy="101000" rotWithShape="0">
              <a:srgbClr val="000000">
                <a:alpha val="95000"/>
              </a:srgbClr>
            </a:outerShdw>
            <a:reflection blurRad="6350" stA="50000" endA="275" endPos="40000" dist="1016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Open Sans Semibold" pitchFamily="34" charset="0"/>
                <a:ea typeface="Open Sans Semibold" pitchFamily="34" charset="0"/>
                <a:cs typeface="Open Sans Semibold" pitchFamily="34" charset="0"/>
              </a:rPr>
              <a:t>Материалы и методы:</a:t>
            </a:r>
            <a:endParaRPr lang="ru-RU" sz="2800" b="1" dirty="0">
              <a:solidFill>
                <a:srgbClr val="002060"/>
              </a:solidFill>
              <a:latin typeface="Open Sans Semibold" pitchFamily="34" charset="0"/>
              <a:ea typeface="Open Sans Semibold" pitchFamily="34" charset="0"/>
              <a:cs typeface="Open Sans Semibold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5579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181" y="908720"/>
            <a:ext cx="9044375" cy="5400600"/>
          </a:xfrm>
          <a:prstGeom prst="rect">
            <a:avLst/>
          </a:prstGeom>
          <a:ln w="50800">
            <a:solidFill>
              <a:srgbClr val="C0000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475656" y="116632"/>
            <a:ext cx="6588732" cy="52322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1750" cap="flat">
            <a:noFill/>
            <a:bevel/>
          </a:ln>
          <a:effectLst>
            <a:outerShdw blurRad="469900" dist="88900" dir="5400000" sx="101000" sy="101000" rotWithShape="0">
              <a:srgbClr val="000000">
                <a:alpha val="95000"/>
              </a:srgbClr>
            </a:outerShdw>
            <a:reflection blurRad="6350" stA="50000" endA="275" endPos="40000" dist="1016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Open Sans Semibold" pitchFamily="34" charset="0"/>
                <a:ea typeface="Open Sans Semibold" pitchFamily="34" charset="0"/>
                <a:cs typeface="Open Sans Semibold" pitchFamily="34" charset="0"/>
              </a:rPr>
              <a:t>Стадии приступа мигрени</a:t>
            </a:r>
            <a:endParaRPr lang="ru-RU" sz="2800" dirty="0">
              <a:solidFill>
                <a:srgbClr val="002060"/>
              </a:solidFill>
              <a:latin typeface="Open Sans Semibold" pitchFamily="34" charset="0"/>
              <a:ea typeface="Open Sans Semibold" pitchFamily="34" charset="0"/>
              <a:cs typeface="Open Sans Semibold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98477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67" y="4293096"/>
            <a:ext cx="2633951" cy="25649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endPos="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040" y="0"/>
            <a:ext cx="3755960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" name="Содержимое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755490428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11450725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 noChangeAspect="1"/>
          </p:cNvGraphicFramePr>
          <p:nvPr>
            <p:ph idx="1"/>
          </p:nvPr>
        </p:nvGraphicFramePr>
        <p:xfrm>
          <a:off x="1214438" y="1335088"/>
          <a:ext cx="6858000" cy="4572000"/>
        </p:xfrm>
        <a:graphic>
          <a:graphicData uri="http://schemas.openxmlformats.org/presentationml/2006/ole">
            <p:oleObj spid="_x0000_s1044" name="Диаграмма" r:id="rId3" imgW="6096075" imgH="4067089" progId="MSGraph.Chart.8">
              <p:embed followColorScheme="full"/>
            </p:oleObj>
          </a:graphicData>
        </a:graphic>
      </p:graphicFrame>
      <p:graphicFrame>
        <p:nvGraphicFramePr>
          <p:cNvPr id="2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827922395"/>
              </p:ext>
            </p:extLst>
          </p:nvPr>
        </p:nvGraphicFramePr>
        <p:xfrm>
          <a:off x="42738" y="50800"/>
          <a:ext cx="9862893" cy="742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99538716"/>
              </p:ext>
            </p:extLst>
          </p:nvPr>
        </p:nvGraphicFramePr>
        <p:xfrm>
          <a:off x="0" y="476669"/>
          <a:ext cx="9144001" cy="64515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67744"/>
                <a:gridCol w="3600400"/>
                <a:gridCol w="3275857"/>
              </a:tblGrid>
              <a:tr h="1279214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Характеристика</a:t>
                      </a:r>
                      <a:endParaRPr lang="ru-RU" sz="2100" b="1" dirty="0">
                        <a:solidFill>
                          <a:sysClr val="windowText" lastClr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Мигрень</a:t>
                      </a:r>
                    </a:p>
                    <a:p>
                      <a:pPr algn="ctr"/>
                      <a:r>
                        <a:rPr lang="en-US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8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8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том числе и мужская)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Кластерная</a:t>
                      </a:r>
                      <a:r>
                        <a:rPr lang="ru-RU" sz="21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головная боль</a:t>
                      </a:r>
                    </a:p>
                    <a:p>
                      <a:pPr algn="ctr"/>
                      <a:r>
                        <a:rPr lang="ru-RU" sz="18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(чаще  встречающая у мужчин)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92051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Локализация 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Обычно односторонняя</a:t>
                      </a: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Строго односторонняя (периорбитальная, височная)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375231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Описание боли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Пульсирующая, сжимающая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Жгучая, сверлящая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375231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Тяжесть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Среднетяжелая, тяжелая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Среднетяжелая, тяжелая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375231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Причина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Нейрососудистые изменения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Сосудистые изменения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375231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Длительность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4-72 часа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15-180 минут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375231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Начало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Постепенное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Быстрое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891513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начала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любое время (чаще при пробуждении)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Нередко в одни и те же часы </a:t>
                      </a: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основном ночью); до 1-8 атак в сутки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289386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Наследственность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Часто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  <a:tr h="1499276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Провоцирующие факторы</a:t>
                      </a: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Стресс, менструация, недостаток сна, гипогликемия, интенсивная физическая нагрузка, пищевые факторы 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Алкоголь, курение, стресс, прием сосудорасширяющих </a:t>
                      </a:r>
                      <a:r>
                        <a:rPr lang="ru-RU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препаратов</a:t>
                      </a:r>
                      <a:endParaRPr lang="en-US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1300" baseline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(Как справиться с кластерной мигренью </a:t>
                      </a:r>
                      <a:r>
                        <a:rPr lang="en-US" sz="13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http//:aif.ru)</a:t>
                      </a:r>
                      <a:endParaRPr lang="ru-RU" sz="13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9050" marR="19050" marT="19050" marB="19050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1"/>
            <a:ext cx="9323512" cy="603826"/>
          </a:xfrm>
          <a:prstGeom prst="rect">
            <a:avLst/>
          </a:prstGeom>
          <a:noFill/>
          <a:ln>
            <a:noFill/>
          </a:ln>
          <a:effectLst>
            <a:outerShdw blurRad="850900" dist="50800" dir="4800000" sx="163000" sy="163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Особенности дифференциальной диагностики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35696" y="9087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457733"/>
            <a:ext cx="3600400" cy="24002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908720"/>
            <a:ext cx="9144000" cy="378565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Мигрень неблагоприятно влияет на уровень жизни мужчин (так как у мужчин мигрень протекает наиболее ярко</a:t>
            </a:r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возрасте от 40 – 55 лет и частота осложнений в 2 раза больше</a:t>
            </a:r>
            <a:r>
              <a:rPr lang="en-US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у женщин)!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77634" y="80181"/>
            <a:ext cx="6588732" cy="6463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1750" cap="flat">
            <a:noFill/>
            <a:bevel/>
          </a:ln>
          <a:effectLst>
            <a:outerShdw blurRad="469900" dist="88900" dir="5400000" sx="101000" sy="101000" rotWithShape="0">
              <a:srgbClr val="000000">
                <a:alpha val="95000"/>
              </a:srgbClr>
            </a:outerShdw>
            <a:reflection blurRad="6350" stA="50000" endA="275" endPos="40000" dist="101600" dir="5400000" sy="-100000" algn="bl" rotWithShape="0"/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Open Sans Semibold" pitchFamily="34" charset="0"/>
                <a:ea typeface="Open Sans Semibold" pitchFamily="34" charset="0"/>
                <a:cs typeface="Open Sans Semibold" pitchFamily="34" charset="0"/>
              </a:rPr>
              <a:t>Вывод:</a:t>
            </a:r>
            <a:endParaRPr lang="ru-RU" sz="3600" b="1" dirty="0">
              <a:solidFill>
                <a:srgbClr val="002060"/>
              </a:solidFill>
              <a:latin typeface="Open Sans Semibold" pitchFamily="34" charset="0"/>
              <a:ea typeface="Open Sans Semibold" pitchFamily="34" charset="0"/>
              <a:cs typeface="Open Sans Semibold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4983</TotalTime>
  <Words>518</Words>
  <Application>Microsoft Office PowerPoint</Application>
  <PresentationFormat>Экран (4:3)</PresentationFormat>
  <Paragraphs>68</Paragraphs>
  <Slides>10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Тема Office</vt:lpstr>
      <vt:lpstr>Яркая</vt:lpstr>
      <vt:lpstr>1_Тема Office</vt:lpstr>
      <vt:lpstr>Диаграмма</vt:lpstr>
      <vt:lpstr>ОСОБЕННОСТИ ТЕЧЕНИЯ МИГРЕНИ У МУЖЧИН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Роман</dc:creator>
  <cp:lastModifiedBy>Роман</cp:lastModifiedBy>
  <cp:revision>177</cp:revision>
  <dcterms:created xsi:type="dcterms:W3CDTF">2015-04-05T09:28:35Z</dcterms:created>
  <dcterms:modified xsi:type="dcterms:W3CDTF">2015-04-15T14:33:42Z</dcterms:modified>
</cp:coreProperties>
</file>