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67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9144000" cy="6858000" type="screen4x3"/>
  <p:notesSz cx="6865938" cy="95408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89" autoAdjust="0"/>
    <p:restoredTop sz="94660"/>
  </p:normalViewPr>
  <p:slideViewPr>
    <p:cSldViewPr>
      <p:cViewPr varScale="1">
        <p:scale>
          <a:sx n="84" d="100"/>
          <a:sy n="84" d="100"/>
        </p:scale>
        <p:origin x="-138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1"/>
  <c:chart>
    <c:autoTitleDeleted val="1"/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00B0F0"/>
            </a:solidFill>
          </c:spPr>
          <c:dPt>
            <c:idx val="1"/>
            <c:spPr>
              <a:solidFill>
                <a:srgbClr val="FFFF00"/>
              </a:solidFill>
            </c:spPr>
          </c:dPt>
          <c:dLbls>
            <c:dLbl>
              <c:idx val="0"/>
              <c:layout>
                <c:manualLayout>
                  <c:x val="2.551020408163265E-2"/>
                  <c:y val="-1.964222862626143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latin typeface="+mj-lt"/>
                      </a:rPr>
                      <a:t>90</a:t>
                    </a:r>
                    <a:r>
                      <a:rPr lang="ru-RU" dirty="0" smtClean="0">
                        <a:latin typeface="+mj-lt"/>
                      </a:rPr>
                      <a:t> </a:t>
                    </a:r>
                  </a:p>
                  <a:p>
                    <a:r>
                      <a:rPr lang="ru-RU" dirty="0" smtClean="0">
                        <a:latin typeface="+mj-lt"/>
                      </a:rPr>
                      <a:t>(58%)</a:t>
                    </a:r>
                    <a:endParaRPr lang="en-US" dirty="0">
                      <a:latin typeface="+mj-lt"/>
                    </a:endParaRPr>
                  </a:p>
                </c:rich>
              </c:tx>
              <c:showVal val="1"/>
            </c:dLbl>
            <c:dLbl>
              <c:idx val="1"/>
              <c:layout>
                <c:manualLayout>
                  <c:x val="3.0612244897959214E-2"/>
                  <c:y val="-2.525429394805039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latin typeface="+mj-lt"/>
                      </a:rPr>
                      <a:t>65</a:t>
                    </a:r>
                    <a:r>
                      <a:rPr lang="ru-RU" dirty="0" smtClean="0">
                        <a:latin typeface="+mj-lt"/>
                      </a:rPr>
                      <a:t> </a:t>
                    </a:r>
                  </a:p>
                  <a:p>
                    <a:r>
                      <a:rPr lang="ru-RU" dirty="0" smtClean="0">
                        <a:latin typeface="+mj-lt"/>
                      </a:rPr>
                      <a:t>(42%)</a:t>
                    </a:r>
                    <a:endParaRPr lang="en-US" dirty="0">
                      <a:latin typeface="+mj-lt"/>
                    </a:endParaRPr>
                  </a:p>
                </c:rich>
              </c:tx>
              <c:showVal val="1"/>
            </c:dLbl>
            <c:txPr>
              <a:bodyPr/>
              <a:lstStyle/>
              <a:p>
                <a:pPr>
                  <a:defRPr>
                    <a:latin typeface="+mj-lt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НГМУ</c:v>
                </c:pt>
                <c:pt idx="1">
                  <c:v>Другие ВУЗы*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90</c:v>
                </c:pt>
                <c:pt idx="1">
                  <c:v>65</c:v>
                </c:pt>
              </c:numCache>
            </c:numRef>
          </c:val>
        </c:ser>
        <c:dLbls>
          <c:showVal val="1"/>
        </c:dLbls>
        <c:shape val="cylinder"/>
        <c:axId val="149962752"/>
        <c:axId val="149964288"/>
        <c:axId val="0"/>
      </c:bar3DChart>
      <c:catAx>
        <c:axId val="149962752"/>
        <c:scaling>
          <c:orientation val="minMax"/>
        </c:scaling>
        <c:axPos val="l"/>
        <c:tickLblPos val="nextTo"/>
        <c:txPr>
          <a:bodyPr/>
          <a:lstStyle/>
          <a:p>
            <a:pPr>
              <a:defRPr>
                <a:latin typeface="+mj-lt"/>
              </a:defRPr>
            </a:pPr>
            <a:endParaRPr lang="ru-RU"/>
          </a:p>
        </c:txPr>
        <c:crossAx val="149964288"/>
        <c:crosses val="autoZero"/>
        <c:auto val="1"/>
        <c:lblAlgn val="ctr"/>
        <c:lblOffset val="100"/>
      </c:catAx>
      <c:valAx>
        <c:axId val="149964288"/>
        <c:scaling>
          <c:orientation val="minMax"/>
        </c:scaling>
        <c:axPos val="b"/>
        <c:majorGridlines/>
        <c:numFmt formatCode="General" sourceLinked="1"/>
        <c:tickLblPos val="nextTo"/>
        <c:crossAx val="14996275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Pt>
            <c:idx val="0"/>
            <c:spPr>
              <a:solidFill>
                <a:srgbClr val="FF0000"/>
              </a:solidFill>
            </c:spPr>
          </c:dPt>
          <c:dPt>
            <c:idx val="1"/>
            <c:spPr>
              <a:solidFill>
                <a:srgbClr val="00B050"/>
              </a:solidFill>
            </c:spPr>
          </c:dPt>
          <c:dLbls>
            <c:dLbl>
              <c:idx val="0"/>
              <c:layout>
                <c:manualLayout>
                  <c:x val="4.7619047619047623E-2"/>
                  <c:y val="-2.806032660894488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latin typeface="+mj-lt"/>
                      </a:rPr>
                      <a:t>61</a:t>
                    </a:r>
                    <a:endParaRPr lang="ru-RU" dirty="0" smtClean="0">
                      <a:latin typeface="+mj-lt"/>
                    </a:endParaRPr>
                  </a:p>
                  <a:p>
                    <a:r>
                      <a:rPr lang="ru-RU" dirty="0" smtClean="0">
                        <a:latin typeface="+mj-lt"/>
                      </a:rPr>
                      <a:t>(40%)</a:t>
                    </a:r>
                    <a:endParaRPr lang="en-US" dirty="0">
                      <a:latin typeface="+mj-lt"/>
                    </a:endParaRPr>
                  </a:p>
                </c:rich>
              </c:tx>
              <c:showVal val="1"/>
            </c:dLbl>
            <c:dLbl>
              <c:idx val="1"/>
              <c:layout>
                <c:manualLayout>
                  <c:x val="2.5510070169800204E-2"/>
                  <c:y val="-2.244826128715593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latin typeface="+mj-lt"/>
                      </a:rPr>
                      <a:t>94</a:t>
                    </a:r>
                    <a:endParaRPr lang="ru-RU" dirty="0" smtClean="0">
                      <a:latin typeface="+mj-lt"/>
                    </a:endParaRPr>
                  </a:p>
                  <a:p>
                    <a:r>
                      <a:rPr lang="ru-RU" dirty="0" smtClean="0">
                        <a:latin typeface="+mj-lt"/>
                      </a:rPr>
                      <a:t>(60%)</a:t>
                    </a:r>
                    <a:endParaRPr lang="en-US" dirty="0">
                      <a:latin typeface="+mj-lt"/>
                    </a:endParaRPr>
                  </a:p>
                </c:rich>
              </c:tx>
              <c:showVal val="1"/>
            </c:dLbl>
            <c:txPr>
              <a:bodyPr/>
              <a:lstStyle/>
              <a:p>
                <a:pPr>
                  <a:defRPr>
                    <a:latin typeface="+mj-lt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Старшие курсы**</c:v>
                </c:pt>
                <c:pt idx="1">
                  <c:v>Младшие курсы*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61</c:v>
                </c:pt>
                <c:pt idx="1">
                  <c:v>94</c:v>
                </c:pt>
              </c:numCache>
            </c:numRef>
          </c:val>
        </c:ser>
        <c:dLbls>
          <c:showVal val="1"/>
        </c:dLbls>
        <c:shape val="cylinder"/>
        <c:axId val="150676992"/>
        <c:axId val="150678528"/>
        <c:axId val="0"/>
      </c:bar3DChart>
      <c:catAx>
        <c:axId val="150676992"/>
        <c:scaling>
          <c:orientation val="minMax"/>
        </c:scaling>
        <c:axPos val="l"/>
        <c:tickLblPos val="nextTo"/>
        <c:txPr>
          <a:bodyPr/>
          <a:lstStyle/>
          <a:p>
            <a:pPr>
              <a:defRPr>
                <a:latin typeface="+mj-lt"/>
              </a:defRPr>
            </a:pPr>
            <a:endParaRPr lang="ru-RU"/>
          </a:p>
        </c:txPr>
        <c:crossAx val="150678528"/>
        <c:crosses val="autoZero"/>
        <c:auto val="1"/>
        <c:lblAlgn val="ctr"/>
        <c:lblOffset val="100"/>
      </c:catAx>
      <c:valAx>
        <c:axId val="150678528"/>
        <c:scaling>
          <c:orientation val="minMax"/>
        </c:scaling>
        <c:axPos val="b"/>
        <c:majorGridlines/>
        <c:numFmt formatCode="General" sourceLinked="1"/>
        <c:tickLblPos val="nextTo"/>
        <c:crossAx val="15067699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Pr>
        <a:bodyPr/>
        <a:lstStyle/>
        <a:p>
          <a:pPr>
            <a:defRPr sz="1900">
              <a:latin typeface="+mj-lt"/>
            </a:defRPr>
          </a:pPr>
          <a:endParaRPr lang="ru-RU"/>
        </a:p>
      </c:txPr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Младшие курсы</c:v>
                </c:pt>
              </c:strCache>
            </c:strRef>
          </c:tx>
          <c:dPt>
            <c:idx val="0"/>
            <c:spPr>
              <a:solidFill>
                <a:srgbClr val="FFC00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00B0F0"/>
              </a:solidFill>
            </c:spPr>
          </c:dPt>
          <c:dLbls>
            <c:dLbl>
              <c:idx val="0"/>
              <c:layout>
                <c:manualLayout>
                  <c:x val="-4.5925090430436105E-2"/>
                  <c:y val="-0.2951761310903188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+mj-lt"/>
                    </a:defRPr>
                  </a:pPr>
                  <a:endParaRPr lang="ru-RU"/>
                </a:p>
              </c:txPr>
              <c:dLblPos val="outEnd"/>
              <c:showVal val="1"/>
            </c:dLbl>
            <c:dLbl>
              <c:idx val="1"/>
              <c:layout>
                <c:manualLayout>
                  <c:x val="3.3144777431751891E-2"/>
                  <c:y val="0.3521987927782213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+mj-lt"/>
                    </a:defRPr>
                  </a:pPr>
                  <a:endParaRPr lang="ru-RU"/>
                </a:p>
              </c:txPr>
              <c:dLblPos val="outEnd"/>
              <c:showVal val="1"/>
            </c:dLbl>
            <c:dLbl>
              <c:idx val="2"/>
              <c:spPr/>
              <c:txPr>
                <a:bodyPr/>
                <a:lstStyle/>
                <a:p>
                  <a:pPr>
                    <a:defRPr b="1">
                      <a:latin typeface="+mj-lt"/>
                    </a:defRPr>
                  </a:pPr>
                  <a:endParaRPr lang="ru-RU"/>
                </a:p>
              </c:txPr>
            </c:dLbl>
            <c:txPr>
              <a:bodyPr/>
              <a:lstStyle/>
              <a:p>
                <a:pPr>
                  <a:defRPr>
                    <a:latin typeface="+mj-lt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Лист1!$A$2:$A$4</c:f>
              <c:strCache>
                <c:ptCount val="3"/>
                <c:pt idx="0">
                  <c:v>Низкая</c:v>
                </c:pt>
                <c:pt idx="1">
                  <c:v>Средняя</c:v>
                </c:pt>
                <c:pt idx="2">
                  <c:v>Высокая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0.58499999999999996</c:v>
                </c:pt>
                <c:pt idx="1">
                  <c:v>0.39400000000000041</c:v>
                </c:pt>
                <c:pt idx="2">
                  <c:v>2.1000000000000012E-2</c:v>
                </c:pt>
              </c:numCache>
            </c:numRef>
          </c:val>
        </c:ser>
        <c:dLbls>
          <c:showVal val="1"/>
        </c:dLbls>
      </c:pie3DChart>
    </c:plotArea>
    <c:legend>
      <c:legendPos val="b"/>
      <c:layout>
        <c:manualLayout>
          <c:xMode val="edge"/>
          <c:yMode val="edge"/>
          <c:x val="0.59979033452515773"/>
          <c:y val="0.77470433604256861"/>
          <c:w val="0.32887834148358203"/>
          <c:h val="0.19345509079368686"/>
        </c:manualLayout>
      </c:layout>
      <c:txPr>
        <a:bodyPr/>
        <a:lstStyle/>
        <a:p>
          <a:pPr>
            <a:defRPr sz="1500">
              <a:latin typeface="+mj-lt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Pr>
        <a:bodyPr/>
        <a:lstStyle/>
        <a:p>
          <a:pPr>
            <a:defRPr sz="1900">
              <a:latin typeface="+mj-lt"/>
            </a:defRPr>
          </a:pPr>
          <a:endParaRPr lang="ru-RU"/>
        </a:p>
      </c:txPr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Старшие курсы</c:v>
                </c:pt>
              </c:strCache>
            </c:strRef>
          </c:tx>
          <c:dPt>
            <c:idx val="0"/>
            <c:spPr>
              <a:solidFill>
                <a:srgbClr val="FFC00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00B0F0"/>
              </a:solidFill>
            </c:spPr>
          </c:dPt>
          <c:dLbls>
            <c:dLbl>
              <c:idx val="0"/>
              <c:layout>
                <c:manualLayout>
                  <c:x val="-9.8083604688319059E-2"/>
                  <c:y val="-0.34549024434435038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+mj-lt"/>
                    </a:defRPr>
                  </a:pPr>
                  <a:endParaRPr lang="ru-RU"/>
                </a:p>
              </c:txPr>
              <c:dLblPos val="outEnd"/>
              <c:showVal val="1"/>
            </c:dLbl>
            <c:dLbl>
              <c:idx val="1"/>
              <c:layout>
                <c:manualLayout>
                  <c:x val="0"/>
                  <c:y val="0.34549024434435038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+mj-lt"/>
                    </a:defRPr>
                  </a:pPr>
                  <a:endParaRPr lang="ru-RU"/>
                </a:p>
              </c:txPr>
              <c:dLblPos val="outEnd"/>
              <c:showVal val="1"/>
            </c:dLbl>
            <c:dLbl>
              <c:idx val="2"/>
              <c:spPr/>
              <c:txPr>
                <a:bodyPr/>
                <a:lstStyle/>
                <a:p>
                  <a:pPr>
                    <a:defRPr b="1">
                      <a:latin typeface="+mj-lt"/>
                    </a:defRPr>
                  </a:pPr>
                  <a:endParaRPr lang="ru-RU"/>
                </a:p>
              </c:txPr>
            </c:dLbl>
            <c:txPr>
              <a:bodyPr/>
              <a:lstStyle/>
              <a:p>
                <a:pPr>
                  <a:defRPr>
                    <a:latin typeface="+mj-lt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Лист1!$A$2:$A$4</c:f>
              <c:strCache>
                <c:ptCount val="3"/>
                <c:pt idx="0">
                  <c:v>Низкая</c:v>
                </c:pt>
                <c:pt idx="1">
                  <c:v>Средняя</c:v>
                </c:pt>
                <c:pt idx="2">
                  <c:v>Высокая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0.60700000000000054</c:v>
                </c:pt>
                <c:pt idx="1">
                  <c:v>0.36000000000000026</c:v>
                </c:pt>
                <c:pt idx="2">
                  <c:v>3.3000000000000002E-2</c:v>
                </c:pt>
              </c:numCache>
            </c:numRef>
          </c:val>
        </c:ser>
        <c:dLbls>
          <c:showVal val="1"/>
        </c:dLbls>
      </c:pie3DChart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latin typeface="+mj-lt"/>
              </a:defRPr>
            </a:pPr>
            <a:r>
              <a:rPr lang="ru-RU" sz="1900" dirty="0">
                <a:latin typeface="+mj-lt"/>
              </a:rPr>
              <a:t>Младшие курсы</a:t>
            </a:r>
          </a:p>
        </c:rich>
      </c:tx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9.16870614869882E-2"/>
          <c:y val="0.22127922386502122"/>
          <c:w val="0.81662587702602418"/>
          <c:h val="0.4716589238362768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Младшие курсы</c:v>
                </c:pt>
              </c:strCache>
            </c:strRef>
          </c:tx>
          <c:dPt>
            <c:idx val="0"/>
            <c:spPr>
              <a:solidFill>
                <a:srgbClr val="00B05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chemeClr val="bg1"/>
              </a:solidFill>
            </c:spPr>
          </c:dPt>
          <c:dLbls>
            <c:dLbl>
              <c:idx val="0"/>
              <c:layout>
                <c:manualLayout>
                  <c:x val="-6.6295457954773901E-2"/>
                  <c:y val="-0.31209418924492793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+mj-lt"/>
                    </a:defRPr>
                  </a:pPr>
                  <a:endParaRPr lang="ru-RU"/>
                </a:p>
              </c:txPr>
              <c:dLblPos val="outEnd"/>
              <c:showVal val="1"/>
            </c:dLbl>
            <c:dLbl>
              <c:idx val="1"/>
              <c:layout>
                <c:manualLayout>
                  <c:x val="3.4493954260724186E-2"/>
                  <c:y val="-7.0497607884147537E-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+mj-lt"/>
                    </a:defRPr>
                  </a:pPr>
                  <a:endParaRPr lang="ru-RU"/>
                </a:p>
              </c:txPr>
              <c:dLblPos val="outEnd"/>
              <c:showVal val="1"/>
            </c:dLbl>
            <c:dLbl>
              <c:idx val="2"/>
              <c:spPr/>
              <c:txPr>
                <a:bodyPr/>
                <a:lstStyle/>
                <a:p>
                  <a:pPr>
                    <a:defRPr b="1">
                      <a:latin typeface="+mj-lt"/>
                    </a:defRPr>
                  </a:pPr>
                  <a:endParaRPr lang="ru-RU"/>
                </a:p>
              </c:txPr>
              <c:dLblPos val="outEnd"/>
              <c:showVal val="1"/>
            </c:dLbl>
            <c:delete val="1"/>
          </c:dLbls>
          <c:cat>
            <c:strRef>
              <c:f>Лист1!$A$2:$A$4</c:f>
              <c:strCache>
                <c:ptCount val="3"/>
                <c:pt idx="0">
                  <c:v>Редкие эпизодические</c:v>
                </c:pt>
                <c:pt idx="1">
                  <c:v>Частые эпизодические</c:v>
                </c:pt>
                <c:pt idx="2">
                  <c:v>Хронические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0.63800000000000068</c:v>
                </c:pt>
                <c:pt idx="1">
                  <c:v>0.26600000000000001</c:v>
                </c:pt>
                <c:pt idx="2">
                  <c:v>9.6000000000000002E-2</c:v>
                </c:pt>
              </c:numCache>
            </c:numRef>
          </c:val>
        </c:ser>
        <c:dLbls>
          <c:showVal val="1"/>
        </c:dLbls>
      </c:pie3DChart>
    </c:plotArea>
    <c:legend>
      <c:legendPos val="b"/>
      <c:layout>
        <c:manualLayout>
          <c:xMode val="edge"/>
          <c:yMode val="edge"/>
          <c:x val="0.44581252588091241"/>
          <c:y val="0.70811938882121717"/>
          <c:w val="0.537380080754713"/>
          <c:h val="0.25816436392984293"/>
        </c:manualLayout>
      </c:layout>
      <c:txPr>
        <a:bodyPr/>
        <a:lstStyle/>
        <a:p>
          <a:pPr>
            <a:defRPr sz="1500">
              <a:latin typeface="+mj-lt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900">
                <a:latin typeface="+mj-lt"/>
              </a:defRPr>
            </a:pPr>
            <a:r>
              <a:rPr lang="ru-RU" sz="1900" dirty="0" smtClean="0">
                <a:latin typeface="+mj-lt"/>
              </a:rPr>
              <a:t>Старшие </a:t>
            </a:r>
            <a:r>
              <a:rPr lang="ru-RU" sz="1900" dirty="0">
                <a:latin typeface="+mj-lt"/>
              </a:rPr>
              <a:t>курсы</a:t>
            </a:r>
          </a:p>
        </c:rich>
      </c:tx>
      <c:layout>
        <c:manualLayout>
          <c:xMode val="edge"/>
          <c:yMode val="edge"/>
          <c:x val="0.2762524056501961"/>
          <c:y val="6.7432494497880191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Младшие курсы</c:v>
                </c:pt>
              </c:strCache>
            </c:strRef>
          </c:tx>
          <c:dPt>
            <c:idx val="0"/>
            <c:spPr>
              <a:solidFill>
                <a:srgbClr val="00B05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chemeClr val="bg1"/>
              </a:solidFill>
            </c:spPr>
          </c:dPt>
          <c:dLbls>
            <c:dLbl>
              <c:idx val="0"/>
              <c:layout>
                <c:manualLayout>
                  <c:x val="-9.1123907128130052E-2"/>
                  <c:y val="-0.37026593840859773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0"/>
                  <c:y val="-3.0957886548810241E-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5.1223746939980185E-2"/>
                  <c:y val="-3.5555314994660872E-2"/>
                </c:manualLayout>
              </c:layout>
              <c:dLblPos val="outEnd"/>
              <c:showVal val="1"/>
            </c:dLbl>
            <c:delete val="1"/>
            <c:txPr>
              <a:bodyPr/>
              <a:lstStyle/>
              <a:p>
                <a:pPr>
                  <a:defRPr b="1">
                    <a:latin typeface="+mj-lt"/>
                  </a:defRPr>
                </a:pPr>
                <a:endParaRPr lang="ru-RU"/>
              </a:p>
            </c:txPr>
          </c:dLbls>
          <c:cat>
            <c:strRef>
              <c:f>Лист1!$A$2:$A$4</c:f>
              <c:strCache>
                <c:ptCount val="3"/>
                <c:pt idx="0">
                  <c:v>Редкие эпизодические</c:v>
                </c:pt>
                <c:pt idx="1">
                  <c:v>Частые эпизодические</c:v>
                </c:pt>
                <c:pt idx="2">
                  <c:v>Хронические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0.6560000000000008</c:v>
                </c:pt>
                <c:pt idx="1">
                  <c:v>0.27900000000000008</c:v>
                </c:pt>
                <c:pt idx="2">
                  <c:v>6.5000000000000002E-2</c:v>
                </c:pt>
              </c:numCache>
            </c:numRef>
          </c:val>
        </c:ser>
        <c:dLbls>
          <c:showVal val="1"/>
        </c:dLbls>
      </c:pie3DChart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Старшие курсы</c:v>
                </c:pt>
              </c:strCache>
            </c:strRef>
          </c:tx>
          <c:spPr>
            <a:solidFill>
              <a:srgbClr val="FF0000"/>
            </a:solidFill>
          </c:spPr>
          <c:dLbls>
            <c:dLbl>
              <c:idx val="0"/>
              <c:layout>
                <c:manualLayout>
                  <c:x val="2.8069978973301841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1.2475546210356431E-2"/>
                  <c:y val="2.8673634435093303E-3"/>
                </c:manualLayout>
              </c:layout>
              <c:showVal val="1"/>
            </c:dLbl>
            <c:dLbl>
              <c:idx val="2"/>
              <c:layout>
                <c:manualLayout>
                  <c:x val="1.1416841600761922E-2"/>
                  <c:y val="5.7347268870187084E-3"/>
                </c:manualLayout>
              </c:layout>
              <c:showVal val="1"/>
            </c:dLbl>
            <c:dLbl>
              <c:idx val="3"/>
              <c:layout>
                <c:manualLayout>
                  <c:x val="1.9571728458449001E-2"/>
                  <c:y val="8.602090330528004E-3"/>
                </c:manualLayout>
              </c:layout>
              <c:showVal val="1"/>
            </c:dLbl>
            <c:dLbl>
              <c:idx val="4"/>
              <c:layout>
                <c:manualLayout>
                  <c:x val="1.1416841600761922E-2"/>
                  <c:y val="1.176115720466837E-2"/>
                </c:manualLayout>
              </c:layout>
              <c:showVal val="1"/>
            </c:dLbl>
            <c:dLbl>
              <c:idx val="5"/>
              <c:layout>
                <c:manualLayout>
                  <c:x val="1.8106869152531131E-2"/>
                  <c:y val="3.0131615847047198E-3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+mj-lt"/>
                  </a:defRPr>
                </a:pPr>
                <a:endParaRPr lang="ru-RU"/>
              </a:p>
            </c:txPr>
            <c:showVal val="1"/>
          </c:dLbls>
          <c:cat>
            <c:strRef>
              <c:f>Лист1!$A$2:$A$7</c:f>
              <c:strCache>
                <c:ptCount val="6"/>
                <c:pt idx="0">
                  <c:v>ВПГиШ</c:v>
                </c:pt>
                <c:pt idx="1">
                  <c:v>Голод</c:v>
                </c:pt>
                <c:pt idx="2">
                  <c:v>Громкий шум</c:v>
                </c:pt>
                <c:pt idx="3">
                  <c:v>Изменение погоды</c:v>
                </c:pt>
                <c:pt idx="4">
                  <c:v>Нарушения сна</c:v>
                </c:pt>
                <c:pt idx="5">
                  <c:v>Эмоцональный стресс</c:v>
                </c:pt>
              </c:strCache>
            </c:strRef>
          </c:cat>
          <c:val>
            <c:numRef>
              <c:f>Лист1!$B$2:$B$7</c:f>
              <c:numCache>
                <c:formatCode>0.0%</c:formatCode>
                <c:ptCount val="6"/>
                <c:pt idx="0">
                  <c:v>0.37700000000000028</c:v>
                </c:pt>
                <c:pt idx="1">
                  <c:v>0.19700000000000001</c:v>
                </c:pt>
                <c:pt idx="2">
                  <c:v>0.26200000000000001</c:v>
                </c:pt>
                <c:pt idx="3">
                  <c:v>0.42600000000000032</c:v>
                </c:pt>
                <c:pt idx="4">
                  <c:v>0.50800000000000001</c:v>
                </c:pt>
                <c:pt idx="5" formatCode="0%">
                  <c:v>0.59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Младшие курсы</c:v>
                </c:pt>
              </c:strCache>
            </c:strRef>
          </c:tx>
          <c:spPr>
            <a:solidFill>
              <a:srgbClr val="00B050"/>
            </a:solidFill>
          </c:spPr>
          <c:dLbls>
            <c:dLbl>
              <c:idx val="0"/>
              <c:layout>
                <c:manualLayout>
                  <c:x val="1.5594432762945467E-2"/>
                  <c:y val="-8.602090330528004E-3"/>
                </c:manualLayout>
              </c:layout>
              <c:showVal val="1"/>
            </c:dLbl>
            <c:dLbl>
              <c:idx val="1"/>
              <c:layout>
                <c:manualLayout>
                  <c:x val="4.4036389031510338E-2"/>
                  <c:y val="2.8673634435093303E-3"/>
                </c:manualLayout>
              </c:layout>
              <c:showVal val="1"/>
            </c:dLbl>
            <c:dLbl>
              <c:idx val="2"/>
              <c:layout>
                <c:manualLayout>
                  <c:x val="1.4678796343836739E-2"/>
                  <c:y val="-5.2567722530854766E-17"/>
                </c:manualLayout>
              </c:layout>
              <c:showVal val="1"/>
            </c:dLbl>
            <c:dLbl>
              <c:idx val="3"/>
              <c:layout>
                <c:manualLayout>
                  <c:x val="4.2119334984624134E-2"/>
                  <c:y val="0"/>
                </c:manualLayout>
              </c:layout>
              <c:showVal val="1"/>
            </c:dLbl>
            <c:dLbl>
              <c:idx val="4"/>
              <c:layout>
                <c:manualLayout>
                  <c:x val="6.5843160554658678E-3"/>
                  <c:y val="3.0131615847047198E-3"/>
                </c:manualLayout>
              </c:layout>
              <c:showVal val="1"/>
            </c:dLbl>
            <c:dLbl>
              <c:idx val="5"/>
              <c:layout>
                <c:manualLayout>
                  <c:x val="1.1522553097065293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+mj-lt"/>
                  </a:defRPr>
                </a:pPr>
                <a:endParaRPr lang="ru-RU"/>
              </a:p>
            </c:txPr>
            <c:showVal val="1"/>
          </c:dLbls>
          <c:cat>
            <c:strRef>
              <c:f>Лист1!$A$2:$A$7</c:f>
              <c:strCache>
                <c:ptCount val="6"/>
                <c:pt idx="0">
                  <c:v>ВПГиШ</c:v>
                </c:pt>
                <c:pt idx="1">
                  <c:v>Голод</c:v>
                </c:pt>
                <c:pt idx="2">
                  <c:v>Громкий шум</c:v>
                </c:pt>
                <c:pt idx="3">
                  <c:v>Изменение погоды</c:v>
                </c:pt>
                <c:pt idx="4">
                  <c:v>Нарушения сна</c:v>
                </c:pt>
                <c:pt idx="5">
                  <c:v>Эмоцональный стресс</c:v>
                </c:pt>
              </c:strCache>
            </c:strRef>
          </c:cat>
          <c:val>
            <c:numRef>
              <c:f>Лист1!$C$2:$C$7</c:f>
              <c:numCache>
                <c:formatCode>0.0%</c:formatCode>
                <c:ptCount val="6"/>
                <c:pt idx="0">
                  <c:v>0.26600000000000001</c:v>
                </c:pt>
                <c:pt idx="1">
                  <c:v>0.36100000000000032</c:v>
                </c:pt>
                <c:pt idx="2">
                  <c:v>0.41400000000000026</c:v>
                </c:pt>
                <c:pt idx="3">
                  <c:v>0.56299999999999994</c:v>
                </c:pt>
                <c:pt idx="4">
                  <c:v>0.62700000000000056</c:v>
                </c:pt>
                <c:pt idx="5" formatCode="0%">
                  <c:v>0.67000000000000082</c:v>
                </c:pt>
              </c:numCache>
            </c:numRef>
          </c:val>
        </c:ser>
        <c:dLbls>
          <c:showVal val="1"/>
        </c:dLbls>
        <c:shape val="cylinder"/>
        <c:axId val="152107648"/>
        <c:axId val="152113536"/>
        <c:axId val="0"/>
      </c:bar3DChart>
      <c:catAx>
        <c:axId val="152107648"/>
        <c:scaling>
          <c:orientation val="minMax"/>
        </c:scaling>
        <c:axPos val="l"/>
        <c:tickLblPos val="nextTo"/>
        <c:txPr>
          <a:bodyPr/>
          <a:lstStyle/>
          <a:p>
            <a:pPr>
              <a:defRPr sz="1400" b="1">
                <a:latin typeface="+mj-lt"/>
              </a:defRPr>
            </a:pPr>
            <a:endParaRPr lang="ru-RU"/>
          </a:p>
        </c:txPr>
        <c:crossAx val="152113536"/>
        <c:crosses val="autoZero"/>
        <c:auto val="1"/>
        <c:lblAlgn val="ctr"/>
        <c:lblOffset val="100"/>
      </c:catAx>
      <c:valAx>
        <c:axId val="152113536"/>
        <c:scaling>
          <c:orientation val="minMax"/>
        </c:scaling>
        <c:delete val="1"/>
        <c:axPos val="b"/>
        <c:majorGridlines/>
        <c:numFmt formatCode="0.0%" sourceLinked="1"/>
        <c:tickLblPos val="none"/>
        <c:crossAx val="152107648"/>
        <c:crosses val="autoZero"/>
        <c:crossBetween val="between"/>
        <c:majorUnit val="0.2"/>
      </c:valAx>
    </c:plotArea>
    <c:legend>
      <c:legendPos val="b"/>
      <c:layout>
        <c:manualLayout>
          <c:xMode val="edge"/>
          <c:yMode val="edge"/>
          <c:x val="2.9272598979897622E-2"/>
          <c:y val="0.91289282018163431"/>
          <c:w val="0.58749164408543686"/>
          <c:h val="8.6141693812545619E-2"/>
        </c:manualLayout>
      </c:layout>
      <c:txPr>
        <a:bodyPr/>
        <a:lstStyle/>
        <a:p>
          <a:pPr>
            <a:defRPr>
              <a:latin typeface="+mj-lt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FF0000"/>
              </a:solidFill>
            </c:spPr>
          </c:dPt>
          <c:dPt>
            <c:idx val="1"/>
            <c:spPr>
              <a:solidFill>
                <a:srgbClr val="00B0F0"/>
              </a:solidFill>
            </c:spPr>
          </c:dPt>
          <c:dLbls>
            <c:dLbl>
              <c:idx val="0"/>
              <c:layout>
                <c:manualLayout>
                  <c:x val="-2.7526928945379212E-2"/>
                  <c:y val="-0.42466394703403998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0"/>
                  <c:y val="-0.13297557937429533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sz="2200" b="1">
                    <a:latin typeface="+mj-lt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0.58699999999999997</c:v>
                </c:pt>
                <c:pt idx="1">
                  <c:v>0.41300000000000026</c:v>
                </c:pt>
              </c:numCache>
            </c:numRef>
          </c:val>
        </c:ser>
        <c:dLbls>
          <c:showVal val="1"/>
        </c:dLbls>
      </c:pie3DChart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1800">
              <a:latin typeface="+mj-lt"/>
            </a:defRPr>
          </a:pPr>
          <a:endParaRPr lang="ru-RU"/>
        </a:p>
      </c:txPr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Младшие курсы</c:v>
                </c:pt>
              </c:strCache>
            </c:strRef>
          </c:tx>
          <c:spPr>
            <a:solidFill>
              <a:srgbClr val="00B050"/>
            </a:solidFill>
          </c:spPr>
          <c:dPt>
            <c:idx val="1"/>
            <c:spPr>
              <a:solidFill>
                <a:schemeClr val="bg1"/>
              </a:solidFill>
            </c:spPr>
          </c:dPt>
          <c:dLbls>
            <c:dLbl>
              <c:idx val="0"/>
              <c:layout>
                <c:manualLayout>
                  <c:x val="-2.6500997178269852E-2"/>
                  <c:y val="0.13726511419282131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4.6376745061972112E-2"/>
                  <c:y val="-7.7211626733461824E-2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sz="2000" b="1">
                    <a:latin typeface="+mj-lt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0.64900000000000069</c:v>
                </c:pt>
                <c:pt idx="1">
                  <c:v>0.35100000000000026</c:v>
                </c:pt>
              </c:numCache>
            </c:numRef>
          </c:val>
        </c:ser>
        <c:dLbls>
          <c:showVal val="1"/>
        </c:dLbls>
      </c:pie3DChart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1800">
              <a:latin typeface="+mj-lt"/>
            </a:defRPr>
          </a:pPr>
          <a:endParaRPr lang="ru-RU"/>
        </a:p>
      </c:txPr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Старшие курсы</c:v>
                </c:pt>
              </c:strCache>
            </c:strRef>
          </c:tx>
          <c:spPr>
            <a:solidFill>
              <a:srgbClr val="00B050"/>
            </a:solidFill>
          </c:spPr>
          <c:dPt>
            <c:idx val="0"/>
            <c:spPr>
              <a:solidFill>
                <a:srgbClr val="FF0000"/>
              </a:solidFill>
            </c:spPr>
          </c:dPt>
          <c:dPt>
            <c:idx val="1"/>
            <c:spPr>
              <a:solidFill>
                <a:schemeClr val="bg1"/>
              </a:solidFill>
            </c:spPr>
          </c:dPt>
          <c:dLbls>
            <c:dLbl>
              <c:idx val="0"/>
              <c:layout>
                <c:manualLayout>
                  <c:x val="-9.9378739418511608E-2"/>
                  <c:y val="0.4032162729414118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5.3001994356539697E-2"/>
                  <c:y val="-0.28739883284121931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sz="2000" b="1">
                    <a:latin typeface="+mj-lt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0.49200000000000033</c:v>
                </c:pt>
                <c:pt idx="1">
                  <c:v>0.50800000000000001</c:v>
                </c:pt>
              </c:numCache>
            </c:numRef>
          </c:val>
        </c:ser>
        <c:dLbls>
          <c:showVal val="1"/>
        </c:dLbls>
      </c:pie3DChart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FF0000"/>
            </a:solidFill>
          </c:spPr>
          <c:dPt>
            <c:idx val="1"/>
            <c:spPr>
              <a:solidFill>
                <a:schemeClr val="bg1"/>
              </a:solidFill>
            </c:spPr>
          </c:dPt>
          <c:dLbls>
            <c:dLbl>
              <c:idx val="0"/>
              <c:layout>
                <c:manualLayout>
                  <c:x val="-4.4786732219143637E-2"/>
                  <c:y val="-0.4639768321431918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2.9813621825553558E-2"/>
                  <c:y val="-7.4725119546346933E-2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sz="2000" b="1">
                    <a:latin typeface="+mj-lt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0.6510000000000008</c:v>
                </c:pt>
                <c:pt idx="1">
                  <c:v>0.34900000000000025</c:v>
                </c:pt>
              </c:numCache>
            </c:numRef>
          </c:val>
        </c:ser>
      </c:pie3DChart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>
              <a:latin typeface="+mj-lt"/>
            </a:defRPr>
          </a:pPr>
          <a:endParaRPr lang="ru-RU"/>
        </a:p>
      </c:txPr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Старшие курсы</c:v>
                </c:pt>
              </c:strCache>
            </c:strRef>
          </c:tx>
          <c:dPt>
            <c:idx val="0"/>
            <c:spPr>
              <a:solidFill>
                <a:srgbClr val="FFC000"/>
              </a:solidFill>
            </c:spPr>
          </c:dPt>
          <c:dPt>
            <c:idx val="1"/>
            <c:spPr>
              <a:solidFill>
                <a:schemeClr val="bg1"/>
              </a:solidFill>
            </c:spPr>
          </c:dPt>
          <c:dLbls>
            <c:dLbl>
              <c:idx val="0"/>
              <c:layout>
                <c:manualLayout>
                  <c:x val="5.5555312530378147E-2"/>
                  <c:y val="-0.6087499480371624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-0.1111111111111111"/>
                  <c:y val="1.0774335363489601E-2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sz="2000" b="1">
                    <a:latin typeface="+mj-lt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Лист1!$A$2:$A$3</c:f>
              <c:strCache>
                <c:ptCount val="1"/>
                <c:pt idx="0">
                  <c:v>&lt; 11 баллов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0.8200000000000004</c:v>
                </c:pt>
                <c:pt idx="1">
                  <c:v>0.1800000000000001</c:v>
                </c:pt>
              </c:numCache>
            </c:numRef>
          </c:val>
        </c:ser>
      </c:pie3DChart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>
              <a:latin typeface="+mj-lt"/>
            </a:defRPr>
          </a:pPr>
          <a:endParaRPr lang="ru-RU"/>
        </a:p>
      </c:txPr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Младшие курсы</c:v>
                </c:pt>
              </c:strCache>
            </c:strRef>
          </c:tx>
          <c:dPt>
            <c:idx val="0"/>
            <c:spPr>
              <a:solidFill>
                <a:srgbClr val="FFC000"/>
              </a:solidFill>
            </c:spPr>
          </c:dPt>
          <c:dPt>
            <c:idx val="1"/>
            <c:spPr>
              <a:solidFill>
                <a:schemeClr val="bg1"/>
              </a:solidFill>
            </c:spPr>
          </c:dPt>
          <c:dLbls>
            <c:dLbl>
              <c:idx val="0"/>
              <c:layout>
                <c:manualLayout>
                  <c:x val="1.5548855266825546E-2"/>
                  <c:y val="-0.30527432447097508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-3.1098118645444355E-2"/>
                  <c:y val="0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sz="2000" b="1">
                    <a:latin typeface="+mj-lt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Лист1!$A$2:$A$3</c:f>
              <c:strCache>
                <c:ptCount val="2"/>
                <c:pt idx="0">
                  <c:v>&lt;11 баллов</c:v>
                </c:pt>
                <c:pt idx="1">
                  <c:v>11 и &gt; баллов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0.66000000000000114</c:v>
                </c:pt>
                <c:pt idx="1">
                  <c:v>0.34</c:v>
                </c:pt>
              </c:numCache>
            </c:numRef>
          </c:val>
        </c:ser>
      </c:pie3DChart>
    </c:plotArea>
    <c:legend>
      <c:legendPos val="b"/>
      <c:layout/>
      <c:txPr>
        <a:bodyPr/>
        <a:lstStyle/>
        <a:p>
          <a:pPr>
            <a:defRPr>
              <a:latin typeface="+mj-lt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>
              <a:latin typeface="+mj-lt"/>
            </a:defRPr>
          </a:pPr>
          <a:endParaRPr lang="ru-RU"/>
        </a:p>
      </c:txPr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1433007020747182"/>
          <c:y val="0.32627589714984284"/>
          <c:w val="0.69618607285856604"/>
          <c:h val="0.5321391720052555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Младшие курсы</c:v>
                </c:pt>
              </c:strCache>
            </c:strRef>
          </c:tx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chemeClr val="bg1"/>
              </a:solidFill>
            </c:spPr>
          </c:dPt>
          <c:dLbls>
            <c:txPr>
              <a:bodyPr/>
              <a:lstStyle/>
              <a:p>
                <a:pPr>
                  <a:defRPr sz="2000" b="1">
                    <a:latin typeface="+mj-lt"/>
                  </a:defRPr>
                </a:pPr>
                <a:endParaRPr lang="ru-RU"/>
              </a:p>
            </c:txPr>
            <c:dLblPos val="outEnd"/>
            <c:showVal val="1"/>
            <c:showLeaderLines val="1"/>
          </c:dLbls>
          <c:cat>
            <c:strRef>
              <c:f>Лист1!$A$2:$A$3</c:f>
              <c:strCache>
                <c:ptCount val="1"/>
                <c:pt idx="0">
                  <c:v>&lt; 11 баллов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0.99</c:v>
                </c:pt>
                <c:pt idx="1">
                  <c:v>1.0000000000000005E-2</c:v>
                </c:pt>
              </c:numCache>
            </c:numRef>
          </c:val>
        </c:ser>
      </c:pie3DChart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>
              <a:latin typeface="+mj-lt"/>
            </a:defRPr>
          </a:pPr>
          <a:endParaRPr lang="ru-RU"/>
        </a:p>
      </c:txPr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9.100648122338853E-2"/>
          <c:y val="0.26229130367619397"/>
          <c:w val="0.77164349475923288"/>
          <c:h val="0.4843629846765633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Старшие курсы</c:v>
                </c:pt>
              </c:strCache>
            </c:strRef>
          </c:tx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chemeClr val="bg1"/>
              </a:solidFill>
            </c:spPr>
          </c:dPt>
          <c:dLbls>
            <c:txPr>
              <a:bodyPr/>
              <a:lstStyle/>
              <a:p>
                <a:pPr>
                  <a:defRPr sz="2000" b="1">
                    <a:latin typeface="+mj-lt"/>
                  </a:defRPr>
                </a:pPr>
                <a:endParaRPr lang="ru-RU"/>
              </a:p>
            </c:txPr>
            <c:dLblPos val="outEnd"/>
            <c:showVal val="1"/>
            <c:showLeaderLines val="1"/>
          </c:dLbls>
          <c:cat>
            <c:strRef>
              <c:f>Лист1!$A$2:$A$3</c:f>
              <c:strCache>
                <c:ptCount val="2"/>
                <c:pt idx="0">
                  <c:v>&lt; 11 баллов</c:v>
                </c:pt>
                <c:pt idx="1">
                  <c:v>11 и &gt; баллов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0.92</c:v>
                </c:pt>
                <c:pt idx="1">
                  <c:v>8.0000000000000043E-2</c:v>
                </c:pt>
              </c:numCache>
            </c:numRef>
          </c:val>
        </c:ser>
      </c:pie3DChart>
    </c:plotArea>
    <c:legend>
      <c:legendPos val="b"/>
      <c:layout/>
      <c:txPr>
        <a:bodyPr/>
        <a:lstStyle/>
        <a:p>
          <a:pPr>
            <a:defRPr sz="1600">
              <a:latin typeface="+mj-lt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2751-CC64-42AF-A3CA-117A471D459D}" type="datetimeFigureOut">
              <a:rPr lang="ru-RU" smtClean="0"/>
              <a:pPr/>
              <a:t>14.04.2015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19C32-1E0B-43F7-AC5E-453598736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2751-CC64-42AF-A3CA-117A471D459D}" type="datetimeFigureOut">
              <a:rPr lang="ru-RU" smtClean="0"/>
              <a:pPr/>
              <a:t>14.04.2015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19C32-1E0B-43F7-AC5E-453598736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2751-CC64-42AF-A3CA-117A471D459D}" type="datetimeFigureOut">
              <a:rPr lang="ru-RU" smtClean="0"/>
              <a:pPr/>
              <a:t>14.04.2015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19C32-1E0B-43F7-AC5E-453598736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2751-CC64-42AF-A3CA-117A471D459D}" type="datetimeFigureOut">
              <a:rPr lang="ru-RU" smtClean="0"/>
              <a:pPr/>
              <a:t>14.04.2015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19C32-1E0B-43F7-AC5E-453598736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2751-CC64-42AF-A3CA-117A471D459D}" type="datetimeFigureOut">
              <a:rPr lang="ru-RU" smtClean="0"/>
              <a:pPr/>
              <a:t>14.04.2015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19C32-1E0B-43F7-AC5E-453598736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2751-CC64-42AF-A3CA-117A471D459D}" type="datetimeFigureOut">
              <a:rPr lang="ru-RU" smtClean="0"/>
              <a:pPr/>
              <a:t>14.04.2015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419C32-1E0B-43F7-AC5E-4535987366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2751-CC64-42AF-A3CA-117A471D459D}" type="datetimeFigureOut">
              <a:rPr lang="ru-RU" smtClean="0"/>
              <a:pPr/>
              <a:t>14.04.2015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19C32-1E0B-43F7-AC5E-453598736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2751-CC64-42AF-A3CA-117A471D459D}" type="datetimeFigureOut">
              <a:rPr lang="ru-RU" smtClean="0"/>
              <a:pPr/>
              <a:t>14.04.2015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11419C32-1E0B-43F7-AC5E-453598736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26C32751-CC64-42AF-A3CA-117A471D459D}" type="datetimeFigureOut">
              <a:rPr lang="ru-RU" smtClean="0"/>
              <a:pPr/>
              <a:t>14.04.2015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19C32-1E0B-43F7-AC5E-453598736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2751-CC64-42AF-A3CA-117A471D459D}" type="datetimeFigureOut">
              <a:rPr lang="ru-RU" smtClean="0"/>
              <a:pPr/>
              <a:t>14.04.2015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19C32-1E0B-43F7-AC5E-453598736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2751-CC64-42AF-A3CA-117A471D459D}" type="datetimeFigureOut">
              <a:rPr lang="ru-RU" smtClean="0"/>
              <a:pPr/>
              <a:t>14.04.2015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19C32-1E0B-43F7-AC5E-453598736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6C32751-CC64-42AF-A3CA-117A471D459D}" type="datetimeFigureOut">
              <a:rPr lang="ru-RU" smtClean="0"/>
              <a:pPr/>
              <a:t>14.04.2015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1419C32-1E0B-43F7-AC5E-45359873663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3500438"/>
            <a:ext cx="6786610" cy="1752600"/>
          </a:xfrm>
        </p:spPr>
        <p:txBody>
          <a:bodyPr/>
          <a:lstStyle/>
          <a:p>
            <a:pPr algn="l"/>
            <a:r>
              <a:rPr lang="ru-RU" dirty="0" smtClean="0">
                <a:latin typeface="+mj-lt"/>
              </a:rPr>
              <a:t>Докладчик: студентка </a:t>
            </a:r>
            <a:r>
              <a:rPr lang="en-US" dirty="0" smtClean="0">
                <a:latin typeface="+mj-lt"/>
              </a:rPr>
              <a:t>V </a:t>
            </a:r>
            <a:r>
              <a:rPr lang="ru-RU" dirty="0" smtClean="0">
                <a:latin typeface="+mj-lt"/>
              </a:rPr>
              <a:t>курса лечебного факультета</a:t>
            </a:r>
          </a:p>
          <a:p>
            <a:pPr algn="l"/>
            <a:r>
              <a:rPr lang="ru-RU" dirty="0" smtClean="0">
                <a:latin typeface="+mj-lt"/>
              </a:rPr>
              <a:t>                               </a:t>
            </a:r>
            <a:r>
              <a:rPr lang="en-US" dirty="0" smtClean="0">
                <a:latin typeface="+mj-lt"/>
              </a:rPr>
              <a:t>   14 </a:t>
            </a:r>
            <a:r>
              <a:rPr lang="ru-RU" dirty="0" smtClean="0">
                <a:latin typeface="+mj-lt"/>
              </a:rPr>
              <a:t>группы НГМУ</a:t>
            </a:r>
            <a:r>
              <a:rPr lang="en-US" dirty="0" smtClean="0">
                <a:latin typeface="+mj-lt"/>
              </a:rPr>
              <a:t> </a:t>
            </a:r>
            <a:r>
              <a:rPr lang="ru-RU" dirty="0" smtClean="0">
                <a:latin typeface="+mj-lt"/>
              </a:rPr>
              <a:t>Литвиненко П.И.</a:t>
            </a:r>
          </a:p>
          <a:p>
            <a:pPr algn="l"/>
            <a:r>
              <a:rPr lang="ru-RU" dirty="0" smtClean="0">
                <a:latin typeface="+mj-lt"/>
              </a:rPr>
              <a:t>Научный руководитель: к.м.н., доцент Доронина О.Б.</a:t>
            </a:r>
            <a:endParaRPr lang="ru-RU" dirty="0">
              <a:latin typeface="+mj-lt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71472" y="1000108"/>
            <a:ext cx="6480048" cy="2301240"/>
          </a:xfrm>
        </p:spPr>
        <p:txBody>
          <a:bodyPr>
            <a:normAutofit/>
          </a:bodyPr>
          <a:lstStyle/>
          <a:p>
            <a:pPr algn="ctr"/>
            <a:r>
              <a:rPr lang="ru-RU" sz="2800" cap="none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ИЗУЧЕНИЕ НЕКОТОРЫХ КЛИНИЧЕСКИХ ПАРАМЕТРОВ ГОЛОВНОЙ БОЛИ У СТУДЕНТОВ МЛАДШИХ И СТАРШИХ КУРСОВ</a:t>
            </a:r>
            <a:endParaRPr lang="ru-RU" sz="2800" cap="none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Picture 2" descr="C:\Users\Лина\Pictures\Паслен черный\logo640x64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 flipH="1" flipV="1">
            <a:off x="7358082" y="214290"/>
            <a:ext cx="1571636" cy="1501293"/>
          </a:xfrm>
          <a:prstGeom prst="rect">
            <a:avLst/>
          </a:prstGeom>
          <a:noFill/>
        </p:spPr>
      </p:pic>
      <p:sp>
        <p:nvSpPr>
          <p:cNvPr id="5" name="Содержимое 4"/>
          <p:cNvSpPr txBox="1">
            <a:spLocks/>
          </p:cNvSpPr>
          <p:nvPr/>
        </p:nvSpPr>
        <p:spPr>
          <a:xfrm>
            <a:off x="1785918" y="5643578"/>
            <a:ext cx="2971792" cy="900105"/>
          </a:xfrm>
          <a:prstGeom prst="rect">
            <a:avLst/>
          </a:prstGeom>
        </p:spPr>
        <p:txBody>
          <a:bodyPr vert="horz" tIns="0" rIns="45720" bIns="0" anchor="b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16 </a:t>
            </a:r>
            <a:r>
              <a:rPr lang="ru-RU" sz="1600" dirty="0" smtClean="0">
                <a:latin typeface="+mj-lt"/>
              </a:rPr>
              <a:t>апреля 2015 года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400" b="1" dirty="0" smtClean="0"/>
              <a:t>Актуальность исследования</a:t>
            </a:r>
            <a:endParaRPr lang="ru-RU" sz="3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85860"/>
            <a:ext cx="8329642" cy="1685924"/>
          </a:xfrm>
        </p:spPr>
        <p:txBody>
          <a:bodyPr>
            <a:normAutofit/>
          </a:bodyPr>
          <a:lstStyle/>
          <a:p>
            <a:r>
              <a:rPr lang="ru-RU" sz="2200" dirty="0" smtClean="0">
                <a:latin typeface="+mj-lt"/>
              </a:rPr>
              <a:t>Головная боль - одна из частых жалоб при обращении      за врачебной помощью, являющаяся причиной значительного  социально-экономического ущерба и снижения качества жизни пациентов.  </a:t>
            </a:r>
            <a:endParaRPr lang="ru-RU" sz="2200" dirty="0">
              <a:latin typeface="+mj-lt"/>
            </a:endParaRPr>
          </a:p>
        </p:txBody>
      </p:sp>
      <p:pic>
        <p:nvPicPr>
          <p:cNvPr id="5" name="Рисунок 4" descr="3d-chelovechek-2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86116" y="2786058"/>
            <a:ext cx="2343666" cy="3786214"/>
          </a:xfrm>
          <a:prstGeom prst="rect">
            <a:avLst/>
          </a:prstGeom>
        </p:spPr>
      </p:pic>
      <p:pic>
        <p:nvPicPr>
          <p:cNvPr id="6" name="Рисунок 5" descr="3d-chelovechek-2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2571744"/>
            <a:ext cx="1497588" cy="2419368"/>
          </a:xfrm>
          <a:prstGeom prst="rect">
            <a:avLst/>
          </a:prstGeom>
        </p:spPr>
      </p:pic>
      <p:pic>
        <p:nvPicPr>
          <p:cNvPr id="7" name="Рисунок 6" descr="3d-chelovechek-2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86380" y="3805214"/>
            <a:ext cx="1889674" cy="3052786"/>
          </a:xfrm>
          <a:prstGeom prst="rect">
            <a:avLst/>
          </a:prstGeom>
        </p:spPr>
      </p:pic>
      <p:pic>
        <p:nvPicPr>
          <p:cNvPr id="8" name="Рисунок 7" descr="3d-chelovechek-2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28794" y="3643314"/>
            <a:ext cx="1530018" cy="2471758"/>
          </a:xfrm>
          <a:prstGeom prst="rect">
            <a:avLst/>
          </a:prstGeom>
        </p:spPr>
      </p:pic>
      <p:pic>
        <p:nvPicPr>
          <p:cNvPr id="9" name="Рисунок 8" descr="3d-chelovechek-2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4348" y="2857496"/>
            <a:ext cx="1680364" cy="2714644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786322"/>
            <a:ext cx="8572560" cy="1428760"/>
          </a:xfrm>
        </p:spPr>
        <p:txBody>
          <a:bodyPr>
            <a:noAutofit/>
          </a:bodyPr>
          <a:lstStyle/>
          <a:p>
            <a:r>
              <a:rPr lang="ru-RU" sz="2600" b="1" dirty="0" smtClean="0"/>
              <a:t>Цель исследования - </a:t>
            </a:r>
            <a:r>
              <a:rPr lang="ru-RU" sz="2600" dirty="0" smtClean="0"/>
              <a:t> изучить особенности  головной боли у студентов младших и старших курсов.</a:t>
            </a:r>
            <a:endParaRPr lang="ru-RU" sz="2600" b="1" dirty="0"/>
          </a:p>
        </p:txBody>
      </p:sp>
      <p:sp>
        <p:nvSpPr>
          <p:cNvPr id="8" name="Содержимое 2"/>
          <p:cNvSpPr>
            <a:spLocks noGrp="1"/>
          </p:cNvSpPr>
          <p:nvPr>
            <p:ph idx="1"/>
          </p:nvPr>
        </p:nvSpPr>
        <p:spPr>
          <a:xfrm>
            <a:off x="0" y="500042"/>
            <a:ext cx="8329642" cy="1685924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+mj-lt"/>
              </a:rPr>
              <a:t>Возникновение и </a:t>
            </a:r>
            <a:r>
              <a:rPr lang="ru-RU" sz="2400" dirty="0" err="1" smtClean="0">
                <a:latin typeface="+mj-lt"/>
              </a:rPr>
              <a:t>хронизацию</a:t>
            </a:r>
            <a:r>
              <a:rPr lang="ru-RU" sz="2400" dirty="0" smtClean="0">
                <a:latin typeface="+mj-lt"/>
              </a:rPr>
              <a:t> головной боли у молодых пациентов связывают с неадаптивным стилем жизни и эмоциональными расстройствами.</a:t>
            </a:r>
            <a:endParaRPr lang="ru-RU" sz="2200" dirty="0">
              <a:latin typeface="+mj-lt"/>
            </a:endParaRPr>
          </a:p>
        </p:txBody>
      </p:sp>
      <p:pic>
        <p:nvPicPr>
          <p:cNvPr id="13" name="Рисунок 12" descr="grupp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7422" y="1857364"/>
            <a:ext cx="4173408" cy="3286148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 txBox="1">
            <a:spLocks/>
          </p:cNvSpPr>
          <p:nvPr/>
        </p:nvSpPr>
        <p:spPr>
          <a:xfrm>
            <a:off x="142844" y="428604"/>
            <a:ext cx="8786874" cy="307183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ru-RU" sz="23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80000"/>
              <a:buFont typeface="Wingdings" pitchFamily="2" charset="2"/>
              <a:buChar char="ü"/>
              <a:tabLst/>
              <a:defRPr/>
            </a:pPr>
            <a:r>
              <a:rPr kumimoji="0" lang="ru-RU" sz="215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проанализировать характеристики головной боли                        у студентов; 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80000"/>
              <a:buFont typeface="Wingdings" pitchFamily="2" charset="2"/>
              <a:buChar char="ü"/>
              <a:tabLst/>
              <a:defRPr/>
            </a:pPr>
            <a:r>
              <a:rPr kumimoji="0" lang="ru-RU" sz="215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оценить наличие эмоциональных нарушений в связи                   с типом темперамента;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80000"/>
              <a:buFont typeface="Wingdings" pitchFamily="2" charset="2"/>
              <a:buChar char="ü"/>
              <a:tabLst/>
              <a:defRPr/>
            </a:pPr>
            <a:r>
              <a:rPr kumimoji="0" lang="ru-RU" sz="215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выявить возможные корреляционные зависимости между количественными характеристиками головной боли,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>
                <a:srgbClr val="FF0000"/>
              </a:buClr>
              <a:buSzPct val="80000"/>
              <a:tabLst/>
              <a:defRPr/>
            </a:pPr>
            <a:r>
              <a:rPr lang="ru-RU" sz="2150" dirty="0" smtClean="0">
                <a:latin typeface="+mj-lt"/>
              </a:rPr>
              <a:t>      уровнем тревоги, депрессии и типом темперамента.</a:t>
            </a:r>
            <a:endParaRPr kumimoji="0" lang="ru-RU" sz="215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ru-RU" sz="215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00034" y="-142900"/>
            <a:ext cx="1928826" cy="1428760"/>
          </a:xfrm>
          <a:prstGeom prst="rect">
            <a:avLst/>
          </a:prstGeom>
        </p:spPr>
        <p:txBody>
          <a:bodyPr vert="horz" lIns="45720" rIns="4572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Задачи: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Рисунок 6" descr="1301174285_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6050" y="3643314"/>
            <a:ext cx="3786214" cy="2839661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3D-Women-Shake-Hand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5918" y="2428868"/>
            <a:ext cx="4786322" cy="478632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800" b="1" dirty="0" smtClean="0"/>
              <a:t>Материалы и методы</a:t>
            </a:r>
            <a:endParaRPr lang="ru-RU" sz="3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28596" y="1357298"/>
            <a:ext cx="7758138" cy="90010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+mj-lt"/>
              </a:rPr>
              <a:t>     Проведено анкетирование 155 учащихся, из них 34 мужчины и 121 женщина.</a:t>
            </a:r>
          </a:p>
          <a:p>
            <a:endParaRPr lang="ru-RU" sz="2600" dirty="0">
              <a:latin typeface="+mj-lt"/>
            </a:endParaRPr>
          </a:p>
        </p:txBody>
      </p:sp>
      <p:sp>
        <p:nvSpPr>
          <p:cNvPr id="8" name="Содержимое 4"/>
          <p:cNvSpPr txBox="1">
            <a:spLocks/>
          </p:cNvSpPr>
          <p:nvPr/>
        </p:nvSpPr>
        <p:spPr>
          <a:xfrm>
            <a:off x="1714480" y="3286124"/>
            <a:ext cx="857256" cy="61435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22%</a:t>
            </a: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" name="Содержимое 4"/>
          <p:cNvSpPr txBox="1">
            <a:spLocks/>
          </p:cNvSpPr>
          <p:nvPr/>
        </p:nvSpPr>
        <p:spPr>
          <a:xfrm>
            <a:off x="5500694" y="3286124"/>
            <a:ext cx="857256" cy="61435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78%</a:t>
            </a: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714356"/>
          <a:ext cx="7467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одержимое 4"/>
          <p:cNvSpPr txBox="1">
            <a:spLocks/>
          </p:cNvSpPr>
          <p:nvPr/>
        </p:nvSpPr>
        <p:spPr>
          <a:xfrm>
            <a:off x="169014" y="5491649"/>
            <a:ext cx="7758138" cy="900105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    *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НГУ,</a:t>
            </a:r>
            <a:r>
              <a:rPr kumimoji="0" lang="ru-RU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НГПУ, НГТУ, </a:t>
            </a:r>
            <a:r>
              <a:rPr kumimoji="0" lang="ru-RU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СГУГиТ</a:t>
            </a:r>
            <a:r>
              <a:rPr kumimoji="0" lang="ru-RU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, </a:t>
            </a:r>
            <a:r>
              <a:rPr kumimoji="0" lang="ru-RU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РАНХиГС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857232"/>
          <a:ext cx="7467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одержимое 4"/>
          <p:cNvSpPr txBox="1">
            <a:spLocks/>
          </p:cNvSpPr>
          <p:nvPr/>
        </p:nvSpPr>
        <p:spPr>
          <a:xfrm>
            <a:off x="169014" y="5457853"/>
            <a:ext cx="7758138" cy="900105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    *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студенты 1-3 курса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ru-RU" sz="2000" dirty="0" smtClean="0">
                <a:latin typeface="+mj-lt"/>
              </a:rPr>
              <a:t>      **студенты 4-6 курса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357166"/>
            <a:ext cx="8072494" cy="4525963"/>
          </a:xfrm>
        </p:spPr>
        <p:txBody>
          <a:bodyPr>
            <a:normAutofit/>
          </a:bodyPr>
          <a:lstStyle/>
          <a:p>
            <a:r>
              <a:rPr lang="ru-RU" sz="2200" dirty="0" smtClean="0">
                <a:latin typeface="+mj-lt"/>
              </a:rPr>
              <a:t>Для проведения исследования использовалась анкета, разработанная на кафедре неврологии  лечебного факультета НГМУ совместно с к.м.н., доцентом Дорониной О.Б., включающая 31 вопрос и визуальную аналоговую шкалу (ВАШ).</a:t>
            </a:r>
          </a:p>
          <a:p>
            <a:r>
              <a:rPr lang="ru-RU" sz="2200" dirty="0" smtClean="0">
                <a:latin typeface="+mj-lt"/>
              </a:rPr>
              <a:t>Кроме того, всеми опрашиваемыми заполнялись Госпитальная шкала тревоги и депрессии (</a:t>
            </a:r>
            <a:r>
              <a:rPr lang="en-US" sz="2200" dirty="0" smtClean="0">
                <a:latin typeface="+mj-lt"/>
              </a:rPr>
              <a:t>HADS</a:t>
            </a:r>
            <a:r>
              <a:rPr lang="ru-RU" sz="2200" dirty="0" smtClean="0">
                <a:latin typeface="+mj-lt"/>
              </a:rPr>
              <a:t>) и Личностный </a:t>
            </a:r>
            <a:r>
              <a:rPr lang="ru-RU" sz="2200" dirty="0" err="1" smtClean="0">
                <a:latin typeface="+mj-lt"/>
              </a:rPr>
              <a:t>опросник</a:t>
            </a:r>
            <a:r>
              <a:rPr lang="ru-RU" sz="2200" dirty="0" smtClean="0">
                <a:latin typeface="+mj-lt"/>
              </a:rPr>
              <a:t> </a:t>
            </a:r>
            <a:r>
              <a:rPr lang="ru-RU" sz="2200" dirty="0" err="1" smtClean="0">
                <a:latin typeface="+mj-lt"/>
              </a:rPr>
              <a:t>Айзенка</a:t>
            </a:r>
            <a:r>
              <a:rPr lang="ru-RU" sz="2200" dirty="0" smtClean="0">
                <a:latin typeface="+mj-lt"/>
              </a:rPr>
              <a:t> </a:t>
            </a:r>
            <a:r>
              <a:rPr lang="en-US" sz="2200" dirty="0" smtClean="0">
                <a:latin typeface="+mj-lt"/>
              </a:rPr>
              <a:t>EPI </a:t>
            </a:r>
            <a:r>
              <a:rPr lang="ru-RU" sz="2200" dirty="0" smtClean="0">
                <a:latin typeface="+mj-lt"/>
              </a:rPr>
              <a:t>(вариант </a:t>
            </a:r>
            <a:r>
              <a:rPr lang="en-US" sz="2200" dirty="0" smtClean="0">
                <a:latin typeface="+mj-lt"/>
              </a:rPr>
              <a:t>A</a:t>
            </a:r>
            <a:r>
              <a:rPr lang="ru-RU" sz="2200" dirty="0" smtClean="0">
                <a:latin typeface="+mj-lt"/>
              </a:rPr>
              <a:t>).</a:t>
            </a:r>
            <a:endParaRPr lang="ru-RU" sz="2200" dirty="0">
              <a:latin typeface="+mj-lt"/>
            </a:endParaRPr>
          </a:p>
        </p:txBody>
      </p:sp>
      <p:pic>
        <p:nvPicPr>
          <p:cNvPr id="5" name="Рисунок 4" descr="3_D_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298" y="3429000"/>
            <a:ext cx="4286280" cy="3214710"/>
          </a:xfrm>
          <a:prstGeom prst="rect">
            <a:avLst/>
          </a:prstGeom>
        </p:spPr>
      </p:pic>
      <p:sp>
        <p:nvSpPr>
          <p:cNvPr id="6" name="Содержимое 4"/>
          <p:cNvSpPr txBox="1">
            <a:spLocks/>
          </p:cNvSpPr>
          <p:nvPr/>
        </p:nvSpPr>
        <p:spPr>
          <a:xfrm rot="18569299">
            <a:off x="3000886" y="4560671"/>
            <a:ext cx="2297552" cy="900105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3600" dirty="0" smtClean="0">
                <a:latin typeface="+mj-lt"/>
              </a:rPr>
              <a:t>Анкета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1142984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/>
              <a:t>Интенсивность головной боли                                        за последние 4 недели по ВАШ</a:t>
            </a:r>
            <a:endParaRPr lang="ru-RU" sz="2200" b="1" dirty="0"/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idx="1"/>
          </p:nvPr>
        </p:nvGraphicFramePr>
        <p:xfrm>
          <a:off x="428596" y="2571744"/>
          <a:ext cx="4214842" cy="37862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Диаграмма 10"/>
          <p:cNvGraphicFramePr/>
          <p:nvPr/>
        </p:nvGraphicFramePr>
        <p:xfrm>
          <a:off x="4643438" y="3071786"/>
          <a:ext cx="4143404" cy="37862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Заголовок 1"/>
          <p:cNvSpPr txBox="1">
            <a:spLocks/>
          </p:cNvSpPr>
          <p:nvPr/>
        </p:nvSpPr>
        <p:spPr>
          <a:xfrm>
            <a:off x="1071538" y="214290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Результаты</a:t>
            </a:r>
            <a:endParaRPr kumimoji="0" lang="ru-RU" sz="4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-142908" y="1643050"/>
          <a:ext cx="4786346" cy="41434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Содержимое 3"/>
          <p:cNvGraphicFramePr>
            <a:graphicFrameLocks/>
          </p:cNvGraphicFramePr>
          <p:nvPr/>
        </p:nvGraphicFramePr>
        <p:xfrm>
          <a:off x="4357686" y="2143116"/>
          <a:ext cx="4429156" cy="41434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00100" y="35716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2600" b="1" dirty="0" smtClean="0"/>
              <a:t>Частота эпизодов головной боли</a:t>
            </a:r>
            <a:endParaRPr lang="ru-RU" sz="26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/>
              <a:t>Провоцирующие факторы </a:t>
            </a:r>
            <a:br>
              <a:rPr lang="ru-RU" sz="3200" b="1" dirty="0" smtClean="0"/>
            </a:br>
            <a:r>
              <a:rPr lang="ru-RU" sz="3200" b="1" dirty="0" smtClean="0"/>
              <a:t>головной боли</a:t>
            </a:r>
            <a:endParaRPr lang="ru-RU" sz="3200" b="1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142844" y="1714488"/>
          <a:ext cx="8143932" cy="44291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Ограничение повседневной деятельности</a:t>
            </a:r>
            <a:endParaRPr lang="ru-RU" sz="2800" b="1" dirty="0"/>
          </a:p>
        </p:txBody>
      </p:sp>
      <p:pic>
        <p:nvPicPr>
          <p:cNvPr id="4" name="Содержимое 3" descr="ar1267236184783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214942" y="2214554"/>
            <a:ext cx="2857520" cy="2857520"/>
          </a:xfrm>
          <a:effectLst>
            <a:softEdge rad="63500"/>
          </a:effectLst>
        </p:spPr>
      </p:pic>
      <p:graphicFrame>
        <p:nvGraphicFramePr>
          <p:cNvPr id="5" name="Диаграмма 4"/>
          <p:cNvGraphicFramePr/>
          <p:nvPr/>
        </p:nvGraphicFramePr>
        <p:xfrm>
          <a:off x="357158" y="2500306"/>
          <a:ext cx="4572032" cy="29606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Содержимое 4"/>
          <p:cNvSpPr txBox="1">
            <a:spLocks/>
          </p:cNvSpPr>
          <p:nvPr/>
        </p:nvSpPr>
        <p:spPr>
          <a:xfrm>
            <a:off x="285720" y="2143116"/>
            <a:ext cx="928694" cy="64294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НЕТ</a:t>
            </a: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7" name="Содержимое 4"/>
          <p:cNvSpPr txBox="1">
            <a:spLocks/>
          </p:cNvSpPr>
          <p:nvPr/>
        </p:nvSpPr>
        <p:spPr>
          <a:xfrm>
            <a:off x="4000496" y="2143116"/>
            <a:ext cx="857256" cy="61435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ДА</a:t>
            </a: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3d-chelovechek-7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143240" y="1857364"/>
            <a:ext cx="2099203" cy="3400436"/>
          </a:xfr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609600" y="4270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Ограничение повседневной деятельности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142844" y="3357562"/>
          <a:ext cx="3833818" cy="29606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/>
          <p:cNvGraphicFramePr/>
          <p:nvPr/>
        </p:nvGraphicFramePr>
        <p:xfrm>
          <a:off x="4857752" y="1785926"/>
          <a:ext cx="3833818" cy="29606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Содержимое 4"/>
          <p:cNvSpPr txBox="1">
            <a:spLocks/>
          </p:cNvSpPr>
          <p:nvPr/>
        </p:nvSpPr>
        <p:spPr>
          <a:xfrm>
            <a:off x="7143768" y="3143248"/>
            <a:ext cx="857256" cy="61435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ДА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" name="Содержимое 4"/>
          <p:cNvSpPr txBox="1">
            <a:spLocks/>
          </p:cNvSpPr>
          <p:nvPr/>
        </p:nvSpPr>
        <p:spPr>
          <a:xfrm>
            <a:off x="2357422" y="4572008"/>
            <a:ext cx="857256" cy="61435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ДА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0" name="Содержимое 4"/>
          <p:cNvSpPr txBox="1">
            <a:spLocks/>
          </p:cNvSpPr>
          <p:nvPr/>
        </p:nvSpPr>
        <p:spPr>
          <a:xfrm>
            <a:off x="5715008" y="3143248"/>
            <a:ext cx="857256" cy="61435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НЕТ</a:t>
            </a:r>
          </a:p>
        </p:txBody>
      </p:sp>
      <p:sp>
        <p:nvSpPr>
          <p:cNvPr id="11" name="Содержимое 4"/>
          <p:cNvSpPr txBox="1">
            <a:spLocks/>
          </p:cNvSpPr>
          <p:nvPr/>
        </p:nvSpPr>
        <p:spPr>
          <a:xfrm>
            <a:off x="714348" y="4572008"/>
            <a:ext cx="857256" cy="61435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НЕТ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Содержимое 11" descr="img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2285992"/>
            <a:ext cx="2809875" cy="349567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71435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3000" b="1" dirty="0" smtClean="0"/>
              <a:t>Прием лекарственных средств для купирования болевого синдрома</a:t>
            </a:r>
            <a:endParaRPr lang="ru-RU" sz="3000" b="1" dirty="0"/>
          </a:p>
        </p:txBody>
      </p:sp>
      <p:pic>
        <p:nvPicPr>
          <p:cNvPr id="5" name="Рисунок 4" descr="tabletki-dlya-ukrepleniya-volos.jp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 rot="430442">
            <a:off x="856195" y="2510641"/>
            <a:ext cx="2534285" cy="1286469"/>
          </a:xfrm>
          <a:prstGeom prst="rect">
            <a:avLst/>
          </a:prstGeom>
          <a:effectLst>
            <a:softEdge rad="127000"/>
          </a:effectLst>
        </p:spPr>
      </p:pic>
      <p:graphicFrame>
        <p:nvGraphicFramePr>
          <p:cNvPr id="13" name="Диаграмма 12"/>
          <p:cNvGraphicFramePr/>
          <p:nvPr/>
        </p:nvGraphicFramePr>
        <p:xfrm>
          <a:off x="4071934" y="2428868"/>
          <a:ext cx="4214842" cy="30321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Содержимое 4"/>
          <p:cNvSpPr txBox="1">
            <a:spLocks/>
          </p:cNvSpPr>
          <p:nvPr/>
        </p:nvSpPr>
        <p:spPr>
          <a:xfrm>
            <a:off x="4071934" y="2071678"/>
            <a:ext cx="928694" cy="64294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НЕТ</a:t>
            </a: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7" name="Содержимое 4"/>
          <p:cNvSpPr txBox="1">
            <a:spLocks/>
          </p:cNvSpPr>
          <p:nvPr/>
        </p:nvSpPr>
        <p:spPr>
          <a:xfrm>
            <a:off x="7215206" y="2071678"/>
            <a:ext cx="857256" cy="61435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ДА</a:t>
            </a: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335_3d-chelovechek-27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6380" y="2857496"/>
            <a:ext cx="2000264" cy="287090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3400" b="1" dirty="0" smtClean="0"/>
              <a:t>Уровень тревоги по </a:t>
            </a:r>
            <a:r>
              <a:rPr lang="en-US" sz="3400" b="1" dirty="0" smtClean="0"/>
              <a:t>HADS</a:t>
            </a:r>
            <a:endParaRPr lang="ru-RU" sz="3400" b="1" dirty="0"/>
          </a:p>
        </p:txBody>
      </p:sp>
      <p:graphicFrame>
        <p:nvGraphicFramePr>
          <p:cNvPr id="5" name="Содержимое 3"/>
          <p:cNvGraphicFramePr>
            <a:graphicFrameLocks/>
          </p:cNvGraphicFramePr>
          <p:nvPr/>
        </p:nvGraphicFramePr>
        <p:xfrm>
          <a:off x="285720" y="4214818"/>
          <a:ext cx="4114800" cy="2357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Содержимое 3"/>
          <p:cNvGraphicFramePr>
            <a:graphicFrameLocks/>
          </p:cNvGraphicFramePr>
          <p:nvPr/>
        </p:nvGraphicFramePr>
        <p:xfrm>
          <a:off x="0" y="1285860"/>
          <a:ext cx="4900618" cy="28289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Овальная выноска 10"/>
          <p:cNvSpPr/>
          <p:nvPr/>
        </p:nvSpPr>
        <p:spPr>
          <a:xfrm>
            <a:off x="5857884" y="1428736"/>
            <a:ext cx="2143140" cy="1357322"/>
          </a:xfrm>
          <a:prstGeom prst="wedgeEllipseCallou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одержимое 4"/>
          <p:cNvSpPr txBox="1">
            <a:spLocks/>
          </p:cNvSpPr>
          <p:nvPr/>
        </p:nvSpPr>
        <p:spPr>
          <a:xfrm>
            <a:off x="6072198" y="1857364"/>
            <a:ext cx="1785950" cy="82866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ТРЕВОГА</a:t>
            </a:r>
            <a:endParaRPr kumimoji="0" lang="ru-RU" sz="2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335_3d-chelovechek-27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538" y="3000372"/>
            <a:ext cx="2000264" cy="2870902"/>
          </a:xfrm>
          <a:prstGeom prst="rect">
            <a:avLst/>
          </a:prstGeom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3400" b="1" dirty="0" smtClean="0"/>
              <a:t>Уровень депрессии по </a:t>
            </a:r>
            <a:r>
              <a:rPr lang="en-US" sz="3400" b="1" dirty="0" smtClean="0"/>
              <a:t>HADS</a:t>
            </a:r>
            <a:endParaRPr lang="ru-RU" sz="3400" b="1" dirty="0"/>
          </a:p>
        </p:txBody>
      </p:sp>
      <p:sp>
        <p:nvSpPr>
          <p:cNvPr id="10" name="Овальная выноска 9"/>
          <p:cNvSpPr/>
          <p:nvPr/>
        </p:nvSpPr>
        <p:spPr>
          <a:xfrm>
            <a:off x="1500166" y="1571612"/>
            <a:ext cx="2143140" cy="1357322"/>
          </a:xfrm>
          <a:prstGeom prst="wedgeEllipseCallou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" name="Содержимое 3"/>
          <p:cNvGraphicFramePr>
            <a:graphicFrameLocks/>
          </p:cNvGraphicFramePr>
          <p:nvPr/>
        </p:nvGraphicFramePr>
        <p:xfrm>
          <a:off x="4000496" y="3857628"/>
          <a:ext cx="4900618" cy="28289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Содержимое 3"/>
          <p:cNvGraphicFramePr>
            <a:graphicFrameLocks/>
          </p:cNvGraphicFramePr>
          <p:nvPr/>
        </p:nvGraphicFramePr>
        <p:xfrm>
          <a:off x="3857620" y="785794"/>
          <a:ext cx="4900618" cy="3257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Содержимое 4"/>
          <p:cNvSpPr txBox="1">
            <a:spLocks/>
          </p:cNvSpPr>
          <p:nvPr/>
        </p:nvSpPr>
        <p:spPr>
          <a:xfrm>
            <a:off x="1500166" y="2000240"/>
            <a:ext cx="2071702" cy="82866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ДЕПРЕССИЯ</a:t>
            </a:r>
            <a:endParaRPr kumimoji="0" lang="ru-RU" sz="2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2547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Типы темперамента</a:t>
            </a:r>
            <a:endParaRPr lang="ru-RU" sz="3200" b="1" dirty="0"/>
          </a:p>
        </p:txBody>
      </p:sp>
      <p:pic>
        <p:nvPicPr>
          <p:cNvPr id="6" name="Содержимое 5" descr="metod_point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142984"/>
            <a:ext cx="6143668" cy="3749573"/>
          </a:xfrm>
        </p:spPr>
      </p:pic>
      <p:sp>
        <p:nvSpPr>
          <p:cNvPr id="7" name="Содержимое 4"/>
          <p:cNvSpPr txBox="1">
            <a:spLocks/>
          </p:cNvSpPr>
          <p:nvPr/>
        </p:nvSpPr>
        <p:spPr>
          <a:xfrm>
            <a:off x="1500166" y="1071546"/>
            <a:ext cx="5643602" cy="61435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b="1" dirty="0" smtClean="0">
                <a:latin typeface="+mj-lt"/>
              </a:rPr>
              <a:t>холерик    меланхолик   сангвиник   флегматик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8" name="Содержимое 4"/>
          <p:cNvSpPr txBox="1">
            <a:spLocks/>
          </p:cNvSpPr>
          <p:nvPr/>
        </p:nvSpPr>
        <p:spPr>
          <a:xfrm>
            <a:off x="1785918" y="4929198"/>
            <a:ext cx="5357850" cy="61435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1900" b="1" dirty="0" smtClean="0">
                <a:latin typeface="+mj-lt"/>
              </a:rPr>
              <a:t>46,8</a:t>
            </a:r>
            <a:r>
              <a:rPr lang="en-US" sz="1900" b="1" dirty="0" smtClean="0">
                <a:latin typeface="+mj-lt"/>
              </a:rPr>
              <a:t>%              </a:t>
            </a:r>
            <a:r>
              <a:rPr lang="ru-RU" sz="1900" b="1" dirty="0" smtClean="0">
                <a:latin typeface="+mj-lt"/>
              </a:rPr>
              <a:t>  </a:t>
            </a:r>
            <a:r>
              <a:rPr lang="en-US" sz="1900" b="1" dirty="0" smtClean="0">
                <a:latin typeface="+mj-lt"/>
              </a:rPr>
              <a:t>26</a:t>
            </a:r>
            <a:r>
              <a:rPr lang="ru-RU" sz="1900" b="1" dirty="0" smtClean="0">
                <a:latin typeface="+mj-lt"/>
              </a:rPr>
              <a:t>,5%           15,9%         10,6%</a:t>
            </a:r>
            <a:endParaRPr kumimoji="0" lang="ru-RU" sz="19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" name="Содержимое 4"/>
          <p:cNvSpPr txBox="1">
            <a:spLocks/>
          </p:cNvSpPr>
          <p:nvPr/>
        </p:nvSpPr>
        <p:spPr>
          <a:xfrm>
            <a:off x="1785918" y="5429264"/>
            <a:ext cx="5357850" cy="61435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en-US" sz="1900" b="1" dirty="0" smtClean="0">
                <a:latin typeface="+mj-lt"/>
              </a:rPr>
              <a:t>29</a:t>
            </a:r>
            <a:r>
              <a:rPr lang="ru-RU" sz="1900" b="1" dirty="0" smtClean="0">
                <a:latin typeface="+mj-lt"/>
              </a:rPr>
              <a:t>,</a:t>
            </a:r>
            <a:r>
              <a:rPr lang="en-US" sz="1900" b="1" dirty="0" smtClean="0">
                <a:latin typeface="+mj-lt"/>
              </a:rPr>
              <a:t>5%              </a:t>
            </a:r>
            <a:r>
              <a:rPr lang="ru-RU" sz="1900" b="1" dirty="0" smtClean="0">
                <a:latin typeface="+mj-lt"/>
              </a:rPr>
              <a:t>  </a:t>
            </a:r>
            <a:r>
              <a:rPr lang="en-US" sz="1900" b="1" dirty="0" smtClean="0">
                <a:latin typeface="+mj-lt"/>
              </a:rPr>
              <a:t>27</a:t>
            </a:r>
            <a:r>
              <a:rPr lang="ru-RU" sz="1900" b="1" dirty="0" smtClean="0">
                <a:latin typeface="+mj-lt"/>
              </a:rPr>
              <a:t>,</a:t>
            </a:r>
            <a:r>
              <a:rPr lang="en-US" sz="1900" b="1" dirty="0" smtClean="0">
                <a:latin typeface="+mj-lt"/>
              </a:rPr>
              <a:t>9</a:t>
            </a:r>
            <a:r>
              <a:rPr lang="ru-RU" sz="1900" b="1" dirty="0" smtClean="0">
                <a:latin typeface="+mj-lt"/>
              </a:rPr>
              <a:t>%           1</a:t>
            </a:r>
            <a:r>
              <a:rPr lang="en-US" sz="1900" b="1" dirty="0" smtClean="0">
                <a:latin typeface="+mj-lt"/>
              </a:rPr>
              <a:t>9</a:t>
            </a:r>
            <a:r>
              <a:rPr lang="ru-RU" sz="1900" b="1" dirty="0" smtClean="0">
                <a:latin typeface="+mj-lt"/>
              </a:rPr>
              <a:t>,</a:t>
            </a:r>
            <a:r>
              <a:rPr lang="en-US" sz="1900" b="1" dirty="0" smtClean="0">
                <a:latin typeface="+mj-lt"/>
              </a:rPr>
              <a:t>7</a:t>
            </a:r>
            <a:r>
              <a:rPr lang="ru-RU" sz="1900" b="1" dirty="0" smtClean="0">
                <a:latin typeface="+mj-lt"/>
              </a:rPr>
              <a:t>%         </a:t>
            </a:r>
            <a:r>
              <a:rPr lang="en-US" sz="1900" b="1" dirty="0" smtClean="0">
                <a:latin typeface="+mj-lt"/>
              </a:rPr>
              <a:t>22</a:t>
            </a:r>
            <a:r>
              <a:rPr lang="ru-RU" sz="1900" b="1" dirty="0" smtClean="0">
                <a:latin typeface="+mj-lt"/>
              </a:rPr>
              <a:t>,</a:t>
            </a:r>
            <a:r>
              <a:rPr lang="en-US" sz="1900" b="1" dirty="0" smtClean="0">
                <a:latin typeface="+mj-lt"/>
              </a:rPr>
              <a:t>9</a:t>
            </a:r>
            <a:r>
              <a:rPr lang="ru-RU" sz="1900" b="1" dirty="0" smtClean="0">
                <a:latin typeface="+mj-lt"/>
              </a:rPr>
              <a:t>%</a:t>
            </a:r>
            <a:endParaRPr kumimoji="0" lang="ru-RU" sz="19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0" name="Содержимое 4"/>
          <p:cNvSpPr txBox="1">
            <a:spLocks/>
          </p:cNvSpPr>
          <p:nvPr/>
        </p:nvSpPr>
        <p:spPr>
          <a:xfrm>
            <a:off x="0" y="4929198"/>
            <a:ext cx="2071702" cy="82866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1900" b="1" dirty="0" smtClean="0">
                <a:latin typeface="+mj-lt"/>
              </a:rPr>
              <a:t>Младшие</a:t>
            </a:r>
            <a:endParaRPr kumimoji="0" lang="ru-RU" sz="19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1" name="Содержимое 4"/>
          <p:cNvSpPr txBox="1">
            <a:spLocks/>
          </p:cNvSpPr>
          <p:nvPr/>
        </p:nvSpPr>
        <p:spPr>
          <a:xfrm>
            <a:off x="0" y="5429264"/>
            <a:ext cx="2071702" cy="82866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Старшие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endParaRPr kumimoji="0" lang="ru-RU" sz="19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/>
              <a:t>Корреляционные связи</a:t>
            </a:r>
            <a:endParaRPr lang="ru-RU" sz="3200" b="1" dirty="0"/>
          </a:p>
        </p:txBody>
      </p:sp>
      <p:sp>
        <p:nvSpPr>
          <p:cNvPr id="5" name="Не равно 4"/>
          <p:cNvSpPr/>
          <p:nvPr/>
        </p:nvSpPr>
        <p:spPr>
          <a:xfrm>
            <a:off x="3286116" y="2928934"/>
            <a:ext cx="2357454" cy="1214446"/>
          </a:xfrm>
          <a:prstGeom prst="mathNotEqual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Рисунок 5" descr="3d-chelovechek-2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86446" y="1785926"/>
            <a:ext cx="2343666" cy="3786214"/>
          </a:xfrm>
          <a:prstGeom prst="rect">
            <a:avLst/>
          </a:prstGeom>
        </p:spPr>
      </p:pic>
      <p:sp>
        <p:nvSpPr>
          <p:cNvPr id="7" name="Содержимое 4"/>
          <p:cNvSpPr txBox="1">
            <a:spLocks/>
          </p:cNvSpPr>
          <p:nvPr/>
        </p:nvSpPr>
        <p:spPr>
          <a:xfrm>
            <a:off x="142844" y="3000372"/>
            <a:ext cx="3143272" cy="235745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20624" marR="0" lvl="0" indent="-384048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ТРЕВОГА</a:t>
            </a:r>
          </a:p>
          <a:p>
            <a:pPr marL="420624" marR="0" lvl="0" indent="-384048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ДЕПРЕССИЯ</a:t>
            </a:r>
          </a:p>
          <a:p>
            <a:pPr marL="420624" marR="0" lvl="0" indent="-384048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ТЕМПЕРАМЕНТ</a:t>
            </a:r>
            <a:endParaRPr kumimoji="0" lang="ru-RU" sz="2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800" b="1" dirty="0" smtClean="0"/>
              <a:t>Выводы</a:t>
            </a:r>
            <a:endParaRPr lang="ru-RU" sz="3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571612"/>
            <a:ext cx="8001056" cy="4757758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+mj-lt"/>
              </a:rPr>
              <a:t>Среди студентов младших курсов большее значение по сравнению со старшими имели такие провоцирующие   факторы головной боли как эмоциональный стресс,                                         </a:t>
            </a:r>
          </a:p>
          <a:p>
            <a:pPr>
              <a:spcBef>
                <a:spcPts val="0"/>
              </a:spcBef>
              <a:buNone/>
            </a:pPr>
            <a:r>
              <a:rPr lang="ru-RU" sz="2000" dirty="0" smtClean="0">
                <a:latin typeface="+mj-lt"/>
              </a:rPr>
              <a:t>      нарушения сна, изменение погоды, громкий шум и голод.</a:t>
            </a:r>
          </a:p>
          <a:p>
            <a:endParaRPr lang="ru-RU" sz="2000" dirty="0" smtClean="0">
              <a:latin typeface="+mj-lt"/>
            </a:endParaRPr>
          </a:p>
          <a:p>
            <a:r>
              <a:rPr lang="ru-RU" sz="2000" dirty="0" smtClean="0">
                <a:latin typeface="+mj-lt"/>
              </a:rPr>
              <a:t>Отмечается преобладание клинически выраженной тревоги у студентов младших курсов и клинически выраженной депрессии - у старшекурсников.</a:t>
            </a:r>
          </a:p>
          <a:p>
            <a:endParaRPr lang="ru-RU" sz="2000" dirty="0" smtClean="0">
              <a:latin typeface="+mj-lt"/>
            </a:endParaRPr>
          </a:p>
          <a:p>
            <a:r>
              <a:rPr lang="ru-RU" sz="2000" dirty="0" smtClean="0">
                <a:latin typeface="+mj-lt"/>
              </a:rPr>
              <a:t>Большинство опрошенных студентов младших курсов являлись холериками по типу темперамента. </a:t>
            </a:r>
            <a:endParaRPr lang="ru-RU" sz="2000" dirty="0">
              <a:latin typeface="+mj-lt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571480"/>
            <a:ext cx="7500990" cy="4525963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+mj-lt"/>
              </a:rPr>
              <a:t>Таким образом, выявленные различия могут быть связаны с особенностями  адаптационных возможностей организма у студентов младших и старших курсов в ответ на ежедневную нагрузку. </a:t>
            </a:r>
          </a:p>
          <a:p>
            <a:endParaRPr lang="ru-RU" sz="2400" dirty="0">
              <a:latin typeface="+mj-lt"/>
            </a:endParaRPr>
          </a:p>
        </p:txBody>
      </p:sp>
      <p:pic>
        <p:nvPicPr>
          <p:cNvPr id="4" name="Рисунок 3" descr="PMJBVmhrK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2786058"/>
            <a:ext cx="3857652" cy="3224452"/>
          </a:xfrm>
          <a:prstGeom prst="rect">
            <a:avLst/>
          </a:prstGeom>
        </p:spPr>
      </p:pic>
      <p:pic>
        <p:nvPicPr>
          <p:cNvPr id="5" name="Рисунок 4" descr="3d-chelovechek-5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2428868"/>
            <a:ext cx="2732486" cy="3643314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142984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3800" b="1" dirty="0" smtClean="0"/>
              <a:t>СПАСИБО ЗА ВНИМАНИЕ!</a:t>
            </a:r>
            <a:endParaRPr lang="ru-RU" sz="3800" b="1" dirty="0"/>
          </a:p>
        </p:txBody>
      </p:sp>
      <p:pic>
        <p:nvPicPr>
          <p:cNvPr id="5" name="Рисунок 4" descr="0_e4071_39b14ed4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3174" y="2714620"/>
            <a:ext cx="3200416" cy="3200416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12273</TotalTime>
  <Words>491</Words>
  <Application>Microsoft Office PowerPoint</Application>
  <PresentationFormat>Экран (4:3)</PresentationFormat>
  <Paragraphs>105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Техническая</vt:lpstr>
      <vt:lpstr>ИЗУЧЕНИЕ НЕКОТОРЫХ КЛИНИЧЕСКИХ ПАРАМЕТРОВ ГОЛОВНОЙ БОЛИ У СТУДЕНТОВ МЛАДШИХ И СТАРШИХ КУРСОВ</vt:lpstr>
      <vt:lpstr>Актуальность исследования</vt:lpstr>
      <vt:lpstr>Цель исследования -  изучить особенности  головной боли у студентов младших и старших курсов.</vt:lpstr>
      <vt:lpstr>Слайд 4</vt:lpstr>
      <vt:lpstr>Материалы и методы</vt:lpstr>
      <vt:lpstr>Слайд 6</vt:lpstr>
      <vt:lpstr>Слайд 7</vt:lpstr>
      <vt:lpstr>Слайд 8</vt:lpstr>
      <vt:lpstr>Интенсивность головной боли                                        за последние 4 недели по ВАШ</vt:lpstr>
      <vt:lpstr>Частота эпизодов головной боли</vt:lpstr>
      <vt:lpstr>Провоцирующие факторы  головной боли</vt:lpstr>
      <vt:lpstr>Ограничение повседневной деятельности</vt:lpstr>
      <vt:lpstr>Слайд 13</vt:lpstr>
      <vt:lpstr>Прием лекарственных средств для купирования болевого синдрома</vt:lpstr>
      <vt:lpstr>Уровень тревоги по HADS</vt:lpstr>
      <vt:lpstr>Уровень депрессии по HADS</vt:lpstr>
      <vt:lpstr>Типы темперамента</vt:lpstr>
      <vt:lpstr>Корреляционные связи</vt:lpstr>
      <vt:lpstr>Выводы</vt:lpstr>
      <vt:lpstr>Слайд 20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ИЗУЧЕНИЕ НЕКОТОРЫХ КЛИНИЧЕСКИХ ПАРАМЕТРОВ ГОЛОВНОЙ БОЛИ У СТУДЕНТОВ МЛАДШИХ И СТАРШИХ КУРСОВ</dc:title>
  <dc:creator>Лина</dc:creator>
  <cp:lastModifiedBy>Лина</cp:lastModifiedBy>
  <cp:revision>174</cp:revision>
  <dcterms:created xsi:type="dcterms:W3CDTF">2015-03-16T12:47:35Z</dcterms:created>
  <dcterms:modified xsi:type="dcterms:W3CDTF">2015-04-14T16:45:43Z</dcterms:modified>
</cp:coreProperties>
</file>