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58" r:id="rId3"/>
    <p:sldId id="260" r:id="rId4"/>
    <p:sldId id="257" r:id="rId5"/>
    <p:sldId id="259" r:id="rId6"/>
    <p:sldId id="272" r:id="rId7"/>
    <p:sldId id="274" r:id="rId8"/>
    <p:sldId id="273" r:id="rId9"/>
    <p:sldId id="265" r:id="rId10"/>
    <p:sldId id="275" r:id="rId11"/>
    <p:sldId id="276" r:id="rId12"/>
    <p:sldId id="270" r:id="rId13"/>
    <p:sldId id="268" r:id="rId14"/>
    <p:sldId id="269" r:id="rId15"/>
    <p:sldId id="261" r:id="rId16"/>
    <p:sldId id="277" r:id="rId17"/>
    <p:sldId id="262" r:id="rId18"/>
    <p:sldId id="26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FFFF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6" autoAdjust="0"/>
    <p:restoredTop sz="94630" autoAdjust="0"/>
  </p:normalViewPr>
  <p:slideViewPr>
    <p:cSldViewPr>
      <p:cViewPr varScale="1">
        <p:scale>
          <a:sx n="67" d="100"/>
          <a:sy n="67" d="100"/>
        </p:scale>
        <p:origin x="-145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0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5"/>
  <c:chart>
    <c:title>
      <c:tx>
        <c:rich>
          <a:bodyPr/>
          <a:lstStyle/>
          <a:p>
            <a:pPr>
              <a:defRPr i="1"/>
            </a:pPr>
            <a:r>
              <a:rPr lang="ru-RU" i="1"/>
              <a:t>АЧТВ</a:t>
            </a:r>
          </a:p>
        </c:rich>
      </c:tx>
      <c:layout>
        <c:manualLayout>
          <c:xMode val="edge"/>
          <c:yMode val="edge"/>
          <c:x val="0.39670623017195633"/>
          <c:y val="0"/>
        </c:manualLayout>
      </c:layout>
      <c:spPr>
        <a:solidFill>
          <a:srgbClr val="92D050"/>
        </a:solidFill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ИИ</c:v>
                </c:pt>
              </c:strCache>
            </c:strRef>
          </c:tx>
          <c:spPr>
            <a:solidFill>
              <a:srgbClr val="FF0066"/>
            </a:solidFill>
          </c:spPr>
          <c:dLbls>
            <c:dLbl>
              <c:idx val="0"/>
              <c:layout>
                <c:manualLayout>
                  <c:x val="-5.2044217309187873E-2"/>
                  <c:y val="7.4929370218643331E-3"/>
                </c:manualLayout>
              </c:layout>
              <c:tx>
                <c:rich>
                  <a:bodyPr/>
                  <a:lstStyle/>
                  <a:p>
                    <a:r>
                      <a:rPr lang="en-US" sz="2400" dirty="0" smtClean="0"/>
                      <a:t>4</a:t>
                    </a:r>
                    <a:r>
                      <a:rPr lang="en-US" dirty="0" smtClean="0"/>
                      <a:t>6,8</a:t>
                    </a:r>
                    <a:r>
                      <a:rPr lang="ru-RU" dirty="0" smtClean="0"/>
                      <a:t> </a:t>
                    </a:r>
                    <a:r>
                      <a:rPr lang="ru-RU" sz="1800" b="1" i="0" u="none" strike="noStrike" baseline="0" dirty="0" smtClean="0"/>
                      <a:t>±15,3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2400" b="1">
                    <a:solidFill>
                      <a:srgbClr val="00B05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АЧТВ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46.8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ГИ</c:v>
                </c:pt>
              </c:strCache>
            </c:strRef>
          </c:tx>
          <c:spPr>
            <a:solidFill>
              <a:srgbClr val="7030A0"/>
            </a:solidFill>
          </c:spPr>
          <c:dLbls>
            <c:dLbl>
              <c:idx val="0"/>
              <c:layout>
                <c:manualLayout>
                  <c:x val="4.6485267069091091E-2"/>
                  <c:y val="9.341981480645651E-3"/>
                </c:manualLayout>
              </c:layout>
              <c:tx>
                <c:rich>
                  <a:bodyPr/>
                  <a:lstStyle/>
                  <a:p>
                    <a:r>
                      <a:rPr lang="en-US" sz="2400" dirty="0" smtClean="0"/>
                      <a:t>46,8</a:t>
                    </a:r>
                    <a:r>
                      <a:rPr lang="ru-RU" dirty="0" smtClean="0"/>
                      <a:t> </a:t>
                    </a:r>
                    <a:r>
                      <a:rPr lang="ru-RU" sz="1800" b="1" i="0" u="none" strike="noStrike" baseline="0" dirty="0" smtClean="0"/>
                      <a:t>±15,5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solidFill>
                      <a:srgbClr val="00B05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АЧТВ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46.8</c:v>
                </c:pt>
              </c:numCache>
            </c:numRef>
          </c:val>
        </c:ser>
        <c:dLbls>
          <c:showVal val="1"/>
        </c:dLbls>
        <c:overlap val="-25"/>
        <c:axId val="50169728"/>
        <c:axId val="50171264"/>
      </c:barChart>
      <c:catAx>
        <c:axId val="50169728"/>
        <c:scaling>
          <c:orientation val="minMax"/>
        </c:scaling>
        <c:delete val="1"/>
        <c:axPos val="b"/>
        <c:majorTickMark val="none"/>
        <c:tickLblPos val="none"/>
        <c:crossAx val="50171264"/>
        <c:crosses val="autoZero"/>
        <c:auto val="1"/>
        <c:lblAlgn val="ctr"/>
        <c:lblOffset val="100"/>
      </c:catAx>
      <c:valAx>
        <c:axId val="50171264"/>
        <c:scaling>
          <c:orientation val="minMax"/>
        </c:scaling>
        <c:delete val="1"/>
        <c:axPos val="l"/>
        <c:numFmt formatCode="General" sourceLinked="1"/>
        <c:tickLblPos val="none"/>
        <c:crossAx val="50169728"/>
        <c:crosses val="autoZero"/>
        <c:crossBetween val="between"/>
      </c:valAx>
    </c:plotArea>
    <c:plotVisOnly val="1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МНО</a:t>
            </a:r>
            <a:endParaRPr lang="ru-RU" dirty="0"/>
          </a:p>
        </c:rich>
      </c:tx>
      <c:layout>
        <c:manualLayout>
          <c:xMode val="edge"/>
          <c:yMode val="edge"/>
          <c:x val="0.40410374024635559"/>
          <c:y val="0"/>
        </c:manualLayout>
      </c:layout>
      <c:spPr>
        <a:solidFill>
          <a:srgbClr val="92D050"/>
        </a:solidFill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ИИ</c:v>
                </c:pt>
              </c:strCache>
            </c:strRef>
          </c:tx>
          <c:spPr>
            <a:solidFill>
              <a:srgbClr val="FF0066"/>
            </a:solidFill>
          </c:spPr>
          <c:dLbls>
            <c:dLbl>
              <c:idx val="0"/>
              <c:layout>
                <c:manualLayout>
                  <c:x val="3.4397868861773933E-17"/>
                  <c:y val="2.1838211123246805E-2"/>
                </c:manualLayout>
              </c:layout>
              <c:tx>
                <c:rich>
                  <a:bodyPr/>
                  <a:lstStyle/>
                  <a:p>
                    <a:r>
                      <a:rPr lang="en-US" sz="2400" smtClean="0"/>
                      <a:t>1</a:t>
                    </a:r>
                    <a:r>
                      <a:rPr lang="en-US" smtClean="0"/>
                      <a:t>,22</a:t>
                    </a:r>
                    <a:r>
                      <a:rPr lang="ru-RU" smtClean="0"/>
                      <a:t> </a:t>
                    </a:r>
                    <a:r>
                      <a:rPr lang="ru-RU" sz="1800" b="1" i="0" u="none" strike="noStrike" baseline="0" smtClean="0"/>
                      <a:t>±0,24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2400" b="1">
                    <a:solidFill>
                      <a:srgbClr val="00B05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МНО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1.22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ГИ</c:v>
                </c:pt>
              </c:strCache>
            </c:strRef>
          </c:tx>
          <c:spPr>
            <a:solidFill>
              <a:srgbClr val="7030A0"/>
            </a:solidFill>
          </c:spPr>
          <c:dLbls>
            <c:dLbl>
              <c:idx val="0"/>
              <c:layout>
                <c:manualLayout>
                  <c:x val="-7.5050762681215088E-3"/>
                  <c:y val="1.4558998478470015E-2"/>
                </c:manualLayout>
              </c:layout>
              <c:tx>
                <c:rich>
                  <a:bodyPr/>
                  <a:lstStyle/>
                  <a:p>
                    <a:r>
                      <a:rPr lang="en-US" sz="2400" dirty="0" smtClean="0"/>
                      <a:t>1</a:t>
                    </a:r>
                    <a:r>
                      <a:rPr lang="en-US" dirty="0" smtClean="0"/>
                      <a:t>,25</a:t>
                    </a:r>
                    <a:endParaRPr lang="ru-RU" dirty="0" smtClean="0"/>
                  </a:p>
                  <a:p>
                    <a:r>
                      <a:rPr lang="ru-RU" sz="1800" b="1" i="0" u="none" strike="noStrike" baseline="0" dirty="0" smtClean="0"/>
                      <a:t>±0,28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2400" b="1">
                    <a:solidFill>
                      <a:srgbClr val="00B05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МНО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1.25</c:v>
                </c:pt>
              </c:numCache>
            </c:numRef>
          </c:val>
        </c:ser>
        <c:dLbls>
          <c:showVal val="1"/>
        </c:dLbls>
        <c:overlap val="-25"/>
        <c:axId val="50640384"/>
        <c:axId val="50641920"/>
      </c:barChart>
      <c:catAx>
        <c:axId val="50640384"/>
        <c:scaling>
          <c:orientation val="minMax"/>
        </c:scaling>
        <c:delete val="1"/>
        <c:axPos val="b"/>
        <c:majorTickMark val="none"/>
        <c:tickLblPos val="none"/>
        <c:crossAx val="50641920"/>
        <c:crosses val="autoZero"/>
        <c:auto val="1"/>
        <c:lblAlgn val="ctr"/>
        <c:lblOffset val="100"/>
      </c:catAx>
      <c:valAx>
        <c:axId val="50641920"/>
        <c:scaling>
          <c:orientation val="minMax"/>
        </c:scaling>
        <c:delete val="1"/>
        <c:axPos val="l"/>
        <c:numFmt formatCode="General" sourceLinked="1"/>
        <c:tickLblPos val="none"/>
        <c:crossAx val="50640384"/>
        <c:crosses val="autoZero"/>
        <c:crossBetween val="between"/>
      </c:valAx>
      <c:spPr>
        <a:solidFill>
          <a:schemeClr val="tx2">
            <a:lumMod val="20000"/>
            <a:lumOff val="80000"/>
          </a:schemeClr>
        </a:solidFill>
      </c:spPr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Фибриноген</a:t>
            </a:r>
            <a:endParaRPr lang="ru-RU" dirty="0"/>
          </a:p>
        </c:rich>
      </c:tx>
      <c:layout>
        <c:manualLayout>
          <c:xMode val="edge"/>
          <c:yMode val="edge"/>
          <c:x val="0.25340076839862041"/>
          <c:y val="1.8179742611814781E-3"/>
        </c:manualLayout>
      </c:layout>
      <c:spPr>
        <a:solidFill>
          <a:srgbClr val="92D050"/>
        </a:solidFill>
      </c:spPr>
    </c:title>
    <c:plotArea>
      <c:layout>
        <c:manualLayout>
          <c:layoutTarget val="inner"/>
          <c:xMode val="edge"/>
          <c:yMode val="edge"/>
          <c:x val="9.0235451874856321E-2"/>
          <c:y val="0.19120809150926624"/>
          <c:w val="0.90976454812514351"/>
          <c:h val="0.7822167949336890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ИИ</c:v>
                </c:pt>
              </c:strCache>
            </c:strRef>
          </c:tx>
          <c:spPr>
            <a:solidFill>
              <a:srgbClr val="FF0066"/>
            </a:solidFill>
          </c:spPr>
          <c:dLbls>
            <c:dLbl>
              <c:idx val="0"/>
              <c:layout>
                <c:manualLayout>
                  <c:x val="-8.0179627619293235E-3"/>
                  <c:y val="1.0480103098313398E-2"/>
                </c:manualLayout>
              </c:layout>
              <c:tx>
                <c:rich>
                  <a:bodyPr/>
                  <a:lstStyle/>
                  <a:p>
                    <a:r>
                      <a:rPr lang="en-US" sz="2000" dirty="0" smtClean="0"/>
                      <a:t>4072</a:t>
                    </a:r>
                    <a:endParaRPr lang="ru-RU" sz="2000" dirty="0" smtClean="0"/>
                  </a:p>
                  <a:p>
                    <a:r>
                      <a:rPr lang="ru-RU" sz="1600" b="1" i="0" u="none" strike="noStrike" baseline="0" dirty="0" smtClean="0"/>
                      <a:t>±1152</a:t>
                    </a:r>
                    <a:endParaRPr lang="en-US" sz="1600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solidFill>
                      <a:srgbClr val="00B05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Фибриноген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4072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ГИ</c:v>
                </c:pt>
              </c:strCache>
            </c:strRef>
          </c:tx>
          <c:spPr>
            <a:solidFill>
              <a:srgbClr val="7030A0"/>
            </a:solidFill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4060</a:t>
                    </a:r>
                    <a:r>
                      <a:rPr lang="ru-RU" sz="1600" b="1" i="0" u="none" strike="noStrike" baseline="0" dirty="0" smtClean="0"/>
                      <a:t>±1124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solidFill>
                      <a:srgbClr val="00B05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Фибриноген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4060</c:v>
                </c:pt>
              </c:numCache>
            </c:numRef>
          </c:val>
        </c:ser>
        <c:dLbls>
          <c:showVal val="1"/>
        </c:dLbls>
        <c:overlap val="-25"/>
        <c:axId val="50695168"/>
        <c:axId val="50770688"/>
      </c:barChart>
      <c:catAx>
        <c:axId val="50695168"/>
        <c:scaling>
          <c:orientation val="minMax"/>
        </c:scaling>
        <c:delete val="1"/>
        <c:axPos val="b"/>
        <c:majorTickMark val="none"/>
        <c:tickLblPos val="none"/>
        <c:crossAx val="50770688"/>
        <c:crosses val="autoZero"/>
        <c:auto val="1"/>
        <c:lblAlgn val="ctr"/>
        <c:lblOffset val="100"/>
      </c:catAx>
      <c:valAx>
        <c:axId val="50770688"/>
        <c:scaling>
          <c:orientation val="minMax"/>
        </c:scaling>
        <c:delete val="1"/>
        <c:axPos val="l"/>
        <c:numFmt formatCode="General" sourceLinked="1"/>
        <c:tickLblPos val="none"/>
        <c:crossAx val="50695168"/>
        <c:crosses val="autoZero"/>
        <c:crossBetween val="between"/>
      </c:valAx>
      <c:spPr>
        <a:solidFill>
          <a:schemeClr val="accent3">
            <a:lumMod val="20000"/>
            <a:lumOff val="80000"/>
          </a:schemeClr>
        </a:solidFill>
      </c:spPr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i="1"/>
            </a:pPr>
            <a:r>
              <a:rPr lang="ru-RU" i="1" dirty="0" smtClean="0"/>
              <a:t>ПВ</a:t>
            </a:r>
            <a:endParaRPr lang="ru-RU" i="1" dirty="0"/>
          </a:p>
        </c:rich>
      </c:tx>
      <c:layout/>
      <c:spPr>
        <a:solidFill>
          <a:srgbClr val="92D050"/>
        </a:solidFill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ИИ</c:v>
                </c:pt>
              </c:strCache>
            </c:strRef>
          </c:tx>
          <c:spPr>
            <a:solidFill>
              <a:srgbClr val="FF0066"/>
            </a:solidFill>
          </c:spPr>
          <c:dLbls>
            <c:dLbl>
              <c:idx val="0"/>
              <c:layout>
                <c:manualLayout>
                  <c:x val="1.7636929230085554E-2"/>
                  <c:y val="0"/>
                </c:manualLayout>
              </c:layout>
              <c:tx>
                <c:rich>
                  <a:bodyPr anchor="t"/>
                  <a:lstStyle/>
                  <a:p>
                    <a:pPr>
                      <a:defRPr sz="2400" b="1">
                        <a:solidFill>
                          <a:srgbClr val="00B050"/>
                        </a:solidFill>
                      </a:defRPr>
                    </a:pPr>
                    <a:r>
                      <a:rPr lang="en-US" sz="2000" dirty="0" smtClean="0"/>
                      <a:t>16,6</a:t>
                    </a:r>
                    <a:endParaRPr lang="ru-RU" sz="2000" dirty="0" smtClean="0"/>
                  </a:p>
                  <a:p>
                    <a:pPr>
                      <a:defRPr sz="2400" b="1">
                        <a:solidFill>
                          <a:srgbClr val="00B050"/>
                        </a:solidFill>
                      </a:defRPr>
                    </a:pPr>
                    <a:r>
                      <a:rPr lang="ru-RU" sz="1800" b="1" i="0" u="none" strike="noStrike" baseline="0" dirty="0" smtClean="0"/>
                      <a:t>±2,9</a:t>
                    </a:r>
                    <a:endParaRPr lang="en-US" dirty="0"/>
                  </a:p>
                </c:rich>
              </c:tx>
              <c:spPr/>
              <c:showVal val="1"/>
            </c:dLbl>
            <c:txPr>
              <a:bodyPr/>
              <a:lstStyle/>
              <a:p>
                <a:pPr>
                  <a:defRPr sz="2400" b="1">
                    <a:solidFill>
                      <a:srgbClr val="00B05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ПВ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16.600000000000001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ГИ</c:v>
                </c:pt>
              </c:strCache>
            </c:strRef>
          </c:tx>
          <c:dPt>
            <c:idx val="0"/>
            <c:spPr>
              <a:solidFill>
                <a:srgbClr val="7030A0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2000" smtClean="0"/>
                      <a:t>1</a:t>
                    </a:r>
                    <a:r>
                      <a:rPr lang="en-US" smtClean="0"/>
                      <a:t>6,9</a:t>
                    </a:r>
                    <a:endParaRPr lang="ru-RU" smtClean="0"/>
                  </a:p>
                  <a:p>
                    <a:r>
                      <a:rPr lang="ru-RU" sz="1800" b="1" i="0" u="none" strike="noStrike" baseline="0" smtClean="0"/>
                      <a:t>±2,7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2000" b="1">
                    <a:solidFill>
                      <a:srgbClr val="00B05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ПВ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16.899999999999999</c:v>
                </c:pt>
              </c:numCache>
            </c:numRef>
          </c:val>
        </c:ser>
        <c:dLbls>
          <c:showVal val="1"/>
        </c:dLbls>
        <c:overlap val="-25"/>
        <c:axId val="122899840"/>
        <c:axId val="122942592"/>
      </c:barChart>
      <c:catAx>
        <c:axId val="122899840"/>
        <c:scaling>
          <c:orientation val="minMax"/>
        </c:scaling>
        <c:delete val="1"/>
        <c:axPos val="b"/>
        <c:majorTickMark val="none"/>
        <c:tickLblPos val="none"/>
        <c:crossAx val="122942592"/>
        <c:crosses val="autoZero"/>
        <c:auto val="1"/>
        <c:lblAlgn val="ctr"/>
        <c:lblOffset val="100"/>
      </c:catAx>
      <c:valAx>
        <c:axId val="122942592"/>
        <c:scaling>
          <c:orientation val="minMax"/>
          <c:max val="20"/>
          <c:min val="15"/>
        </c:scaling>
        <c:delete val="1"/>
        <c:axPos val="l"/>
        <c:numFmt formatCode="General" sourceLinked="1"/>
        <c:tickLblPos val="none"/>
        <c:crossAx val="122899840"/>
        <c:crosses val="autoZero"/>
        <c:crossBetween val="between"/>
      </c:valAx>
      <c:spPr>
        <a:solidFill>
          <a:schemeClr val="accent4">
            <a:lumMod val="20000"/>
            <a:lumOff val="80000"/>
          </a:schemeClr>
        </a:solidFill>
      </c:spPr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i="1"/>
            </a:pPr>
            <a:r>
              <a:rPr lang="ru-RU" i="1" dirty="0" smtClean="0"/>
              <a:t>ПИ</a:t>
            </a:r>
            <a:endParaRPr lang="ru-RU" i="1" dirty="0"/>
          </a:p>
        </c:rich>
      </c:tx>
      <c:layout/>
      <c:spPr>
        <a:solidFill>
          <a:srgbClr val="92D050"/>
        </a:solidFill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ИИ</c:v>
                </c:pt>
              </c:strCache>
            </c:strRef>
          </c:tx>
          <c:dPt>
            <c:idx val="0"/>
            <c:spPr>
              <a:solidFill>
                <a:srgbClr val="FF0066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2400" smtClean="0"/>
                      <a:t>8</a:t>
                    </a:r>
                    <a:r>
                      <a:rPr lang="en-US" smtClean="0"/>
                      <a:t>5,1</a:t>
                    </a:r>
                    <a:endParaRPr lang="ru-RU" smtClean="0"/>
                  </a:p>
                  <a:p>
                    <a:r>
                      <a:rPr lang="ru-RU" sz="1800" b="1" i="0" u="none" strike="noStrike" baseline="0" smtClean="0"/>
                      <a:t>±12,1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2400" b="1">
                    <a:solidFill>
                      <a:srgbClr val="00B05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ПВ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85.1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ГИ</c:v>
                </c:pt>
              </c:strCache>
            </c:strRef>
          </c:tx>
          <c:dPt>
            <c:idx val="0"/>
            <c:spPr>
              <a:solidFill>
                <a:srgbClr val="7030A0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2400" smtClean="0"/>
                      <a:t>8</a:t>
                    </a:r>
                    <a:r>
                      <a:rPr lang="en-US" smtClean="0"/>
                      <a:t>5,2</a:t>
                    </a:r>
                    <a:endParaRPr lang="ru-RU" smtClean="0"/>
                  </a:p>
                  <a:p>
                    <a:r>
                      <a:rPr lang="ru-RU" sz="1800" b="1" i="0" u="none" strike="noStrike" baseline="0" smtClean="0"/>
                      <a:t>±12,5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2400" b="1">
                    <a:solidFill>
                      <a:srgbClr val="00B05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ПВ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85.2</c:v>
                </c:pt>
              </c:numCache>
            </c:numRef>
          </c:val>
        </c:ser>
        <c:dLbls>
          <c:showVal val="1"/>
        </c:dLbls>
        <c:overlap val="-25"/>
        <c:axId val="124979840"/>
        <c:axId val="124998016"/>
      </c:barChart>
      <c:catAx>
        <c:axId val="124979840"/>
        <c:scaling>
          <c:orientation val="minMax"/>
        </c:scaling>
        <c:delete val="1"/>
        <c:axPos val="b"/>
        <c:majorTickMark val="none"/>
        <c:tickLblPos val="none"/>
        <c:crossAx val="124998016"/>
        <c:crosses val="autoZero"/>
        <c:auto val="1"/>
        <c:lblAlgn val="ctr"/>
        <c:lblOffset val="100"/>
      </c:catAx>
      <c:valAx>
        <c:axId val="124998016"/>
        <c:scaling>
          <c:orientation val="minMax"/>
        </c:scaling>
        <c:delete val="1"/>
        <c:axPos val="l"/>
        <c:numFmt formatCode="General" sourceLinked="1"/>
        <c:tickLblPos val="none"/>
        <c:crossAx val="124979840"/>
        <c:crosses val="autoZero"/>
        <c:crossBetween val="between"/>
        <c:majorUnit val="0.1"/>
      </c:valAx>
      <c:spPr>
        <a:solidFill>
          <a:schemeClr val="accent2">
            <a:lumMod val="20000"/>
            <a:lumOff val="80000"/>
          </a:schemeClr>
        </a:solidFill>
      </c:spPr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9"/>
  <c:chart>
    <c:title>
      <c:tx>
        <c:rich>
          <a:bodyPr/>
          <a:lstStyle/>
          <a:p>
            <a:pPr>
              <a:defRPr/>
            </a:pPr>
            <a:r>
              <a:rPr lang="ru-RU"/>
              <a:t>АЧТВ</a:t>
            </a:r>
          </a:p>
        </c:rich>
      </c:tx>
      <c:layout/>
    </c:title>
    <c:plotArea>
      <c:layout/>
      <c:barChart>
        <c:barDir val="col"/>
        <c:grouping val="stacked"/>
        <c:ser>
          <c:idx val="0"/>
          <c:order val="0"/>
          <c:tx>
            <c:strRef>
              <c:f>'Лист1'!$B$1</c:f>
              <c:strCache>
                <c:ptCount val="1"/>
                <c:pt idx="0">
                  <c:v>Ряд 1</c:v>
                </c:pt>
              </c:strCache>
            </c:strRef>
          </c:tx>
          <c:dPt>
            <c:idx val="0"/>
            <c:spPr>
              <a:solidFill>
                <a:srgbClr val="FF0066"/>
              </a:solidFill>
            </c:spPr>
          </c:dPt>
          <c:dPt>
            <c:idx val="1"/>
            <c:spPr>
              <a:solidFill>
                <a:srgbClr val="FF0000"/>
              </a:solidFill>
            </c:spPr>
          </c:dPt>
          <c:dPt>
            <c:idx val="2"/>
            <c:spPr>
              <a:solidFill>
                <a:srgbClr val="7030A0"/>
              </a:solidFill>
            </c:spPr>
          </c:dPt>
          <c:dPt>
            <c:idx val="3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-5.9785023886234894E-3"/>
                  <c:y val="-0.21468558352972625"/>
                </c:manualLayout>
              </c:layout>
              <c:tx>
                <c:rich>
                  <a:bodyPr/>
                  <a:lstStyle/>
                  <a:p>
                    <a:r>
                      <a:rPr lang="en-US" sz="2000" dirty="0" smtClean="0"/>
                      <a:t>44,8</a:t>
                    </a:r>
                    <a:endParaRPr lang="ru-RU" sz="2000" dirty="0" smtClean="0"/>
                  </a:p>
                  <a:p>
                    <a:r>
                      <a:rPr lang="ru-RU" sz="2000" b="1" i="0" u="none" strike="noStrike" baseline="0" dirty="0" smtClean="0"/>
                      <a:t>±11,5</a:t>
                    </a:r>
                    <a:endParaRPr lang="en-US" sz="2000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7.5927674702810834E-3"/>
                  <c:y val="-0.40723953125420387"/>
                </c:manualLayout>
              </c:layout>
              <c:tx>
                <c:rich>
                  <a:bodyPr/>
                  <a:lstStyle/>
                  <a:p>
                    <a:r>
                      <a:rPr lang="en-US" sz="2000" dirty="0" smtClean="0"/>
                      <a:t>4</a:t>
                    </a:r>
                    <a:r>
                      <a:rPr lang="en-US" dirty="0" smtClean="0"/>
                      <a:t>9,3</a:t>
                    </a:r>
                    <a:endParaRPr lang="ru-RU" dirty="0" smtClean="0"/>
                  </a:p>
                  <a:p>
                    <a:r>
                      <a:rPr lang="ru-RU" sz="1800" b="1" i="0" u="none" strike="noStrike" baseline="0" dirty="0" smtClean="0"/>
                      <a:t>±19 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-2.9893100389975528E-3"/>
                  <c:y val="-0.2037576646393340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45</a:t>
                    </a:r>
                    <a:endParaRPr lang="ru-RU" dirty="0" smtClean="0"/>
                  </a:p>
                  <a:p>
                    <a:r>
                      <a:rPr lang="ru-RU" sz="2000" b="1" i="0" u="none" strike="noStrike" baseline="0" dirty="0" smtClean="0"/>
                      <a:t>±12,9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3.5273858460171119E-3"/>
                  <c:y val="-0.4130251438454046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49,5</a:t>
                    </a:r>
                    <a:endParaRPr lang="ru-RU" dirty="0" smtClean="0"/>
                  </a:p>
                  <a:p>
                    <a:r>
                      <a:rPr lang="ru-RU" sz="2000" b="1" i="0" u="none" strike="noStrike" baseline="0" dirty="0" smtClean="0"/>
                      <a:t>±17,0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2000" b="1">
                    <a:solidFill>
                      <a:srgbClr val="00B05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'Лист1'!$A$2:$A$5</c:f>
              <c:strCache>
                <c:ptCount val="4"/>
                <c:pt idx="0">
                  <c:v>АТ</c:v>
                </c:pt>
                <c:pt idx="1">
                  <c:v>КЭ</c:v>
                </c:pt>
                <c:pt idx="2">
                  <c:v>ВМК</c:v>
                </c:pt>
                <c:pt idx="3">
                  <c:v>САК</c:v>
                </c:pt>
              </c:strCache>
            </c:strRef>
          </c:cat>
          <c:val>
            <c:numRef>
              <c:f>'Лист1'!$B$2:$B$5</c:f>
              <c:numCache>
                <c:formatCode>General</c:formatCode>
                <c:ptCount val="4"/>
                <c:pt idx="0">
                  <c:v>44.8</c:v>
                </c:pt>
                <c:pt idx="1">
                  <c:v>49.3</c:v>
                </c:pt>
                <c:pt idx="2">
                  <c:v>45</c:v>
                </c:pt>
                <c:pt idx="3">
                  <c:v>49.5</c:v>
                </c:pt>
              </c:numCache>
            </c:numRef>
          </c:val>
        </c:ser>
        <c:ser>
          <c:idx val="1"/>
          <c:order val="1"/>
          <c:tx>
            <c:strRef>
              <c:f>'Лист1'!$C$1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'Лист1'!$A$2:$A$5</c:f>
              <c:strCache>
                <c:ptCount val="4"/>
                <c:pt idx="0">
                  <c:v>АТ</c:v>
                </c:pt>
                <c:pt idx="1">
                  <c:v>КЭ</c:v>
                </c:pt>
                <c:pt idx="2">
                  <c:v>ВМК</c:v>
                </c:pt>
                <c:pt idx="3">
                  <c:v>САК</c:v>
                </c:pt>
              </c:strCache>
            </c:strRef>
          </c:cat>
          <c:val>
            <c:numRef>
              <c:f>'Лист1'!$C$2:$C$5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'Лист1'!$D$1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'Лист1'!$A$2:$A$5</c:f>
              <c:strCache>
                <c:ptCount val="4"/>
                <c:pt idx="0">
                  <c:v>АТ</c:v>
                </c:pt>
                <c:pt idx="1">
                  <c:v>КЭ</c:v>
                </c:pt>
                <c:pt idx="2">
                  <c:v>ВМК</c:v>
                </c:pt>
                <c:pt idx="3">
                  <c:v>САК</c:v>
                </c:pt>
              </c:strCache>
            </c:strRef>
          </c:cat>
          <c:val>
            <c:numRef>
              <c:f>'Лист1'!$D$2:$D$5</c:f>
              <c:numCache>
                <c:formatCode>General</c:formatCode>
                <c:ptCount val="4"/>
              </c:numCache>
            </c:numRef>
          </c:val>
        </c:ser>
        <c:dLbls>
          <c:showVal val="1"/>
        </c:dLbls>
        <c:gapWidth val="95"/>
        <c:overlap val="100"/>
        <c:axId val="133124480"/>
        <c:axId val="133126016"/>
      </c:barChart>
      <c:catAx>
        <c:axId val="133124480"/>
        <c:scaling>
          <c:orientation val="minMax"/>
        </c:scaling>
        <c:axPos val="b"/>
        <c:majorTickMark val="none"/>
        <c:tickLblPos val="nextTo"/>
        <c:spPr>
          <a:solidFill>
            <a:srgbClr val="92D050"/>
          </a:solidFill>
        </c:spPr>
        <c:txPr>
          <a:bodyPr/>
          <a:lstStyle/>
          <a:p>
            <a:pPr>
              <a:defRPr b="1"/>
            </a:pPr>
            <a:endParaRPr lang="ru-RU"/>
          </a:p>
        </c:txPr>
        <c:crossAx val="133126016"/>
        <c:crosses val="autoZero"/>
        <c:auto val="1"/>
        <c:lblAlgn val="ctr"/>
        <c:lblOffset val="100"/>
      </c:catAx>
      <c:valAx>
        <c:axId val="133126016"/>
        <c:scaling>
          <c:orientation val="minMax"/>
        </c:scaling>
        <c:delete val="1"/>
        <c:axPos val="l"/>
        <c:numFmt formatCode="General" sourceLinked="1"/>
        <c:tickLblPos val="none"/>
        <c:crossAx val="133124480"/>
        <c:crosses val="autoZero"/>
        <c:crossBetween val="between"/>
      </c:valAx>
    </c:plotArea>
    <c:plotVisOnly val="1"/>
  </c:chart>
  <c:spPr>
    <a:solidFill>
      <a:schemeClr val="accent1">
        <a:lumMod val="20000"/>
        <a:lumOff val="80000"/>
      </a:schemeClr>
    </a:solidFill>
  </c:spPr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9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МНО</a:t>
            </a:r>
            <a:endParaRPr lang="ru-RU" dirty="0"/>
          </a:p>
        </c:rich>
      </c:tx>
      <c:layout/>
    </c:title>
    <c:plotArea>
      <c:layout/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0066"/>
            </a:solidFill>
          </c:spPr>
          <c:dPt>
            <c:idx val="1"/>
            <c:spPr>
              <a:solidFill>
                <a:srgbClr val="FF0000"/>
              </a:solidFill>
            </c:spPr>
          </c:dPt>
          <c:dPt>
            <c:idx val="2"/>
            <c:spPr>
              <a:solidFill>
                <a:srgbClr val="7030A0"/>
              </a:solidFill>
            </c:spPr>
          </c:dPt>
          <c:dPt>
            <c:idx val="3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-9.6446306804485044E-3"/>
                  <c:y val="-0.20038231292426251"/>
                </c:manualLayout>
              </c:layout>
              <c:tx>
                <c:rich>
                  <a:bodyPr/>
                  <a:lstStyle/>
                  <a:p>
                    <a:pPr>
                      <a:defRPr sz="2000" b="1">
                        <a:solidFill>
                          <a:srgbClr val="00B050"/>
                        </a:solidFill>
                      </a:defRPr>
                    </a:pPr>
                    <a:r>
                      <a:rPr lang="en-US" sz="2000" dirty="0" smtClean="0"/>
                      <a:t>1,17</a:t>
                    </a:r>
                    <a:endParaRPr lang="ru-RU" sz="2000" dirty="0" smtClean="0"/>
                  </a:p>
                  <a:p>
                    <a:pPr>
                      <a:defRPr sz="2000" b="1">
                        <a:solidFill>
                          <a:srgbClr val="00B050"/>
                        </a:solidFill>
                      </a:defRPr>
                    </a:pPr>
                    <a:r>
                      <a:rPr lang="ru-RU" sz="2000" b="1" i="0" u="none" strike="noStrike" baseline="0" dirty="0" smtClean="0"/>
                      <a:t>±0,18</a:t>
                    </a:r>
                    <a:endParaRPr lang="en-US" sz="2000" dirty="0"/>
                  </a:p>
                </c:rich>
              </c:tx>
              <c:spPr/>
              <c:showVal val="1"/>
            </c:dLbl>
            <c:dLbl>
              <c:idx val="1"/>
              <c:layout>
                <c:manualLayout>
                  <c:x val="-1.2972353176691058E-2"/>
                  <c:y val="-0.39553066986142787"/>
                </c:manualLayout>
              </c:layout>
              <c:tx>
                <c:rich>
                  <a:bodyPr/>
                  <a:lstStyle/>
                  <a:p>
                    <a:pPr>
                      <a:defRPr sz="2000" b="1">
                        <a:solidFill>
                          <a:srgbClr val="00B050"/>
                        </a:solidFill>
                      </a:defRPr>
                    </a:pPr>
                    <a:r>
                      <a:rPr lang="en-US" sz="2000" dirty="0" smtClean="0"/>
                      <a:t>1,27</a:t>
                    </a:r>
                    <a:endParaRPr lang="ru-RU" sz="2000" dirty="0" smtClean="0"/>
                  </a:p>
                  <a:p>
                    <a:pPr>
                      <a:defRPr sz="2000" b="1">
                        <a:solidFill>
                          <a:srgbClr val="00B050"/>
                        </a:solidFill>
                      </a:defRPr>
                    </a:pPr>
                    <a:r>
                      <a:rPr lang="ru-RU" sz="2000" b="1" i="0" u="none" strike="noStrike" baseline="0" dirty="0" smtClean="0"/>
                      <a:t>±0,3</a:t>
                    </a:r>
                    <a:endParaRPr lang="en-US" sz="2000" dirty="0"/>
                  </a:p>
                </c:rich>
              </c:tx>
              <c:spPr/>
              <c:showVal val="1"/>
            </c:dLbl>
            <c:dLbl>
              <c:idx val="2"/>
              <c:layout>
                <c:manualLayout>
                  <c:x val="-2.9891856879633938E-3"/>
                  <c:y val="-0.35248322183466202"/>
                </c:manualLayout>
              </c:layout>
              <c:tx>
                <c:rich>
                  <a:bodyPr/>
                  <a:lstStyle/>
                  <a:p>
                    <a:pPr>
                      <a:defRPr sz="2000" b="1">
                        <a:solidFill>
                          <a:srgbClr val="00B050"/>
                        </a:solidFill>
                      </a:defRPr>
                    </a:pPr>
                    <a:r>
                      <a:rPr lang="en-US" sz="2000" dirty="0" smtClean="0"/>
                      <a:t>1,25</a:t>
                    </a:r>
                    <a:endParaRPr lang="ru-RU" sz="2000" dirty="0" smtClean="0"/>
                  </a:p>
                  <a:p>
                    <a:pPr>
                      <a:defRPr sz="2000" b="1">
                        <a:solidFill>
                          <a:srgbClr val="00B050"/>
                        </a:solidFill>
                      </a:defRPr>
                    </a:pPr>
                    <a:r>
                      <a:rPr lang="ru-RU" sz="2000" b="1" i="0" u="none" strike="noStrike" baseline="0" dirty="0" smtClean="0"/>
                      <a:t>±0,26</a:t>
                    </a:r>
                    <a:endParaRPr lang="en-US" sz="2000" dirty="0"/>
                  </a:p>
                </c:rich>
              </c:tx>
              <c:spPr/>
              <c:showVal val="1"/>
            </c:dLbl>
            <c:dLbl>
              <c:idx val="3"/>
              <c:layout>
                <c:manualLayout>
                  <c:x val="-6.9939818007642785E-3"/>
                  <c:y val="-0.42140494329677203"/>
                </c:manualLayout>
              </c:layout>
              <c:tx>
                <c:rich>
                  <a:bodyPr/>
                  <a:lstStyle/>
                  <a:p>
                    <a:pPr>
                      <a:defRPr sz="2000" b="1">
                        <a:solidFill>
                          <a:srgbClr val="00B050"/>
                        </a:solidFill>
                      </a:defRPr>
                    </a:pPr>
                    <a:r>
                      <a:rPr lang="en-US" sz="2000" dirty="0" smtClean="0"/>
                      <a:t>1,29</a:t>
                    </a:r>
                    <a:endParaRPr lang="ru-RU" sz="2000" dirty="0" smtClean="0"/>
                  </a:p>
                  <a:p>
                    <a:pPr>
                      <a:defRPr sz="2000" b="1">
                        <a:solidFill>
                          <a:srgbClr val="00B050"/>
                        </a:solidFill>
                      </a:defRPr>
                    </a:pPr>
                    <a:r>
                      <a:rPr lang="ru-RU" sz="2000" b="1" i="0" u="none" strike="noStrike" baseline="0" dirty="0" smtClean="0"/>
                      <a:t>±0,39</a:t>
                    </a:r>
                    <a:endParaRPr lang="en-US" sz="2000" dirty="0"/>
                  </a:p>
                </c:rich>
              </c:tx>
              <c:spPr/>
              <c:showVal val="1"/>
            </c:dLbl>
            <c:txPr>
              <a:bodyPr/>
              <a:lstStyle/>
              <a:p>
                <a:pPr>
                  <a:defRPr b="1">
                    <a:solidFill>
                      <a:srgbClr val="00B05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АТ</c:v>
                </c:pt>
                <c:pt idx="1">
                  <c:v>КЭ</c:v>
                </c:pt>
                <c:pt idx="2">
                  <c:v>ВМК</c:v>
                </c:pt>
                <c:pt idx="3">
                  <c:v>САК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1.1700000000000015</c:v>
                </c:pt>
                <c:pt idx="1">
                  <c:v>1.27</c:v>
                </c:pt>
                <c:pt idx="2">
                  <c:v>1.25</c:v>
                </c:pt>
                <c:pt idx="3">
                  <c:v>1.29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АТ</c:v>
                </c:pt>
                <c:pt idx="1">
                  <c:v>КЭ</c:v>
                </c:pt>
                <c:pt idx="2">
                  <c:v>ВМК</c:v>
                </c:pt>
                <c:pt idx="3">
                  <c:v>САК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АТ</c:v>
                </c:pt>
                <c:pt idx="1">
                  <c:v>КЭ</c:v>
                </c:pt>
                <c:pt idx="2">
                  <c:v>ВМК</c:v>
                </c:pt>
                <c:pt idx="3">
                  <c:v>САК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Val val="1"/>
        </c:dLbls>
        <c:gapWidth val="95"/>
        <c:overlap val="100"/>
        <c:axId val="133442176"/>
        <c:axId val="133476736"/>
      </c:barChart>
      <c:catAx>
        <c:axId val="133442176"/>
        <c:scaling>
          <c:orientation val="minMax"/>
        </c:scaling>
        <c:axPos val="b"/>
        <c:majorTickMark val="none"/>
        <c:tickLblPos val="nextTo"/>
        <c:spPr>
          <a:solidFill>
            <a:srgbClr val="92D050"/>
          </a:solidFill>
        </c:spPr>
        <c:txPr>
          <a:bodyPr/>
          <a:lstStyle/>
          <a:p>
            <a:pPr>
              <a:defRPr b="1"/>
            </a:pPr>
            <a:endParaRPr lang="ru-RU"/>
          </a:p>
        </c:txPr>
        <c:crossAx val="133476736"/>
        <c:crosses val="autoZero"/>
        <c:auto val="1"/>
        <c:lblAlgn val="ctr"/>
        <c:lblOffset val="100"/>
      </c:catAx>
      <c:valAx>
        <c:axId val="133476736"/>
        <c:scaling>
          <c:orientation val="minMax"/>
        </c:scaling>
        <c:delete val="1"/>
        <c:axPos val="l"/>
        <c:numFmt formatCode="General" sourceLinked="1"/>
        <c:tickLblPos val="none"/>
        <c:crossAx val="133442176"/>
        <c:crosses val="autoZero"/>
        <c:crossBetween val="between"/>
      </c:valAx>
    </c:plotArea>
    <c:plotVisOnly val="1"/>
  </c:chart>
  <c:spPr>
    <a:solidFill>
      <a:schemeClr val="accent2">
        <a:lumMod val="20000"/>
        <a:lumOff val="80000"/>
      </a:schemeClr>
    </a:solidFill>
  </c:spPr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9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ПИ</a:t>
            </a:r>
            <a:endParaRPr lang="ru-RU" dirty="0"/>
          </a:p>
        </c:rich>
      </c:tx>
      <c:layout/>
    </c:title>
    <c:plotArea>
      <c:layout/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Pt>
            <c:idx val="0"/>
            <c:spPr>
              <a:solidFill>
                <a:srgbClr val="FF0066"/>
              </a:solidFill>
            </c:spPr>
          </c:dPt>
          <c:dPt>
            <c:idx val="1"/>
            <c:spPr>
              <a:solidFill>
                <a:srgbClr val="FF0000"/>
              </a:solidFill>
            </c:spPr>
          </c:dPt>
          <c:dPt>
            <c:idx val="2"/>
            <c:spPr>
              <a:solidFill>
                <a:srgbClr val="7030A0"/>
              </a:solidFill>
            </c:spPr>
          </c:dPt>
          <c:dPt>
            <c:idx val="3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1.3702181239121588E-3"/>
                  <c:y val="-0.40266990536405067"/>
                </c:manualLayout>
              </c:layout>
              <c:tx>
                <c:rich>
                  <a:bodyPr/>
                  <a:lstStyle/>
                  <a:p>
                    <a:r>
                      <a:rPr lang="en-US" sz="2400" dirty="0" smtClean="0"/>
                      <a:t>8</a:t>
                    </a:r>
                    <a:r>
                      <a:rPr lang="en-US" sz="2000" dirty="0" smtClean="0"/>
                      <a:t>6,9</a:t>
                    </a:r>
                    <a:endParaRPr lang="ru-RU" sz="2000" dirty="0" smtClean="0"/>
                  </a:p>
                  <a:p>
                    <a:r>
                      <a:rPr lang="ru-RU" sz="2000" b="1" i="0" u="none" strike="noStrike" baseline="0" dirty="0" smtClean="0"/>
                      <a:t>±10.9</a:t>
                    </a:r>
                    <a:endParaRPr lang="en-US" sz="2000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1.768669221938304E-2"/>
                  <c:y val="-0.20504687189638873"/>
                </c:manualLayout>
              </c:layout>
              <c:tx>
                <c:rich>
                  <a:bodyPr/>
                  <a:lstStyle/>
                  <a:p>
                    <a:r>
                      <a:rPr lang="en-US" sz="2400" dirty="0" smtClean="0"/>
                      <a:t>8</a:t>
                    </a:r>
                    <a:r>
                      <a:rPr lang="en-US" sz="2000" dirty="0" smtClean="0"/>
                      <a:t>2,8</a:t>
                    </a:r>
                    <a:endParaRPr lang="ru-RU" sz="2000" dirty="0" smtClean="0"/>
                  </a:p>
                  <a:p>
                    <a:r>
                      <a:rPr lang="ru-RU" sz="2000" b="1" i="0" u="none" strike="noStrike" baseline="0" dirty="0" smtClean="0"/>
                      <a:t>±14,3</a:t>
                    </a:r>
                    <a:endParaRPr lang="en-US" sz="2000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-2.989251194311743E-3"/>
                  <c:y val="-0.28669141980857343"/>
                </c:manualLayout>
              </c:layout>
              <c:tx>
                <c:rich>
                  <a:bodyPr/>
                  <a:lstStyle/>
                  <a:p>
                    <a:r>
                      <a:rPr lang="en-US" sz="2400" dirty="0" smtClean="0"/>
                      <a:t>8</a:t>
                    </a:r>
                    <a:r>
                      <a:rPr lang="en-US" sz="2000" dirty="0" smtClean="0"/>
                      <a:t>4,2</a:t>
                    </a:r>
                    <a:endParaRPr lang="ru-RU" sz="2000" dirty="0" smtClean="0"/>
                  </a:p>
                  <a:p>
                    <a:r>
                      <a:rPr lang="ru-RU" sz="2000" b="1" i="0" u="none" strike="noStrike" baseline="0" dirty="0" smtClean="0"/>
                      <a:t>±12,4</a:t>
                    </a:r>
                    <a:endParaRPr lang="en-US" sz="2000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1.9306303929193053E-2"/>
                  <c:y val="-0.34507571549289145"/>
                </c:manualLayout>
              </c:layout>
              <c:tx>
                <c:rich>
                  <a:bodyPr/>
                  <a:lstStyle/>
                  <a:p>
                    <a:r>
                      <a:rPr lang="en-US" sz="2400" dirty="0" smtClean="0"/>
                      <a:t>8</a:t>
                    </a:r>
                    <a:r>
                      <a:rPr lang="en-US" sz="2000" dirty="0" smtClean="0"/>
                      <a:t>5,5</a:t>
                    </a:r>
                    <a:endParaRPr lang="ru-RU" sz="2000" dirty="0" smtClean="0"/>
                  </a:p>
                  <a:p>
                    <a:r>
                      <a:rPr lang="ru-RU" sz="2000" b="1" i="0" u="none" strike="noStrike" baseline="0" dirty="0" smtClean="0"/>
                      <a:t>±18,7</a:t>
                    </a:r>
                    <a:endParaRPr lang="en-US" sz="2000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2400" b="1">
                    <a:solidFill>
                      <a:srgbClr val="00B05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АТ</c:v>
                </c:pt>
                <c:pt idx="1">
                  <c:v>КЭ</c:v>
                </c:pt>
                <c:pt idx="2">
                  <c:v>ВМК</c:v>
                </c:pt>
                <c:pt idx="3">
                  <c:v>САК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86.9</c:v>
                </c:pt>
                <c:pt idx="1">
                  <c:v>82.8</c:v>
                </c:pt>
                <c:pt idx="2">
                  <c:v>84.2</c:v>
                </c:pt>
                <c:pt idx="3">
                  <c:v>85.5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АТ</c:v>
                </c:pt>
                <c:pt idx="1">
                  <c:v>КЭ</c:v>
                </c:pt>
                <c:pt idx="2">
                  <c:v>ВМК</c:v>
                </c:pt>
                <c:pt idx="3">
                  <c:v>САК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АТ</c:v>
                </c:pt>
                <c:pt idx="1">
                  <c:v>КЭ</c:v>
                </c:pt>
                <c:pt idx="2">
                  <c:v>ВМК</c:v>
                </c:pt>
                <c:pt idx="3">
                  <c:v>САК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Val val="1"/>
        </c:dLbls>
        <c:gapWidth val="95"/>
        <c:overlap val="100"/>
        <c:axId val="115720576"/>
        <c:axId val="115722112"/>
      </c:barChart>
      <c:catAx>
        <c:axId val="115720576"/>
        <c:scaling>
          <c:orientation val="minMax"/>
        </c:scaling>
        <c:axPos val="b"/>
        <c:majorTickMark val="none"/>
        <c:tickLblPos val="nextTo"/>
        <c:spPr>
          <a:solidFill>
            <a:srgbClr val="92D050"/>
          </a:solidFill>
        </c:spPr>
        <c:txPr>
          <a:bodyPr/>
          <a:lstStyle/>
          <a:p>
            <a:pPr>
              <a:defRPr b="1"/>
            </a:pPr>
            <a:endParaRPr lang="ru-RU"/>
          </a:p>
        </c:txPr>
        <c:crossAx val="115722112"/>
        <c:crosses val="autoZero"/>
        <c:auto val="1"/>
        <c:lblAlgn val="ctr"/>
        <c:lblOffset val="100"/>
      </c:catAx>
      <c:valAx>
        <c:axId val="115722112"/>
        <c:scaling>
          <c:orientation val="minMax"/>
        </c:scaling>
        <c:delete val="1"/>
        <c:axPos val="l"/>
        <c:numFmt formatCode="General" sourceLinked="1"/>
        <c:tickLblPos val="none"/>
        <c:crossAx val="115720576"/>
        <c:crosses val="autoZero"/>
        <c:crossBetween val="between"/>
      </c:valAx>
    </c:plotArea>
    <c:plotVisOnly val="1"/>
  </c:chart>
  <c:spPr>
    <a:solidFill>
      <a:schemeClr val="accent1">
        <a:lumMod val="20000"/>
        <a:lumOff val="80000"/>
      </a:schemeClr>
    </a:solidFill>
  </c:spPr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9"/>
  <c:chart>
    <c:title>
      <c:tx>
        <c:rich>
          <a:bodyPr/>
          <a:lstStyle/>
          <a:p>
            <a:pPr>
              <a:defRPr/>
            </a:pPr>
            <a:r>
              <a:rPr lang="ru-RU"/>
              <a:t>ПВ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9.0235451874856348E-2"/>
          <c:y val="9.4031536748022615E-2"/>
          <c:w val="0.90976454812514351"/>
          <c:h val="0.76395226504881464"/>
        </c:manualLayout>
      </c:layout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0066"/>
            </a:solidFill>
          </c:spPr>
          <c:dPt>
            <c:idx val="1"/>
            <c:spPr>
              <a:solidFill>
                <a:srgbClr val="FF0000"/>
              </a:solidFill>
            </c:spPr>
          </c:dPt>
          <c:dPt>
            <c:idx val="2"/>
            <c:spPr>
              <a:solidFill>
                <a:srgbClr val="7030A0"/>
              </a:solidFill>
            </c:spPr>
          </c:dPt>
          <c:dPt>
            <c:idx val="3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-1.0044161759804467E-2"/>
                  <c:y val="-0.19320494964365528"/>
                </c:manualLayout>
              </c:layout>
              <c:tx>
                <c:rich>
                  <a:bodyPr/>
                  <a:lstStyle/>
                  <a:p>
                    <a:r>
                      <a:rPr lang="en-US" sz="2400" dirty="0" smtClean="0"/>
                      <a:t>1</a:t>
                    </a:r>
                    <a:r>
                      <a:rPr lang="en-US" sz="2000" dirty="0" smtClean="0"/>
                      <a:t>6</a:t>
                    </a:r>
                    <a:endParaRPr lang="ru-RU" sz="2000" dirty="0" smtClean="0"/>
                  </a:p>
                  <a:p>
                    <a:r>
                      <a:rPr lang="ru-RU" sz="2000" b="1" i="0" u="none" strike="noStrike" baseline="0" dirty="0" smtClean="0"/>
                      <a:t>±2,2</a:t>
                    </a:r>
                    <a:endParaRPr lang="en-US" sz="2000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2.9893900677702497E-3"/>
                  <c:y val="-0.36058131042474045"/>
                </c:manualLayout>
              </c:layout>
              <c:tx>
                <c:rich>
                  <a:bodyPr/>
                  <a:lstStyle/>
                  <a:p>
                    <a:r>
                      <a:rPr lang="en-US" sz="2400" dirty="0" smtClean="0"/>
                      <a:t>1</a:t>
                    </a:r>
                    <a:r>
                      <a:rPr lang="en-US" dirty="0" smtClean="0"/>
                      <a:t>7,2</a:t>
                    </a:r>
                    <a:endParaRPr lang="ru-RU" dirty="0" smtClean="0"/>
                  </a:p>
                  <a:p>
                    <a:r>
                      <a:rPr lang="ru-RU" sz="1800" b="1" i="0" u="none" strike="noStrike" baseline="0" dirty="0" smtClean="0"/>
                      <a:t>±3,5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-8.9678924563937369E-3"/>
                  <c:y val="-0.32392143177313482"/>
                </c:manualLayout>
              </c:layout>
              <c:tx>
                <c:rich>
                  <a:bodyPr/>
                  <a:lstStyle/>
                  <a:p>
                    <a:r>
                      <a:rPr lang="en-US" sz="2400" dirty="0" smtClean="0"/>
                      <a:t>1</a:t>
                    </a:r>
                    <a:r>
                      <a:rPr lang="en-US" dirty="0" smtClean="0"/>
                      <a:t>6,9</a:t>
                    </a:r>
                    <a:endParaRPr lang="ru-RU" dirty="0" smtClean="0"/>
                  </a:p>
                  <a:p>
                    <a:r>
                      <a:rPr lang="ru-RU" sz="1800" b="1" i="0" u="none" strike="noStrike" baseline="0" dirty="0" smtClean="0"/>
                      <a:t>±2,7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1.0044161759804467E-2"/>
                  <c:y val="-0.38239769130865919"/>
                </c:manualLayout>
              </c:layout>
              <c:tx>
                <c:rich>
                  <a:bodyPr/>
                  <a:lstStyle/>
                  <a:p>
                    <a:r>
                      <a:rPr lang="en-US" sz="2400" dirty="0" smtClean="0"/>
                      <a:t>1</a:t>
                    </a:r>
                    <a:r>
                      <a:rPr lang="en-US" dirty="0" smtClean="0"/>
                      <a:t>7,5</a:t>
                    </a:r>
                    <a:endParaRPr lang="ru-RU" dirty="0" smtClean="0"/>
                  </a:p>
                  <a:p>
                    <a:r>
                      <a:rPr lang="ru-RU" sz="1800" b="1" i="0" u="none" strike="noStrike" baseline="0" dirty="0" smtClean="0"/>
                      <a:t>±4,9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2400" b="1">
                    <a:solidFill>
                      <a:srgbClr val="00B05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АТ</c:v>
                </c:pt>
                <c:pt idx="1">
                  <c:v>КЭ</c:v>
                </c:pt>
                <c:pt idx="2">
                  <c:v>ВМК</c:v>
                </c:pt>
                <c:pt idx="3">
                  <c:v>САК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</c:v>
                </c:pt>
                <c:pt idx="1">
                  <c:v>17.2</c:v>
                </c:pt>
                <c:pt idx="2">
                  <c:v>16.899999999999999</c:v>
                </c:pt>
                <c:pt idx="3">
                  <c:v>17.5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АТ</c:v>
                </c:pt>
                <c:pt idx="1">
                  <c:v>КЭ</c:v>
                </c:pt>
                <c:pt idx="2">
                  <c:v>ВМК</c:v>
                </c:pt>
                <c:pt idx="3">
                  <c:v>САК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АТ</c:v>
                </c:pt>
                <c:pt idx="1">
                  <c:v>КЭ</c:v>
                </c:pt>
                <c:pt idx="2">
                  <c:v>ВМК</c:v>
                </c:pt>
                <c:pt idx="3">
                  <c:v>САК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Val val="1"/>
        </c:dLbls>
        <c:gapWidth val="95"/>
        <c:overlap val="100"/>
        <c:axId val="133608576"/>
        <c:axId val="133610112"/>
      </c:barChart>
      <c:catAx>
        <c:axId val="133608576"/>
        <c:scaling>
          <c:orientation val="minMax"/>
        </c:scaling>
        <c:axPos val="b"/>
        <c:majorTickMark val="none"/>
        <c:tickLblPos val="nextTo"/>
        <c:spPr>
          <a:solidFill>
            <a:srgbClr val="92D050"/>
          </a:solidFill>
        </c:spPr>
        <c:txPr>
          <a:bodyPr/>
          <a:lstStyle/>
          <a:p>
            <a:pPr>
              <a:defRPr b="1"/>
            </a:pPr>
            <a:endParaRPr lang="ru-RU"/>
          </a:p>
        </c:txPr>
        <c:crossAx val="133610112"/>
        <c:crosses val="autoZero"/>
        <c:auto val="1"/>
        <c:lblAlgn val="ctr"/>
        <c:lblOffset val="100"/>
      </c:catAx>
      <c:valAx>
        <c:axId val="133610112"/>
        <c:scaling>
          <c:orientation val="minMax"/>
        </c:scaling>
        <c:delete val="1"/>
        <c:axPos val="l"/>
        <c:numFmt formatCode="General" sourceLinked="1"/>
        <c:tickLblPos val="none"/>
        <c:crossAx val="133608576"/>
        <c:crosses val="autoZero"/>
        <c:crossBetween val="between"/>
      </c:valAx>
    </c:plotArea>
    <c:plotVisOnly val="1"/>
  </c:chart>
  <c:spPr>
    <a:solidFill>
      <a:schemeClr val="accent2">
        <a:lumMod val="20000"/>
        <a:lumOff val="80000"/>
      </a:schemeClr>
    </a:solidFill>
  </c:spPr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9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Фибриноген</a:t>
            </a:r>
            <a:endParaRPr lang="ru-RU" dirty="0"/>
          </a:p>
        </c:rich>
      </c:tx>
      <c:layout/>
    </c:title>
    <c:plotArea>
      <c:layout/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0066"/>
            </a:solidFill>
          </c:spPr>
          <c:dPt>
            <c:idx val="1"/>
            <c:spPr>
              <a:solidFill>
                <a:srgbClr val="FF0000"/>
              </a:solidFill>
            </c:spPr>
          </c:dPt>
          <c:dPt>
            <c:idx val="2"/>
            <c:spPr>
              <a:solidFill>
                <a:srgbClr val="7030A0"/>
              </a:solidFill>
            </c:spPr>
          </c:dPt>
          <c:dPt>
            <c:idx val="3"/>
            <c:spPr>
              <a:solidFill>
                <a:srgbClr val="00FFFF"/>
              </a:solidFill>
            </c:spPr>
          </c:dPt>
          <c:dLbls>
            <c:dLbl>
              <c:idx val="0"/>
              <c:layout>
                <c:manualLayout>
                  <c:x val="-2.9895915704355397E-3"/>
                  <c:y val="-0.2209768481850609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4093</a:t>
                    </a:r>
                    <a:endParaRPr lang="ru-RU" dirty="0" smtClean="0"/>
                  </a:p>
                  <a:p>
                    <a:r>
                      <a:rPr lang="ru-RU" sz="1800" b="1" i="0" u="none" strike="noStrike" baseline="0" dirty="0" smtClean="0"/>
                      <a:t>±1196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0"/>
                  <c:y val="-0.1980180121142824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4045</a:t>
                    </a:r>
                    <a:endParaRPr lang="ru-RU" dirty="0" smtClean="0"/>
                  </a:p>
                  <a:p>
                    <a:r>
                      <a:rPr lang="ru-RU" sz="1800" b="1" i="0" u="none" strike="noStrike" baseline="0" dirty="0" smtClean="0"/>
                      <a:t>±1105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-8.9679301169926558E-3"/>
                  <c:y val="-0.1865389330347509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4040</a:t>
                    </a:r>
                    <a:endParaRPr lang="ru-RU" dirty="0" smtClean="0"/>
                  </a:p>
                  <a:p>
                    <a:r>
                      <a:rPr lang="ru-RU" sz="1800" b="1" i="0" u="none" strike="noStrike" baseline="0" dirty="0" smtClean="0"/>
                      <a:t>±1167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1.2895353675299691E-2"/>
                  <c:y val="-0.3960360242285648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4431</a:t>
                    </a:r>
                    <a:endParaRPr lang="ru-RU" dirty="0" smtClean="0"/>
                  </a:p>
                  <a:p>
                    <a:r>
                      <a:rPr lang="ru-RU" sz="1800" b="1" i="0" u="none" strike="noStrike" baseline="0" dirty="0" smtClean="0"/>
                      <a:t>±1254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solidFill>
                      <a:srgbClr val="00B05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АТ</c:v>
                </c:pt>
                <c:pt idx="1">
                  <c:v>КЭ</c:v>
                </c:pt>
                <c:pt idx="2">
                  <c:v>ВМК</c:v>
                </c:pt>
                <c:pt idx="3">
                  <c:v>САК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4093</c:v>
                </c:pt>
                <c:pt idx="1">
                  <c:v>4045</c:v>
                </c:pt>
                <c:pt idx="2">
                  <c:v>4040</c:v>
                </c:pt>
                <c:pt idx="3">
                  <c:v>4431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АТ</c:v>
                </c:pt>
                <c:pt idx="1">
                  <c:v>КЭ</c:v>
                </c:pt>
                <c:pt idx="2">
                  <c:v>ВМК</c:v>
                </c:pt>
                <c:pt idx="3">
                  <c:v>САК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АТ</c:v>
                </c:pt>
                <c:pt idx="1">
                  <c:v>КЭ</c:v>
                </c:pt>
                <c:pt idx="2">
                  <c:v>ВМК</c:v>
                </c:pt>
                <c:pt idx="3">
                  <c:v>САК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dLbls>
          <c:showVal val="1"/>
        </c:dLbls>
        <c:gapWidth val="95"/>
        <c:overlap val="100"/>
        <c:axId val="133511424"/>
        <c:axId val="133529600"/>
      </c:barChart>
      <c:catAx>
        <c:axId val="133511424"/>
        <c:scaling>
          <c:orientation val="minMax"/>
        </c:scaling>
        <c:axPos val="b"/>
        <c:majorTickMark val="none"/>
        <c:tickLblPos val="nextTo"/>
        <c:spPr>
          <a:solidFill>
            <a:srgbClr val="92D050"/>
          </a:solidFill>
        </c:spPr>
        <c:txPr>
          <a:bodyPr/>
          <a:lstStyle/>
          <a:p>
            <a:pPr>
              <a:defRPr b="1"/>
            </a:pPr>
            <a:endParaRPr lang="ru-RU"/>
          </a:p>
        </c:txPr>
        <c:crossAx val="133529600"/>
        <c:crosses val="autoZero"/>
        <c:auto val="1"/>
        <c:lblAlgn val="ctr"/>
        <c:lblOffset val="100"/>
      </c:catAx>
      <c:valAx>
        <c:axId val="133529600"/>
        <c:scaling>
          <c:orientation val="minMax"/>
        </c:scaling>
        <c:delete val="1"/>
        <c:axPos val="l"/>
        <c:numFmt formatCode="General" sourceLinked="1"/>
        <c:tickLblPos val="none"/>
        <c:crossAx val="133511424"/>
        <c:crosses val="autoZero"/>
        <c:crossBetween val="between"/>
      </c:valAx>
    </c:plotArea>
    <c:plotVisOnly val="1"/>
  </c:chart>
  <c:spPr>
    <a:solidFill>
      <a:schemeClr val="accent2">
        <a:lumMod val="20000"/>
        <a:lumOff val="80000"/>
      </a:schemeClr>
    </a:solidFill>
  </c:spPr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C5806-D704-461F-A8A2-9AD0A20578E2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4494-7ED3-4EF1-8704-C36D4CEA4C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C5806-D704-461F-A8A2-9AD0A20578E2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4494-7ED3-4EF1-8704-C36D4CEA4C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C5806-D704-461F-A8A2-9AD0A20578E2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4494-7ED3-4EF1-8704-C36D4CEA4C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C5806-D704-461F-A8A2-9AD0A20578E2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4494-7ED3-4EF1-8704-C36D4CEA4C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C5806-D704-461F-A8A2-9AD0A20578E2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4494-7ED3-4EF1-8704-C36D4CEA4C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C5806-D704-461F-A8A2-9AD0A20578E2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4494-7ED3-4EF1-8704-C36D4CEA4C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C5806-D704-461F-A8A2-9AD0A20578E2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4494-7ED3-4EF1-8704-C36D4CEA4C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C5806-D704-461F-A8A2-9AD0A20578E2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4494-7ED3-4EF1-8704-C36D4CEA4C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C5806-D704-461F-A8A2-9AD0A20578E2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4494-7ED3-4EF1-8704-C36D4CEA4C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C5806-D704-461F-A8A2-9AD0A20578E2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4494-7ED3-4EF1-8704-C36D4CEA4C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C5806-D704-461F-A8A2-9AD0A20578E2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F4494-7ED3-4EF1-8704-C36D4CEA4C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C5806-D704-461F-A8A2-9AD0A20578E2}" type="datetimeFigureOut">
              <a:rPr lang="ru-RU" smtClean="0"/>
              <a:pPr/>
              <a:t>16.04.2015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FF4494-7ED3-4EF1-8704-C36D4CEA4CE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2348880"/>
            <a:ext cx="7270576" cy="747514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ИССЛЕДОВАНИЕ СИСТЕМЫ ГЕМОСТАЗА ПРИ РАЗЛИЧНЫХ ФОРМАХ МОЗГОВОГО ИНСУЛЬТА ПО ДАННЫМ ИНСУЛЬТНОГО ОТДЕЛЕНИЯ БСМП, МЦ ГМУ г.СЕМЕЙ</a:t>
            </a:r>
            <a:r>
              <a:rPr lang="ru-RU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endParaRPr lang="ru-RU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4149080"/>
            <a:ext cx="8676456" cy="1896616"/>
          </a:xfrm>
        </p:spPr>
        <p:txBody>
          <a:bodyPr>
            <a:noAutofit/>
          </a:bodyPr>
          <a:lstStyle/>
          <a:p>
            <a:r>
              <a:rPr lang="ru-RU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Аргумбаев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М.Б., Козий Ю.А., Зорина С.А., </a:t>
            </a:r>
          </a:p>
          <a:p>
            <a:r>
              <a:rPr lang="ru-RU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Азаматова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Д.Ф., </a:t>
            </a:r>
            <a:r>
              <a:rPr lang="ru-RU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Проказюк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А.А., </a:t>
            </a:r>
            <a:r>
              <a:rPr lang="ru-RU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Свечникова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А.В.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Научный руководитель: 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ассистент кафедры неврологии и психиатрии Кириллова Е.В.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0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Кафедра неврологии и психиатрии Государственного Медицинского Университета г.Семей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Актуальность</a:t>
            </a:r>
            <a:endParaRPr lang="ru-RU" b="1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Имеющиеся в научной литературе данные об изменениях в системе гемостаза при острых нарушениях мозгового кровообращения носят противоречивый характер. Однако знание и правильная интерпретация происходящих изменений необходимы для выбора оптимального и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патогенетически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обоснованного варианта терапевтического вмешательства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r>
              <a:rPr lang="ru-RU" dirty="0" smtClean="0"/>
              <a:t>	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1440160" y="5661248"/>
            <a:ext cx="2880320" cy="1944216"/>
          </a:xfrm>
          <a:prstGeom prst="rect">
            <a:avLst/>
          </a:prstGeom>
          <a:solidFill>
            <a:srgbClr val="FF0066"/>
          </a:soli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6137920"/>
            <a:ext cx="1440160" cy="144016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423920" y="-720080"/>
            <a:ext cx="1440160" cy="144016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Цель исследования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3000" dirty="0">
                <a:latin typeface="Arial" pitchFamily="34" charset="0"/>
                <a:cs typeface="Arial" pitchFamily="34" charset="0"/>
              </a:rPr>
              <a:t>Сравнить показатели системы гемостаза у пациентов в острейшем </a:t>
            </a:r>
            <a:r>
              <a:rPr lang="ru-RU" sz="3000" dirty="0" smtClean="0">
                <a:latin typeface="Arial" pitchFamily="34" charset="0"/>
                <a:cs typeface="Arial" pitchFamily="34" charset="0"/>
              </a:rPr>
              <a:t>периоде ОНМК </a:t>
            </a:r>
            <a:r>
              <a:rPr lang="ru-RU" sz="3000" dirty="0">
                <a:latin typeface="Arial" pitchFamily="34" charset="0"/>
                <a:cs typeface="Arial" pitchFamily="34" charset="0"/>
              </a:rPr>
              <a:t>при </a:t>
            </a:r>
            <a:r>
              <a:rPr lang="ru-RU" sz="3000" dirty="0" smtClean="0">
                <a:latin typeface="Arial" pitchFamily="34" charset="0"/>
                <a:cs typeface="Arial" pitchFamily="34" charset="0"/>
              </a:rPr>
              <a:t>различных, его </a:t>
            </a:r>
            <a:r>
              <a:rPr lang="ru-RU" sz="3000" dirty="0" smtClean="0">
                <a:latin typeface="Arial" pitchFamily="34" charset="0"/>
                <a:cs typeface="Arial" pitchFamily="34" charset="0"/>
              </a:rPr>
              <a:t>формах</a:t>
            </a:r>
            <a:r>
              <a:rPr lang="ru-RU" sz="3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3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ru-RU" sz="3000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423920" y="4725144"/>
            <a:ext cx="1440160" cy="144016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724128" y="6381328"/>
            <a:ext cx="2880320" cy="1944216"/>
          </a:xfrm>
          <a:prstGeom prst="rect">
            <a:avLst/>
          </a:prstGeom>
          <a:solidFill>
            <a:srgbClr val="FF0066"/>
          </a:soli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172400" y="5949280"/>
            <a:ext cx="1440160" cy="144016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Задачи исследования </a:t>
            </a:r>
            <a:endParaRPr lang="ru-RU" b="1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23317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Оценить состояние гемостаза при ишемических и геморрагических формах ОНМК;</a:t>
            </a:r>
          </a:p>
          <a:p>
            <a:pPr marL="514350" indent="-514350"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Выявить различия в показателях гемостаза между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отдельными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типами ОНМК в острейшем периоде; </a:t>
            </a:r>
          </a:p>
          <a:p>
            <a:pPr marL="514350" indent="-514350"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Выявить различия в показателях гемостаза между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отдельными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подтипами ишемических инсультов;</a:t>
            </a:r>
          </a:p>
          <a:p>
            <a:pPr marL="514350" indent="-514350"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4.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Выявить различия в показателях гемостаза при ВМК и САК.</a:t>
            </a:r>
          </a:p>
          <a:p>
            <a:pPr marL="514350" indent="-514350">
              <a:buAutoNum type="arabicParenR"/>
            </a:pPr>
            <a:endParaRPr lang="ru-RU" dirty="0" smtClean="0"/>
          </a:p>
          <a:p>
            <a:pPr marL="514350" indent="-514350">
              <a:buAutoNum type="arabicParenR"/>
            </a:pPr>
            <a:endParaRPr lang="ru-RU" dirty="0" smtClean="0"/>
          </a:p>
          <a:p>
            <a:pPr marL="514350" indent="-514350">
              <a:buAutoNum type="arabicParenR"/>
            </a:pPr>
            <a:endParaRPr lang="ru-RU" dirty="0" smtClean="0"/>
          </a:p>
          <a:p>
            <a:pPr marL="514350" indent="-514350">
              <a:buAutoNum type="arabicParenR"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748464" y="-315416"/>
            <a:ext cx="1440160" cy="144016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892480" y="908720"/>
            <a:ext cx="1440160" cy="144016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964488" y="2204864"/>
            <a:ext cx="2880320" cy="1944216"/>
          </a:xfrm>
          <a:prstGeom prst="rect">
            <a:avLst/>
          </a:prstGeom>
          <a:solidFill>
            <a:srgbClr val="FF0066"/>
          </a:soli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703840" y="-603448"/>
            <a:ext cx="2880320" cy="1944216"/>
          </a:xfrm>
          <a:prstGeom prst="rect">
            <a:avLst/>
          </a:prstGeom>
          <a:solidFill>
            <a:srgbClr val="FF0066"/>
          </a:soli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ru-RU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Материалы и </a:t>
            </a:r>
            <a:r>
              <a:rPr lang="ru-RU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методы</a:t>
            </a:r>
            <a:endParaRPr lang="ru-RU" b="1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68760"/>
            <a:ext cx="8363272" cy="5256584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ru-RU" sz="3500" dirty="0" smtClean="0">
                <a:latin typeface="Arial" pitchFamily="34" charset="0"/>
                <a:cs typeface="Arial" pitchFamily="34" charset="0"/>
              </a:rPr>
              <a:t>Проведен ретроспективный анализ показателей системы гемостаза по данным 127 выписных эпикризов больных, в возрасте от 17 до 92 лет (средний возраст 66 ±11,9 лет), с инструментально подтвержденным диагнозом ОНМК за первое полугодие 2014 года. </a:t>
            </a:r>
            <a:br>
              <a:rPr lang="ru-RU" sz="3500" dirty="0" smtClean="0">
                <a:latin typeface="Arial" pitchFamily="34" charset="0"/>
                <a:cs typeface="Arial" pitchFamily="34" charset="0"/>
              </a:rPr>
            </a:br>
            <a:r>
              <a:rPr lang="ru-RU" sz="3500" dirty="0" smtClean="0">
                <a:latin typeface="Arial" pitchFamily="34" charset="0"/>
                <a:cs typeface="Arial" pitchFamily="34" charset="0"/>
              </a:rPr>
              <a:t>Исследование системы гемостаза проводилось в день поступления пациентов, и включало в себя определение АЧТВ, </a:t>
            </a:r>
            <a:r>
              <a:rPr lang="ru-RU" sz="3500" dirty="0" err="1" smtClean="0">
                <a:latin typeface="Arial" pitchFamily="34" charset="0"/>
                <a:cs typeface="Arial" pitchFamily="34" charset="0"/>
              </a:rPr>
              <a:t>протромбинового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времени, </a:t>
            </a:r>
            <a:r>
              <a:rPr lang="ru-RU" sz="3500" dirty="0" err="1" smtClean="0">
                <a:latin typeface="Arial" pitchFamily="34" charset="0"/>
                <a:cs typeface="Arial" pitchFamily="34" charset="0"/>
              </a:rPr>
              <a:t>протромбинового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индекса, МНО, уровня фибриногена и проведение </a:t>
            </a:r>
            <a:r>
              <a:rPr lang="ru-RU" sz="3500" dirty="0" err="1" smtClean="0">
                <a:latin typeface="Arial" pitchFamily="34" charset="0"/>
                <a:cs typeface="Arial" pitchFamily="34" charset="0"/>
              </a:rPr>
              <a:t>этанолового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теста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244408" y="-387424"/>
            <a:ext cx="1440160" cy="144016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676456" y="-720080"/>
            <a:ext cx="1440160" cy="144016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1628800"/>
            <a:ext cx="7499176" cy="110872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000" b="1" i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Результаты</a:t>
            </a:r>
            <a:endParaRPr lang="ru-RU" sz="6000" b="1" i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1440160" y="5661248"/>
            <a:ext cx="2880320" cy="1944216"/>
          </a:xfrm>
          <a:prstGeom prst="rect">
            <a:avLst/>
          </a:prstGeom>
          <a:solidFill>
            <a:srgbClr val="FF0066"/>
          </a:soli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115616" y="6137920"/>
            <a:ext cx="1440160" cy="144016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423920" y="-720080"/>
            <a:ext cx="1440160" cy="144016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539552" y="1052736"/>
          <a:ext cx="3240360" cy="33898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7020272" y="5301208"/>
            <a:ext cx="216024" cy="216024"/>
          </a:xfrm>
          <a:prstGeom prst="rect">
            <a:avLst/>
          </a:prstGeom>
          <a:solidFill>
            <a:srgbClr val="FF006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7020272" y="5733256"/>
            <a:ext cx="216024" cy="216024"/>
          </a:xfrm>
          <a:prstGeom prst="rect">
            <a:avLst/>
          </a:prstGeom>
          <a:solidFill>
            <a:srgbClr val="7030A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7308304" y="5157192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ИИ</a:t>
            </a:r>
            <a:endParaRPr lang="ru-RU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7308304" y="558924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ГИ</a:t>
            </a:r>
            <a:endParaRPr lang="ru-RU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0" y="0"/>
            <a:ext cx="968456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ru-RU" sz="2800" b="1" i="1" u="sng" dirty="0" smtClean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Различия в показателях гемостаза при ИИ и ГИ </a:t>
            </a:r>
            <a:endParaRPr lang="ru-RU" sz="2800" b="1" i="1" u="sng" dirty="0">
              <a:solidFill>
                <a:srgbClr val="FF0066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395536" y="4365104"/>
            <a:ext cx="842493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6" name="Содержимое 5"/>
          <p:cNvGraphicFramePr>
            <a:graphicFrameLocks/>
          </p:cNvGraphicFramePr>
          <p:nvPr/>
        </p:nvGraphicFramePr>
        <p:xfrm>
          <a:off x="5004048" y="980728"/>
          <a:ext cx="3384376" cy="34892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одержимое 5"/>
          <p:cNvGraphicFramePr>
            <a:graphicFrameLocks/>
          </p:cNvGraphicFramePr>
          <p:nvPr/>
        </p:nvGraphicFramePr>
        <p:xfrm>
          <a:off x="5796601" y="1052736"/>
          <a:ext cx="3167887" cy="36353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0" y="0"/>
            <a:ext cx="968456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ru-RU" sz="2800" b="1" i="1" u="sng" dirty="0" smtClean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Различия в показателях гемостаза при ИИ и ГИ </a:t>
            </a:r>
            <a:endParaRPr lang="ru-RU" sz="2800" b="1" i="1" u="sng" dirty="0">
              <a:solidFill>
                <a:srgbClr val="FF0066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-324544" y="4653136"/>
            <a:ext cx="946854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7020272" y="5301208"/>
            <a:ext cx="216024" cy="216024"/>
          </a:xfrm>
          <a:prstGeom prst="rect">
            <a:avLst/>
          </a:prstGeom>
          <a:solidFill>
            <a:srgbClr val="FF006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7020272" y="5733256"/>
            <a:ext cx="216024" cy="216024"/>
          </a:xfrm>
          <a:prstGeom prst="rect">
            <a:avLst/>
          </a:prstGeom>
          <a:solidFill>
            <a:srgbClr val="7030A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7308304" y="5157192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ИИ</a:t>
            </a:r>
            <a:endParaRPr lang="ru-RU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7308304" y="558924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ГИ</a:t>
            </a:r>
            <a:endParaRPr lang="ru-RU" sz="2400" dirty="0"/>
          </a:p>
        </p:txBody>
      </p:sp>
      <p:graphicFrame>
        <p:nvGraphicFramePr>
          <p:cNvPr id="10" name="Содержимое 5"/>
          <p:cNvGraphicFramePr>
            <a:graphicFrameLocks/>
          </p:cNvGraphicFramePr>
          <p:nvPr/>
        </p:nvGraphicFramePr>
        <p:xfrm>
          <a:off x="0" y="1124744"/>
          <a:ext cx="2880320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Содержимое 5"/>
          <p:cNvGraphicFramePr>
            <a:graphicFrameLocks/>
          </p:cNvGraphicFramePr>
          <p:nvPr/>
        </p:nvGraphicFramePr>
        <p:xfrm>
          <a:off x="2915816" y="1124744"/>
          <a:ext cx="3113859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40568" y="0"/>
            <a:ext cx="10225136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sz="2800" b="1" i="1" u="sng" dirty="0" smtClean="0">
                <a:solidFill>
                  <a:srgbClr val="FF0066"/>
                </a:solidFill>
              </a:rPr>
              <a:t>Показатели гемостаза при различных подтипах ОНМК </a:t>
            </a:r>
            <a:endParaRPr lang="ru-RU" sz="4000" b="1" u="sng" dirty="0">
              <a:solidFill>
                <a:srgbClr val="FF0066"/>
              </a:solidFill>
            </a:endParaRPr>
          </a:p>
        </p:txBody>
      </p:sp>
      <p:graphicFrame>
        <p:nvGraphicFramePr>
          <p:cNvPr id="6" name="Содержимое 3"/>
          <p:cNvGraphicFramePr>
            <a:graphicFrameLocks/>
          </p:cNvGraphicFramePr>
          <p:nvPr/>
        </p:nvGraphicFramePr>
        <p:xfrm>
          <a:off x="467544" y="1412776"/>
          <a:ext cx="3600400" cy="4497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Содержимое 3"/>
          <p:cNvGraphicFramePr>
            <a:graphicFrameLocks/>
          </p:cNvGraphicFramePr>
          <p:nvPr/>
        </p:nvGraphicFramePr>
        <p:xfrm>
          <a:off x="4427984" y="1412776"/>
          <a:ext cx="3816424" cy="4497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40568" y="0"/>
            <a:ext cx="10225136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sz="2800" b="1" i="1" u="sng" dirty="0" smtClean="0">
                <a:solidFill>
                  <a:srgbClr val="FF0066"/>
                </a:solidFill>
              </a:rPr>
              <a:t>Показатели гемостаза при различных подтипах ОНМК </a:t>
            </a:r>
            <a:endParaRPr lang="ru-RU" sz="4000" b="1" u="sng" dirty="0">
              <a:solidFill>
                <a:srgbClr val="FF0066"/>
              </a:solidFill>
            </a:endParaRPr>
          </a:p>
        </p:txBody>
      </p:sp>
      <p:graphicFrame>
        <p:nvGraphicFramePr>
          <p:cNvPr id="7" name="Содержимое 3"/>
          <p:cNvGraphicFramePr>
            <a:graphicFrameLocks/>
          </p:cNvGraphicFramePr>
          <p:nvPr/>
        </p:nvGraphicFramePr>
        <p:xfrm>
          <a:off x="827584" y="1484784"/>
          <a:ext cx="3456384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Содержимое 3"/>
          <p:cNvGraphicFramePr>
            <a:graphicFrameLocks/>
          </p:cNvGraphicFramePr>
          <p:nvPr/>
        </p:nvGraphicFramePr>
        <p:xfrm>
          <a:off x="4788024" y="1484784"/>
          <a:ext cx="3600400" cy="47853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40568" y="0"/>
            <a:ext cx="10225136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sz="2800" b="1" i="1" u="sng" dirty="0" smtClean="0">
                <a:solidFill>
                  <a:srgbClr val="FF0066"/>
                </a:solidFill>
              </a:rPr>
              <a:t>Показатели гемостаза при различных подтипах ОНМК </a:t>
            </a:r>
            <a:endParaRPr lang="ru-RU" sz="4000" b="1" u="sng" dirty="0">
              <a:solidFill>
                <a:srgbClr val="FF0066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7544" y="1484784"/>
          <a:ext cx="3672408" cy="45693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211960" y="1164134"/>
            <a:ext cx="493204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При этом </a:t>
            </a:r>
            <a:r>
              <a:rPr lang="ru-RU" sz="2800" b="1" i="1" dirty="0" err="1" smtClean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гиперфибриногенемия</a:t>
            </a:r>
            <a:r>
              <a:rPr lang="ru-RU" sz="2800" b="1" i="1" dirty="0" smtClean="0">
                <a:solidFill>
                  <a:srgbClr val="FF00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(с максимальным уровнем 6,9 г/л) выявлена у </a:t>
            </a:r>
            <a:r>
              <a:rPr lang="ru-RU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47,61%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пациентов с геморрагическими формами ОНМК; у </a:t>
            </a:r>
            <a:r>
              <a:rPr lang="ru-RU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51,76%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с ишемическими формами ОНМК (с максимальным уровнем 7,8 г/л). По подтипам она выявлялась: при АТ - у 53,19%, КЭ - у 47,37%.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15416"/>
            <a:ext cx="9756576" cy="1417638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Результаты </a:t>
            </a:r>
            <a:r>
              <a:rPr lang="ru-RU" sz="3600" b="1" i="1" dirty="0" err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этанолового</a:t>
            </a:r>
            <a:r>
              <a:rPr lang="ru-RU" sz="3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теста</a:t>
            </a:r>
            <a:endParaRPr lang="ru-RU" sz="3600" b="1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Этаноловый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тест дал положительный результат у </a:t>
            </a:r>
            <a:r>
              <a:rPr lang="ru-RU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8,24%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пациентов с ишемическими инсультами и </a:t>
            </a:r>
            <a:r>
              <a:rPr lang="ru-RU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14,29%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с геморрагическими.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43408"/>
            <a:ext cx="9828584" cy="1143000"/>
          </a:xfrm>
          <a:solidFill>
            <a:srgbClr val="FFFF00"/>
          </a:solidFill>
        </p:spPr>
        <p:txBody>
          <a:bodyPr/>
          <a:lstStyle/>
          <a:p>
            <a:r>
              <a:rPr lang="ru-RU" b="1" i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Значения МНО при КЭ</a:t>
            </a:r>
            <a:endParaRPr lang="ru-RU" b="1" i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56792"/>
            <a:ext cx="8686800" cy="2448272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b="1" dirty="0" smtClean="0">
                <a:solidFill>
                  <a:srgbClr val="FF0066"/>
                </a:solidFill>
              </a:rPr>
              <a:t>Среднее значение = 1,27±0,3</a:t>
            </a:r>
          </a:p>
          <a:p>
            <a:pPr>
              <a:buNone/>
            </a:pPr>
            <a:r>
              <a:rPr lang="en-US" sz="3900" i="1" dirty="0" smtClean="0">
                <a:solidFill>
                  <a:srgbClr val="7030A0"/>
                </a:solidFill>
              </a:rPr>
              <a:t>Min</a:t>
            </a:r>
            <a:r>
              <a:rPr lang="ru-RU" sz="3900" i="1" dirty="0" smtClean="0">
                <a:solidFill>
                  <a:srgbClr val="7030A0"/>
                </a:solidFill>
              </a:rPr>
              <a:t> -</a:t>
            </a:r>
            <a:r>
              <a:rPr lang="en-US" sz="3900" i="1" dirty="0" smtClean="0">
                <a:solidFill>
                  <a:srgbClr val="7030A0"/>
                </a:solidFill>
              </a:rPr>
              <a:t> </a:t>
            </a:r>
            <a:r>
              <a:rPr lang="ru-RU" sz="3900" i="1" dirty="0" smtClean="0">
                <a:solidFill>
                  <a:srgbClr val="7030A0"/>
                </a:solidFill>
              </a:rPr>
              <a:t>0,92</a:t>
            </a:r>
          </a:p>
          <a:p>
            <a:pPr>
              <a:buNone/>
            </a:pPr>
            <a:r>
              <a:rPr lang="en-US" sz="3900" i="1" dirty="0" smtClean="0">
                <a:solidFill>
                  <a:srgbClr val="7030A0"/>
                </a:solidFill>
              </a:rPr>
              <a:t>Max</a:t>
            </a:r>
            <a:r>
              <a:rPr lang="ru-RU" sz="3900" i="1" dirty="0" smtClean="0">
                <a:solidFill>
                  <a:srgbClr val="7030A0"/>
                </a:solidFill>
              </a:rPr>
              <a:t> -</a:t>
            </a:r>
            <a:r>
              <a:rPr lang="en-US" sz="3900" i="1" dirty="0" smtClean="0">
                <a:solidFill>
                  <a:srgbClr val="7030A0"/>
                </a:solidFill>
              </a:rPr>
              <a:t> </a:t>
            </a:r>
            <a:r>
              <a:rPr lang="ru-RU" sz="3900" i="1" dirty="0" smtClean="0">
                <a:solidFill>
                  <a:srgbClr val="7030A0"/>
                </a:solidFill>
              </a:rPr>
              <a:t>2,27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68560" y="-171400"/>
            <a:ext cx="9865096" cy="1556792"/>
          </a:xfrm>
          <a:solidFill>
            <a:srgbClr val="FFFF00"/>
          </a:solidFill>
        </p:spPr>
        <p:txBody>
          <a:bodyPr/>
          <a:lstStyle/>
          <a:p>
            <a:r>
              <a:rPr lang="ru-RU" b="1" i="1" u="sng" dirty="0" smtClean="0">
                <a:solidFill>
                  <a:srgbClr val="7030A0"/>
                </a:solidFill>
              </a:rPr>
              <a:t>Показатели гемостаза при ГИ</a:t>
            </a:r>
            <a:endParaRPr lang="ru-RU" b="1" i="1" u="sng" dirty="0">
              <a:solidFill>
                <a:srgbClr val="7030A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495" y="1556792"/>
          <a:ext cx="9108510" cy="4392489"/>
        </p:xfrm>
        <a:graphic>
          <a:graphicData uri="http://schemas.openxmlformats.org/drawingml/2006/table">
            <a:tbl>
              <a:tblPr/>
              <a:tblGrid>
                <a:gridCol w="1368153"/>
                <a:gridCol w="1512168"/>
                <a:gridCol w="1296144"/>
                <a:gridCol w="1512168"/>
                <a:gridCol w="1512169"/>
                <a:gridCol w="1907708"/>
              </a:tblGrid>
              <a:tr h="6459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Показатель </a:t>
                      </a:r>
                      <a:endParaRPr lang="ru-RU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АЧТВ</a:t>
                      </a:r>
                      <a:endParaRPr lang="ru-RU" sz="18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ПВ</a:t>
                      </a:r>
                      <a:endParaRPr lang="ru-RU" sz="18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ПИ</a:t>
                      </a:r>
                      <a:endParaRPr lang="ru-RU" sz="18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МНО</a:t>
                      </a:r>
                      <a:endParaRPr lang="ru-RU" sz="18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Фибриноген</a:t>
                      </a:r>
                      <a:endParaRPr lang="ru-RU" sz="16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248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Среднее значение</a:t>
                      </a:r>
                      <a:endParaRPr lang="ru-RU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46,8±15,5</a:t>
                      </a:r>
                      <a:endParaRPr lang="ru-RU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16,9±2,7</a:t>
                      </a:r>
                      <a:endParaRPr lang="ru-RU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85,2±12,5</a:t>
                      </a:r>
                      <a:endParaRPr lang="ru-RU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1,25±0,28</a:t>
                      </a:r>
                      <a:endParaRPr lang="ru-RU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4060±1124</a:t>
                      </a:r>
                      <a:endParaRPr lang="ru-RU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8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Min.</a:t>
                      </a:r>
                      <a:endParaRPr lang="ru-RU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36,6</a:t>
                      </a:r>
                      <a:endParaRPr lang="ru-RU" sz="18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13,00</a:t>
                      </a:r>
                      <a:endParaRPr lang="ru-RU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60,2</a:t>
                      </a:r>
                      <a:endParaRPr lang="ru-RU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0,79</a:t>
                      </a:r>
                      <a:endParaRPr lang="ru-RU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2280</a:t>
                      </a: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8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Max.</a:t>
                      </a:r>
                      <a:endParaRPr lang="ru-RU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100</a:t>
                      </a:r>
                      <a:endParaRPr lang="ru-RU" sz="18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22,8</a:t>
                      </a:r>
                      <a:endParaRPr lang="ru-RU" sz="18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109</a:t>
                      </a:r>
                      <a:endParaRPr lang="ru-RU" sz="18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2,15</a:t>
                      </a:r>
                      <a:endParaRPr lang="ru-RU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6900</a:t>
                      </a:r>
                      <a:endParaRPr lang="ru-RU" sz="1800" dirty="0" smtClean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2241" marR="622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188640" y="0"/>
            <a:ext cx="11881320" cy="1143000"/>
          </a:xfrm>
          <a:solidFill>
            <a:srgbClr val="FFFF00"/>
          </a:solidFill>
        </p:spPr>
        <p:txBody>
          <a:bodyPr/>
          <a:lstStyle/>
          <a:p>
            <a:r>
              <a:rPr lang="ru-RU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Выводы</a:t>
            </a:r>
            <a:endParaRPr lang="ru-RU" b="1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904656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Выявлены статистически незначимые изменения в стандартных показателях гемостаза между разными типами и подтипами ОНМК в острейшем периоде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Более широкий комплекс лабораторных исследований: уровень АТ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III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димеров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ТАП и мониторинг данных показателей позволит выявить более глубокие изменения в состоянии системы гемостаза при различных типах и подтипах ОНМК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Значение МНО (ср=1,27</a:t>
            </a:r>
            <a:r>
              <a:rPr lang="ru-RU" dirty="0" smtClean="0">
                <a:latin typeface="Arial" pitchFamily="34" charset="0"/>
                <a:ea typeface="Calibri"/>
                <a:cs typeface="Arial" pitchFamily="34" charset="0"/>
              </a:rPr>
              <a:t>±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0,3) в первый день после КЭ, не достигало целевого уровня,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профилактирующего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этот подтип ОНМК, у 91,5% пациентов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Показатели гемостаза при ГИ свидетельствуют о развитии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гипокоагуляционного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синдрома, что заставляет задуматься о целесообразности назначения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гемостатических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препаратов в первые сутки заболевания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80928"/>
            <a:ext cx="8229600" cy="1143000"/>
          </a:xfrm>
        </p:spPr>
        <p:txBody>
          <a:bodyPr>
            <a:noAutofit/>
          </a:bodyPr>
          <a:lstStyle/>
          <a:p>
            <a:r>
              <a:rPr lang="ru-RU" sz="6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Благодарим за внимание!</a:t>
            </a:r>
            <a:br>
              <a:rPr lang="ru-RU" sz="66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endParaRPr lang="ru-RU" sz="6600" b="1" i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828600" y="-972108"/>
            <a:ext cx="2880320" cy="1944216"/>
          </a:xfrm>
          <a:prstGeom prst="rect">
            <a:avLst/>
          </a:prstGeom>
          <a:solidFill>
            <a:srgbClr val="FF0066"/>
          </a:solidFill>
          <a:effectLst>
            <a:glow rad="228600">
              <a:schemeClr val="accent4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727176" y="-495436"/>
            <a:ext cx="1440160" cy="144016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-720080" y="332656"/>
            <a:ext cx="1440160" cy="144016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229600" cy="1143000"/>
          </a:xfrm>
        </p:spPr>
        <p:txBody>
          <a:bodyPr/>
          <a:lstStyle/>
          <a:p>
            <a:r>
              <a:rPr lang="ru-RU" dirty="0" smtClean="0"/>
              <a:t>Результаты</a:t>
            </a:r>
            <a:endParaRPr lang="ru-RU" dirty="0"/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0" y="908720"/>
          <a:ext cx="9143998" cy="2922578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695133"/>
                <a:gridCol w="825921"/>
                <a:gridCol w="737892"/>
                <a:gridCol w="825921"/>
                <a:gridCol w="825921"/>
                <a:gridCol w="1009100"/>
                <a:gridCol w="825921"/>
                <a:gridCol w="737892"/>
                <a:gridCol w="729900"/>
                <a:gridCol w="833267"/>
                <a:gridCol w="1097130"/>
              </a:tblGrid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/>
                        <a:t>Ишемический инсульт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/>
                        <a:t>Геморрагический инсульт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АЧТВ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ПВ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ПИ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МНО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Фибриноген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АЧТВ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ПВ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ПИ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МНО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Фибриноген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</a:tr>
              <a:tr h="6766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Среднее значение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46,8±15,3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16,6±2,9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85,1±12,1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1,22±0,24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4072±1152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46,8±15,5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16,9±2,7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85,2±12,5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1,25±0,28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4060±1124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</a:tr>
              <a:tr h="834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/>
                        <a:t>Min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/>
                        <a:t>20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/>
                        <a:t>12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/>
                        <a:t>46,8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/>
                        <a:t>0,83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1336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36,6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/>
                        <a:t>13,00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60,2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/>
                        <a:t>0,79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/>
                        <a:t>6900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</a:tr>
              <a:tr h="8355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/>
                        <a:t>Max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/>
                        <a:t>120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29,5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/>
                        <a:t>117,0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/>
                        <a:t>2,27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/>
                        <a:t>7830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/>
                        <a:t>100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/>
                        <a:t>22,8</a:t>
                      </a:r>
                      <a:endParaRPr lang="ru-RU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109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2,15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/>
                        <a:t>2280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104" marR="46104" marT="0" marB="0"/>
                </a:tc>
              </a:tr>
            </a:tbl>
          </a:graphicData>
        </a:graphic>
      </p:graphicFrame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ДАБИГАТРАН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1214</TotalTime>
  <Words>612</Words>
  <Application>Microsoft Office PowerPoint</Application>
  <PresentationFormat>Экран (4:3)</PresentationFormat>
  <Paragraphs>180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ИССЛЕДОВАНИЕ СИСТЕМЫ ГЕМОСТАЗА ПРИ РАЗЛИЧНЫХ ФОРМАХ МОЗГОВОГО ИНСУЛЬТА ПО ДАННЫМ ИНСУЛЬТНОГО ОТДЕЛЕНИЯ БСМП, МЦ ГМУ г.СЕМЕЙ </vt:lpstr>
      <vt:lpstr>Актуальность</vt:lpstr>
      <vt:lpstr>Цель исследования</vt:lpstr>
      <vt:lpstr>Задачи исследования </vt:lpstr>
      <vt:lpstr>Материалы и методы</vt:lpstr>
      <vt:lpstr>Слайд 6</vt:lpstr>
      <vt:lpstr>Слайд 7</vt:lpstr>
      <vt:lpstr>Слайд 8</vt:lpstr>
      <vt:lpstr>Показатели гемостаза при различных подтипах ОНМК </vt:lpstr>
      <vt:lpstr>Показатели гемостаза при различных подтипах ОНМК </vt:lpstr>
      <vt:lpstr>Показатели гемостаза при различных подтипах ОНМК </vt:lpstr>
      <vt:lpstr>Результаты этанолового теста</vt:lpstr>
      <vt:lpstr>Значения МНО при КЭ</vt:lpstr>
      <vt:lpstr>Показатели гемостаза при ГИ</vt:lpstr>
      <vt:lpstr>Выводы</vt:lpstr>
      <vt:lpstr>Благодарим за внимание! </vt:lpstr>
      <vt:lpstr>Результаты</vt:lpstr>
      <vt:lpstr>Слайд 18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Gulnoza</dc:creator>
  <cp:lastModifiedBy>Gulnoza</cp:lastModifiedBy>
  <cp:revision>53</cp:revision>
  <dcterms:created xsi:type="dcterms:W3CDTF">2015-04-13T07:26:41Z</dcterms:created>
  <dcterms:modified xsi:type="dcterms:W3CDTF">2015-04-15T20:09:08Z</dcterms:modified>
</cp:coreProperties>
</file>