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rawings/drawing3.xml" ContentType="application/vnd.openxmlformats-officedocument.drawingml.chartshapes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98" r:id="rId2"/>
    <p:sldId id="292" r:id="rId3"/>
    <p:sldId id="269" r:id="rId4"/>
    <p:sldId id="290" r:id="rId5"/>
    <p:sldId id="285" r:id="rId6"/>
    <p:sldId id="302" r:id="rId7"/>
    <p:sldId id="286" r:id="rId8"/>
    <p:sldId id="299" r:id="rId9"/>
    <p:sldId id="293" r:id="rId10"/>
    <p:sldId id="301" r:id="rId11"/>
    <p:sldId id="276" r:id="rId12"/>
    <p:sldId id="304" r:id="rId13"/>
    <p:sldId id="265" r:id="rId14"/>
    <p:sldId id="266" r:id="rId15"/>
    <p:sldId id="30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993300"/>
    <a:srgbClr val="3333FF"/>
    <a:srgbClr val="FF66CC"/>
    <a:srgbClr val="FF3399"/>
    <a:srgbClr val="FFFF99"/>
    <a:srgbClr val="FF0066"/>
    <a:srgbClr val="00FFFF"/>
    <a:srgbClr val="008000"/>
    <a:srgbClr val="00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7" autoAdjust="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9814288230125329"/>
          <c:y val="0.31085794107168258"/>
          <c:w val="0.7219320884010707"/>
          <c:h val="0.55400118377651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explosion val="25"/>
          <c:dPt>
            <c:idx val="0"/>
            <c:spPr>
              <a:solidFill>
                <a:srgbClr val="3333FF"/>
              </a:solidFill>
            </c:spPr>
          </c:dPt>
          <c:dPt>
            <c:idx val="1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1.1879965737162783E-2"/>
                  <c:y val="-5.1022108654593896E-2"/>
                </c:manualLayout>
              </c:layout>
              <c:showPercent val="1"/>
            </c:dLbl>
            <c:txPr>
              <a:bodyPr/>
              <a:lstStyle/>
              <a:p>
                <a:pPr>
                  <a:defRPr sz="28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муж</c:v>
                </c:pt>
                <c:pt idx="1">
                  <c:v>жен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0.35200000000000031</c:v>
                </c:pt>
                <c:pt idx="1">
                  <c:v>0.64800000000000202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2400" b="1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2400" b="1"/>
            </a:pPr>
            <a:endParaRPr lang="ru-RU"/>
          </a:p>
        </c:txPr>
      </c:legendEntry>
      <c:layout>
        <c:manualLayout>
          <c:xMode val="edge"/>
          <c:yMode val="edge"/>
          <c:x val="1.6638475432826531E-2"/>
          <c:y val="1.824509920353683E-2"/>
          <c:w val="0.21582890525809156"/>
          <c:h val="0.29191320696167888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"/>
          <c:y val="5.3417063136775696E-2"/>
          <c:w val="0.9918882855608635"/>
          <c:h val="0.7418734519693893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АГ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Лист1!$A$2:$A$8</c:f>
              <c:strCache>
                <c:ptCount val="7"/>
                <c:pt idx="0">
                  <c:v>АГ</c:v>
                </c:pt>
                <c:pt idx="1">
                  <c:v>ОНМК</c:v>
                </c:pt>
                <c:pt idx="2">
                  <c:v>ИБС</c:v>
                </c:pt>
                <c:pt idx="3">
                  <c:v>ФП</c:v>
                </c:pt>
                <c:pt idx="4">
                  <c:v>ИНС</c:v>
                </c:pt>
                <c:pt idx="5">
                  <c:v>СД</c:v>
                </c:pt>
                <c:pt idx="6">
                  <c:v>ХОБЛ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 formatCode="0.00%">
                  <c:v>0.9630000000000003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ОНМК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АГ</c:v>
                </c:pt>
                <c:pt idx="1">
                  <c:v>ОНМК</c:v>
                </c:pt>
                <c:pt idx="2">
                  <c:v>ИБС</c:v>
                </c:pt>
                <c:pt idx="3">
                  <c:v>ФП</c:v>
                </c:pt>
                <c:pt idx="4">
                  <c:v>ИНС</c:v>
                </c:pt>
                <c:pt idx="5">
                  <c:v>СД</c:v>
                </c:pt>
                <c:pt idx="6">
                  <c:v>ХОБЛ</c:v>
                </c:pt>
              </c:strCache>
            </c:strRef>
          </c:cat>
          <c:val>
            <c:numRef>
              <c:f>Лист1!$C$2:$C$8</c:f>
              <c:numCache>
                <c:formatCode>0.00%</c:formatCode>
                <c:ptCount val="7"/>
                <c:pt idx="1">
                  <c:v>0.48100000000000015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ИБС</c:v>
                </c:pt>
              </c:strCache>
            </c:strRef>
          </c:tx>
          <c:spPr>
            <a:solidFill>
              <a:srgbClr val="FFC000"/>
            </a:solidFill>
          </c:spPr>
          <c:cat>
            <c:strRef>
              <c:f>Лист1!$A$2:$A$8</c:f>
              <c:strCache>
                <c:ptCount val="7"/>
                <c:pt idx="0">
                  <c:v>АГ</c:v>
                </c:pt>
                <c:pt idx="1">
                  <c:v>ОНМК</c:v>
                </c:pt>
                <c:pt idx="2">
                  <c:v>ИБС</c:v>
                </c:pt>
                <c:pt idx="3">
                  <c:v>ФП</c:v>
                </c:pt>
                <c:pt idx="4">
                  <c:v>ИНС</c:v>
                </c:pt>
                <c:pt idx="5">
                  <c:v>СД</c:v>
                </c:pt>
                <c:pt idx="6">
                  <c:v>ХОБЛ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  <c:pt idx="2" formatCode="0.00%">
                  <c:v>0.222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ИНС</c:v>
                </c:pt>
              </c:strCache>
            </c:strRef>
          </c:tx>
          <c:spPr>
            <a:solidFill>
              <a:srgbClr val="00B050"/>
            </a:solidFill>
          </c:spPr>
          <c:cat>
            <c:strRef>
              <c:f>Лист1!$A$2:$A$8</c:f>
              <c:strCache>
                <c:ptCount val="7"/>
                <c:pt idx="0">
                  <c:v>АГ</c:v>
                </c:pt>
                <c:pt idx="1">
                  <c:v>ОНМК</c:v>
                </c:pt>
                <c:pt idx="2">
                  <c:v>ИБС</c:v>
                </c:pt>
                <c:pt idx="3">
                  <c:v>ФП</c:v>
                </c:pt>
                <c:pt idx="4">
                  <c:v>ИНС</c:v>
                </c:pt>
                <c:pt idx="5">
                  <c:v>СД</c:v>
                </c:pt>
                <c:pt idx="6">
                  <c:v>ХОБЛ</c:v>
                </c:pt>
              </c:strCache>
            </c:strRef>
          </c:cat>
          <c:val>
            <c:numRef>
              <c:f>Лист1!$E$2:$E$8</c:f>
              <c:numCache>
                <c:formatCode>General</c:formatCode>
                <c:ptCount val="7"/>
                <c:pt idx="3" formatCode="0.00%">
                  <c:v>3.6999999999999998E-2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ФП</c:v>
                </c:pt>
              </c:strCache>
            </c:strRef>
          </c:tx>
          <c:spPr>
            <a:solidFill>
              <a:schemeClr val="tx1"/>
            </a:solidFill>
          </c:spPr>
          <c:cat>
            <c:strRef>
              <c:f>Лист1!$A$2:$A$8</c:f>
              <c:strCache>
                <c:ptCount val="7"/>
                <c:pt idx="0">
                  <c:v>АГ</c:v>
                </c:pt>
                <c:pt idx="1">
                  <c:v>ОНМК</c:v>
                </c:pt>
                <c:pt idx="2">
                  <c:v>ИБС</c:v>
                </c:pt>
                <c:pt idx="3">
                  <c:v>ФП</c:v>
                </c:pt>
                <c:pt idx="4">
                  <c:v>ИНС</c:v>
                </c:pt>
                <c:pt idx="5">
                  <c:v>СД</c:v>
                </c:pt>
                <c:pt idx="6">
                  <c:v>ХОБЛ</c:v>
                </c:pt>
              </c:strCache>
            </c:strRef>
          </c:cat>
          <c:val>
            <c:numRef>
              <c:f>Лист1!$F$2:$F$8</c:f>
              <c:numCache>
                <c:formatCode>General</c:formatCode>
                <c:ptCount val="7"/>
                <c:pt idx="4" formatCode="0.00%">
                  <c:v>0.14800000000000008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СД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cat>
            <c:strRef>
              <c:f>Лист1!$A$2:$A$8</c:f>
              <c:strCache>
                <c:ptCount val="7"/>
                <c:pt idx="0">
                  <c:v>АГ</c:v>
                </c:pt>
                <c:pt idx="1">
                  <c:v>ОНМК</c:v>
                </c:pt>
                <c:pt idx="2">
                  <c:v>ИБС</c:v>
                </c:pt>
                <c:pt idx="3">
                  <c:v>ФП</c:v>
                </c:pt>
                <c:pt idx="4">
                  <c:v>ИНС</c:v>
                </c:pt>
                <c:pt idx="5">
                  <c:v>СД</c:v>
                </c:pt>
                <c:pt idx="6">
                  <c:v>ХОБЛ</c:v>
                </c:pt>
              </c:strCache>
            </c:strRef>
          </c:cat>
          <c:val>
            <c:numRef>
              <c:f>Лист1!$G$2:$G$8</c:f>
              <c:numCache>
                <c:formatCode>General</c:formatCode>
                <c:ptCount val="7"/>
                <c:pt idx="5" formatCode="0.00%">
                  <c:v>0.14800000000000008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ХОБЛ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АГ</c:v>
                </c:pt>
                <c:pt idx="1">
                  <c:v>ОНМК</c:v>
                </c:pt>
                <c:pt idx="2">
                  <c:v>ИБС</c:v>
                </c:pt>
                <c:pt idx="3">
                  <c:v>ФП</c:v>
                </c:pt>
                <c:pt idx="4">
                  <c:v>ИНС</c:v>
                </c:pt>
                <c:pt idx="5">
                  <c:v>СД</c:v>
                </c:pt>
                <c:pt idx="6">
                  <c:v>ХОБЛ</c:v>
                </c:pt>
              </c:strCache>
            </c:strRef>
          </c:cat>
          <c:val>
            <c:numRef>
              <c:f>Лист1!$H$2:$H$8</c:f>
              <c:numCache>
                <c:formatCode>General</c:formatCode>
                <c:ptCount val="7"/>
                <c:pt idx="6" formatCode="0.00%">
                  <c:v>0.14800000000000008</c:v>
                </c:pt>
              </c:numCache>
            </c:numRef>
          </c:val>
        </c:ser>
        <c:gapWidth val="0"/>
        <c:gapDepth val="0"/>
        <c:shape val="box"/>
        <c:axId val="109693568"/>
        <c:axId val="105062784"/>
        <c:axId val="105066496"/>
      </c:bar3DChart>
      <c:catAx>
        <c:axId val="109693568"/>
        <c:scaling>
          <c:orientation val="minMax"/>
        </c:scaling>
        <c:axPos val="b"/>
        <c:majorGridlines/>
        <c:majorTickMark val="none"/>
        <c:tickLblPos val="nextTo"/>
        <c:txPr>
          <a:bodyPr/>
          <a:lstStyle/>
          <a:p>
            <a:pPr>
              <a:defRPr sz="1800" b="1"/>
            </a:pPr>
            <a:endParaRPr lang="ru-RU"/>
          </a:p>
        </c:txPr>
        <c:crossAx val="105062784"/>
        <c:crosses val="autoZero"/>
        <c:auto val="1"/>
        <c:lblAlgn val="ctr"/>
        <c:lblOffset val="100"/>
      </c:catAx>
      <c:valAx>
        <c:axId val="105062784"/>
        <c:scaling>
          <c:orientation val="minMax"/>
        </c:scaling>
        <c:axPos val="l"/>
        <c:minorGridlines/>
        <c:numFmt formatCode="0.00%" sourceLinked="1"/>
        <c:tickLblPos val="none"/>
        <c:crossAx val="109693568"/>
        <c:crosses val="autoZero"/>
        <c:crossBetween val="between"/>
      </c:valAx>
      <c:serAx>
        <c:axId val="105066496"/>
        <c:scaling>
          <c:orientation val="minMax"/>
        </c:scaling>
        <c:delete val="1"/>
        <c:axPos val="b"/>
        <c:majorTickMark val="none"/>
        <c:tickLblPos val="none"/>
        <c:crossAx val="105062784"/>
        <c:crosses val="autoZero"/>
      </c:serAx>
    </c:plotArea>
    <c:plotVisOnly val="1"/>
    <c:dispBlanksAs val="gap"/>
  </c:chart>
  <c:spPr>
    <a:effectLst>
      <a:outerShdw blurRad="50800" dist="50800" dir="5400000" sx="5000" sy="5000" algn="ctr" rotWithShape="0">
        <a:srgbClr val="000000">
          <a:alpha val="43137"/>
        </a:srgbClr>
      </a:outerShdw>
    </a:effectLst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7.5861310022792103E-2"/>
          <c:y val="0.32673353754344758"/>
          <c:w val="0.87767226200456072"/>
          <c:h val="0.6678551589505958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САД</c:v>
                </c:pt>
              </c:strCache>
            </c:strRef>
          </c:tx>
          <c:spPr>
            <a:solidFill>
              <a:srgbClr val="FF0000"/>
            </a:solidFill>
          </c:spPr>
          <c:dPt>
            <c:idx val="2"/>
            <c:spPr>
              <a:solidFill>
                <a:srgbClr val="00B050"/>
              </a:solidFill>
            </c:spPr>
          </c:dPt>
          <c:dPt>
            <c:idx val="3"/>
            <c:spPr>
              <a:solidFill>
                <a:srgbClr val="00B0F0"/>
              </a:solidFill>
            </c:spPr>
          </c:dPt>
          <c:dLbls>
            <c:dLbl>
              <c:idx val="0"/>
              <c:delete val="1"/>
            </c:dLbl>
            <c:txPr>
              <a:bodyPr/>
              <a:lstStyle/>
              <a:p>
                <a:pPr>
                  <a:defRPr sz="24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Лист1!$A$2:$A$5</c:f>
              <c:strCache>
                <c:ptCount val="4"/>
                <c:pt idx="1">
                  <c:v>≥240 мм.рт.ст</c:v>
                </c:pt>
                <c:pt idx="2">
                  <c:v>180-240мм.рт.ст.</c:v>
                </c:pt>
                <c:pt idx="3">
                  <c:v>‹180 мм.рт.ст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1">
                  <c:v>0.114</c:v>
                </c:pt>
                <c:pt idx="2">
                  <c:v>0.60900000000000065</c:v>
                </c:pt>
                <c:pt idx="3">
                  <c:v>0.27600000000000002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delete val="1"/>
      </c:legendEntry>
      <c:layout>
        <c:manualLayout>
          <c:xMode val="edge"/>
          <c:yMode val="edge"/>
          <c:x val="3.0657157622217188E-2"/>
          <c:y val="0.14245599695271954"/>
          <c:w val="0.60574496937882938"/>
          <c:h val="0.20154228895202198"/>
        </c:manualLayout>
      </c:layout>
      <c:txPr>
        <a:bodyPr/>
        <a:lstStyle/>
        <a:p>
          <a:pPr>
            <a:defRPr sz="2000" b="1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>
        <c:manualLayout>
          <c:xMode val="edge"/>
          <c:yMode val="edge"/>
          <c:x val="0.28807964952119153"/>
          <c:y val="1.3811273479164915E-2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0.28918432286334966"/>
          <c:w val="0.92101502626117593"/>
          <c:h val="0.672021767437006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ДАД</c:v>
                </c:pt>
              </c:strCache>
            </c:strRef>
          </c:tx>
          <c:spPr>
            <a:solidFill>
              <a:srgbClr val="FF0000"/>
            </a:solidFill>
          </c:spPr>
          <c:dPt>
            <c:idx val="1"/>
            <c:spPr>
              <a:solidFill>
                <a:srgbClr val="00B050"/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Lbls>
            <c:dLbl>
              <c:idx val="0"/>
              <c:layout>
                <c:manualLayout>
                  <c:x val="-0.27149437921604785"/>
                  <c:y val="5.3746335118769702E-2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 smtClean="0"/>
                      <a:t>4</a:t>
                    </a:r>
                    <a:r>
                      <a:rPr lang="ru-RU" dirty="0" smtClean="0"/>
                      <a:t>7,6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2400" b="1" dirty="0" smtClean="0"/>
                      <a:t>2</a:t>
                    </a:r>
                    <a:r>
                      <a:rPr lang="ru-RU" dirty="0" smtClean="0"/>
                      <a:t>6,7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2"/>
              <c:layout>
                <c:manualLayout>
                  <c:x val="0.24951147572897586"/>
                  <c:y val="6.4278065522711383E-2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 smtClean="0"/>
                      <a:t>2</a:t>
                    </a:r>
                    <a:r>
                      <a:rPr lang="ru-RU" dirty="0" smtClean="0"/>
                      <a:t>5,7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txPr>
              <a:bodyPr/>
              <a:lstStyle/>
              <a:p>
                <a:pPr>
                  <a:defRPr sz="24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120-140мм.рт.ст.</c:v>
                </c:pt>
                <c:pt idx="1">
                  <c:v>100-110мм.рт.ст</c:v>
                </c:pt>
                <c:pt idx="2">
                  <c:v>‹100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>
                  <c:v>0.26700000000000002</c:v>
                </c:pt>
                <c:pt idx="1">
                  <c:v>0.47600000000000031</c:v>
                </c:pt>
                <c:pt idx="2">
                  <c:v>0.25700000000000001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ayout>
        <c:manualLayout>
          <c:xMode val="edge"/>
          <c:yMode val="edge"/>
          <c:x val="3.0783686595151138E-2"/>
          <c:y val="0.13245011266519163"/>
          <c:w val="0.6461337252546846"/>
          <c:h val="0.22326648580302602"/>
        </c:manualLayout>
      </c:layout>
      <c:txPr>
        <a:bodyPr/>
        <a:lstStyle/>
        <a:p>
          <a:pPr>
            <a:defRPr sz="2000" b="1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7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4.9644872105054277E-2"/>
          <c:y val="0"/>
          <c:w val="0.88946724622775708"/>
          <c:h val="0.9132544559725535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ПОТЕР СОЗ</c:v>
                </c:pt>
              </c:strCache>
            </c:strRef>
          </c:tx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0000"/>
              </a:solidFill>
            </c:spPr>
          </c:dPt>
          <c:dPt>
            <c:idx val="2"/>
            <c:spPr>
              <a:solidFill>
                <a:srgbClr val="008000"/>
              </a:solidFill>
            </c:spPr>
          </c:dPt>
          <c:cat>
            <c:strRef>
              <c:f>Лист1!$A$2:$A$4</c:f>
              <c:strCache>
                <c:ptCount val="3"/>
                <c:pt idx="0">
                  <c:v>Гол.боль</c:v>
                </c:pt>
                <c:pt idx="1">
                  <c:v>Гол.круж.</c:v>
                </c:pt>
                <c:pt idx="2">
                  <c:v>судорожный см.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>
                  <c:v>0.62900000000000056</c:v>
                </c:pt>
                <c:pt idx="1">
                  <c:v>0.33300000000000041</c:v>
                </c:pt>
                <c:pt idx="2">
                  <c:v>0.18500000000000014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КОМА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Лист1!$A$2:$A$4</c:f>
              <c:strCache>
                <c:ptCount val="3"/>
                <c:pt idx="0">
                  <c:v>Гол.боль</c:v>
                </c:pt>
                <c:pt idx="1">
                  <c:v>Гол.круж.</c:v>
                </c:pt>
                <c:pt idx="2">
                  <c:v>судорожный см.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ПРЕКОМА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cat>
            <c:strRef>
              <c:f>Лист1!$A$2:$A$4</c:f>
              <c:strCache>
                <c:ptCount val="3"/>
                <c:pt idx="0">
                  <c:v>Гол.боль</c:v>
                </c:pt>
                <c:pt idx="1">
                  <c:v>Гол.круж.</c:v>
                </c:pt>
                <c:pt idx="2">
                  <c:v>судорожный см.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gapWidth val="300"/>
        <c:shape val="box"/>
        <c:axId val="113414144"/>
        <c:axId val="113415680"/>
        <c:axId val="73458560"/>
      </c:bar3DChart>
      <c:catAx>
        <c:axId val="11341414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800" b="1"/>
            </a:pPr>
            <a:endParaRPr lang="ru-RU"/>
          </a:p>
        </c:txPr>
        <c:crossAx val="113415680"/>
        <c:crosses val="autoZero"/>
        <c:auto val="1"/>
        <c:lblAlgn val="ctr"/>
        <c:lblOffset val="100"/>
      </c:catAx>
      <c:valAx>
        <c:axId val="113415680"/>
        <c:scaling>
          <c:orientation val="minMax"/>
        </c:scaling>
        <c:axPos val="l"/>
        <c:majorGridlines/>
        <c:minorGridlines/>
        <c:numFmt formatCode="0.00%" sourceLinked="1"/>
        <c:tickLblPos val="none"/>
        <c:crossAx val="113414144"/>
        <c:crosses val="autoZero"/>
        <c:crossBetween val="between"/>
      </c:valAx>
      <c:serAx>
        <c:axId val="73458560"/>
        <c:scaling>
          <c:orientation val="minMax"/>
        </c:scaling>
        <c:delete val="1"/>
        <c:axPos val="b"/>
        <c:majorTickMark val="none"/>
        <c:tickLblPos val="none"/>
        <c:crossAx val="113415680"/>
        <c:crosses val="autoZero"/>
      </c:ser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.20563049233646513"/>
          <c:y val="0.21211610290562394"/>
          <c:w val="0.79436950766353565"/>
          <c:h val="0.7055495398789806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00B050"/>
              </a:solidFill>
            </c:spPr>
          </c:dPt>
          <c:dPt>
            <c:idx val="1"/>
            <c:spPr>
              <a:solidFill>
                <a:srgbClr val="FF66CC"/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Pt>
            <c:idx val="3"/>
            <c:spPr>
              <a:solidFill>
                <a:srgbClr val="FF0000"/>
              </a:solidFill>
            </c:spPr>
          </c:dPt>
          <c:dLbls>
            <c:dLbl>
              <c:idx val="1"/>
              <c:delete val="1"/>
            </c:dLbl>
            <c:dLbl>
              <c:idx val="3"/>
              <c:layout>
                <c:manualLayout>
                  <c:x val="0.14699604510960457"/>
                  <c:y val="-0.12004769423115742"/>
                </c:manualLayout>
              </c:layout>
              <c:showPercent val="1"/>
            </c:dLbl>
            <c:txPr>
              <a:bodyPr/>
              <a:lstStyle/>
              <a:p>
                <a:pPr>
                  <a:defRPr sz="24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Лист1!$A$2:$A$5</c:f>
              <c:strCache>
                <c:ptCount val="4"/>
                <c:pt idx="0">
                  <c:v>15 баллов</c:v>
                </c:pt>
                <c:pt idx="1">
                  <c:v>14-11 баллов</c:v>
                </c:pt>
                <c:pt idx="2">
                  <c:v>10-9 баллов</c:v>
                </c:pt>
                <c:pt idx="3">
                  <c:v>≤8 баллов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 formatCode="0.00%">
                  <c:v>0.33300000000000074</c:v>
                </c:pt>
                <c:pt idx="1">
                  <c:v>0</c:v>
                </c:pt>
                <c:pt idx="2" formatCode="0.00%">
                  <c:v>7.3999999999999996E-2</c:v>
                </c:pt>
                <c:pt idx="3" formatCode="0.00%">
                  <c:v>0.59299999999999997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1"/>
        <c:delete val="1"/>
      </c:legendEntry>
      <c:layout>
        <c:manualLayout>
          <c:xMode val="edge"/>
          <c:yMode val="edge"/>
          <c:x val="2.7203532872163889E-2"/>
          <c:y val="1.4904447236692021E-2"/>
          <c:w val="0.33510406245833557"/>
          <c:h val="0.29373066529384206"/>
        </c:manualLayout>
      </c:layout>
      <c:txPr>
        <a:bodyPr/>
        <a:lstStyle/>
        <a:p>
          <a:pPr>
            <a:defRPr sz="2800" b="0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25422199431429732"/>
          <c:y val="3.1291326053377602E-2"/>
          <c:w val="0.7457780056857054"/>
          <c:h val="0.75471430593733257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ОЧАГОВАЯ С/М </c:v>
                </c:pt>
              </c:strCache>
            </c:strRef>
          </c:tx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2"/>
            <c:spPr>
              <a:solidFill>
                <a:srgbClr val="FF00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cat>
            <c:strRef>
              <c:f>Лист1!$A$2:$A$5</c:f>
              <c:strCache>
                <c:ptCount val="4"/>
                <c:pt idx="0">
                  <c:v>афазия сенсорная</c:v>
                </c:pt>
                <c:pt idx="1">
                  <c:v>апраксия</c:v>
                </c:pt>
                <c:pt idx="2">
                  <c:v>менингеальный см</c:v>
                </c:pt>
                <c:pt idx="3">
                  <c:v>парезы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0.14800000000000013</c:v>
                </c:pt>
                <c:pt idx="1">
                  <c:v>0.51900000000000002</c:v>
                </c:pt>
                <c:pt idx="2">
                  <c:v>1</c:v>
                </c:pt>
                <c:pt idx="3">
                  <c:v>0.33300000000000041</c:v>
                </c:pt>
              </c:numCache>
            </c:numRef>
          </c:val>
        </c:ser>
        <c:gapWidth val="95"/>
        <c:gapDepth val="95"/>
        <c:shape val="cylinder"/>
        <c:axId val="113701248"/>
        <c:axId val="113702784"/>
        <c:axId val="0"/>
      </c:bar3DChart>
      <c:catAx>
        <c:axId val="113701248"/>
        <c:scaling>
          <c:orientation val="minMax"/>
        </c:scaling>
        <c:axPos val="b"/>
        <c:majorTickMark val="none"/>
        <c:tickLblPos val="nextTo"/>
        <c:crossAx val="113702784"/>
        <c:crosses val="autoZero"/>
        <c:auto val="1"/>
        <c:lblAlgn val="ctr"/>
        <c:lblOffset val="100"/>
      </c:catAx>
      <c:valAx>
        <c:axId val="113702784"/>
        <c:scaling>
          <c:orientation val="minMax"/>
        </c:scaling>
        <c:axPos val="l"/>
        <c:majorGridlines/>
        <c:numFmt formatCode="0.00%" sourceLinked="1"/>
        <c:majorTickMark val="none"/>
        <c:tickLblPos val="none"/>
        <c:crossAx val="113701248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 w="25400">
          <a:noFill/>
        </a:ln>
      </c:spPr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0.18258</cdr:x>
      <cdr:y>0.03448</cdr:y>
    </cdr:from>
    <cdr:to>
      <cdr:x>0.46306</cdr:x>
      <cdr:y>0.25342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584176" y="144016"/>
          <a:ext cx="2433573" cy="91439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400" b="1" dirty="0" smtClean="0"/>
            <a:t> </a:t>
          </a:r>
          <a:r>
            <a:rPr lang="ru-RU" sz="2000" b="1" dirty="0" smtClean="0"/>
            <a:t>(</a:t>
          </a:r>
          <a:r>
            <a:rPr lang="ru-RU" sz="2000" b="1" dirty="0" smtClean="0">
              <a:solidFill>
                <a:schemeClr val="tx1"/>
              </a:solidFill>
            </a:rPr>
            <a:t>71,</a:t>
          </a:r>
          <a:r>
            <a:rPr lang="en-US" sz="2000" b="1" dirty="0" smtClean="0"/>
            <a:t>5±</a:t>
          </a:r>
          <a:r>
            <a:rPr lang="ru-RU" sz="2000" b="1" dirty="0" smtClean="0"/>
            <a:t>6,7 лет</a:t>
          </a:r>
          <a:r>
            <a:rPr lang="ru-RU" sz="2400" b="1" dirty="0" smtClean="0"/>
            <a:t>)</a:t>
          </a:r>
          <a:r>
            <a:rPr lang="ru-RU" sz="2400" b="1" baseline="0" dirty="0" smtClean="0"/>
            <a:t> </a:t>
          </a:r>
          <a:endParaRPr lang="ru-RU" sz="24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0.14167</cdr:x>
      <cdr:y>0.11765</cdr:y>
    </cdr:from>
    <cdr:to>
      <cdr:x>0.25833</cdr:x>
      <cdr:y>0.26471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224136" y="576064"/>
          <a:ext cx="1008112" cy="720080"/>
        </a:xfrm>
        <a:prstGeom xmlns:a="http://schemas.openxmlformats.org/drawingml/2006/main" prst="rect">
          <a:avLst/>
        </a:prstGeom>
        <a:effectLst xmlns:a="http://schemas.openxmlformats.org/drawingml/2006/main">
          <a:softEdge rad="635000"/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000" b="1" dirty="0" smtClean="0">
              <a:solidFill>
                <a:schemeClr val="tx1"/>
              </a:solidFill>
            </a:rPr>
            <a:t>96,3%</a:t>
          </a:r>
          <a:endParaRPr lang="ru-RU" sz="20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0.29167</cdr:x>
      <cdr:y>0.30882</cdr:y>
    </cdr:from>
    <cdr:to>
      <cdr:x>0.40833</cdr:x>
      <cdr:y>0.42647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2520280" y="1512168"/>
          <a:ext cx="1008112" cy="576064"/>
        </a:xfrm>
        <a:prstGeom xmlns:a="http://schemas.openxmlformats.org/drawingml/2006/main" prst="rect">
          <a:avLst/>
        </a:prstGeom>
        <a:effectLst xmlns:a="http://schemas.openxmlformats.org/drawingml/2006/main">
          <a:softEdge rad="635000"/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000" b="1" dirty="0" smtClean="0">
              <a:solidFill>
                <a:schemeClr val="tx1"/>
              </a:solidFill>
            </a:rPr>
            <a:t>48,1%</a:t>
          </a:r>
          <a:endParaRPr lang="ru-RU" sz="20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0.39167</cdr:x>
      <cdr:y>0.39706</cdr:y>
    </cdr:from>
    <cdr:to>
      <cdr:x>0.51667</cdr:x>
      <cdr:y>0.48529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384376" y="1944216"/>
          <a:ext cx="1080120" cy="432048"/>
        </a:xfrm>
        <a:prstGeom xmlns:a="http://schemas.openxmlformats.org/drawingml/2006/main" prst="rect">
          <a:avLst/>
        </a:prstGeom>
        <a:effectLst xmlns:a="http://schemas.openxmlformats.org/drawingml/2006/main">
          <a:softEdge rad="635000"/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000" b="1" dirty="0" smtClean="0">
              <a:solidFill>
                <a:schemeClr val="tx1"/>
              </a:solidFill>
            </a:rPr>
            <a:t>22,2%</a:t>
          </a:r>
          <a:endParaRPr lang="ru-RU" sz="20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0.59167</cdr:x>
      <cdr:y>0.38235</cdr:y>
    </cdr:from>
    <cdr:to>
      <cdr:x>0.7</cdr:x>
      <cdr:y>0.47059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5112568" y="1872208"/>
          <a:ext cx="936104" cy="432048"/>
        </a:xfrm>
        <a:prstGeom xmlns:a="http://schemas.openxmlformats.org/drawingml/2006/main" prst="rect">
          <a:avLst/>
        </a:prstGeom>
        <a:effectLst xmlns:a="http://schemas.openxmlformats.org/drawingml/2006/main">
          <a:softEdge rad="635000"/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800" b="1" dirty="0" smtClean="0">
              <a:solidFill>
                <a:schemeClr val="tx1"/>
              </a:solidFill>
            </a:rPr>
            <a:t>14,8%</a:t>
          </a:r>
          <a:endParaRPr lang="ru-RU" sz="18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0.50833</cdr:x>
      <cdr:y>0.44118</cdr:y>
    </cdr:from>
    <cdr:to>
      <cdr:x>0.6</cdr:x>
      <cdr:y>0.51471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4392488" y="2160240"/>
          <a:ext cx="792088" cy="360040"/>
        </a:xfrm>
        <a:prstGeom xmlns:a="http://schemas.openxmlformats.org/drawingml/2006/main" prst="rect">
          <a:avLst/>
        </a:prstGeom>
        <a:effectLst xmlns:a="http://schemas.openxmlformats.org/drawingml/2006/main">
          <a:softEdge rad="635000"/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800" b="1" dirty="0" smtClean="0">
              <a:solidFill>
                <a:schemeClr val="tx1"/>
              </a:solidFill>
            </a:rPr>
            <a:t>3,7%</a:t>
          </a:r>
          <a:endParaRPr lang="ru-RU" sz="18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0.68333</cdr:x>
      <cdr:y>0.35294</cdr:y>
    </cdr:from>
    <cdr:to>
      <cdr:x>0.8</cdr:x>
      <cdr:y>0.44118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5904656" y="1728192"/>
          <a:ext cx="1008112" cy="432048"/>
        </a:xfrm>
        <a:prstGeom xmlns:a="http://schemas.openxmlformats.org/drawingml/2006/main" prst="rect">
          <a:avLst/>
        </a:prstGeom>
        <a:effectLst xmlns:a="http://schemas.openxmlformats.org/drawingml/2006/main">
          <a:softEdge rad="635000"/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000" b="1" dirty="0" smtClean="0">
              <a:solidFill>
                <a:schemeClr val="tx1"/>
              </a:solidFill>
            </a:rPr>
            <a:t>14,8%</a:t>
          </a:r>
          <a:endParaRPr lang="ru-RU" sz="20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0.79167</cdr:x>
      <cdr:y>0.33824</cdr:y>
    </cdr:from>
    <cdr:to>
      <cdr:x>0.9</cdr:x>
      <cdr:y>0.41176</cdr:y>
    </cdr:to>
    <cdr:sp macro="" textlink="">
      <cdr:nvSpPr>
        <cdr:cNvPr id="8" name="Прямоугольник 7"/>
        <cdr:cNvSpPr/>
      </cdr:nvSpPr>
      <cdr:spPr>
        <a:xfrm xmlns:a="http://schemas.openxmlformats.org/drawingml/2006/main">
          <a:off x="6840760" y="1656184"/>
          <a:ext cx="936104" cy="360040"/>
        </a:xfrm>
        <a:prstGeom xmlns:a="http://schemas.openxmlformats.org/drawingml/2006/main" prst="rect">
          <a:avLst/>
        </a:prstGeom>
        <a:effectLst xmlns:a="http://schemas.openxmlformats.org/drawingml/2006/main">
          <a:softEdge rad="635000"/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000" b="1" dirty="0" smtClean="0">
              <a:solidFill>
                <a:schemeClr val="tx1"/>
              </a:solidFill>
            </a:rPr>
            <a:t>14,8</a:t>
          </a:r>
          <a:r>
            <a:rPr lang="ru-RU" sz="2000" dirty="0" smtClean="0">
              <a:solidFill>
                <a:schemeClr val="tx1"/>
              </a:solidFill>
            </a:rPr>
            <a:t>%</a:t>
          </a:r>
          <a:endParaRPr lang="ru-RU" sz="2000" dirty="0">
            <a:solidFill>
              <a:schemeClr val="tx1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0.57353</cdr:x>
      <cdr:y>0.02857</cdr:y>
    </cdr:from>
    <cdr:to>
      <cdr:x>1</cdr:x>
      <cdr:y>0.11716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08312" y="144016"/>
          <a:ext cx="2088232" cy="4465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/>
            <a:t>(</a:t>
          </a:r>
          <a:r>
            <a:rPr lang="en-US" sz="1400" dirty="0" smtClean="0"/>
            <a:t>Max</a:t>
          </a:r>
          <a:r>
            <a:rPr lang="ru-RU" sz="1400" dirty="0" smtClean="0"/>
            <a:t>- 300мм.рт.ст)</a:t>
          </a:r>
          <a:r>
            <a:rPr lang="ru-RU" sz="1100" dirty="0" smtClean="0"/>
            <a:t>.</a:t>
          </a:r>
          <a:endParaRPr lang="ru-RU" sz="11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0.47064</cdr:x>
      <cdr:y>0.0261</cdr:y>
    </cdr:from>
    <cdr:to>
      <cdr:x>0.69152</cdr:x>
      <cdr:y>0.17879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4" y="144016"/>
          <a:ext cx="946209" cy="8423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(</a:t>
          </a:r>
          <a:r>
            <a:rPr lang="en-US" sz="1400" dirty="0" smtClean="0"/>
            <a:t>Max-</a:t>
          </a:r>
          <a:r>
            <a:rPr lang="ru-RU" sz="1400" dirty="0" smtClean="0"/>
            <a:t> 140мм.тр.ст)</a:t>
          </a:r>
          <a:endParaRPr lang="ru-RU" sz="14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6976BD-E098-4493-BF69-921F0E3712D8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6BA25-6753-418D-AC5C-6C27E9244B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00969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6BA25-6753-418D-AC5C-6C27E9244B6E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6BA25-6753-418D-AC5C-6C27E9244B6E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C5A7-A7ED-46CE-A290-FA9675B4C815}" type="datetimeFigureOut">
              <a:rPr lang="ru-RU" smtClean="0"/>
              <a:pPr/>
              <a:t>15.04.2015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C2D0C35-4479-4D4B-A715-FAE0AAFF2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C5A7-A7ED-46CE-A290-FA9675B4C815}" type="datetimeFigureOut">
              <a:rPr lang="ru-RU" smtClean="0"/>
              <a:pPr/>
              <a:t>15.04.2015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C2D0C35-4479-4D4B-A715-FAE0AAFF2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C5A7-A7ED-46CE-A290-FA9675B4C815}" type="datetimeFigureOut">
              <a:rPr lang="ru-RU" smtClean="0"/>
              <a:pPr/>
              <a:t>15.04.2015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C2D0C35-4479-4D4B-A715-FAE0AAFF2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775C5A7-A7ED-46CE-A290-FA9675B4C815}" type="datetimeFigureOut">
              <a:rPr lang="ru-RU" smtClean="0"/>
              <a:pPr/>
              <a:t>15.04.2015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D0C35-4479-4D4B-A715-FAE0AAFF2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C5A7-A7ED-46CE-A290-FA9675B4C815}" type="datetimeFigureOut">
              <a:rPr lang="ru-RU" smtClean="0"/>
              <a:pPr/>
              <a:t>15.04.2015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C2D0C35-4479-4D4B-A715-FAE0AAFF2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C5A7-A7ED-46CE-A290-FA9675B4C815}" type="datetimeFigureOut">
              <a:rPr lang="ru-RU" smtClean="0"/>
              <a:pPr/>
              <a:t>15.04.2015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C2D0C35-4479-4D4B-A715-FAE0AAFF2ED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C5A7-A7ED-46CE-A290-FA9675B4C815}" type="datetimeFigureOut">
              <a:rPr lang="ru-RU" smtClean="0"/>
              <a:pPr/>
              <a:t>15.04.2015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C2D0C35-4479-4D4B-A715-FAE0AAFF2ED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C2D0C35-4479-4D4B-A715-FAE0AAFF2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C5A7-A7ED-46CE-A290-FA9675B4C815}" type="datetimeFigureOut">
              <a:rPr lang="ru-RU" smtClean="0"/>
              <a:pPr/>
              <a:t>15.04.2015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C2D0C35-4479-4D4B-A715-FAE0AAFF2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6775C5A7-A7ED-46CE-A290-FA9675B4C815}" type="datetimeFigureOut">
              <a:rPr lang="ru-RU" smtClean="0"/>
              <a:pPr/>
              <a:t>15.04.2015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C5A7-A7ED-46CE-A290-FA9675B4C815}" type="datetimeFigureOut">
              <a:rPr lang="ru-RU" smtClean="0"/>
              <a:pPr/>
              <a:t>15.04.2015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D0C35-4479-4D4B-A715-FAE0AAFF2ED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C2D0C35-4479-4D4B-A715-FAE0AAFF2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C5A7-A7ED-46CE-A290-FA9675B4C815}" type="datetimeFigureOut">
              <a:rPr lang="ru-RU" smtClean="0"/>
              <a:pPr/>
              <a:t>15.04.2015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6775C5A7-A7ED-46CE-A290-FA9675B4C815}" type="datetimeFigureOut">
              <a:rPr lang="ru-RU" smtClean="0"/>
              <a:pPr/>
              <a:t>15.04.2015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C2D0C35-4479-4D4B-A715-FAE0AAFF2ED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2"/>
          <p:cNvSpPr>
            <a:spLocks noChangeArrowheads="1"/>
          </p:cNvSpPr>
          <p:nvPr/>
        </p:nvSpPr>
        <p:spPr bwMode="auto">
          <a:xfrm>
            <a:off x="251520" y="260648"/>
            <a:ext cx="864096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ea typeface="Times New Roman" pitchFamily="18" charset="0"/>
                <a:cs typeface="Arial" charset="0"/>
              </a:rPr>
              <a:t>ГОСУДАРСТВЕНН</a:t>
            </a:r>
            <a:r>
              <a:rPr lang="kk-KZ" sz="2000" b="1" dirty="0">
                <a:ea typeface="Times New Roman" pitchFamily="18" charset="0"/>
                <a:cs typeface="Arial" charset="0"/>
              </a:rPr>
              <a:t>ЫЙ</a:t>
            </a:r>
            <a:r>
              <a:rPr lang="ru-RU" sz="2000" b="1" dirty="0">
                <a:ea typeface="Times New Roman" pitchFamily="18" charset="0"/>
                <a:cs typeface="Arial" charset="0"/>
              </a:rPr>
              <a:t> МЕДИЦИНСК</a:t>
            </a:r>
            <a:r>
              <a:rPr lang="kk-KZ" sz="2000" b="1" dirty="0">
                <a:ea typeface="Times New Roman" pitchFamily="18" charset="0"/>
                <a:cs typeface="Arial" charset="0"/>
              </a:rPr>
              <a:t>ИЙ УНИВЕРСИТЕТ Г. СЕМЕЙ</a:t>
            </a:r>
            <a:endParaRPr lang="ru-RU" sz="2000" dirty="0">
              <a:ea typeface="Times New Roman" pitchFamily="18" charset="0"/>
              <a:cs typeface="Arial" charset="0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347864" y="4797152"/>
            <a:ext cx="5616624" cy="1584176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127000"/>
          </a:effectLst>
        </p:spPr>
        <p:txBody>
          <a:bodyPr wrap="none" anchor="ctr"/>
          <a:lstStyle/>
          <a:p>
            <a:pPr>
              <a:defRPr/>
            </a:pPr>
            <a:r>
              <a:rPr lang="ru-RU" sz="1800" dirty="0" smtClean="0"/>
              <a:t>Мищенко  К.Г- интерн- терапевт.</a:t>
            </a:r>
          </a:p>
          <a:p>
            <a:pPr>
              <a:defRPr/>
            </a:pPr>
            <a:r>
              <a:rPr lang="ru-RU" dirty="0" smtClean="0"/>
              <a:t>Кириллова Е.В.- ассистент кафедры неврологии.</a:t>
            </a:r>
          </a:p>
          <a:p>
            <a:pPr>
              <a:defRPr/>
            </a:pPr>
            <a:endParaRPr lang="ru-RU" dirty="0" smtClean="0"/>
          </a:p>
          <a:p>
            <a:pPr>
              <a:defRPr/>
            </a:pPr>
            <a:r>
              <a:rPr lang="ru-RU" sz="1800" dirty="0" smtClean="0"/>
              <a:t>Научный руководитель</a:t>
            </a:r>
            <a:r>
              <a:rPr lang="en-US" sz="1800" u="sng" dirty="0" smtClean="0"/>
              <a:t>:</a:t>
            </a:r>
            <a:r>
              <a:rPr lang="ru-RU" sz="1800" dirty="0" smtClean="0"/>
              <a:t> Каймак Т.В. </a:t>
            </a:r>
            <a:r>
              <a:rPr lang="ru-RU" dirty="0" smtClean="0"/>
              <a:t>- </a:t>
            </a:r>
            <a:r>
              <a:rPr lang="ru-RU" sz="1800" dirty="0" err="1" smtClean="0"/>
              <a:t>к.м.н</a:t>
            </a:r>
            <a:r>
              <a:rPr lang="ru-RU" sz="1800" dirty="0" smtClean="0"/>
              <a:t>, доцент.</a:t>
            </a:r>
            <a:endParaRPr lang="ru-RU" sz="1800" dirty="0"/>
          </a:p>
          <a:p>
            <a:pPr>
              <a:defRPr/>
            </a:pPr>
            <a:r>
              <a:rPr lang="ru-RU" sz="1800" dirty="0"/>
              <a:t>                                     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27584" y="1988840"/>
            <a:ext cx="75608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КЛИНИКО-ЛАБОРАТОРНЫЙ АНАЛИЗ ОСТРОЙ ГИПЕРТОНИЧЕСКОЙ ЭНЦЕФАЛОПАТИИ ПО ДАННЫМ НЕВРОЛОГИЧЕСКОГО ОТДЕЛЕНИЯ  БСМП Г. СЕМЕЙ.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endParaRPr lang="ru-RU" sz="2400" b="1" dirty="0"/>
          </a:p>
        </p:txBody>
      </p:sp>
      <p:pic>
        <p:nvPicPr>
          <p:cNvPr id="11" name="Picture 2" descr="C:\Users\User\Desktop\l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717032"/>
            <a:ext cx="2664296" cy="26391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3059832" y="6309320"/>
            <a:ext cx="30315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Г. Новосибирск  2015Г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АКТУАЛЬНОСТЬ 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17410" name="Picture 2" descr="http://img-fotki.yandex.ru/get/9502/134981595.cd/0_cc499_663f217b_or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0"/>
            <a:ext cx="1273617" cy="249289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1988840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Высокое артериальное давление — причина 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7,1 миллиона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смертей,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что составляет 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около 13%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всех смертных случаев в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мире. </a:t>
            </a: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Острая </a:t>
            </a:r>
            <a:r>
              <a:rPr lang="ru-RU" sz="24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гипертоническая энцефалопатия является одним из грозных осложнений </a:t>
            </a: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АГ.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Среди стран мирового сообщества Казахстан с показателем 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1858,77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случаев заболеваний АГ на 100 тысяч населения занимает срединное место. В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нашеи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̆ стране 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ежегодно выявляется около 30 000 больных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АГ. </a:t>
            </a:r>
          </a:p>
          <a:p>
            <a:pPr algn="ctr"/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</a:t>
            </a:r>
          </a:p>
          <a:p>
            <a:endParaRPr lang="ru-RU" sz="2400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lang="ru-RU" sz="2000" i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ru-RU" sz="2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А.Т</a:t>
            </a:r>
            <a:r>
              <a:rPr lang="ru-RU" sz="20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Бармагамбетова,2013; </a:t>
            </a:r>
            <a:r>
              <a:rPr lang="ru-RU" sz="200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Култаев</a:t>
            </a:r>
            <a:r>
              <a:rPr lang="ru-RU" sz="20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М.С.,2014).</a:t>
            </a:r>
          </a:p>
          <a:p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948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9"/>
          <p:cNvSpPr txBox="1">
            <a:spLocks/>
          </p:cNvSpPr>
          <p:nvPr/>
        </p:nvSpPr>
        <p:spPr>
          <a:xfrm>
            <a:off x="251520" y="2060848"/>
            <a:ext cx="8640960" cy="374441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indent="-274320" algn="ctr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ru-RU" sz="3200" dirty="0" smtClean="0"/>
              <a:t>Изучение особенностей клинической картины и лабораторных показателей у больных с острой гипертонической энцефалопатией по данным неврологического отделения БСМП г. Семей.</a:t>
            </a:r>
          </a:p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85000"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01752" y="1052736"/>
            <a:ext cx="8534400" cy="57606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ЦЕЛЬ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948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МЕТОДЫ ИСЛЕДОВАНИЯ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12" name="Текст 9"/>
          <p:cNvSpPr txBox="1">
            <a:spLocks/>
          </p:cNvSpPr>
          <p:nvPr/>
        </p:nvSpPr>
        <p:spPr>
          <a:xfrm>
            <a:off x="251520" y="2060848"/>
            <a:ext cx="8640960" cy="374441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lvl="0" indent="-274320" algn="ctr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Использовались методы  клинического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статистического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анализа 105 медицинских карт стационарных больных (МКСБ) с верифицированным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 этапе скорой неотложной помощи</a:t>
            </a:r>
            <a:r>
              <a:rPr lang="ru-RU" sz="2400" dirty="0" smtClean="0"/>
              <a:t> диагнозом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острой гипертонической энцефалопатии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методом сплошной выборки в период с 1.01.2014 по 24.11.2014гг, получавших лечение в неврологическом отделении БСМП г.Семей.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948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79208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Поло - возрастная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 характеристика больных 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"/>
          </p:nvPr>
        </p:nvSpPr>
        <p:spPr>
          <a:xfrm>
            <a:off x="301752" y="1340768"/>
            <a:ext cx="2758080" cy="4758280"/>
          </a:xfrm>
        </p:spPr>
        <p:txBody>
          <a:bodyPr/>
          <a:lstStyle/>
          <a:p>
            <a:pPr algn="r">
              <a:buNone/>
            </a:pPr>
            <a:r>
              <a:rPr lang="en-US" dirty="0" smtClean="0">
                <a:solidFill>
                  <a:srgbClr val="C00000"/>
                </a:solidFill>
              </a:rPr>
              <a:t>n=</a:t>
            </a:r>
            <a:r>
              <a:rPr lang="ru-RU" dirty="0" smtClean="0">
                <a:solidFill>
                  <a:srgbClr val="C00000"/>
                </a:solidFill>
              </a:rPr>
              <a:t>105 МКСБ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067944" y="1628800"/>
            <a:ext cx="5076056" cy="504056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</a:rPr>
              <a:t>В возрасте с 38- до 91 года</a:t>
            </a:r>
            <a:endParaRPr lang="ru-RU" sz="2800" b="1" dirty="0">
              <a:solidFill>
                <a:srgbClr val="002060"/>
              </a:solidFill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251520" y="2060848"/>
          <a:ext cx="8676456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Скругленный прямоугольник 9"/>
          <p:cNvSpPr/>
          <p:nvPr/>
        </p:nvSpPr>
        <p:spPr>
          <a:xfrm>
            <a:off x="5220072" y="5445224"/>
            <a:ext cx="3600400" cy="864096"/>
          </a:xfrm>
          <a:prstGeom prst="roundRect">
            <a:avLst/>
          </a:prstGeom>
          <a:solidFill>
            <a:srgbClr val="FFFF99"/>
          </a:solidFill>
          <a:ln>
            <a:solidFill>
              <a:srgbClr val="FFFF99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Средний возраст – 65,2 </a:t>
            </a:r>
            <a:r>
              <a:rPr lang="ru-RU" sz="24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±9,8</a:t>
            </a:r>
            <a:r>
              <a:rPr lang="ru-RU" sz="2400" b="1" dirty="0" smtClean="0">
                <a:solidFill>
                  <a:schemeClr val="tx1"/>
                </a:solidFill>
              </a:rPr>
              <a:t> года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07704" y="2852936"/>
            <a:ext cx="20730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(65,2</a:t>
            </a:r>
            <a:r>
              <a:rPr lang="en-US" sz="2000" b="1" dirty="0" smtClean="0"/>
              <a:t>±</a:t>
            </a:r>
            <a:r>
              <a:rPr lang="ru-RU" sz="2000" b="1" dirty="0" smtClean="0"/>
              <a:t>9,7 лет)</a:t>
            </a:r>
            <a:endParaRPr lang="ru-RU" sz="2000" b="1" dirty="0"/>
          </a:p>
        </p:txBody>
      </p:sp>
    </p:spTree>
    <p:extLst>
      <p:ext uri="{BB962C8B-B14F-4D97-AF65-F5344CB8AC3E}">
        <p14:creationId xmlns="" xmlns:p14="http://schemas.microsoft.com/office/powerpoint/2010/main" val="288948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Сопутствующие заболевания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251520" y="1340768"/>
          <a:ext cx="8640960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0"/>
            <a:ext cx="8640960" cy="1268760"/>
          </a:xfrm>
          <a:prstGeom prst="rect">
            <a:avLst/>
          </a:prstGeom>
          <a:solidFill>
            <a:schemeClr val="bg1"/>
          </a:soli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Уровень АД на момент  поступления  в стационар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0" y="1340768"/>
          <a:ext cx="4572000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788024" y="1340768"/>
          <a:ext cx="4355976" cy="5517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987824" y="2348880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193</a:t>
            </a:r>
            <a:r>
              <a:rPr lang="ru-RU" sz="2000" b="1" dirty="0" smtClean="0">
                <a:latin typeface="Times New Roman"/>
                <a:cs typeface="Times New Roman"/>
              </a:rPr>
              <a:t>±34,8</a:t>
            </a:r>
            <a:endParaRPr lang="ru-RU" sz="2000" b="1" dirty="0"/>
          </a:p>
        </p:txBody>
      </p:sp>
      <p:sp>
        <p:nvSpPr>
          <p:cNvPr id="8" name="Правая фигурная скобка 7"/>
          <p:cNvSpPr/>
          <p:nvPr/>
        </p:nvSpPr>
        <p:spPr>
          <a:xfrm>
            <a:off x="2699792" y="1988840"/>
            <a:ext cx="288032" cy="108012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авая фигурная скобка 8"/>
          <p:cNvSpPr/>
          <p:nvPr/>
        </p:nvSpPr>
        <p:spPr>
          <a:xfrm>
            <a:off x="7380312" y="2060848"/>
            <a:ext cx="432048" cy="10081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7740352" y="2420888"/>
            <a:ext cx="1403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102</a:t>
            </a:r>
            <a:r>
              <a:rPr lang="ru-RU" sz="2000" b="1" dirty="0" smtClean="0">
                <a:latin typeface="Times New Roman"/>
                <a:cs typeface="Times New Roman"/>
              </a:rPr>
              <a:t>±16,6</a:t>
            </a:r>
            <a:endParaRPr lang="ru-RU" sz="2000" b="1" dirty="0"/>
          </a:p>
        </p:txBody>
      </p:sp>
    </p:spTree>
    <p:extLst>
      <p:ext uri="{BB962C8B-B14F-4D97-AF65-F5344CB8AC3E}">
        <p14:creationId xmlns="" xmlns:p14="http://schemas.microsoft.com/office/powerpoint/2010/main" val="288948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Диаграмма 10"/>
          <p:cNvGraphicFramePr/>
          <p:nvPr/>
        </p:nvGraphicFramePr>
        <p:xfrm>
          <a:off x="0" y="1196752"/>
          <a:ext cx="9396536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5436096" y="4149080"/>
            <a:ext cx="936104" cy="504056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18,5</a:t>
            </a:r>
            <a:r>
              <a:rPr lang="ru-RU" b="1" dirty="0" smtClean="0">
                <a:solidFill>
                  <a:schemeClr val="tx1"/>
                </a:solidFill>
              </a:rPr>
              <a:t>%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75856" y="3429000"/>
            <a:ext cx="1368152" cy="576064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33,3%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91680" y="2276872"/>
            <a:ext cx="1224136" cy="360040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62,9%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2" name="Заголовок 3"/>
          <p:cNvSpPr>
            <a:spLocks noGrp="1"/>
          </p:cNvSpPr>
          <p:nvPr>
            <p:ph type="title"/>
          </p:nvPr>
        </p:nvSpPr>
        <p:spPr>
          <a:xfrm>
            <a:off x="0" y="228600"/>
            <a:ext cx="8748464" cy="96815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Структура общемозговой симптоматики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948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82413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Уровень сознания по шкале Глазго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0" y="1340768"/>
          <a:ext cx="8820472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88948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Диаграмма 10"/>
          <p:cNvGraphicFramePr/>
          <p:nvPr/>
        </p:nvGraphicFramePr>
        <p:xfrm>
          <a:off x="0" y="1196752"/>
          <a:ext cx="9144000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0" y="1340768"/>
            <a:ext cx="2447256" cy="2831544"/>
          </a:xfrm>
          <a:prstGeom prst="rect">
            <a:avLst/>
          </a:prstGeom>
          <a:noFill/>
          <a:effectLst>
            <a:softEdge rad="635000"/>
          </a:effectLst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</a:p>
          <a:p>
            <a:pPr algn="ctr"/>
            <a:endParaRPr lang="ru-RU" sz="3200" dirty="0" smtClean="0"/>
          </a:p>
          <a:p>
            <a:pPr algn="ctr"/>
            <a:endParaRPr lang="ru-RU" sz="2800" dirty="0" smtClean="0"/>
          </a:p>
          <a:p>
            <a:pPr algn="ctr"/>
            <a:r>
              <a:rPr lang="ru-RU" sz="2000" b="1" dirty="0" smtClean="0"/>
              <a:t>Отмечалась в 48,1% случаев, уже имевших ОНМК в анамнезе.</a:t>
            </a:r>
            <a:endParaRPr lang="ru-RU" sz="2000" b="1" dirty="0"/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Структура очаговой симптоматики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948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11560" y="260648"/>
            <a:ext cx="81290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Анализ лабораторных данных</a:t>
            </a:r>
            <a:r>
              <a:rPr lang="en-US" sz="3600" b="1" dirty="0" smtClean="0">
                <a:solidFill>
                  <a:srgbClr val="C00000"/>
                </a:solidFill>
              </a:rPr>
              <a:t>:</a:t>
            </a:r>
            <a:r>
              <a:rPr lang="ru-RU" sz="3600" b="1" dirty="0" smtClean="0">
                <a:solidFill>
                  <a:srgbClr val="C00000"/>
                </a:solidFill>
              </a:rPr>
              <a:t> 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79512" y="1340767"/>
          <a:ext cx="8784976" cy="50839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244"/>
                <a:gridCol w="2196244"/>
                <a:gridCol w="2196244"/>
                <a:gridCol w="2196244"/>
              </a:tblGrid>
              <a:tr h="864097">
                <a:tc>
                  <a:txBody>
                    <a:bodyPr/>
                    <a:lstStyle/>
                    <a:p>
                      <a:pPr algn="ctr"/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Холестерин  </a:t>
                      </a:r>
                      <a:r>
                        <a:rPr lang="ru-RU" sz="2000" b="1" dirty="0" err="1" smtClean="0">
                          <a:solidFill>
                            <a:srgbClr val="0070C0"/>
                          </a:solidFill>
                        </a:rPr>
                        <a:t>ммоль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/л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Глюкоза </a:t>
                      </a:r>
                      <a:r>
                        <a:rPr lang="ru-RU" sz="2000" b="1" dirty="0" err="1" smtClean="0">
                          <a:solidFill>
                            <a:srgbClr val="0070C0"/>
                          </a:solidFill>
                        </a:rPr>
                        <a:t>ммоль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/л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Мочевина </a:t>
                      </a:r>
                      <a:r>
                        <a:rPr lang="ru-RU" sz="2000" b="1" dirty="0" err="1" smtClean="0">
                          <a:solidFill>
                            <a:srgbClr val="0070C0"/>
                          </a:solidFill>
                        </a:rPr>
                        <a:t>ммоль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/л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70330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0070C0"/>
                          </a:solidFill>
                        </a:rPr>
                        <a:t>N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40,6%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40,7%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66,7%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03307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70C0"/>
                          </a:solidFill>
                          <a:latin typeface="Times New Roman"/>
                          <a:cs typeface="Times New Roman"/>
                        </a:rPr>
                        <a:t>↑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56,5 %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55,6%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29,6%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03307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err="1" smtClean="0">
                          <a:solidFill>
                            <a:srgbClr val="0070C0"/>
                          </a:solidFill>
                          <a:latin typeface="Times New Roman"/>
                          <a:cs typeface="Times New Roman"/>
                        </a:rPr>
                        <a:t>↓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2,9%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3,7%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3,7%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0330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0070C0"/>
                          </a:solidFill>
                        </a:rPr>
                        <a:t>max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8,7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24,3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18,4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0330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rgbClr val="0070C0"/>
                          </a:solidFill>
                        </a:rPr>
                        <a:t>min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2,8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3,2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0,6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0330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среднее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5,4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Times New Roman"/>
                          <a:cs typeface="Times New Roman"/>
                        </a:rPr>
                        <a:t>±1,2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7,4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Times New Roman"/>
                          <a:cs typeface="Times New Roman"/>
                        </a:rPr>
                        <a:t>±3,7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6,6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Times New Roman"/>
                          <a:cs typeface="Times New Roman"/>
                        </a:rPr>
                        <a:t>±2,4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88948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60648"/>
            <a:ext cx="8964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993300"/>
                </a:solidFill>
              </a:rPr>
              <a:t>По данным </a:t>
            </a:r>
            <a:r>
              <a:rPr lang="ru-RU" sz="2000" b="1" dirty="0" err="1" smtClean="0">
                <a:solidFill>
                  <a:srgbClr val="993300"/>
                </a:solidFill>
              </a:rPr>
              <a:t>коагулограммы</a:t>
            </a:r>
            <a:r>
              <a:rPr lang="ru-RU" sz="2000" b="1" dirty="0" smtClean="0">
                <a:solidFill>
                  <a:srgbClr val="993300"/>
                </a:solidFill>
              </a:rPr>
              <a:t> изменения в системе гемостаза наблюдалось в 74% случаев и были представлены </a:t>
            </a:r>
            <a:endParaRPr lang="ru-RU" sz="2000" b="1" dirty="0">
              <a:solidFill>
                <a:srgbClr val="9933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51520" y="1397000"/>
          <a:ext cx="8712966" cy="50390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729"/>
                <a:gridCol w="1524769"/>
                <a:gridCol w="1452161"/>
                <a:gridCol w="1597377"/>
                <a:gridCol w="1452161"/>
                <a:gridCol w="1524769"/>
              </a:tblGrid>
              <a:tr h="66384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АЧТВ сек.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ТВ сек.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ПИ %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МНО %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Фибриноген г/л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37938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70C0"/>
                          </a:solidFill>
                        </a:rPr>
                        <a:t>N</a:t>
                      </a:r>
                      <a:endParaRPr lang="ru-RU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51,9%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66,6%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44,3%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51,9%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77,8%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81388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70C0"/>
                          </a:solidFill>
                          <a:latin typeface="Times New Roman"/>
                          <a:cs typeface="Times New Roman"/>
                        </a:rPr>
                        <a:t>↑</a:t>
                      </a:r>
                      <a:endParaRPr lang="ru-RU" sz="32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48,1%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26%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3,7%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48,1%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22,2%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81388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err="1" smtClean="0">
                          <a:solidFill>
                            <a:srgbClr val="0070C0"/>
                          </a:solidFill>
                          <a:latin typeface="Times New Roman"/>
                          <a:cs typeface="Times New Roman"/>
                        </a:rPr>
                        <a:t>↓</a:t>
                      </a:r>
                      <a:endParaRPr lang="ru-RU" sz="32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-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7,4%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52%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-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-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531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0070C0"/>
                          </a:solidFill>
                        </a:rPr>
                        <a:t>max</a:t>
                      </a:r>
                      <a:endParaRPr lang="ru-RU" sz="1800" b="1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100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19,1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108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2,01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6670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531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0070C0"/>
                          </a:solidFill>
                        </a:rPr>
                        <a:t>min</a:t>
                      </a:r>
                      <a:endParaRPr lang="ru-RU" sz="1800" b="1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28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13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54,80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0,14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2070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68289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70C0"/>
                          </a:solidFill>
                        </a:rPr>
                        <a:t>среднее</a:t>
                      </a:r>
                      <a:endParaRPr lang="ru-RU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48,5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Times New Roman"/>
                          <a:cs typeface="Times New Roman"/>
                        </a:rPr>
                        <a:t>±16,1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16,2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Times New Roman"/>
                          <a:cs typeface="Times New Roman"/>
                        </a:rPr>
                        <a:t>±2,5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86,0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Times New Roman"/>
                          <a:cs typeface="Times New Roman"/>
                        </a:rPr>
                        <a:t>±0,16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1,17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Times New Roman"/>
                          <a:cs typeface="Times New Roman"/>
                        </a:rPr>
                        <a:t>±0,25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70C0"/>
                          </a:solidFill>
                        </a:rPr>
                        <a:t>3,9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Times New Roman"/>
                          <a:cs typeface="Times New Roman"/>
                        </a:rPr>
                        <a:t>±0,9</a:t>
                      </a:r>
                      <a:endParaRPr lang="ru-RU" sz="20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88948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239416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ВЫВОДЫ</a:t>
            </a:r>
            <a:endParaRPr lang="ru-RU" sz="3600" b="1" dirty="0"/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323528" y="2709501"/>
            <a:ext cx="8136904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У 78 больных имела место госпитализация  в инсультное отделение  при острой гипертонической энцефалопатии , купированной на этапе СНП,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которая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далее может лечиться 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кардиологическом отделении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либо 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дневном стационаре,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позволит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высвободить койко-мест для больных  с тяжелыми формами  ОНМК.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263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239416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ВЫВОДЫ</a:t>
            </a:r>
            <a:endParaRPr lang="ru-RU" sz="3600" b="1" dirty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51520" y="2492896"/>
            <a:ext cx="849694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Изменения в системе гемостаза  у больных ОГЭ свидетельствуют о высоком  риске  развития геморрагического инсульта у данной категории больных, что требует тщательного контроля показателей гемостаза, индивидуального подхода к выбору объема терапевтического вмешательства, обязательного проведения КТ и МРТ при подозрении на развитие внутримозгового кровоизлияния. </a:t>
            </a:r>
          </a:p>
        </p:txBody>
      </p:sp>
    </p:spTree>
    <p:extLst>
      <p:ext uri="{BB962C8B-B14F-4D97-AF65-F5344CB8AC3E}">
        <p14:creationId xmlns="" xmlns:p14="http://schemas.microsoft.com/office/powerpoint/2010/main" val="60678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5616" y="1340768"/>
            <a:ext cx="74888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solidFill>
                  <a:schemeClr val="bg1"/>
                </a:solidFill>
              </a:rPr>
              <a:t>Спасибо за внимание!</a:t>
            </a:r>
          </a:p>
          <a:p>
            <a:pPr algn="ctr"/>
            <a:r>
              <a:rPr lang="ru-RU" sz="4400" b="1" i="1" dirty="0" smtClean="0">
                <a:solidFill>
                  <a:schemeClr val="bg1"/>
                </a:solidFill>
              </a:rPr>
              <a:t>Будьте здоровы!</a:t>
            </a:r>
            <a:endParaRPr lang="ru-RU" sz="4400" b="1" i="1" dirty="0">
              <a:solidFill>
                <a:schemeClr val="bg1"/>
              </a:solidFill>
            </a:endParaRPr>
          </a:p>
        </p:txBody>
      </p:sp>
      <p:pic>
        <p:nvPicPr>
          <p:cNvPr id="32774" name="Picture 6" descr="http://s46.radikal.ru/i111/1005/a4/ffa4b32f730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048261"/>
            <a:ext cx="2708126" cy="3809739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1641</TotalTime>
  <Words>526</Words>
  <Application>Microsoft Office PowerPoint</Application>
  <PresentationFormat>Экран (4:3)</PresentationFormat>
  <Paragraphs>131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Официальная</vt:lpstr>
      <vt:lpstr>Слайд 1</vt:lpstr>
      <vt:lpstr>АКТУАЛЬНОСТЬ </vt:lpstr>
      <vt:lpstr>ЦЕЛЬ </vt:lpstr>
      <vt:lpstr>МЕТОДЫ ИСЛЕДОВАНИЯ</vt:lpstr>
      <vt:lpstr>Поло - возрастная  характеристика больных </vt:lpstr>
      <vt:lpstr>Сопутствующие заболевания</vt:lpstr>
      <vt:lpstr>Слайд 7</vt:lpstr>
      <vt:lpstr>Структура общемозговой симптоматики</vt:lpstr>
      <vt:lpstr>Уровень сознания по шкале Глазго</vt:lpstr>
      <vt:lpstr>Структура очаговой симптоматики</vt:lpstr>
      <vt:lpstr>Слайд 11</vt:lpstr>
      <vt:lpstr>Слайд 12</vt:lpstr>
      <vt:lpstr>ВЫВОДЫ</vt:lpstr>
      <vt:lpstr>ВЫВОДЫ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Этнические особенности видов опухолей головного мозга у лиц казахской национальности в регионе Семипалатинского ядерного полигона.</dc:title>
  <dc:creator>User</dc:creator>
  <cp:lastModifiedBy>HP-PC</cp:lastModifiedBy>
  <cp:revision>195</cp:revision>
  <dcterms:created xsi:type="dcterms:W3CDTF">2013-10-04T04:40:41Z</dcterms:created>
  <dcterms:modified xsi:type="dcterms:W3CDTF">2015-04-15T16:12:25Z</dcterms:modified>
</cp:coreProperties>
</file>