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</p:sldMasterIdLst>
  <p:notesMasterIdLst>
    <p:notesMasterId r:id="rId20"/>
  </p:notesMasterIdLst>
  <p:sldIdLst>
    <p:sldId id="256" r:id="rId2"/>
    <p:sldId id="257" r:id="rId3"/>
    <p:sldId id="260" r:id="rId4"/>
    <p:sldId id="258" r:id="rId5"/>
    <p:sldId id="259" r:id="rId6"/>
    <p:sldId id="262" r:id="rId7"/>
    <p:sldId id="277" r:id="rId8"/>
    <p:sldId id="278" r:id="rId9"/>
    <p:sldId id="273" r:id="rId10"/>
    <p:sldId id="274" r:id="rId11"/>
    <p:sldId id="279" r:id="rId12"/>
    <p:sldId id="268" r:id="rId13"/>
    <p:sldId id="280" r:id="rId14"/>
    <p:sldId id="275" r:id="rId15"/>
    <p:sldId id="281" r:id="rId16"/>
    <p:sldId id="276" r:id="rId17"/>
    <p:sldId id="271" r:id="rId18"/>
    <p:sldId id="272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56" autoAdjust="0"/>
    <p:restoredTop sz="94660"/>
  </p:normalViewPr>
  <p:slideViewPr>
    <p:cSldViewPr>
      <p:cViewPr>
        <p:scale>
          <a:sx n="67" d="100"/>
          <a:sy n="67" d="100"/>
        </p:scale>
        <p:origin x="-1452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Купирование болевого синдрома</a:t>
            </a:r>
            <a:endParaRPr lang="ru-RU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684218255906249"/>
          <c:y val="0.13048374231689583"/>
          <c:w val="0.88315781744093769"/>
          <c:h val="0.5838323946692726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1-я группа(димексид-гель)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Отличный и хороший</c:v>
                </c:pt>
                <c:pt idx="1">
                  <c:v>Удовлетворительный</c:v>
                </c:pt>
                <c:pt idx="2">
                  <c:v>Минимальный</c:v>
                </c:pt>
              </c:strCache>
            </c:strRef>
          </c:cat>
          <c:val>
            <c:numRef>
              <c:f>Лист1!$B$2:$B$4</c:f>
              <c:numCache>
                <c:formatCode>0.00%</c:formatCode>
                <c:ptCount val="3"/>
                <c:pt idx="0">
                  <c:v>0.6070000000000001</c:v>
                </c:pt>
                <c:pt idx="1">
                  <c:v>0.28600000000000003</c:v>
                </c:pt>
                <c:pt idx="2">
                  <c:v>0.10700000000000001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2-я группа(раствор димексида)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Отличный и хороший</c:v>
                </c:pt>
                <c:pt idx="1">
                  <c:v>Удовлетворительный</c:v>
                </c:pt>
                <c:pt idx="2">
                  <c:v>Минимальный</c:v>
                </c:pt>
              </c:strCache>
            </c:strRef>
          </c:cat>
          <c:val>
            <c:numRef>
              <c:f>Лист1!$C$2:$C$4</c:f>
              <c:numCache>
                <c:formatCode>0.00%</c:formatCode>
                <c:ptCount val="3"/>
                <c:pt idx="0">
                  <c:v>0.65500000000000014</c:v>
                </c:pt>
                <c:pt idx="1">
                  <c:v>0.27600000000000002</c:v>
                </c:pt>
                <c:pt idx="2">
                  <c:v>6.8000000000000019E-2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43438848"/>
        <c:axId val="43440384"/>
      </c:barChart>
      <c:catAx>
        <c:axId val="43438848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43440384"/>
        <c:crosses val="autoZero"/>
        <c:auto val="1"/>
        <c:lblAlgn val="ctr"/>
        <c:lblOffset val="100"/>
        <c:noMultiLvlLbl val="0"/>
      </c:catAx>
      <c:valAx>
        <c:axId val="43440384"/>
        <c:scaling>
          <c:orientation val="minMax"/>
          <c:max val="0.70000000000000018"/>
          <c:min val="0"/>
        </c:scaling>
        <c:delete val="0"/>
        <c:axPos val="l"/>
        <c:numFmt formatCode="0.0%" sourceLinked="0"/>
        <c:majorTickMark val="none"/>
        <c:minorTickMark val="none"/>
        <c:tickLblPos val="nextTo"/>
        <c:crossAx val="43438848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2400" b="1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800" b="1" i="0" baseline="0" dirty="0" smtClean="0">
                <a:effectLst/>
              </a:rPr>
              <a:t>Оценка переносимости препаратов в обследованных группах</a:t>
            </a:r>
            <a:endParaRPr lang="ru-RU" dirty="0">
              <a:effectLst/>
            </a:endParaRPr>
          </a:p>
        </c:rich>
      </c:tx>
      <c:layout>
        <c:manualLayout>
          <c:xMode val="edge"/>
          <c:yMode val="edge"/>
          <c:x val="0.14454472781901773"/>
          <c:y val="1.4172356688087634E-2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6448213437914904E-2"/>
          <c:y val="0.1049050117321819"/>
          <c:w val="0.8871913922543313"/>
          <c:h val="0.66770863866516506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Отличная</c:v>
                </c:pt>
              </c:strCache>
            </c:strRef>
          </c:tx>
          <c:invertIfNegative val="0"/>
          <c:cat>
            <c:strRef>
              <c:f>Лист1!$A$2:$A$3</c:f>
              <c:strCache>
                <c:ptCount val="2"/>
                <c:pt idx="0">
                  <c:v>1-я группа(димексид-гель)</c:v>
                </c:pt>
                <c:pt idx="1">
                  <c:v>2-я группа(раствор димексида)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 formatCode="0%">
                  <c:v>1</c:v>
                </c:pt>
                <c:pt idx="1">
                  <c:v>0.37900000000000006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Хорошая</c:v>
                </c:pt>
              </c:strCache>
            </c:strRef>
          </c:tx>
          <c:invertIfNegative val="0"/>
          <c:cat>
            <c:strRef>
              <c:f>Лист1!$A$2:$A$3</c:f>
              <c:strCache>
                <c:ptCount val="2"/>
                <c:pt idx="0">
                  <c:v>1-я группа(димексид-гель)</c:v>
                </c:pt>
                <c:pt idx="1">
                  <c:v>2-я группа(раствор димексида)</c:v>
                </c:pt>
              </c:strCache>
            </c:strRef>
          </c:cat>
          <c:val>
            <c:numRef>
              <c:f>Лист1!$C$2:$C$3</c:f>
              <c:numCache>
                <c:formatCode>0.00%</c:formatCode>
                <c:ptCount val="2"/>
                <c:pt idx="1">
                  <c:v>0.31000000000000005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Удовлетворительная</c:v>
                </c:pt>
              </c:strCache>
            </c:strRef>
          </c:tx>
          <c:invertIfNegative val="0"/>
          <c:cat>
            <c:strRef>
              <c:f>Лист1!$A$2:$A$3</c:f>
              <c:strCache>
                <c:ptCount val="2"/>
                <c:pt idx="0">
                  <c:v>1-я группа(димексид-гель)</c:v>
                </c:pt>
                <c:pt idx="1">
                  <c:v>2-я группа(раствор димексида)</c:v>
                </c:pt>
              </c:strCache>
            </c:strRef>
          </c:cat>
          <c:val>
            <c:numRef>
              <c:f>Лист1!$D$2:$D$3</c:f>
              <c:numCache>
                <c:formatCode>0.00%</c:formatCode>
                <c:ptCount val="2"/>
                <c:pt idx="1">
                  <c:v>0.27600000000000002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Плохая</c:v>
                </c:pt>
              </c:strCache>
            </c:strRef>
          </c:tx>
          <c:invertIfNegative val="0"/>
          <c:cat>
            <c:strRef>
              <c:f>Лист1!$A$2:$A$3</c:f>
              <c:strCache>
                <c:ptCount val="2"/>
                <c:pt idx="0">
                  <c:v>1-я группа(димексид-гель)</c:v>
                </c:pt>
                <c:pt idx="1">
                  <c:v>2-я группа(раствор димексида)</c:v>
                </c:pt>
              </c:strCache>
            </c:strRef>
          </c:cat>
          <c:val>
            <c:numRef>
              <c:f>Лист1!$E$2:$E$3</c:f>
              <c:numCache>
                <c:formatCode>0.00%</c:formatCode>
                <c:ptCount val="2"/>
                <c:pt idx="1">
                  <c:v>3.4000000000000002E-2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shape val="cylinder"/>
        <c:axId val="37970688"/>
        <c:axId val="37972224"/>
        <c:axId val="0"/>
      </c:bar3DChart>
      <c:catAx>
        <c:axId val="37970688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37972224"/>
        <c:crosses val="autoZero"/>
        <c:auto val="1"/>
        <c:lblAlgn val="ctr"/>
        <c:lblOffset val="100"/>
        <c:noMultiLvlLbl val="0"/>
      </c:catAx>
      <c:valAx>
        <c:axId val="37972224"/>
        <c:scaling>
          <c:orientation val="minMax"/>
        </c:scaling>
        <c:delete val="0"/>
        <c:axPos val="l"/>
        <c:majorGridlines/>
        <c:numFmt formatCode="0%" sourceLinked="1"/>
        <c:majorTickMark val="none"/>
        <c:minorTickMark val="none"/>
        <c:tickLblPos val="nextTo"/>
        <c:spPr>
          <a:ln w="9525">
            <a:noFill/>
          </a:ln>
        </c:spPr>
        <c:txPr>
          <a:bodyPr/>
          <a:lstStyle/>
          <a:p>
            <a:pPr>
              <a:defRPr b="1"/>
            </a:pPr>
            <a:endParaRPr lang="ru-RU"/>
          </a:p>
        </c:txPr>
        <c:crossAx val="37970688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b="1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800"/>
            </a:pPr>
            <a:r>
              <a:rPr lang="ru-RU" sz="2400" b="1" i="0" baseline="0" dirty="0" smtClean="0">
                <a:effectLst/>
              </a:rPr>
              <a:t>Субъективная оценка проводимого лечения</a:t>
            </a:r>
            <a:endParaRPr lang="ru-RU" sz="2800" dirty="0">
              <a:effectLst/>
            </a:endParaRP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31804416760330789"/>
          <c:y val="0.27884959369424117"/>
          <c:w val="0.68195583239669233"/>
          <c:h val="0.7063413485773755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1-я группа(димексид-гель)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Отсутствие улучшения</c:v>
                </c:pt>
                <c:pt idx="1">
                  <c:v>Удовлетворительный</c:v>
                </c:pt>
                <c:pt idx="2">
                  <c:v>Хороший</c:v>
                </c:pt>
                <c:pt idx="3">
                  <c:v>Отличный</c:v>
                </c:pt>
              </c:strCache>
            </c:strRef>
          </c:cat>
          <c:val>
            <c:numRef>
              <c:f>Лист1!$B$2:$B$5</c:f>
              <c:numCache>
                <c:formatCode>0.00%</c:formatCode>
                <c:ptCount val="4"/>
                <c:pt idx="0">
                  <c:v>0.10700000000000001</c:v>
                </c:pt>
                <c:pt idx="1">
                  <c:v>0.28600000000000003</c:v>
                </c:pt>
                <c:pt idx="2">
                  <c:v>0.32100000000000006</c:v>
                </c:pt>
                <c:pt idx="3">
                  <c:v>0.28600000000000003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2-я группа(раствор димексида)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Отсутствие улучшения</c:v>
                </c:pt>
                <c:pt idx="1">
                  <c:v>Удовлетворительный</c:v>
                </c:pt>
                <c:pt idx="2">
                  <c:v>Хороший</c:v>
                </c:pt>
                <c:pt idx="3">
                  <c:v>Отличный</c:v>
                </c:pt>
              </c:strCache>
            </c:strRef>
          </c:cat>
          <c:val>
            <c:numRef>
              <c:f>Лист1!$C$2:$C$5</c:f>
              <c:numCache>
                <c:formatCode>0.00%</c:formatCode>
                <c:ptCount val="4"/>
                <c:pt idx="0">
                  <c:v>6.8000000000000019E-2</c:v>
                </c:pt>
                <c:pt idx="1">
                  <c:v>0.31000000000000005</c:v>
                </c:pt>
                <c:pt idx="2">
                  <c:v>0.34500000000000003</c:v>
                </c:pt>
                <c:pt idx="3">
                  <c:v>0.27600000000000002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8147200"/>
        <c:axId val="38148736"/>
      </c:barChart>
      <c:catAx>
        <c:axId val="38147200"/>
        <c:scaling>
          <c:orientation val="minMax"/>
        </c:scaling>
        <c:delete val="0"/>
        <c:axPos val="l"/>
        <c:majorTickMark val="none"/>
        <c:minorTickMark val="none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38148736"/>
        <c:crosses val="autoZero"/>
        <c:auto val="1"/>
        <c:lblAlgn val="ctr"/>
        <c:lblOffset val="100"/>
        <c:noMultiLvlLbl val="0"/>
      </c:catAx>
      <c:valAx>
        <c:axId val="38148736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extTo"/>
        <c:crossAx val="38147200"/>
        <c:crosses val="autoZero"/>
        <c:crossBetween val="between"/>
      </c:valAx>
      <c:spPr>
        <a:ln w="12700" cmpd="sng"/>
      </c:spPr>
    </c:plotArea>
    <c:legend>
      <c:legendPos val="t"/>
      <c:layout>
        <c:manualLayout>
          <c:xMode val="edge"/>
          <c:yMode val="edge"/>
          <c:x val="0.22275385249461302"/>
          <c:y val="9.4563285983966572E-2"/>
          <c:w val="0.58029386463389365"/>
          <c:h val="0.14926211562824759"/>
        </c:manualLayout>
      </c:layout>
      <c:overlay val="0"/>
      <c:txPr>
        <a:bodyPr/>
        <a:lstStyle/>
        <a:p>
          <a:pPr>
            <a:defRPr sz="2400" b="1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BD28279-C74C-4C57-B89B-EDC3BF44F9B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E63D78D-A993-4800-9ACD-E164D4BA9A08}">
      <dgm:prSet/>
      <dgm:spPr/>
      <dgm:t>
        <a:bodyPr/>
        <a:lstStyle/>
        <a:p>
          <a:pPr rtl="0"/>
          <a:r>
            <a:rPr lang="ru-RU" baseline="0" dirty="0" smtClean="0"/>
            <a:t>По данным ВОЗ, у девяти человек из десяти хотя бы раз в жизни возникали боли в спине, примерно у каждого четвертого – ежегодно, а у 5% населения боли в спине приводят к длительной утрате трудоспособности. </a:t>
          </a:r>
          <a:endParaRPr lang="ru-RU" dirty="0"/>
        </a:p>
      </dgm:t>
    </dgm:pt>
    <dgm:pt modelId="{C4D03C07-059C-4633-8463-863132F1BF38}" type="parTrans" cxnId="{B670CDEA-0D17-4215-BFD5-F1ECC2390F3D}">
      <dgm:prSet/>
      <dgm:spPr/>
      <dgm:t>
        <a:bodyPr/>
        <a:lstStyle/>
        <a:p>
          <a:endParaRPr lang="ru-RU"/>
        </a:p>
      </dgm:t>
    </dgm:pt>
    <dgm:pt modelId="{8DEFC1BF-2FF5-4E69-B29D-363FEB991AA7}" type="sibTrans" cxnId="{B670CDEA-0D17-4215-BFD5-F1ECC2390F3D}">
      <dgm:prSet/>
      <dgm:spPr/>
      <dgm:t>
        <a:bodyPr/>
        <a:lstStyle/>
        <a:p>
          <a:endParaRPr lang="ru-RU"/>
        </a:p>
      </dgm:t>
    </dgm:pt>
    <dgm:pt modelId="{8ED3343D-1065-44A8-A368-4A489605396E}">
      <dgm:prSet/>
      <dgm:spPr/>
      <dgm:t>
        <a:bodyPr/>
        <a:lstStyle/>
        <a:p>
          <a:pPr rtl="0"/>
          <a:r>
            <a:rPr lang="ru-RU" baseline="0" dirty="0" smtClean="0"/>
            <a:t>Самая частая локализация болей в спине – пояснично-крестцовая область позвоночника.</a:t>
          </a:r>
          <a:endParaRPr lang="ru-RU" dirty="0"/>
        </a:p>
      </dgm:t>
    </dgm:pt>
    <dgm:pt modelId="{D7328E1B-00F3-44F7-AE9D-89D158BF62EC}" type="parTrans" cxnId="{EC30948D-0814-4874-9F8F-9713049FBF45}">
      <dgm:prSet/>
      <dgm:spPr/>
      <dgm:t>
        <a:bodyPr/>
        <a:lstStyle/>
        <a:p>
          <a:endParaRPr lang="ru-RU"/>
        </a:p>
      </dgm:t>
    </dgm:pt>
    <dgm:pt modelId="{66F2DFF2-7894-4D53-8232-3611F6B04F38}" type="sibTrans" cxnId="{EC30948D-0814-4874-9F8F-9713049FBF45}">
      <dgm:prSet/>
      <dgm:spPr/>
      <dgm:t>
        <a:bodyPr/>
        <a:lstStyle/>
        <a:p>
          <a:endParaRPr lang="ru-RU"/>
        </a:p>
      </dgm:t>
    </dgm:pt>
    <dgm:pt modelId="{6D777949-74A3-4ADC-91A9-0DFB4D656F7E}">
      <dgm:prSet/>
      <dgm:spPr/>
      <dgm:t>
        <a:bodyPr/>
        <a:lstStyle/>
        <a:p>
          <a:pPr rtl="0"/>
          <a:r>
            <a:rPr lang="ru-RU" baseline="0" dirty="0" smtClean="0"/>
            <a:t>Для устранения болевого синдрома чаще всего применяют НПВП, но их использование ограничивается большим количеством побочных эффектов и наличием множества противопоказаний. </a:t>
          </a:r>
          <a:endParaRPr lang="ru-RU" dirty="0"/>
        </a:p>
      </dgm:t>
    </dgm:pt>
    <dgm:pt modelId="{60566171-C22C-4975-B208-24426DF95C1A}" type="parTrans" cxnId="{6894407D-9383-4B11-BB7C-FE372970F884}">
      <dgm:prSet/>
      <dgm:spPr/>
      <dgm:t>
        <a:bodyPr/>
        <a:lstStyle/>
        <a:p>
          <a:endParaRPr lang="ru-RU"/>
        </a:p>
      </dgm:t>
    </dgm:pt>
    <dgm:pt modelId="{45A2C8C2-3AF8-4F5F-A6C3-E7EBC160D2C6}" type="sibTrans" cxnId="{6894407D-9383-4B11-BB7C-FE372970F884}">
      <dgm:prSet/>
      <dgm:spPr/>
      <dgm:t>
        <a:bodyPr/>
        <a:lstStyle/>
        <a:p>
          <a:endParaRPr lang="ru-RU"/>
        </a:p>
      </dgm:t>
    </dgm:pt>
    <dgm:pt modelId="{64C8B26C-5BF1-435C-9A6A-B34D5B1CAAB4}">
      <dgm:prSet/>
      <dgm:spPr/>
      <dgm:t>
        <a:bodyPr/>
        <a:lstStyle/>
        <a:p>
          <a:pPr rtl="0"/>
          <a:r>
            <a:rPr lang="ru-RU" baseline="0" dirty="0" smtClean="0"/>
            <a:t>Поэтому зачастую на первый план выходят лекарственные средства для местного применения. </a:t>
          </a:r>
          <a:endParaRPr lang="ru-RU" dirty="0"/>
        </a:p>
      </dgm:t>
    </dgm:pt>
    <dgm:pt modelId="{5864D74B-481F-40CE-AEAB-5B0093B9551E}" type="parTrans" cxnId="{46537742-498F-4C77-BFDD-B36A66EF4C7A}">
      <dgm:prSet/>
      <dgm:spPr/>
      <dgm:t>
        <a:bodyPr/>
        <a:lstStyle/>
        <a:p>
          <a:endParaRPr lang="ru-RU"/>
        </a:p>
      </dgm:t>
    </dgm:pt>
    <dgm:pt modelId="{9BDC189E-CCFC-40DE-A0E3-0EB1FE825A00}" type="sibTrans" cxnId="{46537742-498F-4C77-BFDD-B36A66EF4C7A}">
      <dgm:prSet/>
      <dgm:spPr/>
      <dgm:t>
        <a:bodyPr/>
        <a:lstStyle/>
        <a:p>
          <a:endParaRPr lang="ru-RU"/>
        </a:p>
      </dgm:t>
    </dgm:pt>
    <dgm:pt modelId="{E38C1F54-30CA-4BB8-9776-5D2951AECAC4}" type="pres">
      <dgm:prSet presAssocID="{7BD28279-C74C-4C57-B89B-EDC3BF44F9B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3AE8408-63AD-4074-8A1F-0081B07AAC33}" type="pres">
      <dgm:prSet presAssocID="{1E63D78D-A993-4800-9ACD-E164D4BA9A08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6C6FCD-2B23-4F8D-BE63-32CDC32E08C9}" type="pres">
      <dgm:prSet presAssocID="{8DEFC1BF-2FF5-4E69-B29D-363FEB991AA7}" presName="spacer" presStyleCnt="0"/>
      <dgm:spPr/>
    </dgm:pt>
    <dgm:pt modelId="{CADEE181-C19D-489E-820B-5A3D62F395EB}" type="pres">
      <dgm:prSet presAssocID="{8ED3343D-1065-44A8-A368-4A489605396E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917BBD-A768-49A4-898E-4115A6C1F11E}" type="pres">
      <dgm:prSet presAssocID="{66F2DFF2-7894-4D53-8232-3611F6B04F38}" presName="spacer" presStyleCnt="0"/>
      <dgm:spPr/>
    </dgm:pt>
    <dgm:pt modelId="{FC9F14D1-218F-41CA-B131-DC3DA3E3D405}" type="pres">
      <dgm:prSet presAssocID="{6D777949-74A3-4ADC-91A9-0DFB4D656F7E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92BE5E-C2B0-4474-81C7-309A589677EF}" type="pres">
      <dgm:prSet presAssocID="{45A2C8C2-3AF8-4F5F-A6C3-E7EBC160D2C6}" presName="spacer" presStyleCnt="0"/>
      <dgm:spPr/>
    </dgm:pt>
    <dgm:pt modelId="{E6969AC3-824C-4830-9F45-56EB6857A7D2}" type="pres">
      <dgm:prSet presAssocID="{64C8B26C-5BF1-435C-9A6A-B34D5B1CAAB4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5989948-0183-4A10-8E4A-352B5F8EE729}" type="presOf" srcId="{6D777949-74A3-4ADC-91A9-0DFB4D656F7E}" destId="{FC9F14D1-218F-41CA-B131-DC3DA3E3D405}" srcOrd="0" destOrd="0" presId="urn:microsoft.com/office/officeart/2005/8/layout/vList2"/>
    <dgm:cxn modelId="{C0F5588D-6BF3-44E1-8D7B-13A44E2E43C7}" type="presOf" srcId="{64C8B26C-5BF1-435C-9A6A-B34D5B1CAAB4}" destId="{E6969AC3-824C-4830-9F45-56EB6857A7D2}" srcOrd="0" destOrd="0" presId="urn:microsoft.com/office/officeart/2005/8/layout/vList2"/>
    <dgm:cxn modelId="{37AC4EA4-3157-4225-9621-846E8863911F}" type="presOf" srcId="{8ED3343D-1065-44A8-A368-4A489605396E}" destId="{CADEE181-C19D-489E-820B-5A3D62F395EB}" srcOrd="0" destOrd="0" presId="urn:microsoft.com/office/officeart/2005/8/layout/vList2"/>
    <dgm:cxn modelId="{EC30948D-0814-4874-9F8F-9713049FBF45}" srcId="{7BD28279-C74C-4C57-B89B-EDC3BF44F9B6}" destId="{8ED3343D-1065-44A8-A368-4A489605396E}" srcOrd="1" destOrd="0" parTransId="{D7328E1B-00F3-44F7-AE9D-89D158BF62EC}" sibTransId="{66F2DFF2-7894-4D53-8232-3611F6B04F38}"/>
    <dgm:cxn modelId="{46537742-498F-4C77-BFDD-B36A66EF4C7A}" srcId="{7BD28279-C74C-4C57-B89B-EDC3BF44F9B6}" destId="{64C8B26C-5BF1-435C-9A6A-B34D5B1CAAB4}" srcOrd="3" destOrd="0" parTransId="{5864D74B-481F-40CE-AEAB-5B0093B9551E}" sibTransId="{9BDC189E-CCFC-40DE-A0E3-0EB1FE825A00}"/>
    <dgm:cxn modelId="{6894407D-9383-4B11-BB7C-FE372970F884}" srcId="{7BD28279-C74C-4C57-B89B-EDC3BF44F9B6}" destId="{6D777949-74A3-4ADC-91A9-0DFB4D656F7E}" srcOrd="2" destOrd="0" parTransId="{60566171-C22C-4975-B208-24426DF95C1A}" sibTransId="{45A2C8C2-3AF8-4F5F-A6C3-E7EBC160D2C6}"/>
    <dgm:cxn modelId="{CE059707-06F8-4C0C-994D-BEE54F1B3F76}" type="presOf" srcId="{1E63D78D-A993-4800-9ACD-E164D4BA9A08}" destId="{73AE8408-63AD-4074-8A1F-0081B07AAC33}" srcOrd="0" destOrd="0" presId="urn:microsoft.com/office/officeart/2005/8/layout/vList2"/>
    <dgm:cxn modelId="{B670CDEA-0D17-4215-BFD5-F1ECC2390F3D}" srcId="{7BD28279-C74C-4C57-B89B-EDC3BF44F9B6}" destId="{1E63D78D-A993-4800-9ACD-E164D4BA9A08}" srcOrd="0" destOrd="0" parTransId="{C4D03C07-059C-4633-8463-863132F1BF38}" sibTransId="{8DEFC1BF-2FF5-4E69-B29D-363FEB991AA7}"/>
    <dgm:cxn modelId="{B505F106-8B61-4468-85EF-3D53B6167206}" type="presOf" srcId="{7BD28279-C74C-4C57-B89B-EDC3BF44F9B6}" destId="{E38C1F54-30CA-4BB8-9776-5D2951AECAC4}" srcOrd="0" destOrd="0" presId="urn:microsoft.com/office/officeart/2005/8/layout/vList2"/>
    <dgm:cxn modelId="{05CB83F2-F319-4EBA-B249-2C9040907E53}" type="presParOf" srcId="{E38C1F54-30CA-4BB8-9776-5D2951AECAC4}" destId="{73AE8408-63AD-4074-8A1F-0081B07AAC33}" srcOrd="0" destOrd="0" presId="urn:microsoft.com/office/officeart/2005/8/layout/vList2"/>
    <dgm:cxn modelId="{21DA21BD-9235-4085-9D01-EC81F3EFA1EC}" type="presParOf" srcId="{E38C1F54-30CA-4BB8-9776-5D2951AECAC4}" destId="{DE6C6FCD-2B23-4F8D-BE63-32CDC32E08C9}" srcOrd="1" destOrd="0" presId="urn:microsoft.com/office/officeart/2005/8/layout/vList2"/>
    <dgm:cxn modelId="{00A12322-E4F1-46C7-B0F5-30800CA661B2}" type="presParOf" srcId="{E38C1F54-30CA-4BB8-9776-5D2951AECAC4}" destId="{CADEE181-C19D-489E-820B-5A3D62F395EB}" srcOrd="2" destOrd="0" presId="urn:microsoft.com/office/officeart/2005/8/layout/vList2"/>
    <dgm:cxn modelId="{647EBC05-4B71-47D9-A471-3F9E7DF5FDFC}" type="presParOf" srcId="{E38C1F54-30CA-4BB8-9776-5D2951AECAC4}" destId="{1A917BBD-A768-49A4-898E-4115A6C1F11E}" srcOrd="3" destOrd="0" presId="urn:microsoft.com/office/officeart/2005/8/layout/vList2"/>
    <dgm:cxn modelId="{D849354B-0A79-444A-A730-09E5EBDBD57F}" type="presParOf" srcId="{E38C1F54-30CA-4BB8-9776-5D2951AECAC4}" destId="{FC9F14D1-218F-41CA-B131-DC3DA3E3D405}" srcOrd="4" destOrd="0" presId="urn:microsoft.com/office/officeart/2005/8/layout/vList2"/>
    <dgm:cxn modelId="{294F3715-68E7-4A48-9FE9-1D4CAB11331A}" type="presParOf" srcId="{E38C1F54-30CA-4BB8-9776-5D2951AECAC4}" destId="{BE92BE5E-C2B0-4474-81C7-309A589677EF}" srcOrd="5" destOrd="0" presId="urn:microsoft.com/office/officeart/2005/8/layout/vList2"/>
    <dgm:cxn modelId="{0980AD58-C9E9-44D5-B7FC-1A9768458E8B}" type="presParOf" srcId="{E38C1F54-30CA-4BB8-9776-5D2951AECAC4}" destId="{E6969AC3-824C-4830-9F45-56EB6857A7D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5C4E274-865D-4F65-A2E5-B8E401F8046B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CFDA263-49C0-498B-B10C-91A318B48473}">
      <dgm:prSet phldrT="[Текст]" phldr="1"/>
      <dgm:spPr/>
      <dgm:t>
        <a:bodyPr/>
        <a:lstStyle/>
        <a:p>
          <a:endParaRPr lang="ru-RU" dirty="0"/>
        </a:p>
      </dgm:t>
    </dgm:pt>
    <dgm:pt modelId="{31B4AD4C-7B49-47BB-8ED1-42149F5E1E61}" type="parTrans" cxnId="{D6980304-49B0-4B64-92EC-65563B06336E}">
      <dgm:prSet/>
      <dgm:spPr/>
      <dgm:t>
        <a:bodyPr/>
        <a:lstStyle/>
        <a:p>
          <a:endParaRPr lang="ru-RU"/>
        </a:p>
      </dgm:t>
    </dgm:pt>
    <dgm:pt modelId="{8E3727A5-C920-49A5-987E-37CBD7802651}" type="sibTrans" cxnId="{D6980304-49B0-4B64-92EC-65563B06336E}">
      <dgm:prSet/>
      <dgm:spPr/>
      <dgm:t>
        <a:bodyPr/>
        <a:lstStyle/>
        <a:p>
          <a:endParaRPr lang="ru-RU"/>
        </a:p>
      </dgm:t>
    </dgm:pt>
    <dgm:pt modelId="{AEAB8FED-C6A5-4730-A40B-92B16C6FEAF5}">
      <dgm:prSet/>
      <dgm:spPr/>
      <dgm:t>
        <a:bodyPr/>
        <a:lstStyle/>
        <a:p>
          <a:r>
            <a:rPr lang="ru-RU" dirty="0" smtClean="0"/>
            <a:t>неврологический  осмотр</a:t>
          </a:r>
          <a:endParaRPr lang="ru-RU" dirty="0"/>
        </a:p>
      </dgm:t>
    </dgm:pt>
    <dgm:pt modelId="{F10698A3-3A6B-44D3-94DA-56090F22EE3E}" type="parTrans" cxnId="{A932E6B8-D1B4-4D56-B851-3F407635C9E4}">
      <dgm:prSet/>
      <dgm:spPr/>
      <dgm:t>
        <a:bodyPr/>
        <a:lstStyle/>
        <a:p>
          <a:endParaRPr lang="ru-RU"/>
        </a:p>
      </dgm:t>
    </dgm:pt>
    <dgm:pt modelId="{281385A8-32F4-4E4C-AE26-A16F0927F9BD}" type="sibTrans" cxnId="{A932E6B8-D1B4-4D56-B851-3F407635C9E4}">
      <dgm:prSet/>
      <dgm:spPr/>
      <dgm:t>
        <a:bodyPr/>
        <a:lstStyle/>
        <a:p>
          <a:endParaRPr lang="ru-RU"/>
        </a:p>
      </dgm:t>
    </dgm:pt>
    <dgm:pt modelId="{8D8057D5-48B9-4AEF-BC77-4ED5551A484E}">
      <dgm:prSet/>
      <dgm:spPr/>
      <dgm:t>
        <a:bodyPr/>
        <a:lstStyle/>
        <a:p>
          <a:pPr indent="0" algn="ctr"/>
          <a:r>
            <a:rPr lang="ru-RU" dirty="0" smtClean="0"/>
            <a:t>Оценка неврологического статуса</a:t>
          </a:r>
          <a:endParaRPr lang="ru-RU" dirty="0"/>
        </a:p>
      </dgm:t>
    </dgm:pt>
    <dgm:pt modelId="{9D5D2763-059D-42D6-8425-8BEEC6EC3816}" type="parTrans" cxnId="{675405B9-2B41-4191-9034-9520CFB2D99A}">
      <dgm:prSet/>
      <dgm:spPr/>
      <dgm:t>
        <a:bodyPr/>
        <a:lstStyle/>
        <a:p>
          <a:endParaRPr lang="ru-RU"/>
        </a:p>
      </dgm:t>
    </dgm:pt>
    <dgm:pt modelId="{682BFF74-2B5F-49BC-B228-623E049F6E97}" type="sibTrans" cxnId="{675405B9-2B41-4191-9034-9520CFB2D99A}">
      <dgm:prSet/>
      <dgm:spPr/>
      <dgm:t>
        <a:bodyPr/>
        <a:lstStyle/>
        <a:p>
          <a:endParaRPr lang="ru-RU"/>
        </a:p>
      </dgm:t>
    </dgm:pt>
    <dgm:pt modelId="{AF77B34C-1439-4C1B-BEB7-998237444418}">
      <dgm:prSet/>
      <dgm:spPr/>
      <dgm:t>
        <a:bodyPr/>
        <a:lstStyle/>
        <a:p>
          <a:r>
            <a:rPr lang="ru-RU" dirty="0" smtClean="0"/>
            <a:t>10-бальная визуальная аналоговая шкала (ВАШ)</a:t>
          </a:r>
          <a:endParaRPr lang="ru-RU" dirty="0"/>
        </a:p>
      </dgm:t>
    </dgm:pt>
    <dgm:pt modelId="{9BB8366B-21DB-4770-B2F7-82C963E032D0}" type="parTrans" cxnId="{F2B0A7F7-5864-4E67-B843-2A4746DA79CA}">
      <dgm:prSet/>
      <dgm:spPr/>
      <dgm:t>
        <a:bodyPr/>
        <a:lstStyle/>
        <a:p>
          <a:endParaRPr lang="ru-RU"/>
        </a:p>
      </dgm:t>
    </dgm:pt>
    <dgm:pt modelId="{8FB07ED9-3951-446C-A4EA-D147F1877986}" type="sibTrans" cxnId="{F2B0A7F7-5864-4E67-B843-2A4746DA79CA}">
      <dgm:prSet/>
      <dgm:spPr/>
      <dgm:t>
        <a:bodyPr/>
        <a:lstStyle/>
        <a:p>
          <a:endParaRPr lang="ru-RU"/>
        </a:p>
      </dgm:t>
    </dgm:pt>
    <dgm:pt modelId="{66C7BB67-625D-4140-BCD7-A6E720D2FCB0}">
      <dgm:prSet/>
      <dgm:spPr/>
      <dgm:t>
        <a:bodyPr/>
        <a:lstStyle/>
        <a:p>
          <a:pPr algn="ctr"/>
          <a:r>
            <a:rPr lang="ru-RU" dirty="0" smtClean="0"/>
            <a:t>Изучение болевого синдрома</a:t>
          </a:r>
          <a:endParaRPr lang="ru-RU" dirty="0"/>
        </a:p>
      </dgm:t>
    </dgm:pt>
    <dgm:pt modelId="{335A057E-6939-44EA-8328-DD937D51D4D2}" type="parTrans" cxnId="{72A3F317-D1F1-4F7A-9F63-B1B0544886DB}">
      <dgm:prSet/>
      <dgm:spPr/>
      <dgm:t>
        <a:bodyPr/>
        <a:lstStyle/>
        <a:p>
          <a:endParaRPr lang="ru-RU"/>
        </a:p>
      </dgm:t>
    </dgm:pt>
    <dgm:pt modelId="{D9B5A60A-7349-4DCD-943A-4EB7B81EEF85}" type="sibTrans" cxnId="{72A3F317-D1F1-4F7A-9F63-B1B0544886DB}">
      <dgm:prSet/>
      <dgm:spPr/>
      <dgm:t>
        <a:bodyPr/>
        <a:lstStyle/>
        <a:p>
          <a:endParaRPr lang="ru-RU"/>
        </a:p>
      </dgm:t>
    </dgm:pt>
    <dgm:pt modelId="{88A28B20-BBF9-4267-A572-3CABCE2866D1}">
      <dgm:prSet/>
      <dgm:spPr/>
      <dgm:t>
        <a:bodyPr/>
        <a:lstStyle/>
        <a:p>
          <a:pPr algn="ctr"/>
          <a:r>
            <a:rPr lang="ru-RU" dirty="0" smtClean="0"/>
            <a:t>4-х бальная шкала: отличная, хорошая, удовлетворительная, плохая. </a:t>
          </a:r>
          <a:endParaRPr lang="ru-RU" dirty="0"/>
        </a:p>
      </dgm:t>
    </dgm:pt>
    <dgm:pt modelId="{E17F6E8D-84BF-4FCD-B7EF-FB2D95ADFDDC}" type="sibTrans" cxnId="{A2ACD79A-05A7-40BD-B0B6-C83AF9ABE3DC}">
      <dgm:prSet/>
      <dgm:spPr/>
      <dgm:t>
        <a:bodyPr/>
        <a:lstStyle/>
        <a:p>
          <a:endParaRPr lang="ru-RU"/>
        </a:p>
      </dgm:t>
    </dgm:pt>
    <dgm:pt modelId="{65A33454-E3F8-4F29-BFFB-14A231473821}" type="parTrans" cxnId="{A2ACD79A-05A7-40BD-B0B6-C83AF9ABE3DC}">
      <dgm:prSet/>
      <dgm:spPr/>
      <dgm:t>
        <a:bodyPr/>
        <a:lstStyle/>
        <a:p>
          <a:endParaRPr lang="ru-RU"/>
        </a:p>
      </dgm:t>
    </dgm:pt>
    <dgm:pt modelId="{AE83EA4E-F1F2-446E-9D4D-B1F50E094487}">
      <dgm:prSet/>
      <dgm:spPr/>
      <dgm:t>
        <a:bodyPr/>
        <a:lstStyle/>
        <a:p>
          <a:r>
            <a:rPr lang="ru-RU" dirty="0" smtClean="0"/>
            <a:t>переносимость препаратов </a:t>
          </a:r>
          <a:endParaRPr lang="ru-RU" dirty="0"/>
        </a:p>
      </dgm:t>
    </dgm:pt>
    <dgm:pt modelId="{57C84441-E7EE-4018-9CD6-C1B274811698}" type="sibTrans" cxnId="{71F680FC-5DB5-42AE-BE5F-602725E71167}">
      <dgm:prSet/>
      <dgm:spPr/>
      <dgm:t>
        <a:bodyPr/>
        <a:lstStyle/>
        <a:p>
          <a:endParaRPr lang="ru-RU"/>
        </a:p>
      </dgm:t>
    </dgm:pt>
    <dgm:pt modelId="{D6BCA60F-177C-42CE-9633-F4E446D72E50}" type="parTrans" cxnId="{71F680FC-5DB5-42AE-BE5F-602725E71167}">
      <dgm:prSet/>
      <dgm:spPr/>
      <dgm:t>
        <a:bodyPr/>
        <a:lstStyle/>
        <a:p>
          <a:endParaRPr lang="ru-RU"/>
        </a:p>
      </dgm:t>
    </dgm:pt>
    <dgm:pt modelId="{5021E0B1-3D95-4A06-9B40-A2D9533CB8B2}">
      <dgm:prSet/>
      <dgm:spPr/>
      <dgm:t>
        <a:bodyPr/>
        <a:lstStyle/>
        <a:p>
          <a:r>
            <a:rPr lang="ru-RU" dirty="0" smtClean="0"/>
            <a:t>субъективная оценка результата лечения пациентом </a:t>
          </a:r>
          <a:endParaRPr lang="ru-RU" dirty="0"/>
        </a:p>
      </dgm:t>
    </dgm:pt>
    <dgm:pt modelId="{C162AEBE-1C3E-4AEF-A26F-F40737C5C230}" type="sibTrans" cxnId="{0F2A1C40-4033-4A90-B5E9-7999DBCB045D}">
      <dgm:prSet/>
      <dgm:spPr/>
      <dgm:t>
        <a:bodyPr/>
        <a:lstStyle/>
        <a:p>
          <a:endParaRPr lang="ru-RU"/>
        </a:p>
      </dgm:t>
    </dgm:pt>
    <dgm:pt modelId="{92C9FE5C-6764-4DE8-B98C-0646C8036D04}" type="parTrans" cxnId="{0F2A1C40-4033-4A90-B5E9-7999DBCB045D}">
      <dgm:prSet/>
      <dgm:spPr/>
      <dgm:t>
        <a:bodyPr/>
        <a:lstStyle/>
        <a:p>
          <a:endParaRPr lang="ru-RU"/>
        </a:p>
      </dgm:t>
    </dgm:pt>
    <dgm:pt modelId="{E81450AB-ADA3-4087-8533-DDDA95DDED17}">
      <dgm:prSet phldrT="[Текст]" phldr="1"/>
      <dgm:spPr/>
      <dgm:t>
        <a:bodyPr/>
        <a:lstStyle/>
        <a:p>
          <a:endParaRPr lang="ru-RU" dirty="0"/>
        </a:p>
      </dgm:t>
    </dgm:pt>
    <dgm:pt modelId="{3E4BE2BC-CDC5-42A0-8DE4-0447C7BE45A3}" type="sibTrans" cxnId="{F822410B-D503-4A70-9523-72D6ECC465AC}">
      <dgm:prSet/>
      <dgm:spPr/>
      <dgm:t>
        <a:bodyPr/>
        <a:lstStyle/>
        <a:p>
          <a:endParaRPr lang="ru-RU"/>
        </a:p>
      </dgm:t>
    </dgm:pt>
    <dgm:pt modelId="{EBCCE295-C113-4397-AAAE-A07A4B8C0B96}" type="parTrans" cxnId="{F822410B-D503-4A70-9523-72D6ECC465AC}">
      <dgm:prSet/>
      <dgm:spPr/>
      <dgm:t>
        <a:bodyPr/>
        <a:lstStyle/>
        <a:p>
          <a:endParaRPr lang="ru-RU"/>
        </a:p>
      </dgm:t>
    </dgm:pt>
    <dgm:pt modelId="{63CE119E-ECC2-490C-B59B-B2DB77A092BE}">
      <dgm:prSet/>
      <dgm:spPr/>
      <dgm:t>
        <a:bodyPr/>
        <a:lstStyle/>
        <a:p>
          <a:pPr algn="ctr"/>
          <a:r>
            <a:rPr lang="ru-RU" dirty="0" smtClean="0"/>
            <a:t> Пятибалльная шкала оценок: отличный эффект, хороший, улучшение, без эффекта, ухудшение.</a:t>
          </a:r>
          <a:endParaRPr lang="ru-RU" dirty="0"/>
        </a:p>
      </dgm:t>
    </dgm:pt>
    <dgm:pt modelId="{EE234B79-63B2-49A9-AF50-A045808C83DC}" type="parTrans" cxnId="{6DF1880F-D34E-4DD2-BCA5-400E5CA1C185}">
      <dgm:prSet/>
      <dgm:spPr/>
      <dgm:t>
        <a:bodyPr/>
        <a:lstStyle/>
        <a:p>
          <a:endParaRPr lang="ru-RU"/>
        </a:p>
      </dgm:t>
    </dgm:pt>
    <dgm:pt modelId="{CBEC157A-988F-4BB8-BE2A-019D6A079E6D}" type="sibTrans" cxnId="{6DF1880F-D34E-4DD2-BCA5-400E5CA1C185}">
      <dgm:prSet/>
      <dgm:spPr/>
      <dgm:t>
        <a:bodyPr/>
        <a:lstStyle/>
        <a:p>
          <a:endParaRPr lang="ru-RU"/>
        </a:p>
      </dgm:t>
    </dgm:pt>
    <dgm:pt modelId="{C145592B-EB6B-4FF8-BEEF-657F50047B6A}" type="pres">
      <dgm:prSet presAssocID="{45C4E274-865D-4F65-A2E5-B8E401F8046B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F4B2013-91C9-4809-B209-5DEE89F35686}" type="pres">
      <dgm:prSet presAssocID="{1CFDA263-49C0-498B-B10C-91A318B48473}" presName="linNode" presStyleCnt="0"/>
      <dgm:spPr/>
    </dgm:pt>
    <dgm:pt modelId="{E62C2006-6D3C-48D8-B0CB-ED7806276BED}" type="pres">
      <dgm:prSet presAssocID="{1CFDA263-49C0-498B-B10C-91A318B48473}" presName="parentShp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C5E321-BA76-4B7D-8001-8E8EB9724CD9}" type="pres">
      <dgm:prSet presAssocID="{1CFDA263-49C0-498B-B10C-91A318B48473}" presName="childShp" presStyleLbl="bgAccFollowNode1" presStyleIdx="0" presStyleCnt="6" custLinFactNeighborX="164" custLinFactNeighborY="-42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DF54C8-0FAD-4F98-B533-8E6A47A3E42B}" type="pres">
      <dgm:prSet presAssocID="{8E3727A5-C920-49A5-987E-37CBD7802651}" presName="spacing" presStyleCnt="0"/>
      <dgm:spPr/>
    </dgm:pt>
    <dgm:pt modelId="{042124D3-B5B3-44B1-9335-81754871E839}" type="pres">
      <dgm:prSet presAssocID="{AEAB8FED-C6A5-4730-A40B-92B16C6FEAF5}" presName="linNode" presStyleCnt="0"/>
      <dgm:spPr/>
    </dgm:pt>
    <dgm:pt modelId="{DC8D8F74-21C6-4EF6-8C53-8A5B6A3A8CFA}" type="pres">
      <dgm:prSet presAssocID="{AEAB8FED-C6A5-4730-A40B-92B16C6FEAF5}" presName="parentShp" presStyleLbl="node1" presStyleIdx="1" presStyleCnt="6" custLinFactY="-10079" custLinFactNeighborX="0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0BCF67-7F03-47BF-B551-209B1C8FE055}" type="pres">
      <dgm:prSet presAssocID="{AEAB8FED-C6A5-4730-A40B-92B16C6FEAF5}" presName="childShp" presStyleLbl="bgAccFollowNode1" presStyleIdx="1" presStyleCnt="6" custLinFactY="-2578" custLinFactNeighborX="2098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68D8C2-46D2-4A2C-A90A-D96B4B810560}" type="pres">
      <dgm:prSet presAssocID="{281385A8-32F4-4E4C-AE26-A16F0927F9BD}" presName="spacing" presStyleCnt="0"/>
      <dgm:spPr/>
    </dgm:pt>
    <dgm:pt modelId="{B2C5FECD-5C7D-4C62-A44F-0FB2C79C84BD}" type="pres">
      <dgm:prSet presAssocID="{E81450AB-ADA3-4087-8533-DDDA95DDED17}" presName="linNode" presStyleCnt="0"/>
      <dgm:spPr/>
    </dgm:pt>
    <dgm:pt modelId="{307F32D9-711A-42BA-A0E0-7424C8AFBA58}" type="pres">
      <dgm:prSet presAssocID="{E81450AB-ADA3-4087-8533-DDDA95DDED17}" presName="parentShp" presStyleLbl="node1" presStyleIdx="2" presStyleCnt="6" custScaleY="525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D7854A-0EA6-4E86-B285-2F133BFC59DD}" type="pres">
      <dgm:prSet presAssocID="{E81450AB-ADA3-4087-8533-DDDA95DDED17}" presName="childShp" presStyleLbl="bgAccFollowNode1" presStyleIdx="2" presStyleCnt="6" custLinFactNeighborY="89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E7A8F0-64F0-45EC-BA87-6F52945BD96C}" type="pres">
      <dgm:prSet presAssocID="{3E4BE2BC-CDC5-42A0-8DE4-0447C7BE45A3}" presName="spacing" presStyleCnt="0"/>
      <dgm:spPr/>
    </dgm:pt>
    <dgm:pt modelId="{853D4106-27A6-4A14-804D-CD6A2A097265}" type="pres">
      <dgm:prSet presAssocID="{5021E0B1-3D95-4A06-9B40-A2D9533CB8B2}" presName="linNode" presStyleCnt="0"/>
      <dgm:spPr/>
    </dgm:pt>
    <dgm:pt modelId="{96B66FDB-3AB2-4502-8614-F711FD3BB7D8}" type="pres">
      <dgm:prSet presAssocID="{5021E0B1-3D95-4A06-9B40-A2D9533CB8B2}" presName="parentShp" presStyleLbl="node1" presStyleIdx="3" presStyleCnt="6" custLinFactNeighborY="-936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F0F8E8-E183-4124-A199-E372EA8B0630}" type="pres">
      <dgm:prSet presAssocID="{5021E0B1-3D95-4A06-9B40-A2D9533CB8B2}" presName="childShp" presStyleLbl="bgAccFollowNode1" presStyleIdx="3" presStyleCnt="6" custLinFactNeighborX="164" custLinFactNeighborY="16306">
        <dgm:presLayoutVars>
          <dgm:bulletEnabled val="1"/>
        </dgm:presLayoutVars>
      </dgm:prSet>
      <dgm:spPr/>
    </dgm:pt>
    <dgm:pt modelId="{E2EB396C-EA48-4D7E-93CB-7E41D499DD45}" type="pres">
      <dgm:prSet presAssocID="{C162AEBE-1C3E-4AEF-A26F-F40737C5C230}" presName="spacing" presStyleCnt="0"/>
      <dgm:spPr/>
    </dgm:pt>
    <dgm:pt modelId="{2A73399D-5F95-4F46-ACCD-B9B2B9F2254D}" type="pres">
      <dgm:prSet presAssocID="{AE83EA4E-F1F2-446E-9D4D-B1F50E094487}" presName="linNode" presStyleCnt="0"/>
      <dgm:spPr/>
    </dgm:pt>
    <dgm:pt modelId="{F27CB48A-6855-4D3A-B6BE-EBE9D020A5D1}" type="pres">
      <dgm:prSet presAssocID="{AE83EA4E-F1F2-446E-9D4D-B1F50E094487}" presName="parentShp" presStyleLbl="node1" presStyleIdx="4" presStyleCnt="6" custLinFactNeighborY="-854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25B103-6BC9-435F-A96B-0E41780AE0AE}" type="pres">
      <dgm:prSet presAssocID="{AE83EA4E-F1F2-446E-9D4D-B1F50E094487}" presName="childShp" presStyleLbl="bgAccFollowNode1" presStyleIdx="4" presStyleCnt="6" custScaleY="77316" custLinFactNeighborX="-223" custLinFactNeighborY="-894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8A793E-49B2-41C5-84EF-06CDD62FC320}" type="pres">
      <dgm:prSet presAssocID="{57C84441-E7EE-4018-9CD6-C1B274811698}" presName="spacing" presStyleCnt="0"/>
      <dgm:spPr/>
    </dgm:pt>
    <dgm:pt modelId="{FE69AEE9-BB7D-434B-9012-E629250B1720}" type="pres">
      <dgm:prSet presAssocID="{AF77B34C-1439-4C1B-BEB7-998237444418}" presName="linNode" presStyleCnt="0"/>
      <dgm:spPr/>
    </dgm:pt>
    <dgm:pt modelId="{6ECB1F47-2B17-437D-BD56-217665BBFE85}" type="pres">
      <dgm:prSet presAssocID="{AF77B34C-1439-4C1B-BEB7-998237444418}" presName="parentShp" presStyleLbl="node1" presStyleIdx="5" presStyleCnt="6" custLinFactY="-200000" custLinFactNeighborX="986" custLinFactNeighborY="-2305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28F282-E06F-4727-8FD5-4F881FAA702F}" type="pres">
      <dgm:prSet presAssocID="{AF77B34C-1439-4C1B-BEB7-998237444418}" presName="childShp" presStyleLbl="bgAccFollowNode1" presStyleIdx="5" presStyleCnt="6" custLinFactY="-200000" custLinFactNeighborX="2631" custLinFactNeighborY="-2295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547013F-E122-4AAF-95CD-7EF4BF6C0EDD}" type="presOf" srcId="{1CFDA263-49C0-498B-B10C-91A318B48473}" destId="{E62C2006-6D3C-48D8-B0CB-ED7806276BED}" srcOrd="0" destOrd="0" presId="urn:microsoft.com/office/officeart/2005/8/layout/vList6"/>
    <dgm:cxn modelId="{A932E6B8-D1B4-4D56-B851-3F407635C9E4}" srcId="{45C4E274-865D-4F65-A2E5-B8E401F8046B}" destId="{AEAB8FED-C6A5-4730-A40B-92B16C6FEAF5}" srcOrd="1" destOrd="0" parTransId="{F10698A3-3A6B-44D3-94DA-56090F22EE3E}" sibTransId="{281385A8-32F4-4E4C-AE26-A16F0927F9BD}"/>
    <dgm:cxn modelId="{D6980304-49B0-4B64-92EC-65563B06336E}" srcId="{45C4E274-865D-4F65-A2E5-B8E401F8046B}" destId="{1CFDA263-49C0-498B-B10C-91A318B48473}" srcOrd="0" destOrd="0" parTransId="{31B4AD4C-7B49-47BB-8ED1-42149F5E1E61}" sibTransId="{8E3727A5-C920-49A5-987E-37CBD7802651}"/>
    <dgm:cxn modelId="{19346C57-9475-4991-8785-25E5B5431E62}" type="presOf" srcId="{88A28B20-BBF9-4267-A572-3CABCE2866D1}" destId="{4925B103-6BC9-435F-A96B-0E41780AE0AE}" srcOrd="0" destOrd="0" presId="urn:microsoft.com/office/officeart/2005/8/layout/vList6"/>
    <dgm:cxn modelId="{675405B9-2B41-4191-9034-9520CFB2D99A}" srcId="{AEAB8FED-C6A5-4730-A40B-92B16C6FEAF5}" destId="{8D8057D5-48B9-4AEF-BC77-4ED5551A484E}" srcOrd="0" destOrd="0" parTransId="{9D5D2763-059D-42D6-8425-8BEEC6EC3816}" sibTransId="{682BFF74-2B5F-49BC-B228-623E049F6E97}"/>
    <dgm:cxn modelId="{CF966AC2-4A85-4651-942E-01AC3A84E3A6}" type="presOf" srcId="{E81450AB-ADA3-4087-8533-DDDA95DDED17}" destId="{307F32D9-711A-42BA-A0E0-7424C8AFBA58}" srcOrd="0" destOrd="0" presId="urn:microsoft.com/office/officeart/2005/8/layout/vList6"/>
    <dgm:cxn modelId="{F5854969-CACF-4B1D-BE56-7CB709A5A966}" type="presOf" srcId="{AE83EA4E-F1F2-446E-9D4D-B1F50E094487}" destId="{F27CB48A-6855-4D3A-B6BE-EBE9D020A5D1}" srcOrd="0" destOrd="0" presId="urn:microsoft.com/office/officeart/2005/8/layout/vList6"/>
    <dgm:cxn modelId="{6CB23DC7-D359-4BD9-96F9-09093CBDE323}" type="presOf" srcId="{AF77B34C-1439-4C1B-BEB7-998237444418}" destId="{6ECB1F47-2B17-437D-BD56-217665BBFE85}" srcOrd="0" destOrd="0" presId="urn:microsoft.com/office/officeart/2005/8/layout/vList6"/>
    <dgm:cxn modelId="{72A3F317-D1F1-4F7A-9F63-B1B0544886DB}" srcId="{AF77B34C-1439-4C1B-BEB7-998237444418}" destId="{66C7BB67-625D-4140-BCD7-A6E720D2FCB0}" srcOrd="0" destOrd="0" parTransId="{335A057E-6939-44EA-8328-DD937D51D4D2}" sibTransId="{D9B5A60A-7349-4DCD-943A-4EB7B81EEF85}"/>
    <dgm:cxn modelId="{F822410B-D503-4A70-9523-72D6ECC465AC}" srcId="{45C4E274-865D-4F65-A2E5-B8E401F8046B}" destId="{E81450AB-ADA3-4087-8533-DDDA95DDED17}" srcOrd="2" destOrd="0" parTransId="{EBCCE295-C113-4397-AAAE-A07A4B8C0B96}" sibTransId="{3E4BE2BC-CDC5-42A0-8DE4-0447C7BE45A3}"/>
    <dgm:cxn modelId="{A903E4EC-A523-4758-87ED-7AED2EE0E7DC}" type="presOf" srcId="{8D8057D5-48B9-4AEF-BC77-4ED5551A484E}" destId="{4E0BCF67-7F03-47BF-B551-209B1C8FE055}" srcOrd="0" destOrd="0" presId="urn:microsoft.com/office/officeart/2005/8/layout/vList6"/>
    <dgm:cxn modelId="{5C8DEF3D-CE3C-4FC6-8A28-B64A93D3687D}" type="presOf" srcId="{45C4E274-865D-4F65-A2E5-B8E401F8046B}" destId="{C145592B-EB6B-4FF8-BEEF-657F50047B6A}" srcOrd="0" destOrd="0" presId="urn:microsoft.com/office/officeart/2005/8/layout/vList6"/>
    <dgm:cxn modelId="{2CD74BEA-5B4E-437B-83C9-E9A5D0CF5461}" type="presOf" srcId="{AEAB8FED-C6A5-4730-A40B-92B16C6FEAF5}" destId="{DC8D8F74-21C6-4EF6-8C53-8A5B6A3A8CFA}" srcOrd="0" destOrd="0" presId="urn:microsoft.com/office/officeart/2005/8/layout/vList6"/>
    <dgm:cxn modelId="{F2B0A7F7-5864-4E67-B843-2A4746DA79CA}" srcId="{45C4E274-865D-4F65-A2E5-B8E401F8046B}" destId="{AF77B34C-1439-4C1B-BEB7-998237444418}" srcOrd="5" destOrd="0" parTransId="{9BB8366B-21DB-4770-B2F7-82C963E032D0}" sibTransId="{8FB07ED9-3951-446C-A4EA-D147F1877986}"/>
    <dgm:cxn modelId="{71F680FC-5DB5-42AE-BE5F-602725E71167}" srcId="{45C4E274-865D-4F65-A2E5-B8E401F8046B}" destId="{AE83EA4E-F1F2-446E-9D4D-B1F50E094487}" srcOrd="4" destOrd="0" parTransId="{D6BCA60F-177C-42CE-9633-F4E446D72E50}" sibTransId="{57C84441-E7EE-4018-9CD6-C1B274811698}"/>
    <dgm:cxn modelId="{6DF1880F-D34E-4DD2-BCA5-400E5CA1C185}" srcId="{E81450AB-ADA3-4087-8533-DDDA95DDED17}" destId="{63CE119E-ECC2-490C-B59B-B2DB77A092BE}" srcOrd="0" destOrd="0" parTransId="{EE234B79-63B2-49A9-AF50-A045808C83DC}" sibTransId="{CBEC157A-988F-4BB8-BE2A-019D6A079E6D}"/>
    <dgm:cxn modelId="{FB81BB4F-12D3-40C0-9890-1B448C4B580B}" type="presOf" srcId="{66C7BB67-625D-4140-BCD7-A6E720D2FCB0}" destId="{7228F282-E06F-4727-8FD5-4F881FAA702F}" srcOrd="0" destOrd="0" presId="urn:microsoft.com/office/officeart/2005/8/layout/vList6"/>
    <dgm:cxn modelId="{0F2A1C40-4033-4A90-B5E9-7999DBCB045D}" srcId="{45C4E274-865D-4F65-A2E5-B8E401F8046B}" destId="{5021E0B1-3D95-4A06-9B40-A2D9533CB8B2}" srcOrd="3" destOrd="0" parTransId="{92C9FE5C-6764-4DE8-B98C-0646C8036D04}" sibTransId="{C162AEBE-1C3E-4AEF-A26F-F40737C5C230}"/>
    <dgm:cxn modelId="{ADC9BFF3-2622-479D-BEB4-1775824EB85C}" type="presOf" srcId="{63CE119E-ECC2-490C-B59B-B2DB77A092BE}" destId="{26D7854A-0EA6-4E86-B285-2F133BFC59DD}" srcOrd="0" destOrd="0" presId="urn:microsoft.com/office/officeart/2005/8/layout/vList6"/>
    <dgm:cxn modelId="{A2ACD79A-05A7-40BD-B0B6-C83AF9ABE3DC}" srcId="{AE83EA4E-F1F2-446E-9D4D-B1F50E094487}" destId="{88A28B20-BBF9-4267-A572-3CABCE2866D1}" srcOrd="0" destOrd="0" parTransId="{65A33454-E3F8-4F29-BFFB-14A231473821}" sibTransId="{E17F6E8D-84BF-4FCD-B7EF-FB2D95ADFDDC}"/>
    <dgm:cxn modelId="{57567E45-749A-444C-A0B1-A84E10466969}" type="presOf" srcId="{5021E0B1-3D95-4A06-9B40-A2D9533CB8B2}" destId="{96B66FDB-3AB2-4502-8614-F711FD3BB7D8}" srcOrd="0" destOrd="0" presId="urn:microsoft.com/office/officeart/2005/8/layout/vList6"/>
    <dgm:cxn modelId="{E5C86FEC-71CC-48BB-8705-87E7523EBAF2}" type="presParOf" srcId="{C145592B-EB6B-4FF8-BEEF-657F50047B6A}" destId="{1F4B2013-91C9-4809-B209-5DEE89F35686}" srcOrd="0" destOrd="0" presId="urn:microsoft.com/office/officeart/2005/8/layout/vList6"/>
    <dgm:cxn modelId="{BF2FFB0B-5A1F-48EE-82D7-ACD0A123F7C5}" type="presParOf" srcId="{1F4B2013-91C9-4809-B209-5DEE89F35686}" destId="{E62C2006-6D3C-48D8-B0CB-ED7806276BED}" srcOrd="0" destOrd="0" presId="urn:microsoft.com/office/officeart/2005/8/layout/vList6"/>
    <dgm:cxn modelId="{C3A7895F-410D-4A76-BF51-52A26E4E7447}" type="presParOf" srcId="{1F4B2013-91C9-4809-B209-5DEE89F35686}" destId="{9BC5E321-BA76-4B7D-8001-8E8EB9724CD9}" srcOrd="1" destOrd="0" presId="urn:microsoft.com/office/officeart/2005/8/layout/vList6"/>
    <dgm:cxn modelId="{6DEEDB29-6000-40E3-8D14-5A44C2921D82}" type="presParOf" srcId="{C145592B-EB6B-4FF8-BEEF-657F50047B6A}" destId="{C2DF54C8-0FAD-4F98-B533-8E6A47A3E42B}" srcOrd="1" destOrd="0" presId="urn:microsoft.com/office/officeart/2005/8/layout/vList6"/>
    <dgm:cxn modelId="{8D9FF38C-8FFC-42D4-ABAE-4FBFFDD22767}" type="presParOf" srcId="{C145592B-EB6B-4FF8-BEEF-657F50047B6A}" destId="{042124D3-B5B3-44B1-9335-81754871E839}" srcOrd="2" destOrd="0" presId="urn:microsoft.com/office/officeart/2005/8/layout/vList6"/>
    <dgm:cxn modelId="{3B4CA583-EC61-438C-8C13-B5A819A0987F}" type="presParOf" srcId="{042124D3-B5B3-44B1-9335-81754871E839}" destId="{DC8D8F74-21C6-4EF6-8C53-8A5B6A3A8CFA}" srcOrd="0" destOrd="0" presId="urn:microsoft.com/office/officeart/2005/8/layout/vList6"/>
    <dgm:cxn modelId="{F011143C-4DF8-4C4B-BE4D-94240B5AB5FA}" type="presParOf" srcId="{042124D3-B5B3-44B1-9335-81754871E839}" destId="{4E0BCF67-7F03-47BF-B551-209B1C8FE055}" srcOrd="1" destOrd="0" presId="urn:microsoft.com/office/officeart/2005/8/layout/vList6"/>
    <dgm:cxn modelId="{3525AC72-7EB9-4AF8-9BE8-807A6FA19A73}" type="presParOf" srcId="{C145592B-EB6B-4FF8-BEEF-657F50047B6A}" destId="{D968D8C2-46D2-4A2C-A90A-D96B4B810560}" srcOrd="3" destOrd="0" presId="urn:microsoft.com/office/officeart/2005/8/layout/vList6"/>
    <dgm:cxn modelId="{BFD3AB8C-6548-4383-B74F-48C2EC70A616}" type="presParOf" srcId="{C145592B-EB6B-4FF8-BEEF-657F50047B6A}" destId="{B2C5FECD-5C7D-4C62-A44F-0FB2C79C84BD}" srcOrd="4" destOrd="0" presId="urn:microsoft.com/office/officeart/2005/8/layout/vList6"/>
    <dgm:cxn modelId="{4326C76C-441D-49C3-A40B-35173EBFDD01}" type="presParOf" srcId="{B2C5FECD-5C7D-4C62-A44F-0FB2C79C84BD}" destId="{307F32D9-711A-42BA-A0E0-7424C8AFBA58}" srcOrd="0" destOrd="0" presId="urn:microsoft.com/office/officeart/2005/8/layout/vList6"/>
    <dgm:cxn modelId="{25E6263B-66FA-451B-AF7A-1C3E01107FD0}" type="presParOf" srcId="{B2C5FECD-5C7D-4C62-A44F-0FB2C79C84BD}" destId="{26D7854A-0EA6-4E86-B285-2F133BFC59DD}" srcOrd="1" destOrd="0" presId="urn:microsoft.com/office/officeart/2005/8/layout/vList6"/>
    <dgm:cxn modelId="{1FE8718F-3BBD-4201-B23E-9714209A823D}" type="presParOf" srcId="{C145592B-EB6B-4FF8-BEEF-657F50047B6A}" destId="{ACE7A8F0-64F0-45EC-BA87-6F52945BD96C}" srcOrd="5" destOrd="0" presId="urn:microsoft.com/office/officeart/2005/8/layout/vList6"/>
    <dgm:cxn modelId="{44448B8F-9DF5-4024-9C4C-37DAC8DCA471}" type="presParOf" srcId="{C145592B-EB6B-4FF8-BEEF-657F50047B6A}" destId="{853D4106-27A6-4A14-804D-CD6A2A097265}" srcOrd="6" destOrd="0" presId="urn:microsoft.com/office/officeart/2005/8/layout/vList6"/>
    <dgm:cxn modelId="{191166DB-7211-4B54-8659-6E5613A31C1C}" type="presParOf" srcId="{853D4106-27A6-4A14-804D-CD6A2A097265}" destId="{96B66FDB-3AB2-4502-8614-F711FD3BB7D8}" srcOrd="0" destOrd="0" presId="urn:microsoft.com/office/officeart/2005/8/layout/vList6"/>
    <dgm:cxn modelId="{FB04F17C-6D86-4061-938E-CE74C55B0135}" type="presParOf" srcId="{853D4106-27A6-4A14-804D-CD6A2A097265}" destId="{9AF0F8E8-E183-4124-A199-E372EA8B0630}" srcOrd="1" destOrd="0" presId="urn:microsoft.com/office/officeart/2005/8/layout/vList6"/>
    <dgm:cxn modelId="{40F94526-862D-4C1B-8FB0-BEDEE19FE74B}" type="presParOf" srcId="{C145592B-EB6B-4FF8-BEEF-657F50047B6A}" destId="{E2EB396C-EA48-4D7E-93CB-7E41D499DD45}" srcOrd="7" destOrd="0" presId="urn:microsoft.com/office/officeart/2005/8/layout/vList6"/>
    <dgm:cxn modelId="{C207D730-D361-4A50-8B7B-FD17E7F322DE}" type="presParOf" srcId="{C145592B-EB6B-4FF8-BEEF-657F50047B6A}" destId="{2A73399D-5F95-4F46-ACCD-B9B2B9F2254D}" srcOrd="8" destOrd="0" presId="urn:microsoft.com/office/officeart/2005/8/layout/vList6"/>
    <dgm:cxn modelId="{8B4CF81D-A143-4DD6-9708-3969EDB20813}" type="presParOf" srcId="{2A73399D-5F95-4F46-ACCD-B9B2B9F2254D}" destId="{F27CB48A-6855-4D3A-B6BE-EBE9D020A5D1}" srcOrd="0" destOrd="0" presId="urn:microsoft.com/office/officeart/2005/8/layout/vList6"/>
    <dgm:cxn modelId="{ACDD2188-5C49-4021-AAFE-9554CFA712F4}" type="presParOf" srcId="{2A73399D-5F95-4F46-ACCD-B9B2B9F2254D}" destId="{4925B103-6BC9-435F-A96B-0E41780AE0AE}" srcOrd="1" destOrd="0" presId="urn:microsoft.com/office/officeart/2005/8/layout/vList6"/>
    <dgm:cxn modelId="{C3CB0CB9-47E3-4E50-8260-7793C80F6DC4}" type="presParOf" srcId="{C145592B-EB6B-4FF8-BEEF-657F50047B6A}" destId="{C08A793E-49B2-41C5-84EF-06CDD62FC320}" srcOrd="9" destOrd="0" presId="urn:microsoft.com/office/officeart/2005/8/layout/vList6"/>
    <dgm:cxn modelId="{842DC91A-48C6-42AA-9A53-E1CCCC6B2C76}" type="presParOf" srcId="{C145592B-EB6B-4FF8-BEEF-657F50047B6A}" destId="{FE69AEE9-BB7D-434B-9012-E629250B1720}" srcOrd="10" destOrd="0" presId="urn:microsoft.com/office/officeart/2005/8/layout/vList6"/>
    <dgm:cxn modelId="{6986D60C-D0B7-442F-9CDF-FDB97AC452DA}" type="presParOf" srcId="{FE69AEE9-BB7D-434B-9012-E629250B1720}" destId="{6ECB1F47-2B17-437D-BD56-217665BBFE85}" srcOrd="0" destOrd="0" presId="urn:microsoft.com/office/officeart/2005/8/layout/vList6"/>
    <dgm:cxn modelId="{23F22213-1E90-48B4-AF1D-747791A1A3C6}" type="presParOf" srcId="{FE69AEE9-BB7D-434B-9012-E629250B1720}" destId="{7228F282-E06F-4727-8FD5-4F881FAA702F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C8BFB52-5651-4D5F-9EE3-DF7292F8055E}" type="doc">
      <dgm:prSet loTypeId="urn:microsoft.com/office/officeart/2005/8/layout/vList3#1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A2B9854-D8E0-4D90-ADF6-549A8A6F2451}">
      <dgm:prSet/>
      <dgm:spPr/>
      <dgm:t>
        <a:bodyPr/>
        <a:lstStyle/>
        <a:p>
          <a:pPr rtl="0"/>
          <a:r>
            <a:rPr lang="ru-RU" b="1" baseline="0" dirty="0" smtClean="0"/>
            <a:t>Уменьшение утренней скованности и увеличение подвижности позвоночника отмечали практически все пациенты, находившиеся под наблюдением. </a:t>
          </a:r>
          <a:endParaRPr lang="ru-RU" b="1" dirty="0"/>
        </a:p>
      </dgm:t>
    </dgm:pt>
    <dgm:pt modelId="{1928BF9A-0818-4E71-B7C8-5FC8B2CDE0E7}" type="parTrans" cxnId="{1F52FE62-EB19-4C8C-A8F2-418D91923A32}">
      <dgm:prSet/>
      <dgm:spPr/>
      <dgm:t>
        <a:bodyPr/>
        <a:lstStyle/>
        <a:p>
          <a:endParaRPr lang="ru-RU"/>
        </a:p>
      </dgm:t>
    </dgm:pt>
    <dgm:pt modelId="{D76BBFBE-0AC1-4315-B059-7E7BE8C73D97}" type="sibTrans" cxnId="{1F52FE62-EB19-4C8C-A8F2-418D91923A32}">
      <dgm:prSet/>
      <dgm:spPr/>
      <dgm:t>
        <a:bodyPr/>
        <a:lstStyle/>
        <a:p>
          <a:endParaRPr lang="ru-RU"/>
        </a:p>
      </dgm:t>
    </dgm:pt>
    <dgm:pt modelId="{34B0E0F4-1D00-46BF-85B7-44A9E4988E80}">
      <dgm:prSet/>
      <dgm:spPr/>
      <dgm:t>
        <a:bodyPr/>
        <a:lstStyle/>
        <a:p>
          <a:pPr rtl="0"/>
          <a:r>
            <a:rPr lang="ru-RU" b="1" baseline="0" dirty="0" smtClean="0"/>
            <a:t>Болезненность при пальпации остистых отростков или </a:t>
          </a:r>
          <a:r>
            <a:rPr lang="ru-RU" b="1" baseline="0" dirty="0" err="1" smtClean="0"/>
            <a:t>паравертебральных</a:t>
          </a:r>
          <a:r>
            <a:rPr lang="ru-RU" b="1" baseline="0" dirty="0" smtClean="0"/>
            <a:t> точек до начала лечения в той или иной степени наблюдалась у 100% обследуемых пациентов. После окончания курса терапии данный симптом был зафиксирован лишь у 4  пациентов первой группы и у 5 – второй</a:t>
          </a:r>
          <a:r>
            <a:rPr lang="ru-RU" baseline="0" dirty="0" smtClean="0"/>
            <a:t>. </a:t>
          </a:r>
          <a:endParaRPr lang="ru-RU" dirty="0"/>
        </a:p>
      </dgm:t>
    </dgm:pt>
    <dgm:pt modelId="{6F3145C7-87B0-4735-98EE-47D38497827A}" type="parTrans" cxnId="{453644A8-5D98-4911-B390-1EF11EF03442}">
      <dgm:prSet/>
      <dgm:spPr/>
      <dgm:t>
        <a:bodyPr/>
        <a:lstStyle/>
        <a:p>
          <a:endParaRPr lang="ru-RU"/>
        </a:p>
      </dgm:t>
    </dgm:pt>
    <dgm:pt modelId="{C6E12176-D28B-431F-B5F4-CA4AB558504F}" type="sibTrans" cxnId="{453644A8-5D98-4911-B390-1EF11EF03442}">
      <dgm:prSet/>
      <dgm:spPr/>
      <dgm:t>
        <a:bodyPr/>
        <a:lstStyle/>
        <a:p>
          <a:endParaRPr lang="ru-RU"/>
        </a:p>
      </dgm:t>
    </dgm:pt>
    <dgm:pt modelId="{623C6FF9-E416-4AE6-AA61-314B7848A8B1}">
      <dgm:prSet/>
      <dgm:spPr/>
      <dgm:t>
        <a:bodyPr/>
        <a:lstStyle/>
        <a:p>
          <a:pPr rtl="0"/>
          <a:r>
            <a:rPr lang="ru-RU" b="1" baseline="0" dirty="0" smtClean="0"/>
            <a:t>Мышечный </a:t>
          </a:r>
          <a:r>
            <a:rPr lang="ru-RU" b="1" baseline="0" dirty="0" err="1" smtClean="0"/>
            <a:t>дефанс</a:t>
          </a:r>
          <a:r>
            <a:rPr lang="ru-RU" b="1" baseline="0" dirty="0" smtClean="0"/>
            <a:t> до лечения выявлялся у пяти пациентов первой группы и у шести – второй. По окончанию периода наблюдения он отмечался у 2 и 3 пациентов соответственно.</a:t>
          </a:r>
          <a:endParaRPr lang="ru-RU" b="1" dirty="0"/>
        </a:p>
      </dgm:t>
    </dgm:pt>
    <dgm:pt modelId="{BF18BAF1-F278-4259-999E-3EC128698F2F}" type="parTrans" cxnId="{00886CCB-5502-44E2-B386-93EC3F16166E}">
      <dgm:prSet/>
      <dgm:spPr/>
      <dgm:t>
        <a:bodyPr/>
        <a:lstStyle/>
        <a:p>
          <a:endParaRPr lang="ru-RU"/>
        </a:p>
      </dgm:t>
    </dgm:pt>
    <dgm:pt modelId="{956FC752-4801-42C5-8061-EF1BF50AE251}" type="sibTrans" cxnId="{00886CCB-5502-44E2-B386-93EC3F16166E}">
      <dgm:prSet/>
      <dgm:spPr/>
      <dgm:t>
        <a:bodyPr/>
        <a:lstStyle/>
        <a:p>
          <a:endParaRPr lang="ru-RU"/>
        </a:p>
      </dgm:t>
    </dgm:pt>
    <dgm:pt modelId="{9C490C8C-0474-46CF-9472-98ADA846E160}" type="pres">
      <dgm:prSet presAssocID="{0C8BFB52-5651-4D5F-9EE3-DF7292F8055E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6ADF7B2-D502-4E34-B4FD-5D23113134C9}" type="pres">
      <dgm:prSet presAssocID="{FA2B9854-D8E0-4D90-ADF6-549A8A6F2451}" presName="composite" presStyleCnt="0"/>
      <dgm:spPr/>
      <dgm:t>
        <a:bodyPr/>
        <a:lstStyle/>
        <a:p>
          <a:endParaRPr lang="ru-RU"/>
        </a:p>
      </dgm:t>
    </dgm:pt>
    <dgm:pt modelId="{3A93BD88-83E6-4485-B062-9C602335DF8B}" type="pres">
      <dgm:prSet presAssocID="{FA2B9854-D8E0-4D90-ADF6-549A8A6F2451}" presName="imgShp" presStyleLbl="fgImgPlace1" presStyleIdx="0" presStyleCnt="3" custScaleX="188440" custScaleY="129337" custLinFactNeighborX="-53093" custLinFactNeighborY="369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2D63C6E8-4F31-412B-8A24-809DE3C0FB64}" type="pres">
      <dgm:prSet presAssocID="{FA2B9854-D8E0-4D90-ADF6-549A8A6F2451}" presName="txShp" presStyleLbl="node1" presStyleIdx="0" presStyleCnt="3" custScaleX="109654" custScaleY="168238" custLinFactNeighborX="8396" custLinFactNeighborY="22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AD01BE-D357-4579-9B80-ABEE421E46A1}" type="pres">
      <dgm:prSet presAssocID="{D76BBFBE-0AC1-4315-B059-7E7BE8C73D97}" presName="spacing" presStyleCnt="0"/>
      <dgm:spPr/>
      <dgm:t>
        <a:bodyPr/>
        <a:lstStyle/>
        <a:p>
          <a:endParaRPr lang="ru-RU"/>
        </a:p>
      </dgm:t>
    </dgm:pt>
    <dgm:pt modelId="{89ED70DF-6C27-47FA-94E7-1EA1640DE3FD}" type="pres">
      <dgm:prSet presAssocID="{34B0E0F4-1D00-46BF-85B7-44A9E4988E80}" presName="composite" presStyleCnt="0"/>
      <dgm:spPr/>
      <dgm:t>
        <a:bodyPr/>
        <a:lstStyle/>
        <a:p>
          <a:endParaRPr lang="ru-RU"/>
        </a:p>
      </dgm:t>
    </dgm:pt>
    <dgm:pt modelId="{B19D60DC-0D72-4F8D-8384-31D3D0BF484B}" type="pres">
      <dgm:prSet presAssocID="{34B0E0F4-1D00-46BF-85B7-44A9E4988E80}" presName="imgShp" presStyleLbl="fgImgPlace1" presStyleIdx="1" presStyleCnt="3" custScaleX="187274" custScaleY="152924" custLinFactNeighborX="-52180" custLinFactNeighborY="-13619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775B62D5-FA99-4BD0-8ABE-4A4BD14A8129}" type="pres">
      <dgm:prSet presAssocID="{34B0E0F4-1D00-46BF-85B7-44A9E4988E80}" presName="txShp" presStyleLbl="node1" presStyleIdx="1" presStyleCnt="3" custScaleX="109400" custScaleY="157292" custLinFactNeighborX="9488" custLinFactNeighborY="-133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FF5871-4A6D-4B49-8D7A-2A3528762372}" type="pres">
      <dgm:prSet presAssocID="{C6E12176-D28B-431F-B5F4-CA4AB558504F}" presName="spacing" presStyleCnt="0"/>
      <dgm:spPr/>
      <dgm:t>
        <a:bodyPr/>
        <a:lstStyle/>
        <a:p>
          <a:endParaRPr lang="ru-RU"/>
        </a:p>
      </dgm:t>
    </dgm:pt>
    <dgm:pt modelId="{AF51D6FC-3392-4728-8B89-6D81E68944CF}" type="pres">
      <dgm:prSet presAssocID="{623C6FF9-E416-4AE6-AA61-314B7848A8B1}" presName="composite" presStyleCnt="0"/>
      <dgm:spPr/>
      <dgm:t>
        <a:bodyPr/>
        <a:lstStyle/>
        <a:p>
          <a:endParaRPr lang="ru-RU"/>
        </a:p>
      </dgm:t>
    </dgm:pt>
    <dgm:pt modelId="{D6A3AA8B-301C-4700-B595-642BCA140F93}" type="pres">
      <dgm:prSet presAssocID="{623C6FF9-E416-4AE6-AA61-314B7848A8B1}" presName="imgShp" presStyleLbl="fgImgPlace1" presStyleIdx="2" presStyleCnt="3" custScaleX="195893" custScaleY="145418" custLinFactNeighborX="-55920" custLinFactNeighborY="-25861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299E8082-D379-4CB4-9B57-10DACC52B0EA}" type="pres">
      <dgm:prSet presAssocID="{623C6FF9-E416-4AE6-AA61-314B7848A8B1}" presName="txShp" presStyleLbl="node1" presStyleIdx="2" presStyleCnt="3" custScaleX="109576" custScaleY="159202" custLinFactNeighborX="9371" custLinFactNeighborY="-299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D678FA4-F201-46C2-868C-A7E2210079BB}" type="presOf" srcId="{623C6FF9-E416-4AE6-AA61-314B7848A8B1}" destId="{299E8082-D379-4CB4-9B57-10DACC52B0EA}" srcOrd="0" destOrd="0" presId="urn:microsoft.com/office/officeart/2005/8/layout/vList3#1"/>
    <dgm:cxn modelId="{453644A8-5D98-4911-B390-1EF11EF03442}" srcId="{0C8BFB52-5651-4D5F-9EE3-DF7292F8055E}" destId="{34B0E0F4-1D00-46BF-85B7-44A9E4988E80}" srcOrd="1" destOrd="0" parTransId="{6F3145C7-87B0-4735-98EE-47D38497827A}" sibTransId="{C6E12176-D28B-431F-B5F4-CA4AB558504F}"/>
    <dgm:cxn modelId="{6D1AA937-AC5D-4E2F-B372-A6F12B9C4814}" type="presOf" srcId="{34B0E0F4-1D00-46BF-85B7-44A9E4988E80}" destId="{775B62D5-FA99-4BD0-8ABE-4A4BD14A8129}" srcOrd="0" destOrd="0" presId="urn:microsoft.com/office/officeart/2005/8/layout/vList3#1"/>
    <dgm:cxn modelId="{C1B3183E-5303-4042-9501-09718798928D}" type="presOf" srcId="{0C8BFB52-5651-4D5F-9EE3-DF7292F8055E}" destId="{9C490C8C-0474-46CF-9472-98ADA846E160}" srcOrd="0" destOrd="0" presId="urn:microsoft.com/office/officeart/2005/8/layout/vList3#1"/>
    <dgm:cxn modelId="{00886CCB-5502-44E2-B386-93EC3F16166E}" srcId="{0C8BFB52-5651-4D5F-9EE3-DF7292F8055E}" destId="{623C6FF9-E416-4AE6-AA61-314B7848A8B1}" srcOrd="2" destOrd="0" parTransId="{BF18BAF1-F278-4259-999E-3EC128698F2F}" sibTransId="{956FC752-4801-42C5-8061-EF1BF50AE251}"/>
    <dgm:cxn modelId="{1F52FE62-EB19-4C8C-A8F2-418D91923A32}" srcId="{0C8BFB52-5651-4D5F-9EE3-DF7292F8055E}" destId="{FA2B9854-D8E0-4D90-ADF6-549A8A6F2451}" srcOrd="0" destOrd="0" parTransId="{1928BF9A-0818-4E71-B7C8-5FC8B2CDE0E7}" sibTransId="{D76BBFBE-0AC1-4315-B059-7E7BE8C73D97}"/>
    <dgm:cxn modelId="{BD4E37E0-C53A-47C6-88D1-A64C6242869C}" type="presOf" srcId="{FA2B9854-D8E0-4D90-ADF6-549A8A6F2451}" destId="{2D63C6E8-4F31-412B-8A24-809DE3C0FB64}" srcOrd="0" destOrd="0" presId="urn:microsoft.com/office/officeart/2005/8/layout/vList3#1"/>
    <dgm:cxn modelId="{B66C38AD-007C-4B32-8693-6BD0BD333E75}" type="presParOf" srcId="{9C490C8C-0474-46CF-9472-98ADA846E160}" destId="{B6ADF7B2-D502-4E34-B4FD-5D23113134C9}" srcOrd="0" destOrd="0" presId="urn:microsoft.com/office/officeart/2005/8/layout/vList3#1"/>
    <dgm:cxn modelId="{B8F3E37F-802C-4204-B11A-0CAB20C9A57A}" type="presParOf" srcId="{B6ADF7B2-D502-4E34-B4FD-5D23113134C9}" destId="{3A93BD88-83E6-4485-B062-9C602335DF8B}" srcOrd="0" destOrd="0" presId="urn:microsoft.com/office/officeart/2005/8/layout/vList3#1"/>
    <dgm:cxn modelId="{BBCCCD44-FE95-440E-B641-A910E4E57BB8}" type="presParOf" srcId="{B6ADF7B2-D502-4E34-B4FD-5D23113134C9}" destId="{2D63C6E8-4F31-412B-8A24-809DE3C0FB64}" srcOrd="1" destOrd="0" presId="urn:microsoft.com/office/officeart/2005/8/layout/vList3#1"/>
    <dgm:cxn modelId="{CC961307-8B5F-44E9-BB2A-0D1E8D24349E}" type="presParOf" srcId="{9C490C8C-0474-46CF-9472-98ADA846E160}" destId="{D5AD01BE-D357-4579-9B80-ABEE421E46A1}" srcOrd="1" destOrd="0" presId="urn:microsoft.com/office/officeart/2005/8/layout/vList3#1"/>
    <dgm:cxn modelId="{E6C1A90A-1164-455D-8BC2-36D3454CE8EF}" type="presParOf" srcId="{9C490C8C-0474-46CF-9472-98ADA846E160}" destId="{89ED70DF-6C27-47FA-94E7-1EA1640DE3FD}" srcOrd="2" destOrd="0" presId="urn:microsoft.com/office/officeart/2005/8/layout/vList3#1"/>
    <dgm:cxn modelId="{952D169E-8766-4772-8930-0C14144BDF3D}" type="presParOf" srcId="{89ED70DF-6C27-47FA-94E7-1EA1640DE3FD}" destId="{B19D60DC-0D72-4F8D-8384-31D3D0BF484B}" srcOrd="0" destOrd="0" presId="urn:microsoft.com/office/officeart/2005/8/layout/vList3#1"/>
    <dgm:cxn modelId="{E57024F0-169B-453E-830B-14D512975D90}" type="presParOf" srcId="{89ED70DF-6C27-47FA-94E7-1EA1640DE3FD}" destId="{775B62D5-FA99-4BD0-8ABE-4A4BD14A8129}" srcOrd="1" destOrd="0" presId="urn:microsoft.com/office/officeart/2005/8/layout/vList3#1"/>
    <dgm:cxn modelId="{97B8F087-E8C7-4FBD-AE19-24835C1DCF28}" type="presParOf" srcId="{9C490C8C-0474-46CF-9472-98ADA846E160}" destId="{7AFF5871-4A6D-4B49-8D7A-2A3528762372}" srcOrd="3" destOrd="0" presId="urn:microsoft.com/office/officeart/2005/8/layout/vList3#1"/>
    <dgm:cxn modelId="{6A919BC4-1B6C-4788-910B-2CB429AC1412}" type="presParOf" srcId="{9C490C8C-0474-46CF-9472-98ADA846E160}" destId="{AF51D6FC-3392-4728-8B89-6D81E68944CF}" srcOrd="4" destOrd="0" presId="urn:microsoft.com/office/officeart/2005/8/layout/vList3#1"/>
    <dgm:cxn modelId="{F061F323-A17B-4870-9F8A-047F044B2E37}" type="presParOf" srcId="{AF51D6FC-3392-4728-8B89-6D81E68944CF}" destId="{D6A3AA8B-301C-4700-B595-642BCA140F93}" srcOrd="0" destOrd="0" presId="urn:microsoft.com/office/officeart/2005/8/layout/vList3#1"/>
    <dgm:cxn modelId="{F9B52B28-8523-4B2A-B8D2-3295C954540B}" type="presParOf" srcId="{AF51D6FC-3392-4728-8B89-6D81E68944CF}" destId="{299E8082-D379-4CB4-9B57-10DACC52B0EA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11F14BD-2F7F-46C8-92B4-A4230EEAC7BA}" type="doc">
      <dgm:prSet loTypeId="urn:microsoft.com/office/officeart/2005/8/layout/hierarchy3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E64A2F0-CEF3-4DF0-8B6F-CBD1D0D5BF5C}">
      <dgm:prSet phldrT="[Текст]"/>
      <dgm:spPr/>
      <dgm:t>
        <a:bodyPr/>
        <a:lstStyle/>
        <a:p>
          <a:r>
            <a:rPr lang="ru-RU" dirty="0" smtClean="0"/>
            <a:t>100% пациентов, получавших нанесения на кожу геля</a:t>
          </a:r>
          <a:endParaRPr lang="ru-RU" dirty="0"/>
        </a:p>
      </dgm:t>
    </dgm:pt>
    <dgm:pt modelId="{1F661A3C-36BB-45D3-B3AF-4471CC52A292}" type="parTrans" cxnId="{78575A3C-4955-4A1A-BBD7-FBA86CEB1670}">
      <dgm:prSet/>
      <dgm:spPr/>
      <dgm:t>
        <a:bodyPr/>
        <a:lstStyle/>
        <a:p>
          <a:endParaRPr lang="ru-RU"/>
        </a:p>
      </dgm:t>
    </dgm:pt>
    <dgm:pt modelId="{10B2C261-C175-4E0D-8DDA-1A029136409B}" type="sibTrans" cxnId="{78575A3C-4955-4A1A-BBD7-FBA86CEB1670}">
      <dgm:prSet/>
      <dgm:spPr/>
      <dgm:t>
        <a:bodyPr/>
        <a:lstStyle/>
        <a:p>
          <a:endParaRPr lang="ru-RU"/>
        </a:p>
      </dgm:t>
    </dgm:pt>
    <dgm:pt modelId="{15DD230A-43FD-486B-ADA9-186197FD3BBF}">
      <dgm:prSet phldrT="[Текст]" custT="1"/>
      <dgm:spPr/>
      <dgm:t>
        <a:bodyPr/>
        <a:lstStyle/>
        <a:p>
          <a:r>
            <a:rPr lang="ru-RU" sz="1600" b="1" dirty="0" smtClean="0"/>
            <a:t>не требует помощи со стороны других лиц при использовании</a:t>
          </a:r>
          <a:endParaRPr lang="ru-RU" sz="1600" b="1" dirty="0"/>
        </a:p>
      </dgm:t>
    </dgm:pt>
    <dgm:pt modelId="{45DE31C9-68F1-4530-AE38-A24618C03514}" type="parTrans" cxnId="{90090B0A-6379-41A4-B98C-68A994C543A8}">
      <dgm:prSet/>
      <dgm:spPr/>
      <dgm:t>
        <a:bodyPr/>
        <a:lstStyle/>
        <a:p>
          <a:endParaRPr lang="ru-RU"/>
        </a:p>
      </dgm:t>
    </dgm:pt>
    <dgm:pt modelId="{78E1EF1F-D67D-49ED-B17C-2B0FA0086550}" type="sibTrans" cxnId="{90090B0A-6379-41A4-B98C-68A994C543A8}">
      <dgm:prSet/>
      <dgm:spPr/>
      <dgm:t>
        <a:bodyPr/>
        <a:lstStyle/>
        <a:p>
          <a:endParaRPr lang="ru-RU"/>
        </a:p>
      </dgm:t>
    </dgm:pt>
    <dgm:pt modelId="{88C793EE-A14E-48AB-9A22-9344C63E21B8}">
      <dgm:prSet phldrT="[Текст]" custT="1"/>
      <dgm:spPr/>
      <dgm:t>
        <a:bodyPr/>
        <a:lstStyle/>
        <a:p>
          <a:r>
            <a:rPr lang="ru-RU" sz="1600" b="1" dirty="0" smtClean="0"/>
            <a:t>не имеет неприятного запаха</a:t>
          </a:r>
          <a:endParaRPr lang="ru-RU" sz="1600" b="1" dirty="0"/>
        </a:p>
      </dgm:t>
    </dgm:pt>
    <dgm:pt modelId="{6F3068BB-C530-4508-8498-F0ED5CBC9B56}" type="parTrans" cxnId="{D167D0C6-9757-433F-93EC-EEC586DE824F}">
      <dgm:prSet/>
      <dgm:spPr/>
      <dgm:t>
        <a:bodyPr/>
        <a:lstStyle/>
        <a:p>
          <a:endParaRPr lang="ru-RU"/>
        </a:p>
      </dgm:t>
    </dgm:pt>
    <dgm:pt modelId="{B42BAE33-464F-48C0-B614-527B44E0F6F8}" type="sibTrans" cxnId="{D167D0C6-9757-433F-93EC-EEC586DE824F}">
      <dgm:prSet/>
      <dgm:spPr/>
      <dgm:t>
        <a:bodyPr/>
        <a:lstStyle/>
        <a:p>
          <a:endParaRPr lang="ru-RU"/>
        </a:p>
      </dgm:t>
    </dgm:pt>
    <dgm:pt modelId="{67D42DCD-9334-405B-B1ED-2EB9DBDE106C}">
      <dgm:prSet custT="1"/>
      <dgm:spPr/>
      <dgm:t>
        <a:bodyPr/>
        <a:lstStyle/>
        <a:p>
          <a:r>
            <a:rPr lang="ru-RU" sz="1600" b="1" dirty="0" smtClean="0"/>
            <a:t>не оставляет пятен на одежде</a:t>
          </a:r>
          <a:endParaRPr lang="ru-RU" sz="1600" b="1" dirty="0"/>
        </a:p>
      </dgm:t>
    </dgm:pt>
    <dgm:pt modelId="{4102430D-C7D6-4E9F-BFEC-87E91A99E4C5}" type="parTrans" cxnId="{06140B82-2616-4645-923A-3C0FF605953F}">
      <dgm:prSet/>
      <dgm:spPr/>
      <dgm:t>
        <a:bodyPr/>
        <a:lstStyle/>
        <a:p>
          <a:endParaRPr lang="ru-RU"/>
        </a:p>
      </dgm:t>
    </dgm:pt>
    <dgm:pt modelId="{8D30C9BB-22F2-4072-AAC8-A0CC1127077D}" type="sibTrans" cxnId="{06140B82-2616-4645-923A-3C0FF605953F}">
      <dgm:prSet/>
      <dgm:spPr/>
      <dgm:t>
        <a:bodyPr/>
        <a:lstStyle/>
        <a:p>
          <a:endParaRPr lang="ru-RU"/>
        </a:p>
      </dgm:t>
    </dgm:pt>
    <dgm:pt modelId="{7500B902-2A5B-437F-8E75-D66320CDE5BE}">
      <dgm:prSet phldrT="[Текст]"/>
      <dgm:spPr/>
      <dgm:t>
        <a:bodyPr/>
        <a:lstStyle/>
        <a:p>
          <a:r>
            <a:rPr lang="ru-RU" dirty="0" smtClean="0"/>
            <a:t>Больные, лечившиеся раствором </a:t>
          </a:r>
          <a:r>
            <a:rPr lang="ru-RU" dirty="0" err="1" smtClean="0"/>
            <a:t>димексида</a:t>
          </a:r>
          <a:endParaRPr lang="ru-RU" dirty="0"/>
        </a:p>
      </dgm:t>
    </dgm:pt>
    <dgm:pt modelId="{6E5354AC-A897-42CF-94FE-525E76A96AB7}" type="parTrans" cxnId="{3534825F-11FA-4380-A7E9-9CF326B74C67}">
      <dgm:prSet/>
      <dgm:spPr/>
      <dgm:t>
        <a:bodyPr/>
        <a:lstStyle/>
        <a:p>
          <a:endParaRPr lang="ru-RU"/>
        </a:p>
      </dgm:t>
    </dgm:pt>
    <dgm:pt modelId="{395AC21B-02D4-4861-9235-0ED90D377030}" type="sibTrans" cxnId="{3534825F-11FA-4380-A7E9-9CF326B74C67}">
      <dgm:prSet/>
      <dgm:spPr/>
      <dgm:t>
        <a:bodyPr/>
        <a:lstStyle/>
        <a:p>
          <a:endParaRPr lang="ru-RU"/>
        </a:p>
      </dgm:t>
    </dgm:pt>
    <dgm:pt modelId="{17212D26-B161-4824-9141-909DB23C50AB}">
      <dgm:prSet custT="1"/>
      <dgm:spPr/>
      <dgm:t>
        <a:bodyPr/>
        <a:lstStyle/>
        <a:p>
          <a:r>
            <a:rPr lang="ru-RU" sz="1600" b="1" dirty="0" smtClean="0"/>
            <a:t>отметили неприятный запах </a:t>
          </a:r>
          <a:endParaRPr lang="ru-RU" sz="1600" b="1" dirty="0"/>
        </a:p>
      </dgm:t>
    </dgm:pt>
    <dgm:pt modelId="{91661782-C260-4881-8504-012FBFB96E06}" type="parTrans" cxnId="{B1C5EA0D-8083-45AE-B628-B7B26EAE4A5A}">
      <dgm:prSet/>
      <dgm:spPr/>
      <dgm:t>
        <a:bodyPr/>
        <a:lstStyle/>
        <a:p>
          <a:endParaRPr lang="ru-RU"/>
        </a:p>
      </dgm:t>
    </dgm:pt>
    <dgm:pt modelId="{9137B051-D19A-4F14-B22B-6BA12A58DFC8}" type="sibTrans" cxnId="{B1C5EA0D-8083-45AE-B628-B7B26EAE4A5A}">
      <dgm:prSet/>
      <dgm:spPr/>
      <dgm:t>
        <a:bodyPr/>
        <a:lstStyle/>
        <a:p>
          <a:endParaRPr lang="ru-RU"/>
        </a:p>
      </dgm:t>
    </dgm:pt>
    <dgm:pt modelId="{8869DD77-221E-45EF-B6F5-627C17869D9A}">
      <dgm:prSet custT="1"/>
      <dgm:spPr/>
      <dgm:t>
        <a:bodyPr/>
        <a:lstStyle/>
        <a:p>
          <a:r>
            <a:rPr lang="ru-RU" sz="1600" b="1" dirty="0" smtClean="0"/>
            <a:t>сложности при самостоятельном проведении аппликации</a:t>
          </a:r>
          <a:endParaRPr lang="ru-RU" sz="1600" b="1" dirty="0"/>
        </a:p>
      </dgm:t>
    </dgm:pt>
    <dgm:pt modelId="{CAEA14DD-08E8-43DF-B579-CD23C5530927}" type="parTrans" cxnId="{556BAED3-19B3-46FF-A93D-BD89F1B0A279}">
      <dgm:prSet/>
      <dgm:spPr/>
      <dgm:t>
        <a:bodyPr/>
        <a:lstStyle/>
        <a:p>
          <a:endParaRPr lang="ru-RU"/>
        </a:p>
      </dgm:t>
    </dgm:pt>
    <dgm:pt modelId="{CD3E9D84-50EE-4A10-8187-995C67321B0F}" type="sibTrans" cxnId="{556BAED3-19B3-46FF-A93D-BD89F1B0A279}">
      <dgm:prSet/>
      <dgm:spPr/>
      <dgm:t>
        <a:bodyPr/>
        <a:lstStyle/>
        <a:p>
          <a:endParaRPr lang="ru-RU"/>
        </a:p>
      </dgm:t>
    </dgm:pt>
    <dgm:pt modelId="{F2F10755-3456-4CC3-9AFD-9452C341DD11}" type="pres">
      <dgm:prSet presAssocID="{A11F14BD-2F7F-46C8-92B4-A4230EEAC7BA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FCFD977-4852-456B-9433-130C80EC197E}" type="pres">
      <dgm:prSet presAssocID="{BE64A2F0-CEF3-4DF0-8B6F-CBD1D0D5BF5C}" presName="root" presStyleCnt="0"/>
      <dgm:spPr/>
    </dgm:pt>
    <dgm:pt modelId="{631D49A3-F932-4C16-9FA9-5984E3DF638A}" type="pres">
      <dgm:prSet presAssocID="{BE64A2F0-CEF3-4DF0-8B6F-CBD1D0D5BF5C}" presName="rootComposite" presStyleCnt="0"/>
      <dgm:spPr/>
    </dgm:pt>
    <dgm:pt modelId="{AD93D913-23A9-486B-8ACB-13A6033CD9BD}" type="pres">
      <dgm:prSet presAssocID="{BE64A2F0-CEF3-4DF0-8B6F-CBD1D0D5BF5C}" presName="rootText" presStyleLbl="node1" presStyleIdx="0" presStyleCnt="2" custScaleX="155684" custLinFactNeighborX="-13042" custLinFactNeighborY="3051"/>
      <dgm:spPr/>
      <dgm:t>
        <a:bodyPr/>
        <a:lstStyle/>
        <a:p>
          <a:endParaRPr lang="ru-RU"/>
        </a:p>
      </dgm:t>
    </dgm:pt>
    <dgm:pt modelId="{E04528BB-BECD-4055-A6A0-F5254BBA2E73}" type="pres">
      <dgm:prSet presAssocID="{BE64A2F0-CEF3-4DF0-8B6F-CBD1D0D5BF5C}" presName="rootConnector" presStyleLbl="node1" presStyleIdx="0" presStyleCnt="2"/>
      <dgm:spPr/>
      <dgm:t>
        <a:bodyPr/>
        <a:lstStyle/>
        <a:p>
          <a:endParaRPr lang="ru-RU"/>
        </a:p>
      </dgm:t>
    </dgm:pt>
    <dgm:pt modelId="{77093285-3956-4EE8-B4E0-355FB21D686B}" type="pres">
      <dgm:prSet presAssocID="{BE64A2F0-CEF3-4DF0-8B6F-CBD1D0D5BF5C}" presName="childShape" presStyleCnt="0"/>
      <dgm:spPr/>
    </dgm:pt>
    <dgm:pt modelId="{480F2C1F-5AF3-4259-8874-C6806F58ECFD}" type="pres">
      <dgm:prSet presAssocID="{45DE31C9-68F1-4530-AE38-A24618C03514}" presName="Name13" presStyleLbl="parChTrans1D2" presStyleIdx="0" presStyleCnt="5"/>
      <dgm:spPr/>
      <dgm:t>
        <a:bodyPr/>
        <a:lstStyle/>
        <a:p>
          <a:endParaRPr lang="ru-RU"/>
        </a:p>
      </dgm:t>
    </dgm:pt>
    <dgm:pt modelId="{471D045B-EDB7-4F50-85A2-7C7B5DB50340}" type="pres">
      <dgm:prSet presAssocID="{15DD230A-43FD-486B-ADA9-186197FD3BBF}" presName="childText" presStyleLbl="bgAcc1" presStyleIdx="0" presStyleCnt="5" custScaleX="148180" custLinFactNeighborX="-13603" custLinFactNeighborY="-20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1D2524-030C-4A81-922A-76A988F99066}" type="pres">
      <dgm:prSet presAssocID="{6F3068BB-C530-4508-8498-F0ED5CBC9B56}" presName="Name13" presStyleLbl="parChTrans1D2" presStyleIdx="1" presStyleCnt="5"/>
      <dgm:spPr/>
      <dgm:t>
        <a:bodyPr/>
        <a:lstStyle/>
        <a:p>
          <a:endParaRPr lang="ru-RU"/>
        </a:p>
      </dgm:t>
    </dgm:pt>
    <dgm:pt modelId="{F64A22BD-B1B4-47DF-B2A3-85B4CF68B8D6}" type="pres">
      <dgm:prSet presAssocID="{88C793EE-A14E-48AB-9A22-9344C63E21B8}" presName="childText" presStyleLbl="bgAcc1" presStyleIdx="1" presStyleCnt="5" custScaleX="147962" custScaleY="89527" custLinFactNeighborX="-14702" custLinFactNeighborY="-128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FE9622-9954-406B-A710-328BAD1B1E00}" type="pres">
      <dgm:prSet presAssocID="{4102430D-C7D6-4E9F-BFEC-87E91A99E4C5}" presName="Name13" presStyleLbl="parChTrans1D2" presStyleIdx="2" presStyleCnt="5"/>
      <dgm:spPr/>
      <dgm:t>
        <a:bodyPr/>
        <a:lstStyle/>
        <a:p>
          <a:endParaRPr lang="ru-RU"/>
        </a:p>
      </dgm:t>
    </dgm:pt>
    <dgm:pt modelId="{E871CC8C-F789-422C-8667-8BBBFA37F7D5}" type="pres">
      <dgm:prSet presAssocID="{67D42DCD-9334-405B-B1ED-2EB9DBDE106C}" presName="childText" presStyleLbl="bgAcc1" presStyleIdx="2" presStyleCnt="5" custScaleX="153144" custScaleY="87062" custLinFactNeighborX="-17765" custLinFactNeighborY="-151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AA3EE8-15C1-4AB3-BF5E-555BE6491BCF}" type="pres">
      <dgm:prSet presAssocID="{7500B902-2A5B-437F-8E75-D66320CDE5BE}" presName="root" presStyleCnt="0"/>
      <dgm:spPr/>
    </dgm:pt>
    <dgm:pt modelId="{B541016B-C5EC-4152-9F21-65B9831C9322}" type="pres">
      <dgm:prSet presAssocID="{7500B902-2A5B-437F-8E75-D66320CDE5BE}" presName="rootComposite" presStyleCnt="0"/>
      <dgm:spPr/>
    </dgm:pt>
    <dgm:pt modelId="{4F93949C-F61F-49F1-85D5-B739A5EC6228}" type="pres">
      <dgm:prSet presAssocID="{7500B902-2A5B-437F-8E75-D66320CDE5BE}" presName="rootText" presStyleLbl="node1" presStyleIdx="1" presStyleCnt="2" custScaleX="134514" custScaleY="105879"/>
      <dgm:spPr/>
      <dgm:t>
        <a:bodyPr/>
        <a:lstStyle/>
        <a:p>
          <a:endParaRPr lang="ru-RU"/>
        </a:p>
      </dgm:t>
    </dgm:pt>
    <dgm:pt modelId="{CAFA9503-85A1-4333-B8F3-446DFC60549E}" type="pres">
      <dgm:prSet presAssocID="{7500B902-2A5B-437F-8E75-D66320CDE5BE}" presName="rootConnector" presStyleLbl="node1" presStyleIdx="1" presStyleCnt="2"/>
      <dgm:spPr/>
      <dgm:t>
        <a:bodyPr/>
        <a:lstStyle/>
        <a:p>
          <a:endParaRPr lang="ru-RU"/>
        </a:p>
      </dgm:t>
    </dgm:pt>
    <dgm:pt modelId="{860CCBCD-6F2E-4BC4-908D-1F236748D0B0}" type="pres">
      <dgm:prSet presAssocID="{7500B902-2A5B-437F-8E75-D66320CDE5BE}" presName="childShape" presStyleCnt="0"/>
      <dgm:spPr/>
    </dgm:pt>
    <dgm:pt modelId="{17B71FEE-EAF0-4B60-8F03-B837B9EB6963}" type="pres">
      <dgm:prSet presAssocID="{91661782-C260-4881-8504-012FBFB96E06}" presName="Name13" presStyleLbl="parChTrans1D2" presStyleIdx="3" presStyleCnt="5"/>
      <dgm:spPr/>
      <dgm:t>
        <a:bodyPr/>
        <a:lstStyle/>
        <a:p>
          <a:endParaRPr lang="ru-RU"/>
        </a:p>
      </dgm:t>
    </dgm:pt>
    <dgm:pt modelId="{BD12E4E9-FCCB-466B-A952-C9B93D0CEC75}" type="pres">
      <dgm:prSet presAssocID="{17212D26-B161-4824-9141-909DB23C50AB}" presName="childText" presStyleLbl="bgAcc1" presStyleIdx="3" presStyleCnt="5" custScaleX="140731" custScaleY="971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3A6F31-7E76-4FEA-8F17-F74479E95614}" type="pres">
      <dgm:prSet presAssocID="{CAEA14DD-08E8-43DF-B579-CD23C5530927}" presName="Name13" presStyleLbl="parChTrans1D2" presStyleIdx="4" presStyleCnt="5"/>
      <dgm:spPr/>
      <dgm:t>
        <a:bodyPr/>
        <a:lstStyle/>
        <a:p>
          <a:endParaRPr lang="ru-RU"/>
        </a:p>
      </dgm:t>
    </dgm:pt>
    <dgm:pt modelId="{71D71BC2-655F-408F-B0DB-4E745AEE7E8D}" type="pres">
      <dgm:prSet presAssocID="{8869DD77-221E-45EF-B6F5-627C17869D9A}" presName="childText" presStyleLbl="bgAcc1" presStyleIdx="4" presStyleCnt="5" custScaleX="139513" custScaleY="925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B935151-6C80-4FA6-BA68-FB4FC8779D87}" type="presOf" srcId="{91661782-C260-4881-8504-012FBFB96E06}" destId="{17B71FEE-EAF0-4B60-8F03-B837B9EB6963}" srcOrd="0" destOrd="0" presId="urn:microsoft.com/office/officeart/2005/8/layout/hierarchy3"/>
    <dgm:cxn modelId="{16220968-2191-4D10-9803-ABCE18E1C63D}" type="presOf" srcId="{15DD230A-43FD-486B-ADA9-186197FD3BBF}" destId="{471D045B-EDB7-4F50-85A2-7C7B5DB50340}" srcOrd="0" destOrd="0" presId="urn:microsoft.com/office/officeart/2005/8/layout/hierarchy3"/>
    <dgm:cxn modelId="{3534825F-11FA-4380-A7E9-9CF326B74C67}" srcId="{A11F14BD-2F7F-46C8-92B4-A4230EEAC7BA}" destId="{7500B902-2A5B-437F-8E75-D66320CDE5BE}" srcOrd="1" destOrd="0" parTransId="{6E5354AC-A897-42CF-94FE-525E76A96AB7}" sibTransId="{395AC21B-02D4-4861-9235-0ED90D377030}"/>
    <dgm:cxn modelId="{06140B82-2616-4645-923A-3C0FF605953F}" srcId="{BE64A2F0-CEF3-4DF0-8B6F-CBD1D0D5BF5C}" destId="{67D42DCD-9334-405B-B1ED-2EB9DBDE106C}" srcOrd="2" destOrd="0" parTransId="{4102430D-C7D6-4E9F-BFEC-87E91A99E4C5}" sibTransId="{8D30C9BB-22F2-4072-AAC8-A0CC1127077D}"/>
    <dgm:cxn modelId="{9B60886C-7A72-48C3-88BA-4E024484C44A}" type="presOf" srcId="{BE64A2F0-CEF3-4DF0-8B6F-CBD1D0D5BF5C}" destId="{E04528BB-BECD-4055-A6A0-F5254BBA2E73}" srcOrd="1" destOrd="0" presId="urn:microsoft.com/office/officeart/2005/8/layout/hierarchy3"/>
    <dgm:cxn modelId="{4A693A80-3320-49E8-90E9-10BE28157295}" type="presOf" srcId="{4102430D-C7D6-4E9F-BFEC-87E91A99E4C5}" destId="{C8FE9622-9954-406B-A710-328BAD1B1E00}" srcOrd="0" destOrd="0" presId="urn:microsoft.com/office/officeart/2005/8/layout/hierarchy3"/>
    <dgm:cxn modelId="{6E589C4F-BC36-4BEE-A7B0-BCE2856E3445}" type="presOf" srcId="{7500B902-2A5B-437F-8E75-D66320CDE5BE}" destId="{CAFA9503-85A1-4333-B8F3-446DFC60549E}" srcOrd="1" destOrd="0" presId="urn:microsoft.com/office/officeart/2005/8/layout/hierarchy3"/>
    <dgm:cxn modelId="{827210F3-D37F-4BAF-8CEF-1776E6AF9FCA}" type="presOf" srcId="{17212D26-B161-4824-9141-909DB23C50AB}" destId="{BD12E4E9-FCCB-466B-A952-C9B93D0CEC75}" srcOrd="0" destOrd="0" presId="urn:microsoft.com/office/officeart/2005/8/layout/hierarchy3"/>
    <dgm:cxn modelId="{4032B402-4423-4538-9AE8-2665D9333806}" type="presOf" srcId="{67D42DCD-9334-405B-B1ED-2EB9DBDE106C}" destId="{E871CC8C-F789-422C-8667-8BBBFA37F7D5}" srcOrd="0" destOrd="0" presId="urn:microsoft.com/office/officeart/2005/8/layout/hierarchy3"/>
    <dgm:cxn modelId="{87312A2C-7E6C-4763-93F8-68E038DA50A2}" type="presOf" srcId="{6F3068BB-C530-4508-8498-F0ED5CBC9B56}" destId="{901D2524-030C-4A81-922A-76A988F99066}" srcOrd="0" destOrd="0" presId="urn:microsoft.com/office/officeart/2005/8/layout/hierarchy3"/>
    <dgm:cxn modelId="{D167D0C6-9757-433F-93EC-EEC586DE824F}" srcId="{BE64A2F0-CEF3-4DF0-8B6F-CBD1D0D5BF5C}" destId="{88C793EE-A14E-48AB-9A22-9344C63E21B8}" srcOrd="1" destOrd="0" parTransId="{6F3068BB-C530-4508-8498-F0ED5CBC9B56}" sibTransId="{B42BAE33-464F-48C0-B614-527B44E0F6F8}"/>
    <dgm:cxn modelId="{C916BDCE-8169-45F3-B4B9-3275346DF97F}" type="presOf" srcId="{BE64A2F0-CEF3-4DF0-8B6F-CBD1D0D5BF5C}" destId="{AD93D913-23A9-486B-8ACB-13A6033CD9BD}" srcOrd="0" destOrd="0" presId="urn:microsoft.com/office/officeart/2005/8/layout/hierarchy3"/>
    <dgm:cxn modelId="{90090B0A-6379-41A4-B98C-68A994C543A8}" srcId="{BE64A2F0-CEF3-4DF0-8B6F-CBD1D0D5BF5C}" destId="{15DD230A-43FD-486B-ADA9-186197FD3BBF}" srcOrd="0" destOrd="0" parTransId="{45DE31C9-68F1-4530-AE38-A24618C03514}" sibTransId="{78E1EF1F-D67D-49ED-B17C-2B0FA0086550}"/>
    <dgm:cxn modelId="{5173AF37-210F-4F02-BAD4-EFB3F19EE422}" type="presOf" srcId="{A11F14BD-2F7F-46C8-92B4-A4230EEAC7BA}" destId="{F2F10755-3456-4CC3-9AFD-9452C341DD11}" srcOrd="0" destOrd="0" presId="urn:microsoft.com/office/officeart/2005/8/layout/hierarchy3"/>
    <dgm:cxn modelId="{B1C5EA0D-8083-45AE-B628-B7B26EAE4A5A}" srcId="{7500B902-2A5B-437F-8E75-D66320CDE5BE}" destId="{17212D26-B161-4824-9141-909DB23C50AB}" srcOrd="0" destOrd="0" parTransId="{91661782-C260-4881-8504-012FBFB96E06}" sibTransId="{9137B051-D19A-4F14-B22B-6BA12A58DFC8}"/>
    <dgm:cxn modelId="{9DF2AB14-EE46-4F62-B290-472FC4AC1F4F}" type="presOf" srcId="{CAEA14DD-08E8-43DF-B579-CD23C5530927}" destId="{EA3A6F31-7E76-4FEA-8F17-F74479E95614}" srcOrd="0" destOrd="0" presId="urn:microsoft.com/office/officeart/2005/8/layout/hierarchy3"/>
    <dgm:cxn modelId="{0F654ED2-3B25-4B7B-9181-93BFEB5712F3}" type="presOf" srcId="{7500B902-2A5B-437F-8E75-D66320CDE5BE}" destId="{4F93949C-F61F-49F1-85D5-B739A5EC6228}" srcOrd="0" destOrd="0" presId="urn:microsoft.com/office/officeart/2005/8/layout/hierarchy3"/>
    <dgm:cxn modelId="{4F309DEA-8972-433C-B253-889EC995352C}" type="presOf" srcId="{45DE31C9-68F1-4530-AE38-A24618C03514}" destId="{480F2C1F-5AF3-4259-8874-C6806F58ECFD}" srcOrd="0" destOrd="0" presId="urn:microsoft.com/office/officeart/2005/8/layout/hierarchy3"/>
    <dgm:cxn modelId="{368AE727-BF8B-4F66-87F2-896E767E08CF}" type="presOf" srcId="{8869DD77-221E-45EF-B6F5-627C17869D9A}" destId="{71D71BC2-655F-408F-B0DB-4E745AEE7E8D}" srcOrd="0" destOrd="0" presId="urn:microsoft.com/office/officeart/2005/8/layout/hierarchy3"/>
    <dgm:cxn modelId="{556BAED3-19B3-46FF-A93D-BD89F1B0A279}" srcId="{7500B902-2A5B-437F-8E75-D66320CDE5BE}" destId="{8869DD77-221E-45EF-B6F5-627C17869D9A}" srcOrd="1" destOrd="0" parTransId="{CAEA14DD-08E8-43DF-B579-CD23C5530927}" sibTransId="{CD3E9D84-50EE-4A10-8187-995C67321B0F}"/>
    <dgm:cxn modelId="{78575A3C-4955-4A1A-BBD7-FBA86CEB1670}" srcId="{A11F14BD-2F7F-46C8-92B4-A4230EEAC7BA}" destId="{BE64A2F0-CEF3-4DF0-8B6F-CBD1D0D5BF5C}" srcOrd="0" destOrd="0" parTransId="{1F661A3C-36BB-45D3-B3AF-4471CC52A292}" sibTransId="{10B2C261-C175-4E0D-8DDA-1A029136409B}"/>
    <dgm:cxn modelId="{0C0B9403-809D-4423-BCAA-CB41E7D7B399}" type="presOf" srcId="{88C793EE-A14E-48AB-9A22-9344C63E21B8}" destId="{F64A22BD-B1B4-47DF-B2A3-85B4CF68B8D6}" srcOrd="0" destOrd="0" presId="urn:microsoft.com/office/officeart/2005/8/layout/hierarchy3"/>
    <dgm:cxn modelId="{AD248294-3ABF-462C-BF9F-2A179DEAFC6F}" type="presParOf" srcId="{F2F10755-3456-4CC3-9AFD-9452C341DD11}" destId="{EFCFD977-4852-456B-9433-130C80EC197E}" srcOrd="0" destOrd="0" presId="urn:microsoft.com/office/officeart/2005/8/layout/hierarchy3"/>
    <dgm:cxn modelId="{C9C10A92-9169-46E9-B5A1-B3FC6082A197}" type="presParOf" srcId="{EFCFD977-4852-456B-9433-130C80EC197E}" destId="{631D49A3-F932-4C16-9FA9-5984E3DF638A}" srcOrd="0" destOrd="0" presId="urn:microsoft.com/office/officeart/2005/8/layout/hierarchy3"/>
    <dgm:cxn modelId="{0084E8A1-03E7-4531-8C76-DFC6FEF1645A}" type="presParOf" srcId="{631D49A3-F932-4C16-9FA9-5984E3DF638A}" destId="{AD93D913-23A9-486B-8ACB-13A6033CD9BD}" srcOrd="0" destOrd="0" presId="urn:microsoft.com/office/officeart/2005/8/layout/hierarchy3"/>
    <dgm:cxn modelId="{5731D534-CEB0-4BA2-A4C1-104D47BD7B95}" type="presParOf" srcId="{631D49A3-F932-4C16-9FA9-5984E3DF638A}" destId="{E04528BB-BECD-4055-A6A0-F5254BBA2E73}" srcOrd="1" destOrd="0" presId="urn:microsoft.com/office/officeart/2005/8/layout/hierarchy3"/>
    <dgm:cxn modelId="{BE0F2ED8-45AA-451B-9DAE-E31CF35F22F0}" type="presParOf" srcId="{EFCFD977-4852-456B-9433-130C80EC197E}" destId="{77093285-3956-4EE8-B4E0-355FB21D686B}" srcOrd="1" destOrd="0" presId="urn:microsoft.com/office/officeart/2005/8/layout/hierarchy3"/>
    <dgm:cxn modelId="{7C977EFF-A9B5-42F2-A58F-107AB2804283}" type="presParOf" srcId="{77093285-3956-4EE8-B4E0-355FB21D686B}" destId="{480F2C1F-5AF3-4259-8874-C6806F58ECFD}" srcOrd="0" destOrd="0" presId="urn:microsoft.com/office/officeart/2005/8/layout/hierarchy3"/>
    <dgm:cxn modelId="{8691DF88-10F0-45A9-9B68-26DE04AA77C3}" type="presParOf" srcId="{77093285-3956-4EE8-B4E0-355FB21D686B}" destId="{471D045B-EDB7-4F50-85A2-7C7B5DB50340}" srcOrd="1" destOrd="0" presId="urn:microsoft.com/office/officeart/2005/8/layout/hierarchy3"/>
    <dgm:cxn modelId="{BEC30E2A-4478-4CEB-9399-C53A5AA35B35}" type="presParOf" srcId="{77093285-3956-4EE8-B4E0-355FB21D686B}" destId="{901D2524-030C-4A81-922A-76A988F99066}" srcOrd="2" destOrd="0" presId="urn:microsoft.com/office/officeart/2005/8/layout/hierarchy3"/>
    <dgm:cxn modelId="{CB65DE3E-ADAA-4E73-817F-9EE73457E3A7}" type="presParOf" srcId="{77093285-3956-4EE8-B4E0-355FB21D686B}" destId="{F64A22BD-B1B4-47DF-B2A3-85B4CF68B8D6}" srcOrd="3" destOrd="0" presId="urn:microsoft.com/office/officeart/2005/8/layout/hierarchy3"/>
    <dgm:cxn modelId="{60013FFD-BB13-4330-B55B-D78424285BA5}" type="presParOf" srcId="{77093285-3956-4EE8-B4E0-355FB21D686B}" destId="{C8FE9622-9954-406B-A710-328BAD1B1E00}" srcOrd="4" destOrd="0" presId="urn:microsoft.com/office/officeart/2005/8/layout/hierarchy3"/>
    <dgm:cxn modelId="{C9A1DEE9-1DAD-47AD-AA73-DF9BBD43CD94}" type="presParOf" srcId="{77093285-3956-4EE8-B4E0-355FB21D686B}" destId="{E871CC8C-F789-422C-8667-8BBBFA37F7D5}" srcOrd="5" destOrd="0" presId="urn:microsoft.com/office/officeart/2005/8/layout/hierarchy3"/>
    <dgm:cxn modelId="{29DA65BA-0156-473E-B023-E71411FA498B}" type="presParOf" srcId="{F2F10755-3456-4CC3-9AFD-9452C341DD11}" destId="{BCAA3EE8-15C1-4AB3-BF5E-555BE6491BCF}" srcOrd="1" destOrd="0" presId="urn:microsoft.com/office/officeart/2005/8/layout/hierarchy3"/>
    <dgm:cxn modelId="{E057E9F1-DDB7-4FE1-9618-47E389AFCCA6}" type="presParOf" srcId="{BCAA3EE8-15C1-4AB3-BF5E-555BE6491BCF}" destId="{B541016B-C5EC-4152-9F21-65B9831C9322}" srcOrd="0" destOrd="0" presId="urn:microsoft.com/office/officeart/2005/8/layout/hierarchy3"/>
    <dgm:cxn modelId="{05B96C97-10E2-483A-AC67-3D6D751AB1A4}" type="presParOf" srcId="{B541016B-C5EC-4152-9F21-65B9831C9322}" destId="{4F93949C-F61F-49F1-85D5-B739A5EC6228}" srcOrd="0" destOrd="0" presId="urn:microsoft.com/office/officeart/2005/8/layout/hierarchy3"/>
    <dgm:cxn modelId="{2825EAD5-BB25-4A73-BB02-D08320544A5E}" type="presParOf" srcId="{B541016B-C5EC-4152-9F21-65B9831C9322}" destId="{CAFA9503-85A1-4333-B8F3-446DFC60549E}" srcOrd="1" destOrd="0" presId="urn:microsoft.com/office/officeart/2005/8/layout/hierarchy3"/>
    <dgm:cxn modelId="{211DD743-EC99-4E86-B351-3A7F3D3CCE0F}" type="presParOf" srcId="{BCAA3EE8-15C1-4AB3-BF5E-555BE6491BCF}" destId="{860CCBCD-6F2E-4BC4-908D-1F236748D0B0}" srcOrd="1" destOrd="0" presId="urn:microsoft.com/office/officeart/2005/8/layout/hierarchy3"/>
    <dgm:cxn modelId="{0CA2DE38-7CCA-46EC-8395-8383ECF1EAB4}" type="presParOf" srcId="{860CCBCD-6F2E-4BC4-908D-1F236748D0B0}" destId="{17B71FEE-EAF0-4B60-8F03-B837B9EB6963}" srcOrd="0" destOrd="0" presId="urn:microsoft.com/office/officeart/2005/8/layout/hierarchy3"/>
    <dgm:cxn modelId="{2540312E-ABE4-454A-A3BA-E13521BE2588}" type="presParOf" srcId="{860CCBCD-6F2E-4BC4-908D-1F236748D0B0}" destId="{BD12E4E9-FCCB-466B-A952-C9B93D0CEC75}" srcOrd="1" destOrd="0" presId="urn:microsoft.com/office/officeart/2005/8/layout/hierarchy3"/>
    <dgm:cxn modelId="{107D01E5-73AF-4838-BE36-CE29BDEFF134}" type="presParOf" srcId="{860CCBCD-6F2E-4BC4-908D-1F236748D0B0}" destId="{EA3A6F31-7E76-4FEA-8F17-F74479E95614}" srcOrd="2" destOrd="0" presId="urn:microsoft.com/office/officeart/2005/8/layout/hierarchy3"/>
    <dgm:cxn modelId="{577F5536-923A-45E3-A2D3-8330631DC4E3}" type="presParOf" srcId="{860CCBCD-6F2E-4BC4-908D-1F236748D0B0}" destId="{71D71BC2-655F-408F-B0DB-4E745AEE7E8D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AE8408-63AD-4074-8A1F-0081B07AAC33}">
      <dsp:nvSpPr>
        <dsp:cNvPr id="0" name=""/>
        <dsp:cNvSpPr/>
      </dsp:nvSpPr>
      <dsp:spPr>
        <a:xfrm>
          <a:off x="0" y="457199"/>
          <a:ext cx="7499350" cy="9348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baseline="0" dirty="0" smtClean="0"/>
            <a:t>По данным ВОЗ, у девяти человек из десяти хотя бы раз в жизни возникали боли в спине, примерно у каждого четвертого – ежегодно, а у 5% населения боли в спине приводят к длительной утрате трудоспособности. </a:t>
          </a:r>
          <a:endParaRPr lang="ru-RU" sz="1700" kern="1200" dirty="0"/>
        </a:p>
      </dsp:txBody>
      <dsp:txXfrm>
        <a:off x="45635" y="502834"/>
        <a:ext cx="7408080" cy="843560"/>
      </dsp:txXfrm>
    </dsp:sp>
    <dsp:sp modelId="{CADEE181-C19D-489E-820B-5A3D62F395EB}">
      <dsp:nvSpPr>
        <dsp:cNvPr id="0" name=""/>
        <dsp:cNvSpPr/>
      </dsp:nvSpPr>
      <dsp:spPr>
        <a:xfrm>
          <a:off x="0" y="1440989"/>
          <a:ext cx="7499350" cy="9348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baseline="0" dirty="0" smtClean="0"/>
            <a:t>Самая частая локализация болей в спине – пояснично-крестцовая область позвоночника.</a:t>
          </a:r>
          <a:endParaRPr lang="ru-RU" sz="1700" kern="1200" dirty="0"/>
        </a:p>
      </dsp:txBody>
      <dsp:txXfrm>
        <a:off x="45635" y="1486624"/>
        <a:ext cx="7408080" cy="843560"/>
      </dsp:txXfrm>
    </dsp:sp>
    <dsp:sp modelId="{FC9F14D1-218F-41CA-B131-DC3DA3E3D405}">
      <dsp:nvSpPr>
        <dsp:cNvPr id="0" name=""/>
        <dsp:cNvSpPr/>
      </dsp:nvSpPr>
      <dsp:spPr>
        <a:xfrm>
          <a:off x="0" y="2424779"/>
          <a:ext cx="7499350" cy="9348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baseline="0" dirty="0" smtClean="0"/>
            <a:t>Для устранения болевого синдрома чаще всего применяют НПВП, но их использование ограничивается большим количеством побочных эффектов и наличием множества противопоказаний. </a:t>
          </a:r>
          <a:endParaRPr lang="ru-RU" sz="1700" kern="1200" dirty="0"/>
        </a:p>
      </dsp:txBody>
      <dsp:txXfrm>
        <a:off x="45635" y="2470414"/>
        <a:ext cx="7408080" cy="843560"/>
      </dsp:txXfrm>
    </dsp:sp>
    <dsp:sp modelId="{E6969AC3-824C-4830-9F45-56EB6857A7D2}">
      <dsp:nvSpPr>
        <dsp:cNvPr id="0" name=""/>
        <dsp:cNvSpPr/>
      </dsp:nvSpPr>
      <dsp:spPr>
        <a:xfrm>
          <a:off x="0" y="3408570"/>
          <a:ext cx="7499350" cy="9348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baseline="0" dirty="0" smtClean="0"/>
            <a:t>Поэтому зачастую на первый план выходят лекарственные средства для местного применения. </a:t>
          </a:r>
          <a:endParaRPr lang="ru-RU" sz="1700" kern="1200" dirty="0"/>
        </a:p>
      </dsp:txBody>
      <dsp:txXfrm>
        <a:off x="45635" y="3454205"/>
        <a:ext cx="7408080" cy="8435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C5E321-BA76-4B7D-8001-8E8EB9724CD9}">
      <dsp:nvSpPr>
        <dsp:cNvPr id="0" name=""/>
        <dsp:cNvSpPr/>
      </dsp:nvSpPr>
      <dsp:spPr>
        <a:xfrm>
          <a:off x="3103255" y="0"/>
          <a:ext cx="4654882" cy="97463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2C2006-6D3C-48D8-B0CB-ED7806276BED}">
      <dsp:nvSpPr>
        <dsp:cNvPr id="0" name=""/>
        <dsp:cNvSpPr/>
      </dsp:nvSpPr>
      <dsp:spPr>
        <a:xfrm>
          <a:off x="0" y="773"/>
          <a:ext cx="3103255" cy="974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</dsp:txBody>
      <dsp:txXfrm>
        <a:off x="47578" y="48351"/>
        <a:ext cx="3008099" cy="879483"/>
      </dsp:txXfrm>
    </dsp:sp>
    <dsp:sp modelId="{4E0BCF67-7F03-47BF-B551-209B1C8FE055}">
      <dsp:nvSpPr>
        <dsp:cNvPr id="0" name=""/>
        <dsp:cNvSpPr/>
      </dsp:nvSpPr>
      <dsp:spPr>
        <a:xfrm>
          <a:off x="3103255" y="73111"/>
          <a:ext cx="4654882" cy="97463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0" algn="ctr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Оценка неврологического статуса</a:t>
          </a:r>
          <a:endParaRPr lang="ru-RU" sz="1600" kern="1200" dirty="0"/>
        </a:p>
      </dsp:txBody>
      <dsp:txXfrm>
        <a:off x="3103255" y="194941"/>
        <a:ext cx="4289392" cy="730979"/>
      </dsp:txXfrm>
    </dsp:sp>
    <dsp:sp modelId="{DC8D8F74-21C6-4EF6-8C53-8A5B6A3A8CFA}">
      <dsp:nvSpPr>
        <dsp:cNvPr id="0" name=""/>
        <dsp:cNvSpPr/>
      </dsp:nvSpPr>
      <dsp:spPr>
        <a:xfrm>
          <a:off x="0" y="3"/>
          <a:ext cx="3103255" cy="974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неврологический  осмотр</a:t>
          </a:r>
          <a:endParaRPr lang="ru-RU" sz="1900" kern="1200" dirty="0"/>
        </a:p>
      </dsp:txBody>
      <dsp:txXfrm>
        <a:off x="47578" y="47581"/>
        <a:ext cx="3008099" cy="879483"/>
      </dsp:txXfrm>
    </dsp:sp>
    <dsp:sp modelId="{26D7854A-0EA6-4E86-B285-2F133BFC59DD}">
      <dsp:nvSpPr>
        <dsp:cNvPr id="0" name=""/>
        <dsp:cNvSpPr/>
      </dsp:nvSpPr>
      <dsp:spPr>
        <a:xfrm>
          <a:off x="3103255" y="2232249"/>
          <a:ext cx="4654882" cy="97463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ctr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 Пятибалльная шкала оценок: отличный эффект, хороший, улучшение, без эффекта, ухудшение.</a:t>
          </a:r>
          <a:endParaRPr lang="ru-RU" sz="1600" kern="1200" dirty="0"/>
        </a:p>
      </dsp:txBody>
      <dsp:txXfrm>
        <a:off x="3103255" y="2354079"/>
        <a:ext cx="4289392" cy="730979"/>
      </dsp:txXfrm>
    </dsp:sp>
    <dsp:sp modelId="{307F32D9-711A-42BA-A0E0-7424C8AFBA58}">
      <dsp:nvSpPr>
        <dsp:cNvPr id="0" name=""/>
        <dsp:cNvSpPr/>
      </dsp:nvSpPr>
      <dsp:spPr>
        <a:xfrm>
          <a:off x="0" y="2376267"/>
          <a:ext cx="3103255" cy="5120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</dsp:txBody>
      <dsp:txXfrm>
        <a:off x="24997" y="2401264"/>
        <a:ext cx="3053261" cy="462071"/>
      </dsp:txXfrm>
    </dsp:sp>
    <dsp:sp modelId="{9AF0F8E8-E183-4124-A199-E372EA8B0630}">
      <dsp:nvSpPr>
        <dsp:cNvPr id="0" name=""/>
        <dsp:cNvSpPr/>
      </dsp:nvSpPr>
      <dsp:spPr>
        <a:xfrm>
          <a:off x="3103255" y="3376008"/>
          <a:ext cx="4654882" cy="97463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B66FDB-3AB2-4502-8614-F711FD3BB7D8}">
      <dsp:nvSpPr>
        <dsp:cNvPr id="0" name=""/>
        <dsp:cNvSpPr/>
      </dsp:nvSpPr>
      <dsp:spPr>
        <a:xfrm>
          <a:off x="0" y="2304256"/>
          <a:ext cx="3103255" cy="974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субъективная оценка результата лечения пациентом </a:t>
          </a:r>
          <a:endParaRPr lang="ru-RU" sz="1900" kern="1200" dirty="0"/>
        </a:p>
      </dsp:txBody>
      <dsp:txXfrm>
        <a:off x="47578" y="2351834"/>
        <a:ext cx="3008099" cy="879483"/>
      </dsp:txXfrm>
    </dsp:sp>
    <dsp:sp modelId="{4925B103-6BC9-435F-A96B-0E41780AE0AE}">
      <dsp:nvSpPr>
        <dsp:cNvPr id="0" name=""/>
        <dsp:cNvSpPr/>
      </dsp:nvSpPr>
      <dsp:spPr>
        <a:xfrm>
          <a:off x="3096334" y="3528393"/>
          <a:ext cx="4654882" cy="75355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ctr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4-х бальная шкала: отличная, хорошая, удовлетворительная, плохая. </a:t>
          </a:r>
          <a:endParaRPr lang="ru-RU" sz="1600" kern="1200" dirty="0"/>
        </a:p>
      </dsp:txBody>
      <dsp:txXfrm>
        <a:off x="3096334" y="3622587"/>
        <a:ext cx="4372300" cy="565164"/>
      </dsp:txXfrm>
    </dsp:sp>
    <dsp:sp modelId="{F27CB48A-6855-4D3A-B6BE-EBE9D020A5D1}">
      <dsp:nvSpPr>
        <dsp:cNvPr id="0" name=""/>
        <dsp:cNvSpPr/>
      </dsp:nvSpPr>
      <dsp:spPr>
        <a:xfrm>
          <a:off x="0" y="3456387"/>
          <a:ext cx="3103255" cy="974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переносимость препаратов </a:t>
          </a:r>
          <a:endParaRPr lang="ru-RU" sz="1900" kern="1200" dirty="0"/>
        </a:p>
      </dsp:txBody>
      <dsp:txXfrm>
        <a:off x="47578" y="3503965"/>
        <a:ext cx="3008099" cy="879483"/>
      </dsp:txXfrm>
    </dsp:sp>
    <dsp:sp modelId="{7228F282-E06F-4727-8FD5-4F881FAA702F}">
      <dsp:nvSpPr>
        <dsp:cNvPr id="0" name=""/>
        <dsp:cNvSpPr/>
      </dsp:nvSpPr>
      <dsp:spPr>
        <a:xfrm>
          <a:off x="3103255" y="1174473"/>
          <a:ext cx="4654882" cy="97463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ctr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Изучение болевого синдрома</a:t>
          </a:r>
          <a:endParaRPr lang="ru-RU" sz="1600" kern="1200" dirty="0"/>
        </a:p>
      </dsp:txBody>
      <dsp:txXfrm>
        <a:off x="3103255" y="1296303"/>
        <a:ext cx="4289392" cy="730979"/>
      </dsp:txXfrm>
    </dsp:sp>
    <dsp:sp modelId="{6ECB1F47-2B17-437D-BD56-217665BBFE85}">
      <dsp:nvSpPr>
        <dsp:cNvPr id="0" name=""/>
        <dsp:cNvSpPr/>
      </dsp:nvSpPr>
      <dsp:spPr>
        <a:xfrm>
          <a:off x="45897" y="1164863"/>
          <a:ext cx="3103255" cy="974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10-бальная визуальная аналоговая шкала (ВАШ)</a:t>
          </a:r>
          <a:endParaRPr lang="ru-RU" sz="1900" kern="1200" dirty="0"/>
        </a:p>
      </dsp:txBody>
      <dsp:txXfrm>
        <a:off x="93475" y="1212441"/>
        <a:ext cx="3008099" cy="87948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63C6E8-4F31-412B-8A24-809DE3C0FB64}">
      <dsp:nvSpPr>
        <dsp:cNvPr id="0" name=""/>
        <dsp:cNvSpPr/>
      </dsp:nvSpPr>
      <dsp:spPr>
        <a:xfrm rot="10800000">
          <a:off x="2016250" y="23804"/>
          <a:ext cx="6405996" cy="1704388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6741" tIns="60960" rIns="113792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baseline="0" dirty="0" smtClean="0"/>
            <a:t>Уменьшение утренней скованности и увеличение подвижности позвоночника отмечали практически все пациенты, находившиеся под наблюдением. </a:t>
          </a:r>
          <a:endParaRPr lang="ru-RU" sz="1600" b="1" kern="1200" dirty="0"/>
        </a:p>
      </dsp:txBody>
      <dsp:txXfrm rot="10800000">
        <a:off x="2442347" y="23804"/>
        <a:ext cx="5979899" cy="1704388"/>
      </dsp:txXfrm>
    </dsp:sp>
    <dsp:sp modelId="{3A93BD88-83E6-4485-B062-9C602335DF8B}">
      <dsp:nvSpPr>
        <dsp:cNvPr id="0" name=""/>
        <dsp:cNvSpPr/>
      </dsp:nvSpPr>
      <dsp:spPr>
        <a:xfrm>
          <a:off x="315348" y="235340"/>
          <a:ext cx="1909051" cy="1310289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1">
              <a:tint val="5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775B62D5-FA99-4BD0-8ABE-4A4BD14A8129}">
      <dsp:nvSpPr>
        <dsp:cNvPr id="0" name=""/>
        <dsp:cNvSpPr/>
      </dsp:nvSpPr>
      <dsp:spPr>
        <a:xfrm rot="10800000">
          <a:off x="2088221" y="1872209"/>
          <a:ext cx="6391157" cy="1593496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6741" tIns="60960" rIns="113792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baseline="0" dirty="0" smtClean="0"/>
            <a:t>Болезненность при пальпации остистых отростков или </a:t>
          </a:r>
          <a:r>
            <a:rPr lang="ru-RU" sz="1600" b="1" kern="1200" baseline="0" dirty="0" err="1" smtClean="0"/>
            <a:t>паравертебральных</a:t>
          </a:r>
          <a:r>
            <a:rPr lang="ru-RU" sz="1600" b="1" kern="1200" baseline="0" dirty="0" smtClean="0"/>
            <a:t> точек до начала лечения в той или иной степени наблюдалась у 100% обследуемых пациентов. После окончания курса терапии данный симптом был зафиксирован лишь у 4  пациентов первой группы и у 5 – второй</a:t>
          </a:r>
          <a:r>
            <a:rPr lang="ru-RU" sz="1600" kern="1200" baseline="0" dirty="0" smtClean="0"/>
            <a:t>. </a:t>
          </a:r>
          <a:endParaRPr lang="ru-RU" sz="1600" kern="1200" dirty="0"/>
        </a:p>
      </dsp:txBody>
      <dsp:txXfrm rot="10800000">
        <a:off x="2486595" y="1872209"/>
        <a:ext cx="5992783" cy="1593496"/>
      </dsp:txXfrm>
    </dsp:sp>
    <dsp:sp modelId="{B19D60DC-0D72-4F8D-8384-31D3D0BF484B}">
      <dsp:nvSpPr>
        <dsp:cNvPr id="0" name=""/>
        <dsp:cNvSpPr/>
      </dsp:nvSpPr>
      <dsp:spPr>
        <a:xfrm>
          <a:off x="331260" y="1891792"/>
          <a:ext cx="1897238" cy="1549245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1">
              <a:tint val="5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299E8082-D379-4CB4-9B57-10DACC52B0EA}">
      <dsp:nvSpPr>
        <dsp:cNvPr id="0" name=""/>
        <dsp:cNvSpPr/>
      </dsp:nvSpPr>
      <dsp:spPr>
        <a:xfrm rot="10800000">
          <a:off x="2095504" y="3600403"/>
          <a:ext cx="6401439" cy="1612846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6741" tIns="57150" rIns="10668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baseline="0" dirty="0" smtClean="0"/>
            <a:t>Мышечный </a:t>
          </a:r>
          <a:r>
            <a:rPr lang="ru-RU" sz="1500" b="1" kern="1200" baseline="0" dirty="0" err="1" smtClean="0"/>
            <a:t>дефанс</a:t>
          </a:r>
          <a:r>
            <a:rPr lang="ru-RU" sz="1500" b="1" kern="1200" baseline="0" dirty="0" smtClean="0"/>
            <a:t> до лечения выявлялся у пяти пациентов первой группы и у шести – второй. По окончанию периода наблюдения он отмечался у 2 и 3 пациентов соответственно.</a:t>
          </a:r>
          <a:endParaRPr lang="ru-RU" sz="1500" b="1" kern="1200" dirty="0"/>
        </a:p>
      </dsp:txBody>
      <dsp:txXfrm rot="10800000">
        <a:off x="2498715" y="3600403"/>
        <a:ext cx="5998228" cy="1612846"/>
      </dsp:txXfrm>
    </dsp:sp>
    <dsp:sp modelId="{D6A3AA8B-301C-4700-B595-642BCA140F93}">
      <dsp:nvSpPr>
        <dsp:cNvPr id="0" name=""/>
        <dsp:cNvSpPr/>
      </dsp:nvSpPr>
      <dsp:spPr>
        <a:xfrm>
          <a:off x="268971" y="3711376"/>
          <a:ext cx="1984556" cy="1473203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1">
              <a:tint val="5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93D913-23A9-486B-8ACB-13A6033CD9BD}">
      <dsp:nvSpPr>
        <dsp:cNvPr id="0" name=""/>
        <dsp:cNvSpPr/>
      </dsp:nvSpPr>
      <dsp:spPr>
        <a:xfrm>
          <a:off x="646786" y="32035"/>
          <a:ext cx="3118587" cy="10015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100% пациентов, получавших нанесения на кожу геля</a:t>
          </a:r>
          <a:endParaRPr lang="ru-RU" sz="2100" kern="1200" dirty="0"/>
        </a:p>
      </dsp:txBody>
      <dsp:txXfrm>
        <a:off x="676121" y="61370"/>
        <a:ext cx="3059917" cy="942906"/>
      </dsp:txXfrm>
    </dsp:sp>
    <dsp:sp modelId="{480F2C1F-5AF3-4259-8874-C6806F58ECFD}">
      <dsp:nvSpPr>
        <dsp:cNvPr id="0" name=""/>
        <dsp:cNvSpPr/>
      </dsp:nvSpPr>
      <dsp:spPr>
        <a:xfrm>
          <a:off x="958645" y="1033611"/>
          <a:ext cx="355118" cy="6997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99761"/>
              </a:lnTo>
              <a:lnTo>
                <a:pt x="355118" y="69976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1D045B-EDB7-4F50-85A2-7C7B5DB50340}">
      <dsp:nvSpPr>
        <dsp:cNvPr id="0" name=""/>
        <dsp:cNvSpPr/>
      </dsp:nvSpPr>
      <dsp:spPr>
        <a:xfrm>
          <a:off x="1313764" y="1232585"/>
          <a:ext cx="2374616" cy="10015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не требует помощи со стороны других лиц при использовании</a:t>
          </a:r>
          <a:endParaRPr lang="ru-RU" sz="1600" b="1" kern="1200" dirty="0"/>
        </a:p>
      </dsp:txBody>
      <dsp:txXfrm>
        <a:off x="1343099" y="1261920"/>
        <a:ext cx="2315946" cy="942906"/>
      </dsp:txXfrm>
    </dsp:sp>
    <dsp:sp modelId="{901D2524-030C-4A81-922A-76A988F99066}">
      <dsp:nvSpPr>
        <dsp:cNvPr id="0" name=""/>
        <dsp:cNvSpPr/>
      </dsp:nvSpPr>
      <dsp:spPr>
        <a:xfrm>
          <a:off x="958645" y="1033611"/>
          <a:ext cx="337507" cy="17909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90993"/>
              </a:lnTo>
              <a:lnTo>
                <a:pt x="337507" y="179099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4A22BD-B1B4-47DF-B2A3-85B4CF68B8D6}">
      <dsp:nvSpPr>
        <dsp:cNvPr id="0" name=""/>
        <dsp:cNvSpPr/>
      </dsp:nvSpPr>
      <dsp:spPr>
        <a:xfrm>
          <a:off x="1296152" y="2376264"/>
          <a:ext cx="2371123" cy="8966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не имеет неприятного запаха</a:t>
          </a:r>
          <a:endParaRPr lang="ru-RU" sz="1600" b="1" kern="1200" dirty="0"/>
        </a:p>
      </dsp:txBody>
      <dsp:txXfrm>
        <a:off x="1322415" y="2402527"/>
        <a:ext cx="2318597" cy="844155"/>
      </dsp:txXfrm>
    </dsp:sp>
    <dsp:sp modelId="{C8FE9622-9954-406B-A710-328BAD1B1E00}">
      <dsp:nvSpPr>
        <dsp:cNvPr id="0" name=""/>
        <dsp:cNvSpPr/>
      </dsp:nvSpPr>
      <dsp:spPr>
        <a:xfrm>
          <a:off x="958645" y="1033611"/>
          <a:ext cx="288421" cy="29026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02667"/>
              </a:lnTo>
              <a:lnTo>
                <a:pt x="288421" y="290266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71CC8C-F789-422C-8667-8BBBFA37F7D5}">
      <dsp:nvSpPr>
        <dsp:cNvPr id="0" name=""/>
        <dsp:cNvSpPr/>
      </dsp:nvSpPr>
      <dsp:spPr>
        <a:xfrm>
          <a:off x="1247067" y="3500283"/>
          <a:ext cx="2454165" cy="8719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не оставляет пятен на одежде</a:t>
          </a:r>
          <a:endParaRPr lang="ru-RU" sz="1600" b="1" kern="1200" dirty="0"/>
        </a:p>
      </dsp:txBody>
      <dsp:txXfrm>
        <a:off x="1272607" y="3525823"/>
        <a:ext cx="2403085" cy="820912"/>
      </dsp:txXfrm>
    </dsp:sp>
    <dsp:sp modelId="{4F93949C-F61F-49F1-85D5-B739A5EC6228}">
      <dsp:nvSpPr>
        <dsp:cNvPr id="0" name=""/>
        <dsp:cNvSpPr/>
      </dsp:nvSpPr>
      <dsp:spPr>
        <a:xfrm>
          <a:off x="4527413" y="1477"/>
          <a:ext cx="2694520" cy="106045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Больные, лечившиеся раствором </a:t>
          </a:r>
          <a:r>
            <a:rPr lang="ru-RU" sz="2100" kern="1200" dirty="0" err="1" smtClean="0"/>
            <a:t>димексида</a:t>
          </a:r>
          <a:endParaRPr lang="ru-RU" sz="2100" kern="1200" dirty="0"/>
        </a:p>
      </dsp:txBody>
      <dsp:txXfrm>
        <a:off x="4558473" y="32537"/>
        <a:ext cx="2632400" cy="998338"/>
      </dsp:txXfrm>
    </dsp:sp>
    <dsp:sp modelId="{17B71FEE-EAF0-4B60-8F03-B837B9EB6963}">
      <dsp:nvSpPr>
        <dsp:cNvPr id="0" name=""/>
        <dsp:cNvSpPr/>
      </dsp:nvSpPr>
      <dsp:spPr>
        <a:xfrm>
          <a:off x="4796865" y="1061936"/>
          <a:ext cx="269452" cy="7370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37009"/>
              </a:lnTo>
              <a:lnTo>
                <a:pt x="269452" y="73700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12E4E9-FCCB-466B-A952-C9B93D0CEC75}">
      <dsp:nvSpPr>
        <dsp:cNvPr id="0" name=""/>
        <dsp:cNvSpPr/>
      </dsp:nvSpPr>
      <dsp:spPr>
        <a:xfrm>
          <a:off x="5066317" y="1312330"/>
          <a:ext cx="2255244" cy="9732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отметили неприятный запах </a:t>
          </a:r>
          <a:endParaRPr lang="ru-RU" sz="1600" b="1" kern="1200" dirty="0"/>
        </a:p>
      </dsp:txBody>
      <dsp:txXfrm>
        <a:off x="5094822" y="1340835"/>
        <a:ext cx="2198234" cy="916221"/>
      </dsp:txXfrm>
    </dsp:sp>
    <dsp:sp modelId="{EA3A6F31-7E76-4FEA-8F17-F74479E95614}">
      <dsp:nvSpPr>
        <dsp:cNvPr id="0" name=""/>
        <dsp:cNvSpPr/>
      </dsp:nvSpPr>
      <dsp:spPr>
        <a:xfrm>
          <a:off x="4796865" y="1061936"/>
          <a:ext cx="269452" cy="19375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37558"/>
              </a:lnTo>
              <a:lnTo>
                <a:pt x="269452" y="193755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D71BC2-655F-408F-B0DB-4E745AEE7E8D}">
      <dsp:nvSpPr>
        <dsp:cNvPr id="0" name=""/>
        <dsp:cNvSpPr/>
      </dsp:nvSpPr>
      <dsp:spPr>
        <a:xfrm>
          <a:off x="5066317" y="2535956"/>
          <a:ext cx="2235726" cy="9270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сложности при самостоятельном проведении аппликации</a:t>
          </a:r>
          <a:endParaRPr lang="ru-RU" sz="1600" b="1" kern="1200" dirty="0"/>
        </a:p>
      </dsp:txBody>
      <dsp:txXfrm>
        <a:off x="5093470" y="2563109"/>
        <a:ext cx="2181420" cy="8727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0.15947</cdr:x>
      <cdr:y>0.35497</cdr:y>
    </cdr:from>
    <cdr:to>
      <cdr:x>0.26605</cdr:x>
      <cdr:y>0.5399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368152" y="175520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4800" dirty="0" smtClean="0"/>
            <a:t>17</a:t>
          </a:r>
          <a:endParaRPr lang="ru-RU" sz="4800" dirty="0"/>
        </a:p>
      </cdr:txBody>
    </cdr:sp>
  </cdr:relSizeAnchor>
  <cdr:relSizeAnchor xmlns:cdr="http://schemas.openxmlformats.org/drawingml/2006/chartDrawing">
    <cdr:from>
      <cdr:x>0.25179</cdr:x>
      <cdr:y>0.33495</cdr:y>
    </cdr:from>
    <cdr:to>
      <cdr:x>0.35837</cdr:x>
      <cdr:y>0.51988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160240" y="165618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0.26858</cdr:x>
      <cdr:y>0.35497</cdr:y>
    </cdr:from>
    <cdr:to>
      <cdr:x>0.37516</cdr:x>
      <cdr:y>0.5399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304256" y="175520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4800" dirty="0" smtClean="0"/>
            <a:t>19</a:t>
          </a:r>
          <a:endParaRPr lang="ru-RU" sz="4800" dirty="0"/>
        </a:p>
      </cdr:txBody>
    </cdr:sp>
  </cdr:relSizeAnchor>
  <cdr:relSizeAnchor xmlns:cdr="http://schemas.openxmlformats.org/drawingml/2006/chartDrawing">
    <cdr:from>
      <cdr:x>0.45323</cdr:x>
      <cdr:y>0.52426</cdr:y>
    </cdr:from>
    <cdr:to>
      <cdr:x>0.55394</cdr:x>
      <cdr:y>0.68446</cdr:y>
    </cdr:to>
    <cdr:sp macro="" textlink="">
      <cdr:nvSpPr>
        <cdr:cNvPr id="6" name="TextBox 5"/>
        <cdr:cNvSpPr txBox="1"/>
      </cdr:nvSpPr>
      <cdr:spPr>
        <a:xfrm xmlns:a="http://schemas.openxmlformats.org/drawingml/2006/main" flipH="1">
          <a:off x="3888432" y="2592288"/>
          <a:ext cx="864096" cy="7920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4400" dirty="0" smtClean="0"/>
            <a:t>8</a:t>
          </a:r>
          <a:endParaRPr lang="ru-RU" sz="4400" dirty="0"/>
        </a:p>
      </cdr:txBody>
    </cdr:sp>
  </cdr:relSizeAnchor>
  <cdr:relSizeAnchor xmlns:cdr="http://schemas.openxmlformats.org/drawingml/2006/chartDrawing">
    <cdr:from>
      <cdr:x>0.56233</cdr:x>
      <cdr:y>0.52426</cdr:y>
    </cdr:from>
    <cdr:to>
      <cdr:x>0.66891</cdr:x>
      <cdr:y>0.70919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4824536" y="259228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4400" dirty="0" smtClean="0"/>
            <a:t>8</a:t>
          </a:r>
          <a:endParaRPr lang="ru-RU" sz="1100" dirty="0"/>
        </a:p>
      </cdr:txBody>
    </cdr:sp>
  </cdr:relSizeAnchor>
  <cdr:relSizeAnchor xmlns:cdr="http://schemas.openxmlformats.org/drawingml/2006/chartDrawing">
    <cdr:from>
      <cdr:x>0.74698</cdr:x>
      <cdr:y>0.62621</cdr:y>
    </cdr:from>
    <cdr:to>
      <cdr:x>0.85356</cdr:x>
      <cdr:y>0.81113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6408712" y="309634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1800" b="1" dirty="0" smtClean="0"/>
            <a:t>3</a:t>
          </a:r>
          <a:endParaRPr lang="ru-RU" sz="1800" b="1" dirty="0"/>
        </a:p>
      </cdr:txBody>
    </cdr:sp>
  </cdr:relSizeAnchor>
  <cdr:relSizeAnchor xmlns:cdr="http://schemas.openxmlformats.org/drawingml/2006/chartDrawing">
    <cdr:from>
      <cdr:x>0.22661</cdr:x>
      <cdr:y>0.46601</cdr:y>
    </cdr:from>
    <cdr:to>
      <cdr:x>0.33319</cdr:x>
      <cdr:y>0.65094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1944216" y="230425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0.8477</cdr:x>
      <cdr:y>0.64077</cdr:y>
    </cdr:from>
    <cdr:to>
      <cdr:x>0.95428</cdr:x>
      <cdr:y>0.8257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7272808" y="316835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2400" b="1" dirty="0"/>
            <a:t>2</a:t>
          </a:r>
          <a:endParaRPr lang="ru-RU" sz="1200" b="1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0.16023</cdr:x>
      <cdr:y>0.34821</cdr:y>
    </cdr:from>
    <cdr:to>
      <cdr:x>0.26731</cdr:x>
      <cdr:y>0.51828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368152" y="187220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endParaRPr lang="ru-RU" sz="3200" dirty="0"/>
        </a:p>
      </cdr:txBody>
    </cdr:sp>
  </cdr:relSizeAnchor>
  <cdr:relSizeAnchor xmlns:cdr="http://schemas.openxmlformats.org/drawingml/2006/chartDrawing">
    <cdr:from>
      <cdr:x>0.17709</cdr:x>
      <cdr:y>0.3616</cdr:y>
    </cdr:from>
    <cdr:to>
      <cdr:x>0.25299</cdr:x>
      <cdr:y>0.53571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512168" y="1944216"/>
          <a:ext cx="648072" cy="9361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4000" dirty="0" smtClean="0"/>
            <a:t>2</a:t>
          </a:r>
          <a:r>
            <a:rPr lang="ru-RU" sz="3200" dirty="0" smtClean="0"/>
            <a:t>8</a:t>
          </a:r>
          <a:endParaRPr lang="ru-RU" sz="3200" dirty="0"/>
        </a:p>
      </cdr:txBody>
    </cdr:sp>
  </cdr:relSizeAnchor>
  <cdr:relSizeAnchor xmlns:cdr="http://schemas.openxmlformats.org/drawingml/2006/chartDrawing">
    <cdr:from>
      <cdr:x>0.56501</cdr:x>
      <cdr:y>0.58928</cdr:y>
    </cdr:from>
    <cdr:to>
      <cdr:x>0.63247</cdr:x>
      <cdr:y>0.68303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4824536" y="3168352"/>
          <a:ext cx="576064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2800" dirty="0" smtClean="0"/>
            <a:t>11</a:t>
          </a:r>
          <a:endParaRPr lang="ru-RU" sz="2800" dirty="0"/>
        </a:p>
      </cdr:txBody>
    </cdr:sp>
  </cdr:relSizeAnchor>
  <cdr:relSizeAnchor xmlns:cdr="http://schemas.openxmlformats.org/drawingml/2006/chartDrawing">
    <cdr:from>
      <cdr:x>0.64934</cdr:x>
      <cdr:y>0.58928</cdr:y>
    </cdr:from>
    <cdr:to>
      <cdr:x>0.7168</cdr:x>
      <cdr:y>0.69642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5544616" y="3168352"/>
          <a:ext cx="576064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2800" dirty="0" smtClean="0"/>
            <a:t>9</a:t>
          </a:r>
          <a:endParaRPr lang="ru-RU" sz="2800" dirty="0"/>
        </a:p>
      </cdr:txBody>
    </cdr:sp>
  </cdr:relSizeAnchor>
  <cdr:relSizeAnchor xmlns:cdr="http://schemas.openxmlformats.org/drawingml/2006/chartDrawing">
    <cdr:from>
      <cdr:x>0.7421</cdr:x>
      <cdr:y>0.60267</cdr:y>
    </cdr:from>
    <cdr:to>
      <cdr:x>0.80113</cdr:x>
      <cdr:y>0.69642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6336704" y="3240360"/>
          <a:ext cx="504056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2800" dirty="0" smtClean="0"/>
            <a:t>8</a:t>
          </a:r>
          <a:endParaRPr lang="ru-RU" sz="2800" dirty="0"/>
        </a:p>
      </cdr:txBody>
    </cdr:sp>
  </cdr:relSizeAnchor>
  <cdr:relSizeAnchor xmlns:cdr="http://schemas.openxmlformats.org/drawingml/2006/chartDrawing">
    <cdr:from>
      <cdr:x>0.82643</cdr:x>
      <cdr:y>0.64285</cdr:y>
    </cdr:from>
    <cdr:to>
      <cdr:x>0.86016</cdr:x>
      <cdr:y>0.72321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7056784" y="3456384"/>
          <a:ext cx="288017" cy="43206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800" dirty="0" smtClean="0"/>
            <a:t>1</a:t>
          </a:r>
          <a:endParaRPr lang="ru-RU" sz="28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0.31742</cdr:x>
      <cdr:y>0.30604</cdr:y>
    </cdr:from>
    <cdr:to>
      <cdr:x>0.79047</cdr:x>
      <cdr:y>0.35926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754040" y="1656184"/>
          <a:ext cx="4104456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1400" dirty="0" smtClean="0"/>
            <a:t>8 пациентов</a:t>
          </a:r>
          <a:endParaRPr lang="ru-RU" sz="1400" dirty="0"/>
        </a:p>
      </cdr:txBody>
    </cdr:sp>
  </cdr:relSizeAnchor>
  <cdr:relSizeAnchor xmlns:cdr="http://schemas.openxmlformats.org/drawingml/2006/chartDrawing">
    <cdr:from>
      <cdr:x>0.31742</cdr:x>
      <cdr:y>0.54555</cdr:y>
    </cdr:from>
    <cdr:to>
      <cdr:x>0.86517</cdr:x>
      <cdr:y>0.59877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754040" y="2952328"/>
          <a:ext cx="4752528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1400" dirty="0"/>
            <a:t>9</a:t>
          </a:r>
          <a:r>
            <a:rPr lang="ru-RU" sz="1400" dirty="0" smtClean="0"/>
            <a:t> пациентов</a:t>
          </a:r>
          <a:endParaRPr lang="ru-RU" sz="1400" dirty="0"/>
        </a:p>
      </cdr:txBody>
    </cdr:sp>
  </cdr:relSizeAnchor>
  <cdr:relSizeAnchor xmlns:cdr="http://schemas.openxmlformats.org/drawingml/2006/chartDrawing">
    <cdr:from>
      <cdr:x>0.31742</cdr:x>
      <cdr:y>0.37257</cdr:y>
    </cdr:from>
    <cdr:to>
      <cdr:x>0.79877</cdr:x>
      <cdr:y>0.42579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754040" y="2016224"/>
          <a:ext cx="4176464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1400" dirty="0" smtClean="0"/>
            <a:t>8 пациентов</a:t>
          </a:r>
          <a:endParaRPr lang="ru-RU" sz="1400" dirty="0"/>
        </a:p>
      </cdr:txBody>
    </cdr:sp>
  </cdr:relSizeAnchor>
  <cdr:relSizeAnchor xmlns:cdr="http://schemas.openxmlformats.org/drawingml/2006/chartDrawing">
    <cdr:from>
      <cdr:x>0.31742</cdr:x>
      <cdr:y>0.49232</cdr:y>
    </cdr:from>
    <cdr:to>
      <cdr:x>0.90666</cdr:x>
      <cdr:y>0.54555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2754040" y="2664296"/>
          <a:ext cx="5112568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1400" dirty="0" smtClean="0"/>
            <a:t>10 пациентов</a:t>
          </a:r>
          <a:endParaRPr lang="ru-RU" sz="1400" dirty="0"/>
        </a:p>
      </cdr:txBody>
    </cdr:sp>
  </cdr:relSizeAnchor>
  <cdr:relSizeAnchor xmlns:cdr="http://schemas.openxmlformats.org/drawingml/2006/chartDrawing">
    <cdr:from>
      <cdr:x>0.31742</cdr:x>
      <cdr:y>0.6653</cdr:y>
    </cdr:from>
    <cdr:to>
      <cdr:x>0.84027</cdr:x>
      <cdr:y>0.71852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2754040" y="3600400"/>
          <a:ext cx="4536504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1400" dirty="0"/>
            <a:t>9</a:t>
          </a:r>
          <a:r>
            <a:rPr lang="ru-RU" sz="1400" dirty="0" smtClean="0"/>
            <a:t> пациентов</a:t>
          </a:r>
          <a:endParaRPr lang="ru-RU" sz="1400" dirty="0"/>
        </a:p>
      </cdr:txBody>
    </cdr:sp>
  </cdr:relSizeAnchor>
  <cdr:relSizeAnchor xmlns:cdr="http://schemas.openxmlformats.org/drawingml/2006/chartDrawing">
    <cdr:from>
      <cdr:x>0.31742</cdr:x>
      <cdr:y>0.71852</cdr:y>
    </cdr:from>
    <cdr:to>
      <cdr:x>0.79877</cdr:x>
      <cdr:y>0.77175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2754040" y="3888432"/>
          <a:ext cx="4176464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1400" smtClean="0"/>
            <a:t>8 пациентов</a:t>
          </a:r>
          <a:endParaRPr lang="ru-RU" sz="1400" dirty="0"/>
        </a:p>
      </cdr:txBody>
    </cdr:sp>
  </cdr:relSizeAnchor>
  <cdr:relSizeAnchor xmlns:cdr="http://schemas.openxmlformats.org/drawingml/2006/chartDrawing">
    <cdr:from>
      <cdr:x>0.31742</cdr:x>
      <cdr:y>0.83828</cdr:y>
    </cdr:from>
    <cdr:to>
      <cdr:x>0.4336</cdr:x>
      <cdr:y>0.8915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2754040" y="4536504"/>
          <a:ext cx="1008112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1400" dirty="0" smtClean="0"/>
            <a:t>2 пациента</a:t>
          </a:r>
        </a:p>
        <a:p xmlns:a="http://schemas.openxmlformats.org/drawingml/2006/main">
          <a:endParaRPr lang="ru-RU" sz="1400" dirty="0"/>
        </a:p>
      </cdr:txBody>
    </cdr:sp>
  </cdr:relSizeAnchor>
  <cdr:relSizeAnchor xmlns:cdr="http://schemas.openxmlformats.org/drawingml/2006/chartDrawing">
    <cdr:from>
      <cdr:x>0.31742</cdr:x>
      <cdr:y>0.8915</cdr:y>
    </cdr:from>
    <cdr:to>
      <cdr:x>0.5</cdr:x>
      <cdr:y>0.94473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2754040" y="4824536"/>
          <a:ext cx="1584176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0.31742</cdr:x>
      <cdr:y>0.8915</cdr:y>
    </cdr:from>
    <cdr:to>
      <cdr:x>0.5</cdr:x>
      <cdr:y>0.94473</cdr:y>
    </cdr:to>
    <cdr:sp macro="" textlink="">
      <cdr:nvSpPr>
        <cdr:cNvPr id="11" name="TextBox 10"/>
        <cdr:cNvSpPr txBox="1"/>
      </cdr:nvSpPr>
      <cdr:spPr>
        <a:xfrm xmlns:a="http://schemas.openxmlformats.org/drawingml/2006/main">
          <a:off x="2754040" y="4824536"/>
          <a:ext cx="1584176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1400" dirty="0"/>
            <a:t>3</a:t>
          </a:r>
          <a:r>
            <a:rPr lang="ru-RU" sz="1400" dirty="0" smtClean="0"/>
            <a:t> пациента</a:t>
          </a:r>
          <a:endParaRPr lang="ru-RU" sz="14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89AAE8-E8FB-40DD-B6D7-0560E9AFA428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4404E-8564-4A87-80FE-29F012DB1D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118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4404E-8564-4A87-80FE-29F012DB1DAF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5940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катя\Desktop\Актуальные проблемы медицинских наук\shutterstock_9107837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357231" cy="724516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0100" y="533400"/>
            <a:ext cx="7472168" cy="146684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</a:rPr>
              <a:t>ФГБОУ ВПО «Мордовский государственный университет имени Н.П. Огарева»                                                                    Медицинский институт                                              </a:t>
            </a: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US" sz="24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</a:rPr>
              <a:t>Кафедра нервных болезней и психиатрии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2348880"/>
            <a:ext cx="8715404" cy="4509120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haroni" panose="02010803020104030203" pitchFamily="2" charset="-79"/>
              </a:rPr>
              <a:t>СРАВНИТЕЛЬНЫЙ АНАЛИЗ ЭФФЕКТИВНОСТИ И ПЕРЕНОСИМОСТИ ДИМЕКСИД-ГЕЛЯ И РАСТВОРА ДИМЕКСИДА </a:t>
            </a:r>
          </a:p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haroni" panose="02010803020104030203" pitchFamily="2" charset="-79"/>
              </a:rPr>
              <a:t>У БОЛЬНЫХ С ВЕРТЕБРОГЕННЫМИ ДОРСАЛГИЯМИ</a:t>
            </a:r>
            <a:endParaRPr lang="ru-RU" sz="3200" b="1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haroni" panose="02010803020104030203" pitchFamily="2" charset="-79"/>
            </a:endParaRPr>
          </a:p>
          <a:p>
            <a:pPr algn="ctr"/>
            <a:endPara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spcBef>
                <a:spcPct val="50000"/>
              </a:spcBef>
              <a:defRPr/>
            </a:pP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Автор: студент 403 группы </a:t>
            </a:r>
            <a:r>
              <a:rPr lang="ru-RU" sz="24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Селяев</a:t>
            </a: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В.С.</a:t>
            </a:r>
          </a:p>
          <a:p>
            <a:pPr algn="l">
              <a:spcBef>
                <a:spcPct val="50000"/>
              </a:spcBef>
              <a:defRPr/>
            </a:pP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Руководитель: д.м.н., профессор </a:t>
            </a:r>
            <a:r>
              <a:rPr lang="ru-RU" sz="24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Бойнова</a:t>
            </a: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И.В.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Актуальность исследования</a:t>
            </a:r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3060571"/>
              </p:ext>
            </p:extLst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/>
              <a:t>Цель </a:t>
            </a:r>
            <a:r>
              <a:rPr lang="ru-RU" sz="4800" dirty="0" smtClean="0"/>
              <a:t>исследования</a:t>
            </a:r>
            <a:endParaRPr lang="ru-RU" sz="5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628800"/>
            <a:ext cx="7557812" cy="4342264"/>
          </a:xfrm>
        </p:spPr>
        <p:txBody>
          <a:bodyPr/>
          <a:lstStyle/>
          <a:p>
            <a:pPr marL="180000" indent="0" algn="just">
              <a:buNone/>
            </a:pPr>
            <a:r>
              <a:rPr lang="ru-RU" sz="2800" dirty="0" smtClean="0">
                <a:cs typeface="Aharoni" panose="02010803020104030203" pitchFamily="2" charset="-79"/>
              </a:rPr>
              <a:t>Проанализировать  эффективность и переносимость препаратов, содержащих </a:t>
            </a:r>
            <a:r>
              <a:rPr lang="ru-RU" sz="2800" dirty="0" err="1" smtClean="0">
                <a:cs typeface="Aharoni" panose="02010803020104030203" pitchFamily="2" charset="-79"/>
              </a:rPr>
              <a:t>диметилсульфоксид</a:t>
            </a:r>
            <a:r>
              <a:rPr lang="ru-RU" sz="2800" dirty="0" smtClean="0">
                <a:cs typeface="Aharoni" panose="02010803020104030203" pitchFamily="2" charset="-79"/>
              </a:rPr>
              <a:t> – </a:t>
            </a:r>
            <a:r>
              <a:rPr lang="ru-RU" sz="2800" dirty="0" err="1" smtClean="0">
                <a:cs typeface="Aharoni" panose="02010803020104030203" pitchFamily="2" charset="-79"/>
              </a:rPr>
              <a:t>димексид</a:t>
            </a:r>
            <a:r>
              <a:rPr lang="ru-RU" sz="2800" dirty="0" smtClean="0">
                <a:cs typeface="Aharoni" panose="02010803020104030203" pitchFamily="2" charset="-79"/>
              </a:rPr>
              <a:t>-гель и раствор </a:t>
            </a:r>
            <a:r>
              <a:rPr lang="ru-RU" sz="2800" dirty="0" err="1" smtClean="0">
                <a:cs typeface="Aharoni" panose="02010803020104030203" pitchFamily="2" charset="-79"/>
              </a:rPr>
              <a:t>димексида</a:t>
            </a:r>
            <a:r>
              <a:rPr lang="ru-RU" sz="2800" dirty="0" smtClean="0">
                <a:cs typeface="Aharoni" panose="02010803020104030203" pitchFamily="2" charset="-79"/>
              </a:rPr>
              <a:t> у пациентов с </a:t>
            </a:r>
            <a:r>
              <a:rPr lang="ru-RU" sz="2800" dirty="0" err="1" smtClean="0">
                <a:cs typeface="Aharoni" panose="02010803020104030203" pitchFamily="2" charset="-79"/>
              </a:rPr>
              <a:t>вертеброгенными</a:t>
            </a:r>
            <a:r>
              <a:rPr lang="ru-RU" sz="2800" dirty="0" smtClean="0">
                <a:cs typeface="Aharoni" panose="02010803020104030203" pitchFamily="2" charset="-79"/>
              </a:rPr>
              <a:t> </a:t>
            </a:r>
            <a:r>
              <a:rPr lang="ru-RU" sz="2800" dirty="0" err="1" smtClean="0">
                <a:cs typeface="Aharoni" panose="02010803020104030203" pitchFamily="2" charset="-79"/>
              </a:rPr>
              <a:t>дорсалгиями</a:t>
            </a:r>
            <a:r>
              <a:rPr lang="ru-RU" sz="2800" dirty="0" smtClean="0">
                <a:cs typeface="Aharoni" panose="02010803020104030203" pitchFamily="2" charset="-79"/>
              </a:rPr>
              <a:t>.</a:t>
            </a:r>
          </a:p>
          <a:p>
            <a:endParaRPr lang="ru-RU" dirty="0"/>
          </a:p>
        </p:txBody>
      </p:sp>
      <p:pic>
        <p:nvPicPr>
          <p:cNvPr id="1026" name="Picture 2" descr="C:\Users\катя\Desktop\Актуальные проблемы медицинских наук\3215852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00192" y="3883880"/>
            <a:ext cx="1651288" cy="2808312"/>
          </a:xfrm>
          <a:prstGeom prst="rect">
            <a:avLst/>
          </a:prstGeom>
          <a:noFill/>
        </p:spPr>
      </p:pic>
      <p:pic>
        <p:nvPicPr>
          <p:cNvPr id="4" name="Picture 2" descr="C:\Users\1\Desktop\1395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531952"/>
            <a:ext cx="3777652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Задачи исследования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Wingdings" pitchFamily="2" charset="2"/>
              <a:buChar char="ü"/>
            </a:pPr>
            <a:r>
              <a:rPr lang="ru-RU" sz="2400" dirty="0" smtClean="0"/>
              <a:t>Оценить выраженность расстройств двигательной функции позвоночника и степень нарушения жизнедеятельности пациентов  до и после лечения </a:t>
            </a:r>
            <a:r>
              <a:rPr lang="ru-RU" sz="2400" dirty="0" err="1"/>
              <a:t>д</a:t>
            </a:r>
            <a:r>
              <a:rPr lang="ru-RU" sz="2400" dirty="0" err="1" smtClean="0"/>
              <a:t>имексид</a:t>
            </a:r>
            <a:r>
              <a:rPr lang="ru-RU" sz="2400" dirty="0" smtClean="0"/>
              <a:t>- гелем   у одной группы больных и  раствором </a:t>
            </a:r>
            <a:r>
              <a:rPr lang="ru-RU" sz="2400" dirty="0" err="1"/>
              <a:t>д</a:t>
            </a:r>
            <a:r>
              <a:rPr lang="ru-RU" sz="2400" dirty="0" err="1" smtClean="0"/>
              <a:t>имексида</a:t>
            </a:r>
            <a:r>
              <a:rPr lang="ru-RU" sz="2400" dirty="0" smtClean="0"/>
              <a:t> у другой группы больных. </a:t>
            </a:r>
          </a:p>
          <a:p>
            <a:pPr marL="514350" indent="-514350">
              <a:buFont typeface="Wingdings" pitchFamily="2" charset="2"/>
              <a:buChar char="ü"/>
            </a:pPr>
            <a:r>
              <a:rPr lang="ru-RU" sz="2400" dirty="0" smtClean="0"/>
              <a:t>Оценить характер и частоту встречаемости побочных эффектов  у  больных, принимавших </a:t>
            </a:r>
            <a:r>
              <a:rPr lang="ru-RU" sz="2400" dirty="0" err="1" smtClean="0"/>
              <a:t>диметилсульфоксид</a:t>
            </a:r>
            <a:endParaRPr lang="ru-RU" sz="2400" dirty="0" smtClean="0"/>
          </a:p>
          <a:p>
            <a:pPr marL="514350" indent="-514350">
              <a:buFont typeface="Wingdings" pitchFamily="2" charset="2"/>
              <a:buChar char="ü"/>
            </a:pPr>
            <a:r>
              <a:rPr lang="ru-RU" sz="2400" dirty="0" smtClean="0"/>
              <a:t>Провести анализ динамики восприятия боли у больных  с </a:t>
            </a:r>
            <a:r>
              <a:rPr lang="ru-RU" sz="2400" dirty="0" err="1" smtClean="0"/>
              <a:t>вертеброгенными</a:t>
            </a:r>
            <a:r>
              <a:rPr lang="ru-RU" sz="2400" dirty="0" smtClean="0"/>
              <a:t> </a:t>
            </a:r>
            <a:r>
              <a:rPr lang="ru-RU" sz="2400" dirty="0" err="1" smtClean="0"/>
              <a:t>дорсалгиями</a:t>
            </a:r>
            <a:r>
              <a:rPr lang="ru-RU" sz="2400" dirty="0" smtClean="0"/>
              <a:t> на фоне лечения указанными препаратами </a:t>
            </a:r>
          </a:p>
          <a:p>
            <a:pPr marL="514350" indent="-514350">
              <a:buFont typeface="Wingdings" pitchFamily="2" charset="2"/>
              <a:buChar char="ü"/>
            </a:pPr>
            <a:r>
              <a:rPr lang="ru-RU" sz="2400" dirty="0" smtClean="0"/>
              <a:t>Сделать вывод о </a:t>
            </a:r>
            <a:r>
              <a:rPr lang="ru-RU" sz="2400" dirty="0" err="1" smtClean="0"/>
              <a:t>комплаенсе</a:t>
            </a:r>
            <a:r>
              <a:rPr lang="ru-RU" sz="2400" dirty="0" smtClean="0"/>
              <a:t> пациентов при лечении данными лекарственными средствами. </a:t>
            </a: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498080" cy="1143000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/>
              <a:t>Дизайн</a:t>
            </a:r>
            <a:r>
              <a:rPr lang="ru-RU" dirty="0" smtClean="0"/>
              <a:t> исследования</a:t>
            </a:r>
            <a:endParaRPr lang="ru-RU" dirty="0"/>
          </a:p>
        </p:txBody>
      </p:sp>
      <p:pic>
        <p:nvPicPr>
          <p:cNvPr id="4" name="Picture 3" descr="C:\Users\катя\Desktop\Актуальные проблемы медицинских наук\bol-v-spine.jpg"/>
          <p:cNvPicPr>
            <a:picLocks noChangeAspect="1" noChangeArrowheads="1"/>
          </p:cNvPicPr>
          <p:nvPr/>
        </p:nvPicPr>
        <p:blipFill>
          <a:blip r:embed="rId2"/>
          <a:srcRect b="7500"/>
          <a:stretch>
            <a:fillRect/>
          </a:stretch>
        </p:blipFill>
        <p:spPr bwMode="auto">
          <a:xfrm>
            <a:off x="5148064" y="3861048"/>
            <a:ext cx="3096344" cy="2508095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500174"/>
            <a:ext cx="8388424" cy="4986410"/>
          </a:xfrm>
        </p:spPr>
        <p:txBody>
          <a:bodyPr>
            <a:normAutofit/>
          </a:bodyPr>
          <a:lstStyle/>
          <a:p>
            <a:pPr marL="180000" indent="0" algn="just">
              <a:spcBef>
                <a:spcPts val="600"/>
              </a:spcBef>
              <a:buNone/>
            </a:pPr>
            <a:r>
              <a:rPr lang="ru-RU" sz="2800" dirty="0" smtClean="0"/>
              <a:t>В процессе выполнения работы обследовано 60 пациентов с </a:t>
            </a:r>
            <a:r>
              <a:rPr lang="ru-RU" sz="2800" dirty="0" err="1" smtClean="0"/>
              <a:t>вертеброгенными</a:t>
            </a:r>
            <a:r>
              <a:rPr lang="ru-RU" sz="2800" dirty="0" smtClean="0"/>
              <a:t> </a:t>
            </a:r>
            <a:r>
              <a:rPr lang="ru-RU" sz="2800" dirty="0" err="1" smtClean="0"/>
              <a:t>дорсалгиями</a:t>
            </a:r>
            <a:r>
              <a:rPr lang="ru-RU" sz="2800" dirty="0" smtClean="0"/>
              <a:t> находившихся на лечении в неврологическом отделении МРКБ и обратившихся за консультативной помощью на кафедру нервных болезней и психиатрии МГУ </a:t>
            </a:r>
          </a:p>
          <a:p>
            <a:pPr marL="180000" indent="0" algn="just">
              <a:spcBef>
                <a:spcPts val="600"/>
              </a:spcBef>
              <a:buNone/>
            </a:pPr>
            <a:r>
              <a:rPr lang="ru-RU" sz="2800" dirty="0" smtClean="0"/>
              <a:t>им. Н.П. Огарева.</a:t>
            </a:r>
            <a:endParaRPr lang="ru-RU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187624" y="404664"/>
            <a:ext cx="76200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Распределение больных по полу</a:t>
            </a:r>
            <a:endParaRPr lang="ru-RU" dirty="0"/>
          </a:p>
        </p:txBody>
      </p:sp>
      <p:pic>
        <p:nvPicPr>
          <p:cNvPr id="2050" name="Picture 2" descr="C:\Users\1\Desktop\1355087037-0892547-www.nevsepic.com.u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21012" y="-11487150"/>
            <a:ext cx="2520000" cy="2421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3404" y="3862982"/>
            <a:ext cx="3292063" cy="2878385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214282" y="1714488"/>
            <a:ext cx="8483879" cy="4786920"/>
          </a:xfrm>
        </p:spPr>
        <p:txBody>
          <a:bodyPr>
            <a:normAutofit/>
          </a:bodyPr>
          <a:lstStyle/>
          <a:p>
            <a:pPr indent="0" algn="just">
              <a:spcBef>
                <a:spcPts val="600"/>
              </a:spcBef>
              <a:buNone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 состав групп исследуемых вошли больные в возрасте от 27 до 65 лет. Всего в исследовании участвовало 34 мужчины и 26 женщин с </a:t>
            </a:r>
            <a:r>
              <a:rPr lang="ru-RU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вертберогенными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дорсалгиями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effectLst/>
              </a:rPr>
              <a:t>Критерии </a:t>
            </a:r>
            <a:r>
              <a:rPr lang="ru-RU" dirty="0">
                <a:effectLst/>
              </a:rPr>
              <a:t>включения пациентов в </a:t>
            </a:r>
            <a:r>
              <a:rPr lang="ru-RU" dirty="0" smtClean="0">
                <a:effectLst/>
              </a:rPr>
              <a:t>исследование:  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340768"/>
            <a:ext cx="7498080" cy="4800600"/>
          </a:xfrm>
        </p:spPr>
        <p:txBody>
          <a:bodyPr>
            <a:noAutofit/>
          </a:bodyPr>
          <a:lstStyle/>
          <a:p>
            <a:r>
              <a:rPr lang="ru-RU" sz="2200" dirty="0"/>
              <a:t>– острое, подострое и хроническое (в стадии обострения) течение </a:t>
            </a:r>
            <a:r>
              <a:rPr lang="ru-RU" sz="2200" dirty="0" err="1"/>
              <a:t>вертеброгенных</a:t>
            </a:r>
            <a:r>
              <a:rPr lang="ru-RU" sz="2200" dirty="0"/>
              <a:t> </a:t>
            </a:r>
            <a:r>
              <a:rPr lang="ru-RU" sz="2200" dirty="0" err="1"/>
              <a:t>дорсалгий</a:t>
            </a:r>
            <a:r>
              <a:rPr lang="ru-RU" sz="2200" dirty="0"/>
              <a:t>, в том числе вызванных грыжами МПД, не требующими оперативного лечения, подтвержденными с помощью </a:t>
            </a:r>
            <a:r>
              <a:rPr lang="ru-RU" sz="2200" dirty="0" err="1"/>
              <a:t>нейровизуализации</a:t>
            </a:r>
            <a:r>
              <a:rPr lang="ru-RU" sz="2200" dirty="0"/>
              <a:t> (рентгеновская компьютерная или магниторезонансная томография); </a:t>
            </a:r>
          </a:p>
          <a:p>
            <a:r>
              <a:rPr lang="ru-RU" sz="2200" dirty="0"/>
              <a:t>– умеренный или выраженный болевой синдром (оценка по визуальной аналоговой шкале более 3 баллов);</a:t>
            </a:r>
          </a:p>
          <a:p>
            <a:r>
              <a:rPr lang="ru-RU" sz="2200" dirty="0"/>
              <a:t>– прекращение приема НПВП, психотропных и иных средств противоболевой направленности и влияющих на порог болевой чувствительности, не менее чем за 5-7 дней до начала исследования; </a:t>
            </a:r>
          </a:p>
          <a:p>
            <a:r>
              <a:rPr lang="ru-RU" sz="2200" dirty="0"/>
              <a:t>– письменное информированное согласие больного на участие в исследовании.</a:t>
            </a:r>
          </a:p>
          <a:p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2783499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effectLst/>
              </a:rPr>
              <a:t>Критерии </a:t>
            </a:r>
            <a:r>
              <a:rPr lang="ru-RU" dirty="0">
                <a:effectLst/>
              </a:rPr>
              <a:t>исключения пациентов из исследования были: </a:t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628800"/>
            <a:ext cx="7498080" cy="4800600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– опухолевые, инфекционно-воспалительные или иные заболевания позвоночника, требующие специального лечения;</a:t>
            </a:r>
          </a:p>
          <a:p>
            <a:r>
              <a:rPr lang="ru-RU" dirty="0"/>
              <a:t>– наличие абсолютных показаний к нейрохирургическому лечению;</a:t>
            </a:r>
          </a:p>
          <a:p>
            <a:r>
              <a:rPr lang="ru-RU" dirty="0"/>
              <a:t>– последствия оперативного вмешательства на позвоночнике; </a:t>
            </a:r>
          </a:p>
          <a:p>
            <a:r>
              <a:rPr lang="ru-RU" dirty="0"/>
              <a:t>– язвенная болезнь желудка или двенадцатиперстной кишки в стадии обострения;</a:t>
            </a:r>
          </a:p>
          <a:p>
            <a:r>
              <a:rPr lang="ru-RU" dirty="0"/>
              <a:t>– повышенная чувствительность к применяемым препаратам;</a:t>
            </a:r>
          </a:p>
          <a:p>
            <a:r>
              <a:rPr lang="ru-RU" dirty="0"/>
              <a:t>– психические заболевания, серьезные или нестабильные соматические заболевания; </a:t>
            </a:r>
          </a:p>
          <a:p>
            <a:r>
              <a:rPr lang="ru-RU" dirty="0"/>
              <a:t>– отказ больного от участия в исследовании на любом из этапов выполнения работы.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5022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/>
          <p:cNvSpPr/>
          <p:nvPr/>
        </p:nvSpPr>
        <p:spPr>
          <a:xfrm>
            <a:off x="5148064" y="1700797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11560" y="1700808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498080" cy="11430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Дизайн исследования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85720" y="1928802"/>
            <a:ext cx="3520440" cy="4525963"/>
          </a:xfrm>
        </p:spPr>
        <p:txBody>
          <a:bodyPr>
            <a:normAutofit lnSpcReduction="10000"/>
          </a:bodyPr>
          <a:lstStyle/>
          <a:p>
            <a:pPr indent="0" algn="ctr">
              <a:buNone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Первая группа           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30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человек</a:t>
            </a:r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dirty="0" smtClean="0"/>
              <a:t>  </a:t>
            </a:r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dirty="0" smtClean="0"/>
              <a:t>Местное втирание </a:t>
            </a:r>
          </a:p>
          <a:p>
            <a:pPr algn="ctr">
              <a:buNone/>
            </a:pPr>
            <a:r>
              <a:rPr lang="ru-RU" dirty="0" smtClean="0"/>
              <a:t>Димексид-геля-25% 2 раза в день</a:t>
            </a:r>
            <a:endParaRPr lang="en-US" dirty="0" smtClean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4860032" y="1928802"/>
            <a:ext cx="3520440" cy="4525963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Вторая группа       </a:t>
            </a:r>
          </a:p>
          <a:p>
            <a:pPr algn="ctr">
              <a:buNone/>
            </a:pP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30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человек</a:t>
            </a:r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dirty="0" smtClean="0"/>
              <a:t>Аппликации 25%                 раствора </a:t>
            </a:r>
            <a:r>
              <a:rPr lang="ru-RU" dirty="0" err="1" smtClean="0"/>
              <a:t>Димексида</a:t>
            </a:r>
            <a:endParaRPr lang="ru-RU" dirty="0" smtClean="0"/>
          </a:p>
          <a:p>
            <a:pPr algn="ctr">
              <a:buNone/>
            </a:pPr>
            <a:r>
              <a:rPr lang="ru-RU" dirty="0" smtClean="0"/>
              <a:t>2 раза в день</a:t>
            </a:r>
          </a:p>
        </p:txBody>
      </p:sp>
      <p:sp>
        <p:nvSpPr>
          <p:cNvPr id="10" name="Стрелка вниз 9"/>
          <p:cNvSpPr/>
          <p:nvPr/>
        </p:nvSpPr>
        <p:spPr>
          <a:xfrm>
            <a:off x="1785918" y="3429000"/>
            <a:ext cx="571504" cy="10001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6398229" y="3429000"/>
            <a:ext cx="571504" cy="10001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Методы исследования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0800322"/>
              </p:ext>
            </p:extLst>
          </p:nvPr>
        </p:nvGraphicFramePr>
        <p:xfrm>
          <a:off x="539552" y="1628800"/>
          <a:ext cx="7758138" cy="6336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5177"/>
            <a:ext cx="7498080" cy="1143000"/>
          </a:xfrm>
        </p:spPr>
        <p:txBody>
          <a:bodyPr/>
          <a:lstStyle/>
          <a:p>
            <a:pPr algn="ctr"/>
            <a:r>
              <a:rPr lang="ru-RU" dirty="0" smtClean="0"/>
              <a:t>Результаты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98918368"/>
              </p:ext>
            </p:extLst>
          </p:nvPr>
        </p:nvGraphicFramePr>
        <p:xfrm>
          <a:off x="107504" y="1268760"/>
          <a:ext cx="8579470" cy="4944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4513" y="25177"/>
            <a:ext cx="2249487" cy="299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0515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0"/>
            <a:ext cx="7239000" cy="1143000"/>
          </a:xfrm>
        </p:spPr>
        <p:txBody>
          <a:bodyPr/>
          <a:lstStyle/>
          <a:p>
            <a:pPr algn="ctr"/>
            <a:r>
              <a:rPr lang="ru-RU" dirty="0" smtClean="0"/>
              <a:t>Результаты</a:t>
            </a: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5474040"/>
              </p:ext>
            </p:extLst>
          </p:nvPr>
        </p:nvGraphicFramePr>
        <p:xfrm>
          <a:off x="179512" y="1340768"/>
          <a:ext cx="8784976" cy="55172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2863"/>
            <a:ext cx="7498080" cy="868958"/>
          </a:xfrm>
        </p:spPr>
        <p:txBody>
          <a:bodyPr/>
          <a:lstStyle/>
          <a:p>
            <a:pPr algn="ctr"/>
            <a:r>
              <a:rPr lang="ru-RU" dirty="0" smtClean="0"/>
              <a:t>Результаты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5483104"/>
              </p:ext>
            </p:extLst>
          </p:nvPr>
        </p:nvGraphicFramePr>
        <p:xfrm>
          <a:off x="467544" y="908720"/>
          <a:ext cx="8538914" cy="53766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61314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907504"/>
          </a:xfrm>
        </p:spPr>
        <p:txBody>
          <a:bodyPr/>
          <a:lstStyle/>
          <a:p>
            <a:pPr algn="ctr"/>
            <a:r>
              <a:rPr lang="ru-RU" dirty="0" smtClean="0"/>
              <a:t>Результаты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85720" y="1500174"/>
            <a:ext cx="8072494" cy="4786346"/>
          </a:xfrm>
        </p:spPr>
        <p:txBody>
          <a:bodyPr>
            <a:normAutofit/>
          </a:bodyPr>
          <a:lstStyle/>
          <a:p>
            <a:pPr indent="0" algn="just">
              <a:buNone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Аллергических реакций и других побочных эффектов у испытуемых первой группы не наблюдалось. </a:t>
            </a:r>
          </a:p>
          <a:p>
            <a:pPr indent="0" algn="just">
              <a:buNone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У некоторых больных второй группы отмечались гиперемия и сухость кожных покровов,    зуд и покалывание в месте аппликации</a:t>
            </a:r>
            <a:r>
              <a:rPr lang="ru-RU" dirty="0" smtClean="0"/>
              <a:t>. </a:t>
            </a:r>
          </a:p>
          <a:p>
            <a:pPr indent="0">
              <a:buNone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9495" y="4365104"/>
            <a:ext cx="3652985" cy="2304256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0042"/>
            <a:ext cx="7498080" cy="868958"/>
          </a:xfrm>
        </p:spPr>
        <p:txBody>
          <a:bodyPr/>
          <a:lstStyle/>
          <a:p>
            <a:pPr algn="ctr"/>
            <a:r>
              <a:rPr lang="ru-RU" dirty="0" smtClean="0"/>
              <a:t>Результаты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6316223"/>
              </p:ext>
            </p:extLst>
          </p:nvPr>
        </p:nvGraphicFramePr>
        <p:xfrm>
          <a:off x="449808" y="764704"/>
          <a:ext cx="8676456" cy="54116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70018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катя\Desktop\Актуальные проблемы медицинских наук\ketoprofen-primineni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86549" y="0"/>
            <a:ext cx="2357451" cy="196454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Результаты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7556251"/>
              </p:ext>
            </p:extLst>
          </p:nvPr>
        </p:nvGraphicFramePr>
        <p:xfrm>
          <a:off x="467544" y="1772816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520" y="404664"/>
            <a:ext cx="8229600" cy="1009155"/>
          </a:xfrm>
        </p:spPr>
        <p:txBody>
          <a:bodyPr/>
          <a:lstStyle/>
          <a:p>
            <a:pPr algn="ctr"/>
            <a:r>
              <a:rPr lang="ru-RU" dirty="0" smtClean="0"/>
              <a:t>Выводы</a:t>
            </a:r>
            <a:endParaRPr lang="ru-RU" dirty="0"/>
          </a:p>
        </p:txBody>
      </p:sp>
      <p:pic>
        <p:nvPicPr>
          <p:cNvPr id="6146" name="Picture 2" descr="C:\Users\катя\Desktop\Актуальные проблемы медицинских наук\Анкета-www.maxlab.pro_.jpg"/>
          <p:cNvPicPr>
            <a:picLocks noChangeAspect="1" noChangeArrowheads="1"/>
          </p:cNvPicPr>
          <p:nvPr/>
        </p:nvPicPr>
        <p:blipFill rotWithShape="1">
          <a:blip r:embed="rId2"/>
          <a:srcRect l="29722" r="29081" b="4171"/>
          <a:stretch/>
        </p:blipFill>
        <p:spPr bwMode="auto">
          <a:xfrm>
            <a:off x="7435941" y="0"/>
            <a:ext cx="1722296" cy="2067718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785926"/>
            <a:ext cx="8607330" cy="4730298"/>
          </a:xfrm>
        </p:spPr>
        <p:txBody>
          <a:bodyPr>
            <a:normAutofit/>
          </a:bodyPr>
          <a:lstStyle/>
          <a:p>
            <a:pPr indent="0" algn="just">
              <a:buNone/>
            </a:pP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Димексид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– гель и раствор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димексида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хорошо </a:t>
            </a:r>
            <a:r>
              <a:rPr lang="ru-RU" sz="280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уменьшают выраженность 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болевого синдрома и в одинаковой </a:t>
            </a:r>
            <a:r>
              <a:rPr lang="ru-RU" sz="280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степени приводят 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 регрессу неврологической симптоматики.</a:t>
            </a:r>
          </a:p>
          <a:p>
            <a:pPr indent="0" algn="just">
              <a:buNone/>
            </a:pPr>
            <a:endParaRPr lang="ru-RU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indent="0" algn="just">
              <a:buNone/>
            </a:pP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У пациентов, лечившихся гелем в отличие от пациентов, получавших терапию в виде аппликаций, не было зафиксировано побочных эффектов и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комплаенс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в этой группе был гораздо выше. </a:t>
            </a: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5" y="21704"/>
            <a:ext cx="9144000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 rot="20467084">
            <a:off x="-136015" y="2967335"/>
            <a:ext cx="94160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Благодарю за внимание</a:t>
            </a:r>
          </a:p>
          <a:p>
            <a:pPr algn="ctr"/>
            <a:endParaRPr lang="ru-RU" sz="5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1373</TotalTime>
  <Words>806</Words>
  <Application>Microsoft Office PowerPoint</Application>
  <PresentationFormat>Экран (4:3)</PresentationFormat>
  <Paragraphs>110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Солнцестояние</vt:lpstr>
      <vt:lpstr>ФГБОУ ВПО «Мордовский государственный университет имени Н.П. Огарева»                                                                    Медицинский институт                                               Кафедра нервных болезней и психиатрии</vt:lpstr>
      <vt:lpstr>Актуальность исследования</vt:lpstr>
      <vt:lpstr>Цель исследования</vt:lpstr>
      <vt:lpstr>Задачи исследования</vt:lpstr>
      <vt:lpstr>Дизайн исследования</vt:lpstr>
      <vt:lpstr>Распределение больных по полу</vt:lpstr>
      <vt:lpstr>Критерии включения пациентов в исследование:   </vt:lpstr>
      <vt:lpstr>Критерии исключения пациентов из исследования были:  </vt:lpstr>
      <vt:lpstr>Дизайн исследования</vt:lpstr>
      <vt:lpstr>Методы исследования</vt:lpstr>
      <vt:lpstr>Результаты</vt:lpstr>
      <vt:lpstr>Результаты</vt:lpstr>
      <vt:lpstr>Результаты</vt:lpstr>
      <vt:lpstr>Результаты</vt:lpstr>
      <vt:lpstr>Результаты</vt:lpstr>
      <vt:lpstr>Результаты</vt:lpstr>
      <vt:lpstr>Выводы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ФГБОУ ВПО «Мордовский государственный университет имени Н.П. Огарева»                                                                    Медицинский институт                                               Кафедра нервных болезней и психиатрии</dc:title>
  <dc:creator/>
  <cp:lastModifiedBy>Ксения</cp:lastModifiedBy>
  <cp:revision>113</cp:revision>
  <dcterms:created xsi:type="dcterms:W3CDTF">2014-11-30T08:49:15Z</dcterms:created>
  <dcterms:modified xsi:type="dcterms:W3CDTF">2015-04-15T13:17:12Z</dcterms:modified>
</cp:coreProperties>
</file>