
<file path=[Content_Types].xml><?xml version="1.0" encoding="utf-8"?>
<Types xmlns="http://schemas.openxmlformats.org/package/2006/content-types"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charts/chart4.xml" ContentType="application/vnd.openxmlformats-officedocument.drawingml.chart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59" r:id="rId3"/>
    <p:sldId id="263" r:id="rId4"/>
    <p:sldId id="264" r:id="rId5"/>
    <p:sldId id="268" r:id="rId6"/>
    <p:sldId id="270" r:id="rId7"/>
    <p:sldId id="288" r:id="rId8"/>
    <p:sldId id="289" r:id="rId9"/>
    <p:sldId id="290" r:id="rId10"/>
    <p:sldId id="274" r:id="rId11"/>
    <p:sldId id="276" r:id="rId12"/>
    <p:sldId id="277" r:id="rId13"/>
    <p:sldId id="278" r:id="rId14"/>
    <p:sldId id="291" r:id="rId15"/>
    <p:sldId id="292" r:id="rId16"/>
    <p:sldId id="281" r:id="rId17"/>
    <p:sldId id="282" r:id="rId18"/>
    <p:sldId id="283" r:id="rId19"/>
    <p:sldId id="284" r:id="rId20"/>
    <p:sldId id="285" r:id="rId21"/>
    <p:sldId id="28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810" y="-3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8;&#1072;&#1090;&#1100;&#1103;&#1085;&#1072;\Desktop\&#1040;&#1074;&#1080;&#1094;&#1077;&#1085;&#1085;&#1072;%202015\&#1041;&#1040;&#1047;&#1040;%20&#1083;&#1086;&#1082;&#1086;&#1084;&#1086;&#1090;&#1086;&#1088;&#1085;&#1072;&#1103;%20&#1090;&#1077;&#1088;&#1072;&#1087;&#1080;&#1103;%20&#1040;&#1074;&#1080;&#1094;&#1077;&#1085;&#1085;&#1072;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>
                <a:solidFill>
                  <a:srgbClr val="0070C0"/>
                </a:solidFill>
              </a:rPr>
              <a:t>Средний балл </a:t>
            </a:r>
            <a:r>
              <a:rPr lang="en-US" dirty="0" smtClean="0">
                <a:solidFill>
                  <a:srgbClr val="0070C0"/>
                </a:solidFill>
              </a:rPr>
              <a:t>NIHSS </a:t>
            </a:r>
          </a:p>
          <a:p>
            <a:pPr>
              <a:defRPr/>
            </a:pPr>
            <a:r>
              <a:rPr lang="en-US" dirty="0" smtClean="0">
                <a:solidFill>
                  <a:srgbClr val="0070C0"/>
                </a:solidFill>
              </a:rPr>
              <a:t>15,6 </a:t>
            </a:r>
            <a:endParaRPr lang="ru-RU" dirty="0">
              <a:solidFill>
                <a:srgbClr val="0070C0"/>
              </a:solidFill>
            </a:endParaRPr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первая группа</c:v>
                </c:pt>
              </c:strCache>
            </c:strRef>
          </c:tx>
          <c:spPr>
            <a:solidFill>
              <a:schemeClr val="accent2"/>
            </a:solidFill>
            <a:ln w="76200"/>
          </c:spPr>
          <c:dPt>
            <c:idx val="1"/>
            <c:spPr>
              <a:solidFill>
                <a:schemeClr val="bg2">
                  <a:lumMod val="50000"/>
                </a:schemeClr>
              </a:solidFill>
              <a:ln w="76200"/>
            </c:spPr>
          </c:dPt>
          <c:dLbls>
            <c:dLbl>
              <c:idx val="1"/>
              <c:layout>
                <c:manualLayout>
                  <c:x val="3.8557859188730829E-2"/>
                  <c:y val="9.7973931194305058E-2"/>
                </c:manualLayout>
              </c:layout>
              <c:showVal val="1"/>
              <c:showPercent val="1"/>
            </c:dLbl>
            <c:txPr>
              <a:bodyPr/>
              <a:lstStyle/>
              <a:p>
                <a:pPr>
                  <a:defRPr sz="2000" b="1">
                    <a:latin typeface="Georgia" pitchFamily="18" charset="0"/>
                  </a:defRPr>
                </a:pPr>
                <a:endParaRPr lang="ru-RU"/>
              </a:p>
            </c:txPr>
            <c:showVal val="1"/>
            <c:showPercent val="1"/>
            <c:showLeaderLines val="1"/>
          </c:dLbls>
          <c:cat>
            <c:strRef>
              <c:f>Лист1!$A$2:$A$3</c:f>
              <c:strCache>
                <c:ptCount val="2"/>
                <c:pt idx="0">
                  <c:v>11 - 20   баллов </c:v>
                </c:pt>
                <c:pt idx="1">
                  <c:v>21 и &gt; баллов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23</c:v>
                </c:pt>
                <c:pt idx="1">
                  <c:v>3</c:v>
                </c:pt>
              </c:numCache>
            </c:numRef>
          </c:val>
        </c:ser>
        <c:dLbls/>
        <c:firstSliceAng val="0"/>
      </c:pieChart>
    </c:plotArea>
    <c:legend>
      <c:legendPos val="b"/>
      <c:layout>
        <c:manualLayout>
          <c:xMode val="edge"/>
          <c:yMode val="edge"/>
          <c:x val="0.75303266781588185"/>
          <c:y val="0.2934676159940186"/>
          <c:w val="0.2469673321841182"/>
          <c:h val="0.68672223387780074"/>
        </c:manualLayout>
      </c:layout>
      <c:txPr>
        <a:bodyPr/>
        <a:lstStyle/>
        <a:p>
          <a:pPr>
            <a:defRPr b="1">
              <a:latin typeface="Georgia" pitchFamily="18" charset="0"/>
            </a:defRPr>
          </a:pPr>
          <a:endParaRPr lang="ru-RU"/>
        </a:p>
      </c:txPr>
    </c:legend>
    <c:plotVisOnly val="1"/>
    <c:dispBlanksAs val="zero"/>
  </c:chart>
  <c:spPr>
    <a:noFill/>
  </c:spPr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>
                <a:solidFill>
                  <a:srgbClr val="0070C0"/>
                </a:solidFill>
              </a:rPr>
              <a:t>Средний</a:t>
            </a:r>
            <a:r>
              <a:rPr lang="ru-RU" baseline="0" dirty="0" smtClean="0">
                <a:solidFill>
                  <a:srgbClr val="0070C0"/>
                </a:solidFill>
              </a:rPr>
              <a:t> балл </a:t>
            </a:r>
            <a:r>
              <a:rPr lang="en-US" baseline="0" dirty="0" smtClean="0">
                <a:solidFill>
                  <a:srgbClr val="0070C0"/>
                </a:solidFill>
              </a:rPr>
              <a:t>NIHSS</a:t>
            </a:r>
            <a:r>
              <a:rPr lang="ru-RU" baseline="0" dirty="0" smtClean="0">
                <a:solidFill>
                  <a:srgbClr val="0070C0"/>
                </a:solidFill>
              </a:rPr>
              <a:t> </a:t>
            </a:r>
            <a:r>
              <a:rPr lang="en-US" baseline="0" dirty="0" smtClean="0">
                <a:solidFill>
                  <a:srgbClr val="0070C0"/>
                </a:solidFill>
              </a:rPr>
              <a:t>17,3 </a:t>
            </a:r>
            <a:endParaRPr lang="ru-RU" dirty="0">
              <a:solidFill>
                <a:srgbClr val="0070C0"/>
              </a:solidFill>
            </a:endParaRPr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вторая группа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</c:spPr>
          <c:dPt>
            <c:idx val="0"/>
            <c:spPr>
              <a:solidFill>
                <a:schemeClr val="accent2"/>
              </a:solidFill>
            </c:spPr>
          </c:dPt>
          <c:dLbls>
            <c:txPr>
              <a:bodyPr/>
              <a:lstStyle/>
              <a:p>
                <a:pPr>
                  <a:defRPr sz="2400" b="1"/>
                </a:pPr>
                <a:endParaRPr lang="ru-RU"/>
              </a:p>
            </c:txPr>
            <c:showVal val="1"/>
            <c:showPercent val="1"/>
            <c:showLeaderLines val="1"/>
          </c:dLbls>
          <c:cat>
            <c:strRef>
              <c:f>Лист1!$A$2:$A$3</c:f>
              <c:strCache>
                <c:ptCount val="2"/>
                <c:pt idx="0">
                  <c:v>10-20 баллов</c:v>
                </c:pt>
                <c:pt idx="1">
                  <c:v>21 и &gt; баллов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22</c:v>
                </c:pt>
                <c:pt idx="1">
                  <c:v>5</c:v>
                </c:pt>
              </c:numCache>
            </c:numRef>
          </c:val>
        </c:ser>
        <c:dLbls/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>
                <a:solidFill>
                  <a:srgbClr val="0070C0"/>
                </a:solidFill>
              </a:rPr>
              <a:t>Средний балл </a:t>
            </a:r>
            <a:r>
              <a:rPr lang="en-US" dirty="0" smtClean="0">
                <a:solidFill>
                  <a:srgbClr val="0070C0"/>
                </a:solidFill>
              </a:rPr>
              <a:t>NIHSS </a:t>
            </a:r>
          </a:p>
          <a:p>
            <a:pPr>
              <a:defRPr/>
            </a:pPr>
            <a:r>
              <a:rPr lang="en-US" dirty="0" smtClean="0">
                <a:solidFill>
                  <a:srgbClr val="0070C0"/>
                </a:solidFill>
              </a:rPr>
              <a:t>10,</a:t>
            </a:r>
            <a:r>
              <a:rPr lang="ru-RU" dirty="0" smtClean="0">
                <a:solidFill>
                  <a:srgbClr val="0070C0"/>
                </a:solidFill>
              </a:rPr>
              <a:t>0</a:t>
            </a:r>
            <a:r>
              <a:rPr lang="en-US" dirty="0" smtClean="0">
                <a:solidFill>
                  <a:srgbClr val="0070C0"/>
                </a:solidFill>
              </a:rPr>
              <a:t>4</a:t>
            </a:r>
            <a:endParaRPr lang="ru-RU" dirty="0">
              <a:solidFill>
                <a:srgbClr val="0070C0"/>
              </a:solidFill>
            </a:endParaRPr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первая группа</c:v>
                </c:pt>
              </c:strCache>
            </c:strRef>
          </c:tx>
          <c:dLbls>
            <c:dLbl>
              <c:idx val="1"/>
              <c:layout>
                <c:manualLayout>
                  <c:x val="3.8557859188730823E-2"/>
                  <c:y val="9.7973931194305058E-2"/>
                </c:manualLayout>
              </c:layout>
              <c:showVal val="1"/>
              <c:showPercent val="1"/>
            </c:dLbl>
            <c:dLbl>
              <c:idx val="2"/>
              <c:layout>
                <c:manualLayout>
                  <c:x val="-0.16873576096162476"/>
                  <c:y val="5.4465750365986082E-3"/>
                </c:manualLayout>
              </c:layout>
              <c:showVal val="1"/>
              <c:showPercent val="1"/>
            </c:dLbl>
            <c:txPr>
              <a:bodyPr/>
              <a:lstStyle/>
              <a:p>
                <a:pPr>
                  <a:defRPr sz="2000" b="1">
                    <a:latin typeface="Georgia" pitchFamily="18" charset="0"/>
                  </a:defRPr>
                </a:pPr>
                <a:endParaRPr lang="ru-RU"/>
              </a:p>
            </c:txPr>
            <c:showVal val="1"/>
            <c:showPercent val="1"/>
            <c:showLeaderLines val="1"/>
          </c:dLbls>
          <c:cat>
            <c:strRef>
              <c:f>Лист1!$A$2:$A$4</c:f>
              <c:strCache>
                <c:ptCount val="3"/>
                <c:pt idx="0">
                  <c:v>0- 10 баллов</c:v>
                </c:pt>
                <c:pt idx="1">
                  <c:v>11 - 20   баллов </c:v>
                </c:pt>
                <c:pt idx="2">
                  <c:v>21 и &gt; баллов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16</c:v>
                </c:pt>
                <c:pt idx="1">
                  <c:v>10</c:v>
                </c:pt>
                <c:pt idx="2">
                  <c:v>0</c:v>
                </c:pt>
              </c:numCache>
            </c:numRef>
          </c:val>
        </c:ser>
        <c:dLbls/>
        <c:firstSliceAng val="0"/>
      </c:pieChart>
    </c:plotArea>
    <c:legend>
      <c:legendPos val="b"/>
      <c:layout>
        <c:manualLayout>
          <c:xMode val="edge"/>
          <c:yMode val="edge"/>
          <c:x val="0.75303266781588185"/>
          <c:y val="0.2934676159940186"/>
          <c:w val="0.2469673321841182"/>
          <c:h val="0.68672223387780063"/>
        </c:manualLayout>
      </c:layout>
      <c:txPr>
        <a:bodyPr/>
        <a:lstStyle/>
        <a:p>
          <a:pPr>
            <a:defRPr b="1">
              <a:latin typeface="Georgia" pitchFamily="18" charset="0"/>
            </a:defRPr>
          </a:pPr>
          <a:endParaRPr lang="ru-RU"/>
        </a:p>
      </c:txPr>
    </c:legend>
    <c:plotVisOnly val="1"/>
    <c:dispBlanksAs val="zero"/>
  </c:chart>
  <c:spPr>
    <a:noFill/>
  </c:spPr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>
                <a:solidFill>
                  <a:srgbClr val="0070C0"/>
                </a:solidFill>
              </a:rPr>
              <a:t>Средний</a:t>
            </a:r>
            <a:r>
              <a:rPr lang="ru-RU" baseline="0" dirty="0" smtClean="0">
                <a:solidFill>
                  <a:srgbClr val="0070C0"/>
                </a:solidFill>
              </a:rPr>
              <a:t> балл </a:t>
            </a:r>
            <a:r>
              <a:rPr lang="en-US" baseline="0" dirty="0" smtClean="0">
                <a:solidFill>
                  <a:srgbClr val="0070C0"/>
                </a:solidFill>
              </a:rPr>
              <a:t>NIHSS</a:t>
            </a:r>
            <a:r>
              <a:rPr lang="ru-RU" baseline="0" dirty="0" smtClean="0">
                <a:solidFill>
                  <a:srgbClr val="0070C0"/>
                </a:solidFill>
              </a:rPr>
              <a:t> </a:t>
            </a:r>
            <a:r>
              <a:rPr lang="en-US" baseline="0" dirty="0" smtClean="0">
                <a:solidFill>
                  <a:srgbClr val="0070C0"/>
                </a:solidFill>
              </a:rPr>
              <a:t>17,2 </a:t>
            </a:r>
            <a:endParaRPr lang="ru-RU" dirty="0">
              <a:solidFill>
                <a:srgbClr val="0070C0"/>
              </a:solidFill>
            </a:endParaRPr>
          </a:p>
        </c:rich>
      </c:tx>
      <c:layout>
        <c:manualLayout>
          <c:xMode val="edge"/>
          <c:yMode val="edge"/>
          <c:x val="0.15900217107582687"/>
          <c:y val="0"/>
        </c:manualLayout>
      </c:layout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вторая группа</c:v>
                </c:pt>
              </c:strCache>
            </c:strRef>
          </c:tx>
          <c:dPt>
            <c:idx val="2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0.14742483191172198"/>
                  <c:y val="3.9205898953155759E-2"/>
                </c:manualLayout>
              </c:layout>
              <c:showVal val="1"/>
              <c:showPercent val="1"/>
            </c:dLbl>
            <c:txPr>
              <a:bodyPr/>
              <a:lstStyle/>
              <a:p>
                <a:pPr>
                  <a:defRPr sz="2400" b="1"/>
                </a:pPr>
                <a:endParaRPr lang="ru-RU"/>
              </a:p>
            </c:txPr>
            <c:showVal val="1"/>
            <c:showPercent val="1"/>
            <c:showLeaderLines val="1"/>
          </c:dLbls>
          <c:cat>
            <c:strRef>
              <c:f>Лист1!$A$2:$A$4</c:f>
              <c:strCache>
                <c:ptCount val="3"/>
                <c:pt idx="0">
                  <c:v>0-10 баллов</c:v>
                </c:pt>
                <c:pt idx="1">
                  <c:v>10-20 баллов</c:v>
                </c:pt>
                <c:pt idx="2">
                  <c:v>21 и &gt; баллов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</c:v>
                </c:pt>
                <c:pt idx="1">
                  <c:v>20</c:v>
                </c:pt>
                <c:pt idx="2">
                  <c:v>5</c:v>
                </c:pt>
              </c:numCache>
            </c:numRef>
          </c:val>
        </c:ser>
        <c:dLbls/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depthPercent val="100"/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Лист11!$A$4</c:f>
              <c:strCache>
                <c:ptCount val="1"/>
                <c:pt idx="0">
                  <c:v>0-10</c:v>
                </c:pt>
              </c:strCache>
            </c:strRef>
          </c:tx>
          <c:cat>
            <c:multiLvlStrRef>
              <c:f>Лист11!$B$2:$E$3</c:f>
              <c:multiLvlStrCache>
                <c:ptCount val="4"/>
                <c:lvl>
                  <c:pt idx="0">
                    <c:v>1 группа (n) </c:v>
                  </c:pt>
                  <c:pt idx="1">
                    <c:v>1 группа (n)</c:v>
                  </c:pt>
                  <c:pt idx="2">
                    <c:v>2 группа (n)</c:v>
                  </c:pt>
                  <c:pt idx="3">
                    <c:v>2 группа (n)</c:v>
                  </c:pt>
                </c:lvl>
                <c:lvl>
                  <c:pt idx="0">
                    <c:v>NIHSS  1 </c:v>
                  </c:pt>
                  <c:pt idx="1">
                    <c:v>NIHSS  2</c:v>
                  </c:pt>
                  <c:pt idx="2">
                    <c:v>NIHSS 1  </c:v>
                  </c:pt>
                  <c:pt idx="3">
                    <c:v>NIHSS 2  </c:v>
                  </c:pt>
                </c:lvl>
              </c:multiLvlStrCache>
            </c:multiLvlStrRef>
          </c:cat>
          <c:val>
            <c:numRef>
              <c:f>Лист11!$B$4:$E$4</c:f>
              <c:numCache>
                <c:formatCode>General</c:formatCode>
                <c:ptCount val="4"/>
                <c:pt idx="0">
                  <c:v>0</c:v>
                </c:pt>
                <c:pt idx="1">
                  <c:v>16</c:v>
                </c:pt>
                <c:pt idx="2">
                  <c:v>0</c:v>
                </c:pt>
                <c:pt idx="3">
                  <c:v>2</c:v>
                </c:pt>
              </c:numCache>
            </c:numRef>
          </c:val>
        </c:ser>
        <c:ser>
          <c:idx val="1"/>
          <c:order val="1"/>
          <c:tx>
            <c:strRef>
              <c:f>Лист11!$A$5</c:f>
              <c:strCache>
                <c:ptCount val="1"/>
                <c:pt idx="0">
                  <c:v>11  --  20</c:v>
                </c:pt>
              </c:strCache>
            </c:strRef>
          </c:tx>
          <c:cat>
            <c:multiLvlStrRef>
              <c:f>Лист11!$B$2:$E$3</c:f>
              <c:multiLvlStrCache>
                <c:ptCount val="4"/>
                <c:lvl>
                  <c:pt idx="0">
                    <c:v>1 группа (n) </c:v>
                  </c:pt>
                  <c:pt idx="1">
                    <c:v>1 группа (n)</c:v>
                  </c:pt>
                  <c:pt idx="2">
                    <c:v>2 группа (n)</c:v>
                  </c:pt>
                  <c:pt idx="3">
                    <c:v>2 группа (n)</c:v>
                  </c:pt>
                </c:lvl>
                <c:lvl>
                  <c:pt idx="0">
                    <c:v>NIHSS  1 </c:v>
                  </c:pt>
                  <c:pt idx="1">
                    <c:v>NIHSS  2</c:v>
                  </c:pt>
                  <c:pt idx="2">
                    <c:v>NIHSS 1  </c:v>
                  </c:pt>
                  <c:pt idx="3">
                    <c:v>NIHSS 2  </c:v>
                  </c:pt>
                </c:lvl>
              </c:multiLvlStrCache>
            </c:multiLvlStrRef>
          </c:cat>
          <c:val>
            <c:numRef>
              <c:f>Лист11!$B$5:$E$5</c:f>
              <c:numCache>
                <c:formatCode>General</c:formatCode>
                <c:ptCount val="4"/>
                <c:pt idx="0">
                  <c:v>23</c:v>
                </c:pt>
                <c:pt idx="1">
                  <c:v>10</c:v>
                </c:pt>
                <c:pt idx="2">
                  <c:v>22</c:v>
                </c:pt>
                <c:pt idx="3">
                  <c:v>20</c:v>
                </c:pt>
              </c:numCache>
            </c:numRef>
          </c:val>
        </c:ser>
        <c:ser>
          <c:idx val="2"/>
          <c:order val="2"/>
          <c:tx>
            <c:strRef>
              <c:f>Лист11!$A$6</c:f>
              <c:strCache>
                <c:ptCount val="1"/>
                <c:pt idx="0">
                  <c:v>21 и &gt;</c:v>
                </c:pt>
              </c:strCache>
            </c:strRef>
          </c:tx>
          <c:cat>
            <c:multiLvlStrRef>
              <c:f>Лист11!$B$2:$E$3</c:f>
              <c:multiLvlStrCache>
                <c:ptCount val="4"/>
                <c:lvl>
                  <c:pt idx="0">
                    <c:v>1 группа (n) </c:v>
                  </c:pt>
                  <c:pt idx="1">
                    <c:v>1 группа (n)</c:v>
                  </c:pt>
                  <c:pt idx="2">
                    <c:v>2 группа (n)</c:v>
                  </c:pt>
                  <c:pt idx="3">
                    <c:v>2 группа (n)</c:v>
                  </c:pt>
                </c:lvl>
                <c:lvl>
                  <c:pt idx="0">
                    <c:v>NIHSS  1 </c:v>
                  </c:pt>
                  <c:pt idx="1">
                    <c:v>NIHSS  2</c:v>
                  </c:pt>
                  <c:pt idx="2">
                    <c:v>NIHSS 1  </c:v>
                  </c:pt>
                  <c:pt idx="3">
                    <c:v>NIHSS 2  </c:v>
                  </c:pt>
                </c:lvl>
              </c:multiLvlStrCache>
            </c:multiLvlStrRef>
          </c:cat>
          <c:val>
            <c:numRef>
              <c:f>Лист11!$B$6:$E$6</c:f>
              <c:numCache>
                <c:formatCode>General</c:formatCode>
                <c:ptCount val="4"/>
                <c:pt idx="0">
                  <c:v>3</c:v>
                </c:pt>
                <c:pt idx="1">
                  <c:v>0</c:v>
                </c:pt>
                <c:pt idx="2">
                  <c:v>5</c:v>
                </c:pt>
                <c:pt idx="3">
                  <c:v>5</c:v>
                </c:pt>
              </c:numCache>
            </c:numRef>
          </c:val>
        </c:ser>
        <c:shape val="box"/>
        <c:axId val="41535744"/>
        <c:axId val="41537536"/>
        <c:axId val="0"/>
      </c:bar3DChart>
      <c:catAx>
        <c:axId val="4153574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41537536"/>
        <c:crosses val="autoZero"/>
        <c:auto val="1"/>
        <c:lblAlgn val="ctr"/>
        <c:lblOffset val="100"/>
      </c:catAx>
      <c:valAx>
        <c:axId val="41537536"/>
        <c:scaling>
          <c:orientation val="minMax"/>
        </c:scaling>
        <c:axPos val="l"/>
        <c:majorGridlines/>
        <c:numFmt formatCode="General" sourceLinked="1"/>
        <c:tickLblPos val="nextTo"/>
        <c:crossAx val="41535744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83666710411198597"/>
          <c:y val="0.36705240240923642"/>
          <c:w val="0.14500000000000007"/>
          <c:h val="0.25722581281386081"/>
        </c:manualLayout>
      </c:layout>
      <c:txPr>
        <a:bodyPr/>
        <a:lstStyle/>
        <a:p>
          <a:pPr>
            <a:defRPr sz="1400" baseline="0"/>
          </a:pPr>
          <a:endParaRPr lang="ru-RU"/>
        </a:p>
      </c:txPr>
    </c:legend>
    <c:plotVisOnly val="1"/>
    <c:dispBlanksAs val="gap"/>
  </c:chart>
  <c:externalData r:id="rId1"/>
</c:chartSpace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diagrams/_rels/drawing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CC51B2-5198-4A05-8509-27F331C90592}" type="doc">
      <dgm:prSet loTypeId="urn:microsoft.com/office/officeart/2005/8/layout/vList2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6ECBD7E6-4153-4AAD-A093-341FA8D8CF52}">
      <dgm:prSet/>
      <dgm:spPr/>
      <dgm:t>
        <a:bodyPr/>
        <a:lstStyle/>
        <a:p>
          <a:pPr algn="ctr"/>
          <a:r>
            <a:rPr lang="ru-RU" b="1" dirty="0" smtClean="0">
              <a:solidFill>
                <a:schemeClr val="tx1"/>
              </a:solidFill>
              <a:latin typeface="Georgia" pitchFamily="18" charset="0"/>
            </a:rPr>
            <a:t>Церебральный инсульт является одной из ведущих причин смертности и </a:t>
          </a:r>
          <a:r>
            <a:rPr lang="ru-RU" b="1" dirty="0" err="1" smtClean="0">
              <a:solidFill>
                <a:schemeClr val="tx1"/>
              </a:solidFill>
              <a:latin typeface="Georgia" pitchFamily="18" charset="0"/>
            </a:rPr>
            <a:t>инвалидизации</a:t>
          </a:r>
          <a:r>
            <a:rPr lang="ru-RU" b="1" dirty="0" smtClean="0">
              <a:solidFill>
                <a:schemeClr val="tx1"/>
              </a:solidFill>
              <a:latin typeface="Georgia" pitchFamily="18" charset="0"/>
            </a:rPr>
            <a:t>. </a:t>
          </a:r>
        </a:p>
        <a:p>
          <a:pPr algn="ctr"/>
          <a:r>
            <a:rPr lang="ru-RU" b="1" dirty="0" smtClean="0">
              <a:solidFill>
                <a:schemeClr val="tx1"/>
              </a:solidFill>
              <a:latin typeface="Georgia" pitchFamily="18" charset="0"/>
            </a:rPr>
            <a:t>31% пациентов, перенесших инсульт, требуют постороннего ухода, 20% не могут самостоятельно ходить, лишь 8% могут вернуться к прежней работе (</a:t>
          </a:r>
          <a:r>
            <a:rPr lang="ru-RU" b="1" dirty="0" err="1" smtClean="0">
              <a:solidFill>
                <a:schemeClr val="tx1"/>
              </a:solidFill>
              <a:latin typeface="Georgia" pitchFamily="18" charset="0"/>
            </a:rPr>
            <a:t>В.И.Скворцова</a:t>
          </a:r>
          <a:r>
            <a:rPr lang="ru-RU" b="1" dirty="0" smtClean="0">
              <a:solidFill>
                <a:schemeClr val="tx1"/>
              </a:solidFill>
              <a:latin typeface="Georgia" pitchFamily="18" charset="0"/>
            </a:rPr>
            <a:t>, 2007)</a:t>
          </a:r>
        </a:p>
        <a:p>
          <a:pPr algn="ctr"/>
          <a:endParaRPr lang="ru-RU" b="1" dirty="0" smtClean="0">
            <a:solidFill>
              <a:schemeClr val="tx1"/>
            </a:solidFill>
            <a:latin typeface="Georgia" pitchFamily="18" charset="0"/>
          </a:endParaRPr>
        </a:p>
      </dgm:t>
    </dgm:pt>
    <dgm:pt modelId="{79DAB8EE-3EEB-4582-B1FC-A902C43F1816}" type="parTrans" cxnId="{258E0016-A899-4F47-896C-6B35AEC0E9BF}">
      <dgm:prSet/>
      <dgm:spPr/>
      <dgm:t>
        <a:bodyPr/>
        <a:lstStyle/>
        <a:p>
          <a:pPr algn="ctr"/>
          <a:endParaRPr lang="ru-RU">
            <a:solidFill>
              <a:schemeClr val="tx1"/>
            </a:solidFill>
          </a:endParaRPr>
        </a:p>
      </dgm:t>
    </dgm:pt>
    <dgm:pt modelId="{CC5AA26F-F776-4A7D-AF0E-A550FE577838}" type="sibTrans" cxnId="{258E0016-A899-4F47-896C-6B35AEC0E9BF}">
      <dgm:prSet/>
      <dgm:spPr/>
      <dgm:t>
        <a:bodyPr/>
        <a:lstStyle/>
        <a:p>
          <a:pPr algn="ctr"/>
          <a:endParaRPr lang="ru-RU">
            <a:solidFill>
              <a:schemeClr val="tx1"/>
            </a:solidFill>
          </a:endParaRPr>
        </a:p>
      </dgm:t>
    </dgm:pt>
    <dgm:pt modelId="{4E4F9A23-6E16-40C2-AA22-ACC1D2D77AF4}">
      <dgm:prSet/>
      <dgm:spPr/>
      <dgm:t>
        <a:bodyPr/>
        <a:lstStyle/>
        <a:p>
          <a:pPr algn="ctr"/>
          <a:r>
            <a:rPr lang="ru-RU" b="1" dirty="0" smtClean="0">
              <a:solidFill>
                <a:schemeClr val="tx1"/>
              </a:solidFill>
            </a:rPr>
            <a:t>В Якутии средний возраст пациентов, перенесших инсульт, составляет 60,5 лет (</a:t>
          </a:r>
          <a:r>
            <a:rPr lang="en-US" b="1" dirty="0" err="1" smtClean="0">
              <a:solidFill>
                <a:schemeClr val="tx1"/>
              </a:solidFill>
            </a:rPr>
            <a:t>Chugunova</a:t>
          </a:r>
          <a:r>
            <a:rPr lang="en-US" b="1" dirty="0" smtClean="0">
              <a:solidFill>
                <a:schemeClr val="tx1"/>
              </a:solidFill>
            </a:rPr>
            <a:t> S</a:t>
          </a:r>
          <a:r>
            <a:rPr lang="ru-RU" b="1" dirty="0" smtClean="0">
              <a:solidFill>
                <a:schemeClr val="tx1"/>
              </a:solidFill>
            </a:rPr>
            <a:t>.</a:t>
          </a:r>
          <a:r>
            <a:rPr lang="en-US" b="1" dirty="0" smtClean="0">
              <a:solidFill>
                <a:schemeClr val="tx1"/>
              </a:solidFill>
            </a:rPr>
            <a:t>A</a:t>
          </a:r>
          <a:r>
            <a:rPr lang="ru-RU" b="1" dirty="0" smtClean="0">
              <a:solidFill>
                <a:schemeClr val="tx1"/>
              </a:solidFill>
            </a:rPr>
            <a:t>., </a:t>
          </a:r>
          <a:r>
            <a:rPr lang="en-US" b="1" dirty="0" err="1" smtClean="0">
              <a:solidFill>
                <a:schemeClr val="tx1"/>
              </a:solidFill>
            </a:rPr>
            <a:t>Nikolaeva</a:t>
          </a:r>
          <a:r>
            <a:rPr lang="en-US" b="1" dirty="0" smtClean="0">
              <a:solidFill>
                <a:schemeClr val="tx1"/>
              </a:solidFill>
            </a:rPr>
            <a:t> T</a:t>
          </a:r>
          <a:r>
            <a:rPr lang="ru-RU" b="1" dirty="0" smtClean="0">
              <a:solidFill>
                <a:schemeClr val="tx1"/>
              </a:solidFill>
            </a:rPr>
            <a:t>. </a:t>
          </a:r>
          <a:r>
            <a:rPr lang="en-US" b="1" dirty="0" err="1" smtClean="0">
              <a:solidFill>
                <a:schemeClr val="tx1"/>
              </a:solidFill>
            </a:rPr>
            <a:t>Ya</a:t>
          </a:r>
          <a:r>
            <a:rPr lang="ru-RU" b="1" dirty="0" smtClean="0">
              <a:solidFill>
                <a:schemeClr val="tx1"/>
              </a:solidFill>
            </a:rPr>
            <a:t>, 2013)</a:t>
          </a:r>
          <a:endParaRPr lang="ru-RU" b="1" dirty="0">
            <a:solidFill>
              <a:schemeClr val="tx1"/>
            </a:solidFill>
          </a:endParaRPr>
        </a:p>
      </dgm:t>
    </dgm:pt>
    <dgm:pt modelId="{5D08C468-ED04-4827-A5C1-8E7A6432F5F6}" type="parTrans" cxnId="{B7AA095E-1EF1-42A2-8105-1C9936CEDB63}">
      <dgm:prSet/>
      <dgm:spPr/>
      <dgm:t>
        <a:bodyPr/>
        <a:lstStyle/>
        <a:p>
          <a:pPr algn="ctr"/>
          <a:endParaRPr lang="ru-RU">
            <a:solidFill>
              <a:schemeClr val="tx1"/>
            </a:solidFill>
          </a:endParaRPr>
        </a:p>
      </dgm:t>
    </dgm:pt>
    <dgm:pt modelId="{CA819622-F07E-4EB5-AFC7-1BDCD175AFBA}" type="sibTrans" cxnId="{B7AA095E-1EF1-42A2-8105-1C9936CEDB63}">
      <dgm:prSet/>
      <dgm:spPr/>
      <dgm:t>
        <a:bodyPr/>
        <a:lstStyle/>
        <a:p>
          <a:pPr algn="ctr"/>
          <a:endParaRPr lang="ru-RU">
            <a:solidFill>
              <a:schemeClr val="tx1"/>
            </a:solidFill>
          </a:endParaRPr>
        </a:p>
      </dgm:t>
    </dgm:pt>
    <dgm:pt modelId="{BFC8369A-0388-423A-9FEF-C82201CA798B}" type="pres">
      <dgm:prSet presAssocID="{ADCC51B2-5198-4A05-8509-27F331C9059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6985C68-EE33-466A-BBED-81E63B033C41}" type="pres">
      <dgm:prSet presAssocID="{6ECBD7E6-4153-4AAD-A093-341FA8D8CF52}" presName="parentText" presStyleLbl="node1" presStyleIdx="0" presStyleCnt="2" custScaleY="17249" custLinFactY="-32685" custLinFactNeighborX="-901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BCDCA5-3674-4E3D-B600-05D7A76FDB09}" type="pres">
      <dgm:prSet presAssocID="{CC5AA26F-F776-4A7D-AF0E-A550FE577838}" presName="spacer" presStyleCnt="0"/>
      <dgm:spPr/>
    </dgm:pt>
    <dgm:pt modelId="{F06BC3E1-A875-4A76-9CBA-CD28871E5C1B}" type="pres">
      <dgm:prSet presAssocID="{4E4F9A23-6E16-40C2-AA22-ACC1D2D77AF4}" presName="parentText" presStyleLbl="node1" presStyleIdx="1" presStyleCnt="2" custScaleY="628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58E0016-A899-4F47-896C-6B35AEC0E9BF}" srcId="{ADCC51B2-5198-4A05-8509-27F331C90592}" destId="{6ECBD7E6-4153-4AAD-A093-341FA8D8CF52}" srcOrd="0" destOrd="0" parTransId="{79DAB8EE-3EEB-4582-B1FC-A902C43F1816}" sibTransId="{CC5AA26F-F776-4A7D-AF0E-A550FE577838}"/>
    <dgm:cxn modelId="{B7AA095E-1EF1-42A2-8105-1C9936CEDB63}" srcId="{ADCC51B2-5198-4A05-8509-27F331C90592}" destId="{4E4F9A23-6E16-40C2-AA22-ACC1D2D77AF4}" srcOrd="1" destOrd="0" parTransId="{5D08C468-ED04-4827-A5C1-8E7A6432F5F6}" sibTransId="{CA819622-F07E-4EB5-AFC7-1BDCD175AFBA}"/>
    <dgm:cxn modelId="{B727F5B8-B818-444D-81A2-7C154892B567}" type="presOf" srcId="{ADCC51B2-5198-4A05-8509-27F331C90592}" destId="{BFC8369A-0388-423A-9FEF-C82201CA798B}" srcOrd="0" destOrd="0" presId="urn:microsoft.com/office/officeart/2005/8/layout/vList2"/>
    <dgm:cxn modelId="{7BF8B6B8-B0E0-43FA-9CF0-590E01139DA6}" type="presOf" srcId="{6ECBD7E6-4153-4AAD-A093-341FA8D8CF52}" destId="{D6985C68-EE33-466A-BBED-81E63B033C41}" srcOrd="0" destOrd="0" presId="urn:microsoft.com/office/officeart/2005/8/layout/vList2"/>
    <dgm:cxn modelId="{98AA9469-8208-429B-B707-37847C872546}" type="presOf" srcId="{4E4F9A23-6E16-40C2-AA22-ACC1D2D77AF4}" destId="{F06BC3E1-A875-4A76-9CBA-CD28871E5C1B}" srcOrd="0" destOrd="0" presId="urn:microsoft.com/office/officeart/2005/8/layout/vList2"/>
    <dgm:cxn modelId="{E8E44473-50E5-4579-9800-411F5E73A780}" type="presParOf" srcId="{BFC8369A-0388-423A-9FEF-C82201CA798B}" destId="{D6985C68-EE33-466A-BBED-81E63B033C41}" srcOrd="0" destOrd="0" presId="urn:microsoft.com/office/officeart/2005/8/layout/vList2"/>
    <dgm:cxn modelId="{7AA008A9-318F-43C6-A6F7-8A0E1A9DC64E}" type="presParOf" srcId="{BFC8369A-0388-423A-9FEF-C82201CA798B}" destId="{A6BCDCA5-3674-4E3D-B600-05D7A76FDB09}" srcOrd="1" destOrd="0" presId="urn:microsoft.com/office/officeart/2005/8/layout/vList2"/>
    <dgm:cxn modelId="{FE7E3E1E-0665-44AD-A272-0DF4D15095B4}" type="presParOf" srcId="{BFC8369A-0388-423A-9FEF-C82201CA798B}" destId="{F06BC3E1-A875-4A76-9CBA-CD28871E5C1B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80303BD-433B-42F1-813C-C8D1BD6CBFDE}" type="doc">
      <dgm:prSet loTypeId="urn:microsoft.com/office/officeart/2005/8/layout/chart3" loCatId="relationship" qsTypeId="urn:microsoft.com/office/officeart/2005/8/quickstyle/3d2" qsCatId="3D" csTypeId="urn:microsoft.com/office/officeart/2005/8/colors/colorful1#2" csCatId="colorful" phldr="1"/>
      <dgm:spPr/>
    </dgm:pt>
    <dgm:pt modelId="{8F7BBE47-4D4E-4340-9D29-2ED758DC5475}">
      <dgm:prSet phldrT="[Текст]"/>
      <dgm:spPr/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Частые и интенсивные тренировки</a:t>
          </a:r>
          <a:endParaRPr lang="ru-RU" b="1" dirty="0">
            <a:solidFill>
              <a:schemeClr val="tx1"/>
            </a:solidFill>
          </a:endParaRPr>
        </a:p>
      </dgm:t>
    </dgm:pt>
    <dgm:pt modelId="{5F254921-915B-4E8E-8112-F0CFC0273B30}" type="parTrans" cxnId="{E396DB93-BBC3-47A0-B59F-25FB2A50A12A}">
      <dgm:prSet/>
      <dgm:spPr/>
      <dgm:t>
        <a:bodyPr/>
        <a:lstStyle/>
        <a:p>
          <a:endParaRPr lang="ru-RU"/>
        </a:p>
      </dgm:t>
    </dgm:pt>
    <dgm:pt modelId="{1000EF93-3EC5-4008-8369-DCFD4E5A34B2}" type="sibTrans" cxnId="{E396DB93-BBC3-47A0-B59F-25FB2A50A12A}">
      <dgm:prSet/>
      <dgm:spPr/>
      <dgm:t>
        <a:bodyPr/>
        <a:lstStyle/>
        <a:p>
          <a:endParaRPr lang="ru-RU"/>
        </a:p>
      </dgm:t>
    </dgm:pt>
    <dgm:pt modelId="{2ED7DAAB-97CF-4C13-9BA8-0F7652066B18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Начало в первые дни или недели после инсульта</a:t>
          </a:r>
          <a:endParaRPr lang="ru-RU" sz="1600" b="1" dirty="0">
            <a:solidFill>
              <a:schemeClr val="tx1"/>
            </a:solidFill>
          </a:endParaRPr>
        </a:p>
      </dgm:t>
    </dgm:pt>
    <dgm:pt modelId="{2E266339-DFA5-4ED3-AC7B-AD391A8B0D17}" type="parTrans" cxnId="{1FDE4EE0-8C79-42FD-B9F4-6A7C39150098}">
      <dgm:prSet/>
      <dgm:spPr/>
      <dgm:t>
        <a:bodyPr/>
        <a:lstStyle/>
        <a:p>
          <a:endParaRPr lang="ru-RU"/>
        </a:p>
      </dgm:t>
    </dgm:pt>
    <dgm:pt modelId="{609447D4-0E3E-4EC3-ADC6-B69EEA839335}" type="sibTrans" cxnId="{1FDE4EE0-8C79-42FD-B9F4-6A7C39150098}">
      <dgm:prSet/>
      <dgm:spPr/>
      <dgm:t>
        <a:bodyPr/>
        <a:lstStyle/>
        <a:p>
          <a:endParaRPr lang="ru-RU"/>
        </a:p>
      </dgm:t>
    </dgm:pt>
    <dgm:pt modelId="{563237EA-B9DE-4078-9065-DD70629E524F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Функциональный поход</a:t>
          </a:r>
          <a:endParaRPr lang="ru-RU" sz="1600" b="1" dirty="0">
            <a:solidFill>
              <a:schemeClr val="tx1"/>
            </a:solidFill>
          </a:endParaRPr>
        </a:p>
      </dgm:t>
    </dgm:pt>
    <dgm:pt modelId="{1153B586-325E-4903-A8FA-D9AFFF720E39}" type="parTrans" cxnId="{DC3560EF-59A6-4903-A410-92A7B7B3AA22}">
      <dgm:prSet/>
      <dgm:spPr/>
      <dgm:t>
        <a:bodyPr/>
        <a:lstStyle/>
        <a:p>
          <a:endParaRPr lang="ru-RU"/>
        </a:p>
      </dgm:t>
    </dgm:pt>
    <dgm:pt modelId="{8D106CA8-6EBB-4FB1-B231-48ACCC325621}" type="sibTrans" cxnId="{DC3560EF-59A6-4903-A410-92A7B7B3AA22}">
      <dgm:prSet/>
      <dgm:spPr/>
      <dgm:t>
        <a:bodyPr/>
        <a:lstStyle/>
        <a:p>
          <a:endParaRPr lang="ru-RU"/>
        </a:p>
      </dgm:t>
    </dgm:pt>
    <dgm:pt modelId="{E5F8C214-1FF2-4848-A3DF-9F4B9B6F5C63}" type="pres">
      <dgm:prSet presAssocID="{580303BD-433B-42F1-813C-C8D1BD6CBFDE}" presName="compositeShape" presStyleCnt="0">
        <dgm:presLayoutVars>
          <dgm:chMax val="7"/>
          <dgm:dir/>
          <dgm:resizeHandles val="exact"/>
        </dgm:presLayoutVars>
      </dgm:prSet>
      <dgm:spPr/>
    </dgm:pt>
    <dgm:pt modelId="{6C6097C6-CB80-45FB-B37E-4AC408B6E2F1}" type="pres">
      <dgm:prSet presAssocID="{580303BD-433B-42F1-813C-C8D1BD6CBFDE}" presName="wedge1" presStyleLbl="node1" presStyleIdx="0" presStyleCnt="3"/>
      <dgm:spPr/>
      <dgm:t>
        <a:bodyPr/>
        <a:lstStyle/>
        <a:p>
          <a:endParaRPr lang="ru-RU"/>
        </a:p>
      </dgm:t>
    </dgm:pt>
    <dgm:pt modelId="{6D315DB1-8D5F-4A28-B3A9-51CA869E349D}" type="pres">
      <dgm:prSet presAssocID="{580303BD-433B-42F1-813C-C8D1BD6CBFDE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ADC848-19B3-493D-BA08-97093BB0F3E1}" type="pres">
      <dgm:prSet presAssocID="{580303BD-433B-42F1-813C-C8D1BD6CBFDE}" presName="wedge2" presStyleLbl="node1" presStyleIdx="1" presStyleCnt="3"/>
      <dgm:spPr/>
      <dgm:t>
        <a:bodyPr/>
        <a:lstStyle/>
        <a:p>
          <a:endParaRPr lang="ru-RU"/>
        </a:p>
      </dgm:t>
    </dgm:pt>
    <dgm:pt modelId="{640B3DD5-A210-43A8-8B1D-3F8E3D87B182}" type="pres">
      <dgm:prSet presAssocID="{580303BD-433B-42F1-813C-C8D1BD6CBFDE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02FA5A-813A-4D85-87E5-912302BFE317}" type="pres">
      <dgm:prSet presAssocID="{580303BD-433B-42F1-813C-C8D1BD6CBFDE}" presName="wedge3" presStyleLbl="node1" presStyleIdx="2" presStyleCnt="3"/>
      <dgm:spPr/>
      <dgm:t>
        <a:bodyPr/>
        <a:lstStyle/>
        <a:p>
          <a:endParaRPr lang="ru-RU"/>
        </a:p>
      </dgm:t>
    </dgm:pt>
    <dgm:pt modelId="{366F25B4-6C7E-4495-891F-FEBE8F771E71}" type="pres">
      <dgm:prSet presAssocID="{580303BD-433B-42F1-813C-C8D1BD6CBFDE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396DB93-BBC3-47A0-B59F-25FB2A50A12A}" srcId="{580303BD-433B-42F1-813C-C8D1BD6CBFDE}" destId="{8F7BBE47-4D4E-4340-9D29-2ED758DC5475}" srcOrd="0" destOrd="0" parTransId="{5F254921-915B-4E8E-8112-F0CFC0273B30}" sibTransId="{1000EF93-3EC5-4008-8369-DCFD4E5A34B2}"/>
    <dgm:cxn modelId="{5E0EF284-2021-4252-9A92-8A952A611001}" type="presOf" srcId="{2ED7DAAB-97CF-4C13-9BA8-0F7652066B18}" destId="{97ADC848-19B3-493D-BA08-97093BB0F3E1}" srcOrd="0" destOrd="0" presId="urn:microsoft.com/office/officeart/2005/8/layout/chart3"/>
    <dgm:cxn modelId="{1FDE4EE0-8C79-42FD-B9F4-6A7C39150098}" srcId="{580303BD-433B-42F1-813C-C8D1BD6CBFDE}" destId="{2ED7DAAB-97CF-4C13-9BA8-0F7652066B18}" srcOrd="1" destOrd="0" parTransId="{2E266339-DFA5-4ED3-AC7B-AD391A8B0D17}" sibTransId="{609447D4-0E3E-4EC3-ADC6-B69EEA839335}"/>
    <dgm:cxn modelId="{AD980E72-AE6E-4BCF-B600-D3605F6DFEEE}" type="presOf" srcId="{8F7BBE47-4D4E-4340-9D29-2ED758DC5475}" destId="{6C6097C6-CB80-45FB-B37E-4AC408B6E2F1}" srcOrd="0" destOrd="0" presId="urn:microsoft.com/office/officeart/2005/8/layout/chart3"/>
    <dgm:cxn modelId="{6405B7BC-B55B-4565-8858-7A0A8EF00334}" type="presOf" srcId="{563237EA-B9DE-4078-9065-DD70629E524F}" destId="{366F25B4-6C7E-4495-891F-FEBE8F771E71}" srcOrd="1" destOrd="0" presId="urn:microsoft.com/office/officeart/2005/8/layout/chart3"/>
    <dgm:cxn modelId="{156724E5-8CC5-491B-902D-B8AD5FE0F890}" type="presOf" srcId="{563237EA-B9DE-4078-9065-DD70629E524F}" destId="{2F02FA5A-813A-4D85-87E5-912302BFE317}" srcOrd="0" destOrd="0" presId="urn:microsoft.com/office/officeart/2005/8/layout/chart3"/>
    <dgm:cxn modelId="{B3E57FC3-8614-4CC6-9016-DE3BA2E671ED}" type="presOf" srcId="{2ED7DAAB-97CF-4C13-9BA8-0F7652066B18}" destId="{640B3DD5-A210-43A8-8B1D-3F8E3D87B182}" srcOrd="1" destOrd="0" presId="urn:microsoft.com/office/officeart/2005/8/layout/chart3"/>
    <dgm:cxn modelId="{DC3560EF-59A6-4903-A410-92A7B7B3AA22}" srcId="{580303BD-433B-42F1-813C-C8D1BD6CBFDE}" destId="{563237EA-B9DE-4078-9065-DD70629E524F}" srcOrd="2" destOrd="0" parTransId="{1153B586-325E-4903-A8FA-D9AFFF720E39}" sibTransId="{8D106CA8-6EBB-4FB1-B231-48ACCC325621}"/>
    <dgm:cxn modelId="{3899AF22-E81E-47AB-B29B-CBF445D97505}" type="presOf" srcId="{8F7BBE47-4D4E-4340-9D29-2ED758DC5475}" destId="{6D315DB1-8D5F-4A28-B3A9-51CA869E349D}" srcOrd="1" destOrd="0" presId="urn:microsoft.com/office/officeart/2005/8/layout/chart3"/>
    <dgm:cxn modelId="{94DD380A-6B4F-47E7-8D38-BA56ED22BF95}" type="presOf" srcId="{580303BD-433B-42F1-813C-C8D1BD6CBFDE}" destId="{E5F8C214-1FF2-4848-A3DF-9F4B9B6F5C63}" srcOrd="0" destOrd="0" presId="urn:microsoft.com/office/officeart/2005/8/layout/chart3"/>
    <dgm:cxn modelId="{61F18C2C-2C64-42A1-B916-5D83ADE4F3A2}" type="presParOf" srcId="{E5F8C214-1FF2-4848-A3DF-9F4B9B6F5C63}" destId="{6C6097C6-CB80-45FB-B37E-4AC408B6E2F1}" srcOrd="0" destOrd="0" presId="urn:microsoft.com/office/officeart/2005/8/layout/chart3"/>
    <dgm:cxn modelId="{CD5CFEAB-4FFB-40B7-A1B6-08A9CAEE1963}" type="presParOf" srcId="{E5F8C214-1FF2-4848-A3DF-9F4B9B6F5C63}" destId="{6D315DB1-8D5F-4A28-B3A9-51CA869E349D}" srcOrd="1" destOrd="0" presId="urn:microsoft.com/office/officeart/2005/8/layout/chart3"/>
    <dgm:cxn modelId="{5389BE51-633B-4AA6-87E7-C1F3BEA66F31}" type="presParOf" srcId="{E5F8C214-1FF2-4848-A3DF-9F4B9B6F5C63}" destId="{97ADC848-19B3-493D-BA08-97093BB0F3E1}" srcOrd="2" destOrd="0" presId="urn:microsoft.com/office/officeart/2005/8/layout/chart3"/>
    <dgm:cxn modelId="{E0A30B3C-6E89-4D62-B989-AC24ED0CB14E}" type="presParOf" srcId="{E5F8C214-1FF2-4848-A3DF-9F4B9B6F5C63}" destId="{640B3DD5-A210-43A8-8B1D-3F8E3D87B182}" srcOrd="3" destOrd="0" presId="urn:microsoft.com/office/officeart/2005/8/layout/chart3"/>
    <dgm:cxn modelId="{921951BB-1514-4568-826C-EB6E5FDF8D56}" type="presParOf" srcId="{E5F8C214-1FF2-4848-A3DF-9F4B9B6F5C63}" destId="{2F02FA5A-813A-4D85-87E5-912302BFE317}" srcOrd="4" destOrd="0" presId="urn:microsoft.com/office/officeart/2005/8/layout/chart3"/>
    <dgm:cxn modelId="{E76BEF32-CE4D-41EC-BD75-A56EF947B080}" type="presParOf" srcId="{E5F8C214-1FF2-4848-A3DF-9F4B9B6F5C63}" destId="{366F25B4-6C7E-4495-891F-FEBE8F771E71}" srcOrd="5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1CAAE83-36FC-4FAF-A10B-222747516C29}" type="doc">
      <dgm:prSet loTypeId="urn:microsoft.com/office/officeart/2005/8/layout/h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3522E3D-E6FC-4283-B43E-664FCD53E3F7}">
      <dgm:prSet custT="1"/>
      <dgm:spPr/>
      <dgm:t>
        <a:bodyPr/>
        <a:lstStyle/>
        <a:p>
          <a:r>
            <a:rPr lang="ru-RU" sz="2800" b="1" dirty="0" smtClean="0"/>
            <a:t>Изучить результаты локомоторной терапии в острой стадии церебрального инсульта </a:t>
          </a:r>
          <a:endParaRPr lang="ru-RU" sz="2800" b="1" dirty="0"/>
        </a:p>
      </dgm:t>
    </dgm:pt>
    <dgm:pt modelId="{51674B71-A67C-473E-B4D7-4DB08E625137}" type="parTrans" cxnId="{F0425CC3-3706-4FE0-95A4-CABB0EA771E4}">
      <dgm:prSet/>
      <dgm:spPr/>
      <dgm:t>
        <a:bodyPr/>
        <a:lstStyle/>
        <a:p>
          <a:endParaRPr lang="ru-RU"/>
        </a:p>
      </dgm:t>
    </dgm:pt>
    <dgm:pt modelId="{25DA4A68-9EFD-40C1-AAAD-5C58DCA37399}" type="sibTrans" cxnId="{F0425CC3-3706-4FE0-95A4-CABB0EA771E4}">
      <dgm:prSet/>
      <dgm:spPr/>
      <dgm:t>
        <a:bodyPr/>
        <a:lstStyle/>
        <a:p>
          <a:endParaRPr lang="ru-RU"/>
        </a:p>
      </dgm:t>
    </dgm:pt>
    <dgm:pt modelId="{8DF34C30-55C6-4559-8A8F-060FBDB339A0}" type="pres">
      <dgm:prSet presAssocID="{11CAAE83-36FC-4FAF-A10B-222747516C2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9D34B9-6B17-4A5F-8969-2CC73503854B}" type="pres">
      <dgm:prSet presAssocID="{11CAAE83-36FC-4FAF-A10B-222747516C29}" presName="dummy" presStyleCnt="0"/>
      <dgm:spPr/>
    </dgm:pt>
    <dgm:pt modelId="{54E35F44-3107-4AE3-BEDB-1A9BC844D805}" type="pres">
      <dgm:prSet presAssocID="{11CAAE83-36FC-4FAF-A10B-222747516C29}" presName="linH" presStyleCnt="0"/>
      <dgm:spPr/>
    </dgm:pt>
    <dgm:pt modelId="{1B898DD7-78C4-43BA-8D47-89148F4E70E5}" type="pres">
      <dgm:prSet presAssocID="{11CAAE83-36FC-4FAF-A10B-222747516C29}" presName="padding1" presStyleCnt="0"/>
      <dgm:spPr/>
    </dgm:pt>
    <dgm:pt modelId="{7EC023F7-6207-4888-99C2-3CA569AB5F77}" type="pres">
      <dgm:prSet presAssocID="{93522E3D-E6FC-4283-B43E-664FCD53E3F7}" presName="linV" presStyleCnt="0"/>
      <dgm:spPr/>
    </dgm:pt>
    <dgm:pt modelId="{DA363482-30E7-4BA0-BAF3-BD1212978A99}" type="pres">
      <dgm:prSet presAssocID="{93522E3D-E6FC-4283-B43E-664FCD53E3F7}" presName="spVertical1" presStyleCnt="0"/>
      <dgm:spPr/>
    </dgm:pt>
    <dgm:pt modelId="{73D0ACA6-BA63-4E37-8B6E-A0663FECFCC2}" type="pres">
      <dgm:prSet presAssocID="{93522E3D-E6FC-4283-B43E-664FCD53E3F7}" presName="parTx" presStyleLbl="revTx" presStyleIdx="0" presStyleCnt="1" custScaleX="122050" custScaleY="86628" custLinFactNeighborX="-8350" custLinFactNeighborY="7049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667068-7A47-4185-89DF-8DD519CF04BC}" type="pres">
      <dgm:prSet presAssocID="{93522E3D-E6FC-4283-B43E-664FCD53E3F7}" presName="spVertical2" presStyleCnt="0"/>
      <dgm:spPr/>
    </dgm:pt>
    <dgm:pt modelId="{148FE16B-583E-4170-B6EA-44ED2600438E}" type="pres">
      <dgm:prSet presAssocID="{93522E3D-E6FC-4283-B43E-664FCD53E3F7}" presName="spVertical3" presStyleCnt="0"/>
      <dgm:spPr/>
    </dgm:pt>
    <dgm:pt modelId="{B5495319-A008-4B42-B9BE-C1CCCFAA6C6B}" type="pres">
      <dgm:prSet presAssocID="{11CAAE83-36FC-4FAF-A10B-222747516C29}" presName="padding2" presStyleCnt="0"/>
      <dgm:spPr/>
    </dgm:pt>
    <dgm:pt modelId="{1690B8B5-5DA1-45AB-BC1E-4AD97442DAB1}" type="pres">
      <dgm:prSet presAssocID="{11CAAE83-36FC-4FAF-A10B-222747516C29}" presName="negArrow" presStyleCnt="0"/>
      <dgm:spPr/>
    </dgm:pt>
    <dgm:pt modelId="{08A22D50-7204-4C0E-9614-A6060C6149CF}" type="pres">
      <dgm:prSet presAssocID="{11CAAE83-36FC-4FAF-A10B-222747516C29}" presName="backgroundArrow" presStyleLbl="node1" presStyleIdx="0" presStyleCnt="1" custScaleY="133078" custLinFactNeighborY="3489"/>
      <dgm:spPr/>
    </dgm:pt>
  </dgm:ptLst>
  <dgm:cxnLst>
    <dgm:cxn modelId="{F0425CC3-3706-4FE0-95A4-CABB0EA771E4}" srcId="{11CAAE83-36FC-4FAF-A10B-222747516C29}" destId="{93522E3D-E6FC-4283-B43E-664FCD53E3F7}" srcOrd="0" destOrd="0" parTransId="{51674B71-A67C-473E-B4D7-4DB08E625137}" sibTransId="{25DA4A68-9EFD-40C1-AAAD-5C58DCA37399}"/>
    <dgm:cxn modelId="{25AEBC1A-BAC5-411F-BFA0-5FF652F533EB}" type="presOf" srcId="{93522E3D-E6FC-4283-B43E-664FCD53E3F7}" destId="{73D0ACA6-BA63-4E37-8B6E-A0663FECFCC2}" srcOrd="0" destOrd="0" presId="urn:microsoft.com/office/officeart/2005/8/layout/hProcess3"/>
    <dgm:cxn modelId="{57DD0BA5-BE8D-408E-B0AA-9B07247881A6}" type="presOf" srcId="{11CAAE83-36FC-4FAF-A10B-222747516C29}" destId="{8DF34C30-55C6-4559-8A8F-060FBDB339A0}" srcOrd="0" destOrd="0" presId="urn:microsoft.com/office/officeart/2005/8/layout/hProcess3"/>
    <dgm:cxn modelId="{441F5BC4-5BF5-4786-ADCD-D58D267B6BD0}" type="presParOf" srcId="{8DF34C30-55C6-4559-8A8F-060FBDB339A0}" destId="{249D34B9-6B17-4A5F-8969-2CC73503854B}" srcOrd="0" destOrd="0" presId="urn:microsoft.com/office/officeart/2005/8/layout/hProcess3"/>
    <dgm:cxn modelId="{46D421B8-CE33-417E-A884-26CFF57BE765}" type="presParOf" srcId="{8DF34C30-55C6-4559-8A8F-060FBDB339A0}" destId="{54E35F44-3107-4AE3-BEDB-1A9BC844D805}" srcOrd="1" destOrd="0" presId="urn:microsoft.com/office/officeart/2005/8/layout/hProcess3"/>
    <dgm:cxn modelId="{39F1C0DF-89C7-49F9-AB68-EC8D6FE1CB11}" type="presParOf" srcId="{54E35F44-3107-4AE3-BEDB-1A9BC844D805}" destId="{1B898DD7-78C4-43BA-8D47-89148F4E70E5}" srcOrd="0" destOrd="0" presId="urn:microsoft.com/office/officeart/2005/8/layout/hProcess3"/>
    <dgm:cxn modelId="{AEB7B81B-4F0A-4752-ADBC-FB09FADEA2F4}" type="presParOf" srcId="{54E35F44-3107-4AE3-BEDB-1A9BC844D805}" destId="{7EC023F7-6207-4888-99C2-3CA569AB5F77}" srcOrd="1" destOrd="0" presId="urn:microsoft.com/office/officeart/2005/8/layout/hProcess3"/>
    <dgm:cxn modelId="{A7FE8DDD-356D-44CF-96D7-384A3EC700BD}" type="presParOf" srcId="{7EC023F7-6207-4888-99C2-3CA569AB5F77}" destId="{DA363482-30E7-4BA0-BAF3-BD1212978A99}" srcOrd="0" destOrd="0" presId="urn:microsoft.com/office/officeart/2005/8/layout/hProcess3"/>
    <dgm:cxn modelId="{EC8F552B-E54C-42C8-8C99-7A36D43A6912}" type="presParOf" srcId="{7EC023F7-6207-4888-99C2-3CA569AB5F77}" destId="{73D0ACA6-BA63-4E37-8B6E-A0663FECFCC2}" srcOrd="1" destOrd="0" presId="urn:microsoft.com/office/officeart/2005/8/layout/hProcess3"/>
    <dgm:cxn modelId="{029B5BC3-2A21-4B09-9060-EFE4E2093AFC}" type="presParOf" srcId="{7EC023F7-6207-4888-99C2-3CA569AB5F77}" destId="{FA667068-7A47-4185-89DF-8DD519CF04BC}" srcOrd="2" destOrd="0" presId="urn:microsoft.com/office/officeart/2005/8/layout/hProcess3"/>
    <dgm:cxn modelId="{B3220733-EDAC-4430-AA35-E1A435306080}" type="presParOf" srcId="{7EC023F7-6207-4888-99C2-3CA569AB5F77}" destId="{148FE16B-583E-4170-B6EA-44ED2600438E}" srcOrd="3" destOrd="0" presId="urn:microsoft.com/office/officeart/2005/8/layout/hProcess3"/>
    <dgm:cxn modelId="{D65DAC8A-D5B8-48E5-8C2D-D061948E653B}" type="presParOf" srcId="{54E35F44-3107-4AE3-BEDB-1A9BC844D805}" destId="{B5495319-A008-4B42-B9BE-C1CCCFAA6C6B}" srcOrd="2" destOrd="0" presId="urn:microsoft.com/office/officeart/2005/8/layout/hProcess3"/>
    <dgm:cxn modelId="{CAE7D2DA-1029-43A5-9C9A-93A83BFA1968}" type="presParOf" srcId="{54E35F44-3107-4AE3-BEDB-1A9BC844D805}" destId="{1690B8B5-5DA1-45AB-BC1E-4AD97442DAB1}" srcOrd="3" destOrd="0" presId="urn:microsoft.com/office/officeart/2005/8/layout/hProcess3"/>
    <dgm:cxn modelId="{60D61A30-0DBD-4FA1-91FC-6D84995F4663}" type="presParOf" srcId="{54E35F44-3107-4AE3-BEDB-1A9BC844D805}" destId="{08A22D50-7204-4C0E-9614-A6060C6149CF}" srcOrd="4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D236728-EFBA-465E-AE1E-1C67C270C33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5EE5B22-E508-49A2-A4AD-158D98965FB2}">
      <dgm:prSet/>
      <dgm:spPr/>
      <dgm:t>
        <a:bodyPr/>
        <a:lstStyle/>
        <a:p>
          <a:pPr rtl="0"/>
          <a:endParaRPr lang="ru-RU"/>
        </a:p>
      </dgm:t>
    </dgm:pt>
    <dgm:pt modelId="{677266AE-4C2E-4D3D-A895-2CFA07B08DFF}" type="parTrans" cxnId="{0F395E21-5974-4D36-9FDC-F3270194E474}">
      <dgm:prSet/>
      <dgm:spPr/>
      <dgm:t>
        <a:bodyPr/>
        <a:lstStyle/>
        <a:p>
          <a:endParaRPr lang="ru-RU"/>
        </a:p>
      </dgm:t>
    </dgm:pt>
    <dgm:pt modelId="{00F87E99-6BA2-4868-BDBC-66EC9188F4FC}" type="sibTrans" cxnId="{0F395E21-5974-4D36-9FDC-F3270194E474}">
      <dgm:prSet/>
      <dgm:spPr/>
      <dgm:t>
        <a:bodyPr/>
        <a:lstStyle/>
        <a:p>
          <a:endParaRPr lang="ru-RU"/>
        </a:p>
      </dgm:t>
    </dgm:pt>
    <dgm:pt modelId="{04BA954D-0217-4980-9EC6-E2530AD39464}">
      <dgm:prSet/>
      <dgm:spPr/>
      <dgm:t>
        <a:bodyPr/>
        <a:lstStyle/>
        <a:p>
          <a:pPr rtl="0"/>
          <a:r>
            <a:rPr lang="ru-RU" b="1" dirty="0" smtClean="0">
              <a:latin typeface="Georgia" pitchFamily="18" charset="0"/>
            </a:rPr>
            <a:t>Первая группа:</a:t>
          </a:r>
          <a:endParaRPr lang="ru-RU" b="1" dirty="0">
            <a:latin typeface="Georgia" pitchFamily="18" charset="0"/>
          </a:endParaRPr>
        </a:p>
      </dgm:t>
    </dgm:pt>
    <dgm:pt modelId="{F2ED54F2-B3CB-449C-84E4-7691A4CEBCE0}" type="parTrans" cxnId="{BB2822F0-C915-4B0E-AE70-4240B9F5A8DB}">
      <dgm:prSet/>
      <dgm:spPr/>
      <dgm:t>
        <a:bodyPr/>
        <a:lstStyle/>
        <a:p>
          <a:endParaRPr lang="ru-RU"/>
        </a:p>
      </dgm:t>
    </dgm:pt>
    <dgm:pt modelId="{2EC28BCD-B995-408F-BDD8-A6960AEEE45F}" type="sibTrans" cxnId="{BB2822F0-C915-4B0E-AE70-4240B9F5A8DB}">
      <dgm:prSet/>
      <dgm:spPr/>
      <dgm:t>
        <a:bodyPr/>
        <a:lstStyle/>
        <a:p>
          <a:endParaRPr lang="ru-RU"/>
        </a:p>
      </dgm:t>
    </dgm:pt>
    <dgm:pt modelId="{D1FFF5A4-2CE9-4659-B030-6CD8C07FDDE1}">
      <dgm:prSet/>
      <dgm:spPr/>
      <dgm:t>
        <a:bodyPr/>
        <a:lstStyle/>
        <a:p>
          <a:pPr rtl="0"/>
          <a:r>
            <a:rPr lang="ru-RU" b="1" dirty="0" smtClean="0">
              <a:latin typeface="Georgia" pitchFamily="18" charset="0"/>
            </a:rPr>
            <a:t>Средний возраст – 54,7 года  </a:t>
          </a:r>
          <a:endParaRPr lang="ru-RU" b="1" dirty="0">
            <a:latin typeface="Georgia" pitchFamily="18" charset="0"/>
          </a:endParaRPr>
        </a:p>
      </dgm:t>
    </dgm:pt>
    <dgm:pt modelId="{5828AB1C-BEBF-4CAE-ADAF-23442A61B182}" type="parTrans" cxnId="{78EA9716-D708-4CDA-92A4-41BD0D36FA77}">
      <dgm:prSet/>
      <dgm:spPr/>
      <dgm:t>
        <a:bodyPr/>
        <a:lstStyle/>
        <a:p>
          <a:endParaRPr lang="ru-RU"/>
        </a:p>
      </dgm:t>
    </dgm:pt>
    <dgm:pt modelId="{4900CF00-4125-434E-81D6-6AB644A3D712}" type="sibTrans" cxnId="{78EA9716-D708-4CDA-92A4-41BD0D36FA77}">
      <dgm:prSet/>
      <dgm:spPr/>
      <dgm:t>
        <a:bodyPr/>
        <a:lstStyle/>
        <a:p>
          <a:endParaRPr lang="ru-RU"/>
        </a:p>
      </dgm:t>
    </dgm:pt>
    <dgm:pt modelId="{13A0EE4E-AA4E-47A0-840D-8793DF7BAFB1}">
      <dgm:prSet/>
      <dgm:spPr/>
      <dgm:t>
        <a:bodyPr/>
        <a:lstStyle/>
        <a:p>
          <a:pPr rtl="0"/>
          <a:r>
            <a:rPr lang="ru-RU" b="1" dirty="0" smtClean="0">
              <a:latin typeface="Georgia" pitchFamily="18" charset="0"/>
            </a:rPr>
            <a:t>мужчины – 16 (61,5 %) женщины – 10 (38,5 %)</a:t>
          </a:r>
          <a:endParaRPr lang="ru-RU" b="1" dirty="0">
            <a:latin typeface="Georgia" pitchFamily="18" charset="0"/>
          </a:endParaRPr>
        </a:p>
      </dgm:t>
    </dgm:pt>
    <dgm:pt modelId="{ED466912-88EC-4553-86F8-1CB65C7B1399}" type="parTrans" cxnId="{0EEA88FE-7023-4DFF-8A14-B99F44EC317B}">
      <dgm:prSet/>
      <dgm:spPr/>
      <dgm:t>
        <a:bodyPr/>
        <a:lstStyle/>
        <a:p>
          <a:endParaRPr lang="ru-RU"/>
        </a:p>
      </dgm:t>
    </dgm:pt>
    <dgm:pt modelId="{7B726599-DA67-4606-8611-E6AE84D5C10D}" type="sibTrans" cxnId="{0EEA88FE-7023-4DFF-8A14-B99F44EC317B}">
      <dgm:prSet/>
      <dgm:spPr/>
      <dgm:t>
        <a:bodyPr/>
        <a:lstStyle/>
        <a:p>
          <a:endParaRPr lang="ru-RU"/>
        </a:p>
      </dgm:t>
    </dgm:pt>
    <dgm:pt modelId="{1E1725DB-C097-4F79-924C-70A7731E1545}" type="pres">
      <dgm:prSet presAssocID="{ED236728-EFBA-465E-AE1E-1C67C270C33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1F54A52-6A91-425B-853B-0CFDFF89BA9C}" type="pres">
      <dgm:prSet presAssocID="{85EE5B22-E508-49A2-A4AD-158D98965FB2}" presName="parentText" presStyleLbl="node1" presStyleIdx="0" presStyleCnt="1" custLinFactNeighborX="1679" custLinFactNeighborY="-2313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A3C538-817F-456B-ADBE-CBF444470C8F}" type="pres">
      <dgm:prSet presAssocID="{85EE5B22-E508-49A2-A4AD-158D98965FB2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F00309B-281C-4C85-9955-FAFADE6C1291}" type="presOf" srcId="{13A0EE4E-AA4E-47A0-840D-8793DF7BAFB1}" destId="{27A3C538-817F-456B-ADBE-CBF444470C8F}" srcOrd="0" destOrd="1" presId="urn:microsoft.com/office/officeart/2005/8/layout/vList2"/>
    <dgm:cxn modelId="{BB2822F0-C915-4B0E-AE70-4240B9F5A8DB}" srcId="{85EE5B22-E508-49A2-A4AD-158D98965FB2}" destId="{04BA954D-0217-4980-9EC6-E2530AD39464}" srcOrd="0" destOrd="0" parTransId="{F2ED54F2-B3CB-449C-84E4-7691A4CEBCE0}" sibTransId="{2EC28BCD-B995-408F-BDD8-A6960AEEE45F}"/>
    <dgm:cxn modelId="{78EA9716-D708-4CDA-92A4-41BD0D36FA77}" srcId="{85EE5B22-E508-49A2-A4AD-158D98965FB2}" destId="{D1FFF5A4-2CE9-4659-B030-6CD8C07FDDE1}" srcOrd="2" destOrd="0" parTransId="{5828AB1C-BEBF-4CAE-ADAF-23442A61B182}" sibTransId="{4900CF00-4125-434E-81D6-6AB644A3D712}"/>
    <dgm:cxn modelId="{37827B3C-5823-440A-B419-BD6418099757}" type="presOf" srcId="{D1FFF5A4-2CE9-4659-B030-6CD8C07FDDE1}" destId="{27A3C538-817F-456B-ADBE-CBF444470C8F}" srcOrd="0" destOrd="2" presId="urn:microsoft.com/office/officeart/2005/8/layout/vList2"/>
    <dgm:cxn modelId="{759CF751-E68A-4CFB-AAFC-04641C061D19}" type="presOf" srcId="{ED236728-EFBA-465E-AE1E-1C67C270C330}" destId="{1E1725DB-C097-4F79-924C-70A7731E1545}" srcOrd="0" destOrd="0" presId="urn:microsoft.com/office/officeart/2005/8/layout/vList2"/>
    <dgm:cxn modelId="{F62AE2CC-2F0F-4361-BB27-9F1E2AE6BCCB}" type="presOf" srcId="{04BA954D-0217-4980-9EC6-E2530AD39464}" destId="{27A3C538-817F-456B-ADBE-CBF444470C8F}" srcOrd="0" destOrd="0" presId="urn:microsoft.com/office/officeart/2005/8/layout/vList2"/>
    <dgm:cxn modelId="{A4FC5285-3D35-408A-9E8C-4DC56A37BDDD}" type="presOf" srcId="{85EE5B22-E508-49A2-A4AD-158D98965FB2}" destId="{B1F54A52-6A91-425B-853B-0CFDFF89BA9C}" srcOrd="0" destOrd="0" presId="urn:microsoft.com/office/officeart/2005/8/layout/vList2"/>
    <dgm:cxn modelId="{0F395E21-5974-4D36-9FDC-F3270194E474}" srcId="{ED236728-EFBA-465E-AE1E-1C67C270C330}" destId="{85EE5B22-E508-49A2-A4AD-158D98965FB2}" srcOrd="0" destOrd="0" parTransId="{677266AE-4C2E-4D3D-A895-2CFA07B08DFF}" sibTransId="{00F87E99-6BA2-4868-BDBC-66EC9188F4FC}"/>
    <dgm:cxn modelId="{0EEA88FE-7023-4DFF-8A14-B99F44EC317B}" srcId="{85EE5B22-E508-49A2-A4AD-158D98965FB2}" destId="{13A0EE4E-AA4E-47A0-840D-8793DF7BAFB1}" srcOrd="1" destOrd="0" parTransId="{ED466912-88EC-4553-86F8-1CB65C7B1399}" sibTransId="{7B726599-DA67-4606-8611-E6AE84D5C10D}"/>
    <dgm:cxn modelId="{FCB1DC72-0C04-4B6E-8228-2549B3CD534A}" type="presParOf" srcId="{1E1725DB-C097-4F79-924C-70A7731E1545}" destId="{B1F54A52-6A91-425B-853B-0CFDFF89BA9C}" srcOrd="0" destOrd="0" presId="urn:microsoft.com/office/officeart/2005/8/layout/vList2"/>
    <dgm:cxn modelId="{FC902AF7-FE4E-42C0-9238-FE965533B720}" type="presParOf" srcId="{1E1725DB-C097-4F79-924C-70A7731E1545}" destId="{27A3C538-817F-456B-ADBE-CBF444470C8F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773C954-B0DC-4000-BCD6-D80535B2DC27}" type="doc">
      <dgm:prSet loTypeId="urn:microsoft.com/office/officeart/2005/8/layout/vList3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48D1E18-2B32-467D-8D9A-D5FE198B4EC5}">
      <dgm:prSet custT="1"/>
      <dgm:spPr/>
      <dgm:t>
        <a:bodyPr/>
        <a:lstStyle/>
        <a:p>
          <a:pPr rtl="0"/>
          <a:r>
            <a:rPr lang="ru-RU" sz="1600" b="1" dirty="0" smtClean="0">
              <a:latin typeface="Georgia" pitchFamily="18" charset="0"/>
            </a:rPr>
            <a:t>Первая группа – курс локомоторной терапии </a:t>
          </a:r>
          <a:r>
            <a:rPr lang="ru-RU" sz="2400" b="1" dirty="0" smtClean="0">
              <a:solidFill>
                <a:srgbClr val="FF0000"/>
              </a:solidFill>
              <a:latin typeface="Georgia" pitchFamily="18" charset="0"/>
            </a:rPr>
            <a:t>(</a:t>
          </a:r>
          <a:r>
            <a:rPr lang="en-US" sz="2400" b="1" dirty="0" smtClean="0">
              <a:solidFill>
                <a:srgbClr val="FF0000"/>
              </a:solidFill>
              <a:latin typeface="Georgia" pitchFamily="18" charset="0"/>
            </a:rPr>
            <a:t>n</a:t>
          </a:r>
          <a:r>
            <a:rPr lang="ru-RU" sz="2400" b="1" dirty="0" smtClean="0">
              <a:solidFill>
                <a:srgbClr val="FF0000"/>
              </a:solidFill>
              <a:latin typeface="Georgia" pitchFamily="18" charset="0"/>
            </a:rPr>
            <a:t>=26)</a:t>
          </a:r>
          <a:endParaRPr lang="ru-RU" sz="2400" b="1" dirty="0">
            <a:solidFill>
              <a:srgbClr val="FF0000"/>
            </a:solidFill>
            <a:latin typeface="Georgia" pitchFamily="18" charset="0"/>
          </a:endParaRPr>
        </a:p>
      </dgm:t>
    </dgm:pt>
    <dgm:pt modelId="{68FD3A71-78D9-40DB-A972-6B6D3495A36E}" type="parTrans" cxnId="{34E4C5C7-95E4-4F91-9AD9-090B7FE2DD0B}">
      <dgm:prSet/>
      <dgm:spPr/>
      <dgm:t>
        <a:bodyPr/>
        <a:lstStyle/>
        <a:p>
          <a:endParaRPr lang="ru-RU"/>
        </a:p>
      </dgm:t>
    </dgm:pt>
    <dgm:pt modelId="{D3379D4A-2C2C-427A-91DD-315A006EFF1F}" type="sibTrans" cxnId="{34E4C5C7-95E4-4F91-9AD9-090B7FE2DD0B}">
      <dgm:prSet/>
      <dgm:spPr/>
      <dgm:t>
        <a:bodyPr/>
        <a:lstStyle/>
        <a:p>
          <a:endParaRPr lang="ru-RU"/>
        </a:p>
      </dgm:t>
    </dgm:pt>
    <dgm:pt modelId="{AC4D1A56-DF94-4A75-BAA7-6FEFCCCFB598}">
      <dgm:prSet custT="1"/>
      <dgm:spPr/>
      <dgm:t>
        <a:bodyPr/>
        <a:lstStyle/>
        <a:p>
          <a:pPr rtl="0"/>
          <a:r>
            <a:rPr lang="ru-RU" sz="1600" b="1" dirty="0" smtClean="0">
              <a:latin typeface="Georgia" pitchFamily="18" charset="0"/>
            </a:rPr>
            <a:t>Вторая группа – без локомоторной терапии  </a:t>
          </a:r>
          <a:endParaRPr lang="ru-RU" sz="1600" b="1" dirty="0" smtClean="0">
            <a:latin typeface="Georgia" pitchFamily="18" charset="0"/>
          </a:endParaRPr>
        </a:p>
        <a:p>
          <a:pPr rtl="0"/>
          <a:r>
            <a:rPr lang="ru-RU" sz="2400" b="1" dirty="0" smtClean="0">
              <a:solidFill>
                <a:srgbClr val="FF0000"/>
              </a:solidFill>
              <a:latin typeface="Georgia" pitchFamily="18" charset="0"/>
            </a:rPr>
            <a:t>(</a:t>
          </a:r>
          <a:r>
            <a:rPr lang="en-US" sz="2400" b="1" dirty="0" smtClean="0">
              <a:solidFill>
                <a:srgbClr val="FF0000"/>
              </a:solidFill>
              <a:latin typeface="Georgia" pitchFamily="18" charset="0"/>
            </a:rPr>
            <a:t>n</a:t>
          </a:r>
          <a:r>
            <a:rPr lang="ru-RU" sz="2400" b="1" dirty="0" smtClean="0">
              <a:solidFill>
                <a:srgbClr val="FF0000"/>
              </a:solidFill>
              <a:latin typeface="Georgia" pitchFamily="18" charset="0"/>
            </a:rPr>
            <a:t>= 27) </a:t>
          </a:r>
          <a:endParaRPr lang="ru-RU" sz="2400" b="1" dirty="0">
            <a:solidFill>
              <a:srgbClr val="FF0000"/>
            </a:solidFill>
            <a:latin typeface="Georgia" pitchFamily="18" charset="0"/>
          </a:endParaRPr>
        </a:p>
      </dgm:t>
    </dgm:pt>
    <dgm:pt modelId="{4ED73A06-3F9F-4A04-A728-C096E1911023}" type="parTrans" cxnId="{A8950678-20D1-497A-A5B6-6FD22DAE333C}">
      <dgm:prSet/>
      <dgm:spPr/>
      <dgm:t>
        <a:bodyPr/>
        <a:lstStyle/>
        <a:p>
          <a:endParaRPr lang="ru-RU"/>
        </a:p>
      </dgm:t>
    </dgm:pt>
    <dgm:pt modelId="{69FD9EB0-AA67-4855-B52B-3994A57EE266}" type="sibTrans" cxnId="{A8950678-20D1-497A-A5B6-6FD22DAE333C}">
      <dgm:prSet/>
      <dgm:spPr/>
      <dgm:t>
        <a:bodyPr/>
        <a:lstStyle/>
        <a:p>
          <a:endParaRPr lang="ru-RU"/>
        </a:p>
      </dgm:t>
    </dgm:pt>
    <dgm:pt modelId="{E317AB31-00BD-41EB-8A09-65AC3BA79386}" type="pres">
      <dgm:prSet presAssocID="{9773C954-B0DC-4000-BCD6-D80535B2DC27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F13CE13-99FA-4E26-9114-638D0CB0473C}" type="pres">
      <dgm:prSet presAssocID="{C48D1E18-2B32-467D-8D9A-D5FE198B4EC5}" presName="composite" presStyleCnt="0"/>
      <dgm:spPr/>
    </dgm:pt>
    <dgm:pt modelId="{AE0AC11F-E4B7-44A9-AFFA-941AD39BDDC5}" type="pres">
      <dgm:prSet presAssocID="{C48D1E18-2B32-467D-8D9A-D5FE198B4EC5}" presName="imgShp" presStyleLbl="fgImgPlace1" presStyleIdx="0" presStyleCnt="2" custScaleX="193234" custScaleY="160464" custLinFactNeighborX="-23776" custLinFactNeighborY="650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409509A2-C277-4B87-B0EF-6829B9990CFA}" type="pres">
      <dgm:prSet presAssocID="{C48D1E18-2B32-467D-8D9A-D5FE198B4EC5}" presName="txShp" presStyleLbl="node1" presStyleIdx="0" presStyleCnt="2" custScaleY="1771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B54444-C1F9-488F-B7EC-35639532418D}" type="pres">
      <dgm:prSet presAssocID="{D3379D4A-2C2C-427A-91DD-315A006EFF1F}" presName="spacing" presStyleCnt="0"/>
      <dgm:spPr/>
    </dgm:pt>
    <dgm:pt modelId="{EDE5C443-504B-4BFF-AA9C-722A6CD1B92C}" type="pres">
      <dgm:prSet presAssocID="{AC4D1A56-DF94-4A75-BAA7-6FEFCCCFB598}" presName="composite" presStyleCnt="0"/>
      <dgm:spPr/>
    </dgm:pt>
    <dgm:pt modelId="{A1C98869-28B3-4775-A55A-958FAD4A97F7}" type="pres">
      <dgm:prSet presAssocID="{AC4D1A56-DF94-4A75-BAA7-6FEFCCCFB598}" presName="imgShp" presStyleLbl="fgImgPlace1" presStyleIdx="1" presStyleCnt="2" custScaleX="186939" custScaleY="164817" custLinFactNeighborX="-8661" custLinFactNeighborY="0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177D1AEA-601B-4690-AECD-32309270C59D}" type="pres">
      <dgm:prSet presAssocID="{AC4D1A56-DF94-4A75-BAA7-6FEFCCCFB598}" presName="txShp" presStyleLbl="node1" presStyleIdx="1" presStyleCnt="2" custScaleX="110369" custScaleY="2045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FD6B004-380A-47B7-BE78-C29FA8E6E95E}" type="presOf" srcId="{C48D1E18-2B32-467D-8D9A-D5FE198B4EC5}" destId="{409509A2-C277-4B87-B0EF-6829B9990CFA}" srcOrd="0" destOrd="0" presId="urn:microsoft.com/office/officeart/2005/8/layout/vList3#1"/>
    <dgm:cxn modelId="{4893CCAC-9CB4-4741-9F73-DB52449E9AE3}" type="presOf" srcId="{9773C954-B0DC-4000-BCD6-D80535B2DC27}" destId="{E317AB31-00BD-41EB-8A09-65AC3BA79386}" srcOrd="0" destOrd="0" presId="urn:microsoft.com/office/officeart/2005/8/layout/vList3#1"/>
    <dgm:cxn modelId="{4C2AE249-B49D-4EE3-86EA-1A5E203935F2}" type="presOf" srcId="{AC4D1A56-DF94-4A75-BAA7-6FEFCCCFB598}" destId="{177D1AEA-601B-4690-AECD-32309270C59D}" srcOrd="0" destOrd="0" presId="urn:microsoft.com/office/officeart/2005/8/layout/vList3#1"/>
    <dgm:cxn modelId="{A8950678-20D1-497A-A5B6-6FD22DAE333C}" srcId="{9773C954-B0DC-4000-BCD6-D80535B2DC27}" destId="{AC4D1A56-DF94-4A75-BAA7-6FEFCCCFB598}" srcOrd="1" destOrd="0" parTransId="{4ED73A06-3F9F-4A04-A728-C096E1911023}" sibTransId="{69FD9EB0-AA67-4855-B52B-3994A57EE266}"/>
    <dgm:cxn modelId="{34E4C5C7-95E4-4F91-9AD9-090B7FE2DD0B}" srcId="{9773C954-B0DC-4000-BCD6-D80535B2DC27}" destId="{C48D1E18-2B32-467D-8D9A-D5FE198B4EC5}" srcOrd="0" destOrd="0" parTransId="{68FD3A71-78D9-40DB-A972-6B6D3495A36E}" sibTransId="{D3379D4A-2C2C-427A-91DD-315A006EFF1F}"/>
    <dgm:cxn modelId="{FABB0B3B-AEC0-4AD7-9DB5-3097BC1B0D68}" type="presParOf" srcId="{E317AB31-00BD-41EB-8A09-65AC3BA79386}" destId="{EF13CE13-99FA-4E26-9114-638D0CB0473C}" srcOrd="0" destOrd="0" presId="urn:microsoft.com/office/officeart/2005/8/layout/vList3#1"/>
    <dgm:cxn modelId="{DC3556FA-97EB-4A85-90D6-921DBF2C12B8}" type="presParOf" srcId="{EF13CE13-99FA-4E26-9114-638D0CB0473C}" destId="{AE0AC11F-E4B7-44A9-AFFA-941AD39BDDC5}" srcOrd="0" destOrd="0" presId="urn:microsoft.com/office/officeart/2005/8/layout/vList3#1"/>
    <dgm:cxn modelId="{87AE6ECB-85BB-4D48-8B3F-82F1F1C36C6E}" type="presParOf" srcId="{EF13CE13-99FA-4E26-9114-638D0CB0473C}" destId="{409509A2-C277-4B87-B0EF-6829B9990CFA}" srcOrd="1" destOrd="0" presId="urn:microsoft.com/office/officeart/2005/8/layout/vList3#1"/>
    <dgm:cxn modelId="{9BEBCDCC-CA60-42C3-99C4-1931A06FFF76}" type="presParOf" srcId="{E317AB31-00BD-41EB-8A09-65AC3BA79386}" destId="{AAB54444-C1F9-488F-B7EC-35639532418D}" srcOrd="1" destOrd="0" presId="urn:microsoft.com/office/officeart/2005/8/layout/vList3#1"/>
    <dgm:cxn modelId="{FE031D29-6751-4D1A-9F96-025D7AC52697}" type="presParOf" srcId="{E317AB31-00BD-41EB-8A09-65AC3BA79386}" destId="{EDE5C443-504B-4BFF-AA9C-722A6CD1B92C}" srcOrd="2" destOrd="0" presId="urn:microsoft.com/office/officeart/2005/8/layout/vList3#1"/>
    <dgm:cxn modelId="{0716336D-F460-4810-9EE3-8C67B62ABED9}" type="presParOf" srcId="{EDE5C443-504B-4BFF-AA9C-722A6CD1B92C}" destId="{A1C98869-28B3-4775-A55A-958FAD4A97F7}" srcOrd="0" destOrd="0" presId="urn:microsoft.com/office/officeart/2005/8/layout/vList3#1"/>
    <dgm:cxn modelId="{974D2490-17B5-43E3-9F9D-4E3020CDA6FE}" type="presParOf" srcId="{EDE5C443-504B-4BFF-AA9C-722A6CD1B92C}" destId="{177D1AEA-601B-4690-AECD-32309270C59D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5B01527-F5E5-48E7-A017-90F102A0B77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804D3BA-D55F-439B-8066-FC91EC336A13}">
      <dgm:prSet/>
      <dgm:spPr/>
      <dgm:t>
        <a:bodyPr/>
        <a:lstStyle/>
        <a:p>
          <a:pPr rtl="0"/>
          <a:endParaRPr lang="ru-RU"/>
        </a:p>
      </dgm:t>
    </dgm:pt>
    <dgm:pt modelId="{C84B3F60-F85F-4645-86C5-3EADDB32EDEB}" type="parTrans" cxnId="{6DE91214-11A8-4C5B-B6E9-AF12C213A85B}">
      <dgm:prSet/>
      <dgm:spPr/>
      <dgm:t>
        <a:bodyPr/>
        <a:lstStyle/>
        <a:p>
          <a:endParaRPr lang="ru-RU"/>
        </a:p>
      </dgm:t>
    </dgm:pt>
    <dgm:pt modelId="{331D1EC4-604A-4681-A74A-AA7E4626F785}" type="sibTrans" cxnId="{6DE91214-11A8-4C5B-B6E9-AF12C213A85B}">
      <dgm:prSet/>
      <dgm:spPr/>
      <dgm:t>
        <a:bodyPr/>
        <a:lstStyle/>
        <a:p>
          <a:endParaRPr lang="ru-RU"/>
        </a:p>
      </dgm:t>
    </dgm:pt>
    <dgm:pt modelId="{F778ED7D-9860-41EF-9991-E7E0229655F6}">
      <dgm:prSet/>
      <dgm:spPr/>
      <dgm:t>
        <a:bodyPr/>
        <a:lstStyle/>
        <a:p>
          <a:pPr rtl="0"/>
          <a:r>
            <a:rPr lang="ru-RU" b="1" dirty="0" smtClean="0">
              <a:latin typeface="Georgia" pitchFamily="18" charset="0"/>
            </a:rPr>
            <a:t>Вторая группа:</a:t>
          </a:r>
          <a:endParaRPr lang="ru-RU" b="1" dirty="0">
            <a:latin typeface="Georgia" pitchFamily="18" charset="0"/>
          </a:endParaRPr>
        </a:p>
      </dgm:t>
    </dgm:pt>
    <dgm:pt modelId="{12E7A969-B27C-4054-88DE-BB3B698D9489}" type="parTrans" cxnId="{EB77FA9E-91DE-45FC-8157-962BA0462A56}">
      <dgm:prSet/>
      <dgm:spPr/>
      <dgm:t>
        <a:bodyPr/>
        <a:lstStyle/>
        <a:p>
          <a:endParaRPr lang="ru-RU"/>
        </a:p>
      </dgm:t>
    </dgm:pt>
    <dgm:pt modelId="{6C4B15BB-87C8-4B63-914D-50DB3DB53135}" type="sibTrans" cxnId="{EB77FA9E-91DE-45FC-8157-962BA0462A56}">
      <dgm:prSet/>
      <dgm:spPr/>
      <dgm:t>
        <a:bodyPr/>
        <a:lstStyle/>
        <a:p>
          <a:endParaRPr lang="ru-RU"/>
        </a:p>
      </dgm:t>
    </dgm:pt>
    <dgm:pt modelId="{6F3E9753-7B22-4604-A71E-0C082BF6B042}">
      <dgm:prSet/>
      <dgm:spPr/>
      <dgm:t>
        <a:bodyPr/>
        <a:lstStyle/>
        <a:p>
          <a:pPr rtl="0"/>
          <a:r>
            <a:rPr lang="ru-RU" b="1" dirty="0" smtClean="0">
              <a:latin typeface="Georgia" pitchFamily="18" charset="0"/>
            </a:rPr>
            <a:t>Средний возраст – 63,3 года </a:t>
          </a:r>
          <a:endParaRPr lang="ru-RU" b="1" dirty="0">
            <a:latin typeface="Georgia" pitchFamily="18" charset="0"/>
          </a:endParaRPr>
        </a:p>
      </dgm:t>
    </dgm:pt>
    <dgm:pt modelId="{1BA2FFCC-713E-4164-84AB-258AFC4C07F4}" type="parTrans" cxnId="{758B24E6-E682-4C13-9E28-0A87589F60A6}">
      <dgm:prSet/>
      <dgm:spPr/>
      <dgm:t>
        <a:bodyPr/>
        <a:lstStyle/>
        <a:p>
          <a:endParaRPr lang="ru-RU"/>
        </a:p>
      </dgm:t>
    </dgm:pt>
    <dgm:pt modelId="{D94688EB-EC9C-4232-A03A-24DD06A59855}" type="sibTrans" cxnId="{758B24E6-E682-4C13-9E28-0A87589F60A6}">
      <dgm:prSet/>
      <dgm:spPr/>
      <dgm:t>
        <a:bodyPr/>
        <a:lstStyle/>
        <a:p>
          <a:endParaRPr lang="ru-RU"/>
        </a:p>
      </dgm:t>
    </dgm:pt>
    <dgm:pt modelId="{74F67872-F7F1-4CC3-A8FD-1DF1D7FEB5DE}">
      <dgm:prSet/>
      <dgm:spPr/>
      <dgm:t>
        <a:bodyPr/>
        <a:lstStyle/>
        <a:p>
          <a:pPr rtl="0"/>
          <a:r>
            <a:rPr lang="ru-RU" b="1" dirty="0" smtClean="0">
              <a:latin typeface="Georgia" pitchFamily="18" charset="0"/>
            </a:rPr>
            <a:t>мужчины – 13 (48,1 %) женщины  – 14 (51,9 %) </a:t>
          </a:r>
          <a:endParaRPr lang="ru-RU" b="1" dirty="0">
            <a:latin typeface="Georgia" pitchFamily="18" charset="0"/>
          </a:endParaRPr>
        </a:p>
      </dgm:t>
    </dgm:pt>
    <dgm:pt modelId="{B45A20C0-8767-4CE4-88E5-D05989C86D5E}" type="parTrans" cxnId="{C66F7851-C7C6-41B6-AD00-132A280A4763}">
      <dgm:prSet/>
      <dgm:spPr/>
      <dgm:t>
        <a:bodyPr/>
        <a:lstStyle/>
        <a:p>
          <a:endParaRPr lang="ru-RU"/>
        </a:p>
      </dgm:t>
    </dgm:pt>
    <dgm:pt modelId="{E089EFF7-E190-4B5F-99B3-892D5480D93B}" type="sibTrans" cxnId="{C66F7851-C7C6-41B6-AD00-132A280A4763}">
      <dgm:prSet/>
      <dgm:spPr/>
      <dgm:t>
        <a:bodyPr/>
        <a:lstStyle/>
        <a:p>
          <a:endParaRPr lang="ru-RU"/>
        </a:p>
      </dgm:t>
    </dgm:pt>
    <dgm:pt modelId="{46E40952-28BB-4490-8711-DD7BA5470F40}" type="pres">
      <dgm:prSet presAssocID="{15B01527-F5E5-48E7-A017-90F102A0B77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28198C6-E37E-469C-B351-2DF6FBC0762E}" type="pres">
      <dgm:prSet presAssocID="{4804D3BA-D55F-439B-8066-FC91EC336A1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2EF34B-5499-4010-8425-A5101C19D15D}" type="pres">
      <dgm:prSet presAssocID="{4804D3BA-D55F-439B-8066-FC91EC336A13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66F7851-C7C6-41B6-AD00-132A280A4763}" srcId="{4804D3BA-D55F-439B-8066-FC91EC336A13}" destId="{74F67872-F7F1-4CC3-A8FD-1DF1D7FEB5DE}" srcOrd="1" destOrd="0" parTransId="{B45A20C0-8767-4CE4-88E5-D05989C86D5E}" sibTransId="{E089EFF7-E190-4B5F-99B3-892D5480D93B}"/>
    <dgm:cxn modelId="{6DE91214-11A8-4C5B-B6E9-AF12C213A85B}" srcId="{15B01527-F5E5-48E7-A017-90F102A0B77D}" destId="{4804D3BA-D55F-439B-8066-FC91EC336A13}" srcOrd="0" destOrd="0" parTransId="{C84B3F60-F85F-4645-86C5-3EADDB32EDEB}" sibTransId="{331D1EC4-604A-4681-A74A-AA7E4626F785}"/>
    <dgm:cxn modelId="{9F2B0EA4-E053-402A-AA09-E12096161DA4}" type="presOf" srcId="{6F3E9753-7B22-4604-A71E-0C082BF6B042}" destId="{5B2EF34B-5499-4010-8425-A5101C19D15D}" srcOrd="0" destOrd="2" presId="urn:microsoft.com/office/officeart/2005/8/layout/vList2"/>
    <dgm:cxn modelId="{758B24E6-E682-4C13-9E28-0A87589F60A6}" srcId="{4804D3BA-D55F-439B-8066-FC91EC336A13}" destId="{6F3E9753-7B22-4604-A71E-0C082BF6B042}" srcOrd="2" destOrd="0" parTransId="{1BA2FFCC-713E-4164-84AB-258AFC4C07F4}" sibTransId="{D94688EB-EC9C-4232-A03A-24DD06A59855}"/>
    <dgm:cxn modelId="{BBA68D0E-7F16-4E9D-9E58-1E8531C5A0FB}" type="presOf" srcId="{15B01527-F5E5-48E7-A017-90F102A0B77D}" destId="{46E40952-28BB-4490-8711-DD7BA5470F40}" srcOrd="0" destOrd="0" presId="urn:microsoft.com/office/officeart/2005/8/layout/vList2"/>
    <dgm:cxn modelId="{37F6BEE4-9313-4E54-9A26-07AA88D75B2E}" type="presOf" srcId="{4804D3BA-D55F-439B-8066-FC91EC336A13}" destId="{728198C6-E37E-469C-B351-2DF6FBC0762E}" srcOrd="0" destOrd="0" presId="urn:microsoft.com/office/officeart/2005/8/layout/vList2"/>
    <dgm:cxn modelId="{62CC2F24-AB55-4656-8ED6-2540DAA18762}" type="presOf" srcId="{F778ED7D-9860-41EF-9991-E7E0229655F6}" destId="{5B2EF34B-5499-4010-8425-A5101C19D15D}" srcOrd="0" destOrd="0" presId="urn:microsoft.com/office/officeart/2005/8/layout/vList2"/>
    <dgm:cxn modelId="{D9C66A85-A75F-4828-99AD-A088681DB2E3}" type="presOf" srcId="{74F67872-F7F1-4CC3-A8FD-1DF1D7FEB5DE}" destId="{5B2EF34B-5499-4010-8425-A5101C19D15D}" srcOrd="0" destOrd="1" presId="urn:microsoft.com/office/officeart/2005/8/layout/vList2"/>
    <dgm:cxn modelId="{EB77FA9E-91DE-45FC-8157-962BA0462A56}" srcId="{4804D3BA-D55F-439B-8066-FC91EC336A13}" destId="{F778ED7D-9860-41EF-9991-E7E0229655F6}" srcOrd="0" destOrd="0" parTransId="{12E7A969-B27C-4054-88DE-BB3B698D9489}" sibTransId="{6C4B15BB-87C8-4B63-914D-50DB3DB53135}"/>
    <dgm:cxn modelId="{3D1E65F7-D438-4DB0-B3AA-7671357044D1}" type="presParOf" srcId="{46E40952-28BB-4490-8711-DD7BA5470F40}" destId="{728198C6-E37E-469C-B351-2DF6FBC0762E}" srcOrd="0" destOrd="0" presId="urn:microsoft.com/office/officeart/2005/8/layout/vList2"/>
    <dgm:cxn modelId="{ECEC3DDF-49BF-4BFA-952A-3EAD850F5F4D}" type="presParOf" srcId="{46E40952-28BB-4490-8711-DD7BA5470F40}" destId="{5B2EF34B-5499-4010-8425-A5101C19D15D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6155332-9A9D-4D27-97C5-510F51ABF957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FF0A28E-33BC-4D9B-ABC4-47CD31A1DC4C}">
      <dgm:prSet/>
      <dgm:spPr/>
      <dgm:t>
        <a:bodyPr/>
        <a:lstStyle/>
        <a:p>
          <a:pPr rtl="0"/>
          <a:r>
            <a:rPr lang="ru-RU" b="1" smtClean="0"/>
            <a:t>Тяжесть неврологической симптоматики оценивали по следующим критериям: </a:t>
          </a:r>
          <a:endParaRPr lang="ru-RU"/>
        </a:p>
      </dgm:t>
    </dgm:pt>
    <dgm:pt modelId="{C151327E-66AF-423E-8FBF-1A1D83A2011F}" type="parTrans" cxnId="{042A0C8E-02FD-48CD-B942-1BCFEB214943}">
      <dgm:prSet/>
      <dgm:spPr/>
      <dgm:t>
        <a:bodyPr/>
        <a:lstStyle/>
        <a:p>
          <a:endParaRPr lang="ru-RU"/>
        </a:p>
      </dgm:t>
    </dgm:pt>
    <dgm:pt modelId="{9B2DC093-FE32-434D-A8FF-34E23F8DBF9A}" type="sibTrans" cxnId="{042A0C8E-02FD-48CD-B942-1BCFEB214943}">
      <dgm:prSet/>
      <dgm:spPr/>
      <dgm:t>
        <a:bodyPr/>
        <a:lstStyle/>
        <a:p>
          <a:endParaRPr lang="ru-RU"/>
        </a:p>
      </dgm:t>
    </dgm:pt>
    <dgm:pt modelId="{7D3060A7-2DCE-49D2-8BB6-B2924E5AB538}">
      <dgm:prSet/>
      <dgm:spPr/>
      <dgm:t>
        <a:bodyPr/>
        <a:lstStyle/>
        <a:p>
          <a:pPr rtl="0"/>
          <a:r>
            <a:rPr lang="ru-RU" b="1" dirty="0" smtClean="0"/>
            <a:t>0-10 баллов </a:t>
          </a:r>
          <a:r>
            <a:rPr lang="en-US" b="1" dirty="0" smtClean="0"/>
            <a:t>NIHSS</a:t>
          </a:r>
          <a:r>
            <a:rPr lang="ru-RU" b="1" dirty="0" smtClean="0"/>
            <a:t> – умеренная симптоматика </a:t>
          </a:r>
          <a:endParaRPr lang="ru-RU" dirty="0"/>
        </a:p>
      </dgm:t>
    </dgm:pt>
    <dgm:pt modelId="{56202720-01F4-4255-B335-D83F2F2C098F}" type="parTrans" cxnId="{4E5B6803-BC77-47BD-A57C-7F3A22E2FB6E}">
      <dgm:prSet/>
      <dgm:spPr/>
      <dgm:t>
        <a:bodyPr/>
        <a:lstStyle/>
        <a:p>
          <a:endParaRPr lang="ru-RU"/>
        </a:p>
      </dgm:t>
    </dgm:pt>
    <dgm:pt modelId="{8A008E61-8778-47FC-81CA-7474456AB2EB}" type="sibTrans" cxnId="{4E5B6803-BC77-47BD-A57C-7F3A22E2FB6E}">
      <dgm:prSet/>
      <dgm:spPr/>
      <dgm:t>
        <a:bodyPr/>
        <a:lstStyle/>
        <a:p>
          <a:endParaRPr lang="ru-RU"/>
        </a:p>
      </dgm:t>
    </dgm:pt>
    <dgm:pt modelId="{C3D23337-B726-4ACD-B00D-6CF0E547556D}">
      <dgm:prSet/>
      <dgm:spPr/>
      <dgm:t>
        <a:bodyPr/>
        <a:lstStyle/>
        <a:p>
          <a:pPr rtl="0"/>
          <a:r>
            <a:rPr lang="ru-RU" b="1" dirty="0" smtClean="0"/>
            <a:t>11-20 баллов – выраженная симптоматика</a:t>
          </a:r>
          <a:endParaRPr lang="ru-RU" dirty="0"/>
        </a:p>
      </dgm:t>
    </dgm:pt>
    <dgm:pt modelId="{30BC2D74-4CEC-49C1-B957-52B13BCB22D6}" type="parTrans" cxnId="{D66A5DE1-E52A-4D78-A45F-4C8CF310FA39}">
      <dgm:prSet/>
      <dgm:spPr/>
      <dgm:t>
        <a:bodyPr/>
        <a:lstStyle/>
        <a:p>
          <a:endParaRPr lang="ru-RU"/>
        </a:p>
      </dgm:t>
    </dgm:pt>
    <dgm:pt modelId="{EBF9AD42-E871-4180-A550-9A95B128D315}" type="sibTrans" cxnId="{D66A5DE1-E52A-4D78-A45F-4C8CF310FA39}">
      <dgm:prSet/>
      <dgm:spPr/>
      <dgm:t>
        <a:bodyPr/>
        <a:lstStyle/>
        <a:p>
          <a:endParaRPr lang="ru-RU"/>
        </a:p>
      </dgm:t>
    </dgm:pt>
    <dgm:pt modelId="{16E76AD1-5118-40C0-9582-75E42079ADEB}">
      <dgm:prSet/>
      <dgm:spPr/>
      <dgm:t>
        <a:bodyPr/>
        <a:lstStyle/>
        <a:p>
          <a:pPr rtl="0"/>
          <a:r>
            <a:rPr lang="ru-RU" b="1" smtClean="0"/>
            <a:t>21 и &gt; баллов – тяжёлая симптоматика </a:t>
          </a:r>
          <a:endParaRPr lang="ru-RU"/>
        </a:p>
      </dgm:t>
    </dgm:pt>
    <dgm:pt modelId="{6DF9E835-8107-47CE-9D13-9B371036F025}" type="parTrans" cxnId="{7F611788-6F62-4CE0-988F-B415F2275B6F}">
      <dgm:prSet/>
      <dgm:spPr/>
      <dgm:t>
        <a:bodyPr/>
        <a:lstStyle/>
        <a:p>
          <a:endParaRPr lang="ru-RU"/>
        </a:p>
      </dgm:t>
    </dgm:pt>
    <dgm:pt modelId="{FCE5BB3B-F77C-4D9A-AFCE-8B589E442E25}" type="sibTrans" cxnId="{7F611788-6F62-4CE0-988F-B415F2275B6F}">
      <dgm:prSet/>
      <dgm:spPr/>
      <dgm:t>
        <a:bodyPr/>
        <a:lstStyle/>
        <a:p>
          <a:endParaRPr lang="ru-RU"/>
        </a:p>
      </dgm:t>
    </dgm:pt>
    <dgm:pt modelId="{1F12107A-9375-4A9B-9676-C617E7A83B33}" type="pres">
      <dgm:prSet presAssocID="{56155332-9A9D-4D27-97C5-510F51ABF957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A557EF8F-C100-46C6-8C99-1B92E2486CCB}" type="pres">
      <dgm:prSet presAssocID="{8FF0A28E-33BC-4D9B-ABC4-47CD31A1DC4C}" presName="thickLine" presStyleLbl="alignNode1" presStyleIdx="0" presStyleCnt="4"/>
      <dgm:spPr/>
    </dgm:pt>
    <dgm:pt modelId="{08B7B570-A19E-4055-A110-0C6D7AB73E2A}" type="pres">
      <dgm:prSet presAssocID="{8FF0A28E-33BC-4D9B-ABC4-47CD31A1DC4C}" presName="horz1" presStyleCnt="0"/>
      <dgm:spPr/>
    </dgm:pt>
    <dgm:pt modelId="{CA677A38-23E8-4FC9-94A3-75F884289C51}" type="pres">
      <dgm:prSet presAssocID="{8FF0A28E-33BC-4D9B-ABC4-47CD31A1DC4C}" presName="tx1" presStyleLbl="revTx" presStyleIdx="0" presStyleCnt="4"/>
      <dgm:spPr/>
      <dgm:t>
        <a:bodyPr/>
        <a:lstStyle/>
        <a:p>
          <a:endParaRPr lang="ru-RU"/>
        </a:p>
      </dgm:t>
    </dgm:pt>
    <dgm:pt modelId="{8ED9B469-D39B-4C86-BE8F-729910FE1455}" type="pres">
      <dgm:prSet presAssocID="{8FF0A28E-33BC-4D9B-ABC4-47CD31A1DC4C}" presName="vert1" presStyleCnt="0"/>
      <dgm:spPr/>
    </dgm:pt>
    <dgm:pt modelId="{C9076AAD-2E16-4D89-98C1-A9CEB6EE7949}" type="pres">
      <dgm:prSet presAssocID="{7D3060A7-2DCE-49D2-8BB6-B2924E5AB538}" presName="thickLine" presStyleLbl="alignNode1" presStyleIdx="1" presStyleCnt="4"/>
      <dgm:spPr/>
    </dgm:pt>
    <dgm:pt modelId="{073C0F3F-4496-42C0-BF54-477321E60172}" type="pres">
      <dgm:prSet presAssocID="{7D3060A7-2DCE-49D2-8BB6-B2924E5AB538}" presName="horz1" presStyleCnt="0"/>
      <dgm:spPr/>
    </dgm:pt>
    <dgm:pt modelId="{59507500-05DD-4508-ABA7-CB9D2C1BA9C2}" type="pres">
      <dgm:prSet presAssocID="{7D3060A7-2DCE-49D2-8BB6-B2924E5AB538}" presName="tx1" presStyleLbl="revTx" presStyleIdx="1" presStyleCnt="4"/>
      <dgm:spPr/>
      <dgm:t>
        <a:bodyPr/>
        <a:lstStyle/>
        <a:p>
          <a:endParaRPr lang="ru-RU"/>
        </a:p>
      </dgm:t>
    </dgm:pt>
    <dgm:pt modelId="{778E6206-4CBD-44F3-931B-DC59832DFC2C}" type="pres">
      <dgm:prSet presAssocID="{7D3060A7-2DCE-49D2-8BB6-B2924E5AB538}" presName="vert1" presStyleCnt="0"/>
      <dgm:spPr/>
    </dgm:pt>
    <dgm:pt modelId="{86ABE45E-7F20-4378-8428-9DB8BDD1BF9F}" type="pres">
      <dgm:prSet presAssocID="{C3D23337-B726-4ACD-B00D-6CF0E547556D}" presName="thickLine" presStyleLbl="alignNode1" presStyleIdx="2" presStyleCnt="4"/>
      <dgm:spPr/>
    </dgm:pt>
    <dgm:pt modelId="{C62E37D0-A3FB-4142-A6DE-9B68E26D25E2}" type="pres">
      <dgm:prSet presAssocID="{C3D23337-B726-4ACD-B00D-6CF0E547556D}" presName="horz1" presStyleCnt="0"/>
      <dgm:spPr/>
    </dgm:pt>
    <dgm:pt modelId="{45687492-73CC-40AE-851A-BB8BCFF39F1D}" type="pres">
      <dgm:prSet presAssocID="{C3D23337-B726-4ACD-B00D-6CF0E547556D}" presName="tx1" presStyleLbl="revTx" presStyleIdx="2" presStyleCnt="4"/>
      <dgm:spPr/>
      <dgm:t>
        <a:bodyPr/>
        <a:lstStyle/>
        <a:p>
          <a:endParaRPr lang="ru-RU"/>
        </a:p>
      </dgm:t>
    </dgm:pt>
    <dgm:pt modelId="{9128DC69-6DE8-4FF1-A0B2-B831223B1FF3}" type="pres">
      <dgm:prSet presAssocID="{C3D23337-B726-4ACD-B00D-6CF0E547556D}" presName="vert1" presStyleCnt="0"/>
      <dgm:spPr/>
    </dgm:pt>
    <dgm:pt modelId="{938A62ED-B6E4-4B9D-B7E5-B9E75A45ABBE}" type="pres">
      <dgm:prSet presAssocID="{16E76AD1-5118-40C0-9582-75E42079ADEB}" presName="thickLine" presStyleLbl="alignNode1" presStyleIdx="3" presStyleCnt="4"/>
      <dgm:spPr/>
    </dgm:pt>
    <dgm:pt modelId="{E3E0372E-B916-46EE-AFED-706CA38FBF71}" type="pres">
      <dgm:prSet presAssocID="{16E76AD1-5118-40C0-9582-75E42079ADEB}" presName="horz1" presStyleCnt="0"/>
      <dgm:spPr/>
    </dgm:pt>
    <dgm:pt modelId="{DAE2AE2F-13AE-4832-8FDA-A60985B012FB}" type="pres">
      <dgm:prSet presAssocID="{16E76AD1-5118-40C0-9582-75E42079ADEB}" presName="tx1" presStyleLbl="revTx" presStyleIdx="3" presStyleCnt="4"/>
      <dgm:spPr/>
      <dgm:t>
        <a:bodyPr/>
        <a:lstStyle/>
        <a:p>
          <a:endParaRPr lang="ru-RU"/>
        </a:p>
      </dgm:t>
    </dgm:pt>
    <dgm:pt modelId="{C741DD40-DF04-48DD-A8F7-7472A2EA0F33}" type="pres">
      <dgm:prSet presAssocID="{16E76AD1-5118-40C0-9582-75E42079ADEB}" presName="vert1" presStyleCnt="0"/>
      <dgm:spPr/>
    </dgm:pt>
  </dgm:ptLst>
  <dgm:cxnLst>
    <dgm:cxn modelId="{7F611788-6F62-4CE0-988F-B415F2275B6F}" srcId="{56155332-9A9D-4D27-97C5-510F51ABF957}" destId="{16E76AD1-5118-40C0-9582-75E42079ADEB}" srcOrd="3" destOrd="0" parTransId="{6DF9E835-8107-47CE-9D13-9B371036F025}" sibTransId="{FCE5BB3B-F77C-4D9A-AFCE-8B589E442E25}"/>
    <dgm:cxn modelId="{F7FA550A-443A-40C3-B14D-89BAC7CA71CD}" type="presOf" srcId="{56155332-9A9D-4D27-97C5-510F51ABF957}" destId="{1F12107A-9375-4A9B-9676-C617E7A83B33}" srcOrd="0" destOrd="0" presId="urn:microsoft.com/office/officeart/2008/layout/LinedList"/>
    <dgm:cxn modelId="{D66A5DE1-E52A-4D78-A45F-4C8CF310FA39}" srcId="{56155332-9A9D-4D27-97C5-510F51ABF957}" destId="{C3D23337-B726-4ACD-B00D-6CF0E547556D}" srcOrd="2" destOrd="0" parTransId="{30BC2D74-4CEC-49C1-B957-52B13BCB22D6}" sibTransId="{EBF9AD42-E871-4180-A550-9A95B128D315}"/>
    <dgm:cxn modelId="{652C5389-1623-479F-A440-530AE7938866}" type="presOf" srcId="{8FF0A28E-33BC-4D9B-ABC4-47CD31A1DC4C}" destId="{CA677A38-23E8-4FC9-94A3-75F884289C51}" srcOrd="0" destOrd="0" presId="urn:microsoft.com/office/officeart/2008/layout/LinedList"/>
    <dgm:cxn modelId="{042A0C8E-02FD-48CD-B942-1BCFEB214943}" srcId="{56155332-9A9D-4D27-97C5-510F51ABF957}" destId="{8FF0A28E-33BC-4D9B-ABC4-47CD31A1DC4C}" srcOrd="0" destOrd="0" parTransId="{C151327E-66AF-423E-8FBF-1A1D83A2011F}" sibTransId="{9B2DC093-FE32-434D-A8FF-34E23F8DBF9A}"/>
    <dgm:cxn modelId="{358CEBCD-3136-4890-AE6D-8E969577FDD4}" type="presOf" srcId="{7D3060A7-2DCE-49D2-8BB6-B2924E5AB538}" destId="{59507500-05DD-4508-ABA7-CB9D2C1BA9C2}" srcOrd="0" destOrd="0" presId="urn:microsoft.com/office/officeart/2008/layout/LinedList"/>
    <dgm:cxn modelId="{B74D1CDF-EC18-47EA-B106-C3E97EC146CD}" type="presOf" srcId="{C3D23337-B726-4ACD-B00D-6CF0E547556D}" destId="{45687492-73CC-40AE-851A-BB8BCFF39F1D}" srcOrd="0" destOrd="0" presId="urn:microsoft.com/office/officeart/2008/layout/LinedList"/>
    <dgm:cxn modelId="{0D53E0BF-A6F2-4979-9D2F-C0B1F9B24FF6}" type="presOf" srcId="{16E76AD1-5118-40C0-9582-75E42079ADEB}" destId="{DAE2AE2F-13AE-4832-8FDA-A60985B012FB}" srcOrd="0" destOrd="0" presId="urn:microsoft.com/office/officeart/2008/layout/LinedList"/>
    <dgm:cxn modelId="{4E5B6803-BC77-47BD-A57C-7F3A22E2FB6E}" srcId="{56155332-9A9D-4D27-97C5-510F51ABF957}" destId="{7D3060A7-2DCE-49D2-8BB6-B2924E5AB538}" srcOrd="1" destOrd="0" parTransId="{56202720-01F4-4255-B335-D83F2F2C098F}" sibTransId="{8A008E61-8778-47FC-81CA-7474456AB2EB}"/>
    <dgm:cxn modelId="{43B54E0E-A282-4C4B-8E30-5AC108AA4FD8}" type="presParOf" srcId="{1F12107A-9375-4A9B-9676-C617E7A83B33}" destId="{A557EF8F-C100-46C6-8C99-1B92E2486CCB}" srcOrd="0" destOrd="0" presId="urn:microsoft.com/office/officeart/2008/layout/LinedList"/>
    <dgm:cxn modelId="{1E37169B-B081-4554-B55C-5E69B9A92C5B}" type="presParOf" srcId="{1F12107A-9375-4A9B-9676-C617E7A83B33}" destId="{08B7B570-A19E-4055-A110-0C6D7AB73E2A}" srcOrd="1" destOrd="0" presId="urn:microsoft.com/office/officeart/2008/layout/LinedList"/>
    <dgm:cxn modelId="{34586833-FFF9-49F0-BB6C-AF7EE0E472CF}" type="presParOf" srcId="{08B7B570-A19E-4055-A110-0C6D7AB73E2A}" destId="{CA677A38-23E8-4FC9-94A3-75F884289C51}" srcOrd="0" destOrd="0" presId="urn:microsoft.com/office/officeart/2008/layout/LinedList"/>
    <dgm:cxn modelId="{B19FF392-1B50-46FA-BB20-C07D8AE3E153}" type="presParOf" srcId="{08B7B570-A19E-4055-A110-0C6D7AB73E2A}" destId="{8ED9B469-D39B-4C86-BE8F-729910FE1455}" srcOrd="1" destOrd="0" presId="urn:microsoft.com/office/officeart/2008/layout/LinedList"/>
    <dgm:cxn modelId="{4CDA35ED-2ECB-4A46-88AB-0E7ECB51EA4F}" type="presParOf" srcId="{1F12107A-9375-4A9B-9676-C617E7A83B33}" destId="{C9076AAD-2E16-4D89-98C1-A9CEB6EE7949}" srcOrd="2" destOrd="0" presId="urn:microsoft.com/office/officeart/2008/layout/LinedList"/>
    <dgm:cxn modelId="{369DD8CF-0B52-4904-BF51-43D5682FA8FD}" type="presParOf" srcId="{1F12107A-9375-4A9B-9676-C617E7A83B33}" destId="{073C0F3F-4496-42C0-BF54-477321E60172}" srcOrd="3" destOrd="0" presId="urn:microsoft.com/office/officeart/2008/layout/LinedList"/>
    <dgm:cxn modelId="{EEFA08FD-B355-420F-A7C5-8E2B3BC10636}" type="presParOf" srcId="{073C0F3F-4496-42C0-BF54-477321E60172}" destId="{59507500-05DD-4508-ABA7-CB9D2C1BA9C2}" srcOrd="0" destOrd="0" presId="urn:microsoft.com/office/officeart/2008/layout/LinedList"/>
    <dgm:cxn modelId="{720051A2-9600-437B-B4A3-59ED5D700B6F}" type="presParOf" srcId="{073C0F3F-4496-42C0-BF54-477321E60172}" destId="{778E6206-4CBD-44F3-931B-DC59832DFC2C}" srcOrd="1" destOrd="0" presId="urn:microsoft.com/office/officeart/2008/layout/LinedList"/>
    <dgm:cxn modelId="{18846CDD-492A-4151-A4F1-0DDBC1230DE8}" type="presParOf" srcId="{1F12107A-9375-4A9B-9676-C617E7A83B33}" destId="{86ABE45E-7F20-4378-8428-9DB8BDD1BF9F}" srcOrd="4" destOrd="0" presId="urn:microsoft.com/office/officeart/2008/layout/LinedList"/>
    <dgm:cxn modelId="{023E87E3-D8DC-4B6E-9F5B-4EF33AC4E694}" type="presParOf" srcId="{1F12107A-9375-4A9B-9676-C617E7A83B33}" destId="{C62E37D0-A3FB-4142-A6DE-9B68E26D25E2}" srcOrd="5" destOrd="0" presId="urn:microsoft.com/office/officeart/2008/layout/LinedList"/>
    <dgm:cxn modelId="{425D4B5E-B74C-4FA7-8B55-459E4CFAE1A6}" type="presParOf" srcId="{C62E37D0-A3FB-4142-A6DE-9B68E26D25E2}" destId="{45687492-73CC-40AE-851A-BB8BCFF39F1D}" srcOrd="0" destOrd="0" presId="urn:microsoft.com/office/officeart/2008/layout/LinedList"/>
    <dgm:cxn modelId="{9BFE90C9-8F2B-4FB2-8A81-A79B4015235D}" type="presParOf" srcId="{C62E37D0-A3FB-4142-A6DE-9B68E26D25E2}" destId="{9128DC69-6DE8-4FF1-A0B2-B831223B1FF3}" srcOrd="1" destOrd="0" presId="urn:microsoft.com/office/officeart/2008/layout/LinedList"/>
    <dgm:cxn modelId="{B4F539E1-03FF-4AC8-B86B-FBFFC1F56DBE}" type="presParOf" srcId="{1F12107A-9375-4A9B-9676-C617E7A83B33}" destId="{938A62ED-B6E4-4B9D-B7E5-B9E75A45ABBE}" srcOrd="6" destOrd="0" presId="urn:microsoft.com/office/officeart/2008/layout/LinedList"/>
    <dgm:cxn modelId="{7EEAA1DC-30CD-413C-8A64-641B53740D94}" type="presParOf" srcId="{1F12107A-9375-4A9B-9676-C617E7A83B33}" destId="{E3E0372E-B916-46EE-AFED-706CA38FBF71}" srcOrd="7" destOrd="0" presId="urn:microsoft.com/office/officeart/2008/layout/LinedList"/>
    <dgm:cxn modelId="{E968BD55-A7C5-48F7-B71E-79D5EE5A0A24}" type="presParOf" srcId="{E3E0372E-B916-46EE-AFED-706CA38FBF71}" destId="{DAE2AE2F-13AE-4832-8FDA-A60985B012FB}" srcOrd="0" destOrd="0" presId="urn:microsoft.com/office/officeart/2008/layout/LinedList"/>
    <dgm:cxn modelId="{7DF42FCE-9609-4C42-842F-1FE6B00EA401}" type="presParOf" srcId="{E3E0372E-B916-46EE-AFED-706CA38FBF71}" destId="{C741DD40-DF04-48DD-A8F7-7472A2EA0F3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5465212-F665-40A0-9612-477C8E7044C7}" type="doc">
      <dgm:prSet loTypeId="urn:microsoft.com/office/officeart/2005/8/layout/list1" loCatId="list" qsTypeId="urn:microsoft.com/office/officeart/2005/8/quickstyle/3d2" qsCatId="3D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927446EA-7B77-4556-9C53-32BC8C8C2668}">
      <dgm:prSet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Тренировки на комплексе проводились в среднем 4 раза в неделю. </a:t>
          </a:r>
        </a:p>
      </dgm:t>
    </dgm:pt>
    <dgm:pt modelId="{4DE7B4F9-5558-4AD5-B2FA-8660028046D4}" type="parTrans" cxnId="{468AD79C-A109-40C8-9C68-82CE74DA797D}">
      <dgm:prSet/>
      <dgm:spPr/>
      <dgm:t>
        <a:bodyPr/>
        <a:lstStyle/>
        <a:p>
          <a:endParaRPr lang="ru-RU"/>
        </a:p>
      </dgm:t>
    </dgm:pt>
    <dgm:pt modelId="{5AAF0126-36DB-45F2-B9B3-7B119B6AF148}" type="sibTrans" cxnId="{468AD79C-A109-40C8-9C68-82CE74DA797D}">
      <dgm:prSet/>
      <dgm:spPr/>
      <dgm:t>
        <a:bodyPr/>
        <a:lstStyle/>
        <a:p>
          <a:endParaRPr lang="ru-RU"/>
        </a:p>
      </dgm:t>
    </dgm:pt>
    <dgm:pt modelId="{2409E933-E6E4-42B5-8146-98C8F927E002}">
      <dgm:prSet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Количество тренировок варьировало от состояния пациента. </a:t>
          </a:r>
        </a:p>
      </dgm:t>
    </dgm:pt>
    <dgm:pt modelId="{902AF239-B46F-4939-A0EF-79115792EE64}" type="parTrans" cxnId="{393A9AC2-A8E9-4BF1-9ECB-219077E00813}">
      <dgm:prSet/>
      <dgm:spPr/>
      <dgm:t>
        <a:bodyPr/>
        <a:lstStyle/>
        <a:p>
          <a:endParaRPr lang="ru-RU"/>
        </a:p>
      </dgm:t>
    </dgm:pt>
    <dgm:pt modelId="{257B7ACC-402C-4170-A2EA-CF2E50CEEB41}" type="sibTrans" cxnId="{393A9AC2-A8E9-4BF1-9ECB-219077E00813}">
      <dgm:prSet/>
      <dgm:spPr/>
      <dgm:t>
        <a:bodyPr/>
        <a:lstStyle/>
        <a:p>
          <a:endParaRPr lang="ru-RU"/>
        </a:p>
      </dgm:t>
    </dgm:pt>
    <dgm:pt modelId="{360F5A56-CF47-45B5-B613-911FFEC52507}">
      <dgm:prSet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Каждое занятие продолжалось в среднем 30 минут без учета времени, затраченного на подготовку пациента</a:t>
          </a:r>
          <a:r>
            <a:rPr lang="ru-RU" sz="1800" dirty="0" smtClean="0"/>
            <a:t>.</a:t>
          </a:r>
        </a:p>
      </dgm:t>
    </dgm:pt>
    <dgm:pt modelId="{51240C55-D00C-45F5-AB8C-59A0CBA91E2C}" type="parTrans" cxnId="{2A574E3E-F075-421A-8600-E3A1147D6A5E}">
      <dgm:prSet/>
      <dgm:spPr/>
      <dgm:t>
        <a:bodyPr/>
        <a:lstStyle/>
        <a:p>
          <a:endParaRPr lang="ru-RU"/>
        </a:p>
      </dgm:t>
    </dgm:pt>
    <dgm:pt modelId="{3C5367FD-F1F9-4D0B-A689-90755E22AD15}" type="sibTrans" cxnId="{2A574E3E-F075-421A-8600-E3A1147D6A5E}">
      <dgm:prSet/>
      <dgm:spPr/>
      <dgm:t>
        <a:bodyPr/>
        <a:lstStyle/>
        <a:p>
          <a:endParaRPr lang="ru-RU"/>
        </a:p>
      </dgm:t>
    </dgm:pt>
    <dgm:pt modelId="{4A2766EC-A9E0-4806-A0AA-50AD6DC878C9}">
      <dgm:prSet custT="1"/>
      <dgm:spPr/>
      <dgm:t>
        <a:bodyPr/>
        <a:lstStyle/>
        <a:p>
          <a:r>
            <a:rPr lang="ru-RU" sz="1800" dirty="0" smtClean="0">
              <a:solidFill>
                <a:schemeClr val="bg1"/>
              </a:solidFill>
            </a:rPr>
            <a:t>Непосредственно перед началом тренировки оценивался исходный уровень пациента и, исходя из полученных значений, выставлялись параметры нагрузки. </a:t>
          </a:r>
        </a:p>
      </dgm:t>
    </dgm:pt>
    <dgm:pt modelId="{F12C379B-B7A1-4EEF-B221-B3A6A3A3E391}" type="parTrans" cxnId="{A52DF216-3B92-47DA-8934-437342FEEDB9}">
      <dgm:prSet/>
      <dgm:spPr/>
      <dgm:t>
        <a:bodyPr/>
        <a:lstStyle/>
        <a:p>
          <a:endParaRPr lang="ru-RU"/>
        </a:p>
      </dgm:t>
    </dgm:pt>
    <dgm:pt modelId="{0F15D642-EB07-400B-A264-F7C7BC131853}" type="sibTrans" cxnId="{A52DF216-3B92-47DA-8934-437342FEEDB9}">
      <dgm:prSet/>
      <dgm:spPr/>
      <dgm:t>
        <a:bodyPr/>
        <a:lstStyle/>
        <a:p>
          <a:endParaRPr lang="ru-RU"/>
        </a:p>
      </dgm:t>
    </dgm:pt>
    <dgm:pt modelId="{01437393-28DB-40BD-A8AA-1664CF1FDFCF}" type="pres">
      <dgm:prSet presAssocID="{15465212-F665-40A0-9612-477C8E7044C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A82C9B8-9782-4D23-9AE8-780F70C2A30A}" type="pres">
      <dgm:prSet presAssocID="{927446EA-7B77-4556-9C53-32BC8C8C2668}" presName="parentLin" presStyleCnt="0"/>
      <dgm:spPr/>
    </dgm:pt>
    <dgm:pt modelId="{9BA6E3E4-81BF-40A4-A31A-AEC367FDF4DE}" type="pres">
      <dgm:prSet presAssocID="{927446EA-7B77-4556-9C53-32BC8C8C2668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DDA4A333-30AE-4E9E-A0BD-D06E30CF8951}" type="pres">
      <dgm:prSet presAssocID="{927446EA-7B77-4556-9C53-32BC8C8C2668}" presName="parentText" presStyleLbl="node1" presStyleIdx="0" presStyleCnt="4" custScaleX="106825" custScaleY="42958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3BCF02-A9F0-44BC-8C87-724B3E9ECE56}" type="pres">
      <dgm:prSet presAssocID="{927446EA-7B77-4556-9C53-32BC8C8C2668}" presName="negativeSpace" presStyleCnt="0"/>
      <dgm:spPr/>
    </dgm:pt>
    <dgm:pt modelId="{8244C47C-6105-414C-BE11-7967D1DF2388}" type="pres">
      <dgm:prSet presAssocID="{927446EA-7B77-4556-9C53-32BC8C8C2668}" presName="childText" presStyleLbl="conFgAcc1" presStyleIdx="0" presStyleCnt="4">
        <dgm:presLayoutVars>
          <dgm:bulletEnabled val="1"/>
        </dgm:presLayoutVars>
      </dgm:prSet>
      <dgm:spPr/>
    </dgm:pt>
    <dgm:pt modelId="{69B8D709-03F8-41E6-B259-A6D82F95D0DB}" type="pres">
      <dgm:prSet presAssocID="{5AAF0126-36DB-45F2-B9B3-7B119B6AF148}" presName="spaceBetweenRectangles" presStyleCnt="0"/>
      <dgm:spPr/>
    </dgm:pt>
    <dgm:pt modelId="{8D2499C9-31DA-4E52-86CA-FEF5F17BC5CC}" type="pres">
      <dgm:prSet presAssocID="{2409E933-E6E4-42B5-8146-98C8F927E002}" presName="parentLin" presStyleCnt="0"/>
      <dgm:spPr/>
    </dgm:pt>
    <dgm:pt modelId="{D0201706-8ED4-4D75-8002-FE8A2F7B2DEE}" type="pres">
      <dgm:prSet presAssocID="{2409E933-E6E4-42B5-8146-98C8F927E002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AC376608-D7D0-481A-B7FE-611673D04D73}" type="pres">
      <dgm:prSet presAssocID="{2409E933-E6E4-42B5-8146-98C8F927E002}" presName="parentText" presStyleLbl="node1" presStyleIdx="1" presStyleCnt="4" custAng="10800000" custFlipVert="1" custScaleX="105424" custScaleY="30035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F4D8FC-CD7C-41B2-BAE7-65FADA4F74A4}" type="pres">
      <dgm:prSet presAssocID="{2409E933-E6E4-42B5-8146-98C8F927E002}" presName="negativeSpace" presStyleCnt="0"/>
      <dgm:spPr/>
    </dgm:pt>
    <dgm:pt modelId="{559C1EC7-9DFB-41E3-8BB2-2D68771DAE87}" type="pres">
      <dgm:prSet presAssocID="{2409E933-E6E4-42B5-8146-98C8F927E002}" presName="childText" presStyleLbl="conFgAcc1" presStyleIdx="1" presStyleCnt="4">
        <dgm:presLayoutVars>
          <dgm:bulletEnabled val="1"/>
        </dgm:presLayoutVars>
      </dgm:prSet>
      <dgm:spPr/>
    </dgm:pt>
    <dgm:pt modelId="{7B84233B-D6D4-47A7-8F43-C70A70BBC728}" type="pres">
      <dgm:prSet presAssocID="{257B7ACC-402C-4170-A2EA-CF2E50CEEB41}" presName="spaceBetweenRectangles" presStyleCnt="0"/>
      <dgm:spPr/>
    </dgm:pt>
    <dgm:pt modelId="{7A021A8E-FA3D-47B8-AA07-C68F90699BE9}" type="pres">
      <dgm:prSet presAssocID="{360F5A56-CF47-45B5-B613-911FFEC52507}" presName="parentLin" presStyleCnt="0"/>
      <dgm:spPr/>
    </dgm:pt>
    <dgm:pt modelId="{ACEDE102-0D94-4C27-A1FD-3A36380152AF}" type="pres">
      <dgm:prSet presAssocID="{360F5A56-CF47-45B5-B613-911FFEC52507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EEF986C7-91D1-4CF3-8A9A-69C12B5C1FAD}" type="pres">
      <dgm:prSet presAssocID="{360F5A56-CF47-45B5-B613-911FFEC52507}" presName="parentText" presStyleLbl="node1" presStyleIdx="2" presStyleCnt="4" custScaleX="107693" custScaleY="50414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820F6A-9D49-4B04-89B3-C527367BEE97}" type="pres">
      <dgm:prSet presAssocID="{360F5A56-CF47-45B5-B613-911FFEC52507}" presName="negativeSpace" presStyleCnt="0"/>
      <dgm:spPr/>
    </dgm:pt>
    <dgm:pt modelId="{6F03AB8D-2076-47CF-ADF4-9EE739245653}" type="pres">
      <dgm:prSet presAssocID="{360F5A56-CF47-45B5-B613-911FFEC52507}" presName="childText" presStyleLbl="conFgAcc1" presStyleIdx="2" presStyleCnt="4">
        <dgm:presLayoutVars>
          <dgm:bulletEnabled val="1"/>
        </dgm:presLayoutVars>
      </dgm:prSet>
      <dgm:spPr/>
    </dgm:pt>
    <dgm:pt modelId="{14240AAB-5FA5-434C-AA8B-9549D9E7FFD0}" type="pres">
      <dgm:prSet presAssocID="{3C5367FD-F1F9-4D0B-A689-90755E22AD15}" presName="spaceBetweenRectangles" presStyleCnt="0"/>
      <dgm:spPr/>
    </dgm:pt>
    <dgm:pt modelId="{37428761-D1F6-4519-8918-D7BFF69BA2D3}" type="pres">
      <dgm:prSet presAssocID="{4A2766EC-A9E0-4806-A0AA-50AD6DC878C9}" presName="parentLin" presStyleCnt="0"/>
      <dgm:spPr/>
    </dgm:pt>
    <dgm:pt modelId="{B519BA86-E6B5-4AFF-99D7-C3542B7CBB08}" type="pres">
      <dgm:prSet presAssocID="{4A2766EC-A9E0-4806-A0AA-50AD6DC878C9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ED5A161B-7554-4BBB-90F4-2C26BEDCA050}" type="pres">
      <dgm:prSet presAssocID="{4A2766EC-A9E0-4806-A0AA-50AD6DC878C9}" presName="parentText" presStyleLbl="node1" presStyleIdx="3" presStyleCnt="4" custScaleX="107028" custScaleY="49029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031A25-3976-4FE5-BEE6-2BAAFCFD5EBC}" type="pres">
      <dgm:prSet presAssocID="{4A2766EC-A9E0-4806-A0AA-50AD6DC878C9}" presName="negativeSpace" presStyleCnt="0"/>
      <dgm:spPr/>
    </dgm:pt>
    <dgm:pt modelId="{1AF9D568-8FD6-406F-BBCF-9F55AE2DF33A}" type="pres">
      <dgm:prSet presAssocID="{4A2766EC-A9E0-4806-A0AA-50AD6DC878C9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393A9AC2-A8E9-4BF1-9ECB-219077E00813}" srcId="{15465212-F665-40A0-9612-477C8E7044C7}" destId="{2409E933-E6E4-42B5-8146-98C8F927E002}" srcOrd="1" destOrd="0" parTransId="{902AF239-B46F-4939-A0EF-79115792EE64}" sibTransId="{257B7ACC-402C-4170-A2EA-CF2E50CEEB41}"/>
    <dgm:cxn modelId="{2A574E3E-F075-421A-8600-E3A1147D6A5E}" srcId="{15465212-F665-40A0-9612-477C8E7044C7}" destId="{360F5A56-CF47-45B5-B613-911FFEC52507}" srcOrd="2" destOrd="0" parTransId="{51240C55-D00C-45F5-AB8C-59A0CBA91E2C}" sibTransId="{3C5367FD-F1F9-4D0B-A689-90755E22AD15}"/>
    <dgm:cxn modelId="{3F19C89B-41A2-4CE3-99DC-F8ED4AB910FB}" type="presOf" srcId="{2409E933-E6E4-42B5-8146-98C8F927E002}" destId="{D0201706-8ED4-4D75-8002-FE8A2F7B2DEE}" srcOrd="0" destOrd="0" presId="urn:microsoft.com/office/officeart/2005/8/layout/list1"/>
    <dgm:cxn modelId="{468AD79C-A109-40C8-9C68-82CE74DA797D}" srcId="{15465212-F665-40A0-9612-477C8E7044C7}" destId="{927446EA-7B77-4556-9C53-32BC8C8C2668}" srcOrd="0" destOrd="0" parTransId="{4DE7B4F9-5558-4AD5-B2FA-8660028046D4}" sibTransId="{5AAF0126-36DB-45F2-B9B3-7B119B6AF148}"/>
    <dgm:cxn modelId="{96FD487B-82DC-43A3-B541-2123BC299EB9}" type="presOf" srcId="{15465212-F665-40A0-9612-477C8E7044C7}" destId="{01437393-28DB-40BD-A8AA-1664CF1FDFCF}" srcOrd="0" destOrd="0" presId="urn:microsoft.com/office/officeart/2005/8/layout/list1"/>
    <dgm:cxn modelId="{E4ABEA84-4AB2-496A-8A21-89B3D4A229DA}" type="presOf" srcId="{2409E933-E6E4-42B5-8146-98C8F927E002}" destId="{AC376608-D7D0-481A-B7FE-611673D04D73}" srcOrd="1" destOrd="0" presId="urn:microsoft.com/office/officeart/2005/8/layout/list1"/>
    <dgm:cxn modelId="{F6CDBE53-F527-4D39-99D2-3FD58B3160BB}" type="presOf" srcId="{927446EA-7B77-4556-9C53-32BC8C8C2668}" destId="{9BA6E3E4-81BF-40A4-A31A-AEC367FDF4DE}" srcOrd="0" destOrd="0" presId="urn:microsoft.com/office/officeart/2005/8/layout/list1"/>
    <dgm:cxn modelId="{42723307-EAD3-455F-8A6F-342324F98576}" type="presOf" srcId="{927446EA-7B77-4556-9C53-32BC8C8C2668}" destId="{DDA4A333-30AE-4E9E-A0BD-D06E30CF8951}" srcOrd="1" destOrd="0" presId="urn:microsoft.com/office/officeart/2005/8/layout/list1"/>
    <dgm:cxn modelId="{F8B95004-419D-4AC0-8C74-C94D67088CFE}" type="presOf" srcId="{4A2766EC-A9E0-4806-A0AA-50AD6DC878C9}" destId="{ED5A161B-7554-4BBB-90F4-2C26BEDCA050}" srcOrd="1" destOrd="0" presId="urn:microsoft.com/office/officeart/2005/8/layout/list1"/>
    <dgm:cxn modelId="{736AEE82-E6E3-4868-BD98-BA1C73DBFD14}" type="presOf" srcId="{360F5A56-CF47-45B5-B613-911FFEC52507}" destId="{EEF986C7-91D1-4CF3-8A9A-69C12B5C1FAD}" srcOrd="1" destOrd="0" presId="urn:microsoft.com/office/officeart/2005/8/layout/list1"/>
    <dgm:cxn modelId="{03D3469B-8181-4B45-A52C-22D90E9DE48F}" type="presOf" srcId="{360F5A56-CF47-45B5-B613-911FFEC52507}" destId="{ACEDE102-0D94-4C27-A1FD-3A36380152AF}" srcOrd="0" destOrd="0" presId="urn:microsoft.com/office/officeart/2005/8/layout/list1"/>
    <dgm:cxn modelId="{A52DF216-3B92-47DA-8934-437342FEEDB9}" srcId="{15465212-F665-40A0-9612-477C8E7044C7}" destId="{4A2766EC-A9E0-4806-A0AA-50AD6DC878C9}" srcOrd="3" destOrd="0" parTransId="{F12C379B-B7A1-4EEF-B221-B3A6A3A3E391}" sibTransId="{0F15D642-EB07-400B-A264-F7C7BC131853}"/>
    <dgm:cxn modelId="{9A85BF77-DA9E-4750-BFCE-AB34CF5FDB4B}" type="presOf" srcId="{4A2766EC-A9E0-4806-A0AA-50AD6DC878C9}" destId="{B519BA86-E6B5-4AFF-99D7-C3542B7CBB08}" srcOrd="0" destOrd="0" presId="urn:microsoft.com/office/officeart/2005/8/layout/list1"/>
    <dgm:cxn modelId="{DA4EF440-2B89-4750-97EF-89A1724434EC}" type="presParOf" srcId="{01437393-28DB-40BD-A8AA-1664CF1FDFCF}" destId="{5A82C9B8-9782-4D23-9AE8-780F70C2A30A}" srcOrd="0" destOrd="0" presId="urn:microsoft.com/office/officeart/2005/8/layout/list1"/>
    <dgm:cxn modelId="{BA60DB1A-62DE-4282-BAA9-08178CD4745A}" type="presParOf" srcId="{5A82C9B8-9782-4D23-9AE8-780F70C2A30A}" destId="{9BA6E3E4-81BF-40A4-A31A-AEC367FDF4DE}" srcOrd="0" destOrd="0" presId="urn:microsoft.com/office/officeart/2005/8/layout/list1"/>
    <dgm:cxn modelId="{5DCEF6F3-15C4-4EB6-A9C7-7994EA752E70}" type="presParOf" srcId="{5A82C9B8-9782-4D23-9AE8-780F70C2A30A}" destId="{DDA4A333-30AE-4E9E-A0BD-D06E30CF8951}" srcOrd="1" destOrd="0" presId="urn:microsoft.com/office/officeart/2005/8/layout/list1"/>
    <dgm:cxn modelId="{CF7C2C9A-D8F8-401D-B2D0-73DC4FFEA5EE}" type="presParOf" srcId="{01437393-28DB-40BD-A8AA-1664CF1FDFCF}" destId="{DC3BCF02-A9F0-44BC-8C87-724B3E9ECE56}" srcOrd="1" destOrd="0" presId="urn:microsoft.com/office/officeart/2005/8/layout/list1"/>
    <dgm:cxn modelId="{C15BA692-4E31-4587-AF06-DFD05FEDBE11}" type="presParOf" srcId="{01437393-28DB-40BD-A8AA-1664CF1FDFCF}" destId="{8244C47C-6105-414C-BE11-7967D1DF2388}" srcOrd="2" destOrd="0" presId="urn:microsoft.com/office/officeart/2005/8/layout/list1"/>
    <dgm:cxn modelId="{C516B76F-FDF8-4A46-995C-B768CE79DE86}" type="presParOf" srcId="{01437393-28DB-40BD-A8AA-1664CF1FDFCF}" destId="{69B8D709-03F8-41E6-B259-A6D82F95D0DB}" srcOrd="3" destOrd="0" presId="urn:microsoft.com/office/officeart/2005/8/layout/list1"/>
    <dgm:cxn modelId="{90E5A436-7B41-4BD2-B09B-8C3BDEA30707}" type="presParOf" srcId="{01437393-28DB-40BD-A8AA-1664CF1FDFCF}" destId="{8D2499C9-31DA-4E52-86CA-FEF5F17BC5CC}" srcOrd="4" destOrd="0" presId="urn:microsoft.com/office/officeart/2005/8/layout/list1"/>
    <dgm:cxn modelId="{8A8336D4-DC5C-423B-AA61-7AB6E7AFF2A2}" type="presParOf" srcId="{8D2499C9-31DA-4E52-86CA-FEF5F17BC5CC}" destId="{D0201706-8ED4-4D75-8002-FE8A2F7B2DEE}" srcOrd="0" destOrd="0" presId="urn:microsoft.com/office/officeart/2005/8/layout/list1"/>
    <dgm:cxn modelId="{28D4CF8A-20C3-43BE-8E3A-2DD37687B472}" type="presParOf" srcId="{8D2499C9-31DA-4E52-86CA-FEF5F17BC5CC}" destId="{AC376608-D7D0-481A-B7FE-611673D04D73}" srcOrd="1" destOrd="0" presId="urn:microsoft.com/office/officeart/2005/8/layout/list1"/>
    <dgm:cxn modelId="{088B851F-7CD9-4FDA-8FCC-619C70F1E40F}" type="presParOf" srcId="{01437393-28DB-40BD-A8AA-1664CF1FDFCF}" destId="{EAF4D8FC-CD7C-41B2-BAE7-65FADA4F74A4}" srcOrd="5" destOrd="0" presId="urn:microsoft.com/office/officeart/2005/8/layout/list1"/>
    <dgm:cxn modelId="{F96F4B30-EDE9-468D-93BC-EF0CEC68DF4E}" type="presParOf" srcId="{01437393-28DB-40BD-A8AA-1664CF1FDFCF}" destId="{559C1EC7-9DFB-41E3-8BB2-2D68771DAE87}" srcOrd="6" destOrd="0" presId="urn:microsoft.com/office/officeart/2005/8/layout/list1"/>
    <dgm:cxn modelId="{2752D7B8-DD5E-4456-BF02-48F68A8222B6}" type="presParOf" srcId="{01437393-28DB-40BD-A8AA-1664CF1FDFCF}" destId="{7B84233B-D6D4-47A7-8F43-C70A70BBC728}" srcOrd="7" destOrd="0" presId="urn:microsoft.com/office/officeart/2005/8/layout/list1"/>
    <dgm:cxn modelId="{E3B933D4-35D9-4A86-B2D2-CFBC1CCEB0FC}" type="presParOf" srcId="{01437393-28DB-40BD-A8AA-1664CF1FDFCF}" destId="{7A021A8E-FA3D-47B8-AA07-C68F90699BE9}" srcOrd="8" destOrd="0" presId="urn:microsoft.com/office/officeart/2005/8/layout/list1"/>
    <dgm:cxn modelId="{FAA5051B-5D63-4F1E-8FD8-F00107D164A7}" type="presParOf" srcId="{7A021A8E-FA3D-47B8-AA07-C68F90699BE9}" destId="{ACEDE102-0D94-4C27-A1FD-3A36380152AF}" srcOrd="0" destOrd="0" presId="urn:microsoft.com/office/officeart/2005/8/layout/list1"/>
    <dgm:cxn modelId="{2D981BC7-4533-4AFF-A3D2-6F73D62902ED}" type="presParOf" srcId="{7A021A8E-FA3D-47B8-AA07-C68F90699BE9}" destId="{EEF986C7-91D1-4CF3-8A9A-69C12B5C1FAD}" srcOrd="1" destOrd="0" presId="urn:microsoft.com/office/officeart/2005/8/layout/list1"/>
    <dgm:cxn modelId="{554C3742-9D08-45A5-B435-D86380E1729F}" type="presParOf" srcId="{01437393-28DB-40BD-A8AA-1664CF1FDFCF}" destId="{DE820F6A-9D49-4B04-89B3-C527367BEE97}" srcOrd="9" destOrd="0" presId="urn:microsoft.com/office/officeart/2005/8/layout/list1"/>
    <dgm:cxn modelId="{76CA2B33-41F2-486C-B31A-05021423CAB9}" type="presParOf" srcId="{01437393-28DB-40BD-A8AA-1664CF1FDFCF}" destId="{6F03AB8D-2076-47CF-ADF4-9EE739245653}" srcOrd="10" destOrd="0" presId="urn:microsoft.com/office/officeart/2005/8/layout/list1"/>
    <dgm:cxn modelId="{31A9D923-8319-4905-87DA-645A64CB13CE}" type="presParOf" srcId="{01437393-28DB-40BD-A8AA-1664CF1FDFCF}" destId="{14240AAB-5FA5-434C-AA8B-9549D9E7FFD0}" srcOrd="11" destOrd="0" presId="urn:microsoft.com/office/officeart/2005/8/layout/list1"/>
    <dgm:cxn modelId="{1A6F23C0-B990-44AC-AC1C-81C695A7414E}" type="presParOf" srcId="{01437393-28DB-40BD-A8AA-1664CF1FDFCF}" destId="{37428761-D1F6-4519-8918-D7BFF69BA2D3}" srcOrd="12" destOrd="0" presId="urn:microsoft.com/office/officeart/2005/8/layout/list1"/>
    <dgm:cxn modelId="{F71149F9-DE45-4873-8D11-73B94D5C03EB}" type="presParOf" srcId="{37428761-D1F6-4519-8918-D7BFF69BA2D3}" destId="{B519BA86-E6B5-4AFF-99D7-C3542B7CBB08}" srcOrd="0" destOrd="0" presId="urn:microsoft.com/office/officeart/2005/8/layout/list1"/>
    <dgm:cxn modelId="{A8716025-67D0-4435-BA1C-6D10092584C3}" type="presParOf" srcId="{37428761-D1F6-4519-8918-D7BFF69BA2D3}" destId="{ED5A161B-7554-4BBB-90F4-2C26BEDCA050}" srcOrd="1" destOrd="0" presId="urn:microsoft.com/office/officeart/2005/8/layout/list1"/>
    <dgm:cxn modelId="{8F45A079-FDF6-4D0D-A543-87D18CFA5AC4}" type="presParOf" srcId="{01437393-28DB-40BD-A8AA-1664CF1FDFCF}" destId="{1B031A25-3976-4FE5-BEE6-2BAAFCFD5EBC}" srcOrd="13" destOrd="0" presId="urn:microsoft.com/office/officeart/2005/8/layout/list1"/>
    <dgm:cxn modelId="{4D5F669C-FAC9-40C2-A15C-BCEA9A7D4586}" type="presParOf" srcId="{01437393-28DB-40BD-A8AA-1664CF1FDFCF}" destId="{1AF9D568-8FD6-406F-BBCF-9F55AE2DF33A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6985C68-EE33-466A-BBED-81E63B033C41}">
      <dsp:nvSpPr>
        <dsp:cNvPr id="0" name=""/>
        <dsp:cNvSpPr/>
      </dsp:nvSpPr>
      <dsp:spPr>
        <a:xfrm>
          <a:off x="0" y="0"/>
          <a:ext cx="7992888" cy="3238699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chemeClr val="tx1"/>
              </a:solidFill>
              <a:latin typeface="Georgia" pitchFamily="18" charset="0"/>
            </a:rPr>
            <a:t>Церебральный инсульт является одной из ведущих причин смертности и </a:t>
          </a:r>
          <a:r>
            <a:rPr lang="ru-RU" sz="2100" b="1" kern="1200" dirty="0" err="1" smtClean="0">
              <a:solidFill>
                <a:schemeClr val="tx1"/>
              </a:solidFill>
              <a:latin typeface="Georgia" pitchFamily="18" charset="0"/>
            </a:rPr>
            <a:t>инвалидизации</a:t>
          </a:r>
          <a:r>
            <a:rPr lang="ru-RU" sz="2100" b="1" kern="1200" dirty="0" smtClean="0">
              <a:solidFill>
                <a:schemeClr val="tx1"/>
              </a:solidFill>
              <a:latin typeface="Georgia" pitchFamily="18" charset="0"/>
            </a:rPr>
            <a:t>. 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chemeClr val="tx1"/>
              </a:solidFill>
              <a:latin typeface="Georgia" pitchFamily="18" charset="0"/>
            </a:rPr>
            <a:t>31% пациентов, перенесших инсульт, требуют постороннего ухода, 20% не могут самостоятельно ходить, лишь 8% могут вернуться к прежней работе (</a:t>
          </a:r>
          <a:r>
            <a:rPr lang="ru-RU" sz="2100" b="1" kern="1200" dirty="0" err="1" smtClean="0">
              <a:solidFill>
                <a:schemeClr val="tx1"/>
              </a:solidFill>
              <a:latin typeface="Georgia" pitchFamily="18" charset="0"/>
            </a:rPr>
            <a:t>В.И.Скворцова</a:t>
          </a:r>
          <a:r>
            <a:rPr lang="ru-RU" sz="2100" b="1" kern="1200" dirty="0" smtClean="0">
              <a:solidFill>
                <a:schemeClr val="tx1"/>
              </a:solidFill>
              <a:latin typeface="Georgia" pitchFamily="18" charset="0"/>
            </a:rPr>
            <a:t>, 2007)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b="1" kern="1200" dirty="0" smtClean="0">
            <a:solidFill>
              <a:schemeClr val="tx1"/>
            </a:solidFill>
            <a:latin typeface="Georgia" pitchFamily="18" charset="0"/>
          </a:endParaRPr>
        </a:p>
      </dsp:txBody>
      <dsp:txXfrm>
        <a:off x="0" y="0"/>
        <a:ext cx="7992888" cy="3238699"/>
      </dsp:txXfrm>
    </dsp:sp>
    <dsp:sp modelId="{F06BC3E1-A875-4A76-9CBA-CD28871E5C1B}">
      <dsp:nvSpPr>
        <dsp:cNvPr id="0" name=""/>
        <dsp:cNvSpPr/>
      </dsp:nvSpPr>
      <dsp:spPr>
        <a:xfrm>
          <a:off x="0" y="3886764"/>
          <a:ext cx="7992888" cy="1179706"/>
        </a:xfrm>
        <a:prstGeom prst="roundRect">
          <a:avLst/>
        </a:prstGeom>
        <a:gradFill rotWithShape="0">
          <a:gsLst>
            <a:gs pos="0">
              <a:schemeClr val="accent3">
                <a:hueOff val="9001922"/>
                <a:satOff val="813"/>
                <a:lumOff val="-8631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9001922"/>
                <a:satOff val="813"/>
                <a:lumOff val="-8631"/>
                <a:alphaOff val="0"/>
                <a:tint val="86000"/>
                <a:satMod val="115000"/>
              </a:schemeClr>
            </a:gs>
            <a:gs pos="100000">
              <a:schemeClr val="accent3">
                <a:hueOff val="9001922"/>
                <a:satOff val="813"/>
                <a:lumOff val="-8631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9001922"/>
              <a:satOff val="813"/>
              <a:lumOff val="-8631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chemeClr val="tx1"/>
              </a:solidFill>
            </a:rPr>
            <a:t>В Якутии средний возраст пациентов, перенесших инсульт, составляет 60,5 лет (</a:t>
          </a:r>
          <a:r>
            <a:rPr lang="en-US" sz="2100" b="1" kern="1200" dirty="0" err="1" smtClean="0">
              <a:solidFill>
                <a:schemeClr val="tx1"/>
              </a:solidFill>
            </a:rPr>
            <a:t>Chugunova</a:t>
          </a:r>
          <a:r>
            <a:rPr lang="en-US" sz="2100" b="1" kern="1200" dirty="0" smtClean="0">
              <a:solidFill>
                <a:schemeClr val="tx1"/>
              </a:solidFill>
            </a:rPr>
            <a:t> S</a:t>
          </a:r>
          <a:r>
            <a:rPr lang="ru-RU" sz="2100" b="1" kern="1200" dirty="0" smtClean="0">
              <a:solidFill>
                <a:schemeClr val="tx1"/>
              </a:solidFill>
            </a:rPr>
            <a:t>.</a:t>
          </a:r>
          <a:r>
            <a:rPr lang="en-US" sz="2100" b="1" kern="1200" dirty="0" smtClean="0">
              <a:solidFill>
                <a:schemeClr val="tx1"/>
              </a:solidFill>
            </a:rPr>
            <a:t>A</a:t>
          </a:r>
          <a:r>
            <a:rPr lang="ru-RU" sz="2100" b="1" kern="1200" dirty="0" smtClean="0">
              <a:solidFill>
                <a:schemeClr val="tx1"/>
              </a:solidFill>
            </a:rPr>
            <a:t>., </a:t>
          </a:r>
          <a:r>
            <a:rPr lang="en-US" sz="2100" b="1" kern="1200" dirty="0" err="1" smtClean="0">
              <a:solidFill>
                <a:schemeClr val="tx1"/>
              </a:solidFill>
            </a:rPr>
            <a:t>Nikolaeva</a:t>
          </a:r>
          <a:r>
            <a:rPr lang="en-US" sz="2100" b="1" kern="1200" dirty="0" smtClean="0">
              <a:solidFill>
                <a:schemeClr val="tx1"/>
              </a:solidFill>
            </a:rPr>
            <a:t> T</a:t>
          </a:r>
          <a:r>
            <a:rPr lang="ru-RU" sz="2100" b="1" kern="1200" dirty="0" smtClean="0">
              <a:solidFill>
                <a:schemeClr val="tx1"/>
              </a:solidFill>
            </a:rPr>
            <a:t>. </a:t>
          </a:r>
          <a:r>
            <a:rPr lang="en-US" sz="2100" b="1" kern="1200" dirty="0" err="1" smtClean="0">
              <a:solidFill>
                <a:schemeClr val="tx1"/>
              </a:solidFill>
            </a:rPr>
            <a:t>Ya</a:t>
          </a:r>
          <a:r>
            <a:rPr lang="ru-RU" sz="2100" b="1" kern="1200" dirty="0" smtClean="0">
              <a:solidFill>
                <a:schemeClr val="tx1"/>
              </a:solidFill>
            </a:rPr>
            <a:t>, 2013)</a:t>
          </a:r>
          <a:endParaRPr lang="ru-RU" sz="2100" b="1" kern="1200" dirty="0">
            <a:solidFill>
              <a:schemeClr val="tx1"/>
            </a:solidFill>
          </a:endParaRPr>
        </a:p>
      </dsp:txBody>
      <dsp:txXfrm>
        <a:off x="0" y="3886764"/>
        <a:ext cx="7992888" cy="117970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C6097C6-CB80-45FB-B37E-4AC408B6E2F1}">
      <dsp:nvSpPr>
        <dsp:cNvPr id="0" name=""/>
        <dsp:cNvSpPr/>
      </dsp:nvSpPr>
      <dsp:spPr>
        <a:xfrm>
          <a:off x="466314" y="308343"/>
          <a:ext cx="3837167" cy="3837167"/>
        </a:xfrm>
        <a:prstGeom prst="pie">
          <a:avLst>
            <a:gd name="adj1" fmla="val 16200000"/>
            <a:gd name="adj2" fmla="val 180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</a:rPr>
            <a:t>Частые и интенсивные тренировки</a:t>
          </a:r>
          <a:endParaRPr lang="ru-RU" sz="1400" b="1" kern="1200" dirty="0">
            <a:solidFill>
              <a:schemeClr val="tx1"/>
            </a:solidFill>
          </a:endParaRPr>
        </a:p>
      </dsp:txBody>
      <dsp:txXfrm>
        <a:off x="2552546" y="1016392"/>
        <a:ext cx="1301895" cy="1279055"/>
      </dsp:txXfrm>
    </dsp:sp>
    <dsp:sp modelId="{97ADC848-19B3-493D-BA08-97093BB0F3E1}">
      <dsp:nvSpPr>
        <dsp:cNvPr id="0" name=""/>
        <dsp:cNvSpPr/>
      </dsp:nvSpPr>
      <dsp:spPr>
        <a:xfrm>
          <a:off x="268518" y="422545"/>
          <a:ext cx="3837167" cy="3837167"/>
        </a:xfrm>
        <a:prstGeom prst="pie">
          <a:avLst>
            <a:gd name="adj1" fmla="val 1800000"/>
            <a:gd name="adj2" fmla="val 900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Начало в первые дни или недели после инсульта</a:t>
          </a:r>
          <a:endParaRPr lang="ru-RU" sz="1600" b="1" kern="1200" dirty="0">
            <a:solidFill>
              <a:schemeClr val="tx1"/>
            </a:solidFill>
          </a:endParaRPr>
        </a:p>
      </dsp:txBody>
      <dsp:txXfrm>
        <a:off x="1319170" y="2843614"/>
        <a:ext cx="1735861" cy="1187694"/>
      </dsp:txXfrm>
    </dsp:sp>
    <dsp:sp modelId="{2F02FA5A-813A-4D85-87E5-912302BFE317}">
      <dsp:nvSpPr>
        <dsp:cNvPr id="0" name=""/>
        <dsp:cNvSpPr/>
      </dsp:nvSpPr>
      <dsp:spPr>
        <a:xfrm>
          <a:off x="268518" y="422545"/>
          <a:ext cx="3837167" cy="3837167"/>
        </a:xfrm>
        <a:prstGeom prst="pie">
          <a:avLst>
            <a:gd name="adj1" fmla="val 9000000"/>
            <a:gd name="adj2" fmla="val 1620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Функциональный поход</a:t>
          </a:r>
          <a:endParaRPr lang="ru-RU" sz="1600" b="1" kern="1200" dirty="0">
            <a:solidFill>
              <a:schemeClr val="tx1"/>
            </a:solidFill>
          </a:endParaRPr>
        </a:p>
      </dsp:txBody>
      <dsp:txXfrm>
        <a:off x="679643" y="1176274"/>
        <a:ext cx="1301895" cy="1279055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8A22D50-7204-4C0E-9614-A6060C6149CF}">
      <dsp:nvSpPr>
        <dsp:cNvPr id="0" name=""/>
        <dsp:cNvSpPr/>
      </dsp:nvSpPr>
      <dsp:spPr>
        <a:xfrm>
          <a:off x="0" y="56952"/>
          <a:ext cx="5879975" cy="4407543"/>
        </a:xfrm>
        <a:prstGeom prst="rightArrow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3D0ACA6-BA63-4E37-8B6E-A0663FECFCC2}">
      <dsp:nvSpPr>
        <dsp:cNvPr id="0" name=""/>
        <dsp:cNvSpPr/>
      </dsp:nvSpPr>
      <dsp:spPr>
        <a:xfrm>
          <a:off x="147872" y="1440158"/>
          <a:ext cx="4814709" cy="14345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84480" rIns="0" bIns="2844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Изучить результаты локомоторной терапии в острой стадии церебрального инсульта </a:t>
          </a:r>
          <a:endParaRPr lang="ru-RU" sz="2800" b="1" kern="1200" dirty="0"/>
        </a:p>
      </dsp:txBody>
      <dsp:txXfrm>
        <a:off x="147872" y="1440158"/>
        <a:ext cx="4814709" cy="1434559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1F54A52-6A91-425B-853B-0CFDFF89BA9C}">
      <dsp:nvSpPr>
        <dsp:cNvPr id="0" name=""/>
        <dsp:cNvSpPr/>
      </dsp:nvSpPr>
      <dsp:spPr>
        <a:xfrm>
          <a:off x="0" y="0"/>
          <a:ext cx="4038600" cy="4492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/>
        </a:p>
      </dsp:txBody>
      <dsp:txXfrm>
        <a:off x="0" y="0"/>
        <a:ext cx="4038600" cy="449280"/>
      </dsp:txXfrm>
    </dsp:sp>
    <dsp:sp modelId="{27A3C538-817F-456B-ADBE-CBF444470C8F}">
      <dsp:nvSpPr>
        <dsp:cNvPr id="0" name=""/>
        <dsp:cNvSpPr/>
      </dsp:nvSpPr>
      <dsp:spPr>
        <a:xfrm>
          <a:off x="0" y="488808"/>
          <a:ext cx="4038600" cy="1415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226" tIns="30480" rIns="170688" bIns="30480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900" b="1" kern="1200" dirty="0" smtClean="0">
              <a:latin typeface="Georgia" pitchFamily="18" charset="0"/>
            </a:rPr>
            <a:t>Первая группа:</a:t>
          </a:r>
          <a:endParaRPr lang="ru-RU" sz="1900" b="1" kern="1200" dirty="0">
            <a:latin typeface="Georgia" pitchFamily="18" charset="0"/>
          </a:endParaRPr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900" b="1" kern="1200" dirty="0" smtClean="0">
              <a:latin typeface="Georgia" pitchFamily="18" charset="0"/>
            </a:rPr>
            <a:t>мужчины – 16 (61,5 %) женщины – 10 (38,5 %)</a:t>
          </a:r>
          <a:endParaRPr lang="ru-RU" sz="1900" b="1" kern="1200" dirty="0">
            <a:latin typeface="Georgia" pitchFamily="18" charset="0"/>
          </a:endParaRPr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900" b="1" kern="1200" dirty="0" smtClean="0">
              <a:latin typeface="Georgia" pitchFamily="18" charset="0"/>
            </a:rPr>
            <a:t>Средний возраст – 54,7 года  </a:t>
          </a:r>
          <a:endParaRPr lang="ru-RU" sz="1900" b="1" kern="1200" dirty="0">
            <a:latin typeface="Georgia" pitchFamily="18" charset="0"/>
          </a:endParaRPr>
        </a:p>
      </dsp:txBody>
      <dsp:txXfrm>
        <a:off x="0" y="488808"/>
        <a:ext cx="4038600" cy="141588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09509A2-C277-4B87-B0EF-6829B9990CFA}">
      <dsp:nvSpPr>
        <dsp:cNvPr id="0" name=""/>
        <dsp:cNvSpPr/>
      </dsp:nvSpPr>
      <dsp:spPr>
        <a:xfrm rot="10800000">
          <a:off x="1196649" y="1072"/>
          <a:ext cx="2685669" cy="190788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4837" tIns="60960" rIns="113792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Georgia" pitchFamily="18" charset="0"/>
            </a:rPr>
            <a:t>Первая группа – курс локомоторной терапии </a:t>
          </a:r>
          <a:r>
            <a:rPr lang="ru-RU" sz="2400" b="1" kern="1200" dirty="0" smtClean="0">
              <a:solidFill>
                <a:srgbClr val="FF0000"/>
              </a:solidFill>
              <a:latin typeface="Georgia" pitchFamily="18" charset="0"/>
            </a:rPr>
            <a:t>(</a:t>
          </a:r>
          <a:r>
            <a:rPr lang="en-US" sz="2400" b="1" kern="1200" dirty="0" smtClean="0">
              <a:solidFill>
                <a:srgbClr val="FF0000"/>
              </a:solidFill>
              <a:latin typeface="Georgia" pitchFamily="18" charset="0"/>
            </a:rPr>
            <a:t>n</a:t>
          </a:r>
          <a:r>
            <a:rPr lang="ru-RU" sz="2400" b="1" kern="1200" dirty="0" smtClean="0">
              <a:solidFill>
                <a:srgbClr val="FF0000"/>
              </a:solidFill>
              <a:latin typeface="Georgia" pitchFamily="18" charset="0"/>
            </a:rPr>
            <a:t>=26)</a:t>
          </a:r>
          <a:endParaRPr lang="ru-RU" sz="2400" b="1" kern="1200" dirty="0">
            <a:solidFill>
              <a:srgbClr val="FF0000"/>
            </a:solidFill>
            <a:latin typeface="Georgia" pitchFamily="18" charset="0"/>
          </a:endParaRPr>
        </a:p>
      </dsp:txBody>
      <dsp:txXfrm rot="10800000">
        <a:off x="1196649" y="1072"/>
        <a:ext cx="2685669" cy="1907888"/>
      </dsp:txXfrm>
    </dsp:sp>
    <dsp:sp modelId="{AE0AC11F-E4B7-44A9-AFFA-941AD39BDDC5}">
      <dsp:nvSpPr>
        <dsp:cNvPr id="0" name=""/>
        <dsp:cNvSpPr/>
      </dsp:nvSpPr>
      <dsp:spPr>
        <a:xfrm>
          <a:off x="0" y="161116"/>
          <a:ext cx="2080735" cy="1727869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7D1AEA-601B-4690-AECD-32309270C59D}">
      <dsp:nvSpPr>
        <dsp:cNvPr id="0" name=""/>
        <dsp:cNvSpPr/>
      </dsp:nvSpPr>
      <dsp:spPr>
        <a:xfrm rot="10800000">
          <a:off x="970845" y="2230391"/>
          <a:ext cx="2964146" cy="220242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4837" tIns="60960" rIns="113792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Georgia" pitchFamily="18" charset="0"/>
            </a:rPr>
            <a:t>Вторая группа – без локомоторной терапии  </a:t>
          </a:r>
          <a:endParaRPr lang="ru-RU" sz="1600" b="1" kern="1200" dirty="0" smtClean="0">
            <a:latin typeface="Georgia" pitchFamily="18" charset="0"/>
          </a:endParaRPr>
        </a:p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FF0000"/>
              </a:solidFill>
              <a:latin typeface="Georgia" pitchFamily="18" charset="0"/>
            </a:rPr>
            <a:t>(</a:t>
          </a:r>
          <a:r>
            <a:rPr lang="en-US" sz="2400" b="1" kern="1200" dirty="0" smtClean="0">
              <a:solidFill>
                <a:srgbClr val="FF0000"/>
              </a:solidFill>
              <a:latin typeface="Georgia" pitchFamily="18" charset="0"/>
            </a:rPr>
            <a:t>n</a:t>
          </a:r>
          <a:r>
            <a:rPr lang="ru-RU" sz="2400" b="1" kern="1200" dirty="0" smtClean="0">
              <a:solidFill>
                <a:srgbClr val="FF0000"/>
              </a:solidFill>
              <a:latin typeface="Georgia" pitchFamily="18" charset="0"/>
            </a:rPr>
            <a:t>= 27) </a:t>
          </a:r>
          <a:endParaRPr lang="ru-RU" sz="2400" b="1" kern="1200" dirty="0">
            <a:solidFill>
              <a:srgbClr val="FF0000"/>
            </a:solidFill>
            <a:latin typeface="Georgia" pitchFamily="18" charset="0"/>
          </a:endParaRPr>
        </a:p>
      </dsp:txBody>
      <dsp:txXfrm rot="10800000">
        <a:off x="970845" y="2230391"/>
        <a:ext cx="2964146" cy="2202424"/>
      </dsp:txXfrm>
    </dsp:sp>
    <dsp:sp modelId="{A1C98869-28B3-4775-A55A-958FAD4A97F7}">
      <dsp:nvSpPr>
        <dsp:cNvPr id="0" name=""/>
        <dsp:cNvSpPr/>
      </dsp:nvSpPr>
      <dsp:spPr>
        <a:xfrm>
          <a:off x="10347" y="2444232"/>
          <a:ext cx="2012951" cy="1774742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28198C6-E37E-469C-B351-2DF6FBC0762E}">
      <dsp:nvSpPr>
        <dsp:cNvPr id="0" name=""/>
        <dsp:cNvSpPr/>
      </dsp:nvSpPr>
      <dsp:spPr>
        <a:xfrm>
          <a:off x="0" y="39527"/>
          <a:ext cx="4038600" cy="4492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/>
        </a:p>
      </dsp:txBody>
      <dsp:txXfrm>
        <a:off x="0" y="39527"/>
        <a:ext cx="4038600" cy="449280"/>
      </dsp:txXfrm>
    </dsp:sp>
    <dsp:sp modelId="{5B2EF34B-5499-4010-8425-A5101C19D15D}">
      <dsp:nvSpPr>
        <dsp:cNvPr id="0" name=""/>
        <dsp:cNvSpPr/>
      </dsp:nvSpPr>
      <dsp:spPr>
        <a:xfrm>
          <a:off x="0" y="488808"/>
          <a:ext cx="4038600" cy="1415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226" tIns="30480" rIns="170688" bIns="30480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900" b="1" kern="1200" dirty="0" smtClean="0">
              <a:latin typeface="Georgia" pitchFamily="18" charset="0"/>
            </a:rPr>
            <a:t>Вторая группа:</a:t>
          </a:r>
          <a:endParaRPr lang="ru-RU" sz="1900" b="1" kern="1200" dirty="0">
            <a:latin typeface="Georgia" pitchFamily="18" charset="0"/>
          </a:endParaRPr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900" b="1" kern="1200" dirty="0" smtClean="0">
              <a:latin typeface="Georgia" pitchFamily="18" charset="0"/>
            </a:rPr>
            <a:t>мужчины – 13 (48,1 %) женщины  – 14 (51,9 %) </a:t>
          </a:r>
          <a:endParaRPr lang="ru-RU" sz="1900" b="1" kern="1200" dirty="0">
            <a:latin typeface="Georgia" pitchFamily="18" charset="0"/>
          </a:endParaRPr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900" b="1" kern="1200" dirty="0" smtClean="0">
              <a:latin typeface="Georgia" pitchFamily="18" charset="0"/>
            </a:rPr>
            <a:t>Средний возраст – 63,3 года </a:t>
          </a:r>
          <a:endParaRPr lang="ru-RU" sz="1900" b="1" kern="1200" dirty="0">
            <a:latin typeface="Georgia" pitchFamily="18" charset="0"/>
          </a:endParaRPr>
        </a:p>
      </dsp:txBody>
      <dsp:txXfrm>
        <a:off x="0" y="488808"/>
        <a:ext cx="4038600" cy="1415880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557EF8F-C100-46C6-8C99-1B92E2486CCB}">
      <dsp:nvSpPr>
        <dsp:cNvPr id="0" name=""/>
        <dsp:cNvSpPr/>
      </dsp:nvSpPr>
      <dsp:spPr>
        <a:xfrm>
          <a:off x="0" y="0"/>
          <a:ext cx="4038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677A38-23E8-4FC9-94A3-75F884289C51}">
      <dsp:nvSpPr>
        <dsp:cNvPr id="0" name=""/>
        <dsp:cNvSpPr/>
      </dsp:nvSpPr>
      <dsp:spPr>
        <a:xfrm>
          <a:off x="0" y="0"/>
          <a:ext cx="4038600" cy="11087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smtClean="0"/>
            <a:t>Тяжесть неврологической симптоматики оценивали по следующим критериям: </a:t>
          </a:r>
          <a:endParaRPr lang="ru-RU" sz="2200" kern="1200"/>
        </a:p>
      </dsp:txBody>
      <dsp:txXfrm>
        <a:off x="0" y="0"/>
        <a:ext cx="4038600" cy="1108710"/>
      </dsp:txXfrm>
    </dsp:sp>
    <dsp:sp modelId="{C9076AAD-2E16-4D89-98C1-A9CEB6EE7949}">
      <dsp:nvSpPr>
        <dsp:cNvPr id="0" name=""/>
        <dsp:cNvSpPr/>
      </dsp:nvSpPr>
      <dsp:spPr>
        <a:xfrm>
          <a:off x="0" y="1108710"/>
          <a:ext cx="4038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507500-05DD-4508-ABA7-CB9D2C1BA9C2}">
      <dsp:nvSpPr>
        <dsp:cNvPr id="0" name=""/>
        <dsp:cNvSpPr/>
      </dsp:nvSpPr>
      <dsp:spPr>
        <a:xfrm>
          <a:off x="0" y="1108710"/>
          <a:ext cx="4038600" cy="11087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/>
            <a:t>0-10 баллов </a:t>
          </a:r>
          <a:r>
            <a:rPr lang="en-US" sz="2200" b="1" kern="1200" dirty="0" smtClean="0"/>
            <a:t>NIHSS</a:t>
          </a:r>
          <a:r>
            <a:rPr lang="ru-RU" sz="2200" b="1" kern="1200" dirty="0" smtClean="0"/>
            <a:t> – умеренная симптоматика </a:t>
          </a:r>
          <a:endParaRPr lang="ru-RU" sz="2200" kern="1200" dirty="0"/>
        </a:p>
      </dsp:txBody>
      <dsp:txXfrm>
        <a:off x="0" y="1108710"/>
        <a:ext cx="4038600" cy="1108710"/>
      </dsp:txXfrm>
    </dsp:sp>
    <dsp:sp modelId="{86ABE45E-7F20-4378-8428-9DB8BDD1BF9F}">
      <dsp:nvSpPr>
        <dsp:cNvPr id="0" name=""/>
        <dsp:cNvSpPr/>
      </dsp:nvSpPr>
      <dsp:spPr>
        <a:xfrm>
          <a:off x="0" y="2217420"/>
          <a:ext cx="4038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687492-73CC-40AE-851A-BB8BCFF39F1D}">
      <dsp:nvSpPr>
        <dsp:cNvPr id="0" name=""/>
        <dsp:cNvSpPr/>
      </dsp:nvSpPr>
      <dsp:spPr>
        <a:xfrm>
          <a:off x="0" y="2217420"/>
          <a:ext cx="4038600" cy="11087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/>
            <a:t>11-20 баллов – выраженная симптоматика</a:t>
          </a:r>
          <a:endParaRPr lang="ru-RU" sz="2200" kern="1200" dirty="0"/>
        </a:p>
      </dsp:txBody>
      <dsp:txXfrm>
        <a:off x="0" y="2217420"/>
        <a:ext cx="4038600" cy="1108710"/>
      </dsp:txXfrm>
    </dsp:sp>
    <dsp:sp modelId="{938A62ED-B6E4-4B9D-B7E5-B9E75A45ABBE}">
      <dsp:nvSpPr>
        <dsp:cNvPr id="0" name=""/>
        <dsp:cNvSpPr/>
      </dsp:nvSpPr>
      <dsp:spPr>
        <a:xfrm>
          <a:off x="0" y="3326129"/>
          <a:ext cx="4038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E2AE2F-13AE-4832-8FDA-A60985B012FB}">
      <dsp:nvSpPr>
        <dsp:cNvPr id="0" name=""/>
        <dsp:cNvSpPr/>
      </dsp:nvSpPr>
      <dsp:spPr>
        <a:xfrm>
          <a:off x="0" y="3326130"/>
          <a:ext cx="4038600" cy="11087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smtClean="0"/>
            <a:t>21 и &gt; баллов – тяжёлая симптоматика </a:t>
          </a:r>
          <a:endParaRPr lang="ru-RU" sz="2200" kern="1200"/>
        </a:p>
      </dsp:txBody>
      <dsp:txXfrm>
        <a:off x="0" y="3326130"/>
        <a:ext cx="4038600" cy="1108710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244C47C-6105-414C-BE11-7967D1DF2388}">
      <dsp:nvSpPr>
        <dsp:cNvPr id="0" name=""/>
        <dsp:cNvSpPr/>
      </dsp:nvSpPr>
      <dsp:spPr>
        <a:xfrm>
          <a:off x="0" y="1282478"/>
          <a:ext cx="8280919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DA4A333-30AE-4E9E-A0BD-D06E30CF8951}">
      <dsp:nvSpPr>
        <dsp:cNvPr id="0" name=""/>
        <dsp:cNvSpPr/>
      </dsp:nvSpPr>
      <dsp:spPr>
        <a:xfrm>
          <a:off x="413641" y="49889"/>
          <a:ext cx="6186217" cy="1394948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9099" tIns="0" rIns="219099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</a:rPr>
            <a:t>Тренировки на комплексе проводились в среднем 4 раза в неделю. </a:t>
          </a:r>
        </a:p>
      </dsp:txBody>
      <dsp:txXfrm>
        <a:off x="413641" y="49889"/>
        <a:ext cx="6186217" cy="1394948"/>
      </dsp:txXfrm>
    </dsp:sp>
    <dsp:sp modelId="{559C1EC7-9DFB-41E3-8BB2-2D68771DAE87}">
      <dsp:nvSpPr>
        <dsp:cNvPr id="0" name=""/>
        <dsp:cNvSpPr/>
      </dsp:nvSpPr>
      <dsp:spPr>
        <a:xfrm>
          <a:off x="0" y="2432014"/>
          <a:ext cx="8280919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C376608-D7D0-481A-B7FE-611673D04D73}">
      <dsp:nvSpPr>
        <dsp:cNvPr id="0" name=""/>
        <dsp:cNvSpPr/>
      </dsp:nvSpPr>
      <dsp:spPr>
        <a:xfrm rot="10800000" flipV="1">
          <a:off x="414046" y="1619078"/>
          <a:ext cx="6111053" cy="975296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9099" tIns="0" rIns="219099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</a:rPr>
            <a:t>Количество тренировок варьировало от состояния пациента. </a:t>
          </a:r>
        </a:p>
      </dsp:txBody>
      <dsp:txXfrm rot="10800000" flipV="1">
        <a:off x="414046" y="1619078"/>
        <a:ext cx="6111053" cy="975296"/>
      </dsp:txXfrm>
    </dsp:sp>
    <dsp:sp modelId="{6F03AB8D-2076-47CF-ADF4-9EE739245653}">
      <dsp:nvSpPr>
        <dsp:cNvPr id="0" name=""/>
        <dsp:cNvSpPr/>
      </dsp:nvSpPr>
      <dsp:spPr>
        <a:xfrm>
          <a:off x="0" y="4243298"/>
          <a:ext cx="8280919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EF986C7-91D1-4CF3-8A9A-69C12B5C1FAD}">
      <dsp:nvSpPr>
        <dsp:cNvPr id="0" name=""/>
        <dsp:cNvSpPr/>
      </dsp:nvSpPr>
      <dsp:spPr>
        <a:xfrm>
          <a:off x="413641" y="2768614"/>
          <a:ext cx="6236483" cy="1637043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9099" tIns="0" rIns="219099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</a:rPr>
            <a:t>Каждое занятие продолжалось в среднем 30 минут без учета времени, затраченного на подготовку пациента</a:t>
          </a:r>
          <a:r>
            <a:rPr lang="ru-RU" sz="1800" kern="1200" dirty="0" smtClean="0"/>
            <a:t>.</a:t>
          </a:r>
        </a:p>
      </dsp:txBody>
      <dsp:txXfrm>
        <a:off x="413641" y="2768614"/>
        <a:ext cx="6236483" cy="1637043"/>
      </dsp:txXfrm>
    </dsp:sp>
    <dsp:sp modelId="{1AF9D568-8FD6-406F-BBCF-9F55AE2DF33A}">
      <dsp:nvSpPr>
        <dsp:cNvPr id="0" name=""/>
        <dsp:cNvSpPr/>
      </dsp:nvSpPr>
      <dsp:spPr>
        <a:xfrm>
          <a:off x="0" y="6009614"/>
          <a:ext cx="8280919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D5A161B-7554-4BBB-90F4-2C26BEDCA050}">
      <dsp:nvSpPr>
        <dsp:cNvPr id="0" name=""/>
        <dsp:cNvSpPr/>
      </dsp:nvSpPr>
      <dsp:spPr>
        <a:xfrm>
          <a:off x="413641" y="4579898"/>
          <a:ext cx="6197973" cy="1592076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5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9099" tIns="0" rIns="219099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bg1"/>
              </a:solidFill>
            </a:rPr>
            <a:t>Непосредственно перед началом тренировки оценивался исходный уровень пациента и, исходя из полученных значений, выставлялись параметры нагрузки. </a:t>
          </a:r>
        </a:p>
      </dsp:txBody>
      <dsp:txXfrm>
        <a:off x="413641" y="4579898"/>
        <a:ext cx="6197973" cy="15920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FDABF4-92FF-417F-8849-82F851FA216A}" type="datetimeFigureOut">
              <a:rPr lang="ru-RU" smtClean="0"/>
              <a:pPr/>
              <a:t>12.04.2015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0B2D6B-B7A2-4844-82B0-D2B0C31172D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629678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0B2D6B-B7A2-4844-82B0-D2B0C31172DF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548478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0B2D6B-B7A2-4844-82B0-D2B0C31172DF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255561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0B2D6B-B7A2-4844-82B0-D2B0C31172DF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061022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0B2D6B-B7A2-4844-82B0-D2B0C31172DF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279737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0B2D6B-B7A2-4844-82B0-D2B0C31172DF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279737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199B7-7C63-4952-9525-35A9D352A687}" type="datetimeFigureOut">
              <a:rPr lang="ru-RU" smtClean="0"/>
              <a:pPr/>
              <a:t>12.04.2015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1E2F9-CF6E-49E6-AF91-B9AE959AB1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199B7-7C63-4952-9525-35A9D352A687}" type="datetimeFigureOut">
              <a:rPr lang="ru-RU" smtClean="0"/>
              <a:pPr/>
              <a:t>12.04.2015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1E2F9-CF6E-49E6-AF91-B9AE959AB1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199B7-7C63-4952-9525-35A9D352A687}" type="datetimeFigureOut">
              <a:rPr lang="ru-RU" smtClean="0"/>
              <a:pPr/>
              <a:t>12.04.2015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1E2F9-CF6E-49E6-AF91-B9AE959AB1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199B7-7C63-4952-9525-35A9D352A687}" type="datetimeFigureOut">
              <a:rPr lang="ru-RU" smtClean="0"/>
              <a:pPr/>
              <a:t>12.04.2015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1E2F9-CF6E-49E6-AF91-B9AE959AB1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199B7-7C63-4952-9525-35A9D352A687}" type="datetimeFigureOut">
              <a:rPr lang="ru-RU" smtClean="0"/>
              <a:pPr/>
              <a:t>12.04.2015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1E2F9-CF6E-49E6-AF91-B9AE959AB1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199B7-7C63-4952-9525-35A9D352A687}" type="datetimeFigureOut">
              <a:rPr lang="ru-RU" smtClean="0"/>
              <a:pPr/>
              <a:t>12.04.2015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1E2F9-CF6E-49E6-AF91-B9AE959AB1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199B7-7C63-4952-9525-35A9D352A687}" type="datetimeFigureOut">
              <a:rPr lang="ru-RU" smtClean="0"/>
              <a:pPr/>
              <a:t>12.04.2015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1E2F9-CF6E-49E6-AF91-B9AE959AB1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199B7-7C63-4952-9525-35A9D352A687}" type="datetimeFigureOut">
              <a:rPr lang="ru-RU" smtClean="0"/>
              <a:pPr/>
              <a:t>12.04.2015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1E2F9-CF6E-49E6-AF91-B9AE959AB1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199B7-7C63-4952-9525-35A9D352A687}" type="datetimeFigureOut">
              <a:rPr lang="ru-RU" smtClean="0"/>
              <a:pPr/>
              <a:t>12.04.2015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8B1E2F9-CF6E-49E6-AF91-B9AE959AB1C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199B7-7C63-4952-9525-35A9D352A687}" type="datetimeFigureOut">
              <a:rPr lang="ru-RU" smtClean="0"/>
              <a:pPr/>
              <a:t>12.04.2015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1E2F9-CF6E-49E6-AF91-B9AE959AB1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199B7-7C63-4952-9525-35A9D352A687}" type="datetimeFigureOut">
              <a:rPr lang="ru-RU" smtClean="0"/>
              <a:pPr/>
              <a:t>12.04.2015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1E2F9-CF6E-49E6-AF91-B9AE959AB1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9B199B7-7C63-4952-9525-35A9D352A687}" type="datetimeFigureOut">
              <a:rPr lang="ru-RU" smtClean="0"/>
              <a:pPr/>
              <a:t>12.04.2015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8B1E2F9-CF6E-49E6-AF91-B9AE959AB1C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.xml"/><Relationship Id="rId13" Type="http://schemas.openxmlformats.org/officeDocument/2006/relationships/diagramData" Target="../diagrams/data6.xml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microsoft.com/office/2007/relationships/diagramDrawing" Target="../diagrams/drawing5.xml"/><Relationship Id="rId17" Type="http://schemas.microsoft.com/office/2007/relationships/diagramDrawing" Target="../diagrams/drawing6.xml"/><Relationship Id="rId2" Type="http://schemas.openxmlformats.org/officeDocument/2006/relationships/notesSlide" Target="../notesSlides/notesSlide2.xml"/><Relationship Id="rId16" Type="http://schemas.openxmlformats.org/officeDocument/2006/relationships/diagramColors" Target="../diagrams/colors6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4.xml"/><Relationship Id="rId11" Type="http://schemas.openxmlformats.org/officeDocument/2006/relationships/diagramColors" Target="../diagrams/colors5.xml"/><Relationship Id="rId5" Type="http://schemas.openxmlformats.org/officeDocument/2006/relationships/diagramQuickStyle" Target="../diagrams/quickStyle4.xml"/><Relationship Id="rId15" Type="http://schemas.openxmlformats.org/officeDocument/2006/relationships/diagramQuickStyle" Target="../diagrams/quickStyle6.xml"/><Relationship Id="rId10" Type="http://schemas.openxmlformats.org/officeDocument/2006/relationships/diagramQuickStyle" Target="../diagrams/quickStyle5.xml"/><Relationship Id="rId4" Type="http://schemas.openxmlformats.org/officeDocument/2006/relationships/diagramLayout" Target="../diagrams/layout4.xml"/><Relationship Id="rId9" Type="http://schemas.openxmlformats.org/officeDocument/2006/relationships/diagramLayout" Target="../diagrams/layout5.xml"/><Relationship Id="rId14" Type="http://schemas.openxmlformats.org/officeDocument/2006/relationships/diagramLayout" Target="../diagrams/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chart" Target="../charts/char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42088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4000" dirty="0">
                <a:latin typeface="Georgia" pitchFamily="18" charset="0"/>
                <a:ea typeface="Verdana" pitchFamily="34" charset="0"/>
                <a:cs typeface="Verdana" pitchFamily="34" charset="0"/>
              </a:rPr>
              <a:t>АНАЛИЗ ПРИМЕНЕНИЯ ЛОКОМОТОРНОЙ ТЕРАПИИ </a:t>
            </a:r>
            <a:r>
              <a:rPr lang="ru-RU" sz="4000" dirty="0" smtClean="0">
                <a:latin typeface="Georgia" pitchFamily="18" charset="0"/>
                <a:ea typeface="Verdana" pitchFamily="34" charset="0"/>
                <a:cs typeface="Verdana" pitchFamily="34" charset="0"/>
              </a:rPr>
              <a:t/>
            </a:r>
            <a:br>
              <a:rPr lang="ru-RU" sz="4000" dirty="0" smtClean="0">
                <a:latin typeface="Georgia" pitchFamily="18" charset="0"/>
                <a:ea typeface="Verdana" pitchFamily="34" charset="0"/>
                <a:cs typeface="Verdana" pitchFamily="34" charset="0"/>
              </a:rPr>
            </a:br>
            <a:r>
              <a:rPr lang="ru-RU" sz="4000" dirty="0">
                <a:latin typeface="Georgia" pitchFamily="18" charset="0"/>
                <a:ea typeface="Verdana" pitchFamily="34" charset="0"/>
                <a:cs typeface="Verdana" pitchFamily="34" charset="0"/>
              </a:rPr>
              <a:t>В ОСТРОЙ СТАДИИ </a:t>
            </a:r>
            <a:r>
              <a:rPr lang="ru-RU" sz="4000" dirty="0" smtClean="0">
                <a:latin typeface="Georgia" pitchFamily="18" charset="0"/>
                <a:ea typeface="Verdana" pitchFamily="34" charset="0"/>
                <a:cs typeface="Verdana" pitchFamily="34" charset="0"/>
              </a:rPr>
              <a:t/>
            </a:r>
            <a:br>
              <a:rPr lang="ru-RU" sz="4000" dirty="0" smtClean="0">
                <a:latin typeface="Georgia" pitchFamily="18" charset="0"/>
                <a:ea typeface="Verdana" pitchFamily="34" charset="0"/>
                <a:cs typeface="Verdana" pitchFamily="34" charset="0"/>
              </a:rPr>
            </a:br>
            <a:r>
              <a:rPr lang="ru-RU" sz="4000" dirty="0" smtClean="0">
                <a:latin typeface="Georgia" pitchFamily="18" charset="0"/>
                <a:ea typeface="Verdana" pitchFamily="34" charset="0"/>
                <a:cs typeface="Verdana" pitchFamily="34" charset="0"/>
              </a:rPr>
              <a:t>ЦЕРЕБРАЛЬНОГО </a:t>
            </a:r>
            <a:r>
              <a:rPr lang="ru-RU" sz="4000" dirty="0">
                <a:latin typeface="Georgia" pitchFamily="18" charset="0"/>
                <a:ea typeface="Verdana" pitchFamily="34" charset="0"/>
                <a:cs typeface="Verdana" pitchFamily="34" charset="0"/>
              </a:rPr>
              <a:t>ИНСУЛЬТА</a:t>
            </a:r>
            <a:r>
              <a:rPr lang="ru-RU" dirty="0" smtClean="0">
                <a:latin typeface="Georgia" pitchFamily="18" charset="0"/>
                <a:ea typeface="Verdana" pitchFamily="34" charset="0"/>
                <a:cs typeface="Verdana" pitchFamily="34" charset="0"/>
              </a:rPr>
              <a:t/>
            </a:r>
            <a:br>
              <a:rPr lang="ru-RU" dirty="0" smtClean="0">
                <a:latin typeface="Georgia" pitchFamily="18" charset="0"/>
                <a:ea typeface="Verdana" pitchFamily="34" charset="0"/>
                <a:cs typeface="Verdana" pitchFamily="34" charset="0"/>
              </a:rPr>
            </a:br>
            <a:endParaRPr lang="ru-RU" dirty="0">
              <a:latin typeface="Georgia" pitchFamily="18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3933056"/>
            <a:ext cx="7768952" cy="2924944"/>
          </a:xfrm>
        </p:spPr>
        <p:txBody>
          <a:bodyPr>
            <a:normAutofit fontScale="70000" lnSpcReduction="20000"/>
          </a:bodyPr>
          <a:lstStyle/>
          <a:p>
            <a:pPr algn="r"/>
            <a:r>
              <a:rPr lang="ru-RU" sz="57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Georgia" pitchFamily="18" charset="0"/>
              </a:rPr>
              <a:t>Эверстова Татьяна Егоровна </a:t>
            </a:r>
          </a:p>
          <a:p>
            <a:pPr algn="r"/>
            <a:r>
              <a:rPr lang="ru-RU" sz="3600" dirty="0" smtClean="0">
                <a:latin typeface="Georgia" pitchFamily="18" charset="0"/>
              </a:rPr>
              <a:t>студентка 5 курса Медицинского института СВФУ </a:t>
            </a:r>
            <a:endParaRPr lang="ru-RU" sz="3600" dirty="0" smtClean="0">
              <a:solidFill>
                <a:schemeClr val="accent3">
                  <a:lumMod val="40000"/>
                  <a:lumOff val="60000"/>
                </a:schemeClr>
              </a:solidFill>
              <a:latin typeface="Georgia" pitchFamily="18" charset="0"/>
            </a:endParaRPr>
          </a:p>
          <a:p>
            <a:pPr algn="r"/>
            <a:endParaRPr lang="ru-RU" sz="3600" dirty="0" smtClean="0">
              <a:solidFill>
                <a:schemeClr val="tx1">
                  <a:lumMod val="75000"/>
                  <a:lumOff val="25000"/>
                </a:schemeClr>
              </a:solidFill>
              <a:latin typeface="Georgia" pitchFamily="18" charset="0"/>
            </a:endParaRPr>
          </a:p>
          <a:p>
            <a:pPr algn="r"/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eorgia" pitchFamily="18" charset="0"/>
              </a:rPr>
              <a:t>Научный руководитель: </a:t>
            </a:r>
            <a:r>
              <a:rPr lang="ru-RU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Georgia" pitchFamily="18" charset="0"/>
              </a:rPr>
              <a:t>Чугунова Саргылана Афанасьевна, </a:t>
            </a:r>
          </a:p>
          <a:p>
            <a:pPr algn="r"/>
            <a:r>
              <a:rPr lang="ru-RU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Georgia" pitchFamily="18" charset="0"/>
              </a:rPr>
              <a:t>к.м.н., доцент</a:t>
            </a:r>
          </a:p>
          <a:p>
            <a:pPr algn="ctr"/>
            <a:r>
              <a:rPr lang="ru-RU" dirty="0" smtClean="0">
                <a:solidFill>
                  <a:srgbClr val="92D050"/>
                </a:solidFill>
                <a:latin typeface="Georgia" pitchFamily="18" charset="0"/>
              </a:rPr>
              <a:t>кафедра неврологии и психиатрии </a:t>
            </a:r>
          </a:p>
          <a:p>
            <a:pPr algn="ctr"/>
            <a:r>
              <a:rPr lang="ru-RU" dirty="0" smtClean="0">
                <a:solidFill>
                  <a:srgbClr val="92D050"/>
                </a:solidFill>
                <a:latin typeface="Georgia" pitchFamily="18" charset="0"/>
              </a:rPr>
              <a:t>МИ СВФУ им. М.К. </a:t>
            </a:r>
            <a:r>
              <a:rPr lang="ru-RU" dirty="0" err="1" smtClean="0">
                <a:solidFill>
                  <a:srgbClr val="92D050"/>
                </a:solidFill>
                <a:latin typeface="Georgia" pitchFamily="18" charset="0"/>
              </a:rPr>
              <a:t>Аммосова</a:t>
            </a:r>
            <a:endParaRPr lang="ru-RU" dirty="0" smtClean="0">
              <a:solidFill>
                <a:srgbClr val="92D050"/>
              </a:solidFill>
              <a:latin typeface="Georgia" pitchFamily="18" charset="0"/>
            </a:endParaRPr>
          </a:p>
          <a:p>
            <a:pPr algn="ctr"/>
            <a:r>
              <a:rPr lang="ru-RU" dirty="0" smtClean="0">
                <a:solidFill>
                  <a:srgbClr val="92D050"/>
                </a:solidFill>
                <a:latin typeface="Georgia" pitchFamily="18" charset="0"/>
              </a:rPr>
              <a:t>2015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eorgia" pitchFamily="18" charset="0"/>
              </a:rPr>
              <a:t> </a:t>
            </a:r>
          </a:p>
          <a:p>
            <a:pPr algn="r"/>
            <a:endParaRPr lang="ru-RU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endParaRPr 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2117245913"/>
              </p:ext>
            </p:extLst>
          </p:nvPr>
        </p:nvGraphicFramePr>
        <p:xfrm>
          <a:off x="467544" y="980728"/>
          <a:ext cx="7992888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368151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Georgia" pitchFamily="18" charset="0"/>
              </a:rPr>
              <a:t>ФАКТОРЫ, ВЛИЯЮЩИЕ НА ЭФФЕКТИВНОСТЬ РЕАБИЛИТАЦИИ </a:t>
            </a:r>
            <a:endParaRPr lang="ru-RU" sz="28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 smtClean="0">
                <a:solidFill>
                  <a:schemeClr val="accent2"/>
                </a:solidFill>
                <a:latin typeface="Georgia" pitchFamily="18" charset="0"/>
              </a:rPr>
              <a:t>выраженность  клинических проявлений в дебюте заболевания</a:t>
            </a:r>
          </a:p>
          <a:p>
            <a:r>
              <a:rPr lang="ru-RU" b="1" dirty="0" smtClean="0">
                <a:latin typeface="Georgia" pitchFamily="18" charset="0"/>
              </a:rPr>
              <a:t>возраст и особенности личности пациента</a:t>
            </a:r>
            <a:r>
              <a:rPr lang="en-US" b="1" dirty="0" smtClean="0">
                <a:latin typeface="Georgia" pitchFamily="18" charset="0"/>
              </a:rPr>
              <a:t>;</a:t>
            </a:r>
            <a:endParaRPr lang="ru-RU" b="1" dirty="0" smtClean="0">
              <a:latin typeface="Georgia" pitchFamily="18" charset="0"/>
            </a:endParaRPr>
          </a:p>
          <a:p>
            <a:r>
              <a:rPr lang="ru-RU" b="1" dirty="0" smtClean="0">
                <a:latin typeface="Georgia" pitchFamily="18" charset="0"/>
              </a:rPr>
              <a:t>его функциональное состояние до инсульта</a:t>
            </a:r>
            <a:r>
              <a:rPr lang="en-US" b="1" dirty="0" smtClean="0">
                <a:latin typeface="Georgia" pitchFamily="18" charset="0"/>
              </a:rPr>
              <a:t>;</a:t>
            </a:r>
            <a:r>
              <a:rPr lang="ru-RU" b="1" dirty="0" smtClean="0">
                <a:latin typeface="Georgia" pitchFamily="18" charset="0"/>
              </a:rPr>
              <a:t> </a:t>
            </a:r>
          </a:p>
          <a:p>
            <a:r>
              <a:rPr lang="ru-RU" b="1" dirty="0" smtClean="0">
                <a:latin typeface="Georgia" pitchFamily="18" charset="0"/>
              </a:rPr>
              <a:t>генетические факторы</a:t>
            </a:r>
            <a:r>
              <a:rPr lang="en-US" b="1" dirty="0" smtClean="0">
                <a:latin typeface="Georgia" pitchFamily="18" charset="0"/>
              </a:rPr>
              <a:t>;</a:t>
            </a:r>
            <a:endParaRPr lang="ru-RU" b="1" dirty="0" smtClean="0">
              <a:latin typeface="Georgia" pitchFamily="18" charset="0"/>
            </a:endParaRPr>
          </a:p>
          <a:p>
            <a:r>
              <a:rPr lang="ru-RU" b="1" dirty="0" smtClean="0">
                <a:latin typeface="Georgia" pitchFamily="18" charset="0"/>
              </a:rPr>
              <a:t>осложнения инсульта и сопутствующие заболевания</a:t>
            </a:r>
            <a:r>
              <a:rPr lang="en-US" b="1" dirty="0" smtClean="0">
                <a:latin typeface="Georgia" pitchFamily="18" charset="0"/>
              </a:rPr>
              <a:t>;</a:t>
            </a:r>
            <a:endParaRPr lang="ru-RU" b="1" dirty="0" smtClean="0">
              <a:latin typeface="Georgia" pitchFamily="18" charset="0"/>
            </a:endParaRPr>
          </a:p>
          <a:p>
            <a:r>
              <a:rPr lang="ru-RU" b="1" dirty="0" smtClean="0">
                <a:solidFill>
                  <a:schemeClr val="accent2"/>
                </a:solidFill>
                <a:latin typeface="Georgia" pitchFamily="18" charset="0"/>
              </a:rPr>
              <a:t>проводимое лечение;</a:t>
            </a:r>
          </a:p>
          <a:p>
            <a:r>
              <a:rPr lang="ru-RU" b="1" dirty="0" smtClean="0">
                <a:latin typeface="Georgia" pitchFamily="18" charset="0"/>
              </a:rPr>
              <a:t>социальная поддержка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Georgia" pitchFamily="18" charset="0"/>
              </a:rPr>
              <a:t>КЛЮЧЕВ</a:t>
            </a:r>
            <a:r>
              <a:rPr lang="ru-RU" sz="3600" b="1" dirty="0">
                <a:solidFill>
                  <a:srgbClr val="002060"/>
                </a:solidFill>
                <a:latin typeface="Georgia" pitchFamily="18" charset="0"/>
              </a:rPr>
              <a:t>Ы</a:t>
            </a:r>
            <a:r>
              <a:rPr lang="ru-RU" sz="3600" b="1" dirty="0" smtClean="0">
                <a:solidFill>
                  <a:srgbClr val="002060"/>
                </a:solidFill>
                <a:latin typeface="Georgia" pitchFamily="18" charset="0"/>
              </a:rPr>
              <a:t>Е ПРИНЦИПЫ ПОСТИНСУЛЬТНОЙ РЕАБИЛИТАЦИИ</a:t>
            </a:r>
            <a:endParaRPr lang="ru-RU" sz="36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dirty="0"/>
              <a:t>В 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основе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2">
                    <a:lumMod val="75000"/>
                  </a:schemeClr>
                </a:solidFill>
              </a:rPr>
              <a:t>нейрореабилитации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b="1" dirty="0"/>
              <a:t>лежат современные представления о </a:t>
            </a:r>
            <a:r>
              <a:rPr lang="ru-RU" b="1" dirty="0" err="1"/>
              <a:t>нейропластическом</a:t>
            </a:r>
            <a:r>
              <a:rPr lang="ru-RU" b="1" dirty="0"/>
              <a:t> потенциале на нескольких уровнях центральной нервной системы </a:t>
            </a:r>
            <a:r>
              <a:rPr lang="ru-RU" b="1" dirty="0" smtClean="0"/>
              <a:t>, включая: 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сенсомоторную </a:t>
            </a:r>
            <a:r>
              <a:rPr lang="ru-RU" b="1" dirty="0">
                <a:solidFill>
                  <a:srgbClr val="FF0000"/>
                </a:solidFill>
              </a:rPr>
              <a:t>кору, </a:t>
            </a:r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b="1" dirty="0" smtClean="0">
                <a:solidFill>
                  <a:srgbClr val="FF0000"/>
                </a:solidFill>
              </a:rPr>
              <a:t>подкорковые </a:t>
            </a:r>
            <a:r>
              <a:rPr lang="ru-RU" b="1" dirty="0">
                <a:solidFill>
                  <a:srgbClr val="FF0000"/>
                </a:solidFill>
              </a:rPr>
              <a:t>структуры </a:t>
            </a:r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b="1" dirty="0" smtClean="0">
                <a:solidFill>
                  <a:srgbClr val="FF0000"/>
                </a:solidFill>
              </a:rPr>
              <a:t>спинной мозг</a:t>
            </a:r>
            <a:endParaRPr lang="ru-RU" b="1" dirty="0">
              <a:solidFill>
                <a:srgbClr val="FF0000"/>
              </a:solidFill>
            </a:endParaRPr>
          </a:p>
          <a:p>
            <a:endParaRPr lang="ru-RU" b="1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endParaRPr lang="ru-RU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447373816"/>
              </p:ext>
            </p:extLst>
          </p:nvPr>
        </p:nvGraphicFramePr>
        <p:xfrm>
          <a:off x="4283968" y="1700808"/>
          <a:ext cx="4572000" cy="4568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052736"/>
            <a:ext cx="4546848" cy="5328592"/>
          </a:xfrm>
        </p:spPr>
        <p:txBody>
          <a:bodyPr>
            <a:normAutofit/>
          </a:bodyPr>
          <a:lstStyle/>
          <a:p>
            <a:r>
              <a:rPr lang="ru-RU" b="1" dirty="0" smtClean="0"/>
              <a:t>Тренировки ходьбы на бегущей дорожке </a:t>
            </a:r>
            <a:r>
              <a:rPr lang="ru-RU" b="1" dirty="0" smtClean="0">
                <a:solidFill>
                  <a:srgbClr val="C00000"/>
                </a:solidFill>
              </a:rPr>
              <a:t>с облегчением движений </a:t>
            </a:r>
            <a:r>
              <a:rPr lang="ru-RU" b="1" dirty="0" err="1" smtClean="0">
                <a:solidFill>
                  <a:srgbClr val="C00000"/>
                </a:solidFill>
              </a:rPr>
              <a:t>паретичной</a:t>
            </a:r>
            <a:r>
              <a:rPr lang="ru-RU" b="1" dirty="0" smtClean="0">
                <a:solidFill>
                  <a:srgbClr val="C00000"/>
                </a:solidFill>
              </a:rPr>
              <a:t> ноги </a:t>
            </a:r>
            <a:r>
              <a:rPr lang="ru-RU" b="1" dirty="0" smtClean="0"/>
              <a:t>(соматосенсорная стимуляция) сопровождаются появлением нормальных паттернов активации коры, сходных с выявляемыми при обычной ходьбе у здоровых людей</a:t>
            </a:r>
          </a:p>
          <a:p>
            <a:pPr marL="0" indent="0">
              <a:buNone/>
            </a:pPr>
            <a:endParaRPr lang="ru-RU" b="1" dirty="0"/>
          </a:p>
        </p:txBody>
      </p:sp>
      <p:pic>
        <p:nvPicPr>
          <p:cNvPr id="14337" name="Picture 1" descr="C:\Users\Татьяна\Pictures\41d6e33831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1196752"/>
            <a:ext cx="3810000" cy="3429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692696"/>
            <a:ext cx="7056784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  <a:latin typeface="Georgia" pitchFamily="18" charset="0"/>
              </a:rPr>
              <a:t>ЦЕЛЬ ИССЛЕДОВАНИЯ</a:t>
            </a:r>
            <a:endParaRPr lang="ru-RU" b="1" dirty="0">
              <a:solidFill>
                <a:srgbClr val="0070C0"/>
              </a:solidFill>
              <a:latin typeface="Georg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996952"/>
            <a:ext cx="8229600" cy="2616466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 </a:t>
            </a:r>
            <a:endParaRPr lang="ru-RU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3315309952"/>
              </p:ext>
            </p:extLst>
          </p:nvPr>
        </p:nvGraphicFramePr>
        <p:xfrm>
          <a:off x="1763688" y="1844824"/>
          <a:ext cx="5879976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>
                <a:solidFill>
                  <a:srgbClr val="D6ECFF">
                    <a:lumMod val="50000"/>
                  </a:srgbClr>
                </a:solidFill>
                <a:latin typeface="Georgia" pitchFamily="18" charset="0"/>
              </a:rPr>
              <a:t>МАТЕРИАЛ И МЕТОДЫ ИССЛЕДОВАНИЯ</a:t>
            </a: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Текст 9"/>
          <p:cNvSpPr>
            <a:spLocks noGrp="1"/>
          </p:cNvSpPr>
          <p:nvPr>
            <p:ph type="body" sz="half" idx="3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/>
              <a:t>ШКАЛА  ИНСУЛЬТА НАЦИОНАЛЬНОГО ИНСТИТУТА ЗДОРОВЬЯ</a:t>
            </a:r>
          </a:p>
          <a:p>
            <a:r>
              <a:rPr lang="en-US" dirty="0"/>
              <a:t>NATIONAL INSTITUTES OF HEALTH (NIH) STROKE SCALE</a:t>
            </a:r>
            <a:endParaRPr lang="ru-RU" dirty="0"/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92500"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Проведён сравнительный анализ исходов церебрального инсульта в группе пациентов Регионального сосудистого центра (Якутск)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=53)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Критерии включения: острая стадия церебрального инсульта, с очаговой симптоматикой в дебюте заболевания выраженной и тяжёлой степени (более 10 баллов по шкале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NIHSS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ru-RU" dirty="0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89380" y="2514600"/>
            <a:ext cx="3553064" cy="384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39655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>
                <a:solidFill>
                  <a:srgbClr val="D6ECFF">
                    <a:lumMod val="50000"/>
                  </a:srgbClr>
                </a:solidFill>
                <a:latin typeface="Georgia" pitchFamily="18" charset="0"/>
              </a:rPr>
              <a:t>МАТЕРИАЛ И МЕТОДЫ ИССЛЕДОВАНИЯ</a:t>
            </a:r>
            <a:endParaRPr lang="ru-RU" dirty="0"/>
          </a:p>
        </p:txBody>
      </p:sp>
      <p:graphicFrame>
        <p:nvGraphicFramePr>
          <p:cNvPr id="11" name="Объект 10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973325684"/>
              </p:ext>
            </p:extLst>
          </p:nvPr>
        </p:nvGraphicFramePr>
        <p:xfrm>
          <a:off x="4648200" y="1988840"/>
          <a:ext cx="4038600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Объект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1291560278"/>
              </p:ext>
            </p:extLst>
          </p:nvPr>
        </p:nvGraphicFramePr>
        <p:xfrm>
          <a:off x="457200" y="1920875"/>
          <a:ext cx="4038600" cy="4433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xmlns="" val="976458315"/>
              </p:ext>
            </p:extLst>
          </p:nvPr>
        </p:nvGraphicFramePr>
        <p:xfrm>
          <a:off x="4800600" y="4437112"/>
          <a:ext cx="4038600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:p14="http://schemas.microsoft.com/office/powerpoint/2010/main" xmlns="" val="430758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>
                <a:solidFill>
                  <a:srgbClr val="D6ECFF">
                    <a:lumMod val="50000"/>
                  </a:srgbClr>
                </a:solidFill>
                <a:latin typeface="Georgia" pitchFamily="18" charset="0"/>
              </a:rPr>
              <a:t>МАТЕРИАЛ И МЕТОДЫ ИССЛЕДОВАНИЯ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Всем пациентам проведено обследование: 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неврологический осмотр с оценкой выраженности неврологического дефицита по шкале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NIHSS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нейровизуализация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(компьютерная томография головного мозга);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консультация терапевта; 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консультация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кардиолога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1612281188"/>
              </p:ext>
            </p:extLst>
          </p:nvPr>
        </p:nvGraphicFramePr>
        <p:xfrm>
          <a:off x="4648200" y="1920085"/>
          <a:ext cx="4038600" cy="4434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653136"/>
            <a:ext cx="864096" cy="865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332807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415307"/>
            <a:ext cx="2161381" cy="1441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764704"/>
            <a:ext cx="4483075" cy="5976664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>
                <a:latin typeface="Georgia" pitchFamily="18" charset="0"/>
              </a:rPr>
              <a:t>Для восстановления двигательного дефицита в группе обследуемых был применен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реабилитационный комплекс </a:t>
            </a:r>
            <a:r>
              <a:rPr lang="ru-RU" b="1" dirty="0" err="1" smtClean="0">
                <a:solidFill>
                  <a:srgbClr val="00B050"/>
                </a:solidFill>
                <a:latin typeface="Georgia" pitchFamily="18" charset="0"/>
              </a:rPr>
              <a:t>Andago</a:t>
            </a:r>
            <a:r>
              <a:rPr lang="ru-RU" b="1" dirty="0" smtClean="0">
                <a:latin typeface="Georgia" pitchFamily="18" charset="0"/>
              </a:rPr>
              <a:t> для восстановления навыков ходьбы (мануальной локомоторной терапии), состоящий из:</a:t>
            </a:r>
          </a:p>
          <a:p>
            <a:r>
              <a:rPr lang="ru-RU" b="1" dirty="0" smtClean="0">
                <a:latin typeface="Georgia" pitchFamily="18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Georgia" pitchFamily="18" charset="0"/>
              </a:rPr>
              <a:t>системы разгрузки веса пациента </a:t>
            </a:r>
            <a:r>
              <a:rPr lang="ru-RU" b="1" dirty="0" err="1" smtClean="0">
                <a:solidFill>
                  <a:srgbClr val="FF0000"/>
                </a:solidFill>
                <a:latin typeface="Georgia" pitchFamily="18" charset="0"/>
              </a:rPr>
              <a:t>Lokobasis</a:t>
            </a:r>
            <a:r>
              <a:rPr lang="ru-RU" b="1" dirty="0" smtClean="0">
                <a:solidFill>
                  <a:srgbClr val="FF0000"/>
                </a:solidFill>
                <a:latin typeface="Georgia" pitchFamily="18" charset="0"/>
              </a:rPr>
              <a:t>, 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Georgia" pitchFamily="18" charset="0"/>
              </a:rPr>
              <a:t>беговой дорожки </a:t>
            </a:r>
            <a:r>
              <a:rPr lang="ru-RU" b="1" dirty="0" err="1" smtClean="0">
                <a:solidFill>
                  <a:srgbClr val="FF0000"/>
                </a:solidFill>
                <a:latin typeface="Georgia" pitchFamily="18" charset="0"/>
              </a:rPr>
              <a:t>Woodway</a:t>
            </a:r>
            <a:r>
              <a:rPr lang="ru-RU" b="1" dirty="0" smtClean="0">
                <a:solidFill>
                  <a:srgbClr val="FF0000"/>
                </a:solidFill>
                <a:latin typeface="Georgia" pitchFamily="18" charset="0"/>
              </a:rPr>
              <a:t> S55 с изменяемой скоростью движения, 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Georgia" pitchFamily="18" charset="0"/>
              </a:rPr>
              <a:t>параллельных брусьев</a:t>
            </a:r>
            <a:r>
              <a:rPr lang="ru-RU" b="1" dirty="0" smtClean="0">
                <a:latin typeface="Georgia" pitchFamily="18" charset="0"/>
              </a:rPr>
              <a:t>, регулируемых по ширине  и высоте</a:t>
            </a:r>
            <a:endParaRPr lang="ru-RU" b="1" dirty="0">
              <a:latin typeface="Georgia" pitchFamily="18" charset="0"/>
            </a:endParaRPr>
          </a:p>
        </p:txBody>
      </p:sp>
      <p:pic>
        <p:nvPicPr>
          <p:cNvPr id="8193" name="Picture 1" descr="C:\Users\Татьяна\Desktop\Конференция\IMG_82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79" y="980728"/>
            <a:ext cx="2016225" cy="2952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5013176"/>
            <a:ext cx="2358132" cy="15732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Татьяна\Desktop\Конференция\IMG_82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692696"/>
            <a:ext cx="8352420" cy="5568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395536" y="332656"/>
          <a:ext cx="8280920" cy="6336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3"/>
          <p:cNvGrpSpPr/>
          <p:nvPr/>
        </p:nvGrpSpPr>
        <p:grpSpPr>
          <a:xfrm>
            <a:off x="5364088" y="836712"/>
            <a:ext cx="3161881" cy="1296144"/>
            <a:chOff x="413641" y="3217550"/>
            <a:chExt cx="6186217" cy="630104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413641" y="3217550"/>
              <a:ext cx="6186217" cy="630104"/>
            </a:xfrm>
            <a:prstGeom prst="round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2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Скругленный прямоугольник 4"/>
            <p:cNvSpPr/>
            <p:nvPr/>
          </p:nvSpPr>
          <p:spPr>
            <a:xfrm>
              <a:off x="444400" y="3248309"/>
              <a:ext cx="6124699" cy="56858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19099" tIns="0" rIns="219099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kern="1200" dirty="0" smtClean="0">
                  <a:solidFill>
                    <a:schemeClr val="tx1"/>
                  </a:solidFill>
                </a:rPr>
                <a:t>Вес пациента разгружался, начиная с 50%  и до 0% в конце курса в зависимости от двигательных возможностей пациента.</a:t>
              </a:r>
            </a:p>
          </p:txBody>
        </p:sp>
      </p:grpSp>
      <p:grpSp>
        <p:nvGrpSpPr>
          <p:cNvPr id="3" name="Группа 6"/>
          <p:cNvGrpSpPr/>
          <p:nvPr/>
        </p:nvGrpSpPr>
        <p:grpSpPr>
          <a:xfrm>
            <a:off x="5436096" y="2348880"/>
            <a:ext cx="3103250" cy="1656184"/>
            <a:chOff x="432048" y="3672408"/>
            <a:chExt cx="6199594" cy="809234"/>
          </a:xfr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432048" y="3672408"/>
              <a:ext cx="6199594" cy="809234"/>
            </a:xfrm>
            <a:prstGeom prst="roundRect">
              <a:avLst/>
            </a:prstGeom>
            <a:grpFill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</p:sp>
        <p:sp>
          <p:nvSpPr>
            <p:cNvPr id="9" name="Скругленный прямоугольник 4"/>
            <p:cNvSpPr/>
            <p:nvPr/>
          </p:nvSpPr>
          <p:spPr>
            <a:xfrm>
              <a:off x="471552" y="3711912"/>
              <a:ext cx="6120586" cy="730226"/>
            </a:xfrm>
            <a:prstGeom prst="rect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219099" tIns="0" rIns="219099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kern="1200" dirty="0" smtClean="0">
                  <a:solidFill>
                    <a:schemeClr val="tx1"/>
                  </a:solidFill>
                </a:rPr>
                <a:t>Проходимое пациентом расстояние и скорость ходьбы регулировались индивидуально с учетом критериев готовности к тренировкам и динамики локомоторной функции. </a:t>
              </a:r>
            </a:p>
          </p:txBody>
        </p:sp>
      </p:grpSp>
      <p:grpSp>
        <p:nvGrpSpPr>
          <p:cNvPr id="4" name="Группа 9"/>
          <p:cNvGrpSpPr/>
          <p:nvPr/>
        </p:nvGrpSpPr>
        <p:grpSpPr>
          <a:xfrm>
            <a:off x="395536" y="4293096"/>
            <a:ext cx="8216754" cy="654063"/>
            <a:chOff x="773932" y="3364131"/>
            <a:chExt cx="6200530" cy="654063"/>
          </a:xfrm>
          <a:solidFill>
            <a:schemeClr val="accent3">
              <a:lumMod val="60000"/>
              <a:lumOff val="40000"/>
            </a:schemeClr>
          </a:solidFill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773932" y="3364131"/>
              <a:ext cx="6192380" cy="654063"/>
            </a:xfrm>
            <a:prstGeom prst="roundRect">
              <a:avLst/>
            </a:prstGeom>
            <a:grpFill/>
            <a:ln>
              <a:solidFill>
                <a:srgbClr val="C00000"/>
              </a:solidFill>
            </a:ln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2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Скругленный прямоугольник 4"/>
            <p:cNvSpPr/>
            <p:nvPr/>
          </p:nvSpPr>
          <p:spPr>
            <a:xfrm>
              <a:off x="845940" y="3364131"/>
              <a:ext cx="6128522" cy="590205"/>
            </a:xfrm>
            <a:prstGeom prst="rect">
              <a:avLst/>
            </a:prstGeom>
            <a:grpFill/>
            <a:ln>
              <a:solidFill>
                <a:srgbClr val="C00000"/>
              </a:solidFill>
            </a:ln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19099" tIns="0" rIns="219099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kern="1200" dirty="0" smtClean="0">
                  <a:solidFill>
                    <a:schemeClr val="tx1"/>
                  </a:solidFill>
                </a:rPr>
                <a:t>Средняя скорость ходьбы составила 0,5-0,7 км/час</a:t>
              </a:r>
              <a:r>
                <a:rPr lang="ru-RU" sz="1400" kern="1200" dirty="0" smtClean="0">
                  <a:solidFill>
                    <a:schemeClr val="tx1"/>
                  </a:solidFill>
                </a:rPr>
                <a:t>.</a:t>
              </a:r>
              <a:endParaRPr lang="ru-RU" sz="1400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7" name="Группа 12"/>
          <p:cNvGrpSpPr/>
          <p:nvPr/>
        </p:nvGrpSpPr>
        <p:grpSpPr>
          <a:xfrm>
            <a:off x="395536" y="5085184"/>
            <a:ext cx="8288058" cy="1123382"/>
            <a:chOff x="413641" y="4854473"/>
            <a:chExt cx="6199826" cy="1123382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413641" y="4854473"/>
              <a:ext cx="6199826" cy="1123382"/>
            </a:xfrm>
            <a:prstGeom prst="roundRect">
              <a:avLst/>
            </a:prstGeom>
            <a:grpFill/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2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Скругленный прямоугольник 4"/>
            <p:cNvSpPr/>
            <p:nvPr/>
          </p:nvSpPr>
          <p:spPr>
            <a:xfrm>
              <a:off x="467506" y="4926481"/>
              <a:ext cx="6090148" cy="1013704"/>
            </a:xfrm>
            <a:prstGeom prst="rect">
              <a:avLst/>
            </a:prstGeom>
            <a:grpFill/>
            <a:ln>
              <a:solidFill>
                <a:srgbClr val="C00000"/>
              </a:solidFill>
            </a:ln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19099" tIns="0" rIns="219099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kern="1200" dirty="0" smtClean="0">
                  <a:solidFill>
                    <a:schemeClr val="tx1"/>
                  </a:solidFill>
                </a:rPr>
                <a:t>Дистанция, пройденная за одну тренировку,  составила в среднем 100 метров</a:t>
              </a:r>
              <a:r>
                <a:rPr lang="ru-RU" sz="500" kern="1200" dirty="0" smtClean="0"/>
                <a:t>.  </a:t>
              </a:r>
            </a:p>
          </p:txBody>
        </p:sp>
      </p:grpSp>
      <p:pic>
        <p:nvPicPr>
          <p:cNvPr id="7170" name="Picture 2" descr="C:\Users\Саргылана\Pictures\фото РСЦ\DSC01265_resiz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7252" y="866392"/>
            <a:ext cx="4318803" cy="32391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Georgia" pitchFamily="18" charset="0"/>
              </a:rPr>
              <a:t>РЕЗУЛЬТАТЫ ИССЛЕДОВАНИЯ </a:t>
            </a:r>
            <a:endParaRPr lang="ru-RU" b="1" dirty="0">
              <a:solidFill>
                <a:srgbClr val="0070C0"/>
              </a:solidFill>
              <a:latin typeface="Georgia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971600" y="1855248"/>
            <a:ext cx="3525788" cy="659352"/>
          </a:xfrm>
        </p:spPr>
        <p:txBody>
          <a:bodyPr/>
          <a:lstStyle/>
          <a:p>
            <a:r>
              <a:rPr lang="ru-RU" dirty="0" smtClean="0"/>
              <a:t>ПЕРВАЯ ГРУППА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>
          <a:xfrm>
            <a:off x="5220072" y="1859757"/>
            <a:ext cx="3466728" cy="654843"/>
          </a:xfrm>
        </p:spPr>
        <p:txBody>
          <a:bodyPr/>
          <a:lstStyle/>
          <a:p>
            <a:r>
              <a:rPr lang="ru-RU" dirty="0" smtClean="0"/>
              <a:t>ВТОРАЯ ГРУППА</a:t>
            </a:r>
            <a:endParaRPr lang="ru-RU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xmlns="" val="253394464"/>
              </p:ext>
            </p:extLst>
          </p:nvPr>
        </p:nvGraphicFramePr>
        <p:xfrm>
          <a:off x="35496" y="2514600"/>
          <a:ext cx="5184576" cy="41547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Объект 8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xmlns="" val="1544508616"/>
              </p:ext>
            </p:extLst>
          </p:nvPr>
        </p:nvGraphicFramePr>
        <p:xfrm>
          <a:off x="4645025" y="2514600"/>
          <a:ext cx="4041775" cy="38465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xmlns="" val="3060528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Georgia" pitchFamily="18" charset="0"/>
              </a:rPr>
              <a:t>РЕЗУЛЬТАТЫ ИССЛЕДОВАНИЯ </a:t>
            </a:r>
            <a:endParaRPr lang="ru-RU" b="1" dirty="0">
              <a:solidFill>
                <a:srgbClr val="0070C0"/>
              </a:solidFill>
              <a:latin typeface="Georgia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971600" y="1855248"/>
            <a:ext cx="3525788" cy="659352"/>
          </a:xfrm>
        </p:spPr>
        <p:txBody>
          <a:bodyPr/>
          <a:lstStyle/>
          <a:p>
            <a:r>
              <a:rPr lang="ru-RU" dirty="0" smtClean="0"/>
              <a:t>ПЕРВАЯ ГРУППА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>
          <a:xfrm>
            <a:off x="5220072" y="1859757"/>
            <a:ext cx="3466728" cy="654843"/>
          </a:xfrm>
        </p:spPr>
        <p:txBody>
          <a:bodyPr/>
          <a:lstStyle/>
          <a:p>
            <a:r>
              <a:rPr lang="ru-RU" dirty="0" smtClean="0"/>
              <a:t>ВТОРАЯ ГРУППА</a:t>
            </a:r>
            <a:endParaRPr lang="ru-RU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xmlns="" val="1793890569"/>
              </p:ext>
            </p:extLst>
          </p:nvPr>
        </p:nvGraphicFramePr>
        <p:xfrm>
          <a:off x="-324544" y="2514600"/>
          <a:ext cx="5544616" cy="44427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Объект 8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xmlns="" val="2957824883"/>
              </p:ext>
            </p:extLst>
          </p:nvPr>
        </p:nvGraphicFramePr>
        <p:xfrm>
          <a:off x="4645025" y="2514600"/>
          <a:ext cx="4041775" cy="38465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xmlns="" val="2132767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2051720" y="5589240"/>
            <a:ext cx="5047778" cy="76157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Arial" pitchFamily="34" charset="0"/>
              </a:rPr>
              <a:t>Рис.1.  Динамика неврологического статуса (баллы 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Arial" pitchFamily="34" charset="0"/>
              </a:rPr>
              <a:t>NIHSS</a:t>
            </a:r>
            <a:r>
              <a:rPr kumimoji="0" lang="ru-RU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Arial" pitchFamily="34" charset="0"/>
              </a:rPr>
              <a:t>)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500" b="1" dirty="0">
                <a:solidFill>
                  <a:srgbClr val="0070C0"/>
                </a:solidFill>
                <a:latin typeface="Georgia" pitchFamily="18" charset="0"/>
              </a:rPr>
              <a:t>РЕЗУЛЬТАТЫ ИССЛЕДОВАНИЯ </a:t>
            </a:r>
            <a:endParaRPr lang="ru-RU" dirty="0"/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1403648" y="1916832"/>
          <a:ext cx="6480720" cy="36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5400" b="1" dirty="0">
                <a:solidFill>
                  <a:srgbClr val="0070C0"/>
                </a:solidFill>
                <a:latin typeface="Georgia" pitchFamily="18" charset="0"/>
              </a:rPr>
              <a:t>РЕЗУЛЬТАТЫ ИССЛЕДОВАНИЯ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latin typeface="Georgia" pitchFamily="18" charset="0"/>
              </a:rPr>
              <a:t>Согласно полученным данным, на фоне проводимого лечения средний показатель </a:t>
            </a:r>
            <a:r>
              <a:rPr lang="en-US" b="1" dirty="0" smtClean="0">
                <a:latin typeface="Georgia" pitchFamily="18" charset="0"/>
              </a:rPr>
              <a:t>NIHSS</a:t>
            </a:r>
            <a:r>
              <a:rPr lang="ru-RU" b="1" dirty="0" smtClean="0">
                <a:latin typeface="Georgia" pitchFamily="18" charset="0"/>
              </a:rPr>
              <a:t> в первой группе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уменьшился с 15,6 баллов до 10,04 балла</a:t>
            </a:r>
            <a:endParaRPr lang="ru-RU" b="1" dirty="0" smtClean="0">
              <a:latin typeface="Georgia" pitchFamily="18" charset="0"/>
            </a:endParaRPr>
          </a:p>
          <a:p>
            <a:endParaRPr lang="ru-RU" b="1" dirty="0" smtClean="0">
              <a:latin typeface="Georgia" pitchFamily="18" charset="0"/>
            </a:endParaRPr>
          </a:p>
          <a:p>
            <a:r>
              <a:rPr lang="ru-RU" b="1" dirty="0" smtClean="0">
                <a:latin typeface="Georgia" pitchFamily="18" charset="0"/>
              </a:rPr>
              <a:t>Во второй группе значимой динамики среднего балла </a:t>
            </a:r>
            <a:r>
              <a:rPr lang="en-US" b="1" dirty="0" smtClean="0">
                <a:latin typeface="Georgia" pitchFamily="18" charset="0"/>
              </a:rPr>
              <a:t>NIHSS</a:t>
            </a:r>
            <a:r>
              <a:rPr lang="ru-RU" b="1" dirty="0" smtClean="0">
                <a:latin typeface="Georgia" pitchFamily="18" charset="0"/>
              </a:rPr>
              <a:t> к концу острого периода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не зафиксировано</a:t>
            </a:r>
            <a:r>
              <a:rPr lang="ru-RU" b="1" dirty="0" smtClean="0">
                <a:latin typeface="Georgia" pitchFamily="18" charset="0"/>
              </a:rPr>
              <a:t> (17,3 балла в дебюте заболевания и 17,2 балла в конце острого периода)</a:t>
            </a:r>
          </a:p>
          <a:p>
            <a:endParaRPr lang="ru-RU" b="1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>
                <a:solidFill>
                  <a:srgbClr val="0070C0"/>
                </a:solidFill>
                <a:latin typeface="Georgia" pitchFamily="18" charset="0"/>
              </a:rPr>
              <a:t>РЕЗУЛЬТАТЫ ИССЛЕДОВАНИЯ 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В первой группе </a:t>
            </a:r>
            <a:r>
              <a:rPr lang="ru-RU" b="1" dirty="0" smtClean="0">
                <a:latin typeface="Georgia" pitchFamily="18" charset="0"/>
              </a:rPr>
              <a:t>доля пациентов с выраженной симптоматикой уменьшилась с 88,5 % до 38,5 %, при этом у остальных 61,5 % симптоматика регрессировала до умеренной степени, а пациентов с тяжелой симптоматикой к концу острого периода не было. </a:t>
            </a:r>
          </a:p>
          <a:p>
            <a:endParaRPr lang="ru-RU" b="1" dirty="0" smtClean="0">
              <a:latin typeface="Georgia" pitchFamily="18" charset="0"/>
            </a:endParaRP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Во второй группе </a:t>
            </a:r>
            <a:r>
              <a:rPr lang="ru-RU" b="1" dirty="0" smtClean="0">
                <a:latin typeface="Georgia" pitchFamily="18" charset="0"/>
              </a:rPr>
              <a:t>доля пациентов с выраженной симптоматикой снизилась с 81,5 % до   74,1 %, при этом доля пациентов с тяжелой симптоматикой осталась прежней (18,5 %), а в 7,4 % наступил регресс симптоматики до умеренной степени.</a:t>
            </a:r>
          </a:p>
          <a:p>
            <a:endParaRPr lang="ru-RU" b="1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2296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  <a:latin typeface="Georgia" pitchFamily="18" charset="0"/>
              </a:rPr>
              <a:t>ВЫВОДЫ</a:t>
            </a:r>
            <a:endParaRPr lang="ru-RU" b="1" dirty="0">
              <a:solidFill>
                <a:srgbClr val="0070C0"/>
              </a:solidFill>
              <a:latin typeface="Georg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335760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>
                <a:latin typeface="Georgia" pitchFamily="18" charset="0"/>
              </a:rPr>
              <a:t>Таким образом, в группе пациентов, получивших локомоторную терапию, в сравнении с пациентами без таковой, неврологическая симптоматика к концу острого периода инсульта </a:t>
            </a:r>
            <a:r>
              <a:rPr lang="ru-RU" b="1" dirty="0" smtClean="0">
                <a:solidFill>
                  <a:srgbClr val="C00000"/>
                </a:solidFill>
                <a:latin typeface="Georgia" pitchFamily="18" charset="0"/>
              </a:rPr>
              <a:t>регрессировала в значительно большей степени</a:t>
            </a:r>
            <a:r>
              <a:rPr lang="ru-RU" b="1" dirty="0" smtClean="0">
                <a:latin typeface="Georgia" pitchFamily="18" charset="0"/>
              </a:rPr>
              <a:t>. </a:t>
            </a:r>
          </a:p>
          <a:p>
            <a:endParaRPr lang="ru-RU" b="1" dirty="0" smtClean="0">
              <a:latin typeface="Georgia" pitchFamily="18" charset="0"/>
            </a:endParaRPr>
          </a:p>
          <a:p>
            <a:r>
              <a:rPr lang="ru-RU" b="1" dirty="0" smtClean="0">
                <a:latin typeface="Georgia" pitchFamily="18" charset="0"/>
              </a:rPr>
              <a:t>Ограничением нашего исследования является то, что при сравнительном анализе не были учтены такие факторы, как сопутствующие заболевания, которые могли в той или иной степени повлиять на процесс реабилитации. </a:t>
            </a:r>
          </a:p>
          <a:p>
            <a:endParaRPr lang="ru-RU" b="1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500" b="1" dirty="0">
                <a:solidFill>
                  <a:srgbClr val="0070C0"/>
                </a:solidFill>
                <a:latin typeface="Georgia" pitchFamily="18" charset="0"/>
              </a:rPr>
              <a:t>ВЫВОДЫ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latin typeface="Georgia" pitchFamily="18" charset="0"/>
              </a:rPr>
              <a:t>Но, учитывая то, что обследуемые группы пациентов были сопоставимы по выраженности неврологической симптоматики в дебюте заболевания, можно сделать вывод,  что применение локомоторной терапии в комплексном лечении острого инсульта </a:t>
            </a:r>
            <a:r>
              <a:rPr lang="ru-RU" b="1" dirty="0" smtClean="0">
                <a:solidFill>
                  <a:srgbClr val="C00000"/>
                </a:solidFill>
                <a:latin typeface="Georgia" pitchFamily="18" charset="0"/>
              </a:rPr>
              <a:t>является эффективным методом реабилитации</a:t>
            </a:r>
            <a:r>
              <a:rPr lang="ru-RU" b="1" dirty="0" smtClean="0">
                <a:latin typeface="Georgia" pitchFamily="18" charset="0"/>
              </a:rPr>
              <a:t> и способствует быстрому регрессу неврологической симптоматики.</a:t>
            </a:r>
            <a:endParaRPr lang="ru-RU" b="1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1268760"/>
            <a:ext cx="903649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БЛАГОДАРЮ ЗА ВНИМАНИЕ!</a:t>
            </a:r>
            <a:endParaRPr lang="ru-RU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132856"/>
            <a:ext cx="6624736" cy="44186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431</TotalTime>
  <Words>877</Words>
  <Application>Microsoft Office PowerPoint</Application>
  <PresentationFormat>Экран (4:3)</PresentationFormat>
  <Paragraphs>109</Paragraphs>
  <Slides>21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Поток</vt:lpstr>
      <vt:lpstr>АНАЛИЗ ПРИМЕНЕНИЯ ЛОКОМОТОРНОЙ ТЕРАПИИ  В ОСТРОЙ СТАДИИ  ЦЕРЕБРАЛЬНОГО ИНСУЛЬТА </vt:lpstr>
      <vt:lpstr>Слайд 2</vt:lpstr>
      <vt:lpstr>ФАКТОРЫ, ВЛИЯЮЩИЕ НА ЭФФЕКТИВНОСТЬ РЕАБИЛИТАЦИИ </vt:lpstr>
      <vt:lpstr>КЛЮЧЕВЫЕ ПРИНЦИПЫ ПОСТИНСУЛЬТНОЙ РЕАБИЛИТАЦИИ</vt:lpstr>
      <vt:lpstr>Слайд 5</vt:lpstr>
      <vt:lpstr>ЦЕЛЬ ИССЛЕДОВАНИЯ</vt:lpstr>
      <vt:lpstr>МАТЕРИАЛ И МЕТОДЫ ИССЛЕДОВАНИЯ</vt:lpstr>
      <vt:lpstr>МАТЕРИАЛ И МЕТОДЫ ИССЛЕДОВАНИЯ</vt:lpstr>
      <vt:lpstr>МАТЕРИАЛ И МЕТОДЫ ИССЛЕДОВАНИЯ</vt:lpstr>
      <vt:lpstr>Слайд 10</vt:lpstr>
      <vt:lpstr>Слайд 11</vt:lpstr>
      <vt:lpstr>Слайд 12</vt:lpstr>
      <vt:lpstr>Слайд 13</vt:lpstr>
      <vt:lpstr>РЕЗУЛЬТАТЫ ИССЛЕДОВАНИЯ </vt:lpstr>
      <vt:lpstr>РЕЗУЛЬТАТЫ ИССЛЕДОВАНИЯ </vt:lpstr>
      <vt:lpstr>РЕЗУЛЬТАТЫ ИССЛЕДОВАНИЯ </vt:lpstr>
      <vt:lpstr>РЕЗУЛЬТАТЫ ИССЛЕДОВАНИЯ </vt:lpstr>
      <vt:lpstr>РЕЗУЛЬТАТЫ ИССЛЕДОВАНИЯ </vt:lpstr>
      <vt:lpstr>ВЫВОДЫ</vt:lpstr>
      <vt:lpstr>ВЫВОДЫ</vt:lpstr>
      <vt:lpstr>Слайд 21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АНАЛИЗ ПРИМЕНЕНИЯ ЛОКОМОТОРНОЙ ТЕРАПИИ  В ОСТРОЙ СТАДИИ ЦЕРЕБРАЛЬНОГО ИНСУЛЬТА</dc:title>
  <dc:creator>Татьяна</dc:creator>
  <cp:lastModifiedBy>Татьяна</cp:lastModifiedBy>
  <cp:revision>53</cp:revision>
  <dcterms:created xsi:type="dcterms:W3CDTF">2015-04-10T11:54:19Z</dcterms:created>
  <dcterms:modified xsi:type="dcterms:W3CDTF">2015-04-12T12:07:55Z</dcterms:modified>
</cp:coreProperties>
</file>