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3" d="100"/>
          <a:sy n="53" d="100"/>
        </p:scale>
        <p:origin x="50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commons.wikimedia.org/wiki/File:The_defeat_of_the_22_field.jpeg?uselang=ru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commons.wikimedia.org/wiki/File:The_defeat_of_the_41,_42,_52_fields.jpeg?uselang=ru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commons.wikimedia.org/wiki/File:The_defeat_of_the_35_field.jpeg?uselang=ru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commons.wikimedia.org/wiki/File:The_defeat_of_the_20,_21,_35_fields.jpeg?uselang=ru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5270" y="244834"/>
            <a:ext cx="10252729" cy="154192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Синдромы поражения височной доли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635" y="1641860"/>
            <a:ext cx="4897622" cy="48230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125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732929"/>
          </a:xfrm>
        </p:spPr>
        <p:txBody>
          <a:bodyPr>
            <a:normAutofit fontScale="92500" lnSpcReduction="10000"/>
          </a:bodyPr>
          <a:lstStyle/>
          <a:p>
            <a:pPr lvl="0" fontAlgn="auto"/>
            <a:r>
              <a:rPr lang="ru-RU" sz="3200" dirty="0">
                <a:solidFill>
                  <a:schemeClr val="tx1"/>
                </a:solidFill>
              </a:rPr>
              <a:t>синдром области поля Вернике (поле 22, по </a:t>
            </a:r>
            <a:r>
              <a:rPr lang="ru-RU" sz="3200" dirty="0" err="1" smtClean="0">
                <a:solidFill>
                  <a:schemeClr val="tx1"/>
                </a:solidFill>
              </a:rPr>
              <a:t>Бродману</a:t>
            </a:r>
            <a:r>
              <a:rPr lang="ru-RU" sz="3200" dirty="0" smtClean="0">
                <a:solidFill>
                  <a:schemeClr val="tx1"/>
                </a:solidFill>
              </a:rPr>
              <a:t>)</a:t>
            </a:r>
            <a:endParaRPr lang="ru-RU" sz="3200" dirty="0">
              <a:solidFill>
                <a:schemeClr val="tx1"/>
              </a:solidFill>
            </a:endParaRPr>
          </a:p>
          <a:p>
            <a:pPr lvl="0" fontAlgn="auto"/>
            <a:r>
              <a:rPr lang="ru-RU" sz="3200" dirty="0">
                <a:solidFill>
                  <a:schemeClr val="tx1"/>
                </a:solidFill>
              </a:rPr>
              <a:t>синдром извилин </a:t>
            </a:r>
            <a:r>
              <a:rPr lang="ru-RU" sz="3200" dirty="0" err="1">
                <a:solidFill>
                  <a:schemeClr val="tx1"/>
                </a:solidFill>
              </a:rPr>
              <a:t>Гешля</a:t>
            </a:r>
            <a:r>
              <a:rPr lang="ru-RU" sz="3200" dirty="0">
                <a:solidFill>
                  <a:schemeClr val="tx1"/>
                </a:solidFill>
              </a:rPr>
              <a:t> (поля 41 и 42, по </a:t>
            </a:r>
            <a:r>
              <a:rPr lang="ru-RU" sz="3200" dirty="0" err="1" smtClean="0">
                <a:solidFill>
                  <a:schemeClr val="tx1"/>
                </a:solidFill>
              </a:rPr>
              <a:t>Бродману</a:t>
            </a:r>
            <a:r>
              <a:rPr lang="ru-RU" sz="3200" dirty="0" smtClean="0">
                <a:solidFill>
                  <a:schemeClr val="tx1"/>
                </a:solidFill>
              </a:rPr>
              <a:t>)</a:t>
            </a:r>
            <a:endParaRPr lang="ru-RU" sz="3200" dirty="0">
              <a:solidFill>
                <a:schemeClr val="tx1"/>
              </a:solidFill>
            </a:endParaRPr>
          </a:p>
          <a:p>
            <a:pPr lvl="0" fontAlgn="auto"/>
            <a:r>
              <a:rPr lang="ru-RU" sz="3200" dirty="0">
                <a:solidFill>
                  <a:schemeClr val="tx1"/>
                </a:solidFill>
              </a:rPr>
              <a:t>синдром области височно-теменного стыка (поле 37, по </a:t>
            </a:r>
            <a:r>
              <a:rPr lang="ru-RU" sz="3200" dirty="0" err="1" smtClean="0">
                <a:solidFill>
                  <a:schemeClr val="tx1"/>
                </a:solidFill>
              </a:rPr>
              <a:t>Бродману</a:t>
            </a:r>
            <a:r>
              <a:rPr lang="ru-RU" sz="3200" dirty="0" smtClean="0">
                <a:solidFill>
                  <a:schemeClr val="tx1"/>
                </a:solidFill>
              </a:rPr>
              <a:t>)</a:t>
            </a:r>
            <a:endParaRPr lang="ru-RU" sz="3200" dirty="0">
              <a:solidFill>
                <a:schemeClr val="tx1"/>
              </a:solidFill>
            </a:endParaRPr>
          </a:p>
          <a:p>
            <a:pPr lvl="0" fontAlgn="auto"/>
            <a:r>
              <a:rPr lang="ru-RU" sz="3200" dirty="0">
                <a:solidFill>
                  <a:schemeClr val="tx1"/>
                </a:solidFill>
              </a:rPr>
              <a:t>синдром </a:t>
            </a:r>
            <a:r>
              <a:rPr lang="ru-RU" sz="3200" dirty="0" err="1">
                <a:solidFill>
                  <a:schemeClr val="tx1"/>
                </a:solidFill>
              </a:rPr>
              <a:t>медиобазальных</a:t>
            </a:r>
            <a:r>
              <a:rPr lang="ru-RU" sz="3200" dirty="0">
                <a:solidFill>
                  <a:schemeClr val="tx1"/>
                </a:solidFill>
              </a:rPr>
              <a:t> отделов (поля 20, 21 и 35, по </a:t>
            </a:r>
            <a:r>
              <a:rPr lang="ru-RU" sz="3200" dirty="0" err="1" smtClean="0">
                <a:solidFill>
                  <a:schemeClr val="tx1"/>
                </a:solidFill>
              </a:rPr>
              <a:t>Бродману</a:t>
            </a:r>
            <a:r>
              <a:rPr lang="ru-RU" sz="3200" dirty="0" smtClean="0">
                <a:solidFill>
                  <a:schemeClr val="tx1"/>
                </a:solidFill>
              </a:rPr>
              <a:t>)</a:t>
            </a:r>
            <a:endParaRPr lang="ru-RU" sz="3200" dirty="0">
              <a:solidFill>
                <a:schemeClr val="tx1"/>
              </a:solidFill>
            </a:endParaRPr>
          </a:p>
          <a:p>
            <a:pPr lvl="0" fontAlgn="auto"/>
            <a:r>
              <a:rPr lang="ru-RU" sz="3200" dirty="0">
                <a:solidFill>
                  <a:schemeClr val="tx1"/>
                </a:solidFill>
              </a:rPr>
              <a:t>синдром глубоких структур</a:t>
            </a:r>
          </a:p>
          <a:p>
            <a:pPr lvl="0" fontAlgn="auto"/>
            <a:r>
              <a:rPr lang="ru-RU" sz="3200" dirty="0">
                <a:solidFill>
                  <a:schemeClr val="tx1"/>
                </a:solidFill>
              </a:rPr>
              <a:t>синдром диффузного поражения височной доли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314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311276"/>
            <a:ext cx="8534400" cy="1507067"/>
          </a:xfrm>
        </p:spPr>
        <p:txBody>
          <a:bodyPr/>
          <a:lstStyle/>
          <a:p>
            <a:r>
              <a:rPr lang="ru-RU" b="1" dirty="0"/>
              <a:t>Синдром области поля </a:t>
            </a:r>
            <a:r>
              <a:rPr lang="ru-RU" b="1" dirty="0" smtClean="0"/>
              <a:t>Вернике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1628" y="1674654"/>
            <a:ext cx="8047412" cy="4193491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СЕНСОРНАЯ АФАЗИЯ,СЛОВЕСНАЯ АГНОЗИЯ(утрата способности понимать речь):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Корковая ( +парафазия ,</a:t>
            </a:r>
            <a:r>
              <a:rPr lang="ru-RU" sz="2400" dirty="0" err="1" smtClean="0">
                <a:solidFill>
                  <a:schemeClr val="tx1"/>
                </a:solidFill>
              </a:rPr>
              <a:t>логорея</a:t>
            </a:r>
            <a:r>
              <a:rPr lang="ru-RU" sz="2400" dirty="0" smtClean="0">
                <a:solidFill>
                  <a:schemeClr val="tx1"/>
                </a:solidFill>
              </a:rPr>
              <a:t>-словесная </a:t>
            </a:r>
            <a:r>
              <a:rPr lang="ru-RU" sz="2400" dirty="0" err="1" smtClean="0">
                <a:solidFill>
                  <a:schemeClr val="tx1"/>
                </a:solidFill>
              </a:rPr>
              <a:t>диарея,неологизмы</a:t>
            </a:r>
            <a:r>
              <a:rPr lang="ru-RU" sz="2400" dirty="0" smtClean="0">
                <a:solidFill>
                  <a:schemeClr val="tx1"/>
                </a:solidFill>
              </a:rPr>
              <a:t>-словесный салат, жаргон-афазия)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Субкортикальная (экспрессивная речь сохранена, </a:t>
            </a:r>
            <a:r>
              <a:rPr lang="ru-RU" sz="2400" dirty="0">
                <a:solidFill>
                  <a:schemeClr val="tx1"/>
                </a:solidFill>
              </a:rPr>
              <a:t> </a:t>
            </a:r>
            <a:r>
              <a:rPr lang="ru-RU" sz="2400" dirty="0" smtClean="0">
                <a:solidFill>
                  <a:schemeClr val="tx1"/>
                </a:solidFill>
              </a:rPr>
              <a:t>невозможность понимания речи, </a:t>
            </a:r>
            <a:r>
              <a:rPr lang="ru-RU" sz="2400" dirty="0">
                <a:solidFill>
                  <a:schemeClr val="tx1"/>
                </a:solidFill>
              </a:rPr>
              <a:t>повторения слов и письма под </a:t>
            </a:r>
            <a:r>
              <a:rPr lang="ru-RU" sz="2400" dirty="0" smtClean="0">
                <a:solidFill>
                  <a:schemeClr val="tx1"/>
                </a:solidFill>
              </a:rPr>
              <a:t>диктовку)</a:t>
            </a:r>
          </a:p>
          <a:p>
            <a:r>
              <a:rPr lang="ru-RU" sz="2400" dirty="0" err="1" smtClean="0">
                <a:solidFill>
                  <a:schemeClr val="tx1"/>
                </a:solidFill>
              </a:rPr>
              <a:t>Транскортикальная</a:t>
            </a:r>
            <a:r>
              <a:rPr lang="ru-RU" sz="2400" dirty="0" smtClean="0">
                <a:solidFill>
                  <a:schemeClr val="tx1"/>
                </a:solidFill>
              </a:rPr>
              <a:t> (нарушение </a:t>
            </a:r>
            <a:r>
              <a:rPr lang="ru-RU" sz="2400" dirty="0">
                <a:solidFill>
                  <a:schemeClr val="tx1"/>
                </a:solidFill>
              </a:rPr>
              <a:t>понимания устной речи при сохранности возможности повторения, списывания и письма под диктовку.</a:t>
            </a:r>
            <a:endParaRPr lang="ru-RU" sz="24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https://upload.wikimedia.org/wikipedia/commons/thumb/8/8f/The_defeat_of_the_22_field.jpeg/220px-The_defeat_of_the_22_field.jpe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12" y="4079814"/>
            <a:ext cx="3683374" cy="255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612" y="131297"/>
            <a:ext cx="2639032" cy="376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4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5634815"/>
            <a:ext cx="8534400" cy="1507067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Примеры: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-Как ваше самочувствие?</a:t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</a:rPr>
              <a:t>-Пуще быть </a:t>
            </a:r>
            <a:r>
              <a:rPr lang="ru-RU" sz="2800" dirty="0" err="1" smtClean="0">
                <a:solidFill>
                  <a:schemeClr val="tx1"/>
                </a:solidFill>
              </a:rPr>
              <a:t>марнин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-Как ваше имя?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-Задаваться с их </a:t>
            </a:r>
            <a:r>
              <a:rPr lang="ru-RU" sz="2800" dirty="0" err="1" smtClean="0">
                <a:solidFill>
                  <a:schemeClr val="tx1"/>
                </a:solidFill>
              </a:rPr>
              <a:t>данифер</a:t>
            </a:r>
            <a:endParaRPr lang="ru-RU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Ручка-</a:t>
            </a:r>
            <a:r>
              <a:rPr lang="ru-RU" sz="2800" dirty="0" err="1" smtClean="0">
                <a:solidFill>
                  <a:schemeClr val="tx1"/>
                </a:solidFill>
              </a:rPr>
              <a:t>дадатин,лампа</a:t>
            </a:r>
            <a:r>
              <a:rPr lang="ru-RU" sz="2800" dirty="0" smtClean="0">
                <a:solidFill>
                  <a:schemeClr val="tx1"/>
                </a:solidFill>
              </a:rPr>
              <a:t>-</a:t>
            </a:r>
            <a:r>
              <a:rPr lang="ru-RU" sz="2800" dirty="0" err="1" smtClean="0">
                <a:solidFill>
                  <a:schemeClr val="tx1"/>
                </a:solidFill>
              </a:rPr>
              <a:t>лущилка</a:t>
            </a:r>
            <a:endParaRPr lang="ru-RU" sz="2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98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777" y="202202"/>
            <a:ext cx="8534400" cy="1507067"/>
          </a:xfrm>
        </p:spPr>
        <p:txBody>
          <a:bodyPr/>
          <a:lstStyle/>
          <a:p>
            <a:r>
              <a:rPr lang="ru-RU" dirty="0" smtClean="0"/>
              <a:t>Синдром Извилин </a:t>
            </a:r>
            <a:r>
              <a:rPr lang="ru-RU" dirty="0" err="1" smtClean="0"/>
              <a:t>Гешля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223" y="1709269"/>
            <a:ext cx="8537295" cy="4366810"/>
          </a:xfrm>
        </p:spPr>
        <p:txBody>
          <a:bodyPr/>
          <a:lstStyle/>
          <a:p>
            <a:pPr fontAlgn="auto"/>
            <a:r>
              <a:rPr lang="ru-RU" dirty="0">
                <a:solidFill>
                  <a:schemeClr val="tx1"/>
                </a:solidFill>
              </a:rPr>
              <a:t>Ирритативный вариант: слуховые галлюцинации в виде неоформленных (шум, "гудение проводов") или оформленных (речь, пение, музыкальные мелодии) типов. Вариант выпадения:</a:t>
            </a:r>
          </a:p>
          <a:p>
            <a:pPr lvl="0" fontAlgn="auto"/>
            <a:r>
              <a:rPr lang="ru-RU" dirty="0">
                <a:solidFill>
                  <a:schemeClr val="tx1"/>
                </a:solidFill>
              </a:rPr>
              <a:t>нет существенного снижения слуха</a:t>
            </a:r>
          </a:p>
          <a:p>
            <a:pPr lvl="0" fontAlgn="auto"/>
            <a:r>
              <a:rPr lang="ru-RU" dirty="0">
                <a:solidFill>
                  <a:schemeClr val="tx1"/>
                </a:solidFill>
              </a:rPr>
              <a:t>слуховая агнозия − отсутствие узнавания, идентификации звуков при наличии их ощущения: пациент </a:t>
            </a:r>
            <a:r>
              <a:rPr lang="ru-RU" dirty="0" smtClean="0">
                <a:solidFill>
                  <a:schemeClr val="tx1"/>
                </a:solidFill>
              </a:rPr>
              <a:t>слышит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звуки, </a:t>
            </a:r>
            <a:r>
              <a:rPr lang="ru-RU" dirty="0">
                <a:solidFill>
                  <a:schemeClr val="tx1"/>
                </a:solidFill>
              </a:rPr>
              <a:t>но не может их узнать</a:t>
            </a:r>
          </a:p>
          <a:p>
            <a:endParaRPr lang="ru-RU" dirty="0"/>
          </a:p>
        </p:txBody>
      </p:sp>
      <p:pic>
        <p:nvPicPr>
          <p:cNvPr id="4" name="Рисунок 3" descr="https://upload.wikimedia.org/wikipedia/commons/thumb/4/4e/The_defeat_of_the_41%2C_42%2C_52_fields.jpeg/220px-The_defeat_of_the_41%2C_42%2C_52_fields.jpe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0024" y="3704665"/>
            <a:ext cx="3288926" cy="27499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943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918" y="197284"/>
            <a:ext cx="8534400" cy="1507067"/>
          </a:xfrm>
        </p:spPr>
        <p:txBody>
          <a:bodyPr/>
          <a:lstStyle/>
          <a:p>
            <a:r>
              <a:rPr lang="ru-RU" dirty="0" smtClean="0"/>
              <a:t>Синдром области височно-Теменного стыка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5238" y="2191870"/>
            <a:ext cx="8534400" cy="3615267"/>
          </a:xfrm>
        </p:spPr>
        <p:txBody>
          <a:bodyPr>
            <a:normAutofit/>
          </a:bodyPr>
          <a:lstStyle/>
          <a:p>
            <a:pPr fontAlgn="auto"/>
            <a:r>
              <a:rPr lang="ru-RU" dirty="0">
                <a:solidFill>
                  <a:schemeClr val="tx1"/>
                </a:solidFill>
              </a:rPr>
              <a:t>Вариант выпадения:</a:t>
            </a:r>
          </a:p>
          <a:p>
            <a:pPr lvl="0" fontAlgn="auto"/>
            <a:r>
              <a:rPr lang="ru-RU" dirty="0" err="1">
                <a:solidFill>
                  <a:schemeClr val="tx1"/>
                </a:solidFill>
              </a:rPr>
              <a:t>амнестическая</a:t>
            </a:r>
            <a:r>
              <a:rPr lang="ru-RU" dirty="0">
                <a:solidFill>
                  <a:schemeClr val="tx1"/>
                </a:solidFill>
              </a:rPr>
              <a:t> (номинативная)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ru-RU" dirty="0" smtClean="0">
                <a:solidFill>
                  <a:schemeClr val="tx1"/>
                </a:solidFill>
              </a:rPr>
              <a:t>афазия</a:t>
            </a:r>
            <a:r>
              <a:rPr lang="ru-RU" dirty="0">
                <a:solidFill>
                  <a:schemeClr val="tx1"/>
                </a:solidFill>
              </a:rPr>
              <a:t> − нарушение способности называть предметы при сохранении возможности их охарактеризовать (при подсказывании начального слога или буквы, пациент вспоминает нужное слово)</a:t>
            </a:r>
          </a:p>
          <a:p>
            <a:pPr lvl="0" fontAlgn="auto"/>
            <a:r>
              <a:rPr lang="ru-RU" dirty="0">
                <a:solidFill>
                  <a:schemeClr val="tx1"/>
                </a:solidFill>
              </a:rPr>
              <a:t>алексия − расстройство чтения, обусловленное нарушением понимания письменного </a:t>
            </a:r>
            <a:r>
              <a:rPr lang="ru-RU" dirty="0" smtClean="0">
                <a:solidFill>
                  <a:schemeClr val="tx1"/>
                </a:solidFill>
              </a:rPr>
              <a:t>текста.</a:t>
            </a:r>
          </a:p>
          <a:p>
            <a:endParaRPr lang="ru-RU" dirty="0"/>
          </a:p>
        </p:txBody>
      </p:sp>
      <p:pic>
        <p:nvPicPr>
          <p:cNvPr id="4" name="Рисунок 3" descr="https://upload.wikimedia.org/wikipedia/commons/thumb/8/8b/The_defeat_of_the_35_field.jpeg/220px-The_defeat_of_the_35_field.jpe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638" y="3692087"/>
            <a:ext cx="3002056" cy="23023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405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327708"/>
            <a:ext cx="8534400" cy="1507067"/>
          </a:xfrm>
        </p:spPr>
        <p:txBody>
          <a:bodyPr/>
          <a:lstStyle/>
          <a:p>
            <a:r>
              <a:rPr lang="ru-RU" dirty="0"/>
              <a:t>Синдром </a:t>
            </a:r>
            <a:r>
              <a:rPr lang="ru-RU" dirty="0" err="1"/>
              <a:t>медиобазальных</a:t>
            </a:r>
            <a:r>
              <a:rPr lang="ru-RU" dirty="0"/>
              <a:t> отделов височной доли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706" y="2407023"/>
            <a:ext cx="8534400" cy="3615267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Вариант раздражения:</a:t>
            </a:r>
          </a:p>
          <a:p>
            <a:r>
              <a:rPr lang="ru-RU" dirty="0">
                <a:solidFill>
                  <a:schemeClr val="tx1"/>
                </a:solidFill>
              </a:rPr>
              <a:t>•	вкусовые и обонятельные галлюцинации − имеют неприятный, </a:t>
            </a:r>
            <a:r>
              <a:rPr lang="ru-RU" dirty="0" smtClean="0">
                <a:solidFill>
                  <a:schemeClr val="tx1"/>
                </a:solidFill>
              </a:rPr>
              <a:t>характер </a:t>
            </a:r>
            <a:r>
              <a:rPr lang="ru-RU" dirty="0">
                <a:solidFill>
                  <a:schemeClr val="tx1"/>
                </a:solidFill>
              </a:rPr>
              <a:t>(</a:t>
            </a:r>
            <a:r>
              <a:rPr lang="ru-RU" dirty="0" smtClean="0">
                <a:solidFill>
                  <a:schemeClr val="tx1"/>
                </a:solidFill>
              </a:rPr>
              <a:t>запах </a:t>
            </a:r>
            <a:r>
              <a:rPr lang="ru-RU" dirty="0">
                <a:solidFill>
                  <a:schemeClr val="tx1"/>
                </a:solidFill>
              </a:rPr>
              <a:t>тухлого, вкус горелого, прогорклого или оттенок металлического, вяжущего </a:t>
            </a:r>
            <a:r>
              <a:rPr lang="ru-RU" dirty="0" smtClean="0">
                <a:solidFill>
                  <a:schemeClr val="tx1"/>
                </a:solidFill>
              </a:rPr>
              <a:t>привкуса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•	эмоциональная лабильность и депрессия</a:t>
            </a:r>
          </a:p>
          <a:p>
            <a:r>
              <a:rPr lang="ru-RU" dirty="0">
                <a:solidFill>
                  <a:schemeClr val="tx1"/>
                </a:solidFill>
              </a:rPr>
              <a:t>Вариант выпадения:</a:t>
            </a:r>
          </a:p>
          <a:p>
            <a:r>
              <a:rPr lang="ru-RU" dirty="0">
                <a:solidFill>
                  <a:schemeClr val="tx1"/>
                </a:solidFill>
              </a:rPr>
              <a:t>•	обонятельная агнозия − утрата способности идентифицировать запахи при, сохранении </a:t>
            </a:r>
            <a:r>
              <a:rPr lang="ru-RU" dirty="0" smtClean="0">
                <a:solidFill>
                  <a:schemeClr val="tx1"/>
                </a:solidFill>
              </a:rPr>
              <a:t>способности </a:t>
            </a:r>
            <a:r>
              <a:rPr lang="ru-RU" dirty="0">
                <a:solidFill>
                  <a:schemeClr val="tx1"/>
                </a:solidFill>
              </a:rPr>
              <a:t>их ощущать</a:t>
            </a:r>
          </a:p>
          <a:p>
            <a:r>
              <a:rPr lang="ru-RU" dirty="0">
                <a:solidFill>
                  <a:schemeClr val="tx1"/>
                </a:solidFill>
              </a:rPr>
              <a:t>•	вкусовая агнозия − утрата способности идентифицировать вкусовые ощущения, при </a:t>
            </a:r>
            <a:r>
              <a:rPr lang="ru-RU" dirty="0" smtClean="0">
                <a:solidFill>
                  <a:schemeClr val="tx1"/>
                </a:solidFill>
              </a:rPr>
              <a:t>сохранении </a:t>
            </a:r>
            <a:r>
              <a:rPr lang="ru-RU" dirty="0">
                <a:solidFill>
                  <a:schemeClr val="tx1"/>
                </a:solidFill>
              </a:rPr>
              <a:t>способности их ощущать</a:t>
            </a:r>
          </a:p>
          <a:p>
            <a:endParaRPr lang="ru-RU" dirty="0"/>
          </a:p>
        </p:txBody>
      </p:sp>
      <p:pic>
        <p:nvPicPr>
          <p:cNvPr id="4" name="Рисунок 3" descr="https://upload.wikimedia.org/wikipedia/commons/thumb/8/8b/The_defeat_of_the_20%2C_21%2C_35_fields.jpeg/220px-The_defeat_of_the_20%2C_21%2C_35_fields.jpe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3412" y="1584074"/>
            <a:ext cx="2425420" cy="4027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975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848" y="453214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Синдром глубоких структур височной доли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848" y="199244"/>
            <a:ext cx="8534400" cy="487680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tx1"/>
                </a:solidFill>
              </a:rPr>
              <a:t>Вариант раздражения: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Припадки с аурой в виде слуховых галлюцинаций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55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918" y="6104466"/>
            <a:ext cx="8534400" cy="150706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1839" y="703729"/>
            <a:ext cx="8534400" cy="5912224"/>
          </a:xfrm>
        </p:spPr>
        <p:txBody>
          <a:bodyPr>
            <a:normAutofit fontScale="92500" lnSpcReduction="20000"/>
          </a:bodyPr>
          <a:lstStyle/>
          <a:p>
            <a:pPr fontAlgn="auto"/>
            <a:r>
              <a:rPr lang="ru-RU" sz="2600" dirty="0">
                <a:solidFill>
                  <a:schemeClr val="tx1"/>
                </a:solidFill>
              </a:rPr>
              <a:t>Вариант выпадения − два компонента:</a:t>
            </a:r>
          </a:p>
          <a:p>
            <a:pPr lvl="0" fontAlgn="auto"/>
            <a:r>
              <a:rPr lang="ru-RU" sz="2600" dirty="0">
                <a:solidFill>
                  <a:schemeClr val="tx1"/>
                </a:solidFill>
              </a:rPr>
              <a:t>Первый компонент − из-за </a:t>
            </a:r>
            <a:r>
              <a:rPr lang="ru-RU" sz="2600" dirty="0" smtClean="0">
                <a:solidFill>
                  <a:schemeClr val="tx1"/>
                </a:solidFill>
              </a:rPr>
              <a:t>частичного разрушения пучка </a:t>
            </a:r>
            <a:r>
              <a:rPr lang="ru-RU" sz="2600" dirty="0" err="1" smtClean="0">
                <a:solidFill>
                  <a:schemeClr val="tx1"/>
                </a:solidFill>
              </a:rPr>
              <a:t>Грасиоле</a:t>
            </a:r>
            <a:r>
              <a:rPr lang="ru-RU" sz="2600" dirty="0" smtClean="0">
                <a:solidFill>
                  <a:schemeClr val="tx1"/>
                </a:solidFill>
              </a:rPr>
              <a:t>(петли </a:t>
            </a:r>
            <a:r>
              <a:rPr lang="ru-RU" sz="2600" dirty="0" err="1" smtClean="0">
                <a:solidFill>
                  <a:schemeClr val="tx1"/>
                </a:solidFill>
              </a:rPr>
              <a:t>Мейра</a:t>
            </a:r>
            <a:r>
              <a:rPr lang="ru-RU" sz="2600" dirty="0" smtClean="0">
                <a:solidFill>
                  <a:schemeClr val="tx1"/>
                </a:solidFill>
              </a:rPr>
              <a:t>), </a:t>
            </a:r>
            <a:r>
              <a:rPr lang="ru-RU" sz="2600" dirty="0">
                <a:solidFill>
                  <a:schemeClr val="tx1"/>
                </a:solidFill>
              </a:rPr>
              <a:t>идущего в стенке нижнего рога бокового желудочка, квадрантная (чаще − верхняя) </a:t>
            </a:r>
            <a:r>
              <a:rPr lang="ru-RU" sz="2600" dirty="0" err="1">
                <a:solidFill>
                  <a:schemeClr val="tx1"/>
                </a:solidFill>
              </a:rPr>
              <a:t>гомонимная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smtClean="0">
                <a:solidFill>
                  <a:schemeClr val="tx1"/>
                </a:solidFill>
              </a:rPr>
              <a:t>гемианопсия(</a:t>
            </a:r>
            <a:r>
              <a:rPr lang="en-US" sz="2600" dirty="0" smtClean="0">
                <a:solidFill>
                  <a:schemeClr val="tx1"/>
                </a:solidFill>
              </a:rPr>
              <a:t>pie in sky)</a:t>
            </a:r>
            <a:r>
              <a:rPr lang="ru-RU" sz="2600" dirty="0" smtClean="0">
                <a:solidFill>
                  <a:schemeClr val="tx1"/>
                </a:solidFill>
              </a:rPr>
              <a:t>, </a:t>
            </a:r>
            <a:r>
              <a:rPr lang="ru-RU" sz="2600" dirty="0">
                <a:solidFill>
                  <a:schemeClr val="tx1"/>
                </a:solidFill>
              </a:rPr>
              <a:t>переходящая затем в полную </a:t>
            </a:r>
            <a:r>
              <a:rPr lang="ru-RU" sz="2600" dirty="0" err="1">
                <a:solidFill>
                  <a:schemeClr val="tx1"/>
                </a:solidFill>
              </a:rPr>
              <a:t>гомонимную</a:t>
            </a:r>
            <a:r>
              <a:rPr lang="ru-RU" sz="2600" dirty="0">
                <a:solidFill>
                  <a:schemeClr val="tx1"/>
                </a:solidFill>
              </a:rPr>
              <a:t> гемианопсию на противоположной очагу стороне.</a:t>
            </a:r>
          </a:p>
          <a:p>
            <a:pPr lvl="0" fontAlgn="auto"/>
            <a:r>
              <a:rPr lang="ru-RU" sz="2600" dirty="0">
                <a:solidFill>
                  <a:schemeClr val="tx1"/>
                </a:solidFill>
              </a:rPr>
              <a:t>Второй компонент − триада Шваба (из-за разрушения височно-мостового пути, идущего в белом веществе височной доли:</a:t>
            </a:r>
          </a:p>
          <a:p>
            <a:pPr lvl="0" fontAlgn="auto"/>
            <a:r>
              <a:rPr lang="ru-RU" sz="2600" dirty="0">
                <a:solidFill>
                  <a:schemeClr val="tx1"/>
                </a:solidFill>
              </a:rPr>
              <a:t>спонтанное </a:t>
            </a:r>
            <a:r>
              <a:rPr lang="ru-RU" sz="2600" dirty="0" err="1">
                <a:solidFill>
                  <a:schemeClr val="tx1"/>
                </a:solidFill>
              </a:rPr>
              <a:t>промахивание</a:t>
            </a:r>
            <a:r>
              <a:rPr lang="ru-RU" sz="2600" dirty="0">
                <a:solidFill>
                  <a:schemeClr val="tx1"/>
                </a:solidFill>
              </a:rPr>
              <a:t>, при </a:t>
            </a:r>
            <a:r>
              <a:rPr lang="ru-RU" sz="2600" dirty="0" smtClean="0">
                <a:solidFill>
                  <a:schemeClr val="tx1"/>
                </a:solidFill>
              </a:rPr>
              <a:t>пробе показания на </a:t>
            </a:r>
            <a:r>
              <a:rPr lang="ru-RU" sz="2600" dirty="0">
                <a:solidFill>
                  <a:schemeClr val="tx1"/>
                </a:solidFill>
              </a:rPr>
              <a:t>стороне, противоположной очагу</a:t>
            </a:r>
          </a:p>
          <a:p>
            <a:pPr lvl="0" fontAlgn="auto"/>
            <a:r>
              <a:rPr lang="ru-RU" sz="2600" dirty="0">
                <a:solidFill>
                  <a:schemeClr val="tx1"/>
                </a:solidFill>
              </a:rPr>
              <a:t>падение назад и в сторону, в положении стоя и при ходьбе, иногда − в положении сидя</a:t>
            </a:r>
          </a:p>
          <a:p>
            <a:pPr lvl="0" fontAlgn="auto"/>
            <a:r>
              <a:rPr lang="ru-RU" sz="2600" dirty="0">
                <a:solidFill>
                  <a:schemeClr val="tx1"/>
                </a:solidFill>
              </a:rPr>
              <a:t>наличие ригидности и мелкого </a:t>
            </a:r>
            <a:r>
              <a:rPr lang="ru-RU" sz="2600" dirty="0" err="1">
                <a:solidFill>
                  <a:schemeClr val="tx1"/>
                </a:solidFill>
              </a:rPr>
              <a:t>паркинсоновского</a:t>
            </a:r>
            <a:r>
              <a:rPr lang="ru-RU" sz="2600" dirty="0">
                <a:solidFill>
                  <a:schemeClr val="tx1"/>
                </a:solidFill>
              </a:rPr>
              <a:t> тремора на стороне, противоположной очагу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1493" y="685800"/>
            <a:ext cx="3710507" cy="205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63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9514" y="275940"/>
            <a:ext cx="8534400" cy="1507067"/>
          </a:xfrm>
        </p:spPr>
        <p:txBody>
          <a:bodyPr/>
          <a:lstStyle/>
          <a:p>
            <a:r>
              <a:rPr lang="ru-RU" b="1" dirty="0"/>
              <a:t>Синдром диффузного поражения височной доли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9514" y="1783007"/>
            <a:ext cx="8534400" cy="4993784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Ирритативный вариант:</a:t>
            </a:r>
          </a:p>
          <a:p>
            <a:r>
              <a:rPr lang="ru-RU" dirty="0">
                <a:solidFill>
                  <a:schemeClr val="tx1"/>
                </a:solidFill>
              </a:rPr>
              <a:t>•	особые состояния сознания − </a:t>
            </a:r>
            <a:r>
              <a:rPr lang="ru-RU" dirty="0" err="1">
                <a:solidFill>
                  <a:schemeClr val="tx1"/>
                </a:solidFill>
              </a:rPr>
              <a:t>дереализация</a:t>
            </a:r>
            <a:r>
              <a:rPr lang="ru-RU" dirty="0">
                <a:solidFill>
                  <a:schemeClr val="tx1"/>
                </a:solidFill>
              </a:rPr>
              <a:t>, "уже виденное" (</a:t>
            </a:r>
            <a:r>
              <a:rPr lang="ru-RU" dirty="0" err="1">
                <a:solidFill>
                  <a:schemeClr val="tx1"/>
                </a:solidFill>
              </a:rPr>
              <a:t>deja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vue</a:t>
            </a:r>
            <a:r>
              <a:rPr lang="ru-RU" dirty="0">
                <a:solidFill>
                  <a:schemeClr val="tx1"/>
                </a:solidFill>
              </a:rPr>
              <a:t>), "никогда не </a:t>
            </a:r>
            <a:r>
              <a:rPr lang="ru-RU" dirty="0" smtClean="0">
                <a:solidFill>
                  <a:schemeClr val="tx1"/>
                </a:solidFill>
              </a:rPr>
              <a:t>виденное</a:t>
            </a:r>
            <a:r>
              <a:rPr lang="ru-RU" dirty="0">
                <a:solidFill>
                  <a:schemeClr val="tx1"/>
                </a:solidFill>
              </a:rPr>
              <a:t>", "никогда не слышанное", "никогда не пережитое" в отношении хорошо известных, </a:t>
            </a:r>
            <a:r>
              <a:rPr lang="ru-RU" dirty="0" err="1">
                <a:solidFill>
                  <a:schemeClr val="tx1"/>
                </a:solidFill>
              </a:rPr>
              <a:t>зна-комых</a:t>
            </a:r>
            <a:r>
              <a:rPr lang="ru-RU" dirty="0">
                <a:solidFill>
                  <a:schemeClr val="tx1"/>
                </a:solidFill>
              </a:rPr>
              <a:t> явлений (</a:t>
            </a:r>
            <a:r>
              <a:rPr lang="ru-RU" dirty="0" err="1">
                <a:solidFill>
                  <a:schemeClr val="tx1"/>
                </a:solidFill>
              </a:rPr>
              <a:t>jamais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vue</a:t>
            </a:r>
            <a:r>
              <a:rPr lang="ru-RU" dirty="0">
                <a:solidFill>
                  <a:schemeClr val="tx1"/>
                </a:solidFill>
              </a:rPr>
              <a:t>)</a:t>
            </a:r>
          </a:p>
          <a:p>
            <a:r>
              <a:rPr lang="ru-RU" dirty="0">
                <a:solidFill>
                  <a:schemeClr val="tx1"/>
                </a:solidFill>
              </a:rPr>
              <a:t>•	</a:t>
            </a:r>
            <a:r>
              <a:rPr lang="ru-RU" dirty="0" err="1">
                <a:solidFill>
                  <a:schemeClr val="tx1"/>
                </a:solidFill>
              </a:rPr>
              <a:t>сноподобные</a:t>
            </a:r>
            <a:r>
              <a:rPr lang="ru-RU" dirty="0">
                <a:solidFill>
                  <a:schemeClr val="tx1"/>
                </a:solidFill>
              </a:rPr>
              <a:t> состояния (</a:t>
            </a:r>
            <a:r>
              <a:rPr lang="ru-RU" dirty="0" err="1">
                <a:solidFill>
                  <a:schemeClr val="tx1"/>
                </a:solidFill>
              </a:rPr>
              <a:t>dreameamy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states</a:t>
            </a:r>
            <a:r>
              <a:rPr lang="ru-RU" dirty="0">
                <a:solidFill>
                  <a:schemeClr val="tx1"/>
                </a:solidFill>
              </a:rPr>
              <a:t>) − частичное нарушение сознания с сохранением в памяти переживаний, наблюдающихся в период изменённого сознания</a:t>
            </a:r>
          </a:p>
          <a:p>
            <a:r>
              <a:rPr lang="ru-RU" dirty="0">
                <a:solidFill>
                  <a:schemeClr val="tx1"/>
                </a:solidFill>
              </a:rPr>
              <a:t>•	пароксизмальные висцеральные расстройства и ауры (кардиальная, </a:t>
            </a:r>
            <a:r>
              <a:rPr lang="ru-RU" dirty="0" err="1">
                <a:solidFill>
                  <a:schemeClr val="tx1"/>
                </a:solidFill>
              </a:rPr>
              <a:t>гастральная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smtClean="0">
                <a:solidFill>
                  <a:schemeClr val="tx1"/>
                </a:solidFill>
              </a:rPr>
              <a:t>психическая </a:t>
            </a:r>
            <a:r>
              <a:rPr lang="ru-RU" dirty="0">
                <a:solidFill>
                  <a:schemeClr val="tx1"/>
                </a:solidFill>
              </a:rPr>
              <a:t>и т.д.)</a:t>
            </a:r>
          </a:p>
          <a:p>
            <a:r>
              <a:rPr lang="ru-RU" dirty="0">
                <a:solidFill>
                  <a:schemeClr val="tx1"/>
                </a:solidFill>
              </a:rPr>
              <a:t>•	депрессии (снижение психомоторной активности)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82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340" y="251011"/>
            <a:ext cx="10198942" cy="6436659"/>
          </a:xfrm>
        </p:spPr>
        <p:txBody>
          <a:bodyPr>
            <a:normAutofit/>
          </a:bodyPr>
          <a:lstStyle/>
          <a:p>
            <a:pPr fontAlgn="auto"/>
            <a:r>
              <a:rPr lang="ru-RU" b="1" dirty="0">
                <a:solidFill>
                  <a:schemeClr val="tx1"/>
                </a:solidFill>
              </a:rPr>
              <a:t>Вариант выпадения:</a:t>
            </a:r>
          </a:p>
          <a:p>
            <a:pPr fontAlgn="auto"/>
            <a:r>
              <a:rPr lang="ru-RU" dirty="0">
                <a:solidFill>
                  <a:schemeClr val="tx1"/>
                </a:solidFill>
              </a:rPr>
              <a:t>•	резкое снижение памяти (патологическая забывчивость; доминирует снижение памяти на события текущего, но при относительной сохранности памяти на события далёкого </a:t>
            </a:r>
            <a:r>
              <a:rPr lang="ru-RU" dirty="0" smtClean="0">
                <a:solidFill>
                  <a:schemeClr val="tx1"/>
                </a:solidFill>
              </a:rPr>
              <a:t>прошлого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pPr fontAlgn="auto"/>
            <a:r>
              <a:rPr lang="ru-RU" b="1" dirty="0">
                <a:solidFill>
                  <a:schemeClr val="tx1"/>
                </a:solidFill>
              </a:rPr>
              <a:t>	</a:t>
            </a:r>
            <a:r>
              <a:rPr lang="ru-RU" b="1" dirty="0" smtClean="0">
                <a:solidFill>
                  <a:schemeClr val="tx1"/>
                </a:solidFill>
              </a:rPr>
              <a:t>Синдром </a:t>
            </a:r>
            <a:r>
              <a:rPr lang="ru-RU" b="1" dirty="0" err="1" smtClean="0">
                <a:solidFill>
                  <a:schemeClr val="tx1"/>
                </a:solidFill>
              </a:rPr>
              <a:t>Клювера-Бьюси</a:t>
            </a:r>
            <a:r>
              <a:rPr lang="ru-RU" b="1" dirty="0" smtClean="0">
                <a:solidFill>
                  <a:schemeClr val="tx1"/>
                </a:solidFill>
              </a:rPr>
              <a:t>:</a:t>
            </a:r>
          </a:p>
          <a:p>
            <a:pPr fontAlgn="auto"/>
            <a:r>
              <a:rPr lang="ru-RU" dirty="0" smtClean="0">
                <a:solidFill>
                  <a:schemeClr val="tx1"/>
                </a:solidFill>
              </a:rPr>
              <a:t>ослабление </a:t>
            </a:r>
            <a:r>
              <a:rPr lang="ru-RU" dirty="0">
                <a:solidFill>
                  <a:schemeClr val="tx1"/>
                </a:solidFill>
              </a:rPr>
              <a:t>эмоциональных </a:t>
            </a:r>
            <a:r>
              <a:rPr lang="ru-RU" dirty="0" smtClean="0">
                <a:solidFill>
                  <a:schemeClr val="tx1"/>
                </a:solidFill>
              </a:rPr>
              <a:t>реакций</a:t>
            </a:r>
          </a:p>
          <a:p>
            <a:pPr fontAlgn="auto"/>
            <a:r>
              <a:rPr lang="ru-RU" dirty="0" err="1">
                <a:solidFill>
                  <a:schemeClr val="tx1"/>
                </a:solidFill>
              </a:rPr>
              <a:t>г</a:t>
            </a:r>
            <a:r>
              <a:rPr lang="ru-RU" dirty="0" err="1" smtClean="0">
                <a:solidFill>
                  <a:schemeClr val="tx1"/>
                </a:solidFill>
              </a:rPr>
              <a:t>иперсексуальность</a:t>
            </a:r>
            <a:endParaRPr lang="ru-RU" dirty="0" smtClean="0">
              <a:solidFill>
                <a:schemeClr val="tx1"/>
              </a:solidFill>
            </a:endParaRPr>
          </a:p>
          <a:p>
            <a:pPr fontAlgn="auto"/>
            <a:r>
              <a:rPr lang="ru-RU" dirty="0" smtClean="0">
                <a:solidFill>
                  <a:schemeClr val="tx1"/>
                </a:solidFill>
              </a:rPr>
              <a:t>навязчивым </a:t>
            </a:r>
            <a:r>
              <a:rPr lang="ru-RU" dirty="0">
                <a:solidFill>
                  <a:schemeClr val="tx1"/>
                </a:solidFill>
              </a:rPr>
              <a:t>стремлением прикоснуться к любому попавшемуся предмету или поместить его в рот </a:t>
            </a:r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ru-RU" dirty="0" err="1" smtClean="0">
                <a:solidFill>
                  <a:schemeClr val="tx1"/>
                </a:solidFill>
              </a:rPr>
              <a:t>гиперорализм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</a:p>
          <a:p>
            <a:pPr fontAlgn="auto"/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нарушением пищевых </a:t>
            </a:r>
            <a:r>
              <a:rPr lang="ru-RU" dirty="0" smtClean="0">
                <a:solidFill>
                  <a:schemeClr val="tx1"/>
                </a:solidFill>
              </a:rPr>
              <a:t>привычек</a:t>
            </a:r>
          </a:p>
          <a:p>
            <a:pPr fontAlgn="auto"/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прожорливостью и нарушением способности распознавать окружающие предметы </a:t>
            </a:r>
            <a:r>
              <a:rPr lang="ru-RU" dirty="0" smtClean="0">
                <a:solidFill>
                  <a:schemeClr val="tx1"/>
                </a:solidFill>
              </a:rPr>
              <a:t>(зрительная агнозия)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491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242" y="963285"/>
            <a:ext cx="6786075" cy="4529835"/>
          </a:xfrm>
        </p:spPr>
      </p:pic>
    </p:spTree>
    <p:extLst>
      <p:ext uri="{BB962C8B-B14F-4D97-AF65-F5344CB8AC3E}">
        <p14:creationId xmlns:p14="http://schemas.microsoft.com/office/powerpoint/2010/main" val="119350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314</TotalTime>
  <Words>256</Words>
  <Application>Microsoft Office PowerPoint</Application>
  <PresentationFormat>Широкоэкранный</PresentationFormat>
  <Paragraphs>56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Century Gothic</vt:lpstr>
      <vt:lpstr>Wingdings 3</vt:lpstr>
      <vt:lpstr>Сектор</vt:lpstr>
      <vt:lpstr>Синдромы поражения височной доли</vt:lpstr>
      <vt:lpstr>Презентация PowerPoint</vt:lpstr>
      <vt:lpstr>Синдром области поля Вернике </vt:lpstr>
      <vt:lpstr>Презентация PowerPoint</vt:lpstr>
      <vt:lpstr>Синдром Извилин Гешля</vt:lpstr>
      <vt:lpstr>Синдром области височно-Теменного стыка</vt:lpstr>
      <vt:lpstr>Синдром медиобазальных отделов височной доли</vt:lpstr>
      <vt:lpstr>Синдром глубоких структур височной доли </vt:lpstr>
      <vt:lpstr>Презентация PowerPoint</vt:lpstr>
      <vt:lpstr>Синдром диффузного поражения височной доли</vt:lpstr>
      <vt:lpstr>Презентация PowerPoint</vt:lpstr>
      <vt:lpstr>Презентация PowerPoint</vt:lpstr>
    </vt:vector>
  </TitlesOfParts>
  <Company>DNS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Синдромы поражения височной доли</dc:title>
  <dc:creator>Alex</dc:creator>
  <cp:lastModifiedBy>Alex</cp:lastModifiedBy>
  <cp:revision>21</cp:revision>
  <dcterms:created xsi:type="dcterms:W3CDTF">2015-09-06T13:33:19Z</dcterms:created>
  <dcterms:modified xsi:type="dcterms:W3CDTF">2015-09-06T18:47:33Z</dcterms:modified>
</cp:coreProperties>
</file>