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2F77302-DCC9-4F02-8911-4A318F449AFA}" type="datetimeFigureOut">
              <a:rPr lang="ru-RU" smtClean="0"/>
              <a:t>07.09.2015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E78D123-F762-473E-889C-07AF34847FD9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Синдромы поражения затылочной доли</a:t>
            </a:r>
            <a:endParaRPr lang="ru-RU" dirty="0"/>
          </a:p>
        </p:txBody>
      </p:sp>
      <p:pic>
        <p:nvPicPr>
          <p:cNvPr id="4" name="Содержимое 3" descr="0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129599"/>
            <a:ext cx="8229600" cy="3649726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620688"/>
            <a:ext cx="6400800" cy="1752600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ru-RU" dirty="0">
                <a:solidFill>
                  <a:schemeClr val="tx1"/>
                </a:solidFill>
              </a:rPr>
              <a:t>Проявления поражения затылочных долей суммированы ниже: </a:t>
            </a:r>
            <a:endParaRPr lang="ru-RU" dirty="0" smtClean="0">
              <a:solidFill>
                <a:schemeClr val="tx1"/>
              </a:solidFill>
            </a:endParaRPr>
          </a:p>
          <a:p>
            <a:pPr marL="571500" indent="-571500" algn="l">
              <a:buAutoNum type="romanUcPeriod"/>
            </a:pPr>
            <a:r>
              <a:rPr lang="ru-RU" dirty="0" smtClean="0">
                <a:solidFill>
                  <a:schemeClr val="tx1"/>
                </a:solidFill>
              </a:rPr>
              <a:t>Проявления </a:t>
            </a:r>
            <a:r>
              <a:rPr lang="ru-RU" dirty="0">
                <a:solidFill>
                  <a:schemeClr val="tx1"/>
                </a:solidFill>
              </a:rPr>
              <a:t>поражения любой (левой или правой) затылочной </a:t>
            </a:r>
            <a:r>
              <a:rPr lang="ru-RU" dirty="0" smtClean="0">
                <a:solidFill>
                  <a:schemeClr val="tx1"/>
                </a:solidFill>
              </a:rPr>
              <a:t>доли А</a:t>
            </a:r>
            <a:r>
              <a:rPr lang="ru-RU" dirty="0">
                <a:solidFill>
                  <a:schemeClr val="tx1"/>
                </a:solidFill>
              </a:rPr>
              <a:t>. Контралатеральная </a:t>
            </a:r>
            <a:r>
              <a:rPr lang="ru-RU" dirty="0" err="1">
                <a:solidFill>
                  <a:schemeClr val="tx1"/>
                </a:solidFill>
              </a:rPr>
              <a:t>гомонимная</a:t>
            </a:r>
            <a:r>
              <a:rPr lang="ru-RU" dirty="0">
                <a:solidFill>
                  <a:schemeClr val="tx1"/>
                </a:solidFill>
              </a:rPr>
              <a:t> гемианопсия, которая может быть центральной или периферической; </a:t>
            </a:r>
            <a:r>
              <a:rPr lang="ru-RU" dirty="0" err="1">
                <a:solidFill>
                  <a:schemeClr val="tx1"/>
                </a:solidFill>
              </a:rPr>
              <a:t>гемиахроматопсия</a:t>
            </a:r>
            <a:r>
              <a:rPr lang="ru-RU" dirty="0">
                <a:solidFill>
                  <a:schemeClr val="tx1"/>
                </a:solidFill>
              </a:rPr>
              <a:t> (неспособность различать цвета в одном поле) </a:t>
            </a:r>
            <a:endParaRPr lang="ru-RU" dirty="0" smtClean="0">
              <a:solidFill>
                <a:schemeClr val="tx1"/>
              </a:solidFill>
            </a:endParaRPr>
          </a:p>
          <a:p>
            <a:pPr marL="571500" indent="-571500" algn="l"/>
            <a:r>
              <a:rPr lang="ru-RU" dirty="0" smtClean="0">
                <a:solidFill>
                  <a:schemeClr val="tx1"/>
                </a:solidFill>
              </a:rPr>
              <a:t>Б</a:t>
            </a:r>
            <a:r>
              <a:rPr lang="ru-RU" dirty="0">
                <a:solidFill>
                  <a:schemeClr val="tx1"/>
                </a:solidFill>
              </a:rPr>
              <a:t>. Элементарные (неоформленные) зрительные галлюцинации, особенно в сочетании с эпилептическими припадками и </a:t>
            </a:r>
            <a:r>
              <a:rPr lang="ru-RU" dirty="0" smtClean="0">
                <a:solidFill>
                  <a:schemeClr val="tx1"/>
                </a:solidFill>
              </a:rPr>
              <a:t>мигренью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image1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2348880"/>
            <a:ext cx="2843947" cy="4173367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4525963"/>
          </a:xfrm>
        </p:spPr>
        <p:txBody>
          <a:bodyPr/>
          <a:lstStyle/>
          <a:p>
            <a:r>
              <a:rPr lang="ru-RU" sz="2800" dirty="0"/>
              <a:t>II. Проявления поражения левой затылочной доли A. Правосторонняя </a:t>
            </a:r>
            <a:r>
              <a:rPr lang="ru-RU" sz="2800" dirty="0" err="1"/>
              <a:t>гомонимная</a:t>
            </a:r>
            <a:r>
              <a:rPr lang="ru-RU" sz="2800" dirty="0"/>
              <a:t> гемианопсия Б. При вовлечении глубоких отделов белого вещества или пластины мозолистого тела — алексия и нарушение называния цвета B. Зрительная </a:t>
            </a:r>
            <a:r>
              <a:rPr lang="ru-RU" sz="2800" dirty="0" smtClean="0"/>
              <a:t>агнозия</a:t>
            </a:r>
            <a:endParaRPr lang="ru-RU" sz="2800" dirty="0"/>
          </a:p>
          <a:p>
            <a:endParaRPr lang="ru-RU" dirty="0"/>
          </a:p>
        </p:txBody>
      </p:sp>
      <p:pic>
        <p:nvPicPr>
          <p:cNvPr id="4" name="Рисунок 3" descr="n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3140968"/>
            <a:ext cx="4686693" cy="371703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88641"/>
            <a:ext cx="8157592" cy="280831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III. Проявления поражения правой затылочной доли A. Левосторонняя </a:t>
            </a:r>
            <a:r>
              <a:rPr lang="ru-RU" dirty="0" err="1"/>
              <a:t>гомонимная</a:t>
            </a:r>
            <a:r>
              <a:rPr lang="ru-RU" dirty="0"/>
              <a:t> гемианопсия Б. При более обширных поражениях — зрительные иллюзии (</a:t>
            </a:r>
            <a:r>
              <a:rPr lang="ru-RU" dirty="0" err="1"/>
              <a:t>мета-морфопсии</a:t>
            </a:r>
            <a:r>
              <a:rPr lang="ru-RU" dirty="0"/>
              <a:t>) и галлюцинации (чаще при поражении правой доли, чем левой) B. Потеря зрительной </a:t>
            </a:r>
            <a:r>
              <a:rPr lang="ru-RU" dirty="0" smtClean="0"/>
              <a:t>ориентации</a:t>
            </a:r>
            <a:endParaRPr lang="ru-RU" dirty="0"/>
          </a:p>
        </p:txBody>
      </p:sp>
      <p:pic>
        <p:nvPicPr>
          <p:cNvPr id="4" name="Рисунок 3" descr="I-47-PARADOX-gluk-f01_64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996952"/>
            <a:ext cx="6096000" cy="356235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2376263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IV. Двустороннее поражение затылочных долей A. Корковая слепота (зрачковые реакции сохранены), иногда в сочетании с отрицанием нарушений зрения (синдромом Антона) Б. Потеря цветоощущения B. </a:t>
            </a:r>
            <a:r>
              <a:rPr lang="ru-RU" dirty="0" err="1"/>
              <a:t>Прозопагнозия</a:t>
            </a:r>
            <a:r>
              <a:rPr lang="ru-RU" dirty="0"/>
              <a:t>, симультанная и другие агнозии Г. Синдром </a:t>
            </a:r>
            <a:r>
              <a:rPr lang="ru-RU" dirty="0" err="1"/>
              <a:t>Балинта</a:t>
            </a:r>
            <a:r>
              <a:rPr lang="ru-RU" dirty="0"/>
              <a:t> (теменно-затылочные пограничные </a:t>
            </a:r>
            <a:r>
              <a:rPr lang="ru-RU" dirty="0" smtClean="0"/>
              <a:t>зоны)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3" descr="tablica-rabki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132856"/>
            <a:ext cx="4572000" cy="45339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107</TotalTime>
  <Words>182</Words>
  <Application>Microsoft Office PowerPoint</Application>
  <PresentationFormat>Экран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Апекс</vt:lpstr>
      <vt:lpstr>Синдромы поражения затылочной доли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Синдромы поражения затылочной доли</dc:title>
  <dc:creator>StarT</dc:creator>
  <cp:lastModifiedBy>StarT</cp:lastModifiedBy>
  <cp:revision>11</cp:revision>
  <dcterms:created xsi:type="dcterms:W3CDTF">2015-09-06T18:59:55Z</dcterms:created>
  <dcterms:modified xsi:type="dcterms:W3CDTF">2015-09-06T20:47:48Z</dcterms:modified>
</cp:coreProperties>
</file>