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8" r:id="rId8"/>
    <p:sldId id="267" r:id="rId9"/>
    <p:sldId id="266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2BE80-76DB-44B4-9384-ABD971B47D9B}" type="datetimeFigureOut">
              <a:rPr lang="ru-RU" smtClean="0"/>
              <a:t>14.09.2015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D59E-9C30-4934-A232-3080A44DB9F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2BE80-76DB-44B4-9384-ABD971B47D9B}" type="datetimeFigureOut">
              <a:rPr lang="ru-RU" smtClean="0"/>
              <a:t>14.09.2015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D59E-9C30-4934-A232-3080A44DB9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2BE80-76DB-44B4-9384-ABD971B47D9B}" type="datetimeFigureOut">
              <a:rPr lang="ru-RU" smtClean="0"/>
              <a:t>14.09.2015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5F1D59E-9C30-4934-A232-3080A44DB9F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2BE80-76DB-44B4-9384-ABD971B47D9B}" type="datetimeFigureOut">
              <a:rPr lang="ru-RU" smtClean="0"/>
              <a:t>14.09.2015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D59E-9C30-4934-A232-3080A44DB9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2BE80-76DB-44B4-9384-ABD971B47D9B}" type="datetimeFigureOut">
              <a:rPr lang="ru-RU" smtClean="0"/>
              <a:t>14.09.2015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D59E-9C30-4934-A232-3080A44DB9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2BE80-76DB-44B4-9384-ABD971B47D9B}" type="datetimeFigureOut">
              <a:rPr lang="ru-RU" smtClean="0"/>
              <a:t>14.09.2015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D59E-9C30-4934-A232-3080A44DB9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2BE80-76DB-44B4-9384-ABD971B47D9B}" type="datetimeFigureOut">
              <a:rPr lang="ru-RU" smtClean="0"/>
              <a:t>14.09.2015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D59E-9C30-4934-A232-3080A44DB9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2BE80-76DB-44B4-9384-ABD971B47D9B}" type="datetimeFigureOut">
              <a:rPr lang="ru-RU" smtClean="0"/>
              <a:t>14.09.2015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D59E-9C30-4934-A232-3080A44DB9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2BE80-76DB-44B4-9384-ABD971B47D9B}" type="datetimeFigureOut">
              <a:rPr lang="ru-RU" smtClean="0"/>
              <a:t>14.09.2015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D59E-9C30-4934-A232-3080A44DB9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2BE80-76DB-44B4-9384-ABD971B47D9B}" type="datetimeFigureOut">
              <a:rPr lang="ru-RU" smtClean="0"/>
              <a:t>14.09.2015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D59E-9C30-4934-A232-3080A44DB9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2BE80-76DB-44B4-9384-ABD971B47D9B}" type="datetimeFigureOut">
              <a:rPr lang="ru-RU" smtClean="0"/>
              <a:t>14.09.2015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D59E-9C30-4934-A232-3080A44DB9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0C2BE80-76DB-44B4-9384-ABD971B47D9B}" type="datetimeFigureOut">
              <a:rPr lang="ru-RU" smtClean="0"/>
              <a:t>14.09.2015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5F1D59E-9C30-4934-A232-3080A44DB9F3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Синдромы поражения мозжечка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smtClean="0"/>
              <a:t>Выполнил: студент 15 группы 4 курса лечебного факультета </a:t>
            </a:r>
            <a:r>
              <a:rPr lang="ru-RU" dirty="0" err="1" smtClean="0"/>
              <a:t>Макидон</a:t>
            </a:r>
            <a:r>
              <a:rPr lang="ru-RU" dirty="0" smtClean="0"/>
              <a:t> А. Д.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8640"/>
            <a:ext cx="8229600" cy="4525963"/>
          </a:xfrm>
        </p:spPr>
        <p:txBody>
          <a:bodyPr>
            <a:normAutofit/>
          </a:bodyPr>
          <a:lstStyle/>
          <a:p>
            <a:r>
              <a:rPr lang="ru-RU" sz="1400" b="1" dirty="0" err="1" smtClean="0"/>
              <a:t>Мозжечо́к</a:t>
            </a:r>
            <a:r>
              <a:rPr lang="ru-RU" sz="1400" dirty="0" smtClean="0"/>
              <a:t> (лат. </a:t>
            </a:r>
            <a:r>
              <a:rPr lang="ru-RU" sz="1400" i="1" dirty="0" err="1" smtClean="0"/>
              <a:t>cerebellum</a:t>
            </a:r>
            <a:r>
              <a:rPr lang="ru-RU" sz="1400" dirty="0" smtClean="0"/>
              <a:t> — дословно «малый мозг») — отдел головного мозга позвоночных, отвечающий за координацию движений, регуляцию равновесия и мышечного тонуса. У человека располагается позади продолговатого мозга и варолиева моста, под затылочными долями полушарий головного мозга. Посредством трёх пар ножек мозжечок получает информацию из коры головного мозга, базальных ганглиев экстрапирамидной системы, ствола головного мозга и спинного мозга.</a:t>
            </a:r>
            <a:endParaRPr lang="ru-RU" sz="1400" dirty="0" smtClean="0"/>
          </a:p>
          <a:p>
            <a:r>
              <a:rPr lang="ru-RU" sz="1400" dirty="0" smtClean="0"/>
              <a:t>Мозжечок </a:t>
            </a:r>
            <a:r>
              <a:rPr lang="ru-RU" sz="1400" dirty="0"/>
              <a:t>состоит из сред­него отдела, или червя (</a:t>
            </a:r>
            <a:r>
              <a:rPr lang="en-US" sz="1400" dirty="0" err="1"/>
              <a:t>vermis</a:t>
            </a:r>
            <a:r>
              <a:rPr lang="ru-RU" sz="1400" dirty="0"/>
              <a:t>), и двух полушарий (</a:t>
            </a:r>
            <a:r>
              <a:rPr lang="en-US" sz="1400" dirty="0" err="1"/>
              <a:t>hemispheria</a:t>
            </a:r>
            <a:r>
              <a:rPr lang="ru-RU" sz="1400" dirty="0"/>
              <a:t>). Поверхностным слоем его является кора (серое вещество).</a:t>
            </a:r>
          </a:p>
          <a:p>
            <a:endParaRPr lang="ru-RU" sz="1400" dirty="0"/>
          </a:p>
        </p:txBody>
      </p:sp>
      <p:pic>
        <p:nvPicPr>
          <p:cNvPr id="4" name="Рисунок 3" descr="Depositphotos_13281788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988840"/>
            <a:ext cx="4581128" cy="458112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dirty="0"/>
              <a:t>Функцией мозжечка является рефлекторное поддержание мышечного тонуса, равновесия, координации и синергии движе­ний. При поражении мозжечка возникает ряд двигательных рас­стройств </a:t>
            </a:r>
            <a:r>
              <a:rPr lang="ru-RU" sz="1400" dirty="0" err="1"/>
              <a:t>атактического</a:t>
            </a:r>
            <a:r>
              <a:rPr lang="ru-RU" sz="1400" dirty="0"/>
              <a:t> и </a:t>
            </a:r>
            <a:r>
              <a:rPr lang="ru-RU" sz="1400" dirty="0" err="1"/>
              <a:t>асинергического</a:t>
            </a:r>
            <a:r>
              <a:rPr lang="ru-RU" sz="1400" dirty="0"/>
              <a:t> характера.</a:t>
            </a:r>
            <a:br>
              <a:rPr lang="ru-RU" sz="1400" dirty="0"/>
            </a:b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400" dirty="0"/>
              <a:t>1. </a:t>
            </a:r>
            <a:r>
              <a:rPr lang="ru-RU" sz="1400" i="1" dirty="0"/>
              <a:t>Расстройство походки.</a:t>
            </a:r>
            <a:r>
              <a:rPr lang="ru-RU" sz="1400" dirty="0"/>
              <a:t> </a:t>
            </a:r>
            <a:r>
              <a:rPr lang="ru-RU" sz="1400" dirty="0" err="1"/>
              <a:t>Атактически-мозжечковая</a:t>
            </a:r>
            <a:r>
              <a:rPr lang="ru-RU" sz="1400" dirty="0"/>
              <a:t>, или так называемая «пьяная», походка является результатом не только нарушения равновесия, но и асинергии. Больной ходит, широко расставляя ноги и пошатываясь, что особенно резко сказывается при поворотах. Отклонение в сторону при ходьбе, а в выражен­ных случаях и падение, наблюдаются чаще в сторону мозжечко­вого поражения.</a:t>
            </a:r>
          </a:p>
          <a:p>
            <a:endParaRPr lang="ru-RU" sz="1400" dirty="0"/>
          </a:p>
        </p:txBody>
      </p:sp>
      <p:pic>
        <p:nvPicPr>
          <p:cNvPr id="4" name="Рисунок 3" descr="image0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7887" y="2724150"/>
            <a:ext cx="4848225" cy="1409700"/>
          </a:xfrm>
          <a:prstGeom prst="rect">
            <a:avLst/>
          </a:prstGeom>
        </p:spPr>
      </p:pic>
      <p:pic>
        <p:nvPicPr>
          <p:cNvPr id="5" name="Рисунок 4" descr="mb4_004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4164494"/>
            <a:ext cx="4392488" cy="269350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6632"/>
            <a:ext cx="8229600" cy="4525963"/>
          </a:xfrm>
        </p:spPr>
        <p:txBody>
          <a:bodyPr>
            <a:normAutofit/>
          </a:bodyPr>
          <a:lstStyle/>
          <a:p>
            <a:r>
              <a:rPr lang="ru-RU" sz="1400" i="1" dirty="0"/>
              <a:t>2. </a:t>
            </a:r>
            <a:r>
              <a:rPr lang="ru-RU" sz="1400" i="1" dirty="0" err="1"/>
              <a:t>Интенционное</a:t>
            </a:r>
            <a:r>
              <a:rPr lang="ru-RU" sz="1400" i="1" dirty="0"/>
              <a:t> дрожание</a:t>
            </a:r>
            <a:r>
              <a:rPr lang="ru-RU" sz="1400" dirty="0"/>
              <a:t> наблюдается при движении и отсутствует в покое. Обнаруживается оно резче всего в конце движения и исследуется в руках при помощи </a:t>
            </a:r>
            <a:r>
              <a:rPr lang="ru-RU" sz="1400" dirty="0" err="1"/>
              <a:t>пальце-носовой</a:t>
            </a:r>
            <a:r>
              <a:rPr lang="ru-RU" sz="1400" dirty="0"/>
              <a:t>, а в ногах при помощи пяточно-коленной пробы. Больному дается задание с закрытыми глазами попасть указательным пальцем в кончик своего носа; чем ближе к цели, тем отчетливее и резче обнаруживается дрожание пальца или всей кисти и руки. Еще лучше обнаруживается </a:t>
            </a:r>
            <a:r>
              <a:rPr lang="ru-RU" sz="1400" dirty="0" err="1"/>
              <a:t>интенционное</a:t>
            </a:r>
            <a:r>
              <a:rPr lang="ru-RU" sz="1400" dirty="0"/>
              <a:t> дрожание в руках иным способом: больной касается указательным пальцем молоточка или пальца исследующего с открытыми глазами, причем поло­жение молотка несколько раз меняется. Пяточно-коленная проба производится у лежащего больного, которому </a:t>
            </a:r>
            <a:r>
              <a:rPr lang="ru-RU" sz="1400" dirty="0" smtClean="0"/>
              <a:t>предлагается </a:t>
            </a:r>
            <a:r>
              <a:rPr lang="ru-RU" sz="1400" dirty="0"/>
              <a:t>сначала высоко поднять ногу, затем коснуться пяткой ко­лена другой и провести пяткой вниз по передней поверхности голени. Следует указать, что исследуемый должен только ка­саться пяткой поверхности голени, а не опираться на нее.</a:t>
            </a:r>
          </a:p>
          <a:p>
            <a:endParaRPr lang="ru-RU" sz="1400" dirty="0"/>
          </a:p>
        </p:txBody>
      </p:sp>
      <p:pic>
        <p:nvPicPr>
          <p:cNvPr id="4" name="Рисунок 3" descr="Moov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564904"/>
            <a:ext cx="4176465" cy="1767952"/>
          </a:xfrm>
          <a:prstGeom prst="rect">
            <a:avLst/>
          </a:prstGeom>
        </p:spPr>
      </p:pic>
      <p:pic>
        <p:nvPicPr>
          <p:cNvPr id="5" name="Рисунок 4" descr="image0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330682"/>
            <a:ext cx="4932040" cy="252731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8640"/>
            <a:ext cx="8229600" cy="4525963"/>
          </a:xfrm>
        </p:spPr>
        <p:txBody>
          <a:bodyPr>
            <a:normAutofit/>
          </a:bodyPr>
          <a:lstStyle/>
          <a:p>
            <a:r>
              <a:rPr lang="ru-RU" sz="1400" i="1" dirty="0" err="1"/>
              <a:t>Мимопопадание</a:t>
            </a:r>
            <a:r>
              <a:rPr lang="ru-RU" sz="1400" i="1" dirty="0"/>
              <a:t>,</a:t>
            </a:r>
            <a:r>
              <a:rPr lang="ru-RU" sz="1400" dirty="0"/>
              <a:t> или </a:t>
            </a:r>
            <a:r>
              <a:rPr lang="ru-RU" sz="1400" i="1" dirty="0" err="1"/>
              <a:t>промахивание</a:t>
            </a:r>
            <a:r>
              <a:rPr lang="ru-RU" sz="1400" i="1" dirty="0"/>
              <a:t>,</a:t>
            </a:r>
            <a:r>
              <a:rPr lang="ru-RU" sz="1400" dirty="0"/>
              <a:t> при так называемой «пробе показания» обнаруживается следующим образом: боль­ному предлагается 2 — 3 раза попасть указательным пальцем в поставленный перед ним палец исследующего или в молото­чек: после этого больной закрывает глаза и продолжает то же задание. В руке, в которой имеются мозжечковые расстройства, отмечается </a:t>
            </a:r>
            <a:r>
              <a:rPr lang="ru-RU" sz="1400" dirty="0" err="1"/>
              <a:t>промахивание</a:t>
            </a:r>
            <a:r>
              <a:rPr lang="ru-RU" sz="1400" dirty="0"/>
              <a:t> мимо цели, чаще кнаружи.</a:t>
            </a:r>
          </a:p>
          <a:p>
            <a:endParaRPr lang="ru-RU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8640"/>
            <a:ext cx="8229600" cy="4525963"/>
          </a:xfrm>
        </p:spPr>
        <p:txBody>
          <a:bodyPr>
            <a:normAutofit/>
          </a:bodyPr>
          <a:lstStyle/>
          <a:p>
            <a:r>
              <a:rPr lang="ru-RU" sz="1400" dirty="0"/>
              <a:t>3. </a:t>
            </a:r>
            <a:r>
              <a:rPr lang="ru-RU" sz="1400" i="1" dirty="0"/>
              <a:t>Нистагм</a:t>
            </a:r>
            <a:r>
              <a:rPr lang="ru-RU" sz="1400" dirty="0"/>
              <a:t> (подергивание глазных яблок при отведении их), наблюдающийся при поражении мозжечка, чаще бывает гори­зонтальным, чем вертикальным или ротаторным</a:t>
            </a:r>
          </a:p>
        </p:txBody>
      </p:sp>
      <p:pic>
        <p:nvPicPr>
          <p:cNvPr id="4" name="Рисунок 3" descr="image0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2492896"/>
            <a:ext cx="6120563" cy="153236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4709160"/>
          </a:xfrm>
        </p:spPr>
        <p:txBody>
          <a:bodyPr>
            <a:normAutofit/>
          </a:bodyPr>
          <a:lstStyle/>
          <a:p>
            <a:r>
              <a:rPr lang="ru-RU" sz="1400" dirty="0" smtClean="0"/>
              <a:t>4</a:t>
            </a:r>
            <a:r>
              <a:rPr lang="ru-RU" sz="1400" i="1" dirty="0" smtClean="0"/>
              <a:t>. </a:t>
            </a:r>
            <a:r>
              <a:rPr lang="ru-RU" sz="1400" i="1" dirty="0" err="1" smtClean="0"/>
              <a:t>Адиадохокинез</a:t>
            </a:r>
            <a:r>
              <a:rPr lang="ru-RU" sz="1400" dirty="0" smtClean="0"/>
              <a:t> обнаруживается при попытке быстро совер­шать попеременно противоположные движения. Так, больным не удается быстро менять пронацию на супинацию кисти: полу­чаются неловкие, неправильные движения.</a:t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i="1" dirty="0" smtClean="0"/>
              <a:t> </a:t>
            </a:r>
            <a:r>
              <a:rPr lang="ru-RU" sz="1400" i="1" dirty="0" err="1" smtClean="0"/>
              <a:t>Дисметрия</a:t>
            </a:r>
            <a:r>
              <a:rPr lang="ru-RU" sz="1400" dirty="0" smtClean="0"/>
              <a:t> или, точнее, </a:t>
            </a:r>
            <a:r>
              <a:rPr lang="ru-RU" sz="1400" i="1" dirty="0" err="1" smtClean="0"/>
              <a:t>гиперметрия</a:t>
            </a:r>
            <a:r>
              <a:rPr lang="ru-RU" sz="1400" dirty="0" smtClean="0"/>
              <a:t> движений может быть легко обнаружена следующим приемом: исследуемому предлагается держать кисти вытянутыми вперед ладонями кверху, с разведенными пальцами; следует приказ быстро пере­вернуть кисти ладонями вниз; на стороне, где имеются мозжеч­ковые расстройства, это движение производится с избыточной ротацией кисти. </a:t>
            </a:r>
            <a:br>
              <a:rPr lang="ru-RU" sz="1400" dirty="0" smtClean="0"/>
            </a:br>
            <a:endParaRPr lang="ru-RU" sz="1400" dirty="0"/>
          </a:p>
        </p:txBody>
      </p:sp>
      <p:pic>
        <p:nvPicPr>
          <p:cNvPr id="4" name="Рисунок 3" descr="Prosu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4175" y="2300287"/>
            <a:ext cx="3295650" cy="22574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8640"/>
            <a:ext cx="8229600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dirty="0" smtClean="0"/>
              <a:t>5. </a:t>
            </a:r>
            <a:r>
              <a:rPr lang="ru-RU" sz="1400" i="1" dirty="0" smtClean="0"/>
              <a:t>Расстройство речи</a:t>
            </a:r>
            <a:r>
              <a:rPr lang="ru-RU" sz="1400" dirty="0" smtClean="0"/>
              <a:t> есть частное проявление мозжечкового расстройства движений; речь теряет плавность, становится скан­дированной, взрывчатой, замедленной.</a:t>
            </a:r>
            <a:br>
              <a:rPr lang="ru-RU" sz="1400" dirty="0" smtClean="0"/>
            </a:br>
            <a:endParaRPr lang="ru-RU" sz="1400" dirty="0"/>
          </a:p>
        </p:txBody>
      </p:sp>
      <p:pic>
        <p:nvPicPr>
          <p:cNvPr id="4" name="Рисунок 3" descr="v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4625" y="1866900"/>
            <a:ext cx="3714750" cy="31242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6632"/>
            <a:ext cx="8229600" cy="4709160"/>
          </a:xfrm>
        </p:spPr>
        <p:txBody>
          <a:bodyPr>
            <a:normAutofit/>
          </a:bodyPr>
          <a:lstStyle/>
          <a:p>
            <a:r>
              <a:rPr lang="ru-RU" sz="1400" i="1" dirty="0" smtClean="0"/>
              <a:t>6. Гипотония мышц,</a:t>
            </a:r>
            <a:r>
              <a:rPr lang="ru-RU" sz="1400" dirty="0" smtClean="0"/>
              <a:t> сказывающаяся в вялости, дряблости мышц, в избыточной экскурсии в суставах, обнаруживается при исследовании пассивных движений. Она может сопровождаться понижением сухожильных рефлексов конечностей.</a:t>
            </a:r>
            <a:br>
              <a:rPr lang="ru-RU" sz="1400" dirty="0" smtClean="0"/>
            </a:br>
            <a:endParaRPr lang="ru-RU"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Спасибо за внимание.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423</Words>
  <Application>Microsoft Office PowerPoint</Application>
  <PresentationFormat>Экран (4:3)</PresentationFormat>
  <Paragraphs>13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Синдромы поражения мозжечка</vt:lpstr>
      <vt:lpstr>Слайд 2</vt:lpstr>
      <vt:lpstr>Функцией мозжечка является рефлекторное поддержание мышечного тонуса, равновесия, координации и синергии движе­ний. При поражении мозжечка возникает ряд двигательных рас­стройств атактического и асинергического характера. </vt:lpstr>
      <vt:lpstr>Слайд 4</vt:lpstr>
      <vt:lpstr>Слайд 5</vt:lpstr>
      <vt:lpstr>Слайд 6</vt:lpstr>
      <vt:lpstr>Слайд 7</vt:lpstr>
      <vt:lpstr>Слайд 8</vt:lpstr>
      <vt:lpstr>Слайд 9</vt:lpstr>
      <vt:lpstr>Спасибо за внимание.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Синдромы поражения мозжечка</dc:title>
  <dc:creator>User</dc:creator>
  <cp:lastModifiedBy>User</cp:lastModifiedBy>
  <cp:revision>5</cp:revision>
  <dcterms:created xsi:type="dcterms:W3CDTF">2015-09-13T23:45:59Z</dcterms:created>
  <dcterms:modified xsi:type="dcterms:W3CDTF">2015-09-14T00:33:04Z</dcterms:modified>
</cp:coreProperties>
</file>