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9" r:id="rId12"/>
    <p:sldId id="267" r:id="rId13"/>
    <p:sldId id="268" r:id="rId14"/>
    <p:sldId id="270" r:id="rId15"/>
    <p:sldId id="271" r:id="rId16"/>
    <p:sldId id="272" r:id="rId17"/>
    <p:sldId id="273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3CA722BE-6B2D-4354-BCBE-55D59ABE5F1F}" type="datetimeFigureOut">
              <a:rPr lang="ru-RU" smtClean="0"/>
              <a:t>13.09.2015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784331D2-8C04-41D5-A657-CB34E9B2A7AA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Прямоугольник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Прямоугольник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722BE-6B2D-4354-BCBE-55D59ABE5F1F}" type="datetimeFigureOut">
              <a:rPr lang="ru-RU" smtClean="0"/>
              <a:t>13.09.2015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31D2-8C04-41D5-A657-CB34E9B2A7AA}" type="slidenum">
              <a:rPr lang="ru-RU" smtClean="0"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3CA722BE-6B2D-4354-BCBE-55D59ABE5F1F}" type="datetimeFigureOut">
              <a:rPr lang="ru-RU" smtClean="0"/>
              <a:t>13.09.2015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784331D2-8C04-41D5-A657-CB34E9B2A7AA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722BE-6B2D-4354-BCBE-55D59ABE5F1F}" type="datetimeFigureOut">
              <a:rPr lang="ru-RU" smtClean="0"/>
              <a:t>13.09.2015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31D2-8C04-41D5-A657-CB34E9B2A7AA}" type="slidenum">
              <a:rPr lang="ru-RU" smtClean="0"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722BE-6B2D-4354-BCBE-55D59ABE5F1F}" type="datetimeFigureOut">
              <a:rPr lang="ru-RU" smtClean="0"/>
              <a:t>13.09.2015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31D2-8C04-41D5-A657-CB34E9B2A7AA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722BE-6B2D-4354-BCBE-55D59ABE5F1F}" type="datetimeFigureOut">
              <a:rPr lang="ru-RU" smtClean="0"/>
              <a:t>13.09.2015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31D2-8C04-41D5-A657-CB34E9B2A7AA}" type="slidenum">
              <a:rPr lang="ru-RU" smtClean="0"/>
              <a:t>‹#›</a:t>
            </a:fld>
            <a:endParaRPr lang="ru-RU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722BE-6B2D-4354-BCBE-55D59ABE5F1F}" type="datetimeFigureOut">
              <a:rPr lang="ru-RU" smtClean="0"/>
              <a:t>13.09.2015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31D2-8C04-41D5-A657-CB34E9B2A7AA}" type="slidenum">
              <a:rPr lang="ru-RU" smtClean="0"/>
              <a:t>‹#›</a:t>
            </a:fld>
            <a:endParaRPr lang="ru-RU"/>
          </a:p>
        </p:txBody>
      </p:sp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722BE-6B2D-4354-BCBE-55D59ABE5F1F}" type="datetimeFigureOut">
              <a:rPr lang="ru-RU" smtClean="0"/>
              <a:t>13.09.2015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31D2-8C04-41D5-A657-CB34E9B2A7AA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722BE-6B2D-4354-BCBE-55D59ABE5F1F}" type="datetimeFigureOut">
              <a:rPr lang="ru-RU" smtClean="0"/>
              <a:t>13.09.2015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31D2-8C04-41D5-A657-CB34E9B2A7AA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722BE-6B2D-4354-BCBE-55D59ABE5F1F}" type="datetimeFigureOut">
              <a:rPr lang="ru-RU" smtClean="0"/>
              <a:t>13.09.2015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31D2-8C04-41D5-A657-CB34E9B2A7A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722BE-6B2D-4354-BCBE-55D59ABE5F1F}" type="datetimeFigureOut">
              <a:rPr lang="ru-RU" smtClean="0"/>
              <a:t>13.09.2015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31D2-8C04-41D5-A657-CB34E9B2A7AA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Равнобедренный треугольник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3CA722BE-6B2D-4354-BCBE-55D59ABE5F1F}" type="datetimeFigureOut">
              <a:rPr lang="ru-RU" smtClean="0"/>
              <a:t>13.09.2015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84331D2-8C04-41D5-A657-CB34E9B2A7AA}" type="slidenum">
              <a:rPr lang="ru-RU" smtClean="0"/>
              <a:t>‹#›</a:t>
            </a:fld>
            <a:endParaRPr lang="ru-RU"/>
          </a:p>
        </p:txBody>
      </p:sp>
      <p:sp>
        <p:nvSpPr>
          <p:cNvPr id="28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ru.wikipedia.org/wiki/%D0%9B%D0%B0%D1%82%D0%B8%D0%BD%D1%81%D0%BA%D0%B8%D0%B9_%D1%8F%D0%B7%D1%8B%D0%BA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Синдром поражения лобной доли.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2000" dirty="0" smtClean="0"/>
              <a:t>Выполнил Гофер А.С. 14 </a:t>
            </a:r>
            <a:r>
              <a:rPr lang="ru-RU" sz="2000" dirty="0" err="1" smtClean="0"/>
              <a:t>леч</a:t>
            </a:r>
            <a:endParaRPr lang="ru-RU" sz="2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Лобную долю от теменной отделяет глубокая центральная борозда (</a:t>
            </a:r>
            <a:r>
              <a:rPr lang="ru-RU" dirty="0" smtClean="0">
                <a:hlinkClick r:id="rId2" tooltip="Латинский язык"/>
              </a:rPr>
              <a:t>лат.</a:t>
            </a:r>
            <a:r>
              <a:rPr lang="ru-RU" dirty="0" smtClean="0"/>
              <a:t> </a:t>
            </a:r>
            <a:r>
              <a:rPr lang="ru-RU" i="1" dirty="0" err="1" smtClean="0"/>
              <a:t>sulcus</a:t>
            </a:r>
            <a:r>
              <a:rPr lang="ru-RU" i="1" dirty="0" smtClean="0"/>
              <a:t> </a:t>
            </a:r>
            <a:r>
              <a:rPr lang="ru-RU" i="1" dirty="0" err="1" smtClean="0"/>
              <a:t>centralis</a:t>
            </a:r>
            <a:r>
              <a:rPr lang="ru-RU" dirty="0" smtClean="0"/>
              <a:t>). Она начинается на медиальной поверхности полушария, переходит на его верхнелатеральную поверхность, идёт по ней немного косо, сзади наперёд, и обычно не доходит до латеральной борозды мозга </a:t>
            </a:r>
            <a:r>
              <a:rPr lang="ru-RU" dirty="0" smtClean="0"/>
              <a:t>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Антон\Desktop\mb4.jpe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Синдром лобной доли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   (также лобный (нейропсихологический) синдром; расстройство личности органической </a:t>
            </a:r>
            <a:r>
              <a:rPr lang="ru-RU" dirty="0" smtClean="0"/>
              <a:t>этиологии)</a:t>
            </a:r>
            <a:r>
              <a:rPr lang="ru-RU" dirty="0" smtClean="0"/>
              <a:t> — закономерное сочетание симптомов, вызванное массивным (преимущественно, двусторонним) поражением лобных долей головного мозга. В соответствии с учением </a:t>
            </a:r>
            <a:r>
              <a:rPr lang="ru-RU" dirty="0" err="1" smtClean="0"/>
              <a:t>Лурия</a:t>
            </a:r>
            <a:r>
              <a:rPr lang="ru-RU" dirty="0" smtClean="0"/>
              <a:t> А. Р. о трёх функциональных блоках мозга, лобные доли являются составляющими III-го функционального блока мозга — блока «программирования», регуляции и контроля деятельности. Таким образом, в общем виде, лобный синдром можно обозначить как синдром нарушения функций программирования, регуляции и контроля психической деятельности.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Общая характеристика синдрома поражений лобных долей головного мозга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У больных с ярко выраженным лобным синдромом </a:t>
            </a:r>
            <a:r>
              <a:rPr lang="ru-RU" dirty="0" smtClean="0"/>
              <a:t>выполнение конкретных операций, способность к совершению умственных действий, хранение и использование наличного запаса знаний остаются сохранными, однако становится невозможным их использование целесообразным способом в соответствие с сознательно поставленной целью.</a:t>
            </a:r>
          </a:p>
          <a:p>
            <a:pPr>
              <a:buNone/>
            </a:pPr>
            <a:r>
              <a:rPr lang="ru-RU" dirty="0" smtClean="0"/>
              <a:t> больные не способны</a:t>
            </a:r>
          </a:p>
          <a:p>
            <a:r>
              <a:rPr lang="ru-RU" dirty="0" smtClean="0"/>
              <a:t> самостоятельно произвести какую-либо программу действий, </a:t>
            </a:r>
          </a:p>
          <a:p>
            <a:r>
              <a:rPr lang="ru-RU" dirty="0" smtClean="0"/>
              <a:t>не в состоянии действовать в соответствии с уже готовой программой, данной им в инструкции; </a:t>
            </a:r>
          </a:p>
          <a:p>
            <a:r>
              <a:rPr lang="ru-RU" dirty="0" smtClean="0"/>
              <a:t>Нарушается регулирующая функция речи</a:t>
            </a:r>
          </a:p>
          <a:p>
            <a:r>
              <a:rPr lang="ru-RU" dirty="0" smtClean="0"/>
              <a:t>Происходят личностные изменения</a:t>
            </a:r>
          </a:p>
          <a:p>
            <a:pPr>
              <a:buNone/>
            </a:pPr>
            <a:r>
              <a:rPr lang="ru-RU" dirty="0" smtClean="0"/>
              <a:t>нарушаются образования</a:t>
            </a:r>
          </a:p>
          <a:p>
            <a:r>
              <a:rPr lang="ru-RU" dirty="0" smtClean="0"/>
              <a:t> мотивов, опосредованных речевой системой, и </a:t>
            </a:r>
          </a:p>
          <a:p>
            <a:r>
              <a:rPr lang="ru-RU" dirty="0" smtClean="0"/>
              <a:t>намерений к выполнению определенных форм сознательной деятельности, что распространяется и сказывается на всем поведении больного. 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Этиология лобного синдрома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Опухоли,</a:t>
            </a:r>
          </a:p>
          <a:p>
            <a:r>
              <a:rPr lang="ru-RU" dirty="0" smtClean="0"/>
              <a:t>ЧМТ,</a:t>
            </a:r>
          </a:p>
          <a:p>
            <a:r>
              <a:rPr lang="ru-RU" dirty="0" smtClean="0"/>
              <a:t>Сосудистые поражения головного мозга,</a:t>
            </a:r>
          </a:p>
          <a:p>
            <a:r>
              <a:rPr lang="ru-RU" dirty="0" smtClean="0"/>
              <a:t>Синдром Жиля де ля </a:t>
            </a:r>
            <a:r>
              <a:rPr lang="ru-RU" dirty="0" err="1" smtClean="0"/>
              <a:t>Туретта</a:t>
            </a:r>
            <a:r>
              <a:rPr lang="ru-RU" dirty="0" smtClean="0"/>
              <a:t>,</a:t>
            </a:r>
          </a:p>
          <a:p>
            <a:r>
              <a:rPr lang="ru-RU" dirty="0" smtClean="0"/>
              <a:t>Болезнь Альцгеймера,</a:t>
            </a:r>
          </a:p>
          <a:p>
            <a:r>
              <a:rPr lang="ru-RU" dirty="0" smtClean="0"/>
              <a:t>Лобно-височная деменция,</a:t>
            </a:r>
          </a:p>
          <a:p>
            <a:r>
              <a:rPr lang="ru-RU" dirty="0" smtClean="0"/>
              <a:t>Болезнь Пика и т. д.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Нарушения движений и действий при лобном синдроме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Так </a:t>
            </a:r>
            <a:r>
              <a:rPr lang="ru-RU" dirty="0" smtClean="0"/>
              <a:t>как входящие в состав лобных долей отделы отвечают за поддержание тонуса, регуляцию, составление двигательной программы и контроль над осуществляющейся деятельностью, то при их поражении отмечаются нарушения этих функций</a:t>
            </a:r>
            <a:r>
              <a:rPr lang="ru-RU" dirty="0" smtClean="0"/>
              <a:t>.</a:t>
            </a:r>
          </a:p>
          <a:p>
            <a:r>
              <a:rPr lang="ru-RU" dirty="0" smtClean="0"/>
              <a:t> </a:t>
            </a:r>
            <a:r>
              <a:rPr lang="ru-RU" dirty="0" smtClean="0"/>
              <a:t>Больные с массивными поражениями лобных долей оказываются неспособными к планированию и осуществлению сознательных, активных действий. Более того, регулирующую функцию теряют и подающиеся извне речевые инструкции. </a:t>
            </a:r>
            <a:endParaRPr lang="ru-RU" dirty="0" smtClean="0"/>
          </a:p>
          <a:p>
            <a:r>
              <a:rPr lang="ru-RU" dirty="0" smtClean="0"/>
              <a:t>Больные не </a:t>
            </a:r>
            <a:r>
              <a:rPr lang="ru-RU" dirty="0" smtClean="0"/>
              <a:t>только с трудом составляют, но и не могут удержать программу действий, и, либо быстро заменяют ее бесконтрольными, импульсивными реакциями, либо демонстрируют сформированные инертные стереотипы действий, </a:t>
            </a:r>
            <a:r>
              <a:rPr lang="ru-RU" dirty="0" smtClean="0"/>
              <a:t>повторяя </a:t>
            </a:r>
            <a:r>
              <a:rPr lang="ru-RU" dirty="0" smtClean="0"/>
              <a:t>ранее выполнявшиеся движения</a:t>
            </a:r>
            <a:r>
              <a:rPr lang="ru-RU" dirty="0" smtClean="0"/>
              <a:t>.. </a:t>
            </a:r>
          </a:p>
          <a:p>
            <a:r>
              <a:rPr lang="ru-RU" dirty="0" smtClean="0"/>
              <a:t>При </a:t>
            </a:r>
            <a:r>
              <a:rPr lang="ru-RU" dirty="0" smtClean="0"/>
              <a:t>локализации поражения в </a:t>
            </a:r>
            <a:r>
              <a:rPr lang="ru-RU" dirty="0" err="1" smtClean="0"/>
              <a:t>премоторных</a:t>
            </a:r>
            <a:r>
              <a:rPr lang="ru-RU" dirty="0" smtClean="0"/>
              <a:t> отделах лобных долей больной демонстрирует трудности (вплоть до невозможности) выполнения серий движений: нарушается «</a:t>
            </a:r>
            <a:r>
              <a:rPr lang="ru-RU" dirty="0" err="1" smtClean="0"/>
              <a:t>оттормаживание</a:t>
            </a:r>
            <a:r>
              <a:rPr lang="ru-RU" dirty="0" smtClean="0"/>
              <a:t>» уже проделанных этапов действия и плавность переключения с одного звена кинетической программы на другое</a:t>
            </a:r>
            <a:r>
              <a:rPr lang="ru-RU" dirty="0" smtClean="0"/>
              <a:t>,.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Нарушения внимания при лобном синдроме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ru-RU" dirty="0" smtClean="0"/>
          </a:p>
          <a:p>
            <a:r>
              <a:rPr lang="ru-RU" dirty="0" smtClean="0"/>
              <a:t>Поражение </a:t>
            </a:r>
            <a:r>
              <a:rPr lang="ru-RU" dirty="0" smtClean="0"/>
              <a:t>лобных долей мозга приводят к нарушениям произвольного внимания, проявляемые в сложностях сосредоточения на заданной инструкции, в невозможности торможения реакций на внешние раздражители, к нарушениям избирательности психических процессов, к </a:t>
            </a:r>
            <a:r>
              <a:rPr lang="ru-RU" dirty="0" err="1" smtClean="0"/>
              <a:t>инактивности</a:t>
            </a:r>
            <a:r>
              <a:rPr lang="ru-RU" dirty="0" smtClean="0"/>
              <a:t>, отвлекаемости, что препятствует осуществлению целенаправленной деятельности. 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Нарушения памяти при лобном синдроме</a:t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У </a:t>
            </a:r>
            <a:r>
              <a:rPr lang="ru-RU" dirty="0" smtClean="0"/>
              <a:t>больных с поражениями </a:t>
            </a:r>
            <a:r>
              <a:rPr lang="ru-RU" dirty="0" err="1" smtClean="0"/>
              <a:t>конвекситальных</a:t>
            </a:r>
            <a:r>
              <a:rPr lang="ru-RU" dirty="0" smtClean="0"/>
              <a:t> отделов лобных долей не формируется мотив активного запоминания, процесс запоминания превращается в пассивное запечатление </a:t>
            </a:r>
            <a:r>
              <a:rPr lang="ru-RU" dirty="0" err="1" smtClean="0"/>
              <a:t>стимульного</a:t>
            </a:r>
            <a:r>
              <a:rPr lang="ru-RU" dirty="0" smtClean="0"/>
              <a:t> материала: в процессе заучивания результат запоминания не улучшается, стереотипно повторяются ранее запечатлевшиеся стимулы. Кривая заучивания у больных с такими поражениями мозга имеет характерный вид плато. </a:t>
            </a:r>
            <a:endParaRPr lang="ru-RU" dirty="0" smtClean="0"/>
          </a:p>
          <a:p>
            <a:r>
              <a:rPr lang="ru-RU" dirty="0" smtClean="0"/>
              <a:t>У больных </a:t>
            </a:r>
            <a:r>
              <a:rPr lang="ru-RU" dirty="0" smtClean="0"/>
              <a:t>отмечаются трудности переключения между заданиями: при задаче воспроизвести две группы слов, больной инертно воспроизводит группу слов, предъявленную последней. 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Нарушения речи при лобном синдроме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/>
              <a:t>У больных отсутствует </a:t>
            </a:r>
            <a:r>
              <a:rPr lang="ru-RU" dirty="0" smtClean="0"/>
              <a:t>контакт с окружающими людьми, основанный на собственной инициативе, тогда как реактивное речевое поведение остается сохранным: они легко отвечают на заданные вопросы без грамматических дефектов в структуре высказывания. </a:t>
            </a:r>
            <a:endParaRPr lang="ru-RU" dirty="0" smtClean="0"/>
          </a:p>
          <a:p>
            <a:r>
              <a:rPr lang="ru-RU" dirty="0" smtClean="0"/>
              <a:t>Более </a:t>
            </a:r>
            <a:r>
              <a:rPr lang="ru-RU" dirty="0" smtClean="0"/>
              <a:t>сложные формы речевой деятельности оказываются </a:t>
            </a:r>
            <a:r>
              <a:rPr lang="ru-RU" dirty="0" smtClean="0"/>
              <a:t>недоступными, </a:t>
            </a:r>
            <a:r>
              <a:rPr lang="ru-RU" dirty="0" smtClean="0"/>
              <a:t>поскольку оказывается невозможным формирование сложных мотивов и программ речевого высказывания — появляется речевая </a:t>
            </a:r>
            <a:r>
              <a:rPr lang="ru-RU" dirty="0" err="1" smtClean="0"/>
              <a:t>аспонтанность</a:t>
            </a:r>
            <a:r>
              <a:rPr lang="ru-RU" dirty="0" smtClean="0"/>
              <a:t>.</a:t>
            </a:r>
            <a:r>
              <a:rPr lang="ru-RU" dirty="0" smtClean="0"/>
              <a:t> Однако стоит отметить тот факт, что различные фонетические, лексические, морфологические и синтаксические речевые дефекты </a:t>
            </a:r>
            <a:r>
              <a:rPr lang="ru-RU" dirty="0" smtClean="0"/>
              <a:t>отсутствуют.</a:t>
            </a: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Расстройства личности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Импульсивность, раздражительность, безынициативность, апатия, ослабление реакции на внешние факторы и снижение побуждений к действиям (абулия) и равнодушие к окружающим событиям служат характерными изменениями личности и поведения</a:t>
            </a:r>
            <a:r>
              <a:rPr lang="ru-RU" dirty="0" smtClean="0"/>
              <a:t>.</a:t>
            </a:r>
          </a:p>
          <a:p>
            <a:r>
              <a:rPr lang="ru-RU" dirty="0" smtClean="0"/>
              <a:t>При </a:t>
            </a:r>
            <a:r>
              <a:rPr lang="ru-RU" dirty="0" err="1" smtClean="0"/>
              <a:t>префронтальных</a:t>
            </a:r>
            <a:r>
              <a:rPr lang="ru-RU" dirty="0" smtClean="0"/>
              <a:t> поражениях также возможны утрата гибкости мышления, плохое абстрактное мышление, нарушение последовательности переработки информации, затруднения при переключении с одной проблемы или задачи на другую, снижение умственной </a:t>
            </a:r>
            <a:r>
              <a:rPr lang="ru-RU" dirty="0" smtClean="0"/>
              <a:t>активности</a:t>
            </a: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Локализация поражений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Задние отделы лобных долей </a:t>
            </a:r>
            <a:endParaRPr lang="ru-RU" dirty="0" smtClean="0"/>
          </a:p>
          <a:p>
            <a:r>
              <a:rPr lang="ru-RU" dirty="0" smtClean="0"/>
              <a:t>О</a:t>
            </a:r>
            <a:r>
              <a:rPr lang="ru-RU" dirty="0" smtClean="0"/>
              <a:t>твечают </a:t>
            </a:r>
            <a:r>
              <a:rPr lang="ru-RU" dirty="0" smtClean="0"/>
              <a:t>за двигательные функции. Движения лица, руки и кисти берут начало в двигательной коре </a:t>
            </a:r>
            <a:r>
              <a:rPr lang="ru-RU" dirty="0" err="1" smtClean="0"/>
              <a:t>конвекситальной</a:t>
            </a:r>
            <a:r>
              <a:rPr lang="ru-RU" dirty="0" smtClean="0"/>
              <a:t> </a:t>
            </a:r>
            <a:r>
              <a:rPr lang="ru-RU" dirty="0" err="1" smtClean="0"/>
              <a:t>повехности</a:t>
            </a:r>
            <a:r>
              <a:rPr lang="ru-RU" dirty="0" smtClean="0"/>
              <a:t> лобной доли, а движения ноги и ступни — в коре медиальной поверхности лобной доли. </a:t>
            </a:r>
            <a:endParaRPr lang="ru-RU" dirty="0" smtClean="0"/>
          </a:p>
          <a:p>
            <a:r>
              <a:rPr lang="ru-RU" dirty="0" smtClean="0"/>
              <a:t>Произвольные </a:t>
            </a:r>
            <a:r>
              <a:rPr lang="ru-RU" dirty="0" smtClean="0"/>
              <a:t>движения обеспечиваются интеграцией моторных и </a:t>
            </a:r>
            <a:r>
              <a:rPr lang="ru-RU" dirty="0" err="1" smtClean="0"/>
              <a:t>премоторных</a:t>
            </a:r>
            <a:r>
              <a:rPr lang="ru-RU" dirty="0" smtClean="0"/>
              <a:t> зон (поля 4 и 6), при повреждении обеих зон развивается центральный парез мышц лица, руки и ноги на противоположной стороне тела. Существует также добавочная моторная зона в задней части верхней лобной извилины. Повреждение этой зоны и </a:t>
            </a:r>
            <a:r>
              <a:rPr lang="ru-RU" dirty="0" err="1" smtClean="0"/>
              <a:t>премоторной</a:t>
            </a:r>
            <a:r>
              <a:rPr lang="ru-RU" dirty="0" smtClean="0"/>
              <a:t> зоны сопровождается появлением хватательного рефлекса на противоположной стороне; двусторонние повреждения этой зоны приводят к возникновению сосательного рефлекса</a:t>
            </a:r>
            <a:r>
              <a:rPr lang="ru-RU" dirty="0" smtClean="0"/>
              <a:t>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/>
              <a:t>Поражение в зоне 8</a:t>
            </a:r>
          </a:p>
          <a:p>
            <a:r>
              <a:rPr lang="ru-RU" dirty="0" smtClean="0"/>
              <a:t>Нарушает </a:t>
            </a:r>
            <a:r>
              <a:rPr lang="ru-RU" dirty="0" smtClean="0"/>
              <a:t>поворот головы и глаз в противоположную сторону и координацию движений кистей рук. </a:t>
            </a:r>
            <a:endParaRPr lang="ru-RU" dirty="0" smtClean="0"/>
          </a:p>
          <a:p>
            <a:r>
              <a:rPr lang="ru-RU" dirty="0" smtClean="0"/>
              <a:t>Повреждения </a:t>
            </a:r>
            <a:r>
              <a:rPr lang="ru-RU" dirty="0" smtClean="0"/>
              <a:t>полей 44 и 45 (зона </a:t>
            </a:r>
            <a:r>
              <a:rPr lang="ru-RU" dirty="0" err="1" smtClean="0"/>
              <a:t>Брока</a:t>
            </a:r>
            <a:r>
              <a:rPr lang="ru-RU" dirty="0" smtClean="0"/>
              <a:t>) доминантного полушария приводят к потере экспрессивной речи, дизартрии и нарушению плавности речи, а также апраксии языка, губ и, редко, левой кисти. </a:t>
            </a:r>
            <a:endParaRPr lang="ru-RU" dirty="0" smtClean="0"/>
          </a:p>
          <a:p>
            <a:r>
              <a:rPr lang="ru-RU" dirty="0" smtClean="0"/>
              <a:t>Оставшиеся </a:t>
            </a:r>
            <a:r>
              <a:rPr lang="ru-RU" dirty="0" smtClean="0"/>
              <a:t>части лобных долей (поля с 9-го по 12-е), иногда называемые </a:t>
            </a:r>
            <a:r>
              <a:rPr lang="ru-RU" dirty="0" err="1" smtClean="0"/>
              <a:t>префронтальными</a:t>
            </a:r>
            <a:r>
              <a:rPr lang="ru-RU" dirty="0" smtClean="0"/>
              <a:t> зонами, имеют менее специфичные функции. Они отвечают за планирование двигательных актов и, что более важно, за контроль поведения. </a:t>
            </a: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Проявления поражения любой (левой или правой) лобной </a:t>
            </a:r>
            <a:r>
              <a:rPr lang="ru-RU" dirty="0" smtClean="0"/>
              <a:t>доли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A. Контралатеральный спастический гемипарез или гемиплегия </a:t>
            </a:r>
            <a:endParaRPr lang="ru-RU" dirty="0" smtClean="0"/>
          </a:p>
          <a:p>
            <a:r>
              <a:rPr lang="ru-RU" dirty="0" smtClean="0"/>
              <a:t>Б</a:t>
            </a:r>
            <a:r>
              <a:rPr lang="ru-RU" dirty="0" smtClean="0"/>
              <a:t>. Легкая эйфория, повышенная разговорчивость, склонность к вульгарным шуткам, бестактность, затруднения в адаптации, безынициативность </a:t>
            </a:r>
            <a:endParaRPr lang="ru-RU" dirty="0" smtClean="0"/>
          </a:p>
          <a:p>
            <a:r>
              <a:rPr lang="ru-RU" dirty="0" smtClean="0"/>
              <a:t>B</a:t>
            </a:r>
            <a:r>
              <a:rPr lang="ru-RU" dirty="0" smtClean="0"/>
              <a:t>. При изолированном </a:t>
            </a:r>
            <a:r>
              <a:rPr lang="ru-RU" dirty="0" err="1" smtClean="0"/>
              <a:t>префронтальном</a:t>
            </a:r>
            <a:r>
              <a:rPr lang="ru-RU" dirty="0" smtClean="0"/>
              <a:t> поражении нет </a:t>
            </a:r>
            <a:r>
              <a:rPr lang="ru-RU" dirty="0" smtClean="0"/>
              <a:t>гемиплегии</a:t>
            </a:r>
            <a:r>
              <a:rPr lang="ru-RU" dirty="0" smtClean="0"/>
              <a:t>; на противоположной стороне возможно возникновение хватательного рефлекса </a:t>
            </a:r>
            <a:endParaRPr lang="ru-RU" dirty="0" smtClean="0"/>
          </a:p>
          <a:p>
            <a:r>
              <a:rPr lang="ru-RU" dirty="0" smtClean="0"/>
              <a:t>Г</a:t>
            </a:r>
            <a:r>
              <a:rPr lang="ru-RU" dirty="0" smtClean="0"/>
              <a:t>. При вовлечении медиально-орбитальных участков — </a:t>
            </a:r>
            <a:r>
              <a:rPr lang="ru-RU" dirty="0" smtClean="0"/>
              <a:t>аносмия</a:t>
            </a:r>
            <a:r>
              <a:rPr lang="ru-RU" dirty="0" smtClean="0"/>
              <a:t> </a:t>
            </a: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Проявления поражения правой лобной доли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A</a:t>
            </a:r>
            <a:r>
              <a:rPr lang="ru-RU" dirty="0" smtClean="0"/>
              <a:t>. Левосторонняя гемиплегия </a:t>
            </a:r>
            <a:endParaRPr lang="ru-RU" dirty="0" smtClean="0"/>
          </a:p>
          <a:p>
            <a:r>
              <a:rPr lang="ru-RU" dirty="0" smtClean="0"/>
              <a:t>Б</a:t>
            </a:r>
            <a:r>
              <a:rPr lang="ru-RU" dirty="0" smtClean="0"/>
              <a:t>. Симптомы, как в </a:t>
            </a:r>
            <a:r>
              <a:rPr lang="ru-RU" dirty="0" err="1" smtClean="0"/>
              <a:t>пп</a:t>
            </a:r>
            <a:r>
              <a:rPr lang="ru-RU" dirty="0" smtClean="0"/>
              <a:t>. 1Б, В и Г </a:t>
            </a:r>
            <a:endParaRPr lang="ru-RU" dirty="0" smtClean="0"/>
          </a:p>
          <a:p>
            <a:r>
              <a:rPr lang="ru-RU" dirty="0" smtClean="0"/>
              <a:t>B</a:t>
            </a:r>
            <a:r>
              <a:rPr lang="ru-RU" dirty="0" smtClean="0"/>
              <a:t>. Спутанность сознания при остро возникших </a:t>
            </a:r>
            <a:r>
              <a:rPr lang="ru-RU" dirty="0" smtClean="0"/>
              <a:t>повреждениях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Проявления поражения левой лобной доли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А</a:t>
            </a:r>
            <a:r>
              <a:rPr lang="ru-RU" dirty="0" smtClean="0"/>
              <a:t>. Правосторонняя гемиплегия </a:t>
            </a:r>
            <a:endParaRPr lang="ru-RU" dirty="0" smtClean="0"/>
          </a:p>
          <a:p>
            <a:r>
              <a:rPr lang="ru-RU" dirty="0" smtClean="0"/>
              <a:t>Б</a:t>
            </a:r>
            <a:r>
              <a:rPr lang="ru-RU" dirty="0" smtClean="0"/>
              <a:t>. Моторная афазия с аграфией (тип </a:t>
            </a:r>
            <a:r>
              <a:rPr lang="ru-RU" dirty="0" err="1" smtClean="0"/>
              <a:t>Брока</a:t>
            </a:r>
            <a:r>
              <a:rPr lang="ru-RU" dirty="0" smtClean="0"/>
              <a:t>), нарушение плавности речи в сочетании или без апраксии губ и языка </a:t>
            </a:r>
            <a:endParaRPr lang="ru-RU" dirty="0" smtClean="0"/>
          </a:p>
          <a:p>
            <a:r>
              <a:rPr lang="ru-RU" dirty="0" smtClean="0"/>
              <a:t>В</a:t>
            </a:r>
            <a:r>
              <a:rPr lang="ru-RU" dirty="0" smtClean="0"/>
              <a:t>. Апраксия левой кисти </a:t>
            </a:r>
            <a:endParaRPr lang="ru-RU" dirty="0" smtClean="0"/>
          </a:p>
          <a:p>
            <a:r>
              <a:rPr lang="ru-RU" dirty="0" smtClean="0"/>
              <a:t>Г</a:t>
            </a:r>
            <a:r>
              <a:rPr lang="ru-RU" dirty="0" smtClean="0"/>
              <a:t>. Симптомы, как в </a:t>
            </a:r>
            <a:r>
              <a:rPr lang="ru-RU" dirty="0" err="1" smtClean="0"/>
              <a:t>пп</a:t>
            </a:r>
            <a:r>
              <a:rPr lang="ru-RU" dirty="0" smtClean="0"/>
              <a:t>. 1Б, В и </a:t>
            </a:r>
            <a:r>
              <a:rPr lang="ru-RU" dirty="0" smtClean="0"/>
              <a:t>Г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Проявления двустороннего поражения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A</a:t>
            </a:r>
            <a:r>
              <a:rPr lang="ru-RU" dirty="0" smtClean="0"/>
              <a:t>. Двойная гемиплегия </a:t>
            </a:r>
            <a:endParaRPr lang="ru-RU" dirty="0" smtClean="0"/>
          </a:p>
          <a:p>
            <a:r>
              <a:rPr lang="ru-RU" dirty="0" smtClean="0"/>
              <a:t>Б</a:t>
            </a:r>
            <a:r>
              <a:rPr lang="ru-RU" dirty="0" smtClean="0"/>
              <a:t>. Псевдобульбарный паралич </a:t>
            </a:r>
            <a:endParaRPr lang="ru-RU" dirty="0" smtClean="0"/>
          </a:p>
          <a:p>
            <a:r>
              <a:rPr lang="ru-RU" dirty="0" smtClean="0"/>
              <a:t>B</a:t>
            </a:r>
            <a:r>
              <a:rPr lang="ru-RU" dirty="0" smtClean="0"/>
              <a:t>. При </a:t>
            </a:r>
            <a:r>
              <a:rPr lang="ru-RU" dirty="0" err="1" smtClean="0"/>
              <a:t>префронтальном</a:t>
            </a:r>
            <a:r>
              <a:rPr lang="ru-RU" dirty="0" smtClean="0"/>
              <a:t> поражении: абулия, нарушения функции сфинктеров мочевого пузыря и прямой кишки или, в наиболее тяжелом варианте, </a:t>
            </a:r>
            <a:r>
              <a:rPr lang="ru-RU" dirty="0" err="1" smtClean="0"/>
              <a:t>акинетический</a:t>
            </a:r>
            <a:r>
              <a:rPr lang="ru-RU" dirty="0" smtClean="0"/>
              <a:t> </a:t>
            </a:r>
            <a:r>
              <a:rPr lang="ru-RU" dirty="0" err="1" smtClean="0"/>
              <a:t>мутизм</a:t>
            </a:r>
            <a:r>
              <a:rPr lang="ru-RU" dirty="0" smtClean="0"/>
              <a:t>, неспособность сосредоточиться и решать сложные проблемы, ригидность мышления, льстивость, лабильность настроения, изменения личности, различные сочетания расторможенной двигательной активности, хватательный и сосательный рефлексы, нарушения походки</a:t>
            </a:r>
            <a:r>
              <a:rPr lang="ru-RU" dirty="0" smtClean="0"/>
              <a:t>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79</TotalTime>
  <Words>863</Words>
  <Application>Microsoft Office PowerPoint</Application>
  <PresentationFormat>Экран (4:3)</PresentationFormat>
  <Paragraphs>66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Начальная</vt:lpstr>
      <vt:lpstr>Синдром поражения лобной доли.</vt:lpstr>
      <vt:lpstr>Слайд 2</vt:lpstr>
      <vt:lpstr>Слайд 3</vt:lpstr>
      <vt:lpstr>Синдром лобной доли</vt:lpstr>
      <vt:lpstr>Общая характеристика синдрома поражений лобных долей головного мозга</vt:lpstr>
      <vt:lpstr>Этиология лобного синдрома </vt:lpstr>
      <vt:lpstr>Нарушения движений и действий при лобном синдроме</vt:lpstr>
      <vt:lpstr>Нарушения внимания при лобном синдроме</vt:lpstr>
      <vt:lpstr>Нарушения памяти при лобном синдроме </vt:lpstr>
      <vt:lpstr>Нарушения речи при лобном синдроме</vt:lpstr>
      <vt:lpstr>Расстройства личности</vt:lpstr>
      <vt:lpstr>Локализация поражений</vt:lpstr>
      <vt:lpstr>Слайд 13</vt:lpstr>
      <vt:lpstr>Проявления поражения любой (левой или правой) лобной доли</vt:lpstr>
      <vt:lpstr>Проявления поражения правой лобной доли</vt:lpstr>
      <vt:lpstr>Проявления поражения левой лобной доли  </vt:lpstr>
      <vt:lpstr>Проявления двустороннего поражения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Синдром поражения лобной доли.</dc:title>
  <dc:creator>Антон</dc:creator>
  <cp:lastModifiedBy>Антон</cp:lastModifiedBy>
  <cp:revision>1</cp:revision>
  <dcterms:created xsi:type="dcterms:W3CDTF">2015-09-13T17:34:54Z</dcterms:created>
  <dcterms:modified xsi:type="dcterms:W3CDTF">2015-09-13T18:54:23Z</dcterms:modified>
</cp:coreProperties>
</file>