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  <p:sldId id="272" r:id="rId5"/>
    <p:sldId id="259" r:id="rId6"/>
    <p:sldId id="260" r:id="rId7"/>
    <p:sldId id="261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6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C11024A-CF15-4DA5-AC6C-EC6395A5B8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9/14/2015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B%D1%83%D1%80%D0%B8%D1%8F,_%D0%90%D0%BB%D0%B5%D0%BA%D1%81%D0%B0%D0%BD%D0%B4%D1%80_%D0%A0%D0%BE%D0%BC%D0%B0%D0%BD%D0%BE%D0%B2%D0%B8%D1%87" TargetMode="External"/><Relationship Id="rId2" Type="http://schemas.openxmlformats.org/officeDocument/2006/relationships/hyperlink" Target="https://ru.wikipedia.org/wiki/%D0%90%D0%BB%D0%B0%D0%BB%D0%B8%D1%8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8%D0%BD%D1%81%D1%83%D0%BB%D1%8C%D1%82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9600" dirty="0" smtClean="0"/>
              <a:t>A</a:t>
            </a:r>
            <a:r>
              <a:rPr lang="ru-RU" sz="9600" dirty="0" err="1" smtClean="0"/>
              <a:t>фазия</a:t>
            </a:r>
            <a:endParaRPr lang="ru-RU" sz="9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неврологии НГМУ</a:t>
            </a:r>
            <a:br>
              <a:rPr lang="ru-RU" dirty="0" smtClean="0"/>
            </a:br>
            <a:r>
              <a:rPr lang="ru-RU" dirty="0" smtClean="0"/>
              <a:t>Выполнил: студент 15 группы</a:t>
            </a:r>
            <a:br>
              <a:rPr lang="ru-RU" dirty="0" smtClean="0"/>
            </a:br>
            <a:r>
              <a:rPr lang="ru-RU" dirty="0" smtClean="0"/>
              <a:t>Морозов Г.Ю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доклада: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Афазия – что это такое?</a:t>
            </a:r>
          </a:p>
          <a:p>
            <a:r>
              <a:rPr lang="ru-RU" dirty="0" smtClean="0"/>
              <a:t>Отличие Афазии от Алалии</a:t>
            </a:r>
          </a:p>
          <a:p>
            <a:r>
              <a:rPr lang="ru-RU" dirty="0" smtClean="0"/>
              <a:t>Отличие Афазии от Дизартрии</a:t>
            </a:r>
          </a:p>
          <a:p>
            <a:r>
              <a:rPr lang="ru-RU" sz="2800" dirty="0" smtClean="0"/>
              <a:t>История развития учения об афазии</a:t>
            </a:r>
          </a:p>
          <a:p>
            <a:r>
              <a:rPr lang="ru-RU" sz="2800" dirty="0" smtClean="0"/>
              <a:t>Сравнительный анализ форм афазий</a:t>
            </a:r>
          </a:p>
          <a:p>
            <a:r>
              <a:rPr lang="ru-RU" sz="2800" dirty="0" smtClean="0"/>
              <a:t>Основные положения коррекционной работы</a:t>
            </a:r>
          </a:p>
          <a:p>
            <a:r>
              <a:rPr lang="ru-RU" sz="2800" i="1" dirty="0" smtClean="0"/>
              <a:t>Логопедическая работа при афазии</a:t>
            </a:r>
          </a:p>
          <a:p>
            <a:r>
              <a:rPr lang="ru-RU" sz="2800" i="1" dirty="0" smtClean="0"/>
              <a:t>Выводы и проблемы</a:t>
            </a:r>
            <a:endParaRPr lang="en-US" sz="2800" i="1" dirty="0" smtClean="0"/>
          </a:p>
        </p:txBody>
      </p:sp>
      <p:pic>
        <p:nvPicPr>
          <p:cNvPr id="4" name="Picture 285" descr="smart_guy_reading_hg_clr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8400" y="0"/>
            <a:ext cx="3214687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 descr="Z:\newtek\_backgrounds_1.02\Tim\powerpoint templates\61-80\library\elements\librarian_walking_with_pile_books_hg_cl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4962" y="4778375"/>
            <a:ext cx="1189038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афазия?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/>
              <a:t>Афа́зи́я</a:t>
            </a:r>
            <a:r>
              <a:rPr lang="ru-RU" dirty="0" smtClean="0"/>
              <a:t>  — это системное нарушение уже сформировавшейся речи (в отличие от </a:t>
            </a:r>
            <a:r>
              <a:rPr lang="ru-RU" dirty="0" smtClean="0">
                <a:hlinkClick r:id="rId2" tooltip="Алалия"/>
              </a:rPr>
              <a:t>алалии</a:t>
            </a:r>
            <a:r>
              <a:rPr lang="ru-RU" dirty="0" smtClean="0"/>
              <a:t>). Возникает при органических поражениях речевых отделов коры (и «ближайшей подкорки» — по выражению </a:t>
            </a:r>
            <a:r>
              <a:rPr lang="ru-RU" dirty="0" smtClean="0">
                <a:hlinkClick r:id="rId3" tooltip="Лурия, Александр Романович"/>
              </a:rPr>
              <a:t>А. Р. </a:t>
            </a:r>
            <a:r>
              <a:rPr lang="ru-RU" dirty="0" err="1" smtClean="0">
                <a:hlinkClick r:id="rId3" tooltip="Лурия, Александр Романович"/>
              </a:rPr>
              <a:t>Лурии</a:t>
            </a:r>
            <a:r>
              <a:rPr lang="ru-RU" dirty="0" smtClean="0"/>
              <a:t>) головного мозга в результате перенесенных травм, опухолей, </a:t>
            </a:r>
            <a:r>
              <a:rPr lang="ru-RU" dirty="0" smtClean="0">
                <a:hlinkClick r:id="rId4" tooltip="Инсульт"/>
              </a:rPr>
              <a:t>инсультов</a:t>
            </a:r>
            <a:r>
              <a:rPr lang="ru-RU" dirty="0" smtClean="0"/>
              <a:t>, воспалительных процессов и при некоторых психических заболеваниях. Афазия затрагивает различные формы речевой деятельности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Причины афазии</a:t>
            </a:r>
            <a:endParaRPr lang="ru-RU" dirty="0"/>
          </a:p>
        </p:txBody>
      </p:sp>
      <p:pic>
        <p:nvPicPr>
          <p:cNvPr id="4" name="Содержимое 5" descr="image173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133601"/>
            <a:ext cx="9144000" cy="47243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Отличие афазии от алалии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2209800"/>
            <a:ext cx="3962400" cy="4389120"/>
          </a:xfrm>
        </p:spPr>
        <p:txBody>
          <a:bodyPr>
            <a:normAutofit fontScale="92500"/>
          </a:bodyPr>
          <a:lstStyle/>
          <a:p>
            <a:pPr algn="ctr">
              <a:lnSpc>
                <a:spcPct val="90000"/>
              </a:lnSpc>
              <a:defRPr/>
            </a:pPr>
            <a:r>
              <a:rPr lang="ru-RU" sz="2800" b="1" i="1" dirty="0" smtClean="0"/>
              <a:t>Афазия</a:t>
            </a:r>
          </a:p>
          <a:p>
            <a:pPr>
              <a:lnSpc>
                <a:spcPct val="90000"/>
              </a:lnSpc>
              <a:defRPr/>
            </a:pPr>
            <a:r>
              <a:rPr lang="ru-RU" sz="2800" dirty="0" smtClean="0"/>
              <a:t>Утрата или распад сформированной речи</a:t>
            </a:r>
          </a:p>
          <a:p>
            <a:pPr>
              <a:lnSpc>
                <a:spcPct val="90000"/>
              </a:lnSpc>
              <a:defRPr/>
            </a:pPr>
            <a:r>
              <a:rPr lang="ru-RU" sz="2800" dirty="0" smtClean="0"/>
              <a:t>Детская афазия – после 3 лет, когда речь уже сформирована</a:t>
            </a:r>
          </a:p>
          <a:p>
            <a:pPr>
              <a:lnSpc>
                <a:spcPct val="90000"/>
              </a:lnSpc>
              <a:defRPr/>
            </a:pPr>
            <a:r>
              <a:rPr lang="ru-RU" sz="2800" dirty="0" smtClean="0"/>
              <a:t>Возникает в результате сосудистой патологии, травм и инфекционных заболеваний мозга.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43400" y="2209800"/>
            <a:ext cx="4572000" cy="840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defRPr/>
            </a:pPr>
            <a:endParaRPr lang="ru-RU" dirty="0" smtClean="0"/>
          </a:p>
          <a:p>
            <a:pPr eaLnBrk="1" hangingPunct="1">
              <a:lnSpc>
                <a:spcPct val="90000"/>
              </a:lnSpc>
              <a:defRPr/>
            </a:pPr>
            <a:endParaRPr lang="ru-RU" dirty="0" smtClean="0"/>
          </a:p>
          <a:p>
            <a:pPr eaLnBrk="1" hangingPunct="1">
              <a:lnSpc>
                <a:spcPct val="90000"/>
              </a:lnSpc>
              <a:defRPr/>
            </a:pP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2286000"/>
            <a:ext cx="4572000" cy="347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sz="2600" b="1" i="1" dirty="0" smtClean="0"/>
              <a:t>Алалия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600" dirty="0" smtClean="0"/>
              <a:t>Отсутствие или недоразвитие речи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6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ru-RU" sz="2600" dirty="0" smtClean="0"/>
              <a:t>Проявляется в раннем возрасте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ru-RU" sz="2600" dirty="0" smtClean="0"/>
              <a:t>Часто возникает в результате внутриутробной патологии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r>
              <a:rPr lang="ru-RU" dirty="0" smtClean="0"/>
              <a:t>Отсутствие афазии от дизартрии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3886200" cy="4389120"/>
          </a:xfrm>
        </p:spPr>
        <p:txBody>
          <a:bodyPr>
            <a:normAutofit fontScale="92500"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2800" b="1" i="1" dirty="0" smtClean="0"/>
              <a:t>Афазия</a:t>
            </a:r>
          </a:p>
          <a:p>
            <a:pPr>
              <a:lnSpc>
                <a:spcPct val="80000"/>
              </a:lnSpc>
              <a:defRPr/>
            </a:pPr>
            <a:r>
              <a:rPr lang="ru-RU" sz="2800" dirty="0" smtClean="0"/>
              <a:t>Корковое расстройство высших речевых функций</a:t>
            </a:r>
          </a:p>
          <a:p>
            <a:pPr>
              <a:lnSpc>
                <a:spcPct val="80000"/>
              </a:lnSpc>
              <a:defRPr/>
            </a:pPr>
            <a:endParaRPr lang="ru-RU" sz="2800" dirty="0" smtClean="0"/>
          </a:p>
          <a:p>
            <a:pPr>
              <a:lnSpc>
                <a:spcPct val="80000"/>
              </a:lnSpc>
              <a:defRPr/>
            </a:pPr>
            <a:r>
              <a:rPr lang="ru-RU" sz="2800" dirty="0" smtClean="0"/>
              <a:t>Нарушение всех компонентов речи</a:t>
            </a:r>
          </a:p>
          <a:p>
            <a:pPr>
              <a:lnSpc>
                <a:spcPct val="80000"/>
              </a:lnSpc>
              <a:defRPr/>
            </a:pPr>
            <a:endParaRPr lang="ru-RU" sz="2800" dirty="0" smtClean="0"/>
          </a:p>
          <a:p>
            <a:pPr>
              <a:lnSpc>
                <a:spcPct val="80000"/>
              </a:lnSpc>
              <a:defRPr/>
            </a:pPr>
            <a:r>
              <a:rPr lang="ru-RU" sz="2800" dirty="0" smtClean="0"/>
              <a:t>Сопровождается апраксией, аграфией, алексией, </a:t>
            </a:r>
            <a:r>
              <a:rPr lang="ru-RU" sz="2800" dirty="0" err="1" smtClean="0"/>
              <a:t>акалькулией</a:t>
            </a:r>
            <a:endParaRPr lang="ru-RU" sz="2800" dirty="0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43400" y="1981200"/>
            <a:ext cx="4572000" cy="393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ru-RU" sz="2600" b="1" i="1" dirty="0" smtClean="0"/>
              <a:t>Дизартрия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600" dirty="0" smtClean="0"/>
              <a:t>Подкорковое расстройство </a:t>
            </a:r>
            <a:r>
              <a:rPr lang="ru-RU" sz="2600" dirty="0" err="1" smtClean="0"/>
              <a:t>рече</a:t>
            </a:r>
            <a:r>
              <a:rPr lang="ru-RU" sz="2600" dirty="0" smtClean="0"/>
              <a:t> - двигательных механизмов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6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2600" dirty="0" smtClean="0"/>
              <a:t>Нарушение произносительной стороны речи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6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2600" dirty="0" smtClean="0"/>
              <a:t>Сопровождается нарушением </a:t>
            </a:r>
            <a:r>
              <a:rPr lang="ru-RU" sz="2600" dirty="0" err="1" smtClean="0"/>
              <a:t>общемоторных</a:t>
            </a:r>
            <a:r>
              <a:rPr lang="ru-RU" sz="2600" dirty="0" smtClean="0"/>
              <a:t> функций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dirty="0" smtClean="0"/>
              <a:t>История развития учения об афазии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2800" dirty="0" smtClean="0"/>
              <a:t>1861</a:t>
            </a:r>
            <a:r>
              <a:rPr lang="ru-RU" sz="2800" dirty="0" smtClean="0"/>
              <a:t>, П. </a:t>
            </a:r>
            <a:r>
              <a:rPr lang="ru-RU" sz="2800" dirty="0" err="1" smtClean="0"/>
              <a:t>Брока</a:t>
            </a:r>
            <a:r>
              <a:rPr lang="ru-RU" sz="2800" dirty="0" smtClean="0"/>
              <a:t> – моторный центр речи в лобных отделах</a:t>
            </a:r>
          </a:p>
          <a:p>
            <a:pPr>
              <a:lnSpc>
                <a:spcPct val="90000"/>
              </a:lnSpc>
              <a:defRPr/>
            </a:pPr>
            <a:r>
              <a:rPr lang="ru-RU" sz="2800" dirty="0" smtClean="0"/>
              <a:t>1874, </a:t>
            </a:r>
            <a:r>
              <a:rPr lang="ru-RU" sz="2800" dirty="0" err="1" smtClean="0"/>
              <a:t>Вернике</a:t>
            </a:r>
            <a:r>
              <a:rPr lang="ru-RU" sz="2800" dirty="0" smtClean="0"/>
              <a:t> – сенсорный центр речи в височных отделах</a:t>
            </a:r>
          </a:p>
          <a:p>
            <a:pPr>
              <a:lnSpc>
                <a:spcPct val="90000"/>
              </a:lnSpc>
              <a:defRPr/>
            </a:pPr>
            <a:r>
              <a:rPr lang="ru-RU" sz="2800" dirty="0" smtClean="0"/>
              <a:t>1863, Джексон – каждая функция имеет сложную «вертикальную» организацию</a:t>
            </a:r>
          </a:p>
          <a:p>
            <a:pPr>
              <a:lnSpc>
                <a:spcPct val="90000"/>
              </a:lnSpc>
              <a:defRPr/>
            </a:pPr>
            <a:r>
              <a:rPr lang="ru-RU" sz="2800" dirty="0" err="1" smtClean="0"/>
              <a:t>Либманн</a:t>
            </a:r>
            <a:r>
              <a:rPr lang="ru-RU" sz="2800" dirty="0" smtClean="0"/>
              <a:t> – апраксия артикуляционного аппарата</a:t>
            </a:r>
          </a:p>
          <a:p>
            <a:pPr>
              <a:lnSpc>
                <a:spcPct val="90000"/>
              </a:lnSpc>
              <a:defRPr/>
            </a:pPr>
            <a:r>
              <a:rPr lang="ru-RU" sz="2800" dirty="0" smtClean="0"/>
              <a:t>А. Пик – апраксии </a:t>
            </a:r>
            <a:r>
              <a:rPr lang="ru-RU" sz="2800" dirty="0" err="1" smtClean="0"/>
              <a:t>аграмматизма</a:t>
            </a:r>
            <a:endParaRPr lang="ru-RU" sz="2800" dirty="0" smtClean="0"/>
          </a:p>
          <a:p>
            <a:pPr>
              <a:lnSpc>
                <a:spcPct val="90000"/>
              </a:lnSpc>
              <a:defRPr/>
            </a:pPr>
            <a:r>
              <a:rPr lang="ru-RU" sz="2800" dirty="0" smtClean="0"/>
              <a:t>Х. </a:t>
            </a:r>
            <a:r>
              <a:rPr lang="ru-RU" sz="2800" dirty="0" err="1" smtClean="0"/>
              <a:t>Хэд</a:t>
            </a:r>
            <a:r>
              <a:rPr lang="ru-RU" sz="2800" dirty="0" smtClean="0"/>
              <a:t> – семантическая афазия</a:t>
            </a:r>
          </a:p>
          <a:p>
            <a:pPr>
              <a:lnSpc>
                <a:spcPct val="90000"/>
              </a:lnSpc>
              <a:defRPr/>
            </a:pPr>
            <a:endParaRPr lang="ru-RU" sz="2800" dirty="0" smtClean="0"/>
          </a:p>
          <a:p>
            <a:endParaRPr lang="ru-RU" dirty="0"/>
          </a:p>
        </p:txBody>
      </p:sp>
      <p:pic>
        <p:nvPicPr>
          <p:cNvPr id="4" name="Picture 179" descr="surgeon_brooks_talking_hg_clr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0" y="3200400"/>
            <a:ext cx="17145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4000" dirty="0" smtClean="0"/>
              <a:t>Сравнительный анализ форм афазий</a:t>
            </a:r>
          </a:p>
        </p:txBody>
      </p:sp>
      <p:graphicFrame>
        <p:nvGraphicFramePr>
          <p:cNvPr id="121885" name="Group 29"/>
          <p:cNvGraphicFramePr>
            <a:graphicFrameLocks noGrp="1"/>
          </p:cNvGraphicFramePr>
          <p:nvPr>
            <p:ph type="tbl" idx="1"/>
          </p:nvPr>
        </p:nvGraphicFramePr>
        <p:xfrm>
          <a:off x="457200" y="1981200"/>
          <a:ext cx="8229600" cy="4712208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1295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Поражаются 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височные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отделы коры головного мозга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Акустико – гностическая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акустико – мнестическая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5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Поражаются нижние </a:t>
                      </a: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теменные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отделы коры головного мозга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Семантическая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Афферентная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5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Премоторные и заднелобные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отделы коры головного мозга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Эфферентная моторная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динамическая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3200" smtClean="0"/>
              <a:t>Сравнительный анализ форм афазий</a:t>
            </a:r>
          </a:p>
        </p:txBody>
      </p:sp>
      <p:graphicFrame>
        <p:nvGraphicFramePr>
          <p:cNvPr id="123924" name="Group 20"/>
          <p:cNvGraphicFramePr>
            <a:graphicFrameLocks noGrp="1"/>
          </p:cNvGraphicFramePr>
          <p:nvPr>
            <p:ph type="tbl" idx="1"/>
          </p:nvPr>
        </p:nvGraphicFramePr>
        <p:xfrm>
          <a:off x="304800" y="1891366"/>
          <a:ext cx="8229600" cy="4798359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18905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премоторные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Динамическая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Эфферентная моторная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179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постцентральные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Афферентная м.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ru-RU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Акустико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– гностическая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ru-RU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Акустико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– </a:t>
                      </a:r>
                      <a:r>
                        <a:rPr kumimoji="0" lang="ru-RU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мнестическая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семантическая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74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4000" i="1" smtClean="0"/>
              <a:t>Акустико – гностическая сенсорная афазия</a:t>
            </a:r>
          </a:p>
        </p:txBody>
      </p:sp>
      <p:graphicFrame>
        <p:nvGraphicFramePr>
          <p:cNvPr id="125989" name="Group 37"/>
          <p:cNvGraphicFramePr>
            <a:graphicFrameLocks noGrp="1"/>
          </p:cNvGraphicFramePr>
          <p:nvPr>
            <p:ph type="tbl" idx="1"/>
          </p:nvPr>
        </p:nvGraphicFramePr>
        <p:xfrm>
          <a:off x="457200" y="1981200"/>
          <a:ext cx="8229600" cy="4668012"/>
        </p:xfrm>
        <a:graphic>
          <a:graphicData uri="http://schemas.openxmlformats.org/drawingml/2006/table">
            <a:tbl>
              <a:tblPr/>
              <a:tblGrid>
                <a:gridCol w="2057400"/>
                <a:gridCol w="2057400"/>
                <a:gridCol w="2057400"/>
                <a:gridCol w="2057400"/>
              </a:tblGrid>
              <a:tr h="194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Впервые описал немецкий психиатр Вернике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Возникает при поражении задней трети верхней 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височной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извилины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Нарушается 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поле 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Основная черта –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нарушение понимания речи при ее восприятии на слух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4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Нарушается экспрессив-ная речь (парафазии)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Логорея с выраженным аграмматиз-мом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Нарушения чтения и письма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Грубые нарушения счета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2192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dirty="0" err="1" smtClean="0"/>
              <a:t>Акустико</a:t>
            </a:r>
            <a:r>
              <a:rPr lang="ru-RU" sz="4000" dirty="0" smtClean="0"/>
              <a:t> – </a:t>
            </a:r>
            <a:r>
              <a:rPr lang="ru-RU" sz="4000" dirty="0" err="1" smtClean="0"/>
              <a:t>мнестическая</a:t>
            </a:r>
            <a:r>
              <a:rPr lang="ru-RU" sz="4000" dirty="0" smtClean="0"/>
              <a:t> афазия</a:t>
            </a:r>
          </a:p>
        </p:txBody>
      </p:sp>
      <p:graphicFrame>
        <p:nvGraphicFramePr>
          <p:cNvPr id="128039" name="Group 39"/>
          <p:cNvGraphicFramePr>
            <a:graphicFrameLocks noGrp="1"/>
          </p:cNvGraphicFramePr>
          <p:nvPr>
            <p:ph type="tbl" idx="1"/>
          </p:nvPr>
        </p:nvGraphicFramePr>
        <p:xfrm>
          <a:off x="457200" y="1752600"/>
          <a:ext cx="8229600" cy="4876800"/>
        </p:xfrm>
        <a:graphic>
          <a:graphicData uri="http://schemas.openxmlformats.org/drawingml/2006/table">
            <a:tbl>
              <a:tblPr/>
              <a:tblGrid>
                <a:gridCol w="2057400"/>
                <a:gridCol w="2057400"/>
                <a:gridCol w="2057400"/>
                <a:gridCol w="2057400"/>
              </a:tblGrid>
              <a:tr h="2071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А. Р. </a:t>
                      </a:r>
                      <a:r>
                        <a:rPr kumimoji="0" lang="ru-RU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Лурия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, 1969;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Л. С. Цветкова, 1975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Поражаются средние и задние отделы 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височной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области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Поля 21 и 37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 основе лежит 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нарушение слухо-  речевой памяти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7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Нарушение экспрессив-ной речи (трудности подбора слов)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Повышенная речевая активность, нарушение общения с 2  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собеседниками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Аграмматизм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–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смешение флексий глаголов и сущ. в роде и числе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Нарушается чтение и письмо 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(экспрессивный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аграмматизм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mtClean="0"/>
              <a:t>Семантическая афазия</a:t>
            </a:r>
          </a:p>
        </p:txBody>
      </p:sp>
      <p:graphicFrame>
        <p:nvGraphicFramePr>
          <p:cNvPr id="130083" name="Group 35"/>
          <p:cNvGraphicFramePr>
            <a:graphicFrameLocks noGrp="1"/>
          </p:cNvGraphicFramePr>
          <p:nvPr>
            <p:ph type="tbl" idx="1"/>
          </p:nvPr>
        </p:nvGraphicFramePr>
        <p:xfrm>
          <a:off x="457200" y="1981200"/>
          <a:ext cx="8229600" cy="4523232"/>
        </p:xfrm>
        <a:graphic>
          <a:graphicData uri="http://schemas.openxmlformats.org/drawingml/2006/table">
            <a:tbl>
              <a:tblPr/>
              <a:tblGrid>
                <a:gridCol w="2057400"/>
                <a:gridCol w="2057400"/>
                <a:gridCol w="2057400"/>
                <a:gridCol w="2057400"/>
              </a:tblGrid>
              <a:tr h="194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Впервые описал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Х. Хэд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Поражается 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теменно – затылочная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область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доминантного 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полушария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Поле 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Сложный 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импрессивный 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аграмматизм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Замена слова целой фразой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4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Пространствен-но – контруктивная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апраксия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Нарушается понимание пословиц, поговорок, метафор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Амнестические трудности в экспрессивной речи, трудности начала фразы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Бедность, 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стереотипность 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письма, нарушения счетных операций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4000" smtClean="0"/>
              <a:t>Афферентная кинестетическая моторная афазия</a:t>
            </a:r>
          </a:p>
        </p:txBody>
      </p:sp>
      <p:sp>
        <p:nvSpPr>
          <p:cNvPr id="132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Возникает при поражении вторичных зон </a:t>
            </a:r>
            <a:r>
              <a:rPr lang="ru-RU" sz="2400" b="1" smtClean="0"/>
              <a:t>постцентральных и нижнетеменных</a:t>
            </a:r>
            <a:r>
              <a:rPr lang="ru-RU" sz="2400" smtClean="0"/>
              <a:t> отделов коры головного мозга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Поражаются </a:t>
            </a:r>
            <a:r>
              <a:rPr lang="ru-RU" sz="2400" b="1" smtClean="0"/>
              <a:t>поля 7 и 40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1 вариант - выраженная апраксия артикуляционного аппарата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2 вариант – нарушение дифференцированного выбора способа артикуляций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Вторичные нарушения фонематического слуха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Конструктивно – пространственная апраксия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Нарушение чтения и письма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4000" smtClean="0"/>
              <a:t>Эфферентная моторная кинетическая афазия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Возникает при поражении </a:t>
            </a:r>
            <a:r>
              <a:rPr lang="ru-RU" sz="2800" b="1" smtClean="0"/>
              <a:t>передних ветвей левой средней мозговой артерии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b="1" smtClean="0"/>
              <a:t>Поражаются поля 44, 45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Патологическая инертность речевых стереотипов, трудности переключения с одного артикуляционного акта на другой: элизии, персеверации, контаминации, повторы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Наблюдается выраженная аграфия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Вторичные нарушения понимания речи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800" smtClean="0"/>
          </a:p>
          <a:p>
            <a:pPr eaLnBrk="1" hangingPunct="1">
              <a:lnSpc>
                <a:spcPct val="80000"/>
              </a:lnSpc>
              <a:defRPr/>
            </a:pPr>
            <a:endParaRPr lang="ru-RU" sz="2800" smtClean="0"/>
          </a:p>
          <a:p>
            <a:pPr eaLnBrk="1" hangingPunct="1">
              <a:lnSpc>
                <a:spcPct val="80000"/>
              </a:lnSpc>
              <a:defRPr/>
            </a:pPr>
            <a:endParaRPr lang="ru-RU" sz="2800" smtClean="0"/>
          </a:p>
          <a:p>
            <a:pPr eaLnBrk="1" hangingPunct="1">
              <a:lnSpc>
                <a:spcPct val="80000"/>
              </a:lnSpc>
              <a:defRPr/>
            </a:pPr>
            <a:endParaRPr lang="ru-RU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mtClean="0"/>
              <a:t>Динамическая афазия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800" smtClean="0"/>
              <a:t>Возникает при поражении заднелобных отделов левого доминантного по речи полушария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smtClean="0"/>
              <a:t>Полная невозможность активного развертывания высказывания, нарушение внутреннего программирования высказывания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smtClean="0"/>
              <a:t>Речевые шаблоны, эхолалии, эхолалии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smtClean="0"/>
              <a:t>Сохранны чтение и письмо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800" smtClean="0"/>
          </a:p>
          <a:p>
            <a:pPr eaLnBrk="1" hangingPunct="1">
              <a:lnSpc>
                <a:spcPct val="90000"/>
              </a:lnSpc>
              <a:defRPr/>
            </a:pPr>
            <a:endParaRPr lang="ru-RU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350963" y="214290"/>
            <a:ext cx="7793037" cy="146208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dirty="0" smtClean="0"/>
              <a:t>Основные положения коррекционной работы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Определение сохранных и нарушенных функций речи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Выбор приемов зависит от стадии восстановления речевых функций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Выбор приемов предполагает восстановление нарушенных функций или реорганизацию сохранных звеньев (восстановительная терапия)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Принцип работы над всеми сторонами речи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При всех формах восстанавливается коммуникативная функция речи</a:t>
            </a:r>
          </a:p>
        </p:txBody>
      </p:sp>
      <p:pic>
        <p:nvPicPr>
          <p:cNvPr id="4" name="Picture 178" descr="surgeon_brooks_reviewing_material_hg_clr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9000" y="0"/>
            <a:ext cx="2143125" cy="375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i="1" dirty="0" smtClean="0">
                <a:solidFill>
                  <a:schemeClr val="tx1"/>
                </a:solidFill>
              </a:rPr>
              <a:t>Логопедическая работа при афазии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3000" i="1" dirty="0" smtClean="0"/>
              <a:t>- формировать умение отвечать на вопросы полными предложениями;</a:t>
            </a:r>
            <a:br>
              <a:rPr lang="ru-RU" sz="3000" i="1" dirty="0" smtClean="0"/>
            </a:br>
            <a:r>
              <a:rPr lang="ru-RU" sz="3000" i="1" dirty="0" smtClean="0"/>
              <a:t> - формировать умение отвечать полными ответами по  прослушанному тексту, используя в речи развёрнутые предложения;</a:t>
            </a:r>
            <a:br>
              <a:rPr lang="ru-RU" sz="3000" i="1" dirty="0" smtClean="0"/>
            </a:br>
            <a:r>
              <a:rPr lang="ru-RU" sz="3000" i="1" dirty="0" smtClean="0"/>
              <a:t> - чтение текстов, и ответы по тексту на вопросы со зрительной опорой на текст;</a:t>
            </a:r>
            <a:br>
              <a:rPr lang="ru-RU" sz="3000" i="1" dirty="0" smtClean="0"/>
            </a:br>
            <a:r>
              <a:rPr lang="ru-RU" sz="3000" i="1" dirty="0" smtClean="0"/>
              <a:t> - формировать умение отвечать полными ответами, по прочитанному тексту, воспринятому на слух;</a:t>
            </a:r>
            <a:r>
              <a:rPr lang="ru-RU" sz="2800" i="1" dirty="0" smtClean="0">
                <a:solidFill>
                  <a:srgbClr val="FF0000"/>
                </a:solidFill>
              </a:rPr>
              <a:t/>
            </a:r>
            <a:br>
              <a:rPr lang="ru-RU" sz="2800" i="1" dirty="0" smtClean="0">
                <a:solidFill>
                  <a:srgbClr val="FF0000"/>
                </a:solidFill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i="1" dirty="0" smtClean="0">
                <a:solidFill>
                  <a:schemeClr val="tx1"/>
                </a:solidFill>
              </a:rPr>
              <a:t>Логопедическая работа при афазии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i="1" dirty="0" smtClean="0"/>
              <a:t> </a:t>
            </a:r>
            <a:r>
              <a:rPr lang="ru-RU" sz="2800" i="1" dirty="0" smtClean="0"/>
              <a:t>- улавливание и исправление ошибок в списании предметов -  предъявленных на слух;</a:t>
            </a:r>
            <a:br>
              <a:rPr lang="ru-RU" sz="2800" i="1" dirty="0" smtClean="0"/>
            </a:br>
            <a:r>
              <a:rPr lang="ru-RU" sz="2800" i="1" dirty="0" smtClean="0"/>
              <a:t> - формировать умение осмысливать  </a:t>
            </a:r>
            <a:r>
              <a:rPr lang="ru-RU" sz="2800" i="1" dirty="0" err="1" smtClean="0"/>
              <a:t>логико</a:t>
            </a:r>
            <a:r>
              <a:rPr lang="ru-RU" sz="2800" i="1" dirty="0" smtClean="0"/>
              <a:t>   - грамматические обороты речи;</a:t>
            </a:r>
            <a:br>
              <a:rPr lang="ru-RU" sz="2800" i="1" dirty="0" smtClean="0"/>
            </a:br>
            <a:r>
              <a:rPr lang="ru-RU" sz="2800" i="1" dirty="0" smtClean="0"/>
              <a:t> - формировать умение выполнять </a:t>
            </a:r>
            <a:r>
              <a:rPr lang="ru-RU" sz="2800" i="1" dirty="0" err="1" smtClean="0"/>
              <a:t>логико</a:t>
            </a:r>
            <a:r>
              <a:rPr lang="ru-RU" sz="2800" i="1" dirty="0" smtClean="0"/>
              <a:t> – грамматические  устные инструкции в форме оборотов речи;</a:t>
            </a:r>
            <a:br>
              <a:rPr lang="ru-RU" sz="2800" i="1" dirty="0" smtClean="0"/>
            </a:br>
            <a:r>
              <a:rPr lang="ru-RU" sz="2800" i="1" dirty="0" smtClean="0"/>
              <a:t> -  формировать умение угадывать название предметов по описанию их внешних признаков, воспринятых на слух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Выводы и проблемы</a:t>
            </a:r>
          </a:p>
        </p:txBody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При восстановлении речи у больных с афазией необходима предварительная неречевая работа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Работа ведется над всеми сторонами речи с учетом специфики нарушения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При афазии ставится конкретная перспективная цель, работа ведется поэтапно в соответствии с индивидуальными особенностями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Программы восстановления речи носят дифференцированный характер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Одной из важных проблем афазиологии является изучение вариантов разных форм афазий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</TotalTime>
  <Words>677</Words>
  <PresentationFormat>Экран (4:3)</PresentationFormat>
  <Paragraphs>142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Aфазия</vt:lpstr>
      <vt:lpstr>План доклада:</vt:lpstr>
      <vt:lpstr>Что такое афазия?</vt:lpstr>
      <vt:lpstr>Причины афазии</vt:lpstr>
      <vt:lpstr>Отличие афазии от алалии</vt:lpstr>
      <vt:lpstr>Отсутствие афазии от дизартрии</vt:lpstr>
      <vt:lpstr>История развития учения об афазии</vt:lpstr>
      <vt:lpstr>Сравнительный анализ форм афазий</vt:lpstr>
      <vt:lpstr>Сравнительный анализ форм афазий</vt:lpstr>
      <vt:lpstr>Акустико – гностическая сенсорная афазия</vt:lpstr>
      <vt:lpstr>Акустико – мнестическая афазия</vt:lpstr>
      <vt:lpstr>Семантическая афазия</vt:lpstr>
      <vt:lpstr>Афферентная кинестетическая моторная афазия</vt:lpstr>
      <vt:lpstr>Эфферентная моторная кинетическая афазия</vt:lpstr>
      <vt:lpstr>Динамическая афазия</vt:lpstr>
      <vt:lpstr>Основные положения коррекционной работы</vt:lpstr>
      <vt:lpstr>Логопедическая работа при афазии</vt:lpstr>
      <vt:lpstr>Логопедическая работа при афазии</vt:lpstr>
      <vt:lpstr>Выводы и проблемы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Aфазия</dc:title>
  <dc:creator>1</dc:creator>
  <cp:lastModifiedBy>1</cp:lastModifiedBy>
  <cp:revision>7</cp:revision>
  <dcterms:created xsi:type="dcterms:W3CDTF">2015-09-13T21:05:35Z</dcterms:created>
  <dcterms:modified xsi:type="dcterms:W3CDTF">2015-09-13T22:12:51Z</dcterms:modified>
</cp:coreProperties>
</file>