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3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2C6F3E94-F2F2-41FA-97F9-D7A869A27475}" type="datetimeFigureOut">
              <a:rPr lang="ru-RU" smtClean="0"/>
              <a:t>13.09.2015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33BFD1A-0C2E-4D8E-A532-DED25CA1BF4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rmAutofit/>
          </a:bodyPr>
          <a:lstStyle/>
          <a:p>
            <a:r>
              <a:rPr lang="ru-RU" sz="6600" dirty="0" smtClean="0"/>
              <a:t>Апраксия</a:t>
            </a:r>
            <a:endParaRPr lang="ru-RU" sz="6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74770"/>
            <a:ext cx="4392488" cy="298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85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8" y="692696"/>
            <a:ext cx="8229600" cy="4325112"/>
          </a:xfrm>
        </p:spPr>
        <p:txBody>
          <a:bodyPr/>
          <a:lstStyle/>
          <a:p>
            <a:r>
              <a:rPr lang="ru-RU" sz="3200" b="1" dirty="0" smtClean="0"/>
              <a:t>Апраксия</a:t>
            </a:r>
            <a:r>
              <a:rPr lang="ru-RU" sz="3200" dirty="0" smtClean="0"/>
              <a:t>(бездействие</a:t>
            </a:r>
            <a:r>
              <a:rPr lang="ru-RU" sz="3200" dirty="0"/>
              <a:t>, бездеятельность) – заболевание, при котором пациент не может выполнить какие-либо движения или жесты, хотя Механизм образования </a:t>
            </a:r>
            <a:r>
              <a:rPr lang="ru-RU" sz="3200" dirty="0" smtClean="0"/>
              <a:t>апраксии имеет </a:t>
            </a:r>
            <a:r>
              <a:rPr lang="ru-RU" sz="3200" dirty="0"/>
              <a:t>физические способности и желание для их выполнения.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645024"/>
            <a:ext cx="4248472" cy="3186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6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/>
              <a:t>Различают</a:t>
            </a:r>
            <a:r>
              <a:rPr lang="ru-RU" sz="4000" dirty="0"/>
              <a:t> </a:t>
            </a:r>
            <a:endParaRPr lang="ru-RU" sz="4000" dirty="0" smtClean="0"/>
          </a:p>
          <a:p>
            <a:r>
              <a:rPr lang="ru-RU" sz="4000" dirty="0" smtClean="0"/>
              <a:t>одностороннюю </a:t>
            </a:r>
          </a:p>
          <a:p>
            <a:r>
              <a:rPr lang="ru-RU" sz="4000" dirty="0" smtClean="0"/>
              <a:t>двустороннюю</a:t>
            </a:r>
            <a:endParaRPr lang="ru-RU" sz="4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558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По расположению </a:t>
            </a:r>
            <a:r>
              <a:rPr lang="ru-RU" dirty="0" smtClean="0"/>
              <a:t>в мозге: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Лобную</a:t>
            </a:r>
          </a:p>
          <a:p>
            <a:r>
              <a:rPr lang="ru-RU" sz="3600" dirty="0"/>
              <a:t>М</a:t>
            </a:r>
            <a:r>
              <a:rPr lang="ru-RU" sz="3600" dirty="0" smtClean="0"/>
              <a:t>оторную</a:t>
            </a:r>
          </a:p>
          <a:p>
            <a:r>
              <a:rPr lang="ru-RU" sz="3600" dirty="0" err="1"/>
              <a:t>П</a:t>
            </a:r>
            <a:r>
              <a:rPr lang="ru-RU" sz="3600" dirty="0" err="1" smtClean="0"/>
              <a:t>ремоторную</a:t>
            </a:r>
            <a:endParaRPr lang="ru-RU" sz="3600" dirty="0" smtClean="0"/>
          </a:p>
          <a:p>
            <a:r>
              <a:rPr lang="ru-RU" sz="3600" dirty="0"/>
              <a:t>К</a:t>
            </a:r>
            <a:r>
              <a:rPr lang="ru-RU" sz="3600" dirty="0" smtClean="0"/>
              <a:t>ортикальную </a:t>
            </a:r>
          </a:p>
          <a:p>
            <a:r>
              <a:rPr lang="ru-RU" sz="3600" dirty="0"/>
              <a:t>Б</a:t>
            </a:r>
            <a:r>
              <a:rPr lang="ru-RU" sz="3600" dirty="0" smtClean="0"/>
              <a:t>илатеральную </a:t>
            </a:r>
            <a:r>
              <a:rPr lang="ru-RU" sz="3600" dirty="0"/>
              <a:t>апраксию.</a:t>
            </a:r>
          </a:p>
        </p:txBody>
      </p:sp>
    </p:spTree>
    <p:extLst>
      <p:ext uri="{BB962C8B-B14F-4D97-AF65-F5344CB8AC3E}">
        <p14:creationId xmlns:p14="http://schemas.microsoft.com/office/powerpoint/2010/main" val="121695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6700" b="1" dirty="0" smtClean="0"/>
              <a:t>По типам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229600" cy="4325112"/>
          </a:xfrm>
        </p:spPr>
        <p:txBody>
          <a:bodyPr>
            <a:normAutofit fontScale="92500" lnSpcReduction="20000"/>
          </a:bodyPr>
          <a:lstStyle/>
          <a:p>
            <a:r>
              <a:rPr lang="ru-RU" sz="3200" dirty="0" err="1" smtClean="0"/>
              <a:t>акинестической</a:t>
            </a:r>
            <a:endParaRPr lang="ru-RU" sz="3200" dirty="0" smtClean="0"/>
          </a:p>
          <a:p>
            <a:r>
              <a:rPr lang="ru-RU" sz="3200" dirty="0" err="1" smtClean="0"/>
              <a:t>амнестической</a:t>
            </a:r>
            <a:endParaRPr lang="ru-RU" sz="3200" dirty="0" smtClean="0"/>
          </a:p>
          <a:p>
            <a:r>
              <a:rPr lang="ru-RU" sz="3200" dirty="0" err="1" smtClean="0"/>
              <a:t>идеаторной</a:t>
            </a:r>
            <a:r>
              <a:rPr lang="ru-RU" sz="3200" dirty="0" smtClean="0"/>
              <a:t> </a:t>
            </a:r>
          </a:p>
          <a:p>
            <a:r>
              <a:rPr lang="ru-RU" sz="3200" dirty="0" err="1" smtClean="0"/>
              <a:t>идеокинетической</a:t>
            </a:r>
            <a:endParaRPr lang="ru-RU" sz="3200" dirty="0" smtClean="0"/>
          </a:p>
          <a:p>
            <a:r>
              <a:rPr lang="ru-RU" sz="3200" dirty="0" smtClean="0"/>
              <a:t>артикуляционной</a:t>
            </a:r>
          </a:p>
          <a:p>
            <a:r>
              <a:rPr lang="ru-RU" sz="3200" dirty="0" smtClean="0"/>
              <a:t>кинестетической</a:t>
            </a:r>
          </a:p>
          <a:p>
            <a:r>
              <a:rPr lang="ru-RU" sz="3200" dirty="0" smtClean="0"/>
              <a:t>конструктивной</a:t>
            </a:r>
          </a:p>
          <a:p>
            <a:r>
              <a:rPr lang="ru-RU" sz="3200" dirty="0" smtClean="0"/>
              <a:t>оральной</a:t>
            </a:r>
          </a:p>
          <a:p>
            <a:r>
              <a:rPr lang="ru-RU" sz="3200" dirty="0" smtClean="0"/>
              <a:t>пространственной </a:t>
            </a:r>
          </a:p>
          <a:p>
            <a:r>
              <a:rPr lang="ru-RU" sz="3200" dirty="0" smtClean="0"/>
              <a:t>афферентной</a:t>
            </a:r>
            <a:r>
              <a:rPr lang="ru-RU" sz="32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635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066800"/>
          </a:xfrm>
        </p:spPr>
        <p:txBody>
          <a:bodyPr/>
          <a:lstStyle/>
          <a:p>
            <a:r>
              <a:rPr lang="ru-RU" b="1" dirty="0"/>
              <a:t>Виды моторной апраксии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idx="1"/>
          </p:nvPr>
        </p:nvSpPr>
        <p:spPr>
          <a:xfrm>
            <a:off x="-180528" y="1244979"/>
            <a:ext cx="8229600" cy="4325112"/>
          </a:xfrm>
        </p:spPr>
        <p:txBody>
          <a:bodyPr>
            <a:noAutofit/>
          </a:bodyPr>
          <a:lstStyle/>
          <a:p>
            <a:pPr algn="l"/>
            <a:r>
              <a:rPr lang="ru-RU" sz="2400" dirty="0" err="1" smtClean="0">
                <a:solidFill>
                  <a:schemeClr val="tx1"/>
                </a:solidFill>
              </a:rPr>
              <a:t>Мелокинетическая</a:t>
            </a:r>
            <a:r>
              <a:rPr lang="ru-RU" sz="2400" dirty="0" smtClean="0">
                <a:solidFill>
                  <a:schemeClr val="tx1"/>
                </a:solidFill>
              </a:rPr>
              <a:t> - </a:t>
            </a:r>
            <a:r>
              <a:rPr lang="ru-RU" sz="2400" dirty="0">
                <a:solidFill>
                  <a:schemeClr val="tx1"/>
                </a:solidFill>
              </a:rPr>
              <a:t>проявляется в искажении структуры движений, составляющих определенное действие и замене их неопределенными движениями в виде </a:t>
            </a:r>
            <a:r>
              <a:rPr lang="ru-RU" sz="2400" dirty="0" err="1">
                <a:solidFill>
                  <a:schemeClr val="tx1"/>
                </a:solidFill>
              </a:rPr>
              <a:t>передвигания</a:t>
            </a:r>
            <a:r>
              <a:rPr lang="ru-RU" sz="2400" dirty="0">
                <a:solidFill>
                  <a:schemeClr val="tx1"/>
                </a:solidFill>
              </a:rPr>
              <a:t> и раздвигания пальцев вместо того, чтобы сжать руку в кулак либо погрозить пальцем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ru-RU" sz="2400" dirty="0" err="1" smtClean="0">
                <a:solidFill>
                  <a:schemeClr val="tx1"/>
                </a:solidFill>
              </a:rPr>
              <a:t>Идеокинетическая</a:t>
            </a:r>
            <a:r>
              <a:rPr lang="ru-RU" sz="2400" dirty="0" smtClean="0">
                <a:solidFill>
                  <a:schemeClr val="tx1"/>
                </a:solidFill>
              </a:rPr>
              <a:t> - пациент </a:t>
            </a:r>
            <a:r>
              <a:rPr lang="ru-RU" sz="2400" dirty="0">
                <a:solidFill>
                  <a:schemeClr val="tx1"/>
                </a:solidFill>
              </a:rPr>
              <a:t>не способен осознанно выполнять простые движения, но при этом может выполнить их случайно.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221088"/>
            <a:ext cx="3433564" cy="247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32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0688"/>
            <a:ext cx="8229600" cy="1066800"/>
          </a:xfrm>
        </p:spPr>
        <p:txBody>
          <a:bodyPr/>
          <a:lstStyle/>
          <a:p>
            <a:r>
              <a:rPr lang="ru-RU" b="1" dirty="0"/>
              <a:t>Афферентная апраксия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2776"/>
            <a:ext cx="8229600" cy="4325112"/>
          </a:xfrm>
        </p:spPr>
        <p:txBody>
          <a:bodyPr/>
          <a:lstStyle/>
          <a:p>
            <a:r>
              <a:rPr lang="ru-RU" sz="2800" dirty="0"/>
              <a:t>развивается на фоне поражения постцентральной (теменной) коры головного мозга.</a:t>
            </a:r>
          </a:p>
          <a:p>
            <a:pPr marL="0" indent="0">
              <a:buNone/>
            </a:pPr>
            <a:r>
              <a:rPr lang="ru-RU" sz="2800" dirty="0"/>
              <a:t>характеризуется неспособностью пациента воспроизвести единичные позы (пальцевые и кистевые, оральные и артикуляционные).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442" y="4077072"/>
            <a:ext cx="3770749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2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Конструктивная апраксия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Она развивается при поражении теменной доли, как правого, так и левого полушария.</a:t>
            </a:r>
          </a:p>
          <a:p>
            <a:pPr marL="0" indent="0">
              <a:buNone/>
            </a:pPr>
            <a:r>
              <a:rPr lang="ru-RU" dirty="0" smtClean="0"/>
              <a:t>Пациент </a:t>
            </a:r>
            <a:r>
              <a:rPr lang="ru-RU" dirty="0"/>
              <a:t>затрудняется или не может изобразить, срисовать по памяти фигуры животных и человека, геометрические фигуры.</a:t>
            </a:r>
          </a:p>
          <a:p>
            <a:pPr marL="0" indent="0">
              <a:buNone/>
            </a:pPr>
            <a:r>
              <a:rPr lang="ru-RU" dirty="0" smtClean="0"/>
              <a:t>Пациент </a:t>
            </a:r>
            <a:r>
              <a:rPr lang="ru-RU" dirty="0"/>
              <a:t>искажает контуры объекта, не дорисовывает отдельные его элементы и детали.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48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тестирование двигательно-</a:t>
            </a:r>
            <a:r>
              <a:rPr lang="ru-RU" dirty="0" err="1"/>
              <a:t>кинестической</a:t>
            </a:r>
            <a:r>
              <a:rPr lang="ru-RU" dirty="0"/>
              <a:t> функций</a:t>
            </a:r>
          </a:p>
          <a:p>
            <a:r>
              <a:rPr lang="ru-RU" dirty="0"/>
              <a:t>неврологическое обследование и специальные психоневрологические пробы. </a:t>
            </a:r>
          </a:p>
          <a:p>
            <a:r>
              <a:rPr lang="ru-RU" dirty="0"/>
              <a:t>проведение </a:t>
            </a:r>
            <a:r>
              <a:rPr lang="ru-RU" dirty="0" smtClean="0"/>
              <a:t>КТ и ЯМР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723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066800"/>
          </a:xfrm>
        </p:spPr>
        <p:txBody>
          <a:bodyPr/>
          <a:lstStyle/>
          <a:p>
            <a:r>
              <a:rPr lang="ru-RU" b="1" dirty="0"/>
              <a:t>Терапия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1" y="1340768"/>
            <a:ext cx="8229600" cy="432511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Врач </a:t>
            </a:r>
            <a:r>
              <a:rPr lang="ru-RU" sz="2000" dirty="0"/>
              <a:t>должен обучить пациента целенаправленным действиям, при сохранных у больного психических функциях.</a:t>
            </a:r>
          </a:p>
          <a:p>
            <a:r>
              <a:rPr lang="ru-RU" sz="2000" dirty="0"/>
              <a:t>При апраксии больным подбираются схемы индивидуальной терапии, применяется </a:t>
            </a:r>
            <a:r>
              <a:rPr lang="ru-RU" sz="2000" dirty="0" err="1"/>
              <a:t>физиолечение</a:t>
            </a:r>
            <a:r>
              <a:rPr lang="ru-RU" sz="2000" dirty="0"/>
              <a:t>, занятия с логопедом и большое значение придается трудовому обучению больных. Пациентам с серьезными неврологическими нарушениями необходимо оказать психологическая помощь, круглосуточное наблюдение и социальный работник.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794434"/>
            <a:ext cx="4062259" cy="304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7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49</TotalTime>
  <Words>260</Words>
  <Application>Microsoft Office PowerPoint</Application>
  <PresentationFormat>Экран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Городская</vt:lpstr>
      <vt:lpstr>Апраксия</vt:lpstr>
      <vt:lpstr>Презентация PowerPoint</vt:lpstr>
      <vt:lpstr>Презентация PowerPoint</vt:lpstr>
      <vt:lpstr>По расположению в мозге: </vt:lpstr>
      <vt:lpstr>По типам </vt:lpstr>
      <vt:lpstr>Виды моторной апраксии</vt:lpstr>
      <vt:lpstr>Афферентная апраксия</vt:lpstr>
      <vt:lpstr>Конструктивная апраксия</vt:lpstr>
      <vt:lpstr>Диагностика</vt:lpstr>
      <vt:lpstr>Терапия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Роман</dc:creator>
  <cp:lastModifiedBy>Роман</cp:lastModifiedBy>
  <cp:revision>4</cp:revision>
  <dcterms:created xsi:type="dcterms:W3CDTF">2015-09-13T10:29:36Z</dcterms:created>
  <dcterms:modified xsi:type="dcterms:W3CDTF">2015-09-13T11:19:47Z</dcterms:modified>
</cp:coreProperties>
</file>