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3" r:id="rId14"/>
    <p:sldId id="270" r:id="rId15"/>
    <p:sldId id="272" r:id="rId16"/>
    <p:sldId id="271" r:id="rId17"/>
    <p:sldId id="274" r:id="rId18"/>
    <p:sldId id="275" r:id="rId19"/>
    <p:sldId id="277" r:id="rId20"/>
    <p:sldId id="278" r:id="rId21"/>
    <p:sldId id="279" r:id="rId22"/>
    <p:sldId id="280" r:id="rId23"/>
    <p:sldId id="276" r:id="rId24"/>
    <p:sldId id="281" r:id="rId25"/>
    <p:sldId id="282" r:id="rId26"/>
    <p:sldId id="283" r:id="rId27"/>
    <p:sldId id="284" r:id="rId28"/>
    <p:sldId id="290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387FCFC-1917-4706-9DE4-9747B04DE191}" type="datetimeFigureOut">
              <a:rPr lang="ru-RU" smtClean="0"/>
              <a:pPr/>
              <a:t>12.10.2015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EEC267B-B316-46D6-9707-F82FE61631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Выполнил: </a:t>
            </a:r>
            <a:r>
              <a:rPr lang="ru-RU" dirty="0" smtClean="0"/>
              <a:t>студент 4 курса лечебного факультета 22 группы Воронов д.в.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88640"/>
            <a:ext cx="6629400" cy="2673418"/>
          </a:xfrm>
        </p:spPr>
        <p:txBody>
          <a:bodyPr>
            <a:normAutofit/>
          </a:bodyPr>
          <a:lstStyle/>
          <a:p>
            <a:r>
              <a:rPr lang="ru-RU" dirty="0" smtClean="0"/>
              <a:t>Синдромы поражения таламуса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1626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Анатомия таламуса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Крупное скопление серого вещества, образованное несколькими группами ядер</a:t>
            </a:r>
          </a:p>
          <a:p>
            <a:r>
              <a:rPr lang="ru-RU" dirty="0" smtClean="0"/>
              <a:t>Занимает центральную часть головного мозга</a:t>
            </a:r>
          </a:p>
          <a:p>
            <a:r>
              <a:rPr lang="ru-RU" dirty="0" smtClean="0"/>
              <a:t>Имеет многочисленные афферентные и эфферентные связи с различными его отделами</a:t>
            </a:r>
            <a:endParaRPr lang="ru-RU" dirty="0"/>
          </a:p>
        </p:txBody>
      </p:sp>
      <p:pic>
        <p:nvPicPr>
          <p:cNvPr id="5" name="Picture 2" descr="C:\Users\Вальковы\Desktop\77856_640.gif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4038600" cy="4038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8036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Анатомия таламуса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Таламус парное образование</a:t>
            </a:r>
          </a:p>
          <a:p>
            <a:r>
              <a:rPr lang="ru-RU" dirty="0" smtClean="0"/>
              <a:t>Имеет 2 части, обращенные к 3му желудочку и прилежащие к нему с двух сторон</a:t>
            </a:r>
          </a:p>
          <a:p>
            <a:r>
              <a:rPr lang="ru-RU" dirty="0" smtClean="0"/>
              <a:t>В средних отделах 3го желудочка, части связаны между собой срединной спайкой</a:t>
            </a:r>
            <a:endParaRPr lang="ru-RU" dirty="0"/>
          </a:p>
        </p:txBody>
      </p:sp>
      <p:pic>
        <p:nvPicPr>
          <p:cNvPr id="2050" name="Picture 2" descr="C:\Users\Вальковы\Desktop\tabl-neiro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789040"/>
            <a:ext cx="3482167" cy="26872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9802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Анатомия. Ядра таламуса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431622" cy="440740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Каждый таламус состоит из нескольких групп ядер, разделен­ных внутренней мозговой </a:t>
            </a:r>
            <a:r>
              <a:rPr lang="ru-RU" dirty="0" smtClean="0"/>
              <a:t>пластинкой.</a:t>
            </a:r>
          </a:p>
          <a:p>
            <a:r>
              <a:rPr lang="ru-RU" dirty="0" smtClean="0"/>
              <a:t>В </a:t>
            </a:r>
            <a:r>
              <a:rPr lang="ru-RU" dirty="0"/>
              <a:t>передних отделах различают три большие ядерные </a:t>
            </a:r>
            <a:r>
              <a:rPr lang="ru-RU" dirty="0" smtClean="0"/>
              <a:t>группы:</a:t>
            </a:r>
          </a:p>
          <a:p>
            <a:pPr marL="114300" indent="0">
              <a:buNone/>
            </a:pPr>
            <a:r>
              <a:rPr lang="ru-RU" dirty="0" smtClean="0"/>
              <a:t>1)передняя</a:t>
            </a:r>
          </a:p>
          <a:p>
            <a:pPr marL="114300" indent="0">
              <a:buNone/>
            </a:pPr>
            <a:r>
              <a:rPr lang="ru-RU" dirty="0" smtClean="0"/>
              <a:t>2)медиальная     3)латеральная</a:t>
            </a:r>
            <a:r>
              <a:rPr lang="ru-RU" dirty="0"/>
              <a:t>, разделенная н</a:t>
            </a:r>
            <a:r>
              <a:rPr lang="ru-RU" dirty="0" smtClean="0"/>
              <a:t>а  вентральную и дорзальную части</a:t>
            </a:r>
          </a:p>
          <a:p>
            <a:pPr marL="114300" indent="0">
              <a:buNone/>
            </a:pPr>
            <a:endParaRPr lang="ru-RU" dirty="0"/>
          </a:p>
        </p:txBody>
      </p:sp>
      <p:pic>
        <p:nvPicPr>
          <p:cNvPr id="29698" name="Picture 2" descr="http://pics.livejournal.com/laesus_de_liro/pic/000b37x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988840"/>
            <a:ext cx="4176464" cy="4392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8237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Анатомия. Ядра таламуса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431622" cy="4407408"/>
          </a:xfrm>
        </p:spPr>
        <p:txBody>
          <a:bodyPr>
            <a:normAutofit fontScale="70000" lnSpcReduction="20000"/>
          </a:bodyPr>
          <a:lstStyle/>
          <a:p>
            <a:pPr marL="114300" indent="0">
              <a:buNone/>
            </a:pPr>
            <a:r>
              <a:rPr lang="ru-RU" dirty="0"/>
              <a:t>Между медиальным и латеральным ядрами в области внутренней мозговой пластинки находится несколько ядер — мелкие интраламинарные ядра </a:t>
            </a:r>
            <a:r>
              <a:rPr lang="ru-RU" dirty="0" smtClean="0"/>
              <a:t>и центромедиальное ядро. </a:t>
            </a:r>
          </a:p>
          <a:p>
            <a:pPr marL="114300" indent="0">
              <a:buNone/>
            </a:pP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Задние </a:t>
            </a:r>
            <a:r>
              <a:rPr lang="ru-RU" dirty="0"/>
              <a:t>отделы таламуса представлены крупной ядерной массой, получившей название «подушка таламуса</a:t>
            </a:r>
            <a:r>
              <a:rPr lang="ru-RU" dirty="0" smtClean="0"/>
              <a:t>». 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 smtClean="0"/>
              <a:t>В </a:t>
            </a:r>
            <a:r>
              <a:rPr lang="ru-RU" dirty="0"/>
              <a:t>вентральной части к подушке прилежат медиальные и латеральные коленчатые тела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20072" y="1719071"/>
            <a:ext cx="3466728" cy="3006073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  <p:pic>
        <p:nvPicPr>
          <p:cNvPr id="3075" name="Picture 3" descr="I:\Таламус-12\Таламус-12-2 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68615"/>
            <a:ext cx="4111625" cy="31908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95314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Анатомия таламуса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Внешняя мозговая пластинка </a:t>
            </a:r>
            <a:r>
              <a:rPr lang="ru-RU" dirty="0" smtClean="0"/>
              <a:t>отделяет </a:t>
            </a:r>
            <a:r>
              <a:rPr lang="ru-RU" dirty="0"/>
              <a:t>таламус от </a:t>
            </a:r>
            <a:r>
              <a:rPr lang="ru-RU" b="1" dirty="0"/>
              <a:t>ретикулярного ядра</a:t>
            </a:r>
            <a:r>
              <a:rPr lang="ru-RU" dirty="0"/>
              <a:t>, состоящего из дугообразного тяжа клеток, расположенного на границе между латеральным таламическим ядром и внутренней капсулой. </a:t>
            </a:r>
            <a:endParaRPr lang="ru-RU" dirty="0" smtClean="0"/>
          </a:p>
          <a:p>
            <a:r>
              <a:rPr lang="ru-RU" dirty="0" smtClean="0"/>
              <a:t>Задние </a:t>
            </a:r>
            <a:r>
              <a:rPr lang="ru-RU" dirty="0"/>
              <a:t>отделы внутренней кап­сулы отграничивают таламус от бледного шара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72816"/>
            <a:ext cx="4331358" cy="2543688"/>
          </a:xfrm>
        </p:spPr>
      </p:pic>
    </p:spTree>
    <p:extLst>
      <p:ext uri="{BB962C8B-B14F-4D97-AF65-F5344CB8AC3E}">
        <p14:creationId xmlns="" xmlns:p14="http://schemas.microsoft.com/office/powerpoint/2010/main" val="94523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Классификация ядер таламуса по функции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Функционально ядра таламуса подразделяются </a:t>
            </a:r>
            <a:r>
              <a:rPr lang="ru-RU" dirty="0" smtClean="0"/>
              <a:t>на:</a:t>
            </a:r>
          </a:p>
          <a:p>
            <a:r>
              <a:rPr lang="ru-RU" dirty="0" smtClean="0"/>
              <a:t> </a:t>
            </a:r>
            <a:r>
              <a:rPr lang="ru-RU" dirty="0"/>
              <a:t>С</a:t>
            </a:r>
            <a:r>
              <a:rPr lang="ru-RU" dirty="0" smtClean="0"/>
              <a:t>пецифические </a:t>
            </a:r>
            <a:r>
              <a:rPr lang="ru-RU" dirty="0"/>
              <a:t>(релейные ядра</a:t>
            </a:r>
            <a:r>
              <a:rPr lang="ru-RU" dirty="0" smtClean="0"/>
              <a:t>),</a:t>
            </a:r>
          </a:p>
          <a:p>
            <a:r>
              <a:rPr lang="ru-RU" dirty="0" smtClean="0"/>
              <a:t> </a:t>
            </a:r>
            <a:r>
              <a:rPr lang="ru-RU" dirty="0"/>
              <a:t>Н</a:t>
            </a:r>
            <a:r>
              <a:rPr lang="ru-RU" dirty="0" smtClean="0"/>
              <a:t>еспецифические 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А</a:t>
            </a:r>
            <a:r>
              <a:rPr lang="ru-RU" dirty="0" smtClean="0"/>
              <a:t>ссоциативные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660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Специфические (релейные ядра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Специфические ядра связаны со строго определенными сенсор­ными и моторными проекциями тела и в </a:t>
            </a:r>
            <a:r>
              <a:rPr lang="ru-RU" dirty="0" err="1"/>
              <a:t>соматотопическом</a:t>
            </a:r>
            <a:r>
              <a:rPr lang="ru-RU" dirty="0"/>
              <a:t> поряд­ке—с определенными проекционными зонами коры головного мозга, в том числе с ее ассоциативными </a:t>
            </a:r>
            <a:r>
              <a:rPr lang="ru-RU" dirty="0" smtClean="0"/>
              <a:t>полями.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0717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Специфические сенсорные ядра таламуса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1400" dirty="0"/>
              <a:t>Вентральная группа ядер — </a:t>
            </a:r>
            <a:r>
              <a:rPr lang="ru-RU" sz="1400" b="1" dirty="0"/>
              <a:t>вентральное </a:t>
            </a:r>
            <a:r>
              <a:rPr lang="ru-RU" sz="1400" b="1" dirty="0" err="1"/>
              <a:t>постеролатеральное</a:t>
            </a:r>
            <a:r>
              <a:rPr lang="ru-RU" sz="1400" dirty="0"/>
              <a:t> и </a:t>
            </a:r>
            <a:r>
              <a:rPr lang="ru-RU" sz="1400" b="1" dirty="0"/>
              <a:t>вен­тральное </a:t>
            </a:r>
            <a:r>
              <a:rPr lang="ru-RU" sz="1400" b="1" dirty="0" err="1" smtClean="0"/>
              <a:t>постеромедиальное</a:t>
            </a:r>
            <a:r>
              <a:rPr lang="ru-RU" sz="1400" dirty="0"/>
              <a:t> </a:t>
            </a:r>
            <a:r>
              <a:rPr lang="ru-RU" sz="1400" dirty="0" smtClean="0"/>
              <a:t>- получают </a:t>
            </a:r>
            <a:r>
              <a:rPr lang="ru-RU" sz="1400" dirty="0" err="1"/>
              <a:t>афферентацию</a:t>
            </a:r>
            <a:r>
              <a:rPr lang="ru-RU" sz="1400" dirty="0"/>
              <a:t> от проводников чув­ствительности — спиноталамического </a:t>
            </a:r>
            <a:r>
              <a:rPr lang="ru-RU" sz="1400" dirty="0" smtClean="0"/>
              <a:t>тракта, </a:t>
            </a:r>
            <a:r>
              <a:rPr lang="ru-RU" sz="1400" dirty="0"/>
              <a:t>медиальной </a:t>
            </a:r>
            <a:r>
              <a:rPr lang="ru-RU" sz="1400" dirty="0" smtClean="0"/>
              <a:t>петли </a:t>
            </a:r>
            <a:r>
              <a:rPr lang="ru-RU" sz="1400" dirty="0"/>
              <a:t>и </a:t>
            </a:r>
            <a:r>
              <a:rPr lang="ru-RU" sz="1400" dirty="0" err="1"/>
              <a:t>тригеминальной</a:t>
            </a:r>
            <a:r>
              <a:rPr lang="ru-RU" sz="1400" dirty="0"/>
              <a:t> </a:t>
            </a:r>
            <a:r>
              <a:rPr lang="ru-RU" sz="1400" dirty="0" smtClean="0"/>
              <a:t>петли </a:t>
            </a:r>
            <a:r>
              <a:rPr lang="ru-RU" sz="1400" dirty="0"/>
              <a:t>и </a:t>
            </a:r>
            <a:r>
              <a:rPr lang="ru-RU" sz="1400" dirty="0" smtClean="0"/>
              <a:t>проецируют </a:t>
            </a:r>
            <a:r>
              <a:rPr lang="ru-RU" sz="1400" dirty="0"/>
              <a:t>ее на соматосенсорную кору задней центральной </a:t>
            </a:r>
            <a:r>
              <a:rPr lang="ru-RU" sz="1400" dirty="0" smtClean="0"/>
              <a:t>извилины.</a:t>
            </a:r>
          </a:p>
          <a:p>
            <a:r>
              <a:rPr lang="ru-RU" sz="1400" b="1" dirty="0"/>
              <a:t>Ядра наружных коленчатых тел </a:t>
            </a:r>
            <a:r>
              <a:rPr lang="ru-RU" sz="1400" dirty="0" smtClean="0"/>
              <a:t>— полу­чают </a:t>
            </a:r>
            <a:r>
              <a:rPr lang="ru-RU" sz="1400" dirty="0"/>
              <a:t>информацию от зрительных трактов и </a:t>
            </a:r>
            <a:r>
              <a:rPr lang="ru-RU" sz="1400" dirty="0" smtClean="0"/>
              <a:t>проецируют </a:t>
            </a:r>
            <a:r>
              <a:rPr lang="ru-RU" sz="1400" dirty="0"/>
              <a:t>ее на визуальную кору затылочной </a:t>
            </a:r>
            <a:r>
              <a:rPr lang="ru-RU" sz="1400" dirty="0" smtClean="0"/>
              <a:t>доли.</a:t>
            </a:r>
          </a:p>
          <a:p>
            <a:r>
              <a:rPr lang="ru-RU" sz="1400" b="1" dirty="0"/>
              <a:t>Ядра внутренних коленчатых </a:t>
            </a:r>
            <a:r>
              <a:rPr lang="ru-RU" sz="1400" b="1" dirty="0" smtClean="0"/>
              <a:t>тел</a:t>
            </a:r>
            <a:r>
              <a:rPr lang="ru-RU" sz="1400" dirty="0"/>
              <a:t> </a:t>
            </a:r>
            <a:r>
              <a:rPr lang="ru-RU" sz="1400" dirty="0" smtClean="0"/>
              <a:t>-получа­ют </a:t>
            </a:r>
            <a:r>
              <a:rPr lang="ru-RU" sz="1400" dirty="0" err="1"/>
              <a:t>афферентацию</a:t>
            </a:r>
            <a:r>
              <a:rPr lang="ru-RU" sz="1400" dirty="0"/>
              <a:t> от слуховых путей с двух сторон и </a:t>
            </a:r>
            <a:r>
              <a:rPr lang="ru-RU" sz="1400" dirty="0" smtClean="0"/>
              <a:t>проеци­руют </a:t>
            </a:r>
            <a:r>
              <a:rPr lang="ru-RU" sz="1400" dirty="0"/>
              <a:t>ее на слуховую кору височной доли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398" y="1719263"/>
            <a:ext cx="3676204" cy="4406900"/>
          </a:xfrm>
        </p:spPr>
      </p:pic>
    </p:spTree>
    <p:extLst>
      <p:ext uri="{BB962C8B-B14F-4D97-AF65-F5344CB8AC3E}">
        <p14:creationId xmlns="" xmlns:p14="http://schemas.microsoft.com/office/powerpoint/2010/main" val="132034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Специфические </a:t>
            </a:r>
            <a:r>
              <a:rPr lang="ru-RU" dirty="0"/>
              <a:t>Моторные ядра таламуса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/>
              <a:t>П</a:t>
            </a:r>
            <a:r>
              <a:rPr lang="ru-RU" b="1" dirty="0" smtClean="0"/>
              <a:t>ереднее </a:t>
            </a:r>
            <a:r>
              <a:rPr lang="ru-RU" b="1" dirty="0"/>
              <a:t>вентральное </a:t>
            </a:r>
            <a:r>
              <a:rPr lang="ru-RU" b="1" dirty="0" smtClean="0"/>
              <a:t>ядро </a:t>
            </a:r>
            <a:r>
              <a:rPr lang="ru-RU" dirty="0" smtClean="0"/>
              <a:t>- получает </a:t>
            </a:r>
            <a:r>
              <a:rPr lang="ru-RU" dirty="0" err="1"/>
              <a:t>афферентацию</a:t>
            </a:r>
            <a:r>
              <a:rPr lang="ru-RU" dirty="0"/>
              <a:t> от бледного </a:t>
            </a:r>
            <a:r>
              <a:rPr lang="ru-RU" dirty="0" smtClean="0"/>
              <a:t>шара</a:t>
            </a:r>
          </a:p>
          <a:p>
            <a:r>
              <a:rPr lang="ru-RU" b="1" dirty="0"/>
              <a:t>В</a:t>
            </a:r>
            <a:r>
              <a:rPr lang="ru-RU" b="1" dirty="0" smtClean="0"/>
              <a:t>ентролатеральное ядро </a:t>
            </a:r>
            <a:r>
              <a:rPr lang="ru-RU" dirty="0" smtClean="0"/>
              <a:t>- получает </a:t>
            </a:r>
            <a:r>
              <a:rPr lang="ru-RU" dirty="0" err="1"/>
              <a:t>афферентацию</a:t>
            </a:r>
            <a:r>
              <a:rPr lang="ru-RU" dirty="0"/>
              <a:t> от бледного шара и контралатерального зубчатого ядра </a:t>
            </a:r>
            <a:r>
              <a:rPr lang="ru-RU" dirty="0" smtClean="0"/>
              <a:t>мозжечка.</a:t>
            </a:r>
          </a:p>
          <a:p>
            <a:r>
              <a:rPr lang="ru-RU" dirty="0"/>
              <a:t>Они передают информацию от мозжечка и бледного шара к моторной коре </a:t>
            </a:r>
            <a:r>
              <a:rPr lang="ru-RU" dirty="0" err="1"/>
              <a:t>прецентральной</a:t>
            </a:r>
            <a:r>
              <a:rPr lang="ru-RU" dirty="0"/>
              <a:t> извилины в строгом </a:t>
            </a:r>
            <a:r>
              <a:rPr lang="ru-RU" dirty="0" err="1"/>
              <a:t>соматотопическом</a:t>
            </a:r>
            <a:r>
              <a:rPr lang="ru-RU" dirty="0"/>
              <a:t> порядке, </a:t>
            </a:r>
            <a:r>
              <a:rPr lang="ru-RU" dirty="0" smtClean="0"/>
              <a:t>участвуя, </a:t>
            </a:r>
            <a:r>
              <a:rPr lang="ru-RU" dirty="0"/>
              <a:t>в формировании скоординированных точных целенаправленных движений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398" y="1719263"/>
            <a:ext cx="3676204" cy="4406900"/>
          </a:xfrm>
        </p:spPr>
      </p:pic>
    </p:spTree>
    <p:extLst>
      <p:ext uri="{BB962C8B-B14F-4D97-AF65-F5344CB8AC3E}">
        <p14:creationId xmlns="" xmlns:p14="http://schemas.microsoft.com/office/powerpoint/2010/main" val="305480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Неспецифические </a:t>
            </a:r>
            <a:r>
              <a:rPr lang="ru-RU" dirty="0" smtClean="0"/>
              <a:t>ядра таламуса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Неспецифические ядра не связаны с какой-либо одной сенсорной или моторной </a:t>
            </a:r>
            <a:r>
              <a:rPr lang="ru-RU" dirty="0" smtClean="0"/>
              <a:t>модальностью</a:t>
            </a:r>
          </a:p>
          <a:p>
            <a:r>
              <a:rPr lang="ru-RU" dirty="0"/>
              <a:t>Эфферентные импульсы направляются </a:t>
            </a:r>
            <a:r>
              <a:rPr lang="ru-RU" dirty="0" smtClean="0"/>
              <a:t>к </a:t>
            </a:r>
            <a:r>
              <a:rPr lang="ru-RU" dirty="0"/>
              <a:t>хвостатому ядру, скорлупе, бледному шару и к другим ядрам таламуса, транслирующим их в ассоциативные зоны </a:t>
            </a:r>
            <a:r>
              <a:rPr lang="ru-RU" dirty="0" smtClean="0"/>
              <a:t>коры.</a:t>
            </a:r>
          </a:p>
          <a:p>
            <a:r>
              <a:rPr lang="ru-RU" dirty="0"/>
              <a:t>Неспецифические ядра таламуса являются частью активирующей ретикулярной формации ствола мозга</a:t>
            </a:r>
          </a:p>
        </p:txBody>
      </p:sp>
    </p:spTree>
    <p:extLst>
      <p:ext uri="{BB962C8B-B14F-4D97-AF65-F5344CB8AC3E}">
        <p14:creationId xmlns="" xmlns:p14="http://schemas.microsoft.com/office/powerpoint/2010/main" val="227034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Неспецифические ядра таламуса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err="1"/>
              <a:t>Интраламннарные</a:t>
            </a:r>
            <a:r>
              <a:rPr lang="ru-RU" b="1" dirty="0"/>
              <a:t> </a:t>
            </a:r>
            <a:r>
              <a:rPr lang="ru-RU" b="1" dirty="0" smtClean="0"/>
              <a:t>ядра </a:t>
            </a:r>
            <a:r>
              <a:rPr lang="ru-RU" dirty="0" smtClean="0"/>
              <a:t>-</a:t>
            </a:r>
            <a:r>
              <a:rPr lang="ru-RU" b="1" dirty="0" smtClean="0"/>
              <a:t> </a:t>
            </a:r>
            <a:r>
              <a:rPr lang="ru-RU" dirty="0" smtClean="0"/>
              <a:t>находятся </a:t>
            </a:r>
            <a:r>
              <a:rPr lang="ru-RU" dirty="0"/>
              <a:t>в пределах внутренней мозговой </a:t>
            </a:r>
            <a:r>
              <a:rPr lang="ru-RU" dirty="0" smtClean="0"/>
              <a:t>пластинки</a:t>
            </a:r>
          </a:p>
          <a:p>
            <a:r>
              <a:rPr lang="ru-RU" dirty="0" smtClean="0"/>
              <a:t> Являются </a:t>
            </a:r>
            <a:r>
              <a:rPr lang="ru-RU" dirty="0"/>
              <a:t>ростраль­ным продолжением ретикулярной формации среднего мозга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Проекции </a:t>
            </a:r>
            <a:r>
              <a:rPr lang="ru-RU" dirty="0"/>
              <a:t>этих ядер широко представлены в коре различных долей головного мозга и </a:t>
            </a:r>
            <a:r>
              <a:rPr lang="ru-RU" dirty="0" err="1"/>
              <a:t>подкоркорковых</a:t>
            </a:r>
            <a:r>
              <a:rPr lang="ru-RU" dirty="0"/>
              <a:t> </a:t>
            </a:r>
            <a:r>
              <a:rPr lang="ru-RU" dirty="0" smtClean="0"/>
              <a:t>ядрах.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160" y="1916832"/>
            <a:ext cx="3989464" cy="3096344"/>
          </a:xfrm>
        </p:spPr>
      </p:pic>
    </p:spTree>
    <p:extLst>
      <p:ext uri="{BB962C8B-B14F-4D97-AF65-F5344CB8AC3E}">
        <p14:creationId xmlns="" xmlns:p14="http://schemas.microsoft.com/office/powerpoint/2010/main" val="369918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/>
              <a:t>Интраламннарные</a:t>
            </a:r>
            <a:r>
              <a:rPr lang="ru-RU" b="1" dirty="0"/>
              <a:t> ядра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/>
              <a:t>Н</a:t>
            </a:r>
            <a:r>
              <a:rPr lang="ru-RU" dirty="0" smtClean="0"/>
              <a:t>аиболее </a:t>
            </a:r>
            <a:r>
              <a:rPr lang="ru-RU" dirty="0"/>
              <a:t>крупное среди них — </a:t>
            </a:r>
            <a:r>
              <a:rPr lang="ru-RU" b="1" dirty="0"/>
              <a:t>цен­тральное срединное </a:t>
            </a:r>
            <a:r>
              <a:rPr lang="ru-RU" b="1" dirty="0" smtClean="0"/>
              <a:t>ядро</a:t>
            </a:r>
            <a:r>
              <a:rPr lang="ru-RU" dirty="0"/>
              <a:t>. Клетки этого ядра получают аф­ферентную информацию по восходящим волокнам от ретикулярной формации ствола и от пробковидного ядра мозжечка, а также от внутреннего сегмен­та бледного шара и некоторых других ядер таламуса. Далее аксоны клеток цен­трального срединного ядра направляются не в кору большого мозга, а в хвоста­тое ядро, скорлупу и бледный </a:t>
            </a:r>
            <a:r>
              <a:rPr lang="ru-RU" dirty="0" smtClean="0"/>
              <a:t>шар</a:t>
            </a:r>
          </a:p>
          <a:p>
            <a:r>
              <a:rPr lang="ru-RU" b="1" dirty="0"/>
              <a:t>Центральное срединное ядро </a:t>
            </a:r>
            <a:r>
              <a:rPr lang="ru-RU" dirty="0"/>
              <a:t>— важный отдел </a:t>
            </a:r>
            <a:r>
              <a:rPr lang="ru-RU" dirty="0" err="1"/>
              <a:t>внутрипластинчатого</a:t>
            </a:r>
            <a:r>
              <a:rPr lang="ru-RU" dirty="0"/>
              <a:t> клеточного комплекса, образующего таламическую часть в восходящей активирующей системе ретику­лярной формации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266178"/>
            <a:ext cx="4038600" cy="3313069"/>
          </a:xfrm>
        </p:spPr>
      </p:pic>
    </p:spTree>
    <p:extLst>
      <p:ext uri="{BB962C8B-B14F-4D97-AF65-F5344CB8AC3E}">
        <p14:creationId xmlns="" xmlns:p14="http://schemas.microsoft.com/office/powerpoint/2010/main" val="184286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Неспецифические ядра таламуса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/>
              <a:t>Ретикулярное ядро</a:t>
            </a:r>
            <a:r>
              <a:rPr lang="ru-RU" dirty="0"/>
              <a:t> </a:t>
            </a:r>
            <a:r>
              <a:rPr lang="ru-RU" dirty="0" smtClean="0"/>
              <a:t>имеет </a:t>
            </a:r>
            <a:r>
              <a:rPr lang="ru-RU" dirty="0"/>
              <a:t>форму щита, расположен­ного </a:t>
            </a:r>
            <a:r>
              <a:rPr lang="ru-RU" dirty="0" err="1"/>
              <a:t>латерально</a:t>
            </a:r>
            <a:r>
              <a:rPr lang="ru-RU" dirty="0"/>
              <a:t> от таламуса, и отделено от него наружной моз­говой </a:t>
            </a:r>
            <a:r>
              <a:rPr lang="ru-RU" dirty="0" smtClean="0"/>
              <a:t>пластинкой</a:t>
            </a:r>
          </a:p>
          <a:p>
            <a:r>
              <a:rPr lang="ru-RU" dirty="0"/>
              <a:t>Все таламокортикальные проекции проходят через ретикулярное ядро, отдавая ему коллатеральные ветви, посредством которых </a:t>
            </a:r>
            <a:r>
              <a:rPr lang="ru-RU" dirty="0" smtClean="0"/>
              <a:t>осуществляется </a:t>
            </a:r>
            <a:r>
              <a:rPr lang="ru-RU" dirty="0"/>
              <a:t>координация деятельности различных таламических ядер и нейронов проекционных </a:t>
            </a:r>
            <a:r>
              <a:rPr lang="ru-RU" dirty="0" smtClean="0"/>
              <a:t>зон.</a:t>
            </a:r>
          </a:p>
          <a:p>
            <a:r>
              <a:rPr lang="ru-RU" dirty="0"/>
              <a:t>Связи ретикуляр­ного ядра с восходящей ретикулярной формацией обеспечива­ют широкое взаимодействие ядер таламуса с активирующими и тормозными системами мозга</a:t>
            </a:r>
          </a:p>
        </p:txBody>
      </p:sp>
    </p:spTree>
    <p:extLst>
      <p:ext uri="{BB962C8B-B14F-4D97-AF65-F5344CB8AC3E}">
        <p14:creationId xmlns="" xmlns:p14="http://schemas.microsoft.com/office/powerpoint/2010/main" val="32547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Ассоциативные ядра таламуса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Ассоциативные ядра имеют двусторонние связи с ассоциативными зонами коры </a:t>
            </a:r>
            <a:r>
              <a:rPr lang="ru-RU" dirty="0" smtClean="0"/>
              <a:t>большого </a:t>
            </a:r>
            <a:r>
              <a:rPr lang="ru-RU" dirty="0"/>
              <a:t>мозга и участвуют в формировании сложных психических функций</a:t>
            </a:r>
          </a:p>
        </p:txBody>
      </p:sp>
    </p:spTree>
    <p:extLst>
      <p:ext uri="{BB962C8B-B14F-4D97-AF65-F5344CB8AC3E}">
        <p14:creationId xmlns="" xmlns:p14="http://schemas.microsoft.com/office/powerpoint/2010/main" val="163846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Ассоциативные </a:t>
            </a:r>
            <a:r>
              <a:rPr lang="ru-RU" b="1" dirty="0" smtClean="0"/>
              <a:t>ядра таламуса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Переднее ядро </a:t>
            </a:r>
            <a:r>
              <a:rPr lang="ru-RU" dirty="0" smtClean="0"/>
              <a:t>получает </a:t>
            </a:r>
            <a:r>
              <a:rPr lang="ru-RU" dirty="0" err="1"/>
              <a:t>афферентацию</a:t>
            </a:r>
            <a:r>
              <a:rPr lang="ru-RU" dirty="0"/>
              <a:t> от </a:t>
            </a:r>
            <a:r>
              <a:rPr lang="ru-RU" dirty="0" err="1"/>
              <a:t>маммилоталамического</a:t>
            </a:r>
            <a:r>
              <a:rPr lang="ru-RU" dirty="0"/>
              <a:t> тракта и проектирует ее к коре пояс­ной извилины, таким образом воздействуя на круг </a:t>
            </a:r>
            <a:r>
              <a:rPr lang="ru-RU" dirty="0" err="1"/>
              <a:t>Пейпеца</a:t>
            </a:r>
            <a:r>
              <a:rPr lang="ru-RU" dirty="0"/>
              <a:t> и функцию </a:t>
            </a:r>
            <a:r>
              <a:rPr lang="ru-RU" dirty="0" smtClean="0"/>
              <a:t>памяти. 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204864"/>
            <a:ext cx="4218093" cy="3384376"/>
          </a:xfrm>
        </p:spPr>
      </p:pic>
    </p:spTree>
    <p:extLst>
      <p:ext uri="{BB962C8B-B14F-4D97-AF65-F5344CB8AC3E}">
        <p14:creationId xmlns="" xmlns:p14="http://schemas.microsoft.com/office/powerpoint/2010/main" val="28244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Ассоциативные ядра таламуса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 lvl="0"/>
            <a:r>
              <a:rPr lang="ru-RU" sz="2900" b="1" dirty="0"/>
              <a:t>Дорсолатеральное ядро</a:t>
            </a:r>
            <a:r>
              <a:rPr lang="ru-RU" sz="2900" dirty="0"/>
              <a:t> </a:t>
            </a:r>
            <a:r>
              <a:rPr lang="ru-RU" sz="2900" dirty="0" smtClean="0"/>
              <a:t>связано </a:t>
            </a:r>
            <a:r>
              <a:rPr lang="ru-RU" sz="2900" dirty="0"/>
              <a:t>с корой поясной извилины, участвует в процессах памяти.</a:t>
            </a:r>
          </a:p>
          <a:p>
            <a:pPr lvl="0"/>
            <a:r>
              <a:rPr lang="ru-RU" sz="2900" b="1" dirty="0"/>
              <a:t>Дорсомедиальное ядро</a:t>
            </a:r>
            <a:r>
              <a:rPr lang="ru-RU" sz="2900" dirty="0"/>
              <a:t> </a:t>
            </a:r>
            <a:r>
              <a:rPr lang="ru-RU" sz="2900" dirty="0" smtClean="0"/>
              <a:t>получает </a:t>
            </a:r>
            <a:r>
              <a:rPr lang="ru-RU" sz="2900" dirty="0" err="1"/>
              <a:t>афферентацию</a:t>
            </a:r>
            <a:r>
              <a:rPr lang="ru-RU" sz="2900" dirty="0"/>
              <a:t> от бледного шара, обонятельных путей и </a:t>
            </a:r>
            <a:r>
              <a:rPr lang="ru-RU" sz="2900" dirty="0" err="1"/>
              <a:t>амигдалы</a:t>
            </a:r>
            <a:r>
              <a:rPr lang="ru-RU" sz="2900" dirty="0"/>
              <a:t> и связано с префронтальной корой. Оно участвует в процессах познания, формирования суждений и настроения.</a:t>
            </a:r>
          </a:p>
          <a:p>
            <a:pPr lvl="0"/>
            <a:r>
              <a:rPr lang="ru-RU" sz="2900" b="1" dirty="0"/>
              <a:t>Подушка таламуса</a:t>
            </a:r>
            <a:r>
              <a:rPr lang="ru-RU" sz="2900" dirty="0"/>
              <a:t> </a:t>
            </a:r>
            <a:r>
              <a:rPr lang="ru-RU" sz="2900" dirty="0" smtClean="0"/>
              <a:t>получает </a:t>
            </a:r>
            <a:r>
              <a:rPr lang="ru-RU" sz="2900" dirty="0" err="1"/>
              <a:t>афферентацию</a:t>
            </a:r>
            <a:r>
              <a:rPr lang="ru-RU" sz="2900" dirty="0"/>
              <a:t> от первич­ных зрительных центров верхних бугров четверохолмия и лате­ральных коленчатых тел и проектирует ее на ассоциативную зрительную и теменную кору. </a:t>
            </a:r>
            <a:endParaRPr lang="ru-RU" sz="2900" dirty="0" smtClean="0"/>
          </a:p>
          <a:p>
            <a:pPr lvl="0"/>
            <a:r>
              <a:rPr lang="ru-RU" sz="2900" dirty="0" smtClean="0"/>
              <a:t>Эти </a:t>
            </a:r>
            <a:r>
              <a:rPr lang="ru-RU" sz="2900" dirty="0"/>
              <a:t>связи, не являясь самостоя­тельным источником сознательного зрительного восприятия, формируют функцию привлечения внимания к интересующим объектам, находящимся в периферическом поле зрения.</a:t>
            </a:r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81785"/>
            <a:ext cx="4038600" cy="3481856"/>
          </a:xfrm>
        </p:spPr>
      </p:pic>
    </p:spTree>
    <p:extLst>
      <p:ext uri="{BB962C8B-B14F-4D97-AF65-F5344CB8AC3E}">
        <p14:creationId xmlns="" xmlns:p14="http://schemas.microsoft.com/office/powerpoint/2010/main" val="43033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Ножки таламуса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Связи между таламусом и корой головного мозга проходят в четы­рех таламических ножках, объединенных в </a:t>
            </a:r>
            <a:r>
              <a:rPr lang="ru-RU" b="1" dirty="0" smtClean="0"/>
              <a:t>лучистый венец</a:t>
            </a:r>
            <a:r>
              <a:rPr lang="ru-RU" dirty="0" smtClean="0"/>
              <a:t>.</a:t>
            </a:r>
            <a:endParaRPr lang="ru-RU" dirty="0"/>
          </a:p>
          <a:p>
            <a:pPr lvl="0"/>
            <a:r>
              <a:rPr lang="ru-RU" b="1" dirty="0"/>
              <a:t>Передняя </a:t>
            </a:r>
            <a:r>
              <a:rPr lang="ru-RU" b="1" dirty="0" smtClean="0"/>
              <a:t>таламическая </a:t>
            </a:r>
            <a:r>
              <a:rPr lang="ru-RU" b="1" dirty="0"/>
              <a:t>ножка</a:t>
            </a:r>
            <a:r>
              <a:rPr lang="ru-RU" dirty="0"/>
              <a:t> проходит через переднее бедро внутренней капсулы, достигая префронтальной коры и поясной извилины.</a:t>
            </a:r>
          </a:p>
          <a:p>
            <a:pPr lvl="0"/>
            <a:r>
              <a:rPr lang="ru-RU" b="1" dirty="0"/>
              <a:t>Верхняя таламическая ножка</a:t>
            </a:r>
            <a:r>
              <a:rPr lang="ru-RU" dirty="0"/>
              <a:t> проходит через заднее бедро внутренней капсулы и направляется к моторным и сенсорным проекциям </a:t>
            </a:r>
            <a:r>
              <a:rPr lang="ru-RU" dirty="0" err="1"/>
              <a:t>прецентральной</a:t>
            </a:r>
            <a:r>
              <a:rPr lang="ru-RU" dirty="0"/>
              <a:t> и постцентральной извилин.</a:t>
            </a:r>
          </a:p>
          <a:p>
            <a:pPr lvl="0"/>
            <a:r>
              <a:rPr lang="ru-RU" b="1" dirty="0"/>
              <a:t>Задняя таламическая ножка</a:t>
            </a:r>
            <a:r>
              <a:rPr lang="ru-RU" dirty="0"/>
              <a:t> через заднее бедро внутренней капсулы достигает корковых проекций затылочной доли, а также задних отделов коры теменных и височных долей.</a:t>
            </a:r>
          </a:p>
          <a:p>
            <a:pPr lvl="0"/>
            <a:r>
              <a:rPr lang="ru-RU" b="1" dirty="0"/>
              <a:t>Нижняя таламическая ножка</a:t>
            </a:r>
            <a:r>
              <a:rPr lang="ru-RU" dirty="0"/>
              <a:t> направляется к передним отделам коры височной доли и орбитальной коры.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3190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Физиология таламуса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Функции таламуса разнообразны и сложны, что обусловлено его обширными связями как с периферией, так и со всеми отделами нервной </a:t>
            </a:r>
            <a:r>
              <a:rPr lang="ru-RU" dirty="0" smtClean="0"/>
              <a:t>системы.</a:t>
            </a:r>
          </a:p>
          <a:p>
            <a:r>
              <a:rPr lang="ru-RU" dirty="0"/>
              <a:t>Таламус </a:t>
            </a:r>
            <a:r>
              <a:rPr lang="ru-RU" dirty="0" smtClean="0"/>
              <a:t>- релейная станция </a:t>
            </a:r>
            <a:r>
              <a:rPr lang="ru-RU" dirty="0"/>
              <a:t>всей сенсорной </a:t>
            </a:r>
            <a:r>
              <a:rPr lang="ru-RU" dirty="0" smtClean="0"/>
              <a:t>информации как </a:t>
            </a:r>
            <a:r>
              <a:rPr lang="ru-RU" dirty="0" err="1" smtClean="0"/>
              <a:t>экстероцептивной</a:t>
            </a:r>
            <a:r>
              <a:rPr lang="ru-RU" dirty="0" smtClean="0"/>
              <a:t> так </a:t>
            </a:r>
            <a:r>
              <a:rPr lang="ru-RU" dirty="0"/>
              <a:t>и </a:t>
            </a:r>
            <a:r>
              <a:rPr lang="ru-RU" dirty="0" err="1" smtClean="0"/>
              <a:t>интероцептивной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Передавая её </a:t>
            </a:r>
            <a:r>
              <a:rPr lang="ru-RU" dirty="0"/>
              <a:t>в кору головного </a:t>
            </a:r>
            <a:r>
              <a:rPr lang="ru-RU" dirty="0" smtClean="0"/>
              <a:t>мозга она </a:t>
            </a:r>
            <a:r>
              <a:rPr lang="ru-RU" dirty="0"/>
              <a:t>становится осознанной и используется в формировании сложных моторных и психических функций, в том числе </a:t>
            </a:r>
            <a:r>
              <a:rPr lang="ru-RU" dirty="0" smtClean="0"/>
              <a:t>сознания.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0024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Физиология таламуса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Информация в таламусе </a:t>
            </a:r>
            <a:r>
              <a:rPr lang="ru-RU" dirty="0"/>
              <a:t>подвергается определенной обработке, интегрируется, приобретает эмоциональную </a:t>
            </a:r>
            <a:r>
              <a:rPr lang="ru-RU" dirty="0" smtClean="0"/>
              <a:t>окраску.</a:t>
            </a:r>
          </a:p>
          <a:p>
            <a:r>
              <a:rPr lang="ru-RU" dirty="0"/>
              <a:t>При разобщении таламуса с корой любые сенсорные раздражения (прикосновение, тепло, холод) воспринимаются как болевые</a:t>
            </a:r>
          </a:p>
        </p:txBody>
      </p:sp>
    </p:spTree>
    <p:extLst>
      <p:ext uri="{BB962C8B-B14F-4D97-AF65-F5344CB8AC3E}">
        <p14:creationId xmlns="" xmlns:p14="http://schemas.microsoft.com/office/powerpoint/2010/main" val="326387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Физиология таламуса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В обработке сенсорной информации и придании ей определенной эмоциональной выразительности играют роль двусторонние связи таламуса с подкорковыми образованиями и гипоталамусом. </a:t>
            </a:r>
            <a:endParaRPr lang="ru-RU" dirty="0" smtClean="0"/>
          </a:p>
          <a:p>
            <a:r>
              <a:rPr lang="ru-RU" dirty="0" smtClean="0"/>
              <a:t>Чувство </a:t>
            </a:r>
            <a:r>
              <a:rPr lang="ru-RU" dirty="0"/>
              <a:t>боли или удовольствия проявляется специфическими эмоциональными и вегетативными реакциями: мимическими движениями, изменением величины зрачков, покраснением или побледнением кожи, плачем, учащением дыхания и сердечных сокращений, не зависящими от сознания</a:t>
            </a:r>
          </a:p>
        </p:txBody>
      </p:sp>
    </p:spTree>
    <p:extLst>
      <p:ext uri="{BB962C8B-B14F-4D97-AF65-F5344CB8AC3E}">
        <p14:creationId xmlns="" xmlns:p14="http://schemas.microsoft.com/office/powerpoint/2010/main" val="295340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Физиология таламуса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</a:t>
            </a:r>
            <a:r>
              <a:rPr lang="ru-RU" dirty="0" smtClean="0"/>
              <a:t>аламус </a:t>
            </a:r>
            <a:r>
              <a:rPr lang="ru-RU" dirty="0"/>
              <a:t>оказывает влияние на состояние активности головного </a:t>
            </a:r>
            <a:r>
              <a:rPr lang="ru-RU" dirty="0" smtClean="0"/>
              <a:t>мозга (</a:t>
            </a:r>
            <a:r>
              <a:rPr lang="ru-RU" dirty="0"/>
              <a:t>Как часть восходящей активирующей ретикулярной </a:t>
            </a:r>
            <a:r>
              <a:rPr lang="ru-RU" dirty="0" smtClean="0"/>
              <a:t>системы)</a:t>
            </a:r>
          </a:p>
          <a:p>
            <a:r>
              <a:rPr lang="ru-RU" dirty="0"/>
              <a:t>Стимуляция неспецифических ядер таламуса и ретикулярной формации ствола приводит к активизации всего мозга</a:t>
            </a:r>
          </a:p>
        </p:txBody>
      </p:sp>
    </p:spTree>
    <p:extLst>
      <p:ext uri="{BB962C8B-B14F-4D97-AF65-F5344CB8AC3E}">
        <p14:creationId xmlns="" xmlns:p14="http://schemas.microsoft.com/office/powerpoint/2010/main" val="360038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КРОВОСНАБЖЕНИЕ ТАЛАМУСА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467544" y="1700808"/>
            <a:ext cx="4040188" cy="4536504"/>
          </a:xfrm>
        </p:spPr>
        <p:txBody>
          <a:bodyPr>
            <a:normAutofit fontScale="55000" lnSpcReduction="20000"/>
          </a:bodyPr>
          <a:lstStyle/>
          <a:p>
            <a:r>
              <a:rPr lang="ru-RU" dirty="0"/>
              <a:t>Кровоснабжение таламуса происходит </a:t>
            </a:r>
            <a:r>
              <a:rPr lang="ru-RU" dirty="0" smtClean="0"/>
              <a:t>из </a:t>
            </a:r>
            <a:r>
              <a:rPr lang="ru-RU" dirty="0"/>
              <a:t>систе­мы </a:t>
            </a:r>
            <a:r>
              <a:rPr lang="ru-RU" dirty="0" err="1"/>
              <a:t>вертебро</a:t>
            </a:r>
            <a:r>
              <a:rPr lang="ru-RU" dirty="0"/>
              <a:t>-базилярных артерий, частично веточками от задней сое­динительной </a:t>
            </a:r>
            <a:r>
              <a:rPr lang="ru-RU" dirty="0" smtClean="0"/>
              <a:t>артерии каротидного бассейна </a:t>
            </a:r>
          </a:p>
          <a:p>
            <a:r>
              <a:rPr lang="ru-RU" b="1" dirty="0" err="1"/>
              <a:t>Таламобугорная</a:t>
            </a:r>
            <a:r>
              <a:rPr lang="ru-RU" dirty="0"/>
              <a:t>, или </a:t>
            </a:r>
            <a:r>
              <a:rPr lang="ru-RU" b="1" dirty="0"/>
              <a:t>полярная</a:t>
            </a:r>
            <a:r>
              <a:rPr lang="ru-RU" dirty="0"/>
              <a:t>, артерия, отходящая от задней соединительной артерии, </a:t>
            </a:r>
            <a:r>
              <a:rPr lang="ru-RU" dirty="0" err="1"/>
              <a:t>кровоснабжает</a:t>
            </a:r>
            <a:r>
              <a:rPr lang="ru-RU" dirty="0"/>
              <a:t> передние отделы </a:t>
            </a:r>
            <a:r>
              <a:rPr lang="ru-RU" dirty="0" smtClean="0"/>
              <a:t>таламуса</a:t>
            </a:r>
          </a:p>
          <a:p>
            <a:r>
              <a:rPr lang="ru-RU" b="1" dirty="0" err="1"/>
              <a:t>Таламоперфорантные</a:t>
            </a:r>
            <a:r>
              <a:rPr lang="ru-RU" dirty="0"/>
              <a:t>, или </a:t>
            </a:r>
            <a:r>
              <a:rPr lang="ru-RU" b="1" dirty="0" err="1"/>
              <a:t>парамедианные</a:t>
            </a:r>
            <a:r>
              <a:rPr lang="ru-RU" dirty="0"/>
              <a:t>, артерии отходят от ЗМА в области бифуркации основной или от задней соединительной артерии. Они обеспечивают кровью дорсомедиальные отделы, интраламинарные ядра, мамиллоталамический </a:t>
            </a:r>
            <a:r>
              <a:rPr lang="ru-RU" dirty="0" smtClean="0"/>
              <a:t>тракт</a:t>
            </a:r>
          </a:p>
          <a:p>
            <a:r>
              <a:rPr lang="ru-RU" b="1" dirty="0" err="1" smtClean="0"/>
              <a:t>Таламоколенчатые</a:t>
            </a:r>
            <a:r>
              <a:rPr lang="ru-RU" b="1" dirty="0" smtClean="0"/>
              <a:t> </a:t>
            </a:r>
            <a:r>
              <a:rPr lang="ru-RU" b="1" dirty="0"/>
              <a:t>артерии</a:t>
            </a:r>
            <a:r>
              <a:rPr lang="ru-RU" dirty="0"/>
              <a:t>, число которых доходит до 5- 6, отходят от ЗМА и </a:t>
            </a:r>
            <a:r>
              <a:rPr lang="ru-RU" dirty="0" err="1"/>
              <a:t>кровоснабжают</a:t>
            </a:r>
            <a:r>
              <a:rPr lang="ru-RU" dirty="0"/>
              <a:t> вентролатеральные отделы таламуса.</a:t>
            </a:r>
          </a:p>
          <a:p>
            <a:r>
              <a:rPr lang="ru-RU" b="1" dirty="0"/>
              <a:t>Задние ворсинчатые артерии</a:t>
            </a:r>
            <a:r>
              <a:rPr lang="ru-RU" dirty="0"/>
              <a:t> (наружная и внутренняя) направляются к подушке и внутреннему и наружному коленчатым телам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645025" y="1628800"/>
            <a:ext cx="4041775" cy="1728192"/>
          </a:xfrm>
        </p:spPr>
        <p:txBody>
          <a:bodyPr/>
          <a:lstStyle/>
          <a:p>
            <a:r>
              <a:rPr lang="ru-RU" sz="1200" dirty="0" smtClean="0"/>
              <a:t>Вертебробазилярный </a:t>
            </a:r>
            <a:r>
              <a:rPr lang="ru-RU" sz="1200" dirty="0"/>
              <a:t>бассейн: 1 — основная артерия; 2 — ЗМА; 3 — </a:t>
            </a:r>
            <a:r>
              <a:rPr lang="ru-RU" sz="1200" dirty="0" err="1" smtClean="0"/>
              <a:t>таламо-перфорантные</a:t>
            </a:r>
            <a:r>
              <a:rPr lang="ru-RU" sz="1200" dirty="0" smtClean="0"/>
              <a:t> </a:t>
            </a:r>
            <a:r>
              <a:rPr lang="ru-RU" sz="1200" dirty="0"/>
              <a:t>(</a:t>
            </a:r>
            <a:r>
              <a:rPr lang="ru-RU" sz="1200" dirty="0" err="1"/>
              <a:t>парамедианные</a:t>
            </a:r>
            <a:r>
              <a:rPr lang="ru-RU" sz="1200" dirty="0" smtClean="0"/>
              <a:t>,) </a:t>
            </a:r>
            <a:r>
              <a:rPr lang="ru-RU" sz="1200" dirty="0"/>
              <a:t>артерии; 4 — </a:t>
            </a:r>
            <a:r>
              <a:rPr lang="ru-RU" sz="1200" dirty="0" err="1" smtClean="0"/>
              <a:t>таламоколенчатые</a:t>
            </a:r>
            <a:r>
              <a:rPr lang="ru-RU" sz="1200" dirty="0" smtClean="0"/>
              <a:t> </a:t>
            </a:r>
            <a:r>
              <a:rPr lang="ru-RU" sz="1200" dirty="0"/>
              <a:t>артерии; 5 — зад­ние ворсинчатые артерии.</a:t>
            </a:r>
            <a:br>
              <a:rPr lang="ru-RU" sz="1200" dirty="0"/>
            </a:br>
            <a:r>
              <a:rPr lang="ru-RU" sz="1200" dirty="0"/>
              <a:t>Каротидный бассейн: 6 — внутренняя сонная артерия; 7 — задняя соединительная артерия; 8 — полярные </a:t>
            </a:r>
            <a:r>
              <a:rPr lang="ru-RU" sz="1200" dirty="0" smtClean="0"/>
              <a:t>(</a:t>
            </a:r>
            <a:r>
              <a:rPr lang="ru-RU" sz="1200" dirty="0" err="1" smtClean="0"/>
              <a:t>таламобугорные</a:t>
            </a:r>
            <a:r>
              <a:rPr lang="ru-RU" sz="1200" dirty="0" smtClean="0"/>
              <a:t>) </a:t>
            </a:r>
            <a:r>
              <a:rPr lang="ru-RU" sz="1200" dirty="0"/>
              <a:t>артерии; 9 — передние ворсинчатые артерии</a:t>
            </a: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861048"/>
            <a:ext cx="3374645" cy="2592288"/>
          </a:xfrm>
        </p:spPr>
      </p:pic>
    </p:spTree>
    <p:extLst>
      <p:ext uri="{BB962C8B-B14F-4D97-AF65-F5344CB8AC3E}">
        <p14:creationId xmlns="" xmlns:p14="http://schemas.microsoft.com/office/powerpoint/2010/main" val="153447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ТАЛАМИЧЕСКИЕ СИНДРОМЫ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Поражение таламуса чаще всего обусловлено </a:t>
            </a:r>
            <a:r>
              <a:rPr lang="ru-RU" dirty="0" smtClean="0"/>
              <a:t>ишемическими </a:t>
            </a:r>
            <a:r>
              <a:rPr lang="ru-RU" dirty="0"/>
              <a:t>инсультами в системе </a:t>
            </a:r>
            <a:r>
              <a:rPr lang="ru-RU" dirty="0" err="1"/>
              <a:t>вертебро</a:t>
            </a:r>
            <a:r>
              <a:rPr lang="ru-RU" dirty="0"/>
              <a:t>-базилярных артерий или медиальными полушарными </a:t>
            </a:r>
            <a:r>
              <a:rPr lang="ru-RU" dirty="0" smtClean="0"/>
              <a:t>кровоизлияниями.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4327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Синдром </a:t>
            </a:r>
            <a:r>
              <a:rPr lang="ru-RU" dirty="0" err="1" smtClean="0"/>
              <a:t>таламобугорной</a:t>
            </a:r>
            <a:r>
              <a:rPr lang="ru-RU" dirty="0" smtClean="0"/>
              <a:t> </a:t>
            </a:r>
            <a:r>
              <a:rPr lang="ru-RU" dirty="0"/>
              <a:t>артерии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Поскольку передние отделы таламуса проецируются на префронтальную кору лобных долей, то их поражение напоминает клинику лобного синдрома: у пациента возникают апатия и абулия, он безынициативен, </a:t>
            </a:r>
            <a:r>
              <a:rPr lang="ru-RU" dirty="0" smtClean="0"/>
              <a:t>неряшлив.</a:t>
            </a:r>
          </a:p>
          <a:p>
            <a:r>
              <a:rPr lang="ru-RU" dirty="0"/>
              <a:t>Двустороннее поражение полюсов обоих зрительных бугров приводит к тяжелому нейропсихологическому расстройству, проявляющемуся </a:t>
            </a:r>
            <a:r>
              <a:rPr lang="ru-RU" dirty="0" err="1" smtClean="0"/>
              <a:t>аспонтанностью</a:t>
            </a:r>
            <a:r>
              <a:rPr lang="ru-RU" dirty="0" smtClean="0"/>
              <a:t> </a:t>
            </a:r>
            <a:r>
              <a:rPr lang="ru-RU" dirty="0"/>
              <a:t>и тяжелыми </a:t>
            </a:r>
            <a:r>
              <a:rPr lang="ru-RU" dirty="0" err="1"/>
              <a:t>амнестическими</a:t>
            </a:r>
            <a:r>
              <a:rPr lang="ru-RU" dirty="0"/>
              <a:t> нарушениями, эти изменения отличаются стойкостью и не регрессируют</a:t>
            </a:r>
          </a:p>
        </p:txBody>
      </p:sp>
    </p:spTree>
    <p:extLst>
      <p:ext uri="{BB962C8B-B14F-4D97-AF65-F5344CB8AC3E}">
        <p14:creationId xmlns="" xmlns:p14="http://schemas.microsoft.com/office/powerpoint/2010/main" val="271705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Инфаркты в зоне </a:t>
            </a:r>
            <a:r>
              <a:rPr lang="ru-RU" dirty="0" err="1"/>
              <a:t>таламоперфорантных</a:t>
            </a:r>
            <a:r>
              <a:rPr lang="ru-RU" dirty="0"/>
              <a:t> артерий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</a:t>
            </a:r>
            <a:r>
              <a:rPr lang="ru-RU" dirty="0" smtClean="0"/>
              <a:t>роявляются </a:t>
            </a:r>
            <a:r>
              <a:rPr lang="ru-RU" dirty="0"/>
              <a:t>острым угнетением сознания вследствие поражения интраламинарных ядер и ретикулярной формации среднего мозга. </a:t>
            </a:r>
            <a:endParaRPr lang="ru-RU" dirty="0" smtClean="0"/>
          </a:p>
          <a:p>
            <a:r>
              <a:rPr lang="ru-RU" dirty="0" smtClean="0"/>
              <a:t>Эти </a:t>
            </a:r>
            <a:r>
              <a:rPr lang="ru-RU" dirty="0"/>
              <a:t>нарушения </a:t>
            </a:r>
            <a:r>
              <a:rPr lang="ru-RU" dirty="0" err="1"/>
              <a:t>мотут</a:t>
            </a:r>
            <a:r>
              <a:rPr lang="ru-RU" dirty="0"/>
              <a:t> быть представлены в виде </a:t>
            </a:r>
            <a:r>
              <a:rPr lang="ru-RU" dirty="0" err="1"/>
              <a:t>гиперсомнии</a:t>
            </a:r>
            <a:r>
              <a:rPr lang="ru-RU" dirty="0"/>
              <a:t>, когда пациента можно разбудить, но при прекращении стимуляции он вновь погружается в глубокий сон или </a:t>
            </a:r>
            <a:r>
              <a:rPr lang="ru-RU" dirty="0" smtClean="0"/>
              <a:t>кому.</a:t>
            </a:r>
          </a:p>
          <a:p>
            <a:r>
              <a:rPr lang="ru-RU" dirty="0"/>
              <a:t>Другой характерный признак — нарушение вертикального взора, чаще парез взора вверх, но может быть и вниз, очень редко — сходящееся косоглазие. Возможны гиперкинезы: </a:t>
            </a:r>
            <a:r>
              <a:rPr lang="ru-RU" dirty="0" err="1"/>
              <a:t>астерексис</a:t>
            </a:r>
            <a:r>
              <a:rPr lang="ru-RU" dirty="0"/>
              <a:t>, </a:t>
            </a:r>
            <a:r>
              <a:rPr lang="ru-RU" dirty="0" err="1"/>
              <a:t>рубральный</a:t>
            </a:r>
            <a:r>
              <a:rPr lang="ru-RU" dirty="0"/>
              <a:t> тремор, дистония, блефароспазм</a:t>
            </a:r>
          </a:p>
        </p:txBody>
      </p:sp>
    </p:spTree>
    <p:extLst>
      <p:ext uri="{BB962C8B-B14F-4D97-AF65-F5344CB8AC3E}">
        <p14:creationId xmlns="" xmlns:p14="http://schemas.microsoft.com/office/powerpoint/2010/main" val="12969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Инфаркты в </a:t>
            </a:r>
            <a:r>
              <a:rPr lang="ru-RU" dirty="0"/>
              <a:t>бассейне </a:t>
            </a:r>
            <a:r>
              <a:rPr lang="ru-RU" dirty="0" err="1"/>
              <a:t>таламоколенчатой</a:t>
            </a:r>
            <a:r>
              <a:rPr lang="ru-RU" dirty="0"/>
              <a:t> артерии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114300" indent="0">
              <a:buNone/>
            </a:pPr>
            <a:r>
              <a:rPr lang="ru-RU" dirty="0" smtClean="0"/>
              <a:t>В этих случаях развивается </a:t>
            </a:r>
            <a:r>
              <a:rPr lang="ru-RU" dirty="0"/>
              <a:t>синдром </a:t>
            </a:r>
            <a:r>
              <a:rPr lang="ru-RU" dirty="0" err="1"/>
              <a:t>Дежерина</a:t>
            </a:r>
            <a:r>
              <a:rPr lang="ru-RU" dirty="0"/>
              <a:t>—</a:t>
            </a:r>
            <a:r>
              <a:rPr lang="ru-RU" dirty="0" err="1"/>
              <a:t>Русси</a:t>
            </a:r>
            <a:r>
              <a:rPr lang="ru-RU" dirty="0"/>
              <a:t>, который проявляется возникновением </a:t>
            </a:r>
            <a:r>
              <a:rPr lang="ru-RU" dirty="0" err="1" smtClean="0"/>
              <a:t>контрлатерально</a:t>
            </a:r>
            <a:r>
              <a:rPr lang="ru-RU" dirty="0" smtClean="0"/>
              <a:t> </a:t>
            </a:r>
            <a:r>
              <a:rPr lang="ru-RU" dirty="0"/>
              <a:t>очагу поражения:</a:t>
            </a:r>
          </a:p>
          <a:p>
            <a:pPr lvl="0"/>
            <a:r>
              <a:rPr lang="ru-RU" dirty="0" err="1"/>
              <a:t>Г</a:t>
            </a:r>
            <a:r>
              <a:rPr lang="ru-RU" dirty="0" err="1" smtClean="0"/>
              <a:t>емигипестезия</a:t>
            </a:r>
            <a:r>
              <a:rPr lang="ru-RU" dirty="0"/>
              <a:t>, включающая расстройство всех видов чувствительности, в большей степени — глубокой, часто — спонтанные парестезии;</a:t>
            </a:r>
          </a:p>
          <a:p>
            <a:pPr lvl="0"/>
            <a:r>
              <a:rPr lang="ru-RU" dirty="0"/>
              <a:t>С</a:t>
            </a:r>
            <a:r>
              <a:rPr lang="ru-RU" dirty="0" smtClean="0"/>
              <a:t>понтанные </a:t>
            </a:r>
            <a:r>
              <a:rPr lang="ru-RU" dirty="0"/>
              <a:t>боли с </a:t>
            </a:r>
            <a:r>
              <a:rPr lang="ru-RU" dirty="0" err="1"/>
              <a:t>гиперпатической</a:t>
            </a:r>
            <a:r>
              <a:rPr lang="ru-RU" dirty="0"/>
              <a:t> окраской, лечение которых ненаркотическими анальгетиками неэффективно;</a:t>
            </a:r>
          </a:p>
          <a:p>
            <a:pPr lvl="0"/>
            <a:r>
              <a:rPr lang="ru-RU" dirty="0"/>
              <a:t>С</a:t>
            </a:r>
            <a:r>
              <a:rPr lang="ru-RU" dirty="0" smtClean="0"/>
              <a:t>енситивная </a:t>
            </a:r>
            <a:r>
              <a:rPr lang="ru-RU" dirty="0" err="1"/>
              <a:t>гемиатаксия</a:t>
            </a:r>
            <a:r>
              <a:rPr lang="ru-RU" dirty="0"/>
              <a:t>;</a:t>
            </a:r>
          </a:p>
          <a:p>
            <a:pPr lvl="0"/>
            <a:r>
              <a:rPr lang="ru-RU" dirty="0" err="1"/>
              <a:t>А</a:t>
            </a:r>
            <a:r>
              <a:rPr lang="ru-RU" dirty="0" err="1" smtClean="0"/>
              <a:t>стереогноз</a:t>
            </a:r>
            <a:r>
              <a:rPr lang="ru-RU" dirty="0"/>
              <a:t>;</a:t>
            </a:r>
          </a:p>
          <a:p>
            <a:pPr lvl="0"/>
            <a:r>
              <a:rPr lang="ru-RU" dirty="0" err="1"/>
              <a:t>Г</a:t>
            </a:r>
            <a:r>
              <a:rPr lang="ru-RU" dirty="0" err="1" smtClean="0"/>
              <a:t>омонимная</a:t>
            </a:r>
            <a:r>
              <a:rPr lang="ru-RU" dirty="0" smtClean="0"/>
              <a:t> </a:t>
            </a:r>
            <a:r>
              <a:rPr lang="ru-RU" dirty="0"/>
              <a:t>гемианопсия;</a:t>
            </a:r>
          </a:p>
          <a:p>
            <a:pPr lvl="0"/>
            <a:r>
              <a:rPr lang="ru-RU" dirty="0"/>
              <a:t>Г</a:t>
            </a:r>
            <a:r>
              <a:rPr lang="ru-RU" dirty="0" smtClean="0"/>
              <a:t>емипарез</a:t>
            </a:r>
            <a:r>
              <a:rPr lang="ru-RU" dirty="0"/>
              <a:t>, стойкий или транзиторный (стойкое или временное поражение прилежащей внутренней капсулы);</a:t>
            </a:r>
          </a:p>
          <a:p>
            <a:pPr lvl="0"/>
            <a:r>
              <a:rPr lang="ru-RU" dirty="0"/>
              <a:t>С</a:t>
            </a:r>
            <a:r>
              <a:rPr lang="ru-RU" dirty="0" smtClean="0"/>
              <a:t>пецифическая </a:t>
            </a:r>
            <a:r>
              <a:rPr lang="ru-RU" dirty="0"/>
              <a:t>установка кисти — «таламическая» кисть с движениями </a:t>
            </a:r>
            <a:r>
              <a:rPr lang="ru-RU" dirty="0" err="1"/>
              <a:t>псевдоатетоза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Э</a:t>
            </a:r>
            <a:r>
              <a:rPr lang="ru-RU" dirty="0" smtClean="0"/>
              <a:t>мотивный </a:t>
            </a:r>
            <a:r>
              <a:rPr lang="ru-RU" dirty="0"/>
              <a:t>парез мимических мышц противоположной половины лица (отсутствие непроизвольных движений, </a:t>
            </a:r>
            <a:r>
              <a:rPr lang="ru-RU" dirty="0" err="1"/>
              <a:t>сопровождаюших</a:t>
            </a:r>
            <a:r>
              <a:rPr lang="ru-RU" dirty="0"/>
              <a:t> эмоции, при полной сохранности произвольных движений),</a:t>
            </a:r>
          </a:p>
          <a:p>
            <a:pPr lvl="0"/>
            <a:r>
              <a:rPr lang="ru-RU" dirty="0" smtClean="0"/>
              <a:t>Аффективные </a:t>
            </a:r>
            <a:r>
              <a:rPr lang="ru-RU" dirty="0"/>
              <a:t>расстройства в виде насильственного плача или смеха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1960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Инфаркты в </a:t>
            </a:r>
            <a:r>
              <a:rPr lang="ru-RU" dirty="0"/>
              <a:t>бассейне </a:t>
            </a:r>
            <a:r>
              <a:rPr lang="ru-RU" dirty="0" err="1"/>
              <a:t>таламоколенчатой</a:t>
            </a:r>
            <a:r>
              <a:rPr lang="ru-RU" dirty="0"/>
              <a:t> артерии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Описанный клинический синдром возникает вследствие поражения заднего вентрального и вентролатерального таламических ядер с распространением инфарктного очага на внутреннюю капсулу. Боль, </a:t>
            </a:r>
            <a:r>
              <a:rPr lang="ru-RU" dirty="0" err="1" smtClean="0"/>
              <a:t>дизестезия</a:t>
            </a:r>
            <a:r>
              <a:rPr lang="ru-RU" dirty="0" smtClean="0"/>
              <a:t> при таламическом синд­роме </a:t>
            </a:r>
            <a:r>
              <a:rPr lang="ru-RU" dirty="0" err="1" smtClean="0"/>
              <a:t>Дежерина</a:t>
            </a:r>
            <a:r>
              <a:rPr lang="ru-RU" dirty="0" smtClean="0"/>
              <a:t> — </a:t>
            </a:r>
            <a:r>
              <a:rPr lang="ru-RU" dirty="0" err="1" smtClean="0"/>
              <a:t>Русси</a:t>
            </a:r>
            <a:r>
              <a:rPr lang="ru-RU" dirty="0" smtClean="0"/>
              <a:t> дают основания считать, что на уровне специфических ядер таламуса происходит не просто переключение импульсов для передачи в кору больших полушарий, а осуществляется первичная обработка информации с формированием примитивных ощущений. При инфаркте нижнелатеральной таламической территории возникают очаги возбуждения, что при участии ассоциативных ядер обусловливает появление нелокализованных, диффузных жгучих (</a:t>
            </a:r>
            <a:r>
              <a:rPr lang="ru-RU" dirty="0" err="1" smtClean="0"/>
              <a:t>протопатических</a:t>
            </a:r>
            <a:r>
              <a:rPr lang="ru-RU" dirty="0" smtClean="0"/>
              <a:t>) болей, парестезии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1960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Инфаркты в бассейне </a:t>
            </a:r>
            <a:r>
              <a:rPr lang="ru-RU" dirty="0" err="1"/>
              <a:t>таламоколенчатой</a:t>
            </a:r>
            <a:r>
              <a:rPr lang="ru-RU" dirty="0"/>
              <a:t> артерии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Для поражения этого сосудистого бассейна может быть характерным сенсорный таламический инсульт — нарушение всех видов чувствительности по </a:t>
            </a:r>
            <a:r>
              <a:rPr lang="ru-RU" dirty="0" err="1"/>
              <a:t>гемитипу</a:t>
            </a:r>
            <a:r>
              <a:rPr lang="ru-RU" dirty="0"/>
              <a:t> без каких-либо дополнительных сим­птомов. </a:t>
            </a:r>
            <a:endParaRPr lang="ru-RU" dirty="0" smtClean="0"/>
          </a:p>
          <a:p>
            <a:r>
              <a:rPr lang="ru-RU" dirty="0" err="1" smtClean="0"/>
              <a:t>Гемигипестезия</a:t>
            </a:r>
            <a:r>
              <a:rPr lang="ru-RU" dirty="0"/>
              <a:t>, как правило, бывает слабо выраженной и неполной, поскольку часть спинальных сенсорных волокон (</a:t>
            </a:r>
            <a:r>
              <a:rPr lang="ru-RU" dirty="0" err="1"/>
              <a:t>спино</a:t>
            </a:r>
            <a:r>
              <a:rPr lang="ru-RU" dirty="0"/>
              <a:t>-ретикулярный тракт) минует таламус.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дальнейшем на фоне регресса нарушений возможно развитие таламического болевого синдрома</a:t>
            </a:r>
          </a:p>
        </p:txBody>
      </p:sp>
    </p:spTree>
    <p:extLst>
      <p:ext uri="{BB962C8B-B14F-4D97-AF65-F5344CB8AC3E}">
        <p14:creationId xmlns="" xmlns:p14="http://schemas.microsoft.com/office/powerpoint/2010/main" val="297655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Инфаркты в бассейне </a:t>
            </a:r>
            <a:r>
              <a:rPr lang="ru-RU" dirty="0" err="1"/>
              <a:t>таламоколенчатой</a:t>
            </a:r>
            <a:r>
              <a:rPr lang="ru-RU" dirty="0"/>
              <a:t> артерии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Сенсомоторный таламический инсульт возникает при распространении очага ишемии на прилегающее к вентролатеральным отделам таламуса заднее бедро внутренней капсулы </a:t>
            </a:r>
            <a:endParaRPr lang="ru-RU" dirty="0" smtClean="0"/>
          </a:p>
          <a:p>
            <a:r>
              <a:rPr lang="ru-RU" dirty="0" smtClean="0"/>
              <a:t>Результатом </a:t>
            </a:r>
            <a:r>
              <a:rPr lang="ru-RU" dirty="0"/>
              <a:t>становится сочетание </a:t>
            </a:r>
            <a:r>
              <a:rPr lang="ru-RU" dirty="0" err="1"/>
              <a:t>гемигипестезии</a:t>
            </a:r>
            <a:r>
              <a:rPr lang="ru-RU" dirty="0"/>
              <a:t> и спастического гемипареза с повышением сухожильных рефлексов и наличием разгибательных пирамидных знаков (симптом </a:t>
            </a:r>
            <a:r>
              <a:rPr lang="ru-RU" dirty="0" err="1"/>
              <a:t>Бабинского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256403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Инсульт в </a:t>
            </a:r>
            <a:r>
              <a:rPr lang="ru-RU" dirty="0"/>
              <a:t>бассейне задних ворсинчатых арте­рий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Проявляется </a:t>
            </a:r>
            <a:r>
              <a:rPr lang="ru-RU" dirty="0"/>
              <a:t>нарушением </a:t>
            </a:r>
            <a:r>
              <a:rPr lang="ru-RU" dirty="0" smtClean="0"/>
              <a:t>зрения (</a:t>
            </a:r>
            <a:r>
              <a:rPr lang="ru-RU" dirty="0" err="1" smtClean="0"/>
              <a:t>верхнеквадрантная</a:t>
            </a:r>
            <a:r>
              <a:rPr lang="ru-RU" dirty="0" smtClean="0"/>
              <a:t> </a:t>
            </a:r>
            <a:r>
              <a:rPr lang="ru-RU" dirty="0"/>
              <a:t>или </a:t>
            </a:r>
            <a:r>
              <a:rPr lang="ru-RU" dirty="0" err="1"/>
              <a:t>нижнеквадрантная</a:t>
            </a:r>
            <a:r>
              <a:rPr lang="ru-RU" dirty="0"/>
              <a:t> </a:t>
            </a:r>
            <a:r>
              <a:rPr lang="ru-RU" dirty="0" smtClean="0"/>
              <a:t>гемианопсия, </a:t>
            </a:r>
            <a:r>
              <a:rPr lang="ru-RU" dirty="0"/>
              <a:t>секторальное выпадение </a:t>
            </a:r>
            <a:r>
              <a:rPr lang="ru-RU" dirty="0" smtClean="0"/>
              <a:t>зрения). </a:t>
            </a:r>
          </a:p>
          <a:p>
            <a:r>
              <a:rPr lang="ru-RU" dirty="0" smtClean="0"/>
              <a:t>Эти </a:t>
            </a:r>
            <a:r>
              <a:rPr lang="ru-RU" dirty="0"/>
              <a:t>дефекты формируются вследствие поражения наружного коленчатого тела. </a:t>
            </a:r>
            <a:endParaRPr lang="ru-RU" dirty="0" smtClean="0"/>
          </a:p>
          <a:p>
            <a:r>
              <a:rPr lang="ru-RU" dirty="0" smtClean="0"/>
              <a:t>Возможны </a:t>
            </a:r>
            <a:r>
              <a:rPr lang="ru-RU" dirty="0"/>
              <a:t>негрубые чувствительные и двигательные нарушения (гемипарез, </a:t>
            </a:r>
            <a:r>
              <a:rPr lang="ru-RU" dirty="0" err="1"/>
              <a:t>гемигипестезия</a:t>
            </a:r>
            <a:r>
              <a:rPr lang="ru-RU" dirty="0"/>
              <a:t>) и нейропсихологические расстройства — апатия, элементы афазии, зрительные галлюцинации и </a:t>
            </a:r>
            <a:r>
              <a:rPr lang="ru-RU" dirty="0" err="1"/>
              <a:t>др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4337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Тромбоз проксимального отдела ЗМА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</a:t>
            </a:r>
            <a:r>
              <a:rPr lang="ru-RU" dirty="0" smtClean="0"/>
              <a:t>риводит </a:t>
            </a:r>
            <a:r>
              <a:rPr lang="ru-RU" dirty="0"/>
              <a:t>к поражению затылочной и височной долей полушарий головного мозга и одновремен­ному поражению таламуса в результате закупорки </a:t>
            </a:r>
            <a:r>
              <a:rPr lang="ru-RU" dirty="0" err="1"/>
              <a:t>таламоколенчатых</a:t>
            </a:r>
            <a:r>
              <a:rPr lang="ru-RU" dirty="0"/>
              <a:t> артерий, одновременно могут пострадать и </a:t>
            </a:r>
            <a:r>
              <a:rPr lang="ru-RU" dirty="0" err="1"/>
              <a:t>парамедианные</a:t>
            </a:r>
            <a:r>
              <a:rPr lang="ru-RU" dirty="0"/>
              <a:t> артерии среднего </a:t>
            </a:r>
            <a:r>
              <a:rPr lang="ru-RU" dirty="0" smtClean="0"/>
              <a:t>мозга</a:t>
            </a:r>
          </a:p>
          <a:p>
            <a:r>
              <a:rPr lang="ru-RU" dirty="0"/>
              <a:t>В результате у пациента возникает </a:t>
            </a:r>
            <a:r>
              <a:rPr lang="ru-RU" dirty="0" err="1"/>
              <a:t>гомонимная</a:t>
            </a:r>
            <a:r>
              <a:rPr lang="ru-RU" dirty="0"/>
              <a:t> полная или квадрантная гемианопсия с сохранностью </a:t>
            </a:r>
            <a:r>
              <a:rPr lang="ru-RU" dirty="0" err="1"/>
              <a:t>макулярного</a:t>
            </a:r>
            <a:r>
              <a:rPr lang="ru-RU" dirty="0"/>
              <a:t> зрения, сенсорная афазия, </a:t>
            </a:r>
            <a:r>
              <a:rPr lang="ru-RU" dirty="0" err="1"/>
              <a:t>амнестические</a:t>
            </a:r>
            <a:r>
              <a:rPr lang="ru-RU" dirty="0"/>
              <a:t> расстройства, а также признаки поражения наружных отделов таламуса </a:t>
            </a:r>
            <a:r>
              <a:rPr lang="ru-RU" dirty="0" err="1"/>
              <a:t>гемигипестезия</a:t>
            </a:r>
            <a:r>
              <a:rPr lang="ru-RU" dirty="0"/>
              <a:t> всех видов чувствительности, </a:t>
            </a:r>
            <a:r>
              <a:rPr lang="ru-RU" dirty="0" smtClean="0"/>
              <a:t>синдром </a:t>
            </a:r>
            <a:r>
              <a:rPr lang="ru-RU" dirty="0" err="1"/>
              <a:t>Дежерина</a:t>
            </a:r>
            <a:r>
              <a:rPr lang="ru-RU" dirty="0"/>
              <a:t>—</a:t>
            </a:r>
            <a:r>
              <a:rPr lang="ru-RU" dirty="0" err="1"/>
              <a:t>Русси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1501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3468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170</TotalTime>
  <Words>1766</Words>
  <Application>Microsoft Office PowerPoint</Application>
  <PresentationFormat>Экран (4:3)</PresentationFormat>
  <Paragraphs>126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Аптека</vt:lpstr>
      <vt:lpstr>Синдромы поражения таламуса</vt:lpstr>
      <vt:lpstr>Анатомия таламуса</vt:lpstr>
      <vt:lpstr>Анатомия таламуса</vt:lpstr>
      <vt:lpstr>Анатомия. Ядра таламуса</vt:lpstr>
      <vt:lpstr>Анатомия. Ядра таламуса</vt:lpstr>
      <vt:lpstr>Анатомия таламуса</vt:lpstr>
      <vt:lpstr>Классификация ядер таламуса по функции</vt:lpstr>
      <vt:lpstr>Специфические (релейные ядра)</vt:lpstr>
      <vt:lpstr>Специфические сенсорные ядра таламуса</vt:lpstr>
      <vt:lpstr>Специфические Моторные ядра таламуса</vt:lpstr>
      <vt:lpstr>Неспецифические ядра таламуса</vt:lpstr>
      <vt:lpstr>Неспецифические ядра таламуса</vt:lpstr>
      <vt:lpstr>Интраламннарные ядра</vt:lpstr>
      <vt:lpstr>Неспецифические ядра таламуса</vt:lpstr>
      <vt:lpstr>Ассоциативные ядра таламуса</vt:lpstr>
      <vt:lpstr>Ассоциативные ядра таламуса</vt:lpstr>
      <vt:lpstr>Ассоциативные ядра таламуса</vt:lpstr>
      <vt:lpstr>Ножки таламуса</vt:lpstr>
      <vt:lpstr>Физиология таламуса</vt:lpstr>
      <vt:lpstr>Физиология таламуса</vt:lpstr>
      <vt:lpstr>Физиология таламуса</vt:lpstr>
      <vt:lpstr>Физиология таламуса</vt:lpstr>
      <vt:lpstr>КРОВОСНАБЖЕНИЕ ТАЛАМУСА</vt:lpstr>
      <vt:lpstr>ТАЛАМИЧЕСКИЕ СИНДРОМЫ</vt:lpstr>
      <vt:lpstr>Синдром таламобугорной артерии</vt:lpstr>
      <vt:lpstr>Инфаркты в зоне таламоперфорантных артерий</vt:lpstr>
      <vt:lpstr>Инфаркты в бассейне таламоколенчатой артерии </vt:lpstr>
      <vt:lpstr>Инфаркты в бассейне таламоколенчатой артерии </vt:lpstr>
      <vt:lpstr>Инфаркты в бассейне таламоколенчатой артерии </vt:lpstr>
      <vt:lpstr>Инфаркты в бассейне таламоколенчатой артерии </vt:lpstr>
      <vt:lpstr>Инсульт в бассейне задних ворсинчатых арте­рий</vt:lpstr>
      <vt:lpstr>Тромбоз проксимального отдела ЗМА</vt:lpstr>
      <vt:lpstr>Спасибо за внимание!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Таламус. Анатомия, функции и симптомы поражения</dc:title>
  <dc:creator>Вальковы</dc:creator>
  <cp:lastModifiedBy>Анна</cp:lastModifiedBy>
  <cp:revision>17</cp:revision>
  <dcterms:created xsi:type="dcterms:W3CDTF">2012-09-21T13:34:52Z</dcterms:created>
  <dcterms:modified xsi:type="dcterms:W3CDTF">2015-10-12T12:21:31Z</dcterms:modified>
</cp:coreProperties>
</file>