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62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4ECDF60-7E1B-48B1-BA57-946B53C4A955}" type="datetimeFigureOut">
              <a:rPr lang="ru-RU" smtClean="0"/>
              <a:t>13.10.2015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18EF4AB-5576-4AFD-9684-AF75C3C97FE9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4ECDF60-7E1B-48B1-BA57-946B53C4A955}" type="datetimeFigureOut">
              <a:rPr lang="ru-RU" smtClean="0"/>
              <a:t>13.10.2015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18EF4AB-5576-4AFD-9684-AF75C3C97FE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4ECDF60-7E1B-48B1-BA57-946B53C4A955}" type="datetimeFigureOut">
              <a:rPr lang="ru-RU" smtClean="0"/>
              <a:t>13.10.2015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18EF4AB-5576-4AFD-9684-AF75C3C97FE9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CDF60-7E1B-48B1-BA57-946B53C4A955}" type="datetimeFigureOut">
              <a:rPr lang="ru-RU" smtClean="0"/>
              <a:t>13.10.2015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EF4AB-5576-4AFD-9684-AF75C3C97FE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CDF60-7E1B-48B1-BA57-946B53C4A955}" type="datetimeFigureOut">
              <a:rPr lang="ru-RU" smtClean="0"/>
              <a:t>13.10.2015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EF4AB-5576-4AFD-9684-AF75C3C97FE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4ECDF60-7E1B-48B1-BA57-946B53C4A955}" type="datetimeFigureOut">
              <a:rPr lang="ru-RU" smtClean="0"/>
              <a:t>13.10.2015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18EF4AB-5576-4AFD-9684-AF75C3C97FE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CDF60-7E1B-48B1-BA57-946B53C4A955}" type="datetimeFigureOut">
              <a:rPr lang="ru-RU" smtClean="0"/>
              <a:t>13.10.2015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EF4AB-5576-4AFD-9684-AF75C3C97F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4ECDF60-7E1B-48B1-BA57-946B53C4A955}" type="datetimeFigureOut">
              <a:rPr lang="ru-RU" smtClean="0"/>
              <a:t>13.10.2015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18EF4AB-5576-4AFD-9684-AF75C3C97FE9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4ECDF60-7E1B-48B1-BA57-946B53C4A955}" type="datetimeFigureOut">
              <a:rPr lang="ru-RU" smtClean="0"/>
              <a:t>13.10.2015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18EF4AB-5576-4AFD-9684-AF75C3C97FE9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CDF60-7E1B-48B1-BA57-946B53C4A955}" type="datetimeFigureOut">
              <a:rPr lang="ru-RU" smtClean="0"/>
              <a:t>13.10.2015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EF4AB-5576-4AFD-9684-AF75C3C97F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CDF60-7E1B-48B1-BA57-946B53C4A955}" type="datetimeFigureOut">
              <a:rPr lang="ru-RU" smtClean="0"/>
              <a:t>13.10.2015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EF4AB-5576-4AFD-9684-AF75C3C97F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4ECDF60-7E1B-48B1-BA57-946B53C4A955}" type="datetimeFigureOut">
              <a:rPr lang="ru-RU" smtClean="0"/>
              <a:t>13.10.2015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18EF4AB-5576-4AFD-9684-AF75C3C97FE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260648"/>
            <a:ext cx="7052320" cy="1080120"/>
          </a:xfrm>
        </p:spPr>
        <p:txBody>
          <a:bodyPr/>
          <a:lstStyle/>
          <a:p>
            <a:r>
              <a:rPr lang="ru-RU" dirty="0"/>
              <a:t>Цито- и </a:t>
            </a:r>
            <a:r>
              <a:rPr lang="ru-RU" dirty="0" err="1" smtClean="0"/>
              <a:t>миелоархитектоника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головного мозга.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060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         </a:t>
            </a:r>
            <a:r>
              <a:rPr lang="ru-RU" dirty="0" err="1" smtClean="0"/>
              <a:t>Цитоархитектоника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раздел </a:t>
            </a:r>
            <a:r>
              <a:rPr lang="ru-RU" dirty="0">
                <a:solidFill>
                  <a:srgbClr val="C00000"/>
                </a:solidFill>
              </a:rPr>
              <a:t>архитектоники коры </a:t>
            </a:r>
            <a:r>
              <a:rPr lang="ru-RU" dirty="0" smtClean="0">
                <a:solidFill>
                  <a:srgbClr val="C00000"/>
                </a:solidFill>
              </a:rPr>
              <a:t>головного  </a:t>
            </a:r>
            <a:r>
              <a:rPr lang="ru-RU" dirty="0">
                <a:solidFill>
                  <a:srgbClr val="C00000"/>
                </a:solidFill>
              </a:rPr>
              <a:t>мозга, посвященный величине, форме и расположению ее </a:t>
            </a:r>
            <a:r>
              <a:rPr lang="ru-RU" dirty="0" smtClean="0">
                <a:solidFill>
                  <a:srgbClr val="C00000"/>
                </a:solidFill>
              </a:rPr>
              <a:t>клеток.</a:t>
            </a:r>
          </a:p>
          <a:p>
            <a:r>
              <a:rPr lang="ru-RU" dirty="0" smtClean="0"/>
              <a:t>Кора головного  </a:t>
            </a:r>
            <a:r>
              <a:rPr lang="ru-RU" dirty="0"/>
              <a:t>мозга - это серое вещество поверхности больших полушарий толщиной 3 мм. Максимального развития она достигает в </a:t>
            </a:r>
            <a:r>
              <a:rPr lang="ru-RU" dirty="0" err="1"/>
              <a:t>прецентральной</a:t>
            </a:r>
            <a:r>
              <a:rPr lang="ru-RU" dirty="0"/>
              <a:t> извилине.</a:t>
            </a:r>
          </a:p>
          <a:p>
            <a:r>
              <a:rPr lang="ru-RU" dirty="0"/>
              <a:t>В коре большого мозга человека содержится около 70 % всех нейронов центральной нервной системы.</a:t>
            </a:r>
          </a:p>
          <a:p>
            <a:r>
              <a:rPr lang="ru-RU" dirty="0"/>
              <a:t>Масса коры большого мозга у взрослого человека составляет 580 г, или 40 % всей массы мозга. </a:t>
            </a:r>
          </a:p>
        </p:txBody>
      </p:sp>
    </p:spTree>
    <p:extLst>
      <p:ext uri="{BB962C8B-B14F-4D97-AF65-F5344CB8AC3E}">
        <p14:creationId xmlns:p14="http://schemas.microsoft.com/office/powerpoint/2010/main" val="261519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467600" cy="1143000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268760"/>
            <a:ext cx="7123491" cy="4968552"/>
          </a:xfrm>
        </p:spPr>
      </p:pic>
    </p:spTree>
    <p:extLst>
      <p:ext uri="{BB962C8B-B14F-4D97-AF65-F5344CB8AC3E}">
        <p14:creationId xmlns:p14="http://schemas.microsoft.com/office/powerpoint/2010/main" val="1450428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dirty="0" smtClean="0"/>
              <a:t>                </a:t>
            </a:r>
            <a:r>
              <a:rPr lang="ru-RU" dirty="0" smtClean="0"/>
              <a:t> </a:t>
            </a:r>
            <a:r>
              <a:rPr lang="ru-RU" dirty="0" err="1" smtClean="0"/>
              <a:t>Цитоархитектоника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1052736"/>
            <a:ext cx="7467600" cy="4873752"/>
          </a:xfrm>
        </p:spPr>
        <p:txBody>
          <a:bodyPr>
            <a:normAutofit/>
          </a:bodyPr>
          <a:lstStyle/>
          <a:p>
            <a:r>
              <a:rPr lang="ru-RU" dirty="0"/>
              <a:t>Кора больших полушарий делится в горизонтальном направлении на шесть </a:t>
            </a:r>
            <a:r>
              <a:rPr lang="ru-RU" dirty="0" smtClean="0"/>
              <a:t>слоев</a:t>
            </a:r>
            <a:r>
              <a:rPr lang="en-US" dirty="0" smtClean="0"/>
              <a:t>:</a:t>
            </a:r>
          </a:p>
          <a:p>
            <a:endParaRPr lang="ru-RU" dirty="0"/>
          </a:p>
          <a:p>
            <a:r>
              <a:rPr lang="en-US" sz="2000" dirty="0" smtClean="0">
                <a:solidFill>
                  <a:srgbClr val="C00000"/>
                </a:solidFill>
              </a:rPr>
              <a:t>1)</a:t>
            </a:r>
            <a:r>
              <a:rPr lang="ru-RU" sz="2000" dirty="0" smtClean="0">
                <a:solidFill>
                  <a:srgbClr val="C00000"/>
                </a:solidFill>
              </a:rPr>
              <a:t>Молекулярный слой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ru-RU" sz="2000" dirty="0" smtClean="0"/>
              <a:t>содержит </a:t>
            </a:r>
            <a:r>
              <a:rPr lang="ru-RU" sz="2000" dirty="0"/>
              <a:t>небольшое количество мелких ассоциативных клеток веретеновидной формы. </a:t>
            </a:r>
            <a:r>
              <a:rPr lang="ru-RU" sz="2000" dirty="0" smtClean="0"/>
              <a:t>Основная </a:t>
            </a:r>
            <a:r>
              <a:rPr lang="ru-RU" sz="2000" dirty="0"/>
              <a:t>масса волокон этого сплетения представлена ветвлениями дендритов нейронов нижележащих </a:t>
            </a:r>
            <a:r>
              <a:rPr lang="ru-RU" sz="2000" dirty="0" smtClean="0"/>
              <a:t>слоёв.</a:t>
            </a:r>
            <a:endParaRPr lang="en-US" sz="2000" dirty="0" smtClean="0"/>
          </a:p>
          <a:p>
            <a:r>
              <a:rPr lang="en-US" sz="2000" dirty="0" smtClean="0">
                <a:solidFill>
                  <a:srgbClr val="C00000"/>
                </a:solidFill>
              </a:rPr>
              <a:t>2)</a:t>
            </a:r>
            <a:r>
              <a:rPr lang="ru-RU" sz="2000" dirty="0">
                <a:solidFill>
                  <a:srgbClr val="C00000"/>
                </a:solidFill>
              </a:rPr>
              <a:t> Наружный зернистый </a:t>
            </a:r>
            <a:r>
              <a:rPr lang="ru-RU" sz="2000" dirty="0" smtClean="0">
                <a:solidFill>
                  <a:srgbClr val="C00000"/>
                </a:solidFill>
              </a:rPr>
              <a:t>слой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ru-RU" sz="2000" dirty="0" smtClean="0"/>
              <a:t>образован </a:t>
            </a:r>
            <a:r>
              <a:rPr lang="ru-RU" sz="2000" dirty="0"/>
              <a:t>мелкими нейронами диаметром около 10 мкм, имеющими округлую, угловатую и пирамидальную форму, и звёздчатыми нейронами. Дендриты этих клеток поднимаются в молекулярный слой. Аксоны или уходят в белое вещество, или, образуя дуги, также поступают в тангенциальное сплетение волокон молекулярного </a:t>
            </a:r>
            <a:r>
              <a:rPr lang="ru-RU" sz="2000" dirty="0" smtClean="0"/>
              <a:t>слоя.</a:t>
            </a:r>
            <a:endParaRPr lang="en-US" sz="20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8686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</a:t>
            </a:r>
            <a:r>
              <a:rPr lang="ru-RU" dirty="0" smtClean="0"/>
              <a:t>           </a:t>
            </a:r>
            <a:r>
              <a:rPr lang="ru-RU" dirty="0" err="1" smtClean="0"/>
              <a:t>Цитоархитектоника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smtClean="0">
                <a:solidFill>
                  <a:srgbClr val="C00000"/>
                </a:solidFill>
              </a:rPr>
              <a:t>  3)Слой </a:t>
            </a:r>
            <a:r>
              <a:rPr lang="ru-RU" dirty="0">
                <a:solidFill>
                  <a:srgbClr val="C00000"/>
                </a:solidFill>
              </a:rPr>
              <a:t>пирамидальных </a:t>
            </a:r>
            <a:r>
              <a:rPr lang="ru-RU" dirty="0" smtClean="0">
                <a:solidFill>
                  <a:srgbClr val="C00000"/>
                </a:solidFill>
              </a:rPr>
              <a:t>нейронов</a:t>
            </a:r>
            <a:endParaRPr lang="ru-RU" dirty="0">
              <a:solidFill>
                <a:srgbClr val="C00000"/>
              </a:solidFill>
            </a:endParaRPr>
          </a:p>
          <a:p>
            <a:r>
              <a:rPr lang="ru-RU" sz="2000" dirty="0"/>
              <a:t>Является самым широким по сравнению с другими слоями коры головного мозга. Он особенно хорошо развит в </a:t>
            </a:r>
            <a:r>
              <a:rPr lang="ru-RU" sz="2000" dirty="0" err="1"/>
              <a:t>прецентральной</a:t>
            </a:r>
            <a:r>
              <a:rPr lang="ru-RU" sz="2000" dirty="0"/>
              <a:t> извилине. Величина пирамидных клеток последовательно увеличивается в пределах 10-40 мкм от наружной зоны этого слоя к внутренней. </a:t>
            </a:r>
            <a:r>
              <a:rPr lang="ru-RU" sz="2000" dirty="0" smtClean="0">
                <a:solidFill>
                  <a:srgbClr val="C00000"/>
                </a:solidFill>
              </a:rPr>
              <a:t>Слой содержит мелкие и средние пирамидные нейроны.</a:t>
            </a:r>
          </a:p>
          <a:p>
            <a:r>
              <a:rPr lang="ru-RU" sz="2000" dirty="0">
                <a:solidFill>
                  <a:srgbClr val="C00000"/>
                </a:solidFill>
              </a:rPr>
              <a:t>4) Внутренний зернистый </a:t>
            </a:r>
            <a:r>
              <a:rPr lang="ru-RU" sz="2000" dirty="0" smtClean="0">
                <a:solidFill>
                  <a:srgbClr val="C00000"/>
                </a:solidFill>
              </a:rPr>
              <a:t>слой</a:t>
            </a:r>
            <a:endParaRPr lang="ru-RU" sz="2000" dirty="0">
              <a:solidFill>
                <a:srgbClr val="C00000"/>
              </a:solidFill>
            </a:endParaRPr>
          </a:p>
          <a:p>
            <a:r>
              <a:rPr lang="ru-RU" sz="2000" dirty="0"/>
              <a:t>В некоторых полях коры развит очень сильно (например, в зрительной зоне коры). Однако в других участках он может отсутствовать (в </a:t>
            </a:r>
            <a:r>
              <a:rPr lang="ru-RU" sz="2000" dirty="0" err="1"/>
              <a:t>прецентральной</a:t>
            </a:r>
            <a:r>
              <a:rPr lang="ru-RU" sz="2000" dirty="0"/>
              <a:t> извилине). Этот слой образован мелкими звёздчатыми нейронами. В его состав входит большое количество горизонтальных волокон </a:t>
            </a:r>
          </a:p>
        </p:txBody>
      </p:sp>
    </p:spTree>
    <p:extLst>
      <p:ext uri="{BB962C8B-B14F-4D97-AF65-F5344CB8AC3E}">
        <p14:creationId xmlns:p14="http://schemas.microsoft.com/office/powerpoint/2010/main" val="22796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5)</a:t>
            </a:r>
            <a:r>
              <a:rPr lang="ru-RU" dirty="0" err="1" smtClean="0">
                <a:solidFill>
                  <a:srgbClr val="FF0000"/>
                </a:solidFill>
              </a:rPr>
              <a:t>Ганглионарный</a:t>
            </a:r>
            <a:r>
              <a:rPr lang="ru-RU" dirty="0" smtClean="0">
                <a:solidFill>
                  <a:srgbClr val="FF0000"/>
                </a:solidFill>
              </a:rPr>
              <a:t> слой</a:t>
            </a:r>
            <a:endParaRPr lang="ru-RU" dirty="0"/>
          </a:p>
          <a:p>
            <a:r>
              <a:rPr lang="ru-RU" sz="2000" dirty="0"/>
              <a:t>Образован крупными пирамидными клетками, причём область </a:t>
            </a:r>
            <a:r>
              <a:rPr lang="ru-RU" sz="2000" dirty="0" err="1"/>
              <a:t>прецентральной</a:t>
            </a:r>
            <a:r>
              <a:rPr lang="ru-RU" sz="2000" dirty="0"/>
              <a:t> извилины </a:t>
            </a:r>
            <a:r>
              <a:rPr lang="ru-RU" sz="2000" dirty="0" smtClean="0"/>
              <a:t>содержит Клетки </a:t>
            </a:r>
            <a:r>
              <a:rPr lang="ru-RU" sz="2000" dirty="0" err="1" smtClean="0"/>
              <a:t>Беца</a:t>
            </a:r>
            <a:r>
              <a:rPr lang="ru-RU" sz="2000" dirty="0" smtClean="0"/>
              <a:t>. </a:t>
            </a:r>
            <a:r>
              <a:rPr lang="ru-RU" sz="2000" dirty="0"/>
              <a:t>Они достигают в высоту 120 и в ширину 80 мкм. </a:t>
            </a:r>
            <a:r>
              <a:rPr lang="ru-RU" sz="2000" dirty="0" smtClean="0"/>
              <a:t>Их </a:t>
            </a:r>
            <a:r>
              <a:rPr lang="ru-RU" sz="2000" dirty="0"/>
              <a:t>аксоны образуют главную часть </a:t>
            </a:r>
            <a:r>
              <a:rPr lang="ru-RU" sz="2000" dirty="0" err="1"/>
              <a:t>кортико</a:t>
            </a:r>
            <a:r>
              <a:rPr lang="ru-RU" sz="2000" dirty="0"/>
              <a:t>-спинальных и </a:t>
            </a:r>
            <a:r>
              <a:rPr lang="ru-RU" sz="2000" dirty="0" err="1"/>
              <a:t>кортико-нуклеарных</a:t>
            </a:r>
            <a:r>
              <a:rPr lang="ru-RU" sz="2000" dirty="0"/>
              <a:t> путей и оканчиваются на </a:t>
            </a:r>
            <a:r>
              <a:rPr lang="ru-RU" sz="2000" dirty="0" err="1"/>
              <a:t>мотонейронах</a:t>
            </a:r>
            <a:r>
              <a:rPr lang="ru-RU" sz="2000" dirty="0"/>
              <a:t> мозгового ствола и спинного </a:t>
            </a:r>
            <a:r>
              <a:rPr lang="ru-RU" sz="2000" dirty="0" smtClean="0"/>
              <a:t>мозга.</a:t>
            </a:r>
          </a:p>
          <a:p>
            <a:r>
              <a:rPr lang="en-US" sz="2000" dirty="0" smtClean="0">
                <a:solidFill>
                  <a:srgbClr val="FF0000"/>
                </a:solidFill>
              </a:rPr>
              <a:t>6)</a:t>
            </a:r>
            <a:r>
              <a:rPr lang="ru-RU" sz="2000" dirty="0">
                <a:solidFill>
                  <a:srgbClr val="FF0000"/>
                </a:solidFill>
              </a:rPr>
              <a:t> Слой </a:t>
            </a:r>
            <a:r>
              <a:rPr lang="ru-RU" sz="2000" dirty="0" err="1">
                <a:solidFill>
                  <a:srgbClr val="FF0000"/>
                </a:solidFill>
              </a:rPr>
              <a:t>мультиморфных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smtClean="0">
                <a:solidFill>
                  <a:srgbClr val="FF0000"/>
                </a:solidFill>
              </a:rPr>
              <a:t>клеток</a:t>
            </a:r>
            <a:endParaRPr lang="ru-RU" sz="2000" dirty="0">
              <a:solidFill>
                <a:srgbClr val="FF0000"/>
              </a:solidFill>
            </a:endParaRPr>
          </a:p>
          <a:p>
            <a:r>
              <a:rPr lang="ru-RU" sz="2000" dirty="0"/>
              <a:t>Образован нейронами различной, преимущественно веретенообразной формы. Внешняя зона этого слоя содержит более крупные клетки. Нейроны внутренней зоны мельче и лежат на большом расстоянии друг от друга. Аксоны клеток полиморфного слоя уходят в белое вещество в составе эфферентных путей головного мозга. Дендриты достигают молекулярного слоя </a:t>
            </a:r>
            <a:r>
              <a:rPr lang="ru-RU" sz="2000" dirty="0" smtClean="0"/>
              <a:t>коры</a:t>
            </a:r>
            <a:r>
              <a:rPr lang="en-US" sz="2000" dirty="0"/>
              <a:t>.</a:t>
            </a:r>
            <a:endParaRPr lang="ru-RU" sz="20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1633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r>
              <a:rPr lang="ru-RU" dirty="0" smtClean="0"/>
              <a:t>               </a:t>
            </a:r>
            <a:r>
              <a:rPr lang="ru-RU" dirty="0" err="1" smtClean="0"/>
              <a:t>Миелоархитектоника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908720"/>
            <a:ext cx="7467600" cy="487375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Р</a:t>
            </a:r>
            <a:r>
              <a:rPr lang="ru-RU" dirty="0" smtClean="0"/>
              <a:t>аздел </a:t>
            </a:r>
            <a:r>
              <a:rPr lang="ru-RU" dirty="0"/>
              <a:t>архитектоники головного мозга, изучающий расположение, </a:t>
            </a:r>
            <a:r>
              <a:rPr lang="ru-RU" dirty="0">
                <a:solidFill>
                  <a:srgbClr val="FF0000"/>
                </a:solidFill>
              </a:rPr>
              <a:t>строение и пространственное соотношение нервных волокон в коре полушарий большого </a:t>
            </a:r>
            <a:r>
              <a:rPr lang="ru-RU" dirty="0" smtClean="0">
                <a:solidFill>
                  <a:srgbClr val="FF0000"/>
                </a:solidFill>
              </a:rPr>
              <a:t>мозга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888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</a:t>
            </a:r>
            <a:r>
              <a:rPr lang="ru-RU" dirty="0" err="1" smtClean="0"/>
              <a:t>Миелоархитектоника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2000" dirty="0"/>
              <a:t>Среди нервных волокон коры полушарий головного мозга можно выделить</a:t>
            </a:r>
            <a:r>
              <a:rPr lang="ru-RU" sz="2000" dirty="0" smtClean="0"/>
              <a:t>:</a:t>
            </a:r>
            <a:endParaRPr lang="ru-RU" sz="2000" dirty="0"/>
          </a:p>
          <a:p>
            <a:r>
              <a:rPr lang="ru-RU" sz="2000" dirty="0"/>
              <a:t>ассоциативные волокна — связывают отдельные участки коры одного полушария</a:t>
            </a:r>
          </a:p>
          <a:p>
            <a:r>
              <a:rPr lang="ru-RU" sz="2000" dirty="0" err="1"/>
              <a:t>комиссуральные</a:t>
            </a:r>
            <a:r>
              <a:rPr lang="ru-RU" sz="2000" dirty="0"/>
              <a:t> волокна — соединяют кору двух полушарий</a:t>
            </a:r>
          </a:p>
          <a:p>
            <a:r>
              <a:rPr lang="ru-RU" sz="2000" dirty="0"/>
              <a:t>проекционные волокна — соединяют кору с ядрами низших отделов центральной нервной системы. Афферентные проекционные волокна заканчиваются в слое пирамидальных нейронов</a:t>
            </a:r>
          </a:p>
        </p:txBody>
      </p:sp>
    </p:spTree>
    <p:extLst>
      <p:ext uri="{BB962C8B-B14F-4D97-AF65-F5344CB8AC3E}">
        <p14:creationId xmlns:p14="http://schemas.microsoft.com/office/powerpoint/2010/main" val="1874939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35600"/>
            <a:ext cx="7467600" cy="778098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Модульный принцип организации коры</a:t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9182" y="836712"/>
            <a:ext cx="4546848" cy="5544616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Модуль</a:t>
            </a:r>
            <a:r>
              <a:rPr lang="ru-RU" sz="2000" dirty="0" smtClean="0"/>
              <a:t>-структурно-функциональная единица коры больших полушарий. Представляет собой колонку, диаметром 300мкм,специфически расположенных нейронов вокруг </a:t>
            </a:r>
            <a:r>
              <a:rPr lang="ru-RU" sz="2000" dirty="0" err="1" smtClean="0"/>
              <a:t>кортико-картикального</a:t>
            </a:r>
            <a:r>
              <a:rPr lang="ru-RU" sz="2000" dirty="0" smtClean="0"/>
              <a:t>. Основной </a:t>
            </a:r>
            <a:r>
              <a:rPr lang="ru-RU" sz="2000" dirty="0" err="1" smtClean="0"/>
              <a:t>эффекторной</a:t>
            </a:r>
            <a:r>
              <a:rPr lang="ru-RU" sz="2000" dirty="0" smtClean="0"/>
              <a:t> клеткой модуля </a:t>
            </a:r>
            <a:r>
              <a:rPr lang="ru-RU" sz="2000" dirty="0" err="1" smtClean="0"/>
              <a:t>являеться</a:t>
            </a:r>
            <a:r>
              <a:rPr lang="ru-RU" sz="2000" dirty="0" smtClean="0"/>
              <a:t> пирамидный нейрон, остальные типы нейронов передают тормозящие или возбуждающие импульсы на него.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980728"/>
            <a:ext cx="3794628" cy="5328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683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ru-RU" dirty="0" smtClean="0"/>
              <a:t>              </a:t>
            </a:r>
            <a:r>
              <a:rPr lang="ru-RU" dirty="0" err="1" smtClean="0"/>
              <a:t>Миелоархитектоника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827584" y="1772816"/>
            <a:ext cx="7467600" cy="4464496"/>
          </a:xfrm>
        </p:spPr>
        <p:txBody>
          <a:bodyPr>
            <a:noAutofit/>
          </a:bodyPr>
          <a:lstStyle/>
          <a:p>
            <a:r>
              <a:rPr lang="ru-RU" sz="1800" dirty="0" smtClean="0"/>
              <a:t>В </a:t>
            </a:r>
            <a:r>
              <a:rPr lang="ru-RU" sz="1800" dirty="0"/>
              <a:t>модуль входят </a:t>
            </a:r>
            <a:r>
              <a:rPr lang="ru-RU" sz="1800" dirty="0">
                <a:solidFill>
                  <a:srgbClr val="FF0000"/>
                </a:solidFill>
              </a:rPr>
              <a:t>два </a:t>
            </a:r>
            <a:r>
              <a:rPr lang="ru-RU" sz="1800" dirty="0" err="1">
                <a:solidFill>
                  <a:srgbClr val="FF0000"/>
                </a:solidFill>
              </a:rPr>
              <a:t>таламо</a:t>
            </a:r>
            <a:r>
              <a:rPr lang="ru-RU" sz="1800" dirty="0">
                <a:solidFill>
                  <a:srgbClr val="FF0000"/>
                </a:solidFill>
              </a:rPr>
              <a:t>-кортикальных волокна </a:t>
            </a:r>
            <a:r>
              <a:rPr lang="ru-RU" sz="1800" dirty="0"/>
              <a:t>— специфических афферентных волокна, оканчивающихся в IV слое коры на </a:t>
            </a:r>
            <a:r>
              <a:rPr lang="ru-RU" sz="1800" dirty="0" err="1"/>
              <a:t>шипиковых</a:t>
            </a:r>
            <a:r>
              <a:rPr lang="ru-RU" sz="1800" dirty="0"/>
              <a:t> звёздчатых нейронах и отходящих от основания (базальных) дендритах пирамидальных нейронов. Каждый модуль, </a:t>
            </a:r>
            <a:r>
              <a:rPr lang="ru-RU" sz="1800" dirty="0" smtClean="0"/>
              <a:t>разделяется </a:t>
            </a:r>
            <a:r>
              <a:rPr lang="ru-RU" sz="1800" dirty="0"/>
              <a:t>на два микромодуля диаметром менее 100 мкм</a:t>
            </a:r>
            <a:r>
              <a:rPr lang="ru-RU" sz="1800" dirty="0" smtClean="0"/>
              <a:t>.</a:t>
            </a:r>
          </a:p>
          <a:p>
            <a:r>
              <a:rPr lang="ru-RU" sz="1800" dirty="0" smtClean="0"/>
              <a:t>. </a:t>
            </a:r>
            <a:r>
              <a:rPr lang="ru-RU" sz="1800" dirty="0"/>
              <a:t>Аксоны пирамидальных нейронов модуля проецируются на три модуля той же стороны и через мозолистое тело посредством </a:t>
            </a:r>
            <a:r>
              <a:rPr lang="ru-RU" sz="1800" dirty="0" err="1"/>
              <a:t>комиссуральных</a:t>
            </a:r>
            <a:r>
              <a:rPr lang="ru-RU" sz="1800" dirty="0"/>
              <a:t> волокон на два модуля противоположного полушария. В отличие от специфических афферентных волокон, оканчивающихся в IV слое коры, </a:t>
            </a:r>
            <a:r>
              <a:rPr lang="ru-RU" sz="1800" dirty="0" err="1"/>
              <a:t>кортико</a:t>
            </a:r>
            <a:r>
              <a:rPr lang="ru-RU" sz="1800" dirty="0"/>
              <a:t>-кортикальные волокна образуют окончания во всех слоях коры, и, достигая I слоя, дают горизонтальные ветви, выходящие далеко за пределы модуля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980728"/>
            <a:ext cx="69127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    Модульный принцип организации коры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17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7467600" cy="6069288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Помимо специфических (</a:t>
            </a:r>
            <a:r>
              <a:rPr lang="ru-RU" dirty="0" err="1"/>
              <a:t>таламо</a:t>
            </a:r>
            <a:r>
              <a:rPr lang="ru-RU" dirty="0"/>
              <a:t>-кортикальных) афферентных волокон, на выходные пирамидальные нейроны возбуждающее влияние оказывают </a:t>
            </a:r>
            <a:r>
              <a:rPr lang="ru-RU" dirty="0" err="1">
                <a:solidFill>
                  <a:srgbClr val="FF0000"/>
                </a:solidFill>
              </a:rPr>
              <a:t>шипиковые</a:t>
            </a:r>
            <a:r>
              <a:rPr lang="ru-RU" dirty="0">
                <a:solidFill>
                  <a:srgbClr val="FF0000"/>
                </a:solidFill>
              </a:rPr>
              <a:t> звёздчатые нейроны.</a:t>
            </a:r>
            <a:r>
              <a:rPr lang="ru-RU" dirty="0"/>
              <a:t> Различают два типа </a:t>
            </a:r>
            <a:r>
              <a:rPr lang="ru-RU" dirty="0" err="1"/>
              <a:t>шипиковых</a:t>
            </a:r>
            <a:r>
              <a:rPr lang="ru-RU" dirty="0"/>
              <a:t> клеток</a:t>
            </a:r>
            <a:r>
              <a:rPr lang="ru-RU" dirty="0" smtClean="0"/>
              <a:t>:</a:t>
            </a:r>
            <a:endParaRPr lang="ru-RU" dirty="0"/>
          </a:p>
          <a:p>
            <a:r>
              <a:rPr lang="ru-RU" dirty="0" smtClean="0">
                <a:solidFill>
                  <a:srgbClr val="FF0000"/>
                </a:solidFill>
              </a:rPr>
              <a:t>1шипиковые</a:t>
            </a:r>
            <a:r>
              <a:rPr lang="ru-RU" dirty="0" smtClean="0"/>
              <a:t> </a:t>
            </a:r>
            <a:r>
              <a:rPr lang="ru-RU" dirty="0"/>
              <a:t>звёздчатые нейроны фокального типа, образующие множественные синапсы на отходящих от верхушки (апикальных) дендритах пирамидального нейрона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2шипиковые </a:t>
            </a:r>
            <a:r>
              <a:rPr lang="ru-RU" dirty="0"/>
              <a:t>звёздчатые нейроны диффузного типа, аксоны которых широко ветвятся в IV слое и возбуждают базальные дендриты пирамидальных нейронов. Коллатерали аксонов пирамидных нейронов вызывают диффузное возбуждение соседних пирамид </a:t>
            </a:r>
          </a:p>
        </p:txBody>
      </p:sp>
    </p:spTree>
    <p:extLst>
      <p:ext uri="{BB962C8B-B14F-4D97-AF65-F5344CB8AC3E}">
        <p14:creationId xmlns:p14="http://schemas.microsoft.com/office/powerpoint/2010/main" val="228339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260648"/>
            <a:ext cx="7467600" cy="6264696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Тормозная система модуля </a:t>
            </a:r>
            <a:r>
              <a:rPr lang="ru-RU" dirty="0"/>
              <a:t>представлена следующими типами нейронов:</a:t>
            </a:r>
          </a:p>
          <a:p>
            <a:endParaRPr lang="ru-RU" dirty="0" smtClean="0"/>
          </a:p>
          <a:p>
            <a:r>
              <a:rPr lang="ru-RU" dirty="0" smtClean="0"/>
              <a:t>1)</a:t>
            </a:r>
            <a:r>
              <a:rPr lang="ru-RU" dirty="0" err="1" smtClean="0"/>
              <a:t>корзинчатые</a:t>
            </a:r>
            <a:r>
              <a:rPr lang="ru-RU" dirty="0" smtClean="0"/>
              <a:t> </a:t>
            </a:r>
            <a:r>
              <a:rPr lang="ru-RU" dirty="0"/>
              <a:t>нейроны — тормозные нейроны, образующие тормозящие синапсы на телах практически всех пирамидных клеток. </a:t>
            </a:r>
            <a:r>
              <a:rPr lang="ru-RU" dirty="0" smtClean="0">
                <a:solidFill>
                  <a:srgbClr val="FF0000"/>
                </a:solidFill>
              </a:rPr>
              <a:t>Они подразделяются </a:t>
            </a:r>
            <a:r>
              <a:rPr lang="ru-RU" dirty="0">
                <a:solidFill>
                  <a:srgbClr val="FF0000"/>
                </a:solidFill>
              </a:rPr>
              <a:t>на</a:t>
            </a:r>
            <a:r>
              <a:rPr lang="ru-RU" dirty="0"/>
              <a:t> </a:t>
            </a:r>
            <a:r>
              <a:rPr lang="ru-RU" dirty="0">
                <a:solidFill>
                  <a:srgbClr val="FF0000"/>
                </a:solidFill>
              </a:rPr>
              <a:t>малые</a:t>
            </a:r>
            <a:r>
              <a:rPr lang="ru-RU" dirty="0"/>
              <a:t> </a:t>
            </a:r>
            <a:r>
              <a:rPr lang="ru-RU" dirty="0" err="1" smtClean="0"/>
              <a:t>корзинчатые</a:t>
            </a:r>
            <a:r>
              <a:rPr lang="ru-RU" dirty="0" smtClean="0"/>
              <a:t> </a:t>
            </a:r>
            <a:r>
              <a:rPr lang="ru-RU" dirty="0"/>
              <a:t>нейроны, оказывающие тормозящее влияние на пирамидные нейроны II, III и V слоёв модуля, и </a:t>
            </a:r>
            <a:r>
              <a:rPr lang="ru-RU" dirty="0">
                <a:solidFill>
                  <a:srgbClr val="FF0000"/>
                </a:solidFill>
              </a:rPr>
              <a:t>большие</a:t>
            </a:r>
            <a:r>
              <a:rPr lang="ru-RU" dirty="0"/>
              <a:t> </a:t>
            </a:r>
            <a:r>
              <a:rPr lang="ru-RU" dirty="0" err="1"/>
              <a:t>корзинчатые</a:t>
            </a:r>
            <a:r>
              <a:rPr lang="ru-RU" dirty="0"/>
              <a:t> клетки, располагающиеся на периферии модуля и имеющие тенденцию подавлять пирамидные нейроны соседних модулей</a:t>
            </a:r>
          </a:p>
          <a:p>
            <a:r>
              <a:rPr lang="ru-RU" dirty="0" smtClean="0"/>
              <a:t>2)</a:t>
            </a:r>
            <a:r>
              <a:rPr lang="ru-RU" dirty="0" err="1" smtClean="0"/>
              <a:t>аксоаксональные</a:t>
            </a:r>
            <a:r>
              <a:rPr lang="ru-RU" dirty="0" smtClean="0"/>
              <a:t> </a:t>
            </a:r>
            <a:r>
              <a:rPr lang="ru-RU" dirty="0"/>
              <a:t>нейроны, тормозящие пирамидные нейроны II и III слоёв. Каждая такая клетка образует синапсы на начальных участках аксонов сотен нейронов II и III слоёв. Они тормозят, таким образом, </a:t>
            </a:r>
            <a:r>
              <a:rPr lang="ru-RU" dirty="0" err="1"/>
              <a:t>кортико</a:t>
            </a:r>
            <a:r>
              <a:rPr lang="ru-RU" dirty="0"/>
              <a:t>-кортикальные волокна, но не проекционные волокна нейронов V слоя</a:t>
            </a:r>
          </a:p>
        </p:txBody>
      </p:sp>
    </p:spTree>
    <p:extLst>
      <p:ext uri="{BB962C8B-B14F-4D97-AF65-F5344CB8AC3E}">
        <p14:creationId xmlns:p14="http://schemas.microsoft.com/office/powerpoint/2010/main" val="76467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86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100</TotalTime>
  <Words>768</Words>
  <Application>Microsoft Office PowerPoint</Application>
  <PresentationFormat>Экран (4:3)</PresentationFormat>
  <Paragraphs>41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Эркер</vt:lpstr>
      <vt:lpstr>Цито- и миелоархитектоника головного мозга.</vt:lpstr>
      <vt:lpstr>                 Цитоархитектоника</vt:lpstr>
      <vt:lpstr> </vt:lpstr>
      <vt:lpstr>                  Цитоархитектоника</vt:lpstr>
      <vt:lpstr>                  Цитоархитектоника</vt:lpstr>
      <vt:lpstr>Презентация PowerPoint</vt:lpstr>
      <vt:lpstr>               Миелоархитектоника</vt:lpstr>
      <vt:lpstr>                Миелоархитектоника</vt:lpstr>
      <vt:lpstr>Модульный принцип организации коры </vt:lpstr>
      <vt:lpstr>              Миелоархитектоника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Цито- и миелоархитектоника головного мозга.</dc:title>
  <dc:creator>влад</dc:creator>
  <cp:lastModifiedBy>влад</cp:lastModifiedBy>
  <cp:revision>10</cp:revision>
  <dcterms:created xsi:type="dcterms:W3CDTF">2015-10-13T01:10:43Z</dcterms:created>
  <dcterms:modified xsi:type="dcterms:W3CDTF">2015-10-13T02:51:31Z</dcterms:modified>
</cp:coreProperties>
</file>