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3" r:id="rId3"/>
    <p:sldId id="264" r:id="rId4"/>
    <p:sldId id="257" r:id="rId5"/>
    <p:sldId id="262" r:id="rId6"/>
    <p:sldId id="258" r:id="rId7"/>
    <p:sldId id="261" r:id="rId8"/>
    <p:sldId id="259" r:id="rId9"/>
    <p:sldId id="265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dirty="0"/>
              <a:t>3/21/2015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dirty="0"/>
              <a:t>3/21/2015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3/21/2015</a:t>
            </a:fld>
            <a:endParaRPr lang="en-US" dirty="0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3/21/2015</a:t>
            </a:fld>
            <a:endParaRPr lang="en-US" dirty="0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3/21/2015</a:t>
            </a:fld>
            <a:endParaRPr lang="en-US" dirty="0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3/21/2015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3/21/2015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3/21/2015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dirty="0"/>
              <a:t>3/21/2015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dirty="0"/>
              <a:t>3/21/2015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7F1E4F-1CFF-5643-939E-02111984F565}" type="slidenum">
              <a:rPr lang="en-US" dirty="0"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64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8788" y="180304"/>
            <a:ext cx="12063211" cy="3258355"/>
          </a:xfrm>
        </p:spPr>
        <p:txBody>
          <a:bodyPr/>
          <a:lstStyle/>
          <a:p>
            <a:r>
              <a:rPr lang="ru-RU" sz="6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Фатальная семейная </a:t>
            </a:r>
            <a:r>
              <a:rPr lang="ru-RU" sz="6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инсомния</a:t>
            </a:r>
            <a:endParaRPr lang="ru-RU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624293" y="5009883"/>
            <a:ext cx="4468967" cy="1848118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Выполнила: студентка 4 курса 23 группы лечебного факультета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Сатункина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В.Н.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947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5926" y="2591703"/>
            <a:ext cx="6134675" cy="426629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242741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03312" y="1056068"/>
            <a:ext cx="8946541" cy="519233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Фатальная семейная бессонница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(англ.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Fatal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familial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insomnia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FFI) — редкое неизлечимое наследственное (доминантно-наследуемое </a:t>
            </a:r>
            <a:r>
              <a:rPr lang="ru-RU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прионное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заболевание, при котором больной умирает от бессонницы. </a:t>
            </a:r>
          </a:p>
        </p:txBody>
      </p:sp>
    </p:spTree>
    <p:extLst>
      <p:ext uri="{BB962C8B-B14F-4D97-AF65-F5344CB8AC3E}">
        <p14:creationId xmlns:p14="http://schemas.microsoft.com/office/powerpoint/2010/main" val="232511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2305318"/>
            <a:ext cx="8384146" cy="445609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Для </a:t>
            </a:r>
            <a:r>
              <a:rPr lang="ru-RU" dirty="0"/>
              <a:t>болезни характерен аутосомно-доминантный тип наследования: то есть у нее нет носителей. Детям она передается от родителей с вероятностью 50% и только при условии, если кто-то из них болен. Мужчины и женщины болеют фатальной семейной бессонницей с одинаковой частотой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/>
              <a:t>Болезнь начинается в возрасте от 30 до 60 лет, в среднем в 50. Болезнь продолжается от 7 до 36 месяцев, после чего больной умирает.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7746" y="2192025"/>
            <a:ext cx="3686175" cy="334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252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74220" y="1"/>
            <a:ext cx="9404723" cy="114622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История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146221"/>
            <a:ext cx="12191999" cy="5711779"/>
          </a:xfrm>
        </p:spPr>
        <p:txBody>
          <a:bodyPr>
            <a:normAutofit/>
          </a:bodyPr>
          <a:lstStyle/>
          <a:p>
            <a:r>
              <a:rPr lang="ru-RU" dirty="0"/>
              <a:t>В разных источниках встречаются описания загадочного маниакального состояния. Его называли сумасшествием, больных помещали в дома для умалишенных. И там после нескольких месяцев мучительных страданий больные умирали.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1977 году тетка супруги </a:t>
            </a:r>
            <a:r>
              <a:rPr lang="ru-RU" dirty="0" err="1"/>
              <a:t>Игнацио</a:t>
            </a:r>
            <a:r>
              <a:rPr lang="ru-RU" dirty="0"/>
              <a:t> </a:t>
            </a:r>
            <a:r>
              <a:rPr lang="ru-RU" dirty="0" err="1"/>
              <a:t>Ройтера</a:t>
            </a:r>
            <a:r>
              <a:rPr lang="ru-RU" dirty="0"/>
              <a:t> заболела странным недугом. Женщина утверждала, что не может уснуть, хотя внешне казалось, она спала постоянно. Месяц за месяцем состояние больной резко ухудшалось. Сначала врачи говорили, что это депрессия, а потом просто разводили руками. Доктор </a:t>
            </a:r>
            <a:r>
              <a:rPr lang="ru-RU" dirty="0" err="1"/>
              <a:t>Ройтер</a:t>
            </a:r>
            <a:r>
              <a:rPr lang="ru-RU" dirty="0"/>
              <a:t> также не смог помочь. В 1978 году, год спустя появления первых симптомов, женщина умирает.</a:t>
            </a:r>
          </a:p>
          <a:p>
            <a:r>
              <a:rPr lang="ru-RU" dirty="0"/>
              <a:t>Сестра этой женщины вскоре также теряет сон. Симптомы повторяются и спустя год её настигает тот же исход. </a:t>
            </a:r>
            <a:r>
              <a:rPr lang="ru-RU" dirty="0" err="1"/>
              <a:t>Игнацио</a:t>
            </a:r>
            <a:r>
              <a:rPr lang="ru-RU" dirty="0"/>
              <a:t> </a:t>
            </a:r>
            <a:r>
              <a:rPr lang="ru-RU" dirty="0" err="1"/>
              <a:t>Ройтер</a:t>
            </a:r>
            <a:r>
              <a:rPr lang="ru-RU" dirty="0"/>
              <a:t> был убежден, что жуткая бессонница, ставшая причиной смертей двух родственниц его жены, имеет наследственный характер. Ведь в 1944 году их дедушка скончался в психиатрической больнице от подобных симптомов. Начав научное расследование, доктор </a:t>
            </a:r>
            <a:r>
              <a:rPr lang="ru-RU" dirty="0" err="1"/>
              <a:t>Ройтер</a:t>
            </a:r>
            <a:r>
              <a:rPr lang="ru-RU" dirty="0"/>
              <a:t> получал все больше новых данных о загадочных смертях от бессонницы. Он был убежден, что стоит на пороге нового открытия. И вскоре у него появился новый шанс доказать это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67812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90152"/>
            <a:ext cx="9404723" cy="1674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3031" y="1287887"/>
            <a:ext cx="11887199" cy="53318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Вскоре заболел дядя его жены.</a:t>
            </a:r>
            <a:r>
              <a:rPr lang="ru-RU" dirty="0"/>
              <a:t> Доктор </a:t>
            </a:r>
            <a:r>
              <a:rPr lang="ru-RU" dirty="0" err="1"/>
              <a:t>Ройтер</a:t>
            </a:r>
            <a:r>
              <a:rPr lang="ru-RU" dirty="0"/>
              <a:t> связался с доктором </a:t>
            </a:r>
            <a:r>
              <a:rPr lang="ru-RU" dirty="0" err="1"/>
              <a:t>Элио</a:t>
            </a:r>
            <a:r>
              <a:rPr lang="ru-RU" dirty="0"/>
              <a:t> </a:t>
            </a:r>
            <a:r>
              <a:rPr lang="ru-RU" dirty="0" err="1"/>
              <a:t>Лугарези</a:t>
            </a:r>
            <a:r>
              <a:rPr lang="ru-RU" dirty="0"/>
              <a:t>, всемирно известным ученым, изучающим сон и сновидения, который проживал в </a:t>
            </a:r>
            <a:r>
              <a:rPr lang="ru-RU" dirty="0" smtClean="0"/>
              <a:t>Болонье.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Болезнь </a:t>
            </a:r>
            <a:r>
              <a:rPr lang="ru-RU" dirty="0"/>
              <a:t>мужчины протекала под надзором врачей</a:t>
            </a:r>
            <a:r>
              <a:rPr lang="ru-RU" dirty="0" smtClean="0"/>
              <a:t>.</a:t>
            </a:r>
            <a:r>
              <a:rPr lang="ru-RU" dirty="0"/>
              <a:t> В течение нескольких месяцев доктор </a:t>
            </a:r>
            <a:r>
              <a:rPr lang="ru-RU" dirty="0" err="1"/>
              <a:t>Лугарези</a:t>
            </a:r>
            <a:r>
              <a:rPr lang="ru-RU" dirty="0"/>
              <a:t>  снимал видеозаписи, на которых было засвидетельствовано постепенное ухудшение здоровья дяди </a:t>
            </a:r>
            <a:r>
              <a:rPr lang="ru-RU" dirty="0" err="1"/>
              <a:t>Сильвано</a:t>
            </a:r>
            <a:r>
              <a:rPr lang="ru-RU" dirty="0"/>
              <a:t>, который </a:t>
            </a:r>
            <a:r>
              <a:rPr lang="ru-RU" dirty="0" smtClean="0"/>
              <a:t>находился </a:t>
            </a:r>
            <a:r>
              <a:rPr lang="ru-RU" dirty="0"/>
              <a:t>в полу-бодрствующем состоянии</a:t>
            </a:r>
            <a:r>
              <a:rPr lang="ru-RU" dirty="0" smtClean="0"/>
              <a:t>.</a:t>
            </a:r>
            <a:r>
              <a:rPr lang="ru-RU" dirty="0"/>
              <a:t> Его глаза редко когда оставались закрытыми.</a:t>
            </a:r>
            <a:r>
              <a:rPr lang="ru-RU" dirty="0" smtClean="0"/>
              <a:t> Через </a:t>
            </a:r>
            <a:r>
              <a:rPr lang="ru-RU" dirty="0"/>
              <a:t>полгода после начала болезни мужчина не мог адекватно воспринимать </a:t>
            </a:r>
            <a:r>
              <a:rPr lang="ru-RU" dirty="0" smtClean="0"/>
              <a:t>действительность, иногда он впадал </a:t>
            </a:r>
            <a:r>
              <a:rPr lang="ru-RU" dirty="0"/>
              <a:t>в полусон, в беспамятстве расчесывал волосы, застегивал рубашку. Хотя он мог выглядеть сознательным, таковым он не являлся.</a:t>
            </a:r>
            <a:r>
              <a:rPr lang="ru-RU" dirty="0" smtClean="0"/>
              <a:t> </a:t>
            </a:r>
            <a:r>
              <a:rPr lang="ru-RU" dirty="0"/>
              <a:t>Ему стало трудно </a:t>
            </a:r>
            <a:r>
              <a:rPr lang="ru-RU" dirty="0" smtClean="0"/>
              <a:t>ходить . Он </a:t>
            </a:r>
            <a:r>
              <a:rPr lang="ru-RU" dirty="0"/>
              <a:t>умер, измученный, на 52 году своей жизни. </a:t>
            </a:r>
          </a:p>
          <a:p>
            <a:pPr marL="0" indent="0">
              <a:buNone/>
            </a:pPr>
            <a:r>
              <a:rPr lang="ru-RU" dirty="0" smtClean="0"/>
              <a:t>После </a:t>
            </a:r>
            <a:r>
              <a:rPr lang="ru-RU" dirty="0"/>
              <a:t>его кончины, мозг мужчины был направлен на исследование в лабораторию, где была определена причина жуткой </a:t>
            </a:r>
            <a:r>
              <a:rPr lang="ru-RU" dirty="0" smtClean="0"/>
              <a:t>бессонницы</a:t>
            </a:r>
            <a:r>
              <a:rPr lang="ru-RU" dirty="0"/>
              <a:t>, приводящей к смерти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63315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514" y="3057525"/>
            <a:ext cx="6762750" cy="380047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90152"/>
            <a:ext cx="9404723" cy="631065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Этиология и патогенез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8789" y="862886"/>
            <a:ext cx="11982433" cy="53855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Смертельная бессонница возникает из-за того, что в кодоне (кодирующем </a:t>
            </a:r>
            <a:r>
              <a:rPr lang="ru-RU" dirty="0" err="1"/>
              <a:t>тринуклеотиде</a:t>
            </a:r>
            <a:r>
              <a:rPr lang="ru-RU" dirty="0"/>
              <a:t>) 178 гена PRNP, расположенного в 20-й хромосоме, вместо аспарагина, который в норме присутствует в организме в составе белков и необходим для нормальной работы нервной системы, появляется аспарагиновая кислота. Это меняет форму белковой молекулы, и она превращается в </a:t>
            </a:r>
            <a:r>
              <a:rPr lang="ru-RU" dirty="0" err="1"/>
              <a:t>прион</a:t>
            </a:r>
            <a:r>
              <a:rPr lang="ru-RU" dirty="0"/>
              <a:t> — агрессивный аномальный белок, в составе которого нет нуклеиновых кислот. Под действием одного </a:t>
            </a:r>
            <a:r>
              <a:rPr lang="ru-RU" dirty="0" err="1"/>
              <a:t>приона</a:t>
            </a:r>
            <a:r>
              <a:rPr lang="ru-RU" dirty="0"/>
              <a:t> окружающие молекулы </a:t>
            </a:r>
            <a:r>
              <a:rPr lang="ru-RU" dirty="0" smtClean="0"/>
              <a:t>тоже превращаются в </a:t>
            </a:r>
            <a:r>
              <a:rPr lang="ru-RU" dirty="0" err="1" smtClean="0"/>
              <a:t>прионы</a:t>
            </a:r>
            <a:r>
              <a:rPr lang="ru-RU" dirty="0" smtClean="0"/>
              <a:t>, </a:t>
            </a:r>
            <a:r>
              <a:rPr lang="ru-RU" dirty="0"/>
              <a:t>и это ведет к необратимым изменениям</a:t>
            </a:r>
            <a:r>
              <a:rPr lang="ru-RU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23595744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5285" y="1853248"/>
            <a:ext cx="5736715" cy="397654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45719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738648"/>
            <a:ext cx="6455285" cy="448184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1100" dirty="0"/>
              <a:t> </a:t>
            </a:r>
            <a:r>
              <a:rPr lang="ru-RU" dirty="0"/>
              <a:t>Прежде </a:t>
            </a:r>
            <a:r>
              <a:rPr lang="ru-RU" dirty="0" smtClean="0"/>
              <a:t>всего</a:t>
            </a:r>
            <a:r>
              <a:rPr lang="ru-RU" dirty="0"/>
              <a:t>, </a:t>
            </a:r>
            <a:r>
              <a:rPr lang="ru-RU" dirty="0" smtClean="0"/>
              <a:t>изменения </a:t>
            </a:r>
            <a:r>
              <a:rPr lang="ru-RU" dirty="0"/>
              <a:t>протекают в тканях </a:t>
            </a:r>
            <a:r>
              <a:rPr lang="ru-RU" dirty="0" smtClean="0"/>
              <a:t>таламуса. Таламус отвечает за передачу в головной мозг информации, поступающей от зрительных, слуховых, тактильных, вкусовых рецепторов, а также играет важную роль в контроле сна и бодрствования. </a:t>
            </a:r>
          </a:p>
          <a:p>
            <a:pPr marL="0" indent="0">
              <a:buNone/>
            </a:pPr>
            <a:r>
              <a:rPr lang="ru-RU" dirty="0" smtClean="0"/>
              <a:t>Механизм </a:t>
            </a:r>
            <a:r>
              <a:rPr lang="ru-RU" dirty="0"/>
              <a:t>развития заболевания на сегодняшний день изучен недостаточно. По одной из теорий </a:t>
            </a:r>
            <a:r>
              <a:rPr lang="ru-RU" dirty="0" smtClean="0"/>
              <a:t>в таламусе происходит накопление аномальных белков, что ведет </a:t>
            </a:r>
            <a:r>
              <a:rPr lang="ru-RU" dirty="0"/>
              <a:t>к увеличению восприимчивости нервной клетки к </a:t>
            </a:r>
            <a:r>
              <a:rPr lang="ru-RU" dirty="0" err="1"/>
              <a:t>оксидативному</a:t>
            </a:r>
            <a:r>
              <a:rPr lang="ru-RU" dirty="0"/>
              <a:t> стрессу и запуску механизма запрограммированной клеточной гибели – </a:t>
            </a:r>
            <a:r>
              <a:rPr lang="ru-RU" dirty="0" err="1"/>
              <a:t>апоптоза</a:t>
            </a:r>
            <a:r>
              <a:rPr lang="ru-RU" dirty="0"/>
              <a:t>. </a:t>
            </a:r>
          </a:p>
        </p:txBody>
      </p:sp>
    </p:spTree>
    <p:extLst>
      <p:ext uri="{BB962C8B-B14F-4D97-AF65-F5344CB8AC3E}">
        <p14:creationId xmlns:p14="http://schemas.microsoft.com/office/powerpoint/2010/main" val="40071527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7966" y="0"/>
            <a:ext cx="2614034" cy="317605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0"/>
            <a:ext cx="9404723" cy="270456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25003"/>
            <a:ext cx="9633397" cy="643299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ыделяют </a:t>
            </a:r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 стадии развития фатальной семейной бессонницы.</a:t>
            </a:r>
          </a:p>
          <a:p>
            <a:r>
              <a:rPr lang="ru-RU" dirty="0"/>
              <a:t>На первой – у пациента наблюдается </a:t>
            </a:r>
            <a:r>
              <a:rPr lang="ru-RU" dirty="0" smtClean="0"/>
              <a:t>прогрессирующее нарушение сна, сопровождающееся повышенной утомляемостью и  не поддающаяся лечению,  </a:t>
            </a:r>
            <a:r>
              <a:rPr lang="ru-RU" dirty="0"/>
              <a:t>характерны также панические атаки и фобии. Длительность этого периода в среднем составляет 4 месяца.</a:t>
            </a:r>
          </a:p>
          <a:p>
            <a:r>
              <a:rPr lang="ru-RU" dirty="0"/>
              <a:t>На второй стадии панические атаки превращаются уже в очень серьезную угрозу, к ним обычно присоединяются галлюцинации. Ее длительность составляет приблизительно 5 месяцев.</a:t>
            </a:r>
          </a:p>
          <a:p>
            <a:r>
              <a:rPr lang="ru-RU" dirty="0"/>
              <a:t>Для третьей стадии характерна полная потеря способности ко сну, которая сопровождается сильной и резкой потерей веса. В среднем длится эта стадия 3 месяца.</a:t>
            </a:r>
          </a:p>
          <a:p>
            <a:r>
              <a:rPr lang="ru-RU" dirty="0"/>
              <a:t>На последней четвертой </a:t>
            </a:r>
            <a:r>
              <a:rPr lang="ru-RU" dirty="0" smtClean="0"/>
              <a:t>стадии </a:t>
            </a:r>
            <a:r>
              <a:rPr lang="ru-RU" dirty="0"/>
              <a:t>присоединяются двигательные расстройства (атаксия, дизартрия, судороги, дистонические приступы) и нарушения циркадных ритмов </a:t>
            </a:r>
            <a:r>
              <a:rPr lang="ru-RU" dirty="0" smtClean="0"/>
              <a:t>сердца, пациент </a:t>
            </a:r>
            <a:r>
              <a:rPr lang="ru-RU" dirty="0"/>
              <a:t>теряет способность разговаривать и не реагирует на окружающих людей.</a:t>
            </a:r>
            <a:r>
              <a:rPr lang="ru-RU" dirty="0" smtClean="0"/>
              <a:t> </a:t>
            </a:r>
            <a:r>
              <a:rPr lang="ru-RU" dirty="0"/>
              <a:t>Этот период длится около 6 </a:t>
            </a:r>
            <a:r>
              <a:rPr lang="ru-RU" dirty="0" smtClean="0"/>
              <a:t>месяцев, после чего наступает смерть </a:t>
            </a:r>
            <a:r>
              <a:rPr lang="ru-RU" dirty="0"/>
              <a:t>в результате прогрессирующей лёгочно-сердечной </a:t>
            </a:r>
            <a:r>
              <a:rPr lang="ru-RU" dirty="0" smtClean="0"/>
              <a:t>недостаточности.</a:t>
            </a:r>
          </a:p>
          <a:p>
            <a:pPr marL="0" indent="0">
              <a:buNone/>
            </a:pPr>
            <a:r>
              <a:rPr lang="ru-RU" dirty="0"/>
              <a:t>Все сопровождающие болезнь симптомы – это последствия отсутствия сна. Организм не способен постоянно находиться в состоянии бодрствования.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23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6111" y="90152"/>
            <a:ext cx="9404723" cy="1120462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Лечение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46111" y="1210614"/>
            <a:ext cx="9901685" cy="5037785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На сегодняшний день лечения нет. Снотворные не помогают. Основное </a:t>
            </a:r>
            <a:r>
              <a:rPr lang="ru-RU" dirty="0"/>
              <a:t>направление </a:t>
            </a:r>
            <a:r>
              <a:rPr lang="ru-RU" dirty="0" smtClean="0"/>
              <a:t>исследований </a:t>
            </a:r>
            <a:r>
              <a:rPr lang="ru-RU" dirty="0"/>
              <a:t>по данному заболеванию заключается в генной терапии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dirty="0"/>
              <a:t>Люди, чьи родственники проявляли симптомы этого заболевания, могут надеяться только на то, что смертельный ген их не затронул, или на открытия и достижения в медицине.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0821" y="3357159"/>
            <a:ext cx="5905500" cy="328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640986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120</TotalTime>
  <Words>516</Words>
  <Application>Microsoft Office PowerPoint</Application>
  <PresentationFormat>Широкоэкранный</PresentationFormat>
  <Paragraphs>25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Century Gothic</vt:lpstr>
      <vt:lpstr>Times New Roman</vt:lpstr>
      <vt:lpstr>Wingdings 3</vt:lpstr>
      <vt:lpstr>Ион</vt:lpstr>
      <vt:lpstr>Фатальная семейная инсомния</vt:lpstr>
      <vt:lpstr>Презентация PowerPoint</vt:lpstr>
      <vt:lpstr>Презентация PowerPoint</vt:lpstr>
      <vt:lpstr>                          История</vt:lpstr>
      <vt:lpstr>Презентация PowerPoint</vt:lpstr>
      <vt:lpstr>                  Этиология и патогенез</vt:lpstr>
      <vt:lpstr>Презентация PowerPoint</vt:lpstr>
      <vt:lpstr>Презентация PowerPoint</vt:lpstr>
      <vt:lpstr>                           Лечение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Фатальная семейная инсомния</dc:title>
  <dc:creator>Вика</dc:creator>
  <cp:lastModifiedBy>Вика</cp:lastModifiedBy>
  <cp:revision>12</cp:revision>
  <dcterms:created xsi:type="dcterms:W3CDTF">2015-03-20T18:15:45Z</dcterms:created>
  <dcterms:modified xsi:type="dcterms:W3CDTF">2015-03-20T20:16:25Z</dcterms:modified>
</cp:coreProperties>
</file>