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74" r:id="rId4"/>
    <p:sldId id="263" r:id="rId5"/>
    <p:sldId id="264" r:id="rId6"/>
    <p:sldId id="260" r:id="rId7"/>
    <p:sldId id="265" r:id="rId8"/>
    <p:sldId id="266" r:id="rId9"/>
    <p:sldId id="262" r:id="rId10"/>
    <p:sldId id="270" r:id="rId11"/>
    <p:sldId id="261" r:id="rId12"/>
    <p:sldId id="267" r:id="rId13"/>
    <p:sldId id="258" r:id="rId14"/>
    <p:sldId id="259" r:id="rId15"/>
    <p:sldId id="268" r:id="rId16"/>
    <p:sldId id="269" r:id="rId17"/>
    <p:sldId id="271" r:id="rId18"/>
    <p:sldId id="272" r:id="rId19"/>
    <p:sldId id="273"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06" autoAdjust="0"/>
    <p:restoredTop sz="94660"/>
  </p:normalViewPr>
  <p:slideViewPr>
    <p:cSldViewPr snapToGrid="0">
      <p:cViewPr varScale="1">
        <p:scale>
          <a:sx n="70" d="100"/>
          <a:sy n="70" d="100"/>
        </p:scale>
        <p:origin x="75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smtClean="0"/>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11/10/2015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11/10/2015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796027F-7875-4030-9381-8BD8C4F21935}" type="datetimeFigureOut">
              <a:rPr lang="en-US" dirty="0"/>
              <a:t>11/10/2015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11/10/2015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11/10/2015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11/10/2015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11/10/2015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7" name="Date Placeholder 4"/>
          <p:cNvSpPr>
            <a:spLocks noGrp="1"/>
          </p:cNvSpPr>
          <p:nvPr>
            <p:ph type="dt" sz="half" idx="10"/>
          </p:nvPr>
        </p:nvSpPr>
        <p:spPr/>
        <p:txBody>
          <a:bodyPr/>
          <a:lstStyle/>
          <a:p>
            <a:fld id="{4509A250-FF31-4206-8172-F9D3106AACB1}" type="datetimeFigureOut">
              <a:rPr lang="en-US" dirty="0"/>
              <a:t>11/10/2015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509A250-FF31-4206-8172-F9D3106AACB1}" type="datetimeFigureOut">
              <a:rPr lang="en-US" dirty="0"/>
              <a:t>11/10/2015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509A250-FF31-4206-8172-F9D3106AACB1}" type="datetimeFigureOut">
              <a:rPr lang="en-US" dirty="0"/>
              <a:t>11/10/2015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smtClean="0"/>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4509A250-FF31-4206-8172-F9D3106AACB1}" type="datetimeFigureOut">
              <a:rPr lang="en-US" dirty="0"/>
              <a:t>11/10/2015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smtClean="0"/>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smtClean="0"/>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4509A250-FF31-4206-8172-F9D3106AACB1}" type="datetimeFigureOut">
              <a:rPr lang="en-US" dirty="0"/>
              <a:t>11/10/2015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509A250-FF31-4206-8172-F9D3106AACB1}" type="datetimeFigureOut">
              <a:rPr lang="en-US" dirty="0"/>
              <a:t>11/10/2015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11/10/2015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11/10/2015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11/10/2015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11/10/2015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sz="4800" dirty="0"/>
              <a:t>Электроэнцефалография.</a:t>
            </a:r>
            <a:r>
              <a:rPr lang="ru-RU" sz="4800" dirty="0" smtClean="0"/>
              <a:t/>
            </a:r>
            <a:br>
              <a:rPr lang="ru-RU" sz="4800" dirty="0" smtClean="0"/>
            </a:br>
            <a:endParaRPr lang="ru-RU" sz="4800" dirty="0"/>
          </a:p>
        </p:txBody>
      </p:sp>
      <p:sp>
        <p:nvSpPr>
          <p:cNvPr id="3" name="Подзаголовок 2"/>
          <p:cNvSpPr>
            <a:spLocks noGrp="1"/>
          </p:cNvSpPr>
          <p:nvPr>
            <p:ph type="subTitle" idx="1"/>
          </p:nvPr>
        </p:nvSpPr>
        <p:spPr/>
        <p:txBody>
          <a:bodyPr>
            <a:normAutofit fontScale="70000" lnSpcReduction="20000"/>
          </a:bodyPr>
          <a:lstStyle/>
          <a:p>
            <a:r>
              <a:rPr lang="ru-RU" dirty="0" smtClean="0"/>
              <a:t>                                                            </a:t>
            </a:r>
            <a:r>
              <a:rPr lang="ru-RU" sz="2400" b="1" dirty="0" smtClean="0"/>
              <a:t>ВЫПОЛНИЛА: СТУДЕНТКА 4 КУРСА 30 группы</a:t>
            </a:r>
          </a:p>
          <a:p>
            <a:r>
              <a:rPr lang="ru-RU" sz="2400" b="1" dirty="0"/>
              <a:t> </a:t>
            </a:r>
            <a:r>
              <a:rPr lang="ru-RU" sz="2400" b="1" dirty="0" smtClean="0"/>
              <a:t>                                                  ЛЕЧЕБНОГО ФАКУЛЬТЕТА Собченко А.С.        </a:t>
            </a:r>
            <a:endParaRPr lang="ru-RU" dirty="0"/>
          </a:p>
        </p:txBody>
      </p:sp>
    </p:spTree>
    <p:extLst>
      <p:ext uri="{BB962C8B-B14F-4D97-AF65-F5344CB8AC3E}">
        <p14:creationId xmlns:p14="http://schemas.microsoft.com/office/powerpoint/2010/main" val="5422661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Электроэнцефалография</a:t>
            </a:r>
          </a:p>
        </p:txBody>
      </p:sp>
      <p:sp>
        <p:nvSpPr>
          <p:cNvPr id="3" name="Объект 2"/>
          <p:cNvSpPr>
            <a:spLocks noGrp="1"/>
          </p:cNvSpPr>
          <p:nvPr>
            <p:ph idx="1"/>
          </p:nvPr>
        </p:nvSpPr>
        <p:spPr/>
        <p:txBody>
          <a:bodyPr/>
          <a:lstStyle/>
          <a:p>
            <a:r>
              <a:rPr lang="ru-RU" dirty="0" smtClean="0"/>
              <a:t>1. Электроэнцефалография </a:t>
            </a:r>
            <a:r>
              <a:rPr lang="ru-RU" dirty="0"/>
              <a:t>- метод прямого отображения функциональной активности центральной нервной системы, основанный на регистрации электрических потенциалов головного мозга и являющийся результатом суммации и фильтрации элементарных процессов, протекающих на уровне нейронов головного мозга</a:t>
            </a:r>
            <a:r>
              <a:rPr lang="ru-RU" dirty="0" smtClean="0"/>
              <a:t>.</a:t>
            </a:r>
          </a:p>
          <a:p>
            <a:r>
              <a:rPr lang="ru-RU" dirty="0"/>
              <a:t>2. ЭЭГ - метод регистрации электрической активности (биопотенциалов) головного мозга через неповрежденные покровы головы, </a:t>
            </a:r>
            <a:r>
              <a:rPr lang="ru-RU" dirty="0" smtClean="0"/>
              <a:t>позволяющий </a:t>
            </a:r>
            <a:r>
              <a:rPr lang="ru-RU" dirty="0"/>
              <a:t>судить о его физиологической </a:t>
            </a:r>
            <a:r>
              <a:rPr lang="ru-RU" dirty="0" smtClean="0"/>
              <a:t>зрелости</a:t>
            </a:r>
            <a:r>
              <a:rPr lang="ru-RU" dirty="0"/>
              <a:t>, функциональном состоянии, наличии очаговых поражений, общемозговых расстройств и их характере. </a:t>
            </a:r>
          </a:p>
        </p:txBody>
      </p:sp>
    </p:spTree>
    <p:extLst>
      <p:ext uri="{BB962C8B-B14F-4D97-AF65-F5344CB8AC3E}">
        <p14:creationId xmlns:p14="http://schemas.microsoft.com/office/powerpoint/2010/main" val="415204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30066" y="2052638"/>
            <a:ext cx="6293643" cy="4195762"/>
          </a:xfrm>
        </p:spPr>
      </p:pic>
    </p:spTree>
    <p:extLst>
      <p:ext uri="{BB962C8B-B14F-4D97-AF65-F5344CB8AC3E}">
        <p14:creationId xmlns:p14="http://schemas.microsoft.com/office/powerpoint/2010/main" val="12491950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Принцип метода ЭЭГ</a:t>
            </a:r>
            <a:endParaRPr lang="ru-RU" dirty="0"/>
          </a:p>
        </p:txBody>
      </p:sp>
      <p:sp>
        <p:nvSpPr>
          <p:cNvPr id="3" name="Объект 2"/>
          <p:cNvSpPr>
            <a:spLocks noGrp="1"/>
          </p:cNvSpPr>
          <p:nvPr>
            <p:ph idx="1"/>
          </p:nvPr>
        </p:nvSpPr>
        <p:spPr/>
        <p:txBody>
          <a:bodyPr>
            <a:normAutofit/>
          </a:bodyPr>
          <a:lstStyle/>
          <a:p>
            <a:r>
              <a:rPr lang="ru-RU" dirty="0"/>
              <a:t>При проведении ЭЭГ измеряют суммарные постсинаптические токи. Потенциал действия (ПД, кратковременное изменение потенциала) в </a:t>
            </a:r>
            <a:r>
              <a:rPr lang="ru-RU" dirty="0" err="1"/>
              <a:t>пресинаптической</a:t>
            </a:r>
            <a:r>
              <a:rPr lang="ru-RU" dirty="0"/>
              <a:t> мембране аксона вызывает высвобождение </a:t>
            </a:r>
            <a:r>
              <a:rPr lang="ru-RU" dirty="0" err="1"/>
              <a:t>нейромедиатора</a:t>
            </a:r>
            <a:r>
              <a:rPr lang="ru-RU" dirty="0"/>
              <a:t> в </a:t>
            </a:r>
            <a:r>
              <a:rPr lang="ru-RU" dirty="0" err="1"/>
              <a:t>синаптическую</a:t>
            </a:r>
            <a:r>
              <a:rPr lang="ru-RU" dirty="0"/>
              <a:t> щель. </a:t>
            </a:r>
            <a:r>
              <a:rPr lang="ru-RU" dirty="0" err="1"/>
              <a:t>Нейромедиатор</a:t>
            </a:r>
            <a:r>
              <a:rPr lang="ru-RU" dirty="0"/>
              <a:t>, или </a:t>
            </a:r>
            <a:r>
              <a:rPr lang="ru-RU" dirty="0" err="1"/>
              <a:t>нейротрансмиттер</a:t>
            </a:r>
            <a:r>
              <a:rPr lang="ru-RU" dirty="0"/>
              <a:t>, — химическое вещество, осуществляющее передачу нервных импульсов через синапсы между нейронами. Пройдя через </a:t>
            </a:r>
            <a:r>
              <a:rPr lang="ru-RU" dirty="0" err="1"/>
              <a:t>синаптическую</a:t>
            </a:r>
            <a:r>
              <a:rPr lang="ru-RU" dirty="0"/>
              <a:t> щель, </a:t>
            </a:r>
            <a:r>
              <a:rPr lang="ru-RU" dirty="0" err="1"/>
              <a:t>нейромедиатор</a:t>
            </a:r>
            <a:r>
              <a:rPr lang="ru-RU" dirty="0"/>
              <a:t> связывается с рецепторами постсинаптической мембраны. Это вызывает ионные токи в постсинаптической мембране. В результате во внеклеточном пространстве возникают компенсаторные токи. Именно эти внеклеточные токи формируют потенциалы ЭЭГ. ЭЭГ нечувствительна к ПД аксонов.</a:t>
            </a:r>
          </a:p>
          <a:p>
            <a:endParaRPr lang="ru-RU" dirty="0"/>
          </a:p>
        </p:txBody>
      </p:sp>
    </p:spTree>
    <p:extLst>
      <p:ext uri="{BB962C8B-B14F-4D97-AF65-F5344CB8AC3E}">
        <p14:creationId xmlns:p14="http://schemas.microsoft.com/office/powerpoint/2010/main" val="30929087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lnSpcReduction="10000"/>
          </a:bodyPr>
          <a:lstStyle/>
          <a:p>
            <a:r>
              <a:rPr lang="ru-RU" dirty="0"/>
              <a:t>Хотя за формирование сигнала ЭЭГ ответственны постсинаптические потенциалы, поверхностная ЭЭГ не способна зафиксировать активность одного дендрита или нейрона. Правильнее сказать, что поверхностная ЭЭГ представляет собой сумму синхронной активности сотен нейронов, имеющих одинаковую ориентацию в пространстве, расположенных радиально к коже головы. Токи, направленные по касательной к коже головы, не регистрируются. Таким образом, во время ЭЭГ регистрируется активность радиально расположенных в коре апикальных дендритов. Поскольку вольтаж поля уменьшается пропорционально расстоянию до его источника в четвертой степени, активность нейронов в глубоких слоях мозга зафиксировать гораздо труднее, нежели токи непосредственно около кожи.</a:t>
            </a:r>
          </a:p>
          <a:p>
            <a:endParaRPr lang="ru-RU" dirty="0"/>
          </a:p>
        </p:txBody>
      </p:sp>
    </p:spTree>
    <p:extLst>
      <p:ext uri="{BB962C8B-B14F-4D97-AF65-F5344CB8AC3E}">
        <p14:creationId xmlns:p14="http://schemas.microsoft.com/office/powerpoint/2010/main" val="17865233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Основные характеристики ЭЭГ.</a:t>
            </a:r>
            <a:endParaRPr lang="ru-RU" dirty="0"/>
          </a:p>
        </p:txBody>
      </p:sp>
      <p:sp>
        <p:nvSpPr>
          <p:cNvPr id="3" name="Объект 2"/>
          <p:cNvSpPr>
            <a:spLocks noGrp="1"/>
          </p:cNvSpPr>
          <p:nvPr>
            <p:ph idx="1"/>
          </p:nvPr>
        </p:nvSpPr>
        <p:spPr/>
        <p:txBody>
          <a:bodyPr>
            <a:normAutofit fontScale="92500" lnSpcReduction="10000"/>
          </a:bodyPr>
          <a:lstStyle/>
          <a:p>
            <a:r>
              <a:rPr lang="ru-RU" dirty="0"/>
              <a:t>Основными характеристиками ЭЭГ являются частота, ам­плитуда и фаза.</a:t>
            </a:r>
          </a:p>
          <a:p>
            <a:r>
              <a:rPr lang="ru-RU" dirty="0"/>
              <a:t>Частота определяется количеством колебаний в 1 с.</a:t>
            </a:r>
          </a:p>
          <a:p>
            <a:r>
              <a:rPr lang="ru-RU" dirty="0"/>
              <a:t>Амплитуда - это размах колебаний электрического потенци­ала на ЭЭГ, ее измеряют от пика предыдущей волны в противоположной фазе.</a:t>
            </a:r>
          </a:p>
          <a:p>
            <a:r>
              <a:rPr lang="ru-RU" dirty="0"/>
              <a:t>Фаза определяет текущее состояние процесса и указывает направление его изменений. Монофазным называют колебание в одном направлении от изоэлектрической линии с возвращени­ем к начальному уровню, двухфазным такое колебание, ког­да после завершения одной фазы кривая переходит начальный уровень, поворачивается в противоположном направлении и возвращается к изоэлектрической линии</a:t>
            </a:r>
            <a:r>
              <a:rPr lang="ru-RU" dirty="0" smtClean="0"/>
              <a:t>.</a:t>
            </a:r>
            <a:endParaRPr lang="ru-RU" dirty="0"/>
          </a:p>
        </p:txBody>
      </p:sp>
    </p:spTree>
    <p:extLst>
      <p:ext uri="{BB962C8B-B14F-4D97-AF65-F5344CB8AC3E}">
        <p14:creationId xmlns:p14="http://schemas.microsoft.com/office/powerpoint/2010/main" val="536680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Основные виды активности электроэнцефалограммы </a:t>
            </a:r>
            <a:endParaRPr lang="ru-RU" dirty="0"/>
          </a:p>
        </p:txBody>
      </p:sp>
      <p:sp>
        <p:nvSpPr>
          <p:cNvPr id="3" name="Объект 2"/>
          <p:cNvSpPr>
            <a:spLocks noGrp="1"/>
          </p:cNvSpPr>
          <p:nvPr>
            <p:ph idx="1"/>
          </p:nvPr>
        </p:nvSpPr>
        <p:spPr/>
        <p:txBody>
          <a:bodyPr>
            <a:normAutofit fontScale="92500" lnSpcReduction="10000"/>
          </a:bodyPr>
          <a:lstStyle/>
          <a:p>
            <a:r>
              <a:rPr lang="ru-RU" dirty="0" smtClean="0"/>
              <a:t>Альфа-активность </a:t>
            </a:r>
            <a:r>
              <a:rPr lang="ru-RU" dirty="0"/>
              <a:t>Выявляется при проведении электроэнцефалограммы в состоянии пассивного бодрствования и представляет собой синусоидальные колебания частотой 8-13 Гц и амплитудой 40-100 мкВ. Альфа-активность зрелого мозга обычно модулирована в веретена и преобладает преимущественно в затылочных областях (связана с функционированием зрительного анализатора</a:t>
            </a:r>
            <a:r>
              <a:rPr lang="ru-RU" dirty="0" smtClean="0"/>
              <a:t>).</a:t>
            </a:r>
          </a:p>
          <a:p>
            <a:r>
              <a:rPr lang="ru-RU" dirty="0" smtClean="0"/>
              <a:t>Бета </a:t>
            </a:r>
            <a:r>
              <a:rPr lang="ru-RU" dirty="0"/>
              <a:t>активность Представляет собой колебания частотой 14-40 Гц и амплитудой до 15-20 мкВ. Выявляется преимущественно в передних отделах головного мозга во время активного бодрствования. В структуре бета-активности выделяют низкочастотную (с частотой до 22-24 Гц) и высокочастотную (с частотой более 22-24 Гц) активность. Некоторые авторы в структуре бета-активности выделяют гамма-активность, или высокочастотные бета-активность с частотой 40-70 Гц и амплитудой до 5-7 мкв. </a:t>
            </a:r>
            <a:endParaRPr lang="ru-RU" dirty="0" smtClean="0"/>
          </a:p>
        </p:txBody>
      </p:sp>
    </p:spTree>
    <p:extLst>
      <p:ext uri="{BB962C8B-B14F-4D97-AF65-F5344CB8AC3E}">
        <p14:creationId xmlns:p14="http://schemas.microsoft.com/office/powerpoint/2010/main" val="11968267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7500" lnSpcReduction="20000"/>
          </a:bodyPr>
          <a:lstStyle/>
          <a:p>
            <a:r>
              <a:rPr lang="ru-RU" dirty="0"/>
              <a:t> </a:t>
            </a:r>
            <a:r>
              <a:rPr lang="ru-RU" dirty="0" err="1"/>
              <a:t>Тета</a:t>
            </a:r>
            <a:r>
              <a:rPr lang="ru-RU" dirty="0"/>
              <a:t>-активность </a:t>
            </a:r>
            <a:r>
              <a:rPr lang="ru-RU" dirty="0" err="1"/>
              <a:t>Медленноволновая</a:t>
            </a:r>
            <a:r>
              <a:rPr lang="ru-RU" dirty="0"/>
              <a:t> активность частотой 4-7 Гц различной амплитуды, усиливающаяся при эмоциональном возбуждении и во в время сна. Появление активности на ЭЭГ в другие промежутки времени свидетельствует о снижении уровня функциональной активности коры и всего мозга в </a:t>
            </a:r>
            <a:r>
              <a:rPr lang="ru-RU" dirty="0" smtClean="0"/>
              <a:t>целом.</a:t>
            </a:r>
          </a:p>
          <a:p>
            <a:r>
              <a:rPr lang="ru-RU" dirty="0" smtClean="0"/>
              <a:t>Дельта-активность </a:t>
            </a:r>
            <a:r>
              <a:rPr lang="ru-RU" dirty="0" err="1"/>
              <a:t>Медленноволновая</a:t>
            </a:r>
            <a:r>
              <a:rPr lang="ru-RU" dirty="0"/>
              <a:t> активность частотой 1-3 Гц различной амплитуды, наиболее выраженная во время сна. Появление активности на ЭЭГ в другие промежутки времени свидетельствует о снижении уровня функциональной активности коры и всего мозга в </a:t>
            </a:r>
            <a:r>
              <a:rPr lang="ru-RU" dirty="0" smtClean="0"/>
              <a:t>целом.</a:t>
            </a:r>
          </a:p>
          <a:p>
            <a:r>
              <a:rPr lang="ru-RU" dirty="0" smtClean="0"/>
              <a:t> </a:t>
            </a:r>
            <a:r>
              <a:rPr lang="ru-RU" dirty="0"/>
              <a:t>Эпилептическая активность Характеризует состояние мозга вне приступа. Среди эпилептической активности, выявляемой при проведении ЭЭГ, выделяют </a:t>
            </a:r>
          </a:p>
          <a:p>
            <a:r>
              <a:rPr lang="ru-RU" dirty="0" smtClean="0"/>
              <a:t>Спайки </a:t>
            </a:r>
          </a:p>
          <a:p>
            <a:r>
              <a:rPr lang="ru-RU" dirty="0" smtClean="0"/>
              <a:t>Острые </a:t>
            </a:r>
            <a:r>
              <a:rPr lang="ru-RU" dirty="0"/>
              <a:t>волны </a:t>
            </a:r>
            <a:endParaRPr lang="ru-RU" dirty="0" smtClean="0"/>
          </a:p>
          <a:p>
            <a:r>
              <a:rPr lang="ru-RU" dirty="0" smtClean="0"/>
              <a:t>Комплексы </a:t>
            </a:r>
            <a:r>
              <a:rPr lang="ru-RU" dirty="0" err="1"/>
              <a:t>спайк</a:t>
            </a:r>
            <a:r>
              <a:rPr lang="ru-RU" dirty="0"/>
              <a:t>- медленная волна Комплексы острая волна- медленная волна И их многочисленные комбинации (множественные спайки с последующими медленными волнами и пр.)</a:t>
            </a:r>
          </a:p>
        </p:txBody>
      </p:sp>
    </p:spTree>
    <p:extLst>
      <p:ext uri="{BB962C8B-B14F-4D97-AF65-F5344CB8AC3E}">
        <p14:creationId xmlns:p14="http://schemas.microsoft.com/office/powerpoint/2010/main" val="24313425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stretch>
            <a:fillRect/>
          </a:stretch>
        </p:blipFill>
        <p:spPr>
          <a:xfrm>
            <a:off x="1333776" y="2388358"/>
            <a:ext cx="7612765" cy="4078406"/>
          </a:xfrm>
          <a:prstGeom prst="rect">
            <a:avLst/>
          </a:prstGeom>
        </p:spPr>
      </p:pic>
    </p:spTree>
    <p:extLst>
      <p:ext uri="{BB962C8B-B14F-4D97-AF65-F5344CB8AC3E}">
        <p14:creationId xmlns:p14="http://schemas.microsoft.com/office/powerpoint/2010/main" val="38162617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lnSpcReduction="10000"/>
          </a:bodyPr>
          <a:lstStyle/>
          <a:p>
            <a:r>
              <a:rPr lang="ru-RU" dirty="0"/>
              <a:t>Изменения ЭЭГ при патологическом процессе могут быть диффузными и локальными. Диффузные поражения мозга чаще всего регистрируются при таких заболеваниях, как менингиты, токсические поражения, энцефалопатии различного </a:t>
            </a:r>
            <a:r>
              <a:rPr lang="ru-RU" dirty="0" smtClean="0"/>
              <a:t>генеза</a:t>
            </a:r>
          </a:p>
          <a:p>
            <a:r>
              <a:rPr lang="ru-RU" dirty="0"/>
              <a:t>Патологические проявления на ЭЭГ, возникающие при диффузном поражении мозга, характеризуются отсутствием регулярной доминирующей активности, нарушением нормального топического распределения ритмов ЭЭГ (альфа– и бета-ритмы), их амплитудных взаимоотношений, диффузными патологическими колебаниями (высокоамплитудные </a:t>
            </a:r>
            <a:r>
              <a:rPr lang="ru-RU" dirty="0" err="1"/>
              <a:t>тета</a:t>
            </a:r>
            <a:r>
              <a:rPr lang="ru-RU" dirty="0"/>
              <a:t>-, дельта- колебания, эпилептиформная активность</a:t>
            </a:r>
            <a:r>
              <a:rPr lang="ru-RU" dirty="0" smtClean="0"/>
              <a:t>).</a:t>
            </a:r>
          </a:p>
          <a:p>
            <a:r>
              <a:rPr lang="ru-RU" dirty="0"/>
              <a:t>Локальные изменения на ЭЭГ возникают при опухолях, абсцессах, гематомах, ограниченной ишемии, ушибе мозга.</a:t>
            </a:r>
          </a:p>
        </p:txBody>
      </p:sp>
    </p:spTree>
    <p:extLst>
      <p:ext uri="{BB962C8B-B14F-4D97-AF65-F5344CB8AC3E}">
        <p14:creationId xmlns:p14="http://schemas.microsoft.com/office/powerpoint/2010/main" val="26752489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Сущность метода ЭЭГ </a:t>
            </a:r>
          </a:p>
        </p:txBody>
      </p:sp>
      <p:sp>
        <p:nvSpPr>
          <p:cNvPr id="3" name="Объект 2"/>
          <p:cNvSpPr>
            <a:spLocks noGrp="1"/>
          </p:cNvSpPr>
          <p:nvPr>
            <p:ph idx="1"/>
          </p:nvPr>
        </p:nvSpPr>
        <p:spPr/>
        <p:txBody>
          <a:bodyPr>
            <a:normAutofit fontScale="92500" lnSpcReduction="20000"/>
          </a:bodyPr>
          <a:lstStyle/>
          <a:p>
            <a:r>
              <a:rPr lang="ru-RU" dirty="0"/>
              <a:t>Сущность метода ЭЭГ применяется для исследования функциональной активности мозга. Не предназначена для диагностики органических поражений нервной системы, задачи которой успешно решают современные методы </a:t>
            </a:r>
            <a:r>
              <a:rPr lang="ru-RU" dirty="0" err="1"/>
              <a:t>нейровизуализации</a:t>
            </a:r>
            <a:r>
              <a:rPr lang="ru-RU" dirty="0"/>
              <a:t> (компьютерная рентгеновская томография, ядерно-магнитно- резонансная томография, позитронно-эмиссионная томография</a:t>
            </a:r>
            <a:r>
              <a:rPr lang="ru-RU" dirty="0" smtClean="0"/>
              <a:t>)</a:t>
            </a:r>
            <a:endParaRPr lang="en-US" dirty="0" smtClean="0"/>
          </a:p>
          <a:p>
            <a:r>
              <a:rPr lang="ru-RU" dirty="0" smtClean="0"/>
              <a:t> </a:t>
            </a:r>
            <a:r>
              <a:rPr lang="ru-RU" dirty="0"/>
              <a:t>Регистрирует активность коры головного </a:t>
            </a:r>
            <a:r>
              <a:rPr lang="ru-RU" dirty="0" smtClean="0"/>
              <a:t>мозга</a:t>
            </a:r>
            <a:endParaRPr lang="en-US" dirty="0" smtClean="0"/>
          </a:p>
          <a:p>
            <a:r>
              <a:rPr lang="ru-RU" dirty="0" smtClean="0"/>
              <a:t> </a:t>
            </a:r>
            <a:r>
              <a:rPr lang="ru-RU" dirty="0"/>
              <a:t>Отражает взаимодействие активирующих (ретикулярная формация среднего мозга и </a:t>
            </a:r>
            <a:r>
              <a:rPr lang="ru-RU" dirty="0" err="1"/>
              <a:t>преоптические</a:t>
            </a:r>
            <a:r>
              <a:rPr lang="ru-RU" dirty="0"/>
              <a:t> ядра переднего мозга) и тормозящих (нижние отделы моста мозга, продолговатый мозг и неспецифические ядра таламуса) структур мозга с корой больших </a:t>
            </a:r>
            <a:r>
              <a:rPr lang="ru-RU" dirty="0" smtClean="0"/>
              <a:t>полушарий</a:t>
            </a:r>
            <a:endParaRPr lang="en-US" dirty="0" smtClean="0"/>
          </a:p>
          <a:p>
            <a:r>
              <a:rPr lang="ru-RU" dirty="0" smtClean="0"/>
              <a:t> </a:t>
            </a:r>
            <a:r>
              <a:rPr lang="ru-RU" dirty="0" err="1"/>
              <a:t>Нозологически</a:t>
            </a:r>
            <a:r>
              <a:rPr lang="ru-RU" dirty="0"/>
              <a:t> неспецифична и не предназначена для установления клинического диагноза</a:t>
            </a:r>
          </a:p>
        </p:txBody>
      </p:sp>
    </p:spTree>
    <p:extLst>
      <p:ext uri="{BB962C8B-B14F-4D97-AF65-F5344CB8AC3E}">
        <p14:creationId xmlns:p14="http://schemas.microsoft.com/office/powerpoint/2010/main" val="20577340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Как проводится ЭЭГ:</a:t>
            </a:r>
            <a:br>
              <a:rPr lang="ru-RU" dirty="0"/>
            </a:br>
            <a:endParaRPr lang="ru-RU" dirty="0"/>
          </a:p>
        </p:txBody>
      </p:sp>
      <p:sp>
        <p:nvSpPr>
          <p:cNvPr id="3" name="Объект 2"/>
          <p:cNvSpPr>
            <a:spLocks noGrp="1"/>
          </p:cNvSpPr>
          <p:nvPr>
            <p:ph idx="1"/>
          </p:nvPr>
        </p:nvSpPr>
        <p:spPr/>
        <p:txBody>
          <a:bodyPr>
            <a:normAutofit fontScale="85000" lnSpcReduction="20000"/>
          </a:bodyPr>
          <a:lstStyle/>
          <a:p>
            <a:r>
              <a:rPr lang="ru-RU" dirty="0" smtClean="0"/>
              <a:t>Пациент </a:t>
            </a:r>
            <a:r>
              <a:rPr lang="ru-RU" dirty="0"/>
              <a:t>во время обследования сидит в удобном кресле, расслабленный с закрытыми глазами (состояние пассивного бодрствования). </a:t>
            </a:r>
          </a:p>
          <a:p>
            <a:endParaRPr lang="ru-RU" dirty="0"/>
          </a:p>
          <a:p>
            <a:r>
              <a:rPr lang="ru-RU" dirty="0"/>
              <a:t>Для проведения ЭЭГ на кожу головы помещаются небольшие электроды, закрепляемые с помощью специального эластичного шлема или токопроводящей пасты. Электроды считывают биопотенциалы электрической активности головного мозга и передают эти данные на </a:t>
            </a:r>
            <a:r>
              <a:rPr lang="ru-RU" dirty="0" err="1"/>
              <a:t>энцефалограф</a:t>
            </a:r>
            <a:r>
              <a:rPr lang="ru-RU" dirty="0"/>
              <a:t>. При этом, пациент не испытывает никаких болевых ощущений во время проведения процедуры, поскольку происходит регистрация только собственных электрических потенциалов, вырабатываемых организмом человека.</a:t>
            </a:r>
          </a:p>
          <a:p>
            <a:endParaRPr lang="ru-RU" dirty="0"/>
          </a:p>
          <a:p>
            <a:r>
              <a:rPr lang="ru-RU" dirty="0"/>
              <a:t>Из чего состоит процедура ЭЭГ обследования: </a:t>
            </a:r>
          </a:p>
          <a:p>
            <a:r>
              <a:rPr lang="ru-RU" dirty="0"/>
              <a:t>пациенту необходимо спокойно сидеть или лежать с закрытыми глазами, выполняя команды врача, такие как просьба открыть и закрыть глаза, глубоко и часто дышать ртом, смотреть на мигающий свет.</a:t>
            </a:r>
          </a:p>
        </p:txBody>
      </p:sp>
    </p:spTree>
    <p:extLst>
      <p:ext uri="{BB962C8B-B14F-4D97-AF65-F5344CB8AC3E}">
        <p14:creationId xmlns:p14="http://schemas.microsoft.com/office/powerpoint/2010/main" val="24480540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r>
              <a:rPr lang="ru-RU" dirty="0"/>
              <a:t>По своему принципу метод ЭЭГ очень похож на метод электрокардиографии, только электроды, накладывают на кожу головы. Полученные сигналы записывают в виде комплекса "кривых", получивших название электроэнцефалограммы, которые могут быть перенесены на бумажную ленту или распечатаны на листах писчей бумаги. </a:t>
            </a:r>
          </a:p>
          <a:p>
            <a:endParaRPr lang="ru-RU" dirty="0"/>
          </a:p>
        </p:txBody>
      </p:sp>
    </p:spTree>
    <p:extLst>
      <p:ext uri="{BB962C8B-B14F-4D97-AF65-F5344CB8AC3E}">
        <p14:creationId xmlns:p14="http://schemas.microsoft.com/office/powerpoint/2010/main" val="19946932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Показания к проведению ЭЭГ </a:t>
            </a:r>
          </a:p>
        </p:txBody>
      </p:sp>
      <p:sp>
        <p:nvSpPr>
          <p:cNvPr id="3" name="Объект 2"/>
          <p:cNvSpPr>
            <a:spLocks noGrp="1"/>
          </p:cNvSpPr>
          <p:nvPr>
            <p:ph idx="1"/>
          </p:nvPr>
        </p:nvSpPr>
        <p:spPr/>
        <p:txBody>
          <a:bodyPr>
            <a:normAutofit lnSpcReduction="10000"/>
          </a:bodyPr>
          <a:lstStyle/>
          <a:p>
            <a:r>
              <a:rPr lang="ru-RU" dirty="0" smtClean="0"/>
              <a:t>Пароксизмальные </a:t>
            </a:r>
            <a:r>
              <a:rPr lang="ru-RU" dirty="0"/>
              <a:t>состояния любого происхождения. </a:t>
            </a:r>
            <a:endParaRPr lang="ru-RU" dirty="0" smtClean="0"/>
          </a:p>
          <a:p>
            <a:r>
              <a:rPr lang="ru-RU" dirty="0" smtClean="0"/>
              <a:t>Функциональные </a:t>
            </a:r>
            <a:r>
              <a:rPr lang="ru-RU" dirty="0"/>
              <a:t>нарушения нервной системы (невротические, психические, эмоциональные, поведенческие). </a:t>
            </a:r>
            <a:endParaRPr lang="ru-RU" dirty="0" smtClean="0"/>
          </a:p>
          <a:p>
            <a:r>
              <a:rPr lang="ru-RU" dirty="0" smtClean="0"/>
              <a:t>Черепно-мозговые </a:t>
            </a:r>
            <a:r>
              <a:rPr lang="ru-RU" dirty="0"/>
              <a:t>травмы (оценка степени тяжести нарушений и динамики восстановления функции головного мозга после перенесенной травмы) </a:t>
            </a:r>
            <a:endParaRPr lang="ru-RU" dirty="0" smtClean="0"/>
          </a:p>
          <a:p>
            <a:r>
              <a:rPr lang="ru-RU" dirty="0" smtClean="0"/>
              <a:t>Сосудистые</a:t>
            </a:r>
            <a:r>
              <a:rPr lang="ru-RU" dirty="0"/>
              <a:t>, </a:t>
            </a:r>
            <a:r>
              <a:rPr lang="ru-RU" dirty="0" err="1"/>
              <a:t>дисциркуляторные</a:t>
            </a:r>
            <a:r>
              <a:rPr lang="ru-RU" dirty="0"/>
              <a:t> изменения (оценка степени тяжести нарушений и динамики восстановления функции головного мозга) </a:t>
            </a:r>
            <a:endParaRPr lang="ru-RU" dirty="0" smtClean="0"/>
          </a:p>
          <a:p>
            <a:r>
              <a:rPr lang="ru-RU" dirty="0" smtClean="0"/>
              <a:t>Подозрение </a:t>
            </a:r>
            <a:r>
              <a:rPr lang="ru-RU" dirty="0"/>
              <a:t>на наличие объемного процесса в головном мозге (с появлением методов </a:t>
            </a:r>
            <a:r>
              <a:rPr lang="ru-RU" dirty="0" err="1"/>
              <a:t>нейровизуализации</a:t>
            </a:r>
            <a:r>
              <a:rPr lang="ru-RU" dirty="0"/>
              <a:t> ЭЭГ утратила свое значение) Воспалительные заболевания ЦНС</a:t>
            </a:r>
          </a:p>
        </p:txBody>
      </p:sp>
    </p:spTree>
    <p:extLst>
      <p:ext uri="{BB962C8B-B14F-4D97-AF65-F5344CB8AC3E}">
        <p14:creationId xmlns:p14="http://schemas.microsoft.com/office/powerpoint/2010/main" val="20848004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Установленные показания к проведению ЭЭГ:</a:t>
            </a:r>
            <a:br>
              <a:rPr lang="ru-RU" dirty="0"/>
            </a:br>
            <a:endParaRPr lang="ru-RU" dirty="0"/>
          </a:p>
        </p:txBody>
      </p:sp>
      <p:sp>
        <p:nvSpPr>
          <p:cNvPr id="3" name="Объект 2"/>
          <p:cNvSpPr>
            <a:spLocks noGrp="1"/>
          </p:cNvSpPr>
          <p:nvPr>
            <p:ph idx="1"/>
          </p:nvPr>
        </p:nvSpPr>
        <p:spPr/>
        <p:txBody>
          <a:bodyPr>
            <a:normAutofit fontScale="77500" lnSpcReduction="20000"/>
          </a:bodyPr>
          <a:lstStyle/>
          <a:p>
            <a:r>
              <a:rPr lang="ru-RU" dirty="0" smtClean="0"/>
              <a:t>Заболевания</a:t>
            </a:r>
            <a:r>
              <a:rPr lang="ru-RU" dirty="0"/>
              <a:t>, связанные с угнетением активности мозговых структур </a:t>
            </a:r>
          </a:p>
          <a:p>
            <a:r>
              <a:rPr lang="ru-RU" dirty="0"/>
              <a:t>Энцефалопатия</a:t>
            </a:r>
          </a:p>
          <a:p>
            <a:r>
              <a:rPr lang="ru-RU" dirty="0"/>
              <a:t>Атеросклероз</a:t>
            </a:r>
          </a:p>
          <a:p>
            <a:r>
              <a:rPr lang="ru-RU" dirty="0"/>
              <a:t>Мозговой инсульт</a:t>
            </a:r>
          </a:p>
          <a:p>
            <a:r>
              <a:rPr lang="ru-RU" dirty="0"/>
              <a:t>Объемные поражения головного мозга</a:t>
            </a:r>
          </a:p>
          <a:p>
            <a:r>
              <a:rPr lang="ru-RU" dirty="0"/>
              <a:t>Заболевания, обусловленные повышенной активностью мозговых структур:</a:t>
            </a:r>
          </a:p>
          <a:p>
            <a:r>
              <a:rPr lang="ru-RU" dirty="0"/>
              <a:t>Эпилепсия</a:t>
            </a:r>
          </a:p>
          <a:p>
            <a:r>
              <a:rPr lang="ru-RU" dirty="0"/>
              <a:t>Невротические состояния</a:t>
            </a:r>
          </a:p>
          <a:p>
            <a:r>
              <a:rPr lang="ru-RU" dirty="0"/>
              <a:t>Обмороки</a:t>
            </a:r>
          </a:p>
          <a:p>
            <a:r>
              <a:rPr lang="ru-RU" dirty="0"/>
              <a:t>Нарушения сна</a:t>
            </a:r>
          </a:p>
          <a:p>
            <a:r>
              <a:rPr lang="ru-RU" dirty="0"/>
              <a:t>Заболевания, характеризующиеся смешанной активностью мозговых структур</a:t>
            </a:r>
          </a:p>
          <a:p>
            <a:r>
              <a:rPr lang="ru-RU" dirty="0" err="1"/>
              <a:t>Нейроинфекции</a:t>
            </a:r>
            <a:endParaRPr lang="ru-RU" dirty="0"/>
          </a:p>
          <a:p>
            <a:r>
              <a:rPr lang="ru-RU" dirty="0"/>
              <a:t>Интоксикации</a:t>
            </a:r>
          </a:p>
        </p:txBody>
      </p:sp>
    </p:spTree>
    <p:extLst>
      <p:ext uri="{BB962C8B-B14F-4D97-AF65-F5344CB8AC3E}">
        <p14:creationId xmlns:p14="http://schemas.microsoft.com/office/powerpoint/2010/main" val="38222252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Достоинства клинической электроэнцефалографии </a:t>
            </a:r>
          </a:p>
        </p:txBody>
      </p:sp>
      <p:sp>
        <p:nvSpPr>
          <p:cNvPr id="3" name="Объект 2"/>
          <p:cNvSpPr>
            <a:spLocks noGrp="1"/>
          </p:cNvSpPr>
          <p:nvPr>
            <p:ph idx="1"/>
          </p:nvPr>
        </p:nvSpPr>
        <p:spPr/>
        <p:txBody>
          <a:bodyPr/>
          <a:lstStyle/>
          <a:p>
            <a:r>
              <a:rPr lang="ru-RU" dirty="0" smtClean="0"/>
              <a:t>объективность,</a:t>
            </a:r>
          </a:p>
          <a:p>
            <a:r>
              <a:rPr lang="ru-RU" dirty="0" smtClean="0"/>
              <a:t> возможность </a:t>
            </a:r>
            <a:r>
              <a:rPr lang="ru-RU" dirty="0"/>
              <a:t>непосредственной регистрации показателей функционального состояния мозга, </a:t>
            </a:r>
            <a:endParaRPr lang="ru-RU" dirty="0" smtClean="0"/>
          </a:p>
          <a:p>
            <a:r>
              <a:rPr lang="ru-RU" dirty="0" smtClean="0"/>
              <a:t>количественная </a:t>
            </a:r>
            <a:r>
              <a:rPr lang="ru-RU" dirty="0"/>
              <a:t>оценка получаемых результатов</a:t>
            </a:r>
            <a:r>
              <a:rPr lang="ru-RU" dirty="0" smtClean="0"/>
              <a:t>,</a:t>
            </a:r>
          </a:p>
          <a:p>
            <a:r>
              <a:rPr lang="ru-RU" dirty="0" smtClean="0"/>
              <a:t> </a:t>
            </a:r>
            <a:r>
              <a:rPr lang="ru-RU" dirty="0"/>
              <a:t>наблюдения в динамике, что необходимо для прогноза заболевания</a:t>
            </a:r>
            <a:r>
              <a:rPr lang="ru-RU" dirty="0" smtClean="0"/>
              <a:t>.</a:t>
            </a:r>
          </a:p>
          <a:p>
            <a:r>
              <a:rPr lang="ru-RU" dirty="0" smtClean="0"/>
              <a:t> Метод </a:t>
            </a:r>
            <a:r>
              <a:rPr lang="ru-RU" dirty="0"/>
              <a:t>не связан с вмешательством в организм обследуемого.</a:t>
            </a:r>
          </a:p>
        </p:txBody>
      </p:sp>
    </p:spTree>
    <p:extLst>
      <p:ext uri="{BB962C8B-B14F-4D97-AF65-F5344CB8AC3E}">
        <p14:creationId xmlns:p14="http://schemas.microsoft.com/office/powerpoint/2010/main" val="35503432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a:stretch>
            <a:fillRect/>
          </a:stretch>
        </p:blipFill>
        <p:spPr>
          <a:xfrm>
            <a:off x="2090942" y="2169993"/>
            <a:ext cx="6043124" cy="3739487"/>
          </a:xfrm>
          <a:prstGeom prst="rect">
            <a:avLst/>
          </a:prstGeom>
        </p:spPr>
      </p:pic>
    </p:spTree>
    <p:extLst>
      <p:ext uri="{BB962C8B-B14F-4D97-AF65-F5344CB8AC3E}">
        <p14:creationId xmlns:p14="http://schemas.microsoft.com/office/powerpoint/2010/main" val="42410161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stretch>
            <a:fillRect/>
          </a:stretch>
        </p:blipFill>
        <p:spPr>
          <a:xfrm>
            <a:off x="1596789" y="873457"/>
            <a:ext cx="7055892" cy="5374943"/>
          </a:xfrm>
          <a:prstGeom prst="rect">
            <a:avLst/>
          </a:prstGeom>
        </p:spPr>
      </p:pic>
    </p:spTree>
    <p:extLst>
      <p:ext uri="{BB962C8B-B14F-4D97-AF65-F5344CB8AC3E}">
        <p14:creationId xmlns:p14="http://schemas.microsoft.com/office/powerpoint/2010/main" val="15000553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stretch>
            <a:fillRect/>
          </a:stretch>
        </p:blipFill>
        <p:spPr>
          <a:xfrm>
            <a:off x="1337481" y="1009934"/>
            <a:ext cx="8379725" cy="5238466"/>
          </a:xfrm>
          <a:prstGeom prst="rect">
            <a:avLst/>
          </a:prstGeom>
        </p:spPr>
      </p:pic>
    </p:spTree>
    <p:extLst>
      <p:ext uri="{BB962C8B-B14F-4D97-AF65-F5344CB8AC3E}">
        <p14:creationId xmlns:p14="http://schemas.microsoft.com/office/powerpoint/2010/main" val="132583411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161</TotalTime>
  <Words>1131</Words>
  <Application>Microsoft Office PowerPoint</Application>
  <PresentationFormat>Широкоэкранный</PresentationFormat>
  <Paragraphs>65</Paragraphs>
  <Slides>19</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19</vt:i4>
      </vt:variant>
    </vt:vector>
  </HeadingPairs>
  <TitlesOfParts>
    <vt:vector size="23" baseType="lpstr">
      <vt:lpstr>Arial</vt:lpstr>
      <vt:lpstr>Century Gothic</vt:lpstr>
      <vt:lpstr>Wingdings 3</vt:lpstr>
      <vt:lpstr>Ион</vt:lpstr>
      <vt:lpstr>Электроэнцефалография. </vt:lpstr>
      <vt:lpstr>Электроэнцефалография</vt:lpstr>
      <vt:lpstr>Презентация PowerPoint</vt:lpstr>
      <vt:lpstr>Принцип метода ЭЭГ</vt:lpstr>
      <vt:lpstr>Презентация PowerPoint</vt:lpstr>
      <vt:lpstr>Основные характеристики ЭЭГ.</vt:lpstr>
      <vt:lpstr>Основные виды активности электроэнцефалограммы </vt:lpstr>
      <vt:lpstr>Презентация PowerPoint</vt:lpstr>
      <vt:lpstr>Презентация PowerPoint</vt:lpstr>
      <vt:lpstr>Презентация PowerPoint</vt:lpstr>
      <vt:lpstr>Сущность метода ЭЭГ </vt:lpstr>
      <vt:lpstr>Как проводится ЭЭГ: </vt:lpstr>
      <vt:lpstr>Презентация PowerPoint</vt:lpstr>
      <vt:lpstr>Показания к проведению ЭЭГ </vt:lpstr>
      <vt:lpstr>Установленные показания к проведению ЭЭГ: </vt:lpstr>
      <vt:lpstr>Достоинства клинической электроэнцефалографии </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Электроэнцефалография.</dc:title>
  <dc:creator>Анастасия Собченко</dc:creator>
  <cp:lastModifiedBy>Анастасия Собченко</cp:lastModifiedBy>
  <cp:revision>12</cp:revision>
  <dcterms:created xsi:type="dcterms:W3CDTF">2015-11-10T16:59:00Z</dcterms:created>
  <dcterms:modified xsi:type="dcterms:W3CDTF">2015-11-10T19:40:49Z</dcterms:modified>
</cp:coreProperties>
</file>