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1" r:id="rId2"/>
    <p:sldMasterId id="2147483693" r:id="rId3"/>
    <p:sldMasterId id="2147483705" r:id="rId4"/>
    <p:sldMasterId id="2147483717" r:id="rId5"/>
  </p:sldMasterIdLst>
  <p:notesMasterIdLst>
    <p:notesMasterId r:id="rId51"/>
  </p:notesMasterIdLst>
  <p:handoutMasterIdLst>
    <p:handoutMasterId r:id="rId52"/>
  </p:handoutMasterIdLst>
  <p:sldIdLst>
    <p:sldId id="257" r:id="rId6"/>
    <p:sldId id="302" r:id="rId7"/>
    <p:sldId id="303" r:id="rId8"/>
    <p:sldId id="307" r:id="rId9"/>
    <p:sldId id="261" r:id="rId10"/>
    <p:sldId id="314" r:id="rId11"/>
    <p:sldId id="315" r:id="rId12"/>
    <p:sldId id="304" r:id="rId13"/>
    <p:sldId id="263" r:id="rId14"/>
    <p:sldId id="306" r:id="rId15"/>
    <p:sldId id="305" r:id="rId16"/>
    <p:sldId id="310" r:id="rId17"/>
    <p:sldId id="311" r:id="rId18"/>
    <p:sldId id="313" r:id="rId19"/>
    <p:sldId id="309" r:id="rId20"/>
    <p:sldId id="324" r:id="rId21"/>
    <p:sldId id="298" r:id="rId22"/>
    <p:sldId id="323" r:id="rId23"/>
    <p:sldId id="291" r:id="rId24"/>
    <p:sldId id="316" r:id="rId25"/>
    <p:sldId id="308" r:id="rId26"/>
    <p:sldId id="258" r:id="rId27"/>
    <p:sldId id="317" r:id="rId28"/>
    <p:sldId id="318" r:id="rId29"/>
    <p:sldId id="319" r:id="rId30"/>
    <p:sldId id="320" r:id="rId31"/>
    <p:sldId id="321" r:id="rId32"/>
    <p:sldId id="322" r:id="rId33"/>
    <p:sldId id="259" r:id="rId34"/>
    <p:sldId id="262" r:id="rId35"/>
    <p:sldId id="293" r:id="rId36"/>
    <p:sldId id="264" r:id="rId37"/>
    <p:sldId id="268" r:id="rId38"/>
    <p:sldId id="265" r:id="rId39"/>
    <p:sldId id="272" r:id="rId40"/>
    <p:sldId id="280" r:id="rId41"/>
    <p:sldId id="288" r:id="rId42"/>
    <p:sldId id="285" r:id="rId43"/>
    <p:sldId id="273" r:id="rId44"/>
    <p:sldId id="274" r:id="rId45"/>
    <p:sldId id="275" r:id="rId46"/>
    <p:sldId id="286" r:id="rId47"/>
    <p:sldId id="300" r:id="rId48"/>
    <p:sldId id="278" r:id="rId49"/>
    <p:sldId id="279" r:id="rId5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000099"/>
    <a:srgbClr val="262626"/>
    <a:srgbClr val="FF6600"/>
    <a:srgbClr val="237F95"/>
    <a:srgbClr val="646464"/>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27102A9-8310-4765-A935-A1911B00CA55}" styleName="Светлый стиль 1 - акцент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C083E6E3-FA7D-4D7B-A595-EF9225AFEA82}" styleName="Светлый стиль 1 - акцент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115" autoAdjust="0"/>
  </p:normalViewPr>
  <p:slideViewPr>
    <p:cSldViewPr>
      <p:cViewPr varScale="1">
        <p:scale>
          <a:sx n="59" d="100"/>
          <a:sy n="59" d="100"/>
        </p:scale>
        <p:origin x="1716" y="66"/>
      </p:cViewPr>
      <p:guideLst>
        <p:guide orient="horz" pos="2160"/>
        <p:guide pos="2880"/>
      </p:guideLst>
    </p:cSldViewPr>
  </p:slideViewPr>
  <p:notesTextViewPr>
    <p:cViewPr>
      <p:scale>
        <a:sx n="100" d="100"/>
        <a:sy n="100" d="100"/>
      </p:scale>
      <p:origin x="0" y="0"/>
    </p:cViewPr>
  </p:notesTextViewPr>
  <p:notesViewPr>
    <p:cSldViewPr>
      <p:cViewPr varScale="1">
        <p:scale>
          <a:sx n="82" d="100"/>
          <a:sy n="82" d="100"/>
        </p:scale>
        <p:origin x="-2064"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FA5ECAA-057F-43F8-B524-874460F84952}" type="datetimeFigureOut">
              <a:rPr lang="ru-RU"/>
              <a:pPr>
                <a:defRPr/>
              </a:pPr>
              <a:t>09.04.2015</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0D337CA-05D4-4200-B075-67AB93D1745F}" type="slidenum">
              <a:rPr lang="ru-RU"/>
              <a:pPr>
                <a:defRPr/>
              </a:pPr>
              <a:t>‹#›</a:t>
            </a:fld>
            <a:endParaRPr lang="ru-RU"/>
          </a:p>
        </p:txBody>
      </p:sp>
    </p:spTree>
    <p:extLst>
      <p:ext uri="{BB962C8B-B14F-4D97-AF65-F5344CB8AC3E}">
        <p14:creationId xmlns:p14="http://schemas.microsoft.com/office/powerpoint/2010/main" val="32903238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F790D1DA-9847-4E79-8927-546CEAC01CF4}" type="datetimeFigureOut">
              <a:rPr lang="ru-RU"/>
              <a:pPr>
                <a:defRPr/>
              </a:pPr>
              <a:t>09.04.2015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23415473-970C-4B80-B2DA-F60B998390AE}" type="slidenum">
              <a:rPr lang="ru-RU"/>
              <a:pPr>
                <a:defRPr/>
              </a:pPr>
              <a:t>‹#›</a:t>
            </a:fld>
            <a:endParaRPr lang="ru-RU"/>
          </a:p>
        </p:txBody>
      </p:sp>
    </p:spTree>
    <p:extLst>
      <p:ext uri="{BB962C8B-B14F-4D97-AF65-F5344CB8AC3E}">
        <p14:creationId xmlns:p14="http://schemas.microsoft.com/office/powerpoint/2010/main" val="8293972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81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latin typeface="Arial" pitchFamily="34" charset="0"/>
              </a:rPr>
              <a:t>GBM, glioblastoma multiforme.</a:t>
            </a:r>
          </a:p>
        </p:txBody>
      </p:sp>
    </p:spTree>
    <p:extLst>
      <p:ext uri="{BB962C8B-B14F-4D97-AF65-F5344CB8AC3E}">
        <p14:creationId xmlns:p14="http://schemas.microsoft.com/office/powerpoint/2010/main" val="40533357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7"/>
          <p:cNvSpPr>
            <a:spLocks noGrp="1" noChangeArrowheads="1"/>
          </p:cNvSpPr>
          <p:nvPr>
            <p:ph type="sldNum" sz="quarter" idx="5"/>
          </p:nvPr>
        </p:nvSpPr>
        <p:spPr>
          <a:noFill/>
        </p:spPr>
        <p:txBody>
          <a:bodyPr/>
          <a:lstStyle/>
          <a:p>
            <a:fld id="{D8733980-B4F6-49B9-9012-D24947BEB301}" type="slidenum">
              <a:rPr lang="en-GB" smtClean="0">
                <a:latin typeface="Arial" pitchFamily="34" charset="0"/>
                <a:ea typeface="Arial Unicode MS" pitchFamily="34" charset="-128"/>
                <a:cs typeface="Arial Unicode MS" pitchFamily="34" charset="-128"/>
              </a:rPr>
              <a:pPr/>
              <a:t>2</a:t>
            </a:fld>
            <a:endParaRPr lang="en-GB" smtClean="0">
              <a:latin typeface="Arial" pitchFamily="34" charset="0"/>
              <a:ea typeface="Arial Unicode MS" pitchFamily="34" charset="-128"/>
              <a:cs typeface="Arial Unicode MS" pitchFamily="34" charset="-128"/>
            </a:endParaRPr>
          </a:p>
        </p:txBody>
      </p:sp>
      <p:sp>
        <p:nvSpPr>
          <p:cNvPr id="204803" name="Rectangle 2"/>
          <p:cNvSpPr>
            <a:spLocks noGrp="1" noRot="1" noChangeAspect="1" noChangeArrowheads="1" noTextEdit="1"/>
          </p:cNvSpPr>
          <p:nvPr>
            <p:ph type="sldImg"/>
          </p:nvPr>
        </p:nvSpPr>
        <p:spPr>
          <a:xfrm>
            <a:off x="1143000" y="685800"/>
            <a:ext cx="4573588" cy="3429000"/>
          </a:xfrm>
          <a:ln/>
        </p:spPr>
      </p:sp>
      <p:sp>
        <p:nvSpPr>
          <p:cNvPr id="204804" name="Rectangle 3"/>
          <p:cNvSpPr>
            <a:spLocks noGrp="1" noChangeArrowheads="1"/>
          </p:cNvSpPr>
          <p:nvPr>
            <p:ph type="body" idx="1"/>
          </p:nvPr>
        </p:nvSpPr>
        <p:spPr>
          <a:xfrm>
            <a:off x="685637" y="4343144"/>
            <a:ext cx="5486727" cy="4115019"/>
          </a:xfrm>
          <a:noFill/>
          <a:ln/>
        </p:spPr>
        <p:txBody>
          <a:bodyPr/>
          <a:lstStyle/>
          <a:p>
            <a:pPr marL="177800" indent="-177800" eaLnBrk="1" hangingPunct="1"/>
            <a:endParaRPr lang="en-US" smtClean="0">
              <a:latin typeface="Arial" pitchFamily="34" charset="0"/>
              <a:cs typeface="Arial" pitchFamily="34" charset="0"/>
            </a:endParaRPr>
          </a:p>
        </p:txBody>
      </p:sp>
    </p:spTree>
    <p:extLst>
      <p:ext uri="{BB962C8B-B14F-4D97-AF65-F5344CB8AC3E}">
        <p14:creationId xmlns:p14="http://schemas.microsoft.com/office/powerpoint/2010/main" val="2164244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p:spPr>
        <p:txBody>
          <a:bodyPr/>
          <a:lstStyle/>
          <a:p>
            <a:fld id="{74E06F9F-D39C-48AB-A003-368040151FB6}" type="slidenum">
              <a:rPr lang="en-GB" smtClean="0">
                <a:latin typeface="Arial" pitchFamily="34" charset="0"/>
                <a:ea typeface="Arial Unicode MS" pitchFamily="34" charset="-128"/>
                <a:cs typeface="Arial Unicode MS" pitchFamily="34" charset="-128"/>
              </a:rPr>
              <a:pPr/>
              <a:t>3</a:t>
            </a:fld>
            <a:endParaRPr lang="en-GB" smtClean="0">
              <a:latin typeface="Arial" pitchFamily="34" charset="0"/>
              <a:ea typeface="Arial Unicode MS" pitchFamily="34" charset="-128"/>
              <a:cs typeface="Arial Unicode MS" pitchFamily="34" charset="-128"/>
            </a:endParaRPr>
          </a:p>
        </p:txBody>
      </p:sp>
      <p:sp>
        <p:nvSpPr>
          <p:cNvPr id="206851" name="Rectangle 2"/>
          <p:cNvSpPr>
            <a:spLocks noGrp="1" noRot="1" noChangeAspect="1" noChangeArrowheads="1" noTextEdit="1"/>
          </p:cNvSpPr>
          <p:nvPr>
            <p:ph type="sldImg"/>
          </p:nvPr>
        </p:nvSpPr>
        <p:spPr>
          <a:xfrm>
            <a:off x="1143000" y="685800"/>
            <a:ext cx="4573588" cy="3429000"/>
          </a:xfrm>
          <a:ln/>
        </p:spPr>
      </p:sp>
      <p:sp>
        <p:nvSpPr>
          <p:cNvPr id="206852" name="Rectangle 3"/>
          <p:cNvSpPr>
            <a:spLocks noGrp="1" noChangeArrowheads="1"/>
          </p:cNvSpPr>
          <p:nvPr>
            <p:ph type="body" idx="1"/>
          </p:nvPr>
        </p:nvSpPr>
        <p:spPr>
          <a:xfrm>
            <a:off x="685637" y="4343144"/>
            <a:ext cx="5486727" cy="4115019"/>
          </a:xfrm>
          <a:noFill/>
          <a:ln/>
        </p:spPr>
        <p:txBody>
          <a:bodyPr/>
          <a:lstStyle/>
          <a:p>
            <a:pPr marL="177800" indent="-177800" eaLnBrk="1" hangingPunct="1"/>
            <a:endParaRPr lang="en-US" smtClean="0">
              <a:latin typeface="Arial" pitchFamily="34" charset="0"/>
              <a:cs typeface="Arial" pitchFamily="34" charset="0"/>
            </a:endParaRPr>
          </a:p>
        </p:txBody>
      </p:sp>
    </p:spTree>
    <p:extLst>
      <p:ext uri="{BB962C8B-B14F-4D97-AF65-F5344CB8AC3E}">
        <p14:creationId xmlns:p14="http://schemas.microsoft.com/office/powerpoint/2010/main" val="11095065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120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pitchFamily="34" charset="0"/>
              </a:rPr>
              <a:t>This section will review the role of resection in patients with recurrent glioblastoma. </a:t>
            </a:r>
          </a:p>
          <a:p>
            <a:pPr eaLnBrk="1" hangingPunct="1">
              <a:spcBef>
                <a:spcPct val="0"/>
              </a:spcBef>
            </a:pPr>
            <a:endParaRPr lang="en-US" smtClean="0">
              <a:latin typeface="Arial" pitchFamily="34" charset="0"/>
            </a:endParaRPr>
          </a:p>
          <a:p>
            <a:pPr eaLnBrk="1" hangingPunct="1">
              <a:spcBef>
                <a:spcPct val="0"/>
              </a:spcBef>
            </a:pPr>
            <a:endParaRPr lang="en-US" smtClean="0">
              <a:latin typeface="Arial" pitchFamily="34" charset="0"/>
            </a:endParaRPr>
          </a:p>
        </p:txBody>
      </p:sp>
    </p:spTree>
    <p:extLst>
      <p:ext uri="{BB962C8B-B14F-4D97-AF65-F5344CB8AC3E}">
        <p14:creationId xmlns:p14="http://schemas.microsoft.com/office/powerpoint/2010/main" val="4200688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7A7F8B0B-67AF-49D5-BEF8-7165B6AF6ED3}" type="slidenum">
              <a:rPr lang="ru-RU" smtClean="0"/>
              <a:pPr/>
              <a:t>8</a:t>
            </a:fld>
            <a:endParaRPr lang="ru-RU" smtClean="0"/>
          </a:p>
        </p:txBody>
      </p:sp>
      <p:sp>
        <p:nvSpPr>
          <p:cNvPr id="168963" name="Rectangle 2"/>
          <p:cNvSpPr>
            <a:spLocks noGrp="1" noRot="1" noChangeAspect="1" noChangeArrowheads="1" noTextEdit="1"/>
          </p:cNvSpPr>
          <p:nvPr>
            <p:ph type="sldImg"/>
          </p:nvPr>
        </p:nvSpPr>
        <p:spPr>
          <a:ln/>
        </p:spPr>
      </p:sp>
      <p:sp>
        <p:nvSpPr>
          <p:cNvPr id="168964" name="Rectangle 3"/>
          <p:cNvSpPr>
            <a:spLocks noGrp="1" noChangeArrowheads="1"/>
          </p:cNvSpPr>
          <p:nvPr>
            <p:ph type="body" idx="1"/>
          </p:nvPr>
        </p:nvSpPr>
        <p:spPr>
          <a:noFill/>
          <a:ln/>
        </p:spPr>
        <p:txBody>
          <a:bodyPr/>
          <a:lstStyle/>
          <a:p>
            <a:pPr eaLnBrk="1" hangingPunct="1"/>
            <a:endParaRPr lang="ru-RU" smtClean="0"/>
          </a:p>
        </p:txBody>
      </p:sp>
    </p:spTree>
    <p:extLst>
      <p:ext uri="{BB962C8B-B14F-4D97-AF65-F5344CB8AC3E}">
        <p14:creationId xmlns:p14="http://schemas.microsoft.com/office/powerpoint/2010/main" val="34788343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6"/>
          <p:cNvSpPr>
            <a:spLocks noGrp="1" noRot="1" noChangeAspect="1" noChangeArrowheads="1" noTextEdit="1"/>
          </p:cNvSpPr>
          <p:nvPr>
            <p:ph type="sldImg"/>
          </p:nvPr>
        </p:nvSpPr>
        <p:spPr bwMode="auto">
          <a:noFill/>
          <a:ln>
            <a:solidFill>
              <a:srgbClr val="000000"/>
            </a:solidFill>
            <a:miter lim="800000"/>
            <a:headEnd/>
            <a:tailEnd/>
          </a:ln>
        </p:spPr>
      </p:sp>
      <p:sp>
        <p:nvSpPr>
          <p:cNvPr id="53251" name="Rectangle 7"/>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latin typeface="Arial" pitchFamily="34" charset="0"/>
              </a:rPr>
              <a:t>PFS, progression-free survival.</a:t>
            </a:r>
          </a:p>
          <a:p>
            <a:pPr eaLnBrk="1" hangingPunct="1">
              <a:spcBef>
                <a:spcPct val="0"/>
              </a:spcBef>
            </a:pPr>
            <a:r>
              <a:rPr lang="en-US" i="1" smtClean="0">
                <a:latin typeface="Arial" pitchFamily="34" charset="0"/>
              </a:rPr>
              <a:t> </a:t>
            </a:r>
          </a:p>
          <a:p>
            <a:pPr eaLnBrk="1" hangingPunct="1">
              <a:spcBef>
                <a:spcPct val="0"/>
              </a:spcBef>
            </a:pPr>
            <a:r>
              <a:rPr lang="en-US" smtClean="0">
                <a:latin typeface="Arial" pitchFamily="34" charset="0"/>
              </a:rPr>
              <a:t>This slide shows some of the studies of resection in newly diagnosed glioblastoma patients. None of these are randomized trials but are either small prospective trials or large retrospective trials. Lacroix and colleagues conducted one of the largest studies ever conducted in this setting. This was a retrospective study of approximately 400 patients with newly diagnosed glioblastoma who were analyzed for the degree of surgical resection. The investigators controlled the known prognostic factors for newly diagnosed glioblastoma, including performance status and age. Results from this study indicated that patients who were treated with a near total resection had a statistically significant survival advantage. In this study, the near total resection was defined as removal of &gt; 98% of the contrast-enhancing tumor volume.</a:t>
            </a:r>
          </a:p>
          <a:p>
            <a:pPr eaLnBrk="1" hangingPunct="1">
              <a:spcBef>
                <a:spcPct val="0"/>
              </a:spcBef>
            </a:pPr>
            <a:r>
              <a:rPr lang="en-US" smtClean="0">
                <a:latin typeface="Arial" pitchFamily="34" charset="0"/>
              </a:rPr>
              <a:t>As mentioned earlier, although there are no data from randomized trials and no class 1 evidence to support the efficacy of resection, resection is generally thought to be beneficial in these patients for the reasons previously discussed.</a:t>
            </a:r>
          </a:p>
        </p:txBody>
      </p:sp>
    </p:spTree>
    <p:extLst>
      <p:ext uri="{BB962C8B-B14F-4D97-AF65-F5344CB8AC3E}">
        <p14:creationId xmlns:p14="http://schemas.microsoft.com/office/powerpoint/2010/main" val="11967748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427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pitchFamily="34" charset="0"/>
              </a:rPr>
              <a:t>This section will review the role of resection in patients with recurrent glioblastoma. </a:t>
            </a:r>
          </a:p>
          <a:p>
            <a:pPr eaLnBrk="1" hangingPunct="1">
              <a:spcBef>
                <a:spcPct val="0"/>
              </a:spcBef>
            </a:pPr>
            <a:endParaRPr lang="en-US" smtClean="0">
              <a:latin typeface="Arial" pitchFamily="34" charset="0"/>
            </a:endParaRPr>
          </a:p>
          <a:p>
            <a:pPr eaLnBrk="1" hangingPunct="1">
              <a:spcBef>
                <a:spcPct val="0"/>
              </a:spcBef>
            </a:pPr>
            <a:endParaRPr lang="en-US" smtClean="0">
              <a:latin typeface="Arial" pitchFamily="34" charset="0"/>
            </a:endParaRPr>
          </a:p>
        </p:txBody>
      </p:sp>
    </p:spTree>
    <p:extLst>
      <p:ext uri="{BB962C8B-B14F-4D97-AF65-F5344CB8AC3E}">
        <p14:creationId xmlns:p14="http://schemas.microsoft.com/office/powerpoint/2010/main" val="2291412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522D3AF-6E88-4EA3-B6D0-B3397B1D5288}" type="slidenum">
              <a:rPr lang="de-DE" smtClean="0"/>
              <a:pPr fontAlgn="base">
                <a:spcBef>
                  <a:spcPct val="0"/>
                </a:spcBef>
                <a:spcAft>
                  <a:spcPct val="0"/>
                </a:spcAft>
                <a:defRPr/>
              </a:pPr>
              <a:t>22</a:t>
            </a:fld>
            <a:endParaRPr lang="de-DE" smtClean="0"/>
          </a:p>
        </p:txBody>
      </p:sp>
      <p:sp>
        <p:nvSpPr>
          <p:cNvPr id="491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915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442757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017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latin typeface="Arial" pitchFamily="34" charset="0"/>
              </a:rPr>
              <a:t>BCNU, carmustine; GBM, glioblastoma multiforme; NCCN, National Comprehensive Cancer Network; PS, performance score.</a:t>
            </a:r>
            <a:endParaRPr lang="en-US" smtClean="0">
              <a:latin typeface="Arial" pitchFamily="34" charset="0"/>
            </a:endParaRPr>
          </a:p>
          <a:p>
            <a:pPr eaLnBrk="1" hangingPunct="1">
              <a:spcBef>
                <a:spcPct val="0"/>
              </a:spcBef>
            </a:pPr>
            <a:r>
              <a:rPr lang="en-US" smtClean="0">
                <a:latin typeface="Arial" pitchFamily="34" charset="0"/>
              </a:rPr>
              <a:t> </a:t>
            </a:r>
          </a:p>
          <a:p>
            <a:pPr eaLnBrk="1" hangingPunct="1">
              <a:spcBef>
                <a:spcPct val="0"/>
              </a:spcBef>
            </a:pPr>
            <a:r>
              <a:rPr lang="en-US" smtClean="0">
                <a:latin typeface="Arial" pitchFamily="34" charset="0"/>
              </a:rPr>
              <a:t>This slide displays some of the NCCN recommendations for recurrent glioblastoma. Based on these guidelines, management should be individualized for each patient, and factors that should be taken into consideration include patient age, performance status, response to initial treatment, the duration of time since the initial diagnosis and treatment, and whether the recurrence is local or more diffuse. If there is a local recurrence, the NCCN recommends a repeat resection with or without the implantation of a chemotherapy wafer at the time of surgery. If surgery is not possible because of the location of the tumor, systemic chemotherapy or, in some cases, reirradiation might be considered. However, reirradiation is usually not an option for diffuse recurrences, and, instead, systemic chemotherapy is a potential option.</a:t>
            </a:r>
          </a:p>
        </p:txBody>
      </p:sp>
    </p:spTree>
    <p:extLst>
      <p:ext uri="{BB962C8B-B14F-4D97-AF65-F5344CB8AC3E}">
        <p14:creationId xmlns:p14="http://schemas.microsoft.com/office/powerpoint/2010/main" val="1684227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4"/>
          <p:cNvSpPr>
            <a:spLocks noGrp="1" noRot="1" noChangeAspect="1" noChangeArrowheads="1" noTextEdit="1"/>
          </p:cNvSpPr>
          <p:nvPr>
            <p:ph type="sldImg"/>
          </p:nvPr>
        </p:nvSpPr>
        <p:spPr bwMode="auto">
          <a:noFill/>
          <a:ln>
            <a:solidFill>
              <a:srgbClr val="000000"/>
            </a:solidFill>
            <a:miter lim="800000"/>
            <a:headEnd/>
            <a:tailEnd/>
          </a:ln>
        </p:spPr>
      </p:sp>
      <p:sp>
        <p:nvSpPr>
          <p:cNvPr id="52227" name="Rectangle 5"/>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pitchFamily="34" charset="0"/>
              </a:rPr>
              <a:t>In patients with recurrent glioblastoma, resection provides adequate tissue to make an accurate diagnosis. Another advantage is that surgery will often alleviate mass effect, which in turn may allow a reduction of corticosteroids in these patients, as well as better tolerance of radiation, which may occur after surgery. Patients will often experience improvement in the tumor-related signs and symptoms after removal and reduction of mass effect. Resection may also improve survival in patients with glioblastoma, although there is no class 1 evidence from randomized trials to support this.</a:t>
            </a:r>
          </a:p>
          <a:p>
            <a:pPr eaLnBrk="1" hangingPunct="1">
              <a:spcBef>
                <a:spcPct val="0"/>
              </a:spcBef>
            </a:pPr>
            <a:endParaRPr lang="en-US" smtClean="0">
              <a:latin typeface="Arial" pitchFamily="34" charset="0"/>
            </a:endParaRPr>
          </a:p>
        </p:txBody>
      </p:sp>
    </p:spTree>
    <p:extLst>
      <p:ext uri="{BB962C8B-B14F-4D97-AF65-F5344CB8AC3E}">
        <p14:creationId xmlns:p14="http://schemas.microsoft.com/office/powerpoint/2010/main" val="1495141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4"/>
          <p:cNvSpPr>
            <a:spLocks noGrp="1" noRot="1" noChangeAspect="1" noChangeArrowheads="1" noTextEdit="1"/>
          </p:cNvSpPr>
          <p:nvPr>
            <p:ph type="sldImg"/>
          </p:nvPr>
        </p:nvSpPr>
        <p:spPr bwMode="auto">
          <a:noFill/>
          <a:ln>
            <a:solidFill>
              <a:srgbClr val="000000"/>
            </a:solidFill>
            <a:miter lim="800000"/>
            <a:headEnd/>
            <a:tailEnd/>
          </a:ln>
        </p:spPr>
      </p:sp>
      <p:sp>
        <p:nvSpPr>
          <p:cNvPr id="55299" name="Rectangle 5"/>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it-IT" i="1" smtClean="0">
                <a:latin typeface="Arial" pitchFamily="34" charset="0"/>
              </a:rPr>
              <a:t>BCNU, carmustine; GBM, glioblastoma multiforme.</a:t>
            </a:r>
            <a:endParaRPr lang="en-US" smtClean="0">
              <a:latin typeface="Arial" pitchFamily="34" charset="0"/>
            </a:endParaRPr>
          </a:p>
          <a:p>
            <a:pPr eaLnBrk="1" hangingPunct="1">
              <a:spcBef>
                <a:spcPct val="0"/>
              </a:spcBef>
            </a:pPr>
            <a:r>
              <a:rPr lang="it-IT" smtClean="0">
                <a:latin typeface="Arial" pitchFamily="34" charset="0"/>
              </a:rPr>
              <a:t> </a:t>
            </a:r>
            <a:endParaRPr lang="en-US" smtClean="0">
              <a:latin typeface="Arial" pitchFamily="34" charset="0"/>
            </a:endParaRPr>
          </a:p>
          <a:p>
            <a:pPr eaLnBrk="1" hangingPunct="1">
              <a:spcBef>
                <a:spcPct val="0"/>
              </a:spcBef>
            </a:pPr>
            <a:r>
              <a:rPr lang="en-US" smtClean="0">
                <a:latin typeface="Arial" pitchFamily="34" charset="0"/>
              </a:rPr>
              <a:t>An option at the time of resection is the implantation of a chemotherapy wafer. The approved chemotherapy wafer available contains BCNU. When these wafers are implanted at the time of resection, BCNU is released over 2-3 weeks, and, eventually, these biodegradable wafers disappear. By Week 3, more than 70% of the wafer has degraded. BCNU chemotherapy wafers were approved in 1996 for recurrent glioblastoma as an adjunctive treatment with surgery, and approval was extended to newly diagnosed high-grade gliomas in 2003. Advantages of the BCNU wafer include the ability to administer chemotherapy beyond the blood-brain barrier and the ability to use much lower doses of chemotherapy, which avoids a great deal of systemic chemotherapy. Adverse effects associated with this treatment include increased cerebral edema at the time of implantation, impairment of wound healing, and wound infection. </a:t>
            </a:r>
          </a:p>
        </p:txBody>
      </p:sp>
    </p:spTree>
    <p:extLst>
      <p:ext uri="{BB962C8B-B14F-4D97-AF65-F5344CB8AC3E}">
        <p14:creationId xmlns:p14="http://schemas.microsoft.com/office/powerpoint/2010/main" val="976842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B55BEF0-EC4A-465E-BCE8-3E22135AA2CC}" type="slidenum">
              <a:rPr lang="en-US" smtClean="0"/>
              <a:pPr fontAlgn="base">
                <a:spcBef>
                  <a:spcPct val="0"/>
                </a:spcBef>
                <a:spcAft>
                  <a:spcPct val="0"/>
                </a:spcAft>
                <a:defRPr/>
              </a:pPr>
              <a:t>33</a:t>
            </a:fld>
            <a:endParaRPr lang="en-US" smtClean="0"/>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7348" name="Rectangle 3"/>
          <p:cNvSpPr>
            <a:spLocks noGrp="1" noChangeArrowheads="1"/>
          </p:cNvSpPr>
          <p:nvPr>
            <p:ph type="body" idx="1"/>
          </p:nvPr>
        </p:nvSpPr>
        <p:spPr bwMode="auto">
          <a:xfrm>
            <a:off x="923925" y="4343400"/>
            <a:ext cx="5022850" cy="4513263"/>
          </a:xfrm>
          <a:noFill/>
        </p:spPr>
        <p:txBody>
          <a:bodyPr wrap="square" lIns="0" numCol="1" anchor="t" anchorCtr="0" compatLnSpc="1">
            <a:prstTxWarp prst="textNoShape">
              <a:avLst/>
            </a:prstTxWarp>
          </a:bodyPr>
          <a:lstStyle/>
          <a:p>
            <a:pPr marL="123825" indent="-123825" eaLnBrk="1" hangingPunct="1">
              <a:spcBef>
                <a:spcPct val="0"/>
              </a:spcBef>
            </a:pPr>
            <a:endParaRPr lang="en-US" smtClean="0"/>
          </a:p>
        </p:txBody>
      </p:sp>
    </p:spTree>
    <p:extLst>
      <p:ext uri="{BB962C8B-B14F-4D97-AF65-F5344CB8AC3E}">
        <p14:creationId xmlns:p14="http://schemas.microsoft.com/office/powerpoint/2010/main" val="26526253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3A4C9E1-5E51-4385-9575-532F1FE63ABC}" type="slidenum">
              <a:rPr lang="en-US" smtClean="0"/>
              <a:pPr fontAlgn="base">
                <a:spcBef>
                  <a:spcPct val="0"/>
                </a:spcBef>
                <a:spcAft>
                  <a:spcPct val="0"/>
                </a:spcAft>
                <a:defRPr/>
              </a:pPr>
              <a:t>34</a:t>
            </a:fld>
            <a:endParaRPr lang="en-US" smtClean="0"/>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4"/>
          <p:cNvSpPr>
            <a:spLocks noGrp="1" noChangeArrowheads="1"/>
          </p:cNvSpPr>
          <p:nvPr>
            <p:ph type="body" idx="1"/>
          </p:nvPr>
        </p:nvSpPr>
        <p:spPr bwMode="auto">
          <a:xfrm>
            <a:off x="923925" y="4343400"/>
            <a:ext cx="5022850" cy="4513263"/>
          </a:xfrm>
          <a:noFill/>
        </p:spPr>
        <p:txBody>
          <a:bodyPr wrap="square" lIns="0" numCol="1" anchor="t" anchorCtr="0" compatLnSpc="1">
            <a:prstTxWarp prst="textNoShape">
              <a:avLst/>
            </a:prstTxWarp>
          </a:bodyPr>
          <a:lstStyle/>
          <a:p>
            <a:pPr marL="123825" indent="-123825" eaLnBrk="1" hangingPunct="1">
              <a:spcBef>
                <a:spcPct val="0"/>
              </a:spcBef>
            </a:pPr>
            <a:endParaRPr lang="en-US" smtClean="0"/>
          </a:p>
        </p:txBody>
      </p:sp>
    </p:spTree>
    <p:extLst>
      <p:ext uri="{BB962C8B-B14F-4D97-AF65-F5344CB8AC3E}">
        <p14:creationId xmlns:p14="http://schemas.microsoft.com/office/powerpoint/2010/main" val="9569547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939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60386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24B08CE-2F12-4E75-99E0-EF5B14AB0B6C}" type="slidenum">
              <a:rPr lang="en-US" smtClean="0"/>
              <a:pPr fontAlgn="base">
                <a:spcBef>
                  <a:spcPct val="0"/>
                </a:spcBef>
                <a:spcAft>
                  <a:spcPct val="0"/>
                </a:spcAft>
                <a:defRPr/>
              </a:pPr>
              <a:t>36</a:t>
            </a:fld>
            <a:endParaRPr lang="en-US" smtClean="0"/>
          </a:p>
        </p:txBody>
      </p:sp>
      <p:sp>
        <p:nvSpPr>
          <p:cNvPr id="60419" name="Rectangle 2"/>
          <p:cNvSpPr>
            <a:spLocks noGrp="1" noRot="1" noChangeAspect="1" noChangeArrowheads="1" noTextEdit="1"/>
          </p:cNvSpPr>
          <p:nvPr>
            <p:ph type="sldImg"/>
          </p:nvPr>
        </p:nvSpPr>
        <p:spPr bwMode="auto">
          <a:xfrm>
            <a:off x="1303338" y="800100"/>
            <a:ext cx="4262437" cy="3197225"/>
          </a:xfrm>
          <a:noFill/>
          <a:ln>
            <a:solidFill>
              <a:srgbClr val="000000"/>
            </a:solidFill>
            <a:miter lim="800000"/>
            <a:headEnd/>
            <a:tailEnd/>
          </a:ln>
        </p:spPr>
      </p:sp>
      <p:sp>
        <p:nvSpPr>
          <p:cNvPr id="60420" name="Rectangle 5"/>
          <p:cNvSpPr>
            <a:spLocks noGrp="1" noChangeArrowheads="1"/>
          </p:cNvSpPr>
          <p:nvPr>
            <p:ph type="body" idx="1"/>
          </p:nvPr>
        </p:nvSpPr>
        <p:spPr bwMode="auto">
          <a:noFill/>
        </p:spPr>
        <p:txBody>
          <a:bodyPr wrap="square" lIns="0" numCol="1" anchor="t" anchorCtr="0" compatLnSpc="1">
            <a:prstTxWarp prst="textNoShape">
              <a:avLst/>
            </a:prstTxWarp>
          </a:bodyPr>
          <a:lstStyle/>
          <a:p>
            <a:pPr marL="123825" indent="-123825" eaLnBrk="1" hangingPunct="1">
              <a:spcBef>
                <a:spcPct val="0"/>
              </a:spcBef>
            </a:pPr>
            <a:r>
              <a:rPr lang="en-GB" sz="1400" b="1" smtClean="0"/>
              <a:t>Role of VEGF in relapsed glioblastomas (cont’d)</a:t>
            </a:r>
          </a:p>
          <a:p>
            <a:pPr marL="123825" indent="-123825" eaLnBrk="1" hangingPunct="1">
              <a:spcBef>
                <a:spcPct val="0"/>
              </a:spcBef>
            </a:pPr>
            <a:r>
              <a:rPr lang="en-GB" b="1" smtClean="0"/>
              <a:t>●</a:t>
            </a:r>
            <a:r>
              <a:rPr lang="en-GB" smtClean="0"/>
              <a:t>	This slide shows the key role of VEGF in stimulating tumour angiogenesis.</a:t>
            </a:r>
          </a:p>
          <a:p>
            <a:pPr marL="123825" indent="-123825" eaLnBrk="1" hangingPunct="1">
              <a:spcBef>
                <a:spcPct val="0"/>
              </a:spcBef>
            </a:pPr>
            <a:r>
              <a:rPr lang="en-GB" smtClean="0"/>
              <a:t>●	VEGF binding to receptors on the surface of vascular endothelial cells stimulates an intracellular signalling cascade that results in the proliferation of endothelial cells, their migration to areas on hypoxia, vessel formation and survival and increased vessel permeability.</a:t>
            </a:r>
          </a:p>
          <a:p>
            <a:pPr marL="123825" indent="-123825" eaLnBrk="1" hangingPunct="1">
              <a:spcBef>
                <a:spcPct val="0"/>
              </a:spcBef>
            </a:pPr>
            <a:r>
              <a:rPr lang="en-GB" smtClean="0"/>
              <a:t>●	Thus, VEGF represents a key target for therapy aimed at inhibiting tumour angiogenesis.</a:t>
            </a:r>
          </a:p>
          <a:p>
            <a:pPr marL="123825" indent="-123825" eaLnBrk="1" hangingPunct="1">
              <a:spcBef>
                <a:spcPct val="0"/>
              </a:spcBef>
            </a:pPr>
            <a:r>
              <a:rPr lang="en-GB" smtClean="0"/>
              <a:t>bFGF = basic fibroblast-like growth factor; COX-2 = cyclo-oxygenase-2; EGF = epidermal growth factor; eNOS = endothelial nitric oxide synthase; HIFs = hypoxia-inducible transcription factors; HPV-16 = human papillomavirus-16; IGF = insulin-like growth factor; IL-8 = interleukin-8; MMP = matrix metalloproteinases; PDGF = platelet-derived growth factor; TGF-b = transforming growth factor beta; tPA = tissue plasminogen activator; uPA = urokinase-type plasminogen activator; uPAr = urokinase-type plasminogen activator receptor; VEGF = vascular endothelial growth factor; VHL = von Hippel-Lindau</a:t>
            </a:r>
          </a:p>
        </p:txBody>
      </p:sp>
    </p:spTree>
    <p:extLst>
      <p:ext uri="{BB962C8B-B14F-4D97-AF65-F5344CB8AC3E}">
        <p14:creationId xmlns:p14="http://schemas.microsoft.com/office/powerpoint/2010/main" val="11646433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2" tIns="45716" rIns="91432" bIns="45716" anchor="b"/>
          <a:lstStyle/>
          <a:p>
            <a:pPr algn="r"/>
            <a:fld id="{78608D81-D6CA-4C26-A673-9E70CFAD109C}" type="slidenum">
              <a:rPr lang="en-GB" sz="1200">
                <a:latin typeface="Calibri" pitchFamily="34" charset="0"/>
              </a:rPr>
              <a:pPr algn="r"/>
              <a:t>37</a:t>
            </a:fld>
            <a:endParaRPr lang="en-GB" sz="1200">
              <a:latin typeface="Calibri" pitchFamily="34" charset="0"/>
            </a:endParaRPr>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144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it-IT" i="1" smtClean="0">
                <a:latin typeface="Arial" pitchFamily="34" charset="0"/>
              </a:rPr>
              <a:t>GBM, glioblastoma multiforme; VEGF, vascular endothelial growth factor.</a:t>
            </a:r>
          </a:p>
        </p:txBody>
      </p:sp>
    </p:spTree>
    <p:extLst>
      <p:ext uri="{BB962C8B-B14F-4D97-AF65-F5344CB8AC3E}">
        <p14:creationId xmlns:p14="http://schemas.microsoft.com/office/powerpoint/2010/main" val="2042754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latin typeface="Arial" pitchFamily="34" charset="0"/>
            </a:endParaRPr>
          </a:p>
        </p:txBody>
      </p:sp>
      <p:sp>
        <p:nvSpPr>
          <p:cNvPr id="624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3F5917E-442D-415B-A44A-893B5B1877C7}" type="slidenum">
              <a:rPr lang="en-GB" smtClean="0">
                <a:latin typeface="Arial" pitchFamily="34" charset="0"/>
                <a:cs typeface="Arial" pitchFamily="34" charset="0"/>
              </a:rPr>
              <a:pPr fontAlgn="base">
                <a:spcBef>
                  <a:spcPct val="0"/>
                </a:spcBef>
                <a:spcAft>
                  <a:spcPct val="0"/>
                </a:spcAft>
              </a:pPr>
              <a:t>38</a:t>
            </a:fld>
            <a:endParaRPr lang="en-GB" smtClean="0">
              <a:latin typeface="Arial" pitchFamily="34" charset="0"/>
              <a:cs typeface="Arial" pitchFamily="34" charset="0"/>
            </a:endParaRPr>
          </a:p>
        </p:txBody>
      </p:sp>
    </p:spTree>
    <p:extLst>
      <p:ext uri="{BB962C8B-B14F-4D97-AF65-F5344CB8AC3E}">
        <p14:creationId xmlns:p14="http://schemas.microsoft.com/office/powerpoint/2010/main" val="3828434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0962" tIns="45481" rIns="90962" bIns="45481" anchor="b"/>
          <a:lstStyle/>
          <a:p>
            <a:pPr algn="r" defTabSz="909638"/>
            <a:fld id="{0E105D19-2F25-40E9-9BF2-C4BBF2A59279}" type="slidenum">
              <a:rPr lang="en-GB" sz="1200">
                <a:latin typeface="Calibri" pitchFamily="34" charset="0"/>
              </a:rPr>
              <a:pPr algn="r" defTabSz="909638"/>
              <a:t>39</a:t>
            </a:fld>
            <a:endParaRPr lang="en-GB" sz="1200">
              <a:latin typeface="Calibri" pitchFamily="34" charset="0"/>
            </a:endParaRPr>
          </a:p>
        </p:txBody>
      </p:sp>
      <p:sp>
        <p:nvSpPr>
          <p:cNvPr id="634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3492" name="Rectangle 3"/>
          <p:cNvSpPr>
            <a:spLocks noGrp="1" noChangeArrowheads="1"/>
          </p:cNvSpPr>
          <p:nvPr>
            <p:ph type="body" idx="1"/>
          </p:nvPr>
        </p:nvSpPr>
        <p:spPr bwMode="auto">
          <a:noFill/>
        </p:spPr>
        <p:txBody>
          <a:bodyPr wrap="square" lIns="90962" tIns="45481" rIns="90962" bIns="45481" numCol="1" anchor="t" anchorCtr="0" compatLnSpc="1">
            <a:prstTxWarp prst="textNoShape">
              <a:avLst/>
            </a:prstTxWarp>
          </a:bodyPr>
          <a:lstStyle/>
          <a:p>
            <a:pPr eaLnBrk="1" hangingPunct="1">
              <a:spcBef>
                <a:spcPct val="0"/>
              </a:spcBef>
            </a:pPr>
            <a:r>
              <a:rPr lang="en-GB" smtClean="0"/>
              <a:t>Cloughesy TF, Prados MD, Wen Y, et al. ASCO 2008</a:t>
            </a:r>
          </a:p>
        </p:txBody>
      </p:sp>
    </p:spTree>
    <p:extLst>
      <p:ext uri="{BB962C8B-B14F-4D97-AF65-F5344CB8AC3E}">
        <p14:creationId xmlns:p14="http://schemas.microsoft.com/office/powerpoint/2010/main" val="8912991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0962" tIns="45481" rIns="90962" bIns="45481" anchor="b"/>
          <a:lstStyle/>
          <a:p>
            <a:pPr algn="r" defTabSz="909638"/>
            <a:fld id="{801A5930-7FFF-4DBE-8BBD-F74630913B59}" type="slidenum">
              <a:rPr lang="en-GB" sz="1200">
                <a:latin typeface="Calibri" pitchFamily="34" charset="0"/>
              </a:rPr>
              <a:pPr algn="r" defTabSz="909638"/>
              <a:t>40</a:t>
            </a:fld>
            <a:endParaRPr lang="en-GB" sz="1200">
              <a:latin typeface="Calibri" pitchFamily="34" charset="0"/>
            </a:endParaRPr>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4516" name="Rectangle 3"/>
          <p:cNvSpPr>
            <a:spLocks noGrp="1" noChangeArrowheads="1"/>
          </p:cNvSpPr>
          <p:nvPr>
            <p:ph type="body" idx="1"/>
          </p:nvPr>
        </p:nvSpPr>
        <p:spPr bwMode="auto">
          <a:noFill/>
        </p:spPr>
        <p:txBody>
          <a:bodyPr wrap="square" lIns="90962" tIns="45481" rIns="90962" bIns="45481" numCol="1" anchor="t" anchorCtr="0" compatLnSpc="1">
            <a:prstTxWarp prst="textNoShape">
              <a:avLst/>
            </a:prstTxWarp>
          </a:bodyPr>
          <a:lstStyle/>
          <a:p>
            <a:pPr eaLnBrk="1" hangingPunct="1">
              <a:spcBef>
                <a:spcPct val="0"/>
              </a:spcBef>
            </a:pPr>
            <a:r>
              <a:rPr lang="en-GB" smtClean="0"/>
              <a:t>Cloughesy TF, Prados MD, Wen Y, et al. ASCO 2008</a:t>
            </a:r>
          </a:p>
          <a:p>
            <a:pPr eaLnBrk="1" hangingPunct="1">
              <a:spcBef>
                <a:spcPct val="0"/>
              </a:spcBef>
            </a:pPr>
            <a:endParaRPr lang="en-GB" smtClean="0"/>
          </a:p>
        </p:txBody>
      </p:sp>
    </p:spTree>
    <p:extLst>
      <p:ext uri="{BB962C8B-B14F-4D97-AF65-F5344CB8AC3E}">
        <p14:creationId xmlns:p14="http://schemas.microsoft.com/office/powerpoint/2010/main" val="42806977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0962" tIns="45481" rIns="90962" bIns="45481" anchor="b"/>
          <a:lstStyle/>
          <a:p>
            <a:pPr algn="r" defTabSz="909638"/>
            <a:fld id="{6D5C9330-A524-4B6B-903D-CFD3131B71B2}" type="slidenum">
              <a:rPr lang="en-GB" sz="1200">
                <a:latin typeface="Calibri" pitchFamily="34" charset="0"/>
              </a:rPr>
              <a:pPr algn="r" defTabSz="909638"/>
              <a:t>41</a:t>
            </a:fld>
            <a:endParaRPr lang="en-GB" sz="1200">
              <a:latin typeface="Calibri" pitchFamily="34" charset="0"/>
            </a:endParaRPr>
          </a:p>
        </p:txBody>
      </p:sp>
      <p:sp>
        <p:nvSpPr>
          <p:cNvPr id="65539" name="Rectangle 2"/>
          <p:cNvSpPr>
            <a:spLocks noGrp="1" noRot="1" noChangeAspect="1" noChangeArrowheads="1" noTextEdit="1"/>
          </p:cNvSpPr>
          <p:nvPr>
            <p:ph type="sldImg"/>
          </p:nvPr>
        </p:nvSpPr>
        <p:spPr bwMode="auto">
          <a:xfrm>
            <a:off x="1147763" y="688975"/>
            <a:ext cx="4567237" cy="3425825"/>
          </a:xfrm>
          <a:noFill/>
          <a:ln>
            <a:solidFill>
              <a:srgbClr val="000000"/>
            </a:solidFill>
            <a:miter lim="800000"/>
            <a:headEnd/>
            <a:tailEnd/>
          </a:ln>
        </p:spPr>
      </p:sp>
      <p:sp>
        <p:nvSpPr>
          <p:cNvPr id="65540" name="Rectangle 3"/>
          <p:cNvSpPr>
            <a:spLocks noGrp="1" noChangeArrowheads="1"/>
          </p:cNvSpPr>
          <p:nvPr>
            <p:ph type="body" idx="1"/>
          </p:nvPr>
        </p:nvSpPr>
        <p:spPr bwMode="auto">
          <a:noFill/>
        </p:spPr>
        <p:txBody>
          <a:bodyPr wrap="square" tIns="45481" rIns="90962" bIns="45481" numCol="1" anchor="t" anchorCtr="0" compatLnSpc="1">
            <a:prstTxWarp prst="textNoShape">
              <a:avLst/>
            </a:prstTxWarp>
          </a:bodyPr>
          <a:lstStyle/>
          <a:p>
            <a:pPr eaLnBrk="1" hangingPunct="1">
              <a:spcBef>
                <a:spcPct val="0"/>
              </a:spcBef>
            </a:pPr>
            <a:r>
              <a:rPr lang="en-GB" smtClean="0"/>
              <a:t>Cloughesy TF, Prados MD, Wen Y, et al. ASCO 2008</a:t>
            </a:r>
          </a:p>
          <a:p>
            <a:pPr eaLnBrk="1" hangingPunct="1">
              <a:spcBef>
                <a:spcPct val="0"/>
              </a:spcBef>
            </a:pPr>
            <a:endParaRPr lang="en-GB" smtClean="0"/>
          </a:p>
        </p:txBody>
      </p:sp>
    </p:spTree>
    <p:extLst>
      <p:ext uri="{BB962C8B-B14F-4D97-AF65-F5344CB8AC3E}">
        <p14:creationId xmlns:p14="http://schemas.microsoft.com/office/powerpoint/2010/main" val="35500602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Образ слайда 1"/>
          <p:cNvSpPr>
            <a:spLocks noGrp="1" noRot="1" noChangeAspect="1" noTextEdit="1"/>
          </p:cNvSpPr>
          <p:nvPr>
            <p:ph type="sldImg"/>
          </p:nvPr>
        </p:nvSpPr>
        <p:spPr bwMode="auto">
          <a:noFill/>
          <a:ln>
            <a:solidFill>
              <a:srgbClr val="000000"/>
            </a:solidFill>
            <a:miter lim="800000"/>
            <a:headEnd/>
            <a:tailEnd/>
          </a:ln>
        </p:spPr>
      </p:sp>
      <p:sp>
        <p:nvSpPr>
          <p:cNvPr id="6656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65540"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F549205-7AA3-4520-AEA9-55016AF40B7F}" type="slidenum">
              <a:rPr lang="ru-RU" smtClean="0"/>
              <a:pPr fontAlgn="base">
                <a:spcBef>
                  <a:spcPct val="0"/>
                </a:spcBef>
                <a:spcAft>
                  <a:spcPct val="0"/>
                </a:spcAft>
                <a:defRPr/>
              </a:pPr>
              <a:t>42</a:t>
            </a:fld>
            <a:endParaRPr lang="ru-RU" smtClean="0"/>
          </a:p>
        </p:txBody>
      </p:sp>
    </p:spTree>
    <p:extLst>
      <p:ext uri="{BB962C8B-B14F-4D97-AF65-F5344CB8AC3E}">
        <p14:creationId xmlns:p14="http://schemas.microsoft.com/office/powerpoint/2010/main" val="34814762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9635" name="Rectangle 4"/>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7974164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Rectangle 57"/>
          <p:cNvSpPr>
            <a:spLocks noChangeArrowheads="1"/>
          </p:cNvSpPr>
          <p:nvPr/>
        </p:nvSpPr>
        <p:spPr bwMode="auto">
          <a:xfrm>
            <a:off x="0" y="1600200"/>
            <a:ext cx="9144000" cy="2057400"/>
          </a:xfrm>
          <a:prstGeom prst="rect">
            <a:avLst/>
          </a:prstGeom>
          <a:solidFill>
            <a:srgbClr val="572565"/>
          </a:solidFill>
          <a:ln w="9525">
            <a:noFill/>
            <a:miter lim="800000"/>
            <a:headEnd/>
            <a:tailEnd/>
          </a:ln>
          <a:effectLst/>
        </p:spPr>
        <p:txBody>
          <a:bodyPr wrap="none" anchor="ctr"/>
          <a:lstStyle/>
          <a:p>
            <a:pPr fontAlgn="auto">
              <a:spcBef>
                <a:spcPts val="0"/>
              </a:spcBef>
              <a:spcAft>
                <a:spcPts val="0"/>
              </a:spcAft>
              <a:defRPr/>
            </a:pPr>
            <a:endParaRPr lang="en-US">
              <a:latin typeface="Arial" charset="0"/>
              <a:ea typeface="ＭＳ Ｐゴシック" pitchFamily="64" charset="-128"/>
              <a:cs typeface="+mn-cs"/>
            </a:endParaRPr>
          </a:p>
        </p:txBody>
      </p:sp>
      <p:pic>
        <p:nvPicPr>
          <p:cNvPr id="5" name="Picture 58" descr="CCO_Onc_whiteText"/>
          <p:cNvPicPr>
            <a:picLocks noChangeAspect="1" noChangeArrowheads="1"/>
          </p:cNvPicPr>
          <p:nvPr/>
        </p:nvPicPr>
        <p:blipFill>
          <a:blip r:embed="rId2" cstate="print"/>
          <a:srcRect/>
          <a:stretch>
            <a:fillRect/>
          </a:stretch>
        </p:blipFill>
        <p:spPr bwMode="invGray">
          <a:xfrm>
            <a:off x="6197600" y="336550"/>
            <a:ext cx="2568575" cy="931863"/>
          </a:xfrm>
          <a:prstGeom prst="rect">
            <a:avLst/>
          </a:prstGeom>
          <a:noFill/>
          <a:ln w="9525">
            <a:noFill/>
            <a:miter lim="800000"/>
            <a:headEnd/>
            <a:tailEnd/>
          </a:ln>
        </p:spPr>
      </p:pic>
      <p:pic>
        <p:nvPicPr>
          <p:cNvPr id="6" name="Picture 62" descr="SNO_imageforPPT"/>
          <p:cNvPicPr>
            <a:picLocks noChangeAspect="1" noChangeArrowheads="1"/>
          </p:cNvPicPr>
          <p:nvPr/>
        </p:nvPicPr>
        <p:blipFill>
          <a:blip r:embed="rId3" cstate="print"/>
          <a:srcRect/>
          <a:stretch>
            <a:fillRect/>
          </a:stretch>
        </p:blipFill>
        <p:spPr bwMode="auto">
          <a:xfrm>
            <a:off x="4572000" y="3657600"/>
            <a:ext cx="4572000" cy="3200400"/>
          </a:xfrm>
          <a:prstGeom prst="rect">
            <a:avLst/>
          </a:prstGeom>
          <a:noFill/>
          <a:ln w="9525">
            <a:noFill/>
            <a:miter lim="800000"/>
            <a:headEnd/>
            <a:tailEnd/>
          </a:ln>
        </p:spPr>
      </p:pic>
      <p:sp>
        <p:nvSpPr>
          <p:cNvPr id="6194" name="Rectangle 50"/>
          <p:cNvSpPr>
            <a:spLocks noGrp="1" noChangeArrowheads="1"/>
          </p:cNvSpPr>
          <p:nvPr>
            <p:ph type="subTitle" idx="1"/>
          </p:nvPr>
        </p:nvSpPr>
        <p:spPr>
          <a:xfrm>
            <a:off x="533400" y="2917825"/>
            <a:ext cx="3886200" cy="1120775"/>
          </a:xfrm>
        </p:spPr>
        <p:txBody>
          <a:bodyPr/>
          <a:lstStyle>
            <a:lvl1pPr marL="0" indent="0">
              <a:buFont typeface="Wingdings" pitchFamily="2" charset="2"/>
              <a:buNone/>
              <a:defRPr sz="1400"/>
            </a:lvl1pPr>
          </a:lstStyle>
          <a:p>
            <a:r>
              <a:rPr lang="ru-RU" smtClean="0"/>
              <a:t>Образец подзаголовка</a:t>
            </a:r>
            <a:endParaRPr lang="en-US"/>
          </a:p>
        </p:txBody>
      </p:sp>
      <p:sp>
        <p:nvSpPr>
          <p:cNvPr id="6193" name="Rectangle 49"/>
          <p:cNvSpPr>
            <a:spLocks noGrp="1" noChangeArrowheads="1"/>
          </p:cNvSpPr>
          <p:nvPr>
            <p:ph type="ctrTitle"/>
          </p:nvPr>
        </p:nvSpPr>
        <p:spPr bwMode="invGray">
          <a:xfrm>
            <a:off x="447675" y="1600200"/>
            <a:ext cx="8458200" cy="2057400"/>
          </a:xfrm>
        </p:spPr>
        <p:txBody>
          <a:bodyPr/>
          <a:lstStyle>
            <a:lvl1pPr>
              <a:defRPr sz="3900">
                <a:solidFill>
                  <a:schemeClr val="tx1"/>
                </a:solidFill>
              </a:defRPr>
            </a:lvl1pPr>
          </a:lstStyle>
          <a:p>
            <a:r>
              <a:rPr lang="ru-RU" smtClean="0"/>
              <a:t>Образец заголовка</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Заголовок раздела">
    <p:spTree>
      <p:nvGrpSpPr>
        <p:cNvPr id="1" name=""/>
        <p:cNvGrpSpPr/>
        <p:nvPr/>
      </p:nvGrpSpPr>
      <p:grpSpPr>
        <a:xfrm>
          <a:off x="0" y="0"/>
          <a:ext cx="0" cy="0"/>
          <a:chOff x="0" y="0"/>
          <a:chExt cx="0" cy="0"/>
        </a:xfrm>
      </p:grpSpPr>
      <p:pic>
        <p:nvPicPr>
          <p:cNvPr id="3" name="Picture 4" descr="Transition Slide Logo"/>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Title 1"/>
          <p:cNvSpPr>
            <a:spLocks noGrp="1"/>
          </p:cNvSpPr>
          <p:nvPr>
            <p:ph type="title"/>
          </p:nvPr>
        </p:nvSpPr>
        <p:spPr>
          <a:xfrm>
            <a:off x="385763" y="2349061"/>
            <a:ext cx="8462962" cy="3231931"/>
          </a:xfrm>
        </p:spPr>
        <p:txBody>
          <a:bodyPr anchor="t"/>
          <a:lstStyle>
            <a:lvl1pPr algn="ctr">
              <a:defRPr sz="4000" b="1" cap="none">
                <a:solidFill>
                  <a:schemeClr val="tx1"/>
                </a:solidFill>
              </a:defRPr>
            </a:lvl1pPr>
          </a:lstStyle>
          <a:p>
            <a:r>
              <a:rPr lang="ru-RU" smtClean="0"/>
              <a:t>Образец заголовка</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381000" y="1981200"/>
            <a:ext cx="4152900" cy="4378325"/>
          </a:xfrm>
        </p:spPr>
        <p:txBody>
          <a:bodyPr/>
          <a:lstStyle>
            <a:lvl1pPr>
              <a:defRPr sz="2400"/>
            </a:lvl1pPr>
            <a:lvl2pPr>
              <a:defRPr sz="2200"/>
            </a:lvl2pPr>
            <a:lvl3pPr>
              <a:defRPr sz="1800"/>
            </a:lvl3pPr>
            <a:lvl4pPr>
              <a:defRPr sz="1600"/>
            </a:lvl4pPr>
            <a:lvl5pPr>
              <a:defRPr sz="14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86300" y="1981200"/>
            <a:ext cx="4152900" cy="4378325"/>
          </a:xfrm>
        </p:spPr>
        <p:txBody>
          <a:bodyPr/>
          <a:lstStyle>
            <a:lvl1pPr>
              <a:defRPr sz="2400"/>
            </a:lvl1pPr>
            <a:lvl2pPr>
              <a:defRPr sz="2200"/>
            </a:lvl2pPr>
            <a:lvl3pPr>
              <a:defRPr sz="1800"/>
            </a:lvl3pPr>
            <a:lvl4pPr>
              <a:defRPr sz="1600"/>
            </a:lvl4pPr>
            <a:lvl5pPr>
              <a:defRPr sz="14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xAndChart" preserve="1">
  <p:cSld name="Заголовок, текст и диаграмма">
    <p:spTree>
      <p:nvGrpSpPr>
        <p:cNvPr id="1" name=""/>
        <p:cNvGrpSpPr/>
        <p:nvPr/>
      </p:nvGrpSpPr>
      <p:grpSpPr>
        <a:xfrm>
          <a:off x="0" y="0"/>
          <a:ext cx="0" cy="0"/>
          <a:chOff x="0" y="0"/>
          <a:chExt cx="0" cy="0"/>
        </a:xfrm>
      </p:grpSpPr>
      <p:sp>
        <p:nvSpPr>
          <p:cNvPr id="2" name="Title 1"/>
          <p:cNvSpPr>
            <a:spLocks noGrp="1"/>
          </p:cNvSpPr>
          <p:nvPr>
            <p:ph type="title"/>
          </p:nvPr>
        </p:nvSpPr>
        <p:spPr>
          <a:xfrm>
            <a:off x="381000" y="801688"/>
            <a:ext cx="8467725" cy="1103312"/>
          </a:xfrm>
        </p:spPr>
        <p:txBody>
          <a:bodyPr/>
          <a:lstStyle/>
          <a:p>
            <a:r>
              <a:rPr lang="ru-RU" smtClean="0"/>
              <a:t>Образец заголовка</a:t>
            </a:r>
            <a:endParaRPr lang="en-US"/>
          </a:p>
        </p:txBody>
      </p:sp>
      <p:sp>
        <p:nvSpPr>
          <p:cNvPr id="3" name="Text Placeholder 2"/>
          <p:cNvSpPr>
            <a:spLocks noGrp="1"/>
          </p:cNvSpPr>
          <p:nvPr>
            <p:ph type="body" sz="half" idx="1"/>
          </p:nvPr>
        </p:nvSpPr>
        <p:spPr>
          <a:xfrm>
            <a:off x="381000" y="1981200"/>
            <a:ext cx="4152900" cy="43783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hart Placeholder 3"/>
          <p:cNvSpPr>
            <a:spLocks noGrp="1"/>
          </p:cNvSpPr>
          <p:nvPr>
            <p:ph type="chart" sz="half" idx="2"/>
          </p:nvPr>
        </p:nvSpPr>
        <p:spPr>
          <a:xfrm>
            <a:off x="4686300" y="1981200"/>
            <a:ext cx="4152900" cy="4378325"/>
          </a:xfrm>
        </p:spPr>
        <p:txBody>
          <a:bodyPr/>
          <a:lstStyle/>
          <a:p>
            <a:pPr lvl="0"/>
            <a:r>
              <a:rPr lang="ru-RU" noProof="0" smtClean="0"/>
              <a:t>Вставка диаграммы</a:t>
            </a:r>
            <a:endParaRPr lang="en-US" noProof="0" smtClean="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381000" y="801688"/>
            <a:ext cx="8467725" cy="1103312"/>
          </a:xfrm>
        </p:spPr>
        <p:txBody>
          <a:bodyPr/>
          <a:lstStyle/>
          <a:p>
            <a:r>
              <a:rPr lang="ru-RU" smtClean="0"/>
              <a:t>Образец заголовка</a:t>
            </a:r>
            <a:endParaRPr lang="en-US"/>
          </a:p>
        </p:txBody>
      </p:sp>
      <p:sp>
        <p:nvSpPr>
          <p:cNvPr id="3" name="Text Placeholder 2"/>
          <p:cNvSpPr>
            <a:spLocks noGrp="1"/>
          </p:cNvSpPr>
          <p:nvPr>
            <p:ph type="body" sz="half" idx="1"/>
          </p:nvPr>
        </p:nvSpPr>
        <p:spPr>
          <a:xfrm>
            <a:off x="381000" y="1981200"/>
            <a:ext cx="4152900" cy="43783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86300" y="1981200"/>
            <a:ext cx="4152900" cy="43783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ru-RU" smtClean="0"/>
              <a:t>Образец заголовка</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381000" y="1981200"/>
            <a:ext cx="4152900" cy="4378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86300" y="1981200"/>
            <a:ext cx="4152900" cy="4378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2588" y="801688"/>
            <a:ext cx="2116137" cy="5557837"/>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381000" y="801688"/>
            <a:ext cx="6199188" cy="55578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ru-RU" smtClean="0"/>
              <a:t>Образец заголовка</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381000" y="1981200"/>
            <a:ext cx="4152900" cy="4378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86300" y="1981200"/>
            <a:ext cx="4152900" cy="4378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2588" y="801688"/>
            <a:ext cx="2116137" cy="5557837"/>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381000" y="801688"/>
            <a:ext cx="6199188" cy="55578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ru-RU" smtClean="0"/>
              <a:t>Образец заголовка</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381000" y="1981200"/>
            <a:ext cx="4152900" cy="4378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86300" y="1981200"/>
            <a:ext cx="4152900" cy="4378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2588" y="801688"/>
            <a:ext cx="2116137" cy="5557837"/>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381000" y="801688"/>
            <a:ext cx="6199188" cy="55578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ый треугольник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Группа 15"/>
          <p:cNvGrpSpPr>
            <a:grpSpLocks/>
          </p:cNvGrpSpPr>
          <p:nvPr/>
        </p:nvGrpSpPr>
        <p:grpSpPr bwMode="auto">
          <a:xfrm>
            <a:off x="-3175" y="4953000"/>
            <a:ext cx="9147175" cy="1911350"/>
            <a:chOff x="-3765" y="4832896"/>
            <a:chExt cx="9147765" cy="2032192"/>
          </a:xfrm>
        </p:grpSpPr>
        <p:sp>
          <p:nvSpPr>
            <p:cNvPr id="6" name="Полилиния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Полилиния 6"/>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Прямая соединительная линия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a:solidFill>
                  <a:srgbClr val="FFFFFF"/>
                </a:solidFill>
              </a:defRPr>
            </a:lvl1pPr>
            <a:extLst/>
          </a:lstStyle>
          <a:p>
            <a:pPr>
              <a:defRPr/>
            </a:pPr>
            <a:fld id="{9646482A-4E1A-4271-ACC2-90E68908DC1D}" type="datetimeFigureOut">
              <a:rPr lang="en-US"/>
              <a:pPr>
                <a:defRPr/>
              </a:pPr>
              <a:t>4/9/2015</a:t>
            </a:fld>
            <a:endParaRPr lang="en-US" dirty="0"/>
          </a:p>
        </p:txBody>
      </p:sp>
      <p:sp>
        <p:nvSpPr>
          <p:cNvPr id="12"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Номер слайда 26"/>
          <p:cNvSpPr>
            <a:spLocks noGrp="1"/>
          </p:cNvSpPr>
          <p:nvPr>
            <p:ph type="sldNum" sz="quarter" idx="12"/>
          </p:nvPr>
        </p:nvSpPr>
        <p:spPr/>
        <p:txBody>
          <a:bodyPr/>
          <a:lstStyle>
            <a:lvl1pPr>
              <a:defRPr>
                <a:solidFill>
                  <a:srgbClr val="FFFFFF"/>
                </a:solidFill>
              </a:defRPr>
            </a:lvl1pPr>
            <a:extLst/>
          </a:lstStyle>
          <a:p>
            <a:pPr>
              <a:defRPr/>
            </a:pPr>
            <a:fld id="{02186879-48EE-43D2-B98A-5024A23DD420}" type="slidenum">
              <a:rPr lang="en-US"/>
              <a:pPr>
                <a:defRPr/>
              </a:pPr>
              <a:t>‹#›</a:t>
            </a:fld>
            <a:endParaRPr lang="en-US"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Заголовок 6"/>
          <p:cNvSpPr>
            <a:spLocks noGrp="1"/>
          </p:cNvSpPr>
          <p:nvPr>
            <p:ph type="title"/>
          </p:nvPr>
        </p:nvSpPr>
        <p:spPr/>
        <p:txBody>
          <a:bodyPr rtlCol="0"/>
          <a:lstStyle>
            <a:extLst/>
          </a:lstStyle>
          <a:p>
            <a:r>
              <a:rPr lang="ru-RU" smtClean="0"/>
              <a:t>Образец заголовка</a:t>
            </a:r>
            <a:endParaRPr lang="en-US"/>
          </a:p>
        </p:txBody>
      </p:sp>
      <p:sp>
        <p:nvSpPr>
          <p:cNvPr id="4" name="Дата 9"/>
          <p:cNvSpPr>
            <a:spLocks noGrp="1"/>
          </p:cNvSpPr>
          <p:nvPr>
            <p:ph type="dt" sz="half" idx="10"/>
          </p:nvPr>
        </p:nvSpPr>
        <p:spPr/>
        <p:txBody>
          <a:bodyPr/>
          <a:lstStyle>
            <a:lvl1pPr>
              <a:defRPr/>
            </a:lvl1pPr>
          </a:lstStyle>
          <a:p>
            <a:pPr>
              <a:defRPr/>
            </a:pPr>
            <a:fld id="{55DD62B7-7E9C-4786-908C-B8961F5A03F1}" type="datetimeFigureOut">
              <a:rPr lang="en-US"/>
              <a:pPr>
                <a:defRPr/>
              </a:pPr>
              <a:t>4/9/2015</a:t>
            </a:fld>
            <a:endParaRPr lang="en-US" dirty="0"/>
          </a:p>
        </p:txBody>
      </p:sp>
      <p:sp>
        <p:nvSpPr>
          <p:cNvPr id="5" name="Нижний колонтитул 21"/>
          <p:cNvSpPr>
            <a:spLocks noGrp="1"/>
          </p:cNvSpPr>
          <p:nvPr>
            <p:ph type="ftr" sz="quarter" idx="11"/>
          </p:nvPr>
        </p:nvSpPr>
        <p:spPr/>
        <p:txBody>
          <a:bodyPr/>
          <a:lstStyle>
            <a:lvl1pPr>
              <a:defRPr/>
            </a:lvl1pPr>
          </a:lstStyle>
          <a:p>
            <a:pPr>
              <a:defRPr/>
            </a:pPr>
            <a:endParaRPr lang="en-US"/>
          </a:p>
        </p:txBody>
      </p:sp>
      <p:sp>
        <p:nvSpPr>
          <p:cNvPr id="6" name="Номер слайда 17"/>
          <p:cNvSpPr>
            <a:spLocks noGrp="1"/>
          </p:cNvSpPr>
          <p:nvPr>
            <p:ph type="sldNum" sz="quarter" idx="12"/>
          </p:nvPr>
        </p:nvSpPr>
        <p:spPr/>
        <p:txBody>
          <a:bodyPr/>
          <a:lstStyle>
            <a:lvl1pPr>
              <a:defRPr/>
            </a:lvl1pPr>
          </a:lstStyle>
          <a:p>
            <a:pPr>
              <a:defRPr/>
            </a:pPr>
            <a:fld id="{0D1392CE-6449-496F-821B-399096EA3C52}"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Нашивка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Нашивка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fld id="{72C9FDD0-E9B8-4517-9CA3-CECF7BA777FC}" type="datetimeFigureOut">
              <a:rPr lang="en-US"/>
              <a:pPr>
                <a:defRPr/>
              </a:pPr>
              <a:t>4/9/2015</a:t>
            </a:fld>
            <a:endParaRPr lang="en-US"/>
          </a:p>
        </p:txBody>
      </p:sp>
      <p:sp>
        <p:nvSpPr>
          <p:cNvPr id="7" name="Нижний колонтитул 4"/>
          <p:cNvSpPr>
            <a:spLocks noGrp="1"/>
          </p:cNvSpPr>
          <p:nvPr>
            <p:ph type="ftr" sz="quarter" idx="11"/>
          </p:nvPr>
        </p:nvSpPr>
        <p:spPr/>
        <p:txBody>
          <a:bodyPr/>
          <a:lstStyle>
            <a:lvl1pPr>
              <a:defRPr/>
            </a:lvl1pPr>
            <a:extLst/>
          </a:lstStyle>
          <a:p>
            <a:pPr>
              <a:defRPr/>
            </a:pPr>
            <a:endParaRPr lang="en-US"/>
          </a:p>
        </p:txBody>
      </p:sp>
      <p:sp>
        <p:nvSpPr>
          <p:cNvPr id="8" name="Номер слайда 5"/>
          <p:cNvSpPr>
            <a:spLocks noGrp="1"/>
          </p:cNvSpPr>
          <p:nvPr>
            <p:ph type="sldNum" sz="quarter" idx="12"/>
          </p:nvPr>
        </p:nvSpPr>
        <p:spPr/>
        <p:txBody>
          <a:bodyPr/>
          <a:lstStyle>
            <a:lvl1pPr>
              <a:defRPr/>
            </a:lvl1pPr>
            <a:extLst/>
          </a:lstStyle>
          <a:p>
            <a:pPr>
              <a:defRPr/>
            </a:pPr>
            <a:fld id="{57A15D2C-C51E-4ED4-BE47-E216683F029F}"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extLst/>
          </a:lstStyle>
          <a:p>
            <a:r>
              <a:rPr lang="ru-RU" smtClean="0"/>
              <a:t>Образец заголовка</a:t>
            </a:r>
            <a:endParaRPr lang="en-US"/>
          </a:p>
        </p:txBody>
      </p:sp>
      <p:sp>
        <p:nvSpPr>
          <p:cNvPr id="5" name="Дата 9"/>
          <p:cNvSpPr>
            <a:spLocks noGrp="1"/>
          </p:cNvSpPr>
          <p:nvPr>
            <p:ph type="dt" sz="half" idx="10"/>
          </p:nvPr>
        </p:nvSpPr>
        <p:spPr/>
        <p:txBody>
          <a:bodyPr/>
          <a:lstStyle>
            <a:lvl1pPr>
              <a:defRPr/>
            </a:lvl1pPr>
          </a:lstStyle>
          <a:p>
            <a:pPr>
              <a:defRPr/>
            </a:pPr>
            <a:fld id="{3E9F47DB-1D0E-4F94-89B1-A1B480659B7C}" type="datetimeFigureOut">
              <a:rPr lang="en-US"/>
              <a:pPr>
                <a:defRPr/>
              </a:pPr>
              <a:t>4/9/2015</a:t>
            </a:fld>
            <a:endParaRPr lang="en-US" dirty="0"/>
          </a:p>
        </p:txBody>
      </p:sp>
      <p:sp>
        <p:nvSpPr>
          <p:cNvPr id="6" name="Нижний колонтитул 21"/>
          <p:cNvSpPr>
            <a:spLocks noGrp="1"/>
          </p:cNvSpPr>
          <p:nvPr>
            <p:ph type="ftr" sz="quarter" idx="11"/>
          </p:nvPr>
        </p:nvSpPr>
        <p:spPr/>
        <p:txBody>
          <a:bodyPr/>
          <a:lstStyle>
            <a:lvl1pPr>
              <a:defRPr/>
            </a:lvl1pPr>
          </a:lstStyle>
          <a:p>
            <a:pPr>
              <a:defRPr/>
            </a:pPr>
            <a:endParaRPr lang="en-US"/>
          </a:p>
        </p:txBody>
      </p:sp>
      <p:sp>
        <p:nvSpPr>
          <p:cNvPr id="7" name="Номер слайда 17"/>
          <p:cNvSpPr>
            <a:spLocks noGrp="1"/>
          </p:cNvSpPr>
          <p:nvPr>
            <p:ph type="sldNum" sz="quarter" idx="12"/>
          </p:nvPr>
        </p:nvSpPr>
        <p:spPr/>
        <p:txBody>
          <a:bodyPr/>
          <a:lstStyle>
            <a:lvl1pPr>
              <a:defRPr/>
            </a:lvl1pPr>
          </a:lstStyle>
          <a:p>
            <a:pPr>
              <a:defRPr/>
            </a:pPr>
            <a:fld id="{C11D45F9-8430-4743-9949-20F696E7AECD}"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fld id="{8EAB6F60-906C-45A6-BFA3-3AA4B41B7B80}" type="datetimeFigureOut">
              <a:rPr lang="en-US"/>
              <a:pPr>
                <a:defRPr/>
              </a:pPr>
              <a:t>4/9/2015</a:t>
            </a:fld>
            <a:endParaRPr lang="en-US"/>
          </a:p>
        </p:txBody>
      </p:sp>
      <p:sp>
        <p:nvSpPr>
          <p:cNvPr id="8" name="Нижний колонтитул 7"/>
          <p:cNvSpPr>
            <a:spLocks noGrp="1"/>
          </p:cNvSpPr>
          <p:nvPr>
            <p:ph type="ftr" sz="quarter" idx="11"/>
          </p:nvPr>
        </p:nvSpPr>
        <p:spPr/>
        <p:txBody>
          <a:bodyPr/>
          <a:lstStyle>
            <a:lvl1pPr>
              <a:defRPr/>
            </a:lvl1pPr>
            <a:extLst/>
          </a:lstStyle>
          <a:p>
            <a:pPr>
              <a:defRPr/>
            </a:pPr>
            <a:endParaRPr lang="en-US"/>
          </a:p>
        </p:txBody>
      </p:sp>
      <p:sp>
        <p:nvSpPr>
          <p:cNvPr id="9" name="Номер слайда 8"/>
          <p:cNvSpPr>
            <a:spLocks noGrp="1"/>
          </p:cNvSpPr>
          <p:nvPr>
            <p:ph type="sldNum" sz="quarter" idx="12"/>
          </p:nvPr>
        </p:nvSpPr>
        <p:spPr/>
        <p:txBody>
          <a:bodyPr/>
          <a:lstStyle>
            <a:lvl1pPr>
              <a:defRPr/>
            </a:lvl1pPr>
            <a:extLst/>
          </a:lstStyle>
          <a:p>
            <a:pPr>
              <a:defRPr/>
            </a:pPr>
            <a:fld id="{024CE097-2EEB-42F5-B5C5-BDAC7F2F91A7}" type="slidenum">
              <a:rPr lang="en-US"/>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lstStyle>
            <a:extLst/>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3B41DAFD-1001-49A7-A3AC-E8C2952AC9B8}" type="datetimeFigureOut">
              <a:rPr lang="en-US"/>
              <a:pPr>
                <a:defRPr/>
              </a:pPr>
              <a:t>4/9/2015</a:t>
            </a:fld>
            <a:endParaRPr lang="en-US" dirty="0"/>
          </a:p>
        </p:txBody>
      </p:sp>
      <p:sp>
        <p:nvSpPr>
          <p:cNvPr id="4" name="Нижний колонтитул 21"/>
          <p:cNvSpPr>
            <a:spLocks noGrp="1"/>
          </p:cNvSpPr>
          <p:nvPr>
            <p:ph type="ftr" sz="quarter" idx="11"/>
          </p:nvPr>
        </p:nvSpPr>
        <p:spPr/>
        <p:txBody>
          <a:bodyPr/>
          <a:lstStyle>
            <a:lvl1pPr>
              <a:defRPr/>
            </a:lvl1pPr>
          </a:lstStyle>
          <a:p>
            <a:pPr>
              <a:defRPr/>
            </a:pPr>
            <a:endParaRPr lang="en-US"/>
          </a:p>
        </p:txBody>
      </p:sp>
      <p:sp>
        <p:nvSpPr>
          <p:cNvPr id="5" name="Номер слайда 17"/>
          <p:cNvSpPr>
            <a:spLocks noGrp="1"/>
          </p:cNvSpPr>
          <p:nvPr>
            <p:ph type="sldNum" sz="quarter" idx="12"/>
          </p:nvPr>
        </p:nvSpPr>
        <p:spPr/>
        <p:txBody>
          <a:bodyPr/>
          <a:lstStyle>
            <a:lvl1pPr>
              <a:defRPr/>
            </a:lvl1pPr>
          </a:lstStyle>
          <a:p>
            <a:pPr>
              <a:defRPr/>
            </a:pPr>
            <a:fld id="{CC58F664-A9B3-4000-8F79-CC1B8C854E3E}" type="slidenum">
              <a:rPr lang="en-US"/>
              <a:pPr>
                <a:defRPr/>
              </a:pPr>
              <a:t>‹#›</a:t>
            </a:fld>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B1FE1213-FFBD-4AFC-B4D6-8B189523C377}" type="datetimeFigureOut">
              <a:rPr lang="en-US"/>
              <a:pPr>
                <a:defRPr/>
              </a:pPr>
              <a:t>4/9/2015</a:t>
            </a:fld>
            <a:endParaRPr lang="en-US" dirty="0"/>
          </a:p>
        </p:txBody>
      </p:sp>
      <p:sp>
        <p:nvSpPr>
          <p:cNvPr id="3" name="Нижний колонтитул 21"/>
          <p:cNvSpPr>
            <a:spLocks noGrp="1"/>
          </p:cNvSpPr>
          <p:nvPr>
            <p:ph type="ftr" sz="quarter" idx="11"/>
          </p:nvPr>
        </p:nvSpPr>
        <p:spPr/>
        <p:txBody>
          <a:bodyPr/>
          <a:lstStyle>
            <a:lvl1pPr>
              <a:defRPr/>
            </a:lvl1pPr>
          </a:lstStyle>
          <a:p>
            <a:pPr>
              <a:defRPr/>
            </a:pPr>
            <a:endParaRPr lang="en-US"/>
          </a:p>
        </p:txBody>
      </p:sp>
      <p:sp>
        <p:nvSpPr>
          <p:cNvPr id="4" name="Номер слайда 17"/>
          <p:cNvSpPr>
            <a:spLocks noGrp="1"/>
          </p:cNvSpPr>
          <p:nvPr>
            <p:ph type="sldNum" sz="quarter" idx="12"/>
          </p:nvPr>
        </p:nvSpPr>
        <p:spPr/>
        <p:txBody>
          <a:bodyPr/>
          <a:lstStyle>
            <a:lvl1pPr>
              <a:defRPr/>
            </a:lvl1pPr>
          </a:lstStyle>
          <a:p>
            <a:pPr>
              <a:defRPr/>
            </a:pPr>
            <a:fld id="{0E5F2DBE-2BAC-4002-B9BD-4B59667AB526}" type="slidenum">
              <a:rPr lang="en-US"/>
              <a:pPr>
                <a:defRPr/>
              </a:pPr>
              <a:t>‹#›</a:t>
            </a:fld>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878B7610-E416-46C8-8932-6D19E47CB192}" type="datetimeFigureOut">
              <a:rPr lang="en-US"/>
              <a:pPr>
                <a:defRPr/>
              </a:pPr>
              <a:t>4/9/2015</a:t>
            </a:fld>
            <a:endParaRPr lang="en-US"/>
          </a:p>
        </p:txBody>
      </p:sp>
      <p:sp>
        <p:nvSpPr>
          <p:cNvPr id="6" name="Нижний колонтитул 5"/>
          <p:cNvSpPr>
            <a:spLocks noGrp="1"/>
          </p:cNvSpPr>
          <p:nvPr>
            <p:ph type="ftr" sz="quarter" idx="11"/>
          </p:nvPr>
        </p:nvSpPr>
        <p:spPr/>
        <p:txBody>
          <a:bodyPr/>
          <a:lstStyle>
            <a:lvl1pPr>
              <a:defRPr/>
            </a:lvl1pPr>
            <a:extLst/>
          </a:lstStyle>
          <a:p>
            <a:pPr>
              <a:defRPr/>
            </a:pPr>
            <a:endParaRPr lang="en-US"/>
          </a:p>
        </p:txBody>
      </p:sp>
      <p:sp>
        <p:nvSpPr>
          <p:cNvPr id="7" name="Номер слайда 6"/>
          <p:cNvSpPr>
            <a:spLocks noGrp="1"/>
          </p:cNvSpPr>
          <p:nvPr>
            <p:ph type="sldNum" sz="quarter" idx="12"/>
          </p:nvPr>
        </p:nvSpPr>
        <p:spPr/>
        <p:txBody>
          <a:bodyPr/>
          <a:lstStyle>
            <a:lvl1pPr>
              <a:defRPr/>
            </a:lvl1pPr>
            <a:extLst/>
          </a:lstStyle>
          <a:p>
            <a:pPr>
              <a:defRPr/>
            </a:pPr>
            <a:fld id="{E9C3A5E2-E9E0-4317-9A89-0C1750C7CA7D}" type="slidenum">
              <a:rPr lang="en-US"/>
              <a:pPr>
                <a:defRPr/>
              </a:pPr>
              <a:t>‹#›</a:t>
            </a:fld>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олилиния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Полилиния 5"/>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Прямоугольный треугольник 6"/>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Прямая соединительная линия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Нашивка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Текст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a:solidFill>
                  <a:schemeClr val="tx1"/>
                </a:solidFill>
              </a:defRPr>
            </a:lvl1pPr>
            <a:extLst/>
          </a:lstStyle>
          <a:p>
            <a:pPr>
              <a:defRPr/>
            </a:pPr>
            <a:fld id="{E8B7AD19-43B0-4228-B135-E09847FD02A0}" type="datetimeFigureOut">
              <a:rPr lang="en-US"/>
              <a:pPr>
                <a:defRPr/>
              </a:pPr>
              <a:t>4/9/2015</a:t>
            </a:fld>
            <a:endParaRPr lang="en-US"/>
          </a:p>
        </p:txBody>
      </p:sp>
      <p:sp>
        <p:nvSpPr>
          <p:cNvPr id="12" name="Нижний колонтитул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Номер слайда 6"/>
          <p:cNvSpPr>
            <a:spLocks noGrp="1"/>
          </p:cNvSpPr>
          <p:nvPr>
            <p:ph type="sldNum" sz="quarter" idx="12"/>
          </p:nvPr>
        </p:nvSpPr>
        <p:spPr/>
        <p:txBody>
          <a:bodyPr/>
          <a:lstStyle>
            <a:lvl1pPr>
              <a:defRPr>
                <a:solidFill>
                  <a:schemeClr val="tx1"/>
                </a:solidFill>
              </a:defRPr>
            </a:lvl1pPr>
            <a:extLst/>
          </a:lstStyle>
          <a:p>
            <a:pPr>
              <a:defRPr/>
            </a:pPr>
            <a:fld id="{C08534E2-D639-4211-92DE-F1B9E5C55293}" type="slidenum">
              <a:rPr lang="en-US"/>
              <a:pPr>
                <a:defRPr/>
              </a:pPr>
              <a:t>‹#›</a:t>
            </a:fld>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C3515D8D-A886-4C75-B7E2-EF9CEBAD257A}" type="datetimeFigureOut">
              <a:rPr lang="en-US"/>
              <a:pPr>
                <a:defRPr/>
              </a:pPr>
              <a:t>4/9/2015</a:t>
            </a:fld>
            <a:endParaRPr lang="en-US" dirty="0"/>
          </a:p>
        </p:txBody>
      </p:sp>
      <p:sp>
        <p:nvSpPr>
          <p:cNvPr id="5" name="Нижний колонтитул 21"/>
          <p:cNvSpPr>
            <a:spLocks noGrp="1"/>
          </p:cNvSpPr>
          <p:nvPr>
            <p:ph type="ftr" sz="quarter" idx="11"/>
          </p:nvPr>
        </p:nvSpPr>
        <p:spPr/>
        <p:txBody>
          <a:bodyPr/>
          <a:lstStyle>
            <a:lvl1pPr>
              <a:defRPr/>
            </a:lvl1pPr>
          </a:lstStyle>
          <a:p>
            <a:pPr>
              <a:defRPr/>
            </a:pPr>
            <a:endParaRPr lang="en-US"/>
          </a:p>
        </p:txBody>
      </p:sp>
      <p:sp>
        <p:nvSpPr>
          <p:cNvPr id="6" name="Номер слайда 17"/>
          <p:cNvSpPr>
            <a:spLocks noGrp="1"/>
          </p:cNvSpPr>
          <p:nvPr>
            <p:ph type="sldNum" sz="quarter" idx="12"/>
          </p:nvPr>
        </p:nvSpPr>
        <p:spPr/>
        <p:txBody>
          <a:bodyPr/>
          <a:lstStyle>
            <a:lvl1pPr>
              <a:defRPr/>
            </a:lvl1pPr>
          </a:lstStyle>
          <a:p>
            <a:pPr>
              <a:defRPr/>
            </a:pPr>
            <a:fld id="{57939833-B3F8-4C9F-B1DB-401ED5D34301}" type="slidenum">
              <a:rPr lang="en-US"/>
              <a:pPr>
                <a:defRPr/>
              </a:pPr>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AFFCA3C7-361D-4314-8625-0D21977AFE83}" type="datetimeFigureOut">
              <a:rPr lang="en-US"/>
              <a:pPr>
                <a:defRPr/>
              </a:pPr>
              <a:t>4/9/2015</a:t>
            </a:fld>
            <a:endParaRPr lang="en-US" dirty="0"/>
          </a:p>
        </p:txBody>
      </p:sp>
      <p:sp>
        <p:nvSpPr>
          <p:cNvPr id="5" name="Нижний колонтитул 21"/>
          <p:cNvSpPr>
            <a:spLocks noGrp="1"/>
          </p:cNvSpPr>
          <p:nvPr>
            <p:ph type="ftr" sz="quarter" idx="11"/>
          </p:nvPr>
        </p:nvSpPr>
        <p:spPr/>
        <p:txBody>
          <a:bodyPr/>
          <a:lstStyle>
            <a:lvl1pPr>
              <a:defRPr/>
            </a:lvl1pPr>
          </a:lstStyle>
          <a:p>
            <a:pPr>
              <a:defRPr/>
            </a:pPr>
            <a:endParaRPr lang="en-US"/>
          </a:p>
        </p:txBody>
      </p:sp>
      <p:sp>
        <p:nvSpPr>
          <p:cNvPr id="6" name="Номер слайда 17"/>
          <p:cNvSpPr>
            <a:spLocks noGrp="1"/>
          </p:cNvSpPr>
          <p:nvPr>
            <p:ph type="sldNum" sz="quarter" idx="12"/>
          </p:nvPr>
        </p:nvSpPr>
        <p:spPr/>
        <p:txBody>
          <a:bodyPr/>
          <a:lstStyle>
            <a:lvl1pPr>
              <a:defRPr/>
            </a:lvl1pPr>
          </a:lstStyle>
          <a:p>
            <a:pPr>
              <a:defRPr/>
            </a:pPr>
            <a:fld id="{C235BDB2-E27D-4421-8A22-F4496DF5700F}" type="slidenum">
              <a:rPr lang="en-US"/>
              <a:pPr>
                <a:defRPr/>
              </a:pPr>
              <a:t>‹#›</a:t>
            </a:fld>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x">
  <p:cSld name="Заголовок и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ru-RU"/>
          </a:p>
        </p:txBody>
      </p:sp>
      <p:sp>
        <p:nvSpPr>
          <p:cNvPr id="3" name="Text Placeholder 2"/>
          <p:cNvSpPr>
            <a:spLocks noGrp="1"/>
          </p:cNvSpPr>
          <p:nvPr>
            <p:ph type="body"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лип 3"/>
          <p:cNvSpPr>
            <a:spLocks noGrp="1"/>
          </p:cNvSpPr>
          <p:nvPr>
            <p:ph type="clipArt" sz="half" idx="2"/>
          </p:nvPr>
        </p:nvSpPr>
        <p:spPr>
          <a:xfrm>
            <a:off x="4648200" y="1600200"/>
            <a:ext cx="4038600" cy="4495800"/>
          </a:xfrm>
        </p:spPr>
        <p:txBody>
          <a:bodyPr/>
          <a:lstStyle/>
          <a:p>
            <a:pPr lvl="0"/>
            <a:endParaRPr lang="ru-RU" noProof="0" smtClean="0"/>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pPr>
              <a:defRPr/>
            </a:pPr>
            <a:fld id="{962D669D-451E-4F42-9179-AD38003F5FBE}"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image" Target="../media/image1.png"/><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image" Target="../media/image1.png"/><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image" Target="../media/image1.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4.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image" Target="../media/image4.jpe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003E"/>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381000" y="801688"/>
            <a:ext cx="8467725" cy="11033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3075" name="Rectangle 3"/>
          <p:cNvSpPr>
            <a:spLocks noGrp="1" noChangeArrowheads="1"/>
          </p:cNvSpPr>
          <p:nvPr>
            <p:ph type="body" idx="1"/>
          </p:nvPr>
        </p:nvSpPr>
        <p:spPr bwMode="auto">
          <a:xfrm>
            <a:off x="381000" y="1981200"/>
            <a:ext cx="8458200" cy="43783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107" name="Text Box 11"/>
          <p:cNvSpPr txBox="1">
            <a:spLocks noChangeArrowheads="1"/>
          </p:cNvSpPr>
          <p:nvPr/>
        </p:nvSpPr>
        <p:spPr bwMode="auto">
          <a:xfrm>
            <a:off x="6443663" y="6378575"/>
            <a:ext cx="2481262" cy="274638"/>
          </a:xfrm>
          <a:prstGeom prst="rect">
            <a:avLst/>
          </a:prstGeom>
          <a:noFill/>
          <a:ln w="9525" algn="ctr">
            <a:noFill/>
            <a:miter lim="800000"/>
            <a:headEnd/>
            <a:tailEnd/>
          </a:ln>
          <a:effectLst/>
        </p:spPr>
        <p:txBody>
          <a:bodyPr>
            <a:spAutoFit/>
          </a:bodyPr>
          <a:lstStyle/>
          <a:p>
            <a:pPr algn="r" fontAlgn="auto">
              <a:defRPr/>
            </a:pPr>
            <a:r>
              <a:rPr lang="en-US" sz="1200">
                <a:latin typeface="Arial" charset="0"/>
                <a:ea typeface="ＭＳ Ｐゴシック" pitchFamily="64" charset="-128"/>
                <a:cs typeface="+mn-cs"/>
              </a:rPr>
              <a:t>clinicaloptions.com/oncology</a:t>
            </a:r>
          </a:p>
        </p:txBody>
      </p:sp>
      <p:sp>
        <p:nvSpPr>
          <p:cNvPr id="4109" name="Text Box 13"/>
          <p:cNvSpPr txBox="1">
            <a:spLocks noChangeArrowheads="1"/>
          </p:cNvSpPr>
          <p:nvPr/>
        </p:nvSpPr>
        <p:spPr bwMode="auto">
          <a:xfrm>
            <a:off x="381000" y="304800"/>
            <a:ext cx="6638925" cy="304800"/>
          </a:xfrm>
          <a:prstGeom prst="rect">
            <a:avLst/>
          </a:prstGeom>
          <a:noFill/>
          <a:ln w="9525" algn="ctr">
            <a:noFill/>
            <a:miter lim="800000"/>
            <a:headEnd/>
            <a:tailEnd/>
          </a:ln>
          <a:effectLst/>
        </p:spPr>
        <p:txBody>
          <a:bodyPr>
            <a:spAutoFit/>
          </a:bodyPr>
          <a:lstStyle/>
          <a:p>
            <a:pPr fontAlgn="auto">
              <a:defRPr/>
            </a:pPr>
            <a:r>
              <a:rPr lang="en-US" sz="1400">
                <a:solidFill>
                  <a:srgbClr val="BF7ECC"/>
                </a:solidFill>
                <a:latin typeface="Arial" charset="0"/>
                <a:ea typeface="ＭＳ Ｐゴシック" pitchFamily="64" charset="-128"/>
                <a:cs typeface="+mn-cs"/>
              </a:rPr>
              <a:t>Treatment Paradigms in Recurrent GBM</a:t>
            </a:r>
          </a:p>
        </p:txBody>
      </p:sp>
      <p:sp>
        <p:nvSpPr>
          <p:cNvPr id="4116" name="Line 20"/>
          <p:cNvSpPr>
            <a:spLocks noChangeShapeType="1"/>
          </p:cNvSpPr>
          <p:nvPr/>
        </p:nvSpPr>
        <p:spPr bwMode="auto">
          <a:xfrm>
            <a:off x="381000" y="609600"/>
            <a:ext cx="6629400" cy="0"/>
          </a:xfrm>
          <a:prstGeom prst="line">
            <a:avLst/>
          </a:prstGeom>
          <a:noFill/>
          <a:ln w="19050">
            <a:solidFill>
              <a:schemeClr val="folHlink"/>
            </a:solidFill>
            <a:round/>
            <a:headEnd/>
            <a:tailEnd/>
          </a:ln>
          <a:effectLst/>
        </p:spPr>
        <p:txBody>
          <a:bodyPr/>
          <a:lstStyle/>
          <a:p>
            <a:pPr fontAlgn="auto">
              <a:spcBef>
                <a:spcPts val="0"/>
              </a:spcBef>
              <a:spcAft>
                <a:spcPts val="0"/>
              </a:spcAft>
              <a:defRPr/>
            </a:pPr>
            <a:endParaRPr lang="en-US">
              <a:latin typeface="Arial" charset="0"/>
              <a:cs typeface="+mn-cs"/>
            </a:endParaRPr>
          </a:p>
        </p:txBody>
      </p:sp>
      <p:pic>
        <p:nvPicPr>
          <p:cNvPr id="3079" name="Picture 34" descr="CCO_Onc_whiteText"/>
          <p:cNvPicPr>
            <a:picLocks noChangeAspect="1" noChangeArrowheads="1"/>
          </p:cNvPicPr>
          <p:nvPr/>
        </p:nvPicPr>
        <p:blipFill>
          <a:blip r:embed="rId10" cstate="print"/>
          <a:srcRect/>
          <a:stretch>
            <a:fillRect/>
          </a:stretch>
        </p:blipFill>
        <p:spPr bwMode="invGray">
          <a:xfrm>
            <a:off x="7321550" y="260350"/>
            <a:ext cx="1517650" cy="549275"/>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844" r:id="rId1"/>
    <p:sldLayoutId id="2147483799" r:id="rId2"/>
    <p:sldLayoutId id="2147483845" r:id="rId3"/>
    <p:sldLayoutId id="2147483800" r:id="rId4"/>
    <p:sldLayoutId id="2147483801" r:id="rId5"/>
    <p:sldLayoutId id="2147483802" r:id="rId6"/>
    <p:sldLayoutId id="2147483803" r:id="rId7"/>
    <p:sldLayoutId id="2147483804" r:id="rId8"/>
  </p:sldLayoutIdLst>
  <p:txStyles>
    <p:titleStyle>
      <a:lvl1pPr algn="l" rtl="0" eaLnBrk="0" fontAlgn="base" hangingPunct="0">
        <a:spcBef>
          <a:spcPct val="0"/>
        </a:spcBef>
        <a:spcAft>
          <a:spcPct val="0"/>
        </a:spcAft>
        <a:defRPr sz="3500" b="1">
          <a:solidFill>
            <a:schemeClr val="tx2"/>
          </a:solidFill>
          <a:latin typeface="+mj-lt"/>
          <a:ea typeface="ＭＳ Ｐゴシック" pitchFamily="34" charset="-128"/>
          <a:cs typeface="ＭＳ Ｐゴシック" pitchFamily="-65" charset="-128"/>
        </a:defRPr>
      </a:lvl1pPr>
      <a:lvl2pPr algn="l" rtl="0" eaLnBrk="0" fontAlgn="base" hangingPunct="0">
        <a:spcBef>
          <a:spcPct val="0"/>
        </a:spcBef>
        <a:spcAft>
          <a:spcPct val="0"/>
        </a:spcAft>
        <a:defRPr sz="3500" b="1">
          <a:solidFill>
            <a:schemeClr val="tx2"/>
          </a:solidFill>
          <a:latin typeface="Arial" charset="0"/>
          <a:ea typeface="ＭＳ Ｐゴシック" pitchFamily="34" charset="-128"/>
          <a:cs typeface="ＭＳ Ｐゴシック" pitchFamily="-65" charset="-128"/>
        </a:defRPr>
      </a:lvl2pPr>
      <a:lvl3pPr algn="l" rtl="0" eaLnBrk="0" fontAlgn="base" hangingPunct="0">
        <a:spcBef>
          <a:spcPct val="0"/>
        </a:spcBef>
        <a:spcAft>
          <a:spcPct val="0"/>
        </a:spcAft>
        <a:defRPr sz="3500" b="1">
          <a:solidFill>
            <a:schemeClr val="tx2"/>
          </a:solidFill>
          <a:latin typeface="Arial" charset="0"/>
          <a:ea typeface="ＭＳ Ｐゴシック" pitchFamily="34" charset="-128"/>
          <a:cs typeface="ＭＳ Ｐゴシック" pitchFamily="-65" charset="-128"/>
        </a:defRPr>
      </a:lvl3pPr>
      <a:lvl4pPr algn="l" rtl="0" eaLnBrk="0" fontAlgn="base" hangingPunct="0">
        <a:spcBef>
          <a:spcPct val="0"/>
        </a:spcBef>
        <a:spcAft>
          <a:spcPct val="0"/>
        </a:spcAft>
        <a:defRPr sz="3500" b="1">
          <a:solidFill>
            <a:schemeClr val="tx2"/>
          </a:solidFill>
          <a:latin typeface="Arial" charset="0"/>
          <a:ea typeface="ＭＳ Ｐゴシック" pitchFamily="34" charset="-128"/>
          <a:cs typeface="ＭＳ Ｐゴシック" pitchFamily="-65" charset="-128"/>
        </a:defRPr>
      </a:lvl4pPr>
      <a:lvl5pPr algn="l" rtl="0" eaLnBrk="0" fontAlgn="base" hangingPunct="0">
        <a:spcBef>
          <a:spcPct val="0"/>
        </a:spcBef>
        <a:spcAft>
          <a:spcPct val="0"/>
        </a:spcAft>
        <a:defRPr sz="3500" b="1">
          <a:solidFill>
            <a:schemeClr val="tx2"/>
          </a:solidFill>
          <a:latin typeface="Arial" charset="0"/>
          <a:ea typeface="ＭＳ Ｐゴシック" pitchFamily="34" charset="-128"/>
          <a:cs typeface="ＭＳ Ｐゴシック" pitchFamily="-65" charset="-128"/>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0" fontAlgn="base" hangingPunct="0">
        <a:lnSpc>
          <a:spcPct val="90000"/>
        </a:lnSpc>
        <a:spcBef>
          <a:spcPts val="1000"/>
        </a:spcBef>
        <a:spcAft>
          <a:spcPts val="700"/>
        </a:spcAft>
        <a:buClr>
          <a:schemeClr val="folHlink"/>
        </a:buClr>
        <a:buFont typeface="Wingdings" pitchFamily="2" charset="2"/>
        <a:buChar char="§"/>
        <a:defRPr sz="2400">
          <a:solidFill>
            <a:schemeClr val="tx1"/>
          </a:solidFill>
          <a:latin typeface="+mn-lt"/>
          <a:ea typeface="ＭＳ Ｐゴシック" pitchFamily="34" charset="-128"/>
          <a:cs typeface="ＭＳ Ｐゴシック" pitchFamily="-65" charset="-128"/>
        </a:defRPr>
      </a:lvl1pPr>
      <a:lvl2pPr marL="742950" indent="-285750" algn="l" rtl="0" eaLnBrk="0" fontAlgn="base" hangingPunct="0">
        <a:lnSpc>
          <a:spcPct val="90000"/>
        </a:lnSpc>
        <a:spcBef>
          <a:spcPts val="1000"/>
        </a:spcBef>
        <a:spcAft>
          <a:spcPts val="700"/>
        </a:spcAft>
        <a:buClr>
          <a:schemeClr val="folHlink"/>
        </a:buClr>
        <a:buFont typeface="Arial" pitchFamily="34" charset="0"/>
        <a:buChar char="–"/>
        <a:defRPr sz="2200">
          <a:solidFill>
            <a:schemeClr val="tx1"/>
          </a:solidFill>
          <a:latin typeface="+mn-lt"/>
          <a:ea typeface="ＭＳ Ｐゴシック" pitchFamily="34" charset="-128"/>
          <a:cs typeface="ＭＳ Ｐゴシック"/>
        </a:defRPr>
      </a:lvl2pPr>
      <a:lvl3pPr marL="1143000" indent="-228600" algn="l" rtl="0" eaLnBrk="0" fontAlgn="base" hangingPunct="0">
        <a:lnSpc>
          <a:spcPct val="90000"/>
        </a:lnSpc>
        <a:spcBef>
          <a:spcPts val="1000"/>
        </a:spcBef>
        <a:spcAft>
          <a:spcPts val="700"/>
        </a:spcAft>
        <a:buClr>
          <a:schemeClr val="folHlink"/>
        </a:buClr>
        <a:buFont typeface="Arial" pitchFamily="34" charset="0"/>
        <a:buChar char="–"/>
        <a:defRPr sz="2400">
          <a:solidFill>
            <a:schemeClr val="tx1"/>
          </a:solidFill>
          <a:latin typeface="+mn-lt"/>
          <a:ea typeface="ＭＳ Ｐゴシック" pitchFamily="34" charset="-128"/>
          <a:cs typeface="ＭＳ Ｐゴシック"/>
        </a:defRPr>
      </a:lvl3pPr>
      <a:lvl4pPr marL="1600200" indent="-228600" algn="l" rtl="0" eaLnBrk="0" fontAlgn="base" hangingPunct="0">
        <a:lnSpc>
          <a:spcPct val="90000"/>
        </a:lnSpc>
        <a:spcBef>
          <a:spcPts val="1000"/>
        </a:spcBef>
        <a:spcAft>
          <a:spcPts val="700"/>
        </a:spcAft>
        <a:buClr>
          <a:schemeClr val="folHlink"/>
        </a:buClr>
        <a:buFont typeface="Arial" pitchFamily="34" charset="0"/>
        <a:buChar char="–"/>
        <a:defRPr sz="1600">
          <a:solidFill>
            <a:schemeClr val="tx1"/>
          </a:solidFill>
          <a:latin typeface="+mn-lt"/>
          <a:ea typeface="ＭＳ Ｐゴシック" pitchFamily="34" charset="-128"/>
          <a:cs typeface="ＭＳ Ｐゴシック"/>
        </a:defRPr>
      </a:lvl4pPr>
      <a:lvl5pPr marL="2057400" indent="-228600" algn="l" rtl="0" eaLnBrk="0" fontAlgn="base" hangingPunct="0">
        <a:lnSpc>
          <a:spcPct val="90000"/>
        </a:lnSpc>
        <a:spcBef>
          <a:spcPts val="1000"/>
        </a:spcBef>
        <a:spcAft>
          <a:spcPts val="700"/>
        </a:spcAft>
        <a:buClr>
          <a:schemeClr val="folHlink"/>
        </a:buClr>
        <a:buFont typeface="Arial" pitchFamily="34" charset="0"/>
        <a:buChar char="–"/>
        <a:defRPr sz="1400">
          <a:solidFill>
            <a:schemeClr val="tx1"/>
          </a:solidFill>
          <a:latin typeface="+mn-lt"/>
          <a:ea typeface="ＭＳ Ｐゴシック" pitchFamily="34" charset="-128"/>
          <a:cs typeface="ＭＳ Ｐゴシック"/>
        </a:defRPr>
      </a:lvl5pPr>
      <a:lvl6pPr marL="2514600" indent="-228600" algn="l" rtl="0" eaLnBrk="1" fontAlgn="base" hangingPunct="1">
        <a:lnSpc>
          <a:spcPct val="90000"/>
        </a:lnSpc>
        <a:spcBef>
          <a:spcPct val="35000"/>
        </a:spcBef>
        <a:spcAft>
          <a:spcPct val="25000"/>
        </a:spcAft>
        <a:buClr>
          <a:schemeClr val="folHlink"/>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folHlink"/>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folHlink"/>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folHlink"/>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003E"/>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381000" y="801688"/>
            <a:ext cx="8467725" cy="11033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4099" name="Rectangle 3"/>
          <p:cNvSpPr>
            <a:spLocks noGrp="1" noChangeArrowheads="1"/>
          </p:cNvSpPr>
          <p:nvPr>
            <p:ph type="body" idx="1"/>
          </p:nvPr>
        </p:nvSpPr>
        <p:spPr bwMode="auto">
          <a:xfrm>
            <a:off x="381000" y="1981200"/>
            <a:ext cx="8458200" cy="43783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107" name="Text Box 11"/>
          <p:cNvSpPr txBox="1">
            <a:spLocks noChangeArrowheads="1"/>
          </p:cNvSpPr>
          <p:nvPr/>
        </p:nvSpPr>
        <p:spPr bwMode="auto">
          <a:xfrm>
            <a:off x="6443663" y="6378575"/>
            <a:ext cx="2481262" cy="274638"/>
          </a:xfrm>
          <a:prstGeom prst="rect">
            <a:avLst/>
          </a:prstGeom>
          <a:noFill/>
          <a:ln w="9525" algn="ctr">
            <a:noFill/>
            <a:miter lim="800000"/>
            <a:headEnd/>
            <a:tailEnd/>
          </a:ln>
          <a:effectLst/>
        </p:spPr>
        <p:txBody>
          <a:bodyPr>
            <a:spAutoFit/>
          </a:bodyPr>
          <a:lstStyle/>
          <a:p>
            <a:pPr algn="r" fontAlgn="auto">
              <a:defRPr/>
            </a:pPr>
            <a:r>
              <a:rPr lang="en-US" sz="1200">
                <a:latin typeface="Arial" charset="0"/>
                <a:cs typeface="+mn-cs"/>
              </a:rPr>
              <a:t>clinicaloptions.com/oncology</a:t>
            </a:r>
          </a:p>
        </p:txBody>
      </p:sp>
      <p:sp>
        <p:nvSpPr>
          <p:cNvPr id="4109" name="Text Box 13"/>
          <p:cNvSpPr txBox="1">
            <a:spLocks noChangeArrowheads="1"/>
          </p:cNvSpPr>
          <p:nvPr/>
        </p:nvSpPr>
        <p:spPr bwMode="auto">
          <a:xfrm>
            <a:off x="381000" y="304800"/>
            <a:ext cx="6638925" cy="304800"/>
          </a:xfrm>
          <a:prstGeom prst="rect">
            <a:avLst/>
          </a:prstGeom>
          <a:noFill/>
          <a:ln w="9525" algn="ctr">
            <a:noFill/>
            <a:miter lim="800000"/>
            <a:headEnd/>
            <a:tailEnd/>
          </a:ln>
          <a:effectLst/>
        </p:spPr>
        <p:txBody>
          <a:bodyPr>
            <a:spAutoFit/>
          </a:bodyPr>
          <a:lstStyle/>
          <a:p>
            <a:pPr fontAlgn="auto">
              <a:defRPr/>
            </a:pPr>
            <a:r>
              <a:rPr lang="en-US" sz="1400" dirty="0">
                <a:solidFill>
                  <a:srgbClr val="BF7ECC"/>
                </a:solidFill>
                <a:latin typeface="+mn-lt"/>
                <a:cs typeface="+mn-cs"/>
              </a:rPr>
              <a:t>Treatment Paradigms in Recurrent GBM</a:t>
            </a:r>
            <a:endParaRPr lang="en-US" sz="1400" dirty="0">
              <a:solidFill>
                <a:srgbClr val="BF7ECC"/>
              </a:solidFill>
              <a:latin typeface="Arial" charset="0"/>
              <a:cs typeface="+mn-cs"/>
            </a:endParaRPr>
          </a:p>
        </p:txBody>
      </p:sp>
      <p:sp>
        <p:nvSpPr>
          <p:cNvPr id="4116" name="Line 20"/>
          <p:cNvSpPr>
            <a:spLocks noChangeShapeType="1"/>
          </p:cNvSpPr>
          <p:nvPr/>
        </p:nvSpPr>
        <p:spPr bwMode="auto">
          <a:xfrm>
            <a:off x="381000" y="609600"/>
            <a:ext cx="6629400" cy="0"/>
          </a:xfrm>
          <a:prstGeom prst="line">
            <a:avLst/>
          </a:prstGeom>
          <a:noFill/>
          <a:ln w="19050">
            <a:solidFill>
              <a:schemeClr val="folHlink"/>
            </a:solidFill>
            <a:round/>
            <a:headEnd/>
            <a:tailEnd/>
          </a:ln>
          <a:effectLst/>
        </p:spPr>
        <p:txBody>
          <a:bodyPr/>
          <a:lstStyle/>
          <a:p>
            <a:pPr fontAlgn="auto">
              <a:defRPr/>
            </a:pPr>
            <a:endParaRPr lang="en-US">
              <a:latin typeface="Arial" charset="0"/>
              <a:cs typeface="+mn-cs"/>
            </a:endParaRPr>
          </a:p>
        </p:txBody>
      </p:sp>
      <p:pic>
        <p:nvPicPr>
          <p:cNvPr id="4103" name="Picture 34" descr="CCO_Onc_whiteText"/>
          <p:cNvPicPr>
            <a:picLocks noChangeAspect="1" noChangeArrowheads="1"/>
          </p:cNvPicPr>
          <p:nvPr/>
        </p:nvPicPr>
        <p:blipFill>
          <a:blip r:embed="rId13" cstate="print"/>
          <a:srcRect/>
          <a:stretch>
            <a:fillRect/>
          </a:stretch>
        </p:blipFill>
        <p:spPr bwMode="invGray">
          <a:xfrm>
            <a:off x="7321550" y="260350"/>
            <a:ext cx="1517650" cy="549275"/>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0" fontAlgn="base" hangingPunct="0">
        <a:spcBef>
          <a:spcPct val="0"/>
        </a:spcBef>
        <a:spcAft>
          <a:spcPct val="0"/>
        </a:spcAft>
        <a:defRPr sz="3500" b="1">
          <a:solidFill>
            <a:schemeClr val="tx2"/>
          </a:solidFill>
          <a:latin typeface="+mj-lt"/>
          <a:ea typeface="+mj-ea"/>
          <a:cs typeface="+mj-cs"/>
        </a:defRPr>
      </a:lvl1pPr>
      <a:lvl2pPr algn="l" rtl="0" eaLnBrk="0" fontAlgn="base" hangingPunct="0">
        <a:spcBef>
          <a:spcPct val="0"/>
        </a:spcBef>
        <a:spcAft>
          <a:spcPct val="0"/>
        </a:spcAft>
        <a:defRPr sz="3500" b="1">
          <a:solidFill>
            <a:schemeClr val="tx2"/>
          </a:solidFill>
          <a:latin typeface="Arial" charset="0"/>
        </a:defRPr>
      </a:lvl2pPr>
      <a:lvl3pPr algn="l" rtl="0" eaLnBrk="0" fontAlgn="base" hangingPunct="0">
        <a:spcBef>
          <a:spcPct val="0"/>
        </a:spcBef>
        <a:spcAft>
          <a:spcPct val="0"/>
        </a:spcAft>
        <a:defRPr sz="3500" b="1">
          <a:solidFill>
            <a:schemeClr val="tx2"/>
          </a:solidFill>
          <a:latin typeface="Arial" charset="0"/>
        </a:defRPr>
      </a:lvl3pPr>
      <a:lvl4pPr algn="l" rtl="0" eaLnBrk="0" fontAlgn="base" hangingPunct="0">
        <a:spcBef>
          <a:spcPct val="0"/>
        </a:spcBef>
        <a:spcAft>
          <a:spcPct val="0"/>
        </a:spcAft>
        <a:defRPr sz="3500" b="1">
          <a:solidFill>
            <a:schemeClr val="tx2"/>
          </a:solidFill>
          <a:latin typeface="Arial" charset="0"/>
        </a:defRPr>
      </a:lvl4pPr>
      <a:lvl5pPr algn="l" rtl="0" eaLnBrk="0" fontAlgn="base" hangingPunct="0">
        <a:spcBef>
          <a:spcPct val="0"/>
        </a:spcBef>
        <a:spcAft>
          <a:spcPct val="0"/>
        </a:spcAft>
        <a:defRPr sz="35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0" fontAlgn="base" hangingPunct="0">
        <a:lnSpc>
          <a:spcPct val="90000"/>
        </a:lnSpc>
        <a:spcBef>
          <a:spcPts val="1000"/>
        </a:spcBef>
        <a:spcAft>
          <a:spcPts val="700"/>
        </a:spcAft>
        <a:buClr>
          <a:schemeClr val="folHlink"/>
        </a:buClr>
        <a:buFont typeface="Wingdings" pitchFamily="2" charset="2"/>
        <a:buChar char="§"/>
        <a:defRPr sz="240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chemeClr val="folHlink"/>
        </a:buClr>
        <a:buFont typeface="Arial" pitchFamily="34" charset="0"/>
        <a:buChar char="–"/>
        <a:defRPr sz="2200">
          <a:solidFill>
            <a:schemeClr val="tx1"/>
          </a:solidFill>
          <a:latin typeface="+mn-lt"/>
        </a:defRPr>
      </a:lvl2pPr>
      <a:lvl3pPr marL="1143000" indent="-228600" algn="l" rtl="0" eaLnBrk="0" fontAlgn="base" hangingPunct="0">
        <a:lnSpc>
          <a:spcPct val="90000"/>
        </a:lnSpc>
        <a:spcBef>
          <a:spcPts val="1000"/>
        </a:spcBef>
        <a:spcAft>
          <a:spcPts val="700"/>
        </a:spcAft>
        <a:buClr>
          <a:schemeClr val="folHlink"/>
        </a:buClr>
        <a:buFont typeface="Arial" pitchFamily="34" charset="0"/>
        <a:buChar char="–"/>
        <a:defRPr sz="2400">
          <a:solidFill>
            <a:schemeClr val="tx1"/>
          </a:solidFill>
          <a:latin typeface="+mn-lt"/>
        </a:defRPr>
      </a:lvl3pPr>
      <a:lvl4pPr marL="1600200" indent="-228600" algn="l" rtl="0" eaLnBrk="0" fontAlgn="base" hangingPunct="0">
        <a:lnSpc>
          <a:spcPct val="90000"/>
        </a:lnSpc>
        <a:spcBef>
          <a:spcPts val="1000"/>
        </a:spcBef>
        <a:spcAft>
          <a:spcPts val="700"/>
        </a:spcAft>
        <a:buClr>
          <a:schemeClr val="folHlink"/>
        </a:buClr>
        <a:buFont typeface="Arial" pitchFamily="34" charset="0"/>
        <a:buChar char="–"/>
        <a:defRPr sz="1600">
          <a:solidFill>
            <a:schemeClr val="tx1"/>
          </a:solidFill>
          <a:latin typeface="+mn-lt"/>
        </a:defRPr>
      </a:lvl4pPr>
      <a:lvl5pPr marL="2057400" indent="-228600" algn="l" rtl="0" eaLnBrk="0" fontAlgn="base" hangingPunct="0">
        <a:lnSpc>
          <a:spcPct val="90000"/>
        </a:lnSpc>
        <a:spcBef>
          <a:spcPts val="1000"/>
        </a:spcBef>
        <a:spcAft>
          <a:spcPts val="700"/>
        </a:spcAft>
        <a:buClr>
          <a:schemeClr val="folHlink"/>
        </a:buClr>
        <a:buFont typeface="Arial" pitchFamily="34" charset="0"/>
        <a:buChar char="–"/>
        <a:defRPr sz="1400">
          <a:solidFill>
            <a:schemeClr val="tx1"/>
          </a:solidFill>
          <a:latin typeface="+mn-lt"/>
        </a:defRPr>
      </a:lvl5pPr>
      <a:lvl6pPr marL="25146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defRPr>
      </a:lvl6pPr>
      <a:lvl7pPr marL="29718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defRPr>
      </a:lvl7pPr>
      <a:lvl8pPr marL="34290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defRPr>
      </a:lvl8pPr>
      <a:lvl9pPr marL="38862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00003E"/>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381000" y="801688"/>
            <a:ext cx="8467725" cy="11033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5123" name="Rectangle 3"/>
          <p:cNvSpPr>
            <a:spLocks noGrp="1" noChangeArrowheads="1"/>
          </p:cNvSpPr>
          <p:nvPr>
            <p:ph type="body" idx="1"/>
          </p:nvPr>
        </p:nvSpPr>
        <p:spPr bwMode="auto">
          <a:xfrm>
            <a:off x="381000" y="1981200"/>
            <a:ext cx="8458200" cy="43783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107" name="Text Box 11"/>
          <p:cNvSpPr txBox="1">
            <a:spLocks noChangeArrowheads="1"/>
          </p:cNvSpPr>
          <p:nvPr/>
        </p:nvSpPr>
        <p:spPr bwMode="auto">
          <a:xfrm>
            <a:off x="6443663" y="6378575"/>
            <a:ext cx="2481262" cy="274638"/>
          </a:xfrm>
          <a:prstGeom prst="rect">
            <a:avLst/>
          </a:prstGeom>
          <a:noFill/>
          <a:ln w="9525" algn="ctr">
            <a:noFill/>
            <a:miter lim="800000"/>
            <a:headEnd/>
            <a:tailEnd/>
          </a:ln>
          <a:effectLst/>
        </p:spPr>
        <p:txBody>
          <a:bodyPr>
            <a:spAutoFit/>
          </a:bodyPr>
          <a:lstStyle/>
          <a:p>
            <a:pPr algn="r" fontAlgn="auto">
              <a:defRPr/>
            </a:pPr>
            <a:r>
              <a:rPr lang="en-US" sz="1200">
                <a:latin typeface="Arial" charset="0"/>
                <a:cs typeface="+mn-cs"/>
              </a:rPr>
              <a:t>clinicaloptions.com/oncology</a:t>
            </a:r>
          </a:p>
        </p:txBody>
      </p:sp>
      <p:sp>
        <p:nvSpPr>
          <p:cNvPr id="4109" name="Text Box 13"/>
          <p:cNvSpPr txBox="1">
            <a:spLocks noChangeArrowheads="1"/>
          </p:cNvSpPr>
          <p:nvPr/>
        </p:nvSpPr>
        <p:spPr bwMode="auto">
          <a:xfrm>
            <a:off x="381000" y="304800"/>
            <a:ext cx="6638925" cy="304800"/>
          </a:xfrm>
          <a:prstGeom prst="rect">
            <a:avLst/>
          </a:prstGeom>
          <a:noFill/>
          <a:ln w="9525" algn="ctr">
            <a:noFill/>
            <a:miter lim="800000"/>
            <a:headEnd/>
            <a:tailEnd/>
          </a:ln>
          <a:effectLst/>
        </p:spPr>
        <p:txBody>
          <a:bodyPr>
            <a:spAutoFit/>
          </a:bodyPr>
          <a:lstStyle/>
          <a:p>
            <a:pPr fontAlgn="auto">
              <a:defRPr/>
            </a:pPr>
            <a:r>
              <a:rPr lang="en-US" sz="1400" dirty="0">
                <a:solidFill>
                  <a:srgbClr val="BF7ECC"/>
                </a:solidFill>
                <a:latin typeface="+mn-lt"/>
                <a:cs typeface="+mn-cs"/>
              </a:rPr>
              <a:t>Treatment Paradigms in Recurrent GBM</a:t>
            </a:r>
            <a:endParaRPr lang="en-US" sz="1400" dirty="0">
              <a:solidFill>
                <a:srgbClr val="BF7ECC"/>
              </a:solidFill>
              <a:latin typeface="Arial" charset="0"/>
              <a:cs typeface="+mn-cs"/>
            </a:endParaRPr>
          </a:p>
        </p:txBody>
      </p:sp>
      <p:sp>
        <p:nvSpPr>
          <p:cNvPr id="4116" name="Line 20"/>
          <p:cNvSpPr>
            <a:spLocks noChangeShapeType="1"/>
          </p:cNvSpPr>
          <p:nvPr/>
        </p:nvSpPr>
        <p:spPr bwMode="auto">
          <a:xfrm>
            <a:off x="381000" y="609600"/>
            <a:ext cx="6629400" cy="0"/>
          </a:xfrm>
          <a:prstGeom prst="line">
            <a:avLst/>
          </a:prstGeom>
          <a:noFill/>
          <a:ln w="19050">
            <a:solidFill>
              <a:schemeClr val="folHlink"/>
            </a:solidFill>
            <a:round/>
            <a:headEnd/>
            <a:tailEnd/>
          </a:ln>
          <a:effectLst/>
        </p:spPr>
        <p:txBody>
          <a:bodyPr/>
          <a:lstStyle/>
          <a:p>
            <a:pPr fontAlgn="auto">
              <a:spcBef>
                <a:spcPts val="0"/>
              </a:spcBef>
              <a:spcAft>
                <a:spcPts val="0"/>
              </a:spcAft>
              <a:defRPr/>
            </a:pPr>
            <a:endParaRPr lang="en-US">
              <a:latin typeface="Arial" charset="0"/>
              <a:cs typeface="+mn-cs"/>
            </a:endParaRPr>
          </a:p>
        </p:txBody>
      </p:sp>
      <p:pic>
        <p:nvPicPr>
          <p:cNvPr id="5127" name="Picture 34" descr="CCO_Onc_whiteText"/>
          <p:cNvPicPr>
            <a:picLocks noChangeAspect="1" noChangeArrowheads="1"/>
          </p:cNvPicPr>
          <p:nvPr/>
        </p:nvPicPr>
        <p:blipFill>
          <a:blip r:embed="rId13" cstate="print"/>
          <a:srcRect/>
          <a:stretch>
            <a:fillRect/>
          </a:stretch>
        </p:blipFill>
        <p:spPr bwMode="invGray">
          <a:xfrm>
            <a:off x="7321550" y="260350"/>
            <a:ext cx="1517650" cy="549275"/>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rtl="0" eaLnBrk="0" fontAlgn="base" hangingPunct="0">
        <a:spcBef>
          <a:spcPct val="0"/>
        </a:spcBef>
        <a:spcAft>
          <a:spcPct val="0"/>
        </a:spcAft>
        <a:defRPr sz="3500" b="1">
          <a:solidFill>
            <a:schemeClr val="tx2"/>
          </a:solidFill>
          <a:latin typeface="+mj-lt"/>
          <a:ea typeface="+mj-ea"/>
          <a:cs typeface="+mj-cs"/>
        </a:defRPr>
      </a:lvl1pPr>
      <a:lvl2pPr algn="l" rtl="0" eaLnBrk="0" fontAlgn="base" hangingPunct="0">
        <a:spcBef>
          <a:spcPct val="0"/>
        </a:spcBef>
        <a:spcAft>
          <a:spcPct val="0"/>
        </a:spcAft>
        <a:defRPr sz="3500" b="1">
          <a:solidFill>
            <a:schemeClr val="tx2"/>
          </a:solidFill>
          <a:latin typeface="Arial" charset="0"/>
        </a:defRPr>
      </a:lvl2pPr>
      <a:lvl3pPr algn="l" rtl="0" eaLnBrk="0" fontAlgn="base" hangingPunct="0">
        <a:spcBef>
          <a:spcPct val="0"/>
        </a:spcBef>
        <a:spcAft>
          <a:spcPct val="0"/>
        </a:spcAft>
        <a:defRPr sz="3500" b="1">
          <a:solidFill>
            <a:schemeClr val="tx2"/>
          </a:solidFill>
          <a:latin typeface="Arial" charset="0"/>
        </a:defRPr>
      </a:lvl3pPr>
      <a:lvl4pPr algn="l" rtl="0" eaLnBrk="0" fontAlgn="base" hangingPunct="0">
        <a:spcBef>
          <a:spcPct val="0"/>
        </a:spcBef>
        <a:spcAft>
          <a:spcPct val="0"/>
        </a:spcAft>
        <a:defRPr sz="3500" b="1">
          <a:solidFill>
            <a:schemeClr val="tx2"/>
          </a:solidFill>
          <a:latin typeface="Arial" charset="0"/>
        </a:defRPr>
      </a:lvl4pPr>
      <a:lvl5pPr algn="l" rtl="0" eaLnBrk="0" fontAlgn="base" hangingPunct="0">
        <a:spcBef>
          <a:spcPct val="0"/>
        </a:spcBef>
        <a:spcAft>
          <a:spcPct val="0"/>
        </a:spcAft>
        <a:defRPr sz="35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0" fontAlgn="base" hangingPunct="0">
        <a:lnSpc>
          <a:spcPct val="90000"/>
        </a:lnSpc>
        <a:spcBef>
          <a:spcPts val="1000"/>
        </a:spcBef>
        <a:spcAft>
          <a:spcPts val="700"/>
        </a:spcAft>
        <a:buClr>
          <a:schemeClr val="folHlink"/>
        </a:buClr>
        <a:buFont typeface="Wingdings" pitchFamily="2" charset="2"/>
        <a:buChar char="§"/>
        <a:defRPr sz="240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chemeClr val="folHlink"/>
        </a:buClr>
        <a:buFont typeface="Arial" pitchFamily="34" charset="0"/>
        <a:buChar char="–"/>
        <a:defRPr sz="2200">
          <a:solidFill>
            <a:schemeClr val="tx1"/>
          </a:solidFill>
          <a:latin typeface="+mn-lt"/>
        </a:defRPr>
      </a:lvl2pPr>
      <a:lvl3pPr marL="1143000" indent="-228600" algn="l" rtl="0" eaLnBrk="0" fontAlgn="base" hangingPunct="0">
        <a:lnSpc>
          <a:spcPct val="90000"/>
        </a:lnSpc>
        <a:spcBef>
          <a:spcPts val="1000"/>
        </a:spcBef>
        <a:spcAft>
          <a:spcPts val="700"/>
        </a:spcAft>
        <a:buClr>
          <a:schemeClr val="folHlink"/>
        </a:buClr>
        <a:buFont typeface="Arial" pitchFamily="34" charset="0"/>
        <a:buChar char="–"/>
        <a:defRPr sz="2400">
          <a:solidFill>
            <a:schemeClr val="tx1"/>
          </a:solidFill>
          <a:latin typeface="+mn-lt"/>
        </a:defRPr>
      </a:lvl3pPr>
      <a:lvl4pPr marL="1600200" indent="-228600" algn="l" rtl="0" eaLnBrk="0" fontAlgn="base" hangingPunct="0">
        <a:lnSpc>
          <a:spcPct val="90000"/>
        </a:lnSpc>
        <a:spcBef>
          <a:spcPts val="1000"/>
        </a:spcBef>
        <a:spcAft>
          <a:spcPts val="700"/>
        </a:spcAft>
        <a:buClr>
          <a:schemeClr val="folHlink"/>
        </a:buClr>
        <a:buFont typeface="Arial" pitchFamily="34" charset="0"/>
        <a:buChar char="–"/>
        <a:defRPr sz="1600">
          <a:solidFill>
            <a:schemeClr val="tx1"/>
          </a:solidFill>
          <a:latin typeface="+mn-lt"/>
        </a:defRPr>
      </a:lvl4pPr>
      <a:lvl5pPr marL="2057400" indent="-228600" algn="l" rtl="0" eaLnBrk="0" fontAlgn="base" hangingPunct="0">
        <a:lnSpc>
          <a:spcPct val="90000"/>
        </a:lnSpc>
        <a:spcBef>
          <a:spcPts val="1000"/>
        </a:spcBef>
        <a:spcAft>
          <a:spcPts val="700"/>
        </a:spcAft>
        <a:buClr>
          <a:schemeClr val="folHlink"/>
        </a:buClr>
        <a:buFont typeface="Arial" pitchFamily="34" charset="0"/>
        <a:buChar char="–"/>
        <a:defRPr sz="1400">
          <a:solidFill>
            <a:schemeClr val="tx1"/>
          </a:solidFill>
          <a:latin typeface="+mn-lt"/>
        </a:defRPr>
      </a:lvl5pPr>
      <a:lvl6pPr marL="25146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defRPr>
      </a:lvl6pPr>
      <a:lvl7pPr marL="29718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defRPr>
      </a:lvl7pPr>
      <a:lvl8pPr marL="34290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defRPr>
      </a:lvl8pPr>
      <a:lvl9pPr marL="38862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00003E"/>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381000" y="801688"/>
            <a:ext cx="8467725" cy="11033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6147" name="Rectangle 3"/>
          <p:cNvSpPr>
            <a:spLocks noGrp="1" noChangeArrowheads="1"/>
          </p:cNvSpPr>
          <p:nvPr>
            <p:ph type="body" idx="1"/>
          </p:nvPr>
        </p:nvSpPr>
        <p:spPr bwMode="auto">
          <a:xfrm>
            <a:off x="381000" y="1981200"/>
            <a:ext cx="8458200" cy="43783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107" name="Text Box 11"/>
          <p:cNvSpPr txBox="1">
            <a:spLocks noChangeArrowheads="1"/>
          </p:cNvSpPr>
          <p:nvPr/>
        </p:nvSpPr>
        <p:spPr bwMode="auto">
          <a:xfrm>
            <a:off x="6443663" y="6378575"/>
            <a:ext cx="2481262" cy="274638"/>
          </a:xfrm>
          <a:prstGeom prst="rect">
            <a:avLst/>
          </a:prstGeom>
          <a:noFill/>
          <a:ln w="9525" algn="ctr">
            <a:noFill/>
            <a:miter lim="800000"/>
            <a:headEnd/>
            <a:tailEnd/>
          </a:ln>
          <a:effectLst/>
        </p:spPr>
        <p:txBody>
          <a:bodyPr>
            <a:spAutoFit/>
          </a:bodyPr>
          <a:lstStyle/>
          <a:p>
            <a:pPr algn="r" fontAlgn="auto">
              <a:defRPr/>
            </a:pPr>
            <a:r>
              <a:rPr lang="en-US" sz="1200">
                <a:latin typeface="Arial" charset="0"/>
                <a:cs typeface="+mn-cs"/>
              </a:rPr>
              <a:t>clinicaloptions.com/oncology</a:t>
            </a:r>
          </a:p>
        </p:txBody>
      </p:sp>
      <p:sp>
        <p:nvSpPr>
          <p:cNvPr id="4109" name="Text Box 13"/>
          <p:cNvSpPr txBox="1">
            <a:spLocks noChangeArrowheads="1"/>
          </p:cNvSpPr>
          <p:nvPr/>
        </p:nvSpPr>
        <p:spPr bwMode="auto">
          <a:xfrm>
            <a:off x="381000" y="304800"/>
            <a:ext cx="6638925" cy="304800"/>
          </a:xfrm>
          <a:prstGeom prst="rect">
            <a:avLst/>
          </a:prstGeom>
          <a:noFill/>
          <a:ln w="9525" algn="ctr">
            <a:noFill/>
            <a:miter lim="800000"/>
            <a:headEnd/>
            <a:tailEnd/>
          </a:ln>
          <a:effectLst/>
        </p:spPr>
        <p:txBody>
          <a:bodyPr>
            <a:spAutoFit/>
          </a:bodyPr>
          <a:lstStyle/>
          <a:p>
            <a:pPr fontAlgn="auto">
              <a:defRPr/>
            </a:pPr>
            <a:r>
              <a:rPr lang="en-US" sz="1400">
                <a:solidFill>
                  <a:srgbClr val="BF7ECC"/>
                </a:solidFill>
                <a:latin typeface="Arial" charset="0"/>
                <a:cs typeface="+mn-cs"/>
              </a:rPr>
              <a:t>Treatment Paradigms in Recurrent GBM</a:t>
            </a:r>
          </a:p>
        </p:txBody>
      </p:sp>
      <p:sp>
        <p:nvSpPr>
          <p:cNvPr id="4116" name="Line 20"/>
          <p:cNvSpPr>
            <a:spLocks noChangeShapeType="1"/>
          </p:cNvSpPr>
          <p:nvPr/>
        </p:nvSpPr>
        <p:spPr bwMode="auto">
          <a:xfrm>
            <a:off x="381000" y="609600"/>
            <a:ext cx="6629400" cy="0"/>
          </a:xfrm>
          <a:prstGeom prst="line">
            <a:avLst/>
          </a:prstGeom>
          <a:noFill/>
          <a:ln w="19050">
            <a:solidFill>
              <a:schemeClr val="folHlink"/>
            </a:solidFill>
            <a:round/>
            <a:headEnd/>
            <a:tailEnd/>
          </a:ln>
          <a:effectLst/>
        </p:spPr>
        <p:txBody>
          <a:bodyPr/>
          <a:lstStyle/>
          <a:p>
            <a:pPr fontAlgn="auto">
              <a:spcBef>
                <a:spcPts val="0"/>
              </a:spcBef>
              <a:spcAft>
                <a:spcPts val="0"/>
              </a:spcAft>
              <a:defRPr/>
            </a:pPr>
            <a:endParaRPr lang="en-US">
              <a:latin typeface="Arial" charset="0"/>
              <a:cs typeface="+mn-cs"/>
            </a:endParaRPr>
          </a:p>
        </p:txBody>
      </p:sp>
      <p:pic>
        <p:nvPicPr>
          <p:cNvPr id="6151" name="Picture 34" descr="CCO_Onc_whiteText"/>
          <p:cNvPicPr>
            <a:picLocks noChangeAspect="1" noChangeArrowheads="1"/>
          </p:cNvPicPr>
          <p:nvPr/>
        </p:nvPicPr>
        <p:blipFill>
          <a:blip r:embed="rId13" cstate="print"/>
          <a:srcRect/>
          <a:stretch>
            <a:fillRect/>
          </a:stretch>
        </p:blipFill>
        <p:spPr bwMode="invGray">
          <a:xfrm>
            <a:off x="7321550" y="260350"/>
            <a:ext cx="1517650" cy="549275"/>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Lst>
  <p:txStyles>
    <p:titleStyle>
      <a:lvl1pPr algn="l" rtl="0" eaLnBrk="0" fontAlgn="base" hangingPunct="0">
        <a:spcBef>
          <a:spcPct val="0"/>
        </a:spcBef>
        <a:spcAft>
          <a:spcPct val="0"/>
        </a:spcAft>
        <a:defRPr sz="3500" b="1">
          <a:solidFill>
            <a:schemeClr val="tx2"/>
          </a:solidFill>
          <a:latin typeface="+mj-lt"/>
          <a:ea typeface="ＭＳ Ｐゴシック" pitchFamily="34" charset="-128"/>
          <a:cs typeface="ＭＳ Ｐゴシック"/>
        </a:defRPr>
      </a:lvl1pPr>
      <a:lvl2pPr algn="l" rtl="0" eaLnBrk="0" fontAlgn="base" hangingPunct="0">
        <a:spcBef>
          <a:spcPct val="0"/>
        </a:spcBef>
        <a:spcAft>
          <a:spcPct val="0"/>
        </a:spcAft>
        <a:defRPr sz="3500" b="1">
          <a:solidFill>
            <a:schemeClr val="tx2"/>
          </a:solidFill>
          <a:latin typeface="Arial" charset="0"/>
          <a:ea typeface="ＭＳ Ｐゴシック" pitchFamily="34" charset="-128"/>
          <a:cs typeface="ＭＳ Ｐゴシック"/>
        </a:defRPr>
      </a:lvl2pPr>
      <a:lvl3pPr algn="l" rtl="0" eaLnBrk="0" fontAlgn="base" hangingPunct="0">
        <a:spcBef>
          <a:spcPct val="0"/>
        </a:spcBef>
        <a:spcAft>
          <a:spcPct val="0"/>
        </a:spcAft>
        <a:defRPr sz="3500" b="1">
          <a:solidFill>
            <a:schemeClr val="tx2"/>
          </a:solidFill>
          <a:latin typeface="Arial" charset="0"/>
          <a:ea typeface="ＭＳ Ｐゴシック" pitchFamily="34" charset="-128"/>
          <a:cs typeface="ＭＳ Ｐゴシック"/>
        </a:defRPr>
      </a:lvl3pPr>
      <a:lvl4pPr algn="l" rtl="0" eaLnBrk="0" fontAlgn="base" hangingPunct="0">
        <a:spcBef>
          <a:spcPct val="0"/>
        </a:spcBef>
        <a:spcAft>
          <a:spcPct val="0"/>
        </a:spcAft>
        <a:defRPr sz="3500" b="1">
          <a:solidFill>
            <a:schemeClr val="tx2"/>
          </a:solidFill>
          <a:latin typeface="Arial" charset="0"/>
          <a:ea typeface="ＭＳ Ｐゴシック" pitchFamily="34" charset="-128"/>
          <a:cs typeface="ＭＳ Ｐゴシック"/>
        </a:defRPr>
      </a:lvl4pPr>
      <a:lvl5pPr algn="l" rtl="0" eaLnBrk="0" fontAlgn="base" hangingPunct="0">
        <a:spcBef>
          <a:spcPct val="0"/>
        </a:spcBef>
        <a:spcAft>
          <a:spcPct val="0"/>
        </a:spcAft>
        <a:defRPr sz="3500" b="1">
          <a:solidFill>
            <a:schemeClr val="tx2"/>
          </a:solidFill>
          <a:latin typeface="Arial" charset="0"/>
          <a:ea typeface="ＭＳ Ｐゴシック" pitchFamily="34" charset="-128"/>
          <a:cs typeface="ＭＳ Ｐゴシック"/>
        </a:defRPr>
      </a:lvl5pPr>
      <a:lvl6pPr marL="457200" algn="l" rtl="0" eaLnBrk="1" fontAlgn="base" hangingPunct="1">
        <a:spcBef>
          <a:spcPct val="0"/>
        </a:spcBef>
        <a:spcAft>
          <a:spcPct val="0"/>
        </a:spcAft>
        <a:defRPr sz="3500" b="1">
          <a:solidFill>
            <a:schemeClr val="tx2"/>
          </a:solidFill>
          <a:latin typeface="Arial" charset="0"/>
          <a:ea typeface="ＭＳ Ｐゴシック" pitchFamily="64" charset="-128"/>
        </a:defRPr>
      </a:lvl6pPr>
      <a:lvl7pPr marL="914400" algn="l" rtl="0" eaLnBrk="1" fontAlgn="base" hangingPunct="1">
        <a:spcBef>
          <a:spcPct val="0"/>
        </a:spcBef>
        <a:spcAft>
          <a:spcPct val="0"/>
        </a:spcAft>
        <a:defRPr sz="3500" b="1">
          <a:solidFill>
            <a:schemeClr val="tx2"/>
          </a:solidFill>
          <a:latin typeface="Arial" charset="0"/>
          <a:ea typeface="ＭＳ Ｐゴシック" pitchFamily="64" charset="-128"/>
        </a:defRPr>
      </a:lvl7pPr>
      <a:lvl8pPr marL="1371600" algn="l" rtl="0" eaLnBrk="1" fontAlgn="base" hangingPunct="1">
        <a:spcBef>
          <a:spcPct val="0"/>
        </a:spcBef>
        <a:spcAft>
          <a:spcPct val="0"/>
        </a:spcAft>
        <a:defRPr sz="3500" b="1">
          <a:solidFill>
            <a:schemeClr val="tx2"/>
          </a:solidFill>
          <a:latin typeface="Arial" charset="0"/>
          <a:ea typeface="ＭＳ Ｐゴシック" pitchFamily="64" charset="-128"/>
        </a:defRPr>
      </a:lvl8pPr>
      <a:lvl9pPr marL="1828800" algn="l" rtl="0" eaLnBrk="1" fontAlgn="base" hangingPunct="1">
        <a:spcBef>
          <a:spcPct val="0"/>
        </a:spcBef>
        <a:spcAft>
          <a:spcPct val="0"/>
        </a:spcAft>
        <a:defRPr sz="3500" b="1">
          <a:solidFill>
            <a:schemeClr val="tx2"/>
          </a:solidFill>
          <a:latin typeface="Arial" charset="0"/>
          <a:ea typeface="ＭＳ Ｐゴシック" pitchFamily="64" charset="-128"/>
        </a:defRPr>
      </a:lvl9pPr>
    </p:titleStyle>
    <p:bodyStyle>
      <a:lvl1pPr marL="342900" indent="-342900" algn="l" rtl="0" eaLnBrk="0" fontAlgn="base" hangingPunct="0">
        <a:lnSpc>
          <a:spcPct val="90000"/>
        </a:lnSpc>
        <a:spcBef>
          <a:spcPts val="1000"/>
        </a:spcBef>
        <a:spcAft>
          <a:spcPts val="700"/>
        </a:spcAft>
        <a:buClr>
          <a:schemeClr val="folHlink"/>
        </a:buClr>
        <a:buFont typeface="Wingdings" pitchFamily="2" charset="2"/>
        <a:buChar char="§"/>
        <a:defRPr sz="2400">
          <a:solidFill>
            <a:schemeClr val="tx1"/>
          </a:solidFill>
          <a:latin typeface="+mn-lt"/>
          <a:ea typeface="ＭＳ Ｐゴシック" pitchFamily="34" charset="-128"/>
          <a:cs typeface="ＭＳ Ｐゴシック"/>
        </a:defRPr>
      </a:lvl1pPr>
      <a:lvl2pPr marL="742950" indent="-285750" algn="l" rtl="0" eaLnBrk="0" fontAlgn="base" hangingPunct="0">
        <a:lnSpc>
          <a:spcPct val="90000"/>
        </a:lnSpc>
        <a:spcBef>
          <a:spcPts val="1000"/>
        </a:spcBef>
        <a:spcAft>
          <a:spcPts val="700"/>
        </a:spcAft>
        <a:buClr>
          <a:schemeClr val="folHlink"/>
        </a:buClr>
        <a:buFont typeface="Arial" pitchFamily="34" charset="0"/>
        <a:buChar char="–"/>
        <a:defRPr sz="2200">
          <a:solidFill>
            <a:schemeClr val="tx1"/>
          </a:solidFill>
          <a:latin typeface="+mn-lt"/>
          <a:ea typeface="ＭＳ Ｐゴシック" pitchFamily="34" charset="-128"/>
          <a:cs typeface="ＭＳ Ｐゴシック"/>
        </a:defRPr>
      </a:lvl2pPr>
      <a:lvl3pPr marL="1143000" indent="-228600" algn="l" rtl="0" eaLnBrk="0" fontAlgn="base" hangingPunct="0">
        <a:lnSpc>
          <a:spcPct val="90000"/>
        </a:lnSpc>
        <a:spcBef>
          <a:spcPts val="1000"/>
        </a:spcBef>
        <a:spcAft>
          <a:spcPts val="700"/>
        </a:spcAft>
        <a:buClr>
          <a:schemeClr val="folHlink"/>
        </a:buClr>
        <a:buFont typeface="Arial" pitchFamily="34" charset="0"/>
        <a:buChar char="–"/>
        <a:defRPr sz="2400">
          <a:solidFill>
            <a:schemeClr val="tx1"/>
          </a:solidFill>
          <a:latin typeface="+mn-lt"/>
          <a:ea typeface="ＭＳ Ｐゴシック" pitchFamily="34" charset="-128"/>
          <a:cs typeface="ＭＳ Ｐゴシック"/>
        </a:defRPr>
      </a:lvl3pPr>
      <a:lvl4pPr marL="1600200" indent="-228600" algn="l" rtl="0" eaLnBrk="0" fontAlgn="base" hangingPunct="0">
        <a:lnSpc>
          <a:spcPct val="90000"/>
        </a:lnSpc>
        <a:spcBef>
          <a:spcPts val="1000"/>
        </a:spcBef>
        <a:spcAft>
          <a:spcPts val="700"/>
        </a:spcAft>
        <a:buClr>
          <a:schemeClr val="folHlink"/>
        </a:buClr>
        <a:buFont typeface="Arial" pitchFamily="34" charset="0"/>
        <a:buChar char="–"/>
        <a:defRPr sz="1600">
          <a:solidFill>
            <a:schemeClr val="tx1"/>
          </a:solidFill>
          <a:latin typeface="+mn-lt"/>
          <a:ea typeface="ＭＳ Ｐゴシック" pitchFamily="34" charset="-128"/>
          <a:cs typeface="ＭＳ Ｐゴシック"/>
        </a:defRPr>
      </a:lvl4pPr>
      <a:lvl5pPr marL="2057400" indent="-228600" algn="l" rtl="0" eaLnBrk="0" fontAlgn="base" hangingPunct="0">
        <a:lnSpc>
          <a:spcPct val="90000"/>
        </a:lnSpc>
        <a:spcBef>
          <a:spcPts val="1000"/>
        </a:spcBef>
        <a:spcAft>
          <a:spcPts val="700"/>
        </a:spcAft>
        <a:buClr>
          <a:schemeClr val="folHlink"/>
        </a:buClr>
        <a:buFont typeface="Arial" pitchFamily="34" charset="0"/>
        <a:buChar char="–"/>
        <a:defRPr sz="1400">
          <a:solidFill>
            <a:schemeClr val="tx1"/>
          </a:solidFill>
          <a:latin typeface="+mn-lt"/>
          <a:ea typeface="ＭＳ Ｐゴシック" pitchFamily="34" charset="-128"/>
          <a:cs typeface="ＭＳ Ｐゴシック"/>
        </a:defRPr>
      </a:lvl5pPr>
      <a:lvl6pPr marL="25146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ea typeface="+mn-ea"/>
        </a:defRPr>
      </a:lvl6pPr>
      <a:lvl7pPr marL="29718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ea typeface="+mn-ea"/>
        </a:defRPr>
      </a:lvl7pPr>
      <a:lvl8pPr marL="34290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ea typeface="+mn-ea"/>
        </a:defRPr>
      </a:lvl8pPr>
      <a:lvl9pPr marL="3886200" indent="-228600" algn="l" rtl="0" eaLnBrk="1" fontAlgn="base" hangingPunct="1">
        <a:lnSpc>
          <a:spcPct val="90000"/>
        </a:lnSpc>
        <a:spcBef>
          <a:spcPts val="1000"/>
        </a:spcBef>
        <a:spcAft>
          <a:spcPts val="700"/>
        </a:spcAft>
        <a:buClr>
          <a:schemeClr val="folHlink"/>
        </a:buClr>
        <a:buFont typeface="Arial" charset="0"/>
        <a:buChar char="–"/>
        <a:defRPr sz="14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Полилиния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ru-RU" smtClean="0"/>
              <a:t>Образец заголовка</a:t>
            </a:r>
            <a:endParaRPr lang="en-US"/>
          </a:p>
        </p:txBody>
      </p:sp>
      <p:sp>
        <p:nvSpPr>
          <p:cNvPr id="7177"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cs typeface="+mn-cs"/>
              </a:defRPr>
            </a:lvl1pPr>
            <a:extLst/>
          </a:lstStyle>
          <a:p>
            <a:pPr>
              <a:defRPr/>
            </a:pPr>
            <a:fld id="{EB79C359-DB51-4717-B293-3462C163EC2F}" type="datetimeFigureOut">
              <a:rPr lang="en-US"/>
              <a:pPr>
                <a:defRPr/>
              </a:pPr>
              <a:t>4/9/2015</a:t>
            </a:fld>
            <a:endParaRPr lang="en-US" dirty="0"/>
          </a:p>
        </p:txBody>
      </p:sp>
      <p:sp>
        <p:nvSpPr>
          <p:cNvPr id="22" name="Нижний колонтитул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en-US"/>
          </a:p>
        </p:txBody>
      </p:sp>
      <p:sp>
        <p:nvSpPr>
          <p:cNvPr id="18" name="Номер слайда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cs typeface="+mn-cs"/>
              </a:defRPr>
            </a:lvl1pPr>
            <a:extLst/>
          </a:lstStyle>
          <a:p>
            <a:pPr>
              <a:defRPr/>
            </a:pPr>
            <a:fld id="{0BCD1BA3-43EB-4D41-A6DC-00F77B8AD1B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46" r:id="rId1"/>
    <p:sldLayoutId id="2147483838" r:id="rId2"/>
    <p:sldLayoutId id="2147483847" r:id="rId3"/>
    <p:sldLayoutId id="2147483839" r:id="rId4"/>
    <p:sldLayoutId id="2147483848" r:id="rId5"/>
    <p:sldLayoutId id="2147483840" r:id="rId6"/>
    <p:sldLayoutId id="2147483841" r:id="rId7"/>
    <p:sldLayoutId id="2147483849" r:id="rId8"/>
    <p:sldLayoutId id="2147483850" r:id="rId9"/>
    <p:sldLayoutId id="2147483842" r:id="rId10"/>
    <p:sldLayoutId id="2147483843" r:id="rId11"/>
    <p:sldLayoutId id="2147483851" r:id="rId12"/>
    <p:sldLayoutId id="2147483852" r:id="rId13"/>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4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3.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oleObject" Target="../embeddings/oleObject1.bin"/></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3.xml"/><Relationship Id="rId1" Type="http://schemas.openxmlformats.org/officeDocument/2006/relationships/vmlDrawing" Target="../drawings/vmlDrawing2.vml"/><Relationship Id="rId5" Type="http://schemas.openxmlformats.org/officeDocument/2006/relationships/image" Target="../media/image7.emf"/><Relationship Id="rId4" Type="http://schemas.openxmlformats.org/officeDocument/2006/relationships/oleObject" Target="../embeddings/oleObject2.bin"/></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5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43.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43.xml"/><Relationship Id="rId1" Type="http://schemas.openxmlformats.org/officeDocument/2006/relationships/video" Target="file:///D:\Father\&#1052;&#1086;&#1080;%20&#1076;&#1086;&#1082;&#1091;&#1084;&#1077;&#1085;&#1090;&#1099;\&#1050;&#1086;&#1085;&#1092;&#1077;&#1088;&#1077;&#1085;&#1094;&#1080;&#1080;\&#1040;&#1042;&#1040;&#1057;&#1058;&#1048;&#1053;10\Glioblastoma1_chunk_1.wmv" TargetMode="Externa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4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48.xml"/><Relationship Id="rId1" Type="http://schemas.openxmlformats.org/officeDocument/2006/relationships/vmlDrawing" Target="../drawings/vmlDrawing3.vml"/><Relationship Id="rId5" Type="http://schemas.openxmlformats.org/officeDocument/2006/relationships/image" Target="../media/image24.wmf"/><Relationship Id="rId4" Type="http://schemas.openxmlformats.org/officeDocument/2006/relationships/image" Target="../media/image23.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48.xml"/><Relationship Id="rId1" Type="http://schemas.openxmlformats.org/officeDocument/2006/relationships/vmlDrawing" Target="../drawings/vmlDrawing4.vml"/><Relationship Id="rId5" Type="http://schemas.openxmlformats.org/officeDocument/2006/relationships/image" Target="../media/image25.png"/><Relationship Id="rId4" Type="http://schemas.openxmlformats.org/officeDocument/2006/relationships/image" Target="../media/image23.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48.xml"/><Relationship Id="rId1" Type="http://schemas.openxmlformats.org/officeDocument/2006/relationships/vmlDrawing" Target="../drawings/vmlDrawing5.vml"/><Relationship Id="rId5" Type="http://schemas.openxmlformats.org/officeDocument/2006/relationships/image" Target="../media/image26.png"/><Relationship Id="rId4" Type="http://schemas.openxmlformats.org/officeDocument/2006/relationships/image" Target="../media/image23.w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3.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wmf"/><Relationship Id="rId1" Type="http://schemas.openxmlformats.org/officeDocument/2006/relationships/slideLayout" Target="../slideLayouts/slideLayout48.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7.xml"/><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3.xml"/><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2.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5.xml"/><Relationship Id="rId1" Type="http://schemas.openxmlformats.org/officeDocument/2006/relationships/slideLayout" Target="../slideLayouts/slideLayout4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8.xml"/></Relationships>
</file>

<file path=ppt/slides/_rels/slide41.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notesSlide" Target="../notesSlides/notesSlide20.xml"/><Relationship Id="rId1" Type="http://schemas.openxmlformats.org/officeDocument/2006/relationships/slideLayout" Target="../slideLayouts/slideLayout4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3.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53.xml"/><Relationship Id="rId1" Type="http://schemas.openxmlformats.org/officeDocument/2006/relationships/vmlDrawing" Target="../drawings/vmlDrawing6.vml"/><Relationship Id="rId5" Type="http://schemas.openxmlformats.org/officeDocument/2006/relationships/image" Target="../media/image40.emf"/><Relationship Id="rId4" Type="http://schemas.openxmlformats.org/officeDocument/2006/relationships/oleObject" Target="../embeddings/_____Microsoft_Excel_97-20031.xls"/></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ChangeArrowheads="1"/>
          </p:cNvSpPr>
          <p:nvPr/>
        </p:nvSpPr>
        <p:spPr bwMode="invGray">
          <a:xfrm>
            <a:off x="612774" y="2500306"/>
            <a:ext cx="7959753" cy="1643074"/>
          </a:xfrm>
          <a:prstGeom prst="rect">
            <a:avLst/>
          </a:prstGeom>
          <a:noFill/>
          <a:ln w="9525">
            <a:noFill/>
            <a:miter lim="800000"/>
            <a:headEnd/>
            <a:tailEnd/>
          </a:ln>
        </p:spPr>
        <p:txBody>
          <a:bodyPr lIns="45720" rIns="45720"/>
          <a:lstStyle/>
          <a:p>
            <a:pPr algn="r">
              <a:buClr>
                <a:schemeClr val="accent1"/>
              </a:buClr>
              <a:buSzPct val="68000"/>
              <a:buFont typeface="Wingdings 3" pitchFamily="18" charset="2"/>
              <a:buNone/>
            </a:pPr>
            <a:r>
              <a:rPr lang="ru-RU" sz="3600" dirty="0" smtClean="0">
                <a:solidFill>
                  <a:srgbClr val="262626"/>
                </a:solidFill>
                <a:latin typeface="Lucida Sans Unicode" pitchFamily="34" charset="0"/>
              </a:rPr>
              <a:t>Современные принципы лечения злокачественных глиом головного мозга</a:t>
            </a:r>
            <a:endParaRPr lang="en-US" sz="3600" dirty="0">
              <a:solidFill>
                <a:srgbClr val="262626"/>
              </a:solidFill>
              <a:latin typeface="Lucida Sans Unicode" pitchFamily="34" charset="0"/>
            </a:endParaRPr>
          </a:p>
        </p:txBody>
      </p:sp>
      <p:pic>
        <p:nvPicPr>
          <p:cNvPr id="5" name="Picture 2" descr="C:\Documents and Settings\Krivoshapkin\Рабочий стол\Для шефа страйкер\NAV_Юренков_Скриншоты\Yurinkov\snapshot001.tif"/>
          <p:cNvPicPr>
            <a:picLocks noChangeAspect="1" noChangeArrowheads="1"/>
          </p:cNvPicPr>
          <p:nvPr/>
        </p:nvPicPr>
        <p:blipFill>
          <a:blip r:embed="rId3" cstate="print"/>
          <a:srcRect/>
          <a:stretch>
            <a:fillRect/>
          </a:stretch>
        </p:blipFill>
        <p:spPr bwMode="auto">
          <a:xfrm>
            <a:off x="6191661" y="0"/>
            <a:ext cx="2952339" cy="250030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14"/>
          <p:cNvSpPr>
            <a:spLocks noGrp="1" noChangeArrowheads="1"/>
          </p:cNvSpPr>
          <p:nvPr>
            <p:ph type="title"/>
          </p:nvPr>
        </p:nvSpPr>
        <p:spPr/>
        <p:txBody>
          <a:bodyPr/>
          <a:lstStyle/>
          <a:p>
            <a:pPr eaLnBrk="1" hangingPunct="1"/>
            <a:r>
              <a:rPr lang="ru-RU" sz="2600" dirty="0" smtClean="0">
                <a:solidFill>
                  <a:schemeClr val="tx1"/>
                </a:solidFill>
              </a:rPr>
              <a:t>Распределение первичных опухолей ЦНС по гистологии в США</a:t>
            </a:r>
            <a:endParaRPr lang="en-GB" sz="2600" dirty="0" smtClean="0">
              <a:solidFill>
                <a:schemeClr val="tx1"/>
              </a:solidFill>
            </a:endParaRPr>
          </a:p>
        </p:txBody>
      </p:sp>
      <p:graphicFrame>
        <p:nvGraphicFramePr>
          <p:cNvPr id="1026" name="Object 3"/>
          <p:cNvGraphicFramePr>
            <a:graphicFrameLocks noChangeAspect="1"/>
          </p:cNvGraphicFramePr>
          <p:nvPr/>
        </p:nvGraphicFramePr>
        <p:xfrm>
          <a:off x="-180975" y="1843088"/>
          <a:ext cx="5133975" cy="3732212"/>
        </p:xfrm>
        <a:graphic>
          <a:graphicData uri="http://schemas.openxmlformats.org/presentationml/2006/ole">
            <mc:AlternateContent xmlns:mc="http://schemas.openxmlformats.org/markup-compatibility/2006">
              <mc:Choice xmlns:v="urn:schemas-microsoft-com:vml" Requires="v">
                <p:oleObj spid="_x0000_s125955" name="Chart" r:id="rId4" imgW="5162580" imgH="3752860" progId="MSGraph.Chart.8">
                  <p:embed followColorScheme="full"/>
                </p:oleObj>
              </mc:Choice>
              <mc:Fallback>
                <p:oleObj name="Chart" r:id="rId4" imgW="5162580" imgH="3752860" progId="MSGraph.Chart.8">
                  <p:embed followColorScheme="full"/>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975" y="1843088"/>
                        <a:ext cx="5133975" cy="3732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8" name="Text Box 4"/>
          <p:cNvSpPr txBox="1">
            <a:spLocks noChangeArrowheads="1"/>
          </p:cNvSpPr>
          <p:nvPr/>
        </p:nvSpPr>
        <p:spPr bwMode="auto">
          <a:xfrm>
            <a:off x="2987675" y="2490788"/>
            <a:ext cx="2233613" cy="274637"/>
          </a:xfrm>
          <a:prstGeom prst="rect">
            <a:avLst/>
          </a:prstGeom>
          <a:noFill/>
          <a:ln w="9525">
            <a:noFill/>
            <a:miter lim="800000"/>
            <a:headEnd/>
            <a:tailEnd/>
          </a:ln>
        </p:spPr>
        <p:txBody>
          <a:bodyPr>
            <a:spAutoFit/>
          </a:bodyPr>
          <a:lstStyle/>
          <a:p>
            <a:pPr algn="ctr">
              <a:spcBef>
                <a:spcPct val="50000"/>
              </a:spcBef>
            </a:pPr>
            <a:r>
              <a:rPr lang="ru-RU" sz="1200" b="1" dirty="0" err="1" smtClean="0"/>
              <a:t>Астроцитомы</a:t>
            </a:r>
            <a:endParaRPr lang="en-GB" sz="1200" b="1" dirty="0"/>
          </a:p>
        </p:txBody>
      </p:sp>
      <p:sp>
        <p:nvSpPr>
          <p:cNvPr id="1029" name="Text Box 5"/>
          <p:cNvSpPr txBox="1">
            <a:spLocks noChangeArrowheads="1"/>
          </p:cNvSpPr>
          <p:nvPr/>
        </p:nvSpPr>
        <p:spPr bwMode="auto">
          <a:xfrm>
            <a:off x="3386138" y="3871913"/>
            <a:ext cx="2233612" cy="274637"/>
          </a:xfrm>
          <a:prstGeom prst="rect">
            <a:avLst/>
          </a:prstGeom>
          <a:noFill/>
          <a:ln w="9525">
            <a:noFill/>
            <a:miter lim="800000"/>
            <a:headEnd/>
            <a:tailEnd/>
          </a:ln>
        </p:spPr>
        <p:txBody>
          <a:bodyPr>
            <a:spAutoFit/>
          </a:bodyPr>
          <a:lstStyle/>
          <a:p>
            <a:pPr algn="ctr">
              <a:spcBef>
                <a:spcPct val="50000"/>
              </a:spcBef>
            </a:pPr>
            <a:r>
              <a:rPr lang="ru-RU" sz="1200" b="1" dirty="0" err="1" smtClean="0"/>
              <a:t>Эпердимомы</a:t>
            </a:r>
            <a:endParaRPr lang="en-GB" sz="1200" b="1" dirty="0"/>
          </a:p>
        </p:txBody>
      </p:sp>
      <p:sp>
        <p:nvSpPr>
          <p:cNvPr id="1030" name="Text Box 6"/>
          <p:cNvSpPr txBox="1">
            <a:spLocks noChangeArrowheads="1"/>
          </p:cNvSpPr>
          <p:nvPr/>
        </p:nvSpPr>
        <p:spPr bwMode="auto">
          <a:xfrm>
            <a:off x="3492500" y="4137025"/>
            <a:ext cx="2233613" cy="274638"/>
          </a:xfrm>
          <a:prstGeom prst="rect">
            <a:avLst/>
          </a:prstGeom>
          <a:noFill/>
          <a:ln w="9525">
            <a:noFill/>
            <a:miter lim="800000"/>
            <a:headEnd/>
            <a:tailEnd/>
          </a:ln>
        </p:spPr>
        <p:txBody>
          <a:bodyPr>
            <a:spAutoFit/>
          </a:bodyPr>
          <a:lstStyle/>
          <a:p>
            <a:pPr algn="ctr">
              <a:spcBef>
                <a:spcPct val="50000"/>
              </a:spcBef>
            </a:pPr>
            <a:r>
              <a:rPr lang="ru-RU" sz="1200" b="1" dirty="0" err="1" smtClean="0"/>
              <a:t>Олигодендроглиомы</a:t>
            </a:r>
            <a:endParaRPr lang="en-GB" sz="1200" b="1" dirty="0"/>
          </a:p>
        </p:txBody>
      </p:sp>
      <p:sp>
        <p:nvSpPr>
          <p:cNvPr id="1031" name="Text Box 7"/>
          <p:cNvSpPr txBox="1">
            <a:spLocks noChangeArrowheads="1"/>
          </p:cNvSpPr>
          <p:nvPr/>
        </p:nvSpPr>
        <p:spPr bwMode="auto">
          <a:xfrm>
            <a:off x="142845" y="5000636"/>
            <a:ext cx="1643073" cy="553998"/>
          </a:xfrm>
          <a:prstGeom prst="rect">
            <a:avLst/>
          </a:prstGeom>
          <a:noFill/>
          <a:ln w="9525">
            <a:noFill/>
            <a:miter lim="800000"/>
            <a:headEnd/>
            <a:tailEnd/>
          </a:ln>
        </p:spPr>
        <p:txBody>
          <a:bodyPr wrap="square">
            <a:spAutoFit/>
          </a:bodyPr>
          <a:lstStyle/>
          <a:p>
            <a:pPr>
              <a:spcBef>
                <a:spcPct val="50000"/>
              </a:spcBef>
            </a:pPr>
            <a:r>
              <a:rPr lang="ru-RU" sz="1200" b="1" dirty="0" smtClean="0"/>
              <a:t>Другие первичные</a:t>
            </a:r>
          </a:p>
          <a:p>
            <a:pPr>
              <a:spcBef>
                <a:spcPct val="50000"/>
              </a:spcBef>
            </a:pPr>
            <a:r>
              <a:rPr lang="ru-RU" sz="1200" b="1" dirty="0" smtClean="0"/>
              <a:t> опухоли ЦНС</a:t>
            </a:r>
            <a:endParaRPr lang="en-GB" sz="1200" b="1" dirty="0"/>
          </a:p>
        </p:txBody>
      </p:sp>
      <p:sp>
        <p:nvSpPr>
          <p:cNvPr id="1033" name="Rectangle 9"/>
          <p:cNvSpPr>
            <a:spLocks noChangeArrowheads="1"/>
          </p:cNvSpPr>
          <p:nvPr/>
        </p:nvSpPr>
        <p:spPr bwMode="auto">
          <a:xfrm>
            <a:off x="5519738" y="1214423"/>
            <a:ext cx="3409980" cy="3510705"/>
          </a:xfrm>
          <a:prstGeom prst="rect">
            <a:avLst/>
          </a:prstGeom>
          <a:noFill/>
          <a:ln w="9525">
            <a:noFill/>
            <a:miter lim="800000"/>
            <a:headEnd/>
            <a:tailEnd/>
          </a:ln>
        </p:spPr>
        <p:txBody>
          <a:bodyPr wrap="square">
            <a:spAutoFit/>
          </a:bodyPr>
          <a:lstStyle/>
          <a:p>
            <a:pPr marL="1588" indent="-1588">
              <a:spcBef>
                <a:spcPct val="20000"/>
              </a:spcBef>
              <a:spcAft>
                <a:spcPct val="20000"/>
              </a:spcAft>
            </a:pPr>
            <a:r>
              <a:rPr lang="ru-RU" sz="2800" dirty="0" smtClean="0"/>
              <a:t>Глиомы составляют</a:t>
            </a:r>
            <a:r>
              <a:rPr lang="ru-RU" sz="2800" dirty="0"/>
              <a:t> </a:t>
            </a:r>
            <a:r>
              <a:rPr lang="ru-RU" sz="2800" dirty="0" smtClean="0"/>
              <a:t>1/3 от всех первичных опухолей мозга и ЦНС</a:t>
            </a:r>
          </a:p>
          <a:p>
            <a:pPr marL="1588" indent="-1588">
              <a:spcBef>
                <a:spcPct val="20000"/>
              </a:spcBef>
              <a:spcAft>
                <a:spcPct val="20000"/>
              </a:spcAft>
            </a:pPr>
            <a:endParaRPr lang="ru-RU" sz="2800" baseline="30000" dirty="0"/>
          </a:p>
          <a:p>
            <a:pPr marL="1588" indent="-1588">
              <a:spcBef>
                <a:spcPct val="20000"/>
              </a:spcBef>
              <a:spcAft>
                <a:spcPct val="20000"/>
              </a:spcAft>
            </a:pPr>
            <a:r>
              <a:rPr lang="ru-RU" sz="2800" b="1" baseline="30000" dirty="0" err="1" smtClean="0"/>
              <a:t>Астроцитомы</a:t>
            </a:r>
            <a:r>
              <a:rPr lang="ru-RU" sz="2800" b="1" baseline="30000" dirty="0" smtClean="0"/>
              <a:t> составляют 3/4 всех глиом</a:t>
            </a:r>
            <a:r>
              <a:rPr lang="ru-RU" sz="2800" b="1" dirty="0" smtClean="0"/>
              <a:t> </a:t>
            </a:r>
            <a:endParaRPr lang="en-GB" sz="2800" b="1" baseline="30000" dirty="0"/>
          </a:p>
        </p:txBody>
      </p:sp>
      <p:sp>
        <p:nvSpPr>
          <p:cNvPr id="1034" name="Rectangle 10"/>
          <p:cNvSpPr>
            <a:spLocks noChangeArrowheads="1"/>
          </p:cNvSpPr>
          <p:nvPr/>
        </p:nvSpPr>
        <p:spPr bwMode="auto">
          <a:xfrm>
            <a:off x="3643306" y="6178550"/>
            <a:ext cx="5286412" cy="480131"/>
          </a:xfrm>
          <a:prstGeom prst="rect">
            <a:avLst/>
          </a:prstGeom>
          <a:noFill/>
          <a:ln w="9525">
            <a:noFill/>
            <a:miter lim="800000"/>
            <a:headEnd/>
            <a:tailEnd/>
          </a:ln>
        </p:spPr>
        <p:txBody>
          <a:bodyPr wrap="square">
            <a:spAutoFit/>
          </a:bodyPr>
          <a:lstStyle/>
          <a:p>
            <a:pPr marL="228600" indent="-228600">
              <a:spcAft>
                <a:spcPct val="10000"/>
              </a:spcAft>
            </a:pPr>
            <a:r>
              <a:rPr lang="en-GB" sz="1200" b="1" dirty="0" smtClean="0"/>
              <a:t>Central </a:t>
            </a:r>
            <a:r>
              <a:rPr lang="en-GB" sz="1200" b="1" dirty="0"/>
              <a:t>Brain </a:t>
            </a:r>
            <a:r>
              <a:rPr lang="en-GB" sz="1200" b="1" dirty="0" err="1"/>
              <a:t>Tumor</a:t>
            </a:r>
            <a:r>
              <a:rPr lang="en-GB" sz="1200" b="1" dirty="0"/>
              <a:t> Registry of the United Status (CBTRUS) 2007; </a:t>
            </a:r>
            <a:endParaRPr lang="ru-RU" sz="1200" b="1" dirty="0" smtClean="0"/>
          </a:p>
          <a:p>
            <a:pPr marL="228600" indent="-228600">
              <a:spcAft>
                <a:spcPct val="10000"/>
              </a:spcAft>
            </a:pPr>
            <a:r>
              <a:rPr lang="en-GB" sz="1200" b="1" dirty="0" smtClean="0"/>
              <a:t> </a:t>
            </a:r>
            <a:r>
              <a:rPr lang="en-GB" sz="1200" b="1" dirty="0"/>
              <a:t>WHO classification of tumours of the central nervous system 2007</a:t>
            </a:r>
          </a:p>
        </p:txBody>
      </p:sp>
      <p:sp>
        <p:nvSpPr>
          <p:cNvPr id="1035" name="Text Box 12"/>
          <p:cNvSpPr txBox="1">
            <a:spLocks noChangeArrowheads="1"/>
          </p:cNvSpPr>
          <p:nvPr/>
        </p:nvSpPr>
        <p:spPr bwMode="auto">
          <a:xfrm>
            <a:off x="3059113" y="4433888"/>
            <a:ext cx="2233612" cy="274637"/>
          </a:xfrm>
          <a:prstGeom prst="rect">
            <a:avLst/>
          </a:prstGeom>
          <a:noFill/>
          <a:ln w="9525">
            <a:noFill/>
            <a:miter lim="800000"/>
            <a:headEnd/>
            <a:tailEnd/>
          </a:ln>
        </p:spPr>
        <p:txBody>
          <a:bodyPr>
            <a:spAutoFit/>
          </a:bodyPr>
          <a:lstStyle/>
          <a:p>
            <a:pPr algn="ctr">
              <a:spcBef>
                <a:spcPct val="50000"/>
              </a:spcBef>
            </a:pPr>
            <a:r>
              <a:rPr lang="ru-RU" sz="1200" b="1" dirty="0" smtClean="0"/>
              <a:t>Другие глиомы</a:t>
            </a:r>
            <a:endParaRPr lang="en-GB" sz="1200" b="1"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p:txBody>
          <a:bodyPr>
            <a:normAutofit fontScale="90000"/>
          </a:bodyPr>
          <a:lstStyle/>
          <a:p>
            <a:pPr eaLnBrk="1" hangingPunct="1"/>
            <a:r>
              <a:rPr lang="ru-RU" dirty="0" smtClean="0">
                <a:solidFill>
                  <a:schemeClr val="tx1"/>
                </a:solidFill>
              </a:rPr>
              <a:t>Подтипы первичных </a:t>
            </a:r>
            <a:r>
              <a:rPr lang="ru-RU" dirty="0" err="1" smtClean="0">
                <a:solidFill>
                  <a:schemeClr val="tx1"/>
                </a:solidFill>
              </a:rPr>
              <a:t>астроцитарных</a:t>
            </a:r>
            <a:r>
              <a:rPr lang="ru-RU" dirty="0" smtClean="0">
                <a:solidFill>
                  <a:schemeClr val="tx1"/>
                </a:solidFill>
              </a:rPr>
              <a:t> опухолей ЦНС</a:t>
            </a:r>
            <a:endParaRPr lang="en-GB" dirty="0" smtClean="0">
              <a:solidFill>
                <a:schemeClr val="tx1"/>
              </a:solidFill>
            </a:endParaRPr>
          </a:p>
        </p:txBody>
      </p:sp>
      <p:graphicFrame>
        <p:nvGraphicFramePr>
          <p:cNvPr id="3074" name="Object 3"/>
          <p:cNvGraphicFramePr>
            <a:graphicFrameLocks noChangeAspect="1"/>
          </p:cNvGraphicFramePr>
          <p:nvPr/>
        </p:nvGraphicFramePr>
        <p:xfrm>
          <a:off x="571472" y="1857364"/>
          <a:ext cx="5133975" cy="3732212"/>
        </p:xfrm>
        <a:graphic>
          <a:graphicData uri="http://schemas.openxmlformats.org/presentationml/2006/ole">
            <mc:AlternateContent xmlns:mc="http://schemas.openxmlformats.org/markup-compatibility/2006">
              <mc:Choice xmlns:v="urn:schemas-microsoft-com:vml" Requires="v">
                <p:oleObj spid="_x0000_s128003" name="Chart" r:id="rId4" imgW="5162580" imgH="3752860" progId="MSGraph.Chart.8">
                  <p:embed followColorScheme="full"/>
                </p:oleObj>
              </mc:Choice>
              <mc:Fallback>
                <p:oleObj name="Chart" r:id="rId4" imgW="5162580" imgH="3752860" progId="MSGraph.Chart.8">
                  <p:embed followColorScheme="full"/>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472" y="1857364"/>
                        <a:ext cx="5133975" cy="3732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076" name="Text Box 4"/>
          <p:cNvSpPr txBox="1">
            <a:spLocks noChangeArrowheads="1"/>
          </p:cNvSpPr>
          <p:nvPr/>
        </p:nvSpPr>
        <p:spPr bwMode="auto">
          <a:xfrm>
            <a:off x="-34925" y="2098675"/>
            <a:ext cx="2233613" cy="274638"/>
          </a:xfrm>
          <a:prstGeom prst="rect">
            <a:avLst/>
          </a:prstGeom>
          <a:noFill/>
          <a:ln w="9525">
            <a:noFill/>
            <a:miter lim="800000"/>
            <a:headEnd/>
            <a:tailEnd/>
          </a:ln>
        </p:spPr>
        <p:txBody>
          <a:bodyPr>
            <a:spAutoFit/>
          </a:bodyPr>
          <a:lstStyle/>
          <a:p>
            <a:pPr algn="ctr">
              <a:spcBef>
                <a:spcPct val="50000"/>
              </a:spcBef>
            </a:pPr>
            <a:r>
              <a:rPr lang="ru-RU" sz="1200" b="1" dirty="0" smtClean="0"/>
              <a:t>Другие </a:t>
            </a:r>
            <a:r>
              <a:rPr lang="ru-RU" sz="1200" b="1" dirty="0" err="1" smtClean="0"/>
              <a:t>астроцитомы</a:t>
            </a:r>
            <a:endParaRPr lang="en-GB" sz="1200" b="1" dirty="0"/>
          </a:p>
        </p:txBody>
      </p:sp>
      <p:sp>
        <p:nvSpPr>
          <p:cNvPr id="3077" name="Text Box 5"/>
          <p:cNvSpPr txBox="1">
            <a:spLocks noChangeArrowheads="1"/>
          </p:cNvSpPr>
          <p:nvPr/>
        </p:nvSpPr>
        <p:spPr bwMode="auto">
          <a:xfrm>
            <a:off x="2627313" y="5157788"/>
            <a:ext cx="2233612" cy="274637"/>
          </a:xfrm>
          <a:prstGeom prst="rect">
            <a:avLst/>
          </a:prstGeom>
          <a:noFill/>
          <a:ln w="9525">
            <a:noFill/>
            <a:miter lim="800000"/>
            <a:headEnd/>
            <a:tailEnd/>
          </a:ln>
        </p:spPr>
        <p:txBody>
          <a:bodyPr>
            <a:spAutoFit/>
          </a:bodyPr>
          <a:lstStyle/>
          <a:p>
            <a:pPr algn="ctr">
              <a:spcBef>
                <a:spcPct val="50000"/>
              </a:spcBef>
            </a:pPr>
            <a:r>
              <a:rPr lang="ru-RU" sz="1200" b="1" dirty="0" smtClean="0"/>
              <a:t>ГБМ</a:t>
            </a:r>
            <a:endParaRPr lang="en-GB" sz="1200" b="1" dirty="0"/>
          </a:p>
        </p:txBody>
      </p:sp>
      <p:sp>
        <p:nvSpPr>
          <p:cNvPr id="3078" name="Text Box 6"/>
          <p:cNvSpPr txBox="1">
            <a:spLocks noChangeArrowheads="1"/>
          </p:cNvSpPr>
          <p:nvPr/>
        </p:nvSpPr>
        <p:spPr bwMode="auto">
          <a:xfrm>
            <a:off x="0" y="3844925"/>
            <a:ext cx="1571604" cy="830997"/>
          </a:xfrm>
          <a:prstGeom prst="rect">
            <a:avLst/>
          </a:prstGeom>
          <a:noFill/>
          <a:ln w="9525">
            <a:noFill/>
            <a:miter lim="800000"/>
            <a:headEnd/>
            <a:tailEnd/>
          </a:ln>
        </p:spPr>
        <p:txBody>
          <a:bodyPr wrap="square">
            <a:spAutoFit/>
          </a:bodyPr>
          <a:lstStyle/>
          <a:p>
            <a:pPr algn="ctr">
              <a:spcBef>
                <a:spcPct val="50000"/>
              </a:spcBef>
            </a:pPr>
            <a:r>
              <a:rPr lang="ru-RU" sz="1200" b="1" dirty="0" err="1" smtClean="0"/>
              <a:t>Анапластические</a:t>
            </a:r>
            <a:endParaRPr lang="ru-RU" sz="1200" b="1" dirty="0" smtClean="0"/>
          </a:p>
          <a:p>
            <a:pPr algn="ctr">
              <a:spcBef>
                <a:spcPct val="50000"/>
              </a:spcBef>
            </a:pPr>
            <a:r>
              <a:rPr lang="ru-RU" sz="1200" b="1" dirty="0" err="1"/>
              <a:t>а</a:t>
            </a:r>
            <a:r>
              <a:rPr lang="ru-RU" sz="1200" b="1" dirty="0" err="1" smtClean="0"/>
              <a:t>строцитомы</a:t>
            </a:r>
            <a:endParaRPr lang="ru-RU" sz="1200" b="1" dirty="0" smtClean="0"/>
          </a:p>
          <a:p>
            <a:pPr algn="ctr">
              <a:spcBef>
                <a:spcPct val="50000"/>
              </a:spcBef>
            </a:pPr>
            <a:endParaRPr lang="en-GB" sz="1200" dirty="0"/>
          </a:p>
        </p:txBody>
      </p:sp>
      <p:sp>
        <p:nvSpPr>
          <p:cNvPr id="3079" name="Rectangle 7"/>
          <p:cNvSpPr>
            <a:spLocks noChangeArrowheads="1"/>
          </p:cNvSpPr>
          <p:nvPr/>
        </p:nvSpPr>
        <p:spPr bwMode="auto">
          <a:xfrm>
            <a:off x="4857752" y="2357431"/>
            <a:ext cx="4143404" cy="2973122"/>
          </a:xfrm>
          <a:prstGeom prst="rect">
            <a:avLst/>
          </a:prstGeom>
          <a:noFill/>
          <a:ln w="9525">
            <a:noFill/>
            <a:miter lim="800000"/>
            <a:headEnd/>
            <a:tailEnd/>
          </a:ln>
        </p:spPr>
        <p:txBody>
          <a:bodyPr wrap="square">
            <a:spAutoFit/>
          </a:bodyPr>
          <a:lstStyle/>
          <a:p>
            <a:pPr marL="1588" indent="-1588">
              <a:spcBef>
                <a:spcPct val="20000"/>
              </a:spcBef>
              <a:spcAft>
                <a:spcPct val="20000"/>
              </a:spcAft>
            </a:pPr>
            <a:r>
              <a:rPr lang="ru-RU" sz="2400" b="1" dirty="0" smtClean="0"/>
              <a:t>ГБМ и</a:t>
            </a:r>
            <a:r>
              <a:rPr lang="en-GB" sz="2400" b="1" dirty="0" smtClean="0"/>
              <a:t> </a:t>
            </a:r>
            <a:r>
              <a:rPr lang="ru-RU" sz="2400" b="1" dirty="0" err="1" smtClean="0"/>
              <a:t>анапластические</a:t>
            </a:r>
            <a:r>
              <a:rPr lang="ru-RU" sz="2400" b="1" dirty="0" smtClean="0"/>
              <a:t> </a:t>
            </a:r>
            <a:r>
              <a:rPr lang="ru-RU" sz="2400" b="1" dirty="0" err="1" smtClean="0"/>
              <a:t>астроцитомы</a:t>
            </a:r>
            <a:r>
              <a:rPr lang="ru-RU" sz="2400" b="1" dirty="0" smtClean="0"/>
              <a:t> – глиомы высокой градации</a:t>
            </a:r>
          </a:p>
          <a:p>
            <a:pPr marL="1588" indent="-1588">
              <a:spcBef>
                <a:spcPct val="20000"/>
              </a:spcBef>
              <a:spcAft>
                <a:spcPct val="20000"/>
              </a:spcAft>
            </a:pPr>
            <a:endParaRPr lang="en-GB" sz="2400" b="1" dirty="0"/>
          </a:p>
          <a:p>
            <a:pPr marL="1588" indent="-1588">
              <a:spcBef>
                <a:spcPct val="20000"/>
              </a:spcBef>
              <a:spcAft>
                <a:spcPct val="20000"/>
              </a:spcAft>
            </a:pPr>
            <a:r>
              <a:rPr lang="en-GB" sz="2400" b="1" dirty="0" smtClean="0"/>
              <a:t> </a:t>
            </a:r>
            <a:r>
              <a:rPr lang="ru-RU" sz="2400" b="1" dirty="0" smtClean="0"/>
              <a:t>Глиомы высокой градации – 4/5 всех </a:t>
            </a:r>
            <a:r>
              <a:rPr lang="ru-RU" sz="2400" b="1" dirty="0" err="1" smtClean="0"/>
              <a:t>астроцитарных</a:t>
            </a:r>
            <a:r>
              <a:rPr lang="ru-RU" sz="2400" b="1" dirty="0" smtClean="0"/>
              <a:t> опухолей</a:t>
            </a:r>
            <a:endParaRPr lang="en-GB" sz="2400" b="1" dirty="0"/>
          </a:p>
        </p:txBody>
      </p:sp>
      <p:sp>
        <p:nvSpPr>
          <p:cNvPr id="3081" name="Rectangle 10"/>
          <p:cNvSpPr>
            <a:spLocks noChangeArrowheads="1"/>
          </p:cNvSpPr>
          <p:nvPr/>
        </p:nvSpPr>
        <p:spPr bwMode="auto">
          <a:xfrm>
            <a:off x="3786183" y="6000768"/>
            <a:ext cx="5143535" cy="784830"/>
          </a:xfrm>
          <a:prstGeom prst="rect">
            <a:avLst/>
          </a:prstGeom>
          <a:noFill/>
          <a:ln w="9525">
            <a:noFill/>
            <a:miter lim="800000"/>
            <a:headEnd/>
            <a:tailEnd/>
          </a:ln>
        </p:spPr>
        <p:txBody>
          <a:bodyPr wrap="square">
            <a:spAutoFit/>
          </a:bodyPr>
          <a:lstStyle/>
          <a:p>
            <a:pPr>
              <a:spcBef>
                <a:spcPct val="50000"/>
              </a:spcBef>
            </a:pPr>
            <a:r>
              <a:rPr lang="en-GB" sz="1200" b="1" dirty="0"/>
              <a:t>Central Brain </a:t>
            </a:r>
            <a:r>
              <a:rPr lang="en-GB" sz="1200" b="1" dirty="0" err="1"/>
              <a:t>Tumor</a:t>
            </a:r>
            <a:r>
              <a:rPr lang="en-GB" sz="1200" b="1" dirty="0"/>
              <a:t> Registry of the United </a:t>
            </a:r>
            <a:r>
              <a:rPr lang="en-GB" sz="1200" b="1" dirty="0" smtClean="0"/>
              <a:t>Status</a:t>
            </a:r>
            <a:r>
              <a:rPr lang="ru-RU" sz="1200" b="1" dirty="0" smtClean="0"/>
              <a:t>, 2007</a:t>
            </a:r>
          </a:p>
          <a:p>
            <a:pPr>
              <a:spcBef>
                <a:spcPct val="50000"/>
              </a:spcBef>
            </a:pPr>
            <a:r>
              <a:rPr lang="en-GB" sz="1200" b="1" dirty="0" smtClean="0"/>
              <a:t>WHO classification of tumours of the central nervous system 2007</a:t>
            </a:r>
          </a:p>
          <a:p>
            <a:pPr>
              <a:spcBef>
                <a:spcPct val="50000"/>
              </a:spcBef>
            </a:pPr>
            <a:endParaRPr lang="en-GB" sz="1000" b="0" dirty="0">
              <a:solidFill>
                <a:schemeClr val="bg1"/>
              </a:solidFill>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idx="4294967295"/>
          </p:nvPr>
        </p:nvSpPr>
        <p:spPr>
          <a:xfrm>
            <a:off x="1905000" y="292100"/>
            <a:ext cx="7239000" cy="1384300"/>
          </a:xfrm>
          <a:effectLst>
            <a:outerShdw dist="35921" dir="2700000" algn="ctr" rotWithShape="0">
              <a:schemeClr val="bg2"/>
            </a:outerShdw>
          </a:effectLst>
        </p:spPr>
        <p:txBody>
          <a:bodyPr>
            <a:normAutofit fontScale="90000"/>
          </a:bodyPr>
          <a:lstStyle/>
          <a:p>
            <a:pPr>
              <a:defRPr/>
            </a:pPr>
            <a:r>
              <a:rPr lang="ru-RU" sz="4000" dirty="0">
                <a:solidFill>
                  <a:schemeClr val="tx1"/>
                </a:solidFill>
                <a:effectLst/>
                <a:latin typeface="Times New Roman" pitchFamily="18" charset="0"/>
              </a:rPr>
              <a:t>Комплексная  терапия  больных  </a:t>
            </a:r>
            <a:r>
              <a:rPr lang="ru-RU" sz="4000" dirty="0" err="1">
                <a:solidFill>
                  <a:schemeClr val="tx1"/>
                </a:solidFill>
                <a:effectLst/>
                <a:latin typeface="Times New Roman" pitchFamily="18" charset="0"/>
              </a:rPr>
              <a:t>глиальными</a:t>
            </a:r>
            <a:r>
              <a:rPr lang="ru-RU" sz="4000" dirty="0">
                <a:solidFill>
                  <a:schemeClr val="tx1"/>
                </a:solidFill>
                <a:effectLst/>
                <a:latin typeface="Times New Roman" pitchFamily="18" charset="0"/>
              </a:rPr>
              <a:t>  опухолями</a:t>
            </a:r>
            <a:r>
              <a:rPr lang="ru-RU" sz="4000" dirty="0">
                <a:solidFill>
                  <a:schemeClr val="tx1"/>
                </a:solidFill>
                <a:latin typeface="Times New Roman" pitchFamily="18" charset="0"/>
              </a:rPr>
              <a:t> </a:t>
            </a:r>
            <a:r>
              <a:rPr lang="ru-RU" sz="3200" b="1" dirty="0">
                <a:solidFill>
                  <a:srgbClr val="FFFF00"/>
                </a:solidFill>
                <a:latin typeface="Times New Roman" pitchFamily="18" charset="0"/>
              </a:rPr>
              <a:t/>
            </a:r>
            <a:br>
              <a:rPr lang="ru-RU" sz="3200" b="1" dirty="0">
                <a:solidFill>
                  <a:srgbClr val="FFFF00"/>
                </a:solidFill>
                <a:latin typeface="Times New Roman" pitchFamily="18" charset="0"/>
              </a:rPr>
            </a:br>
            <a:endParaRPr lang="ru-RU" sz="3200" b="1" dirty="0">
              <a:solidFill>
                <a:srgbClr val="FFFF00"/>
              </a:solidFill>
              <a:latin typeface="Times New Roman" pitchFamily="18" charset="0"/>
            </a:endParaRPr>
          </a:p>
        </p:txBody>
      </p:sp>
      <p:sp>
        <p:nvSpPr>
          <p:cNvPr id="36867" name="Rectangle 3"/>
          <p:cNvSpPr>
            <a:spLocks noGrp="1" noChangeArrowheads="1"/>
          </p:cNvSpPr>
          <p:nvPr>
            <p:ph type="body" idx="4294967295"/>
          </p:nvPr>
        </p:nvSpPr>
        <p:spPr>
          <a:xfrm>
            <a:off x="719138" y="1752600"/>
            <a:ext cx="8424862" cy="5105400"/>
          </a:xfrm>
          <a:effectLst>
            <a:outerShdw dist="35921" dir="2700000" algn="ctr" rotWithShape="0">
              <a:schemeClr val="bg2"/>
            </a:outerShdw>
          </a:effectLst>
        </p:spPr>
        <p:txBody>
          <a:bodyPr/>
          <a:lstStyle/>
          <a:p>
            <a:pPr>
              <a:lnSpc>
                <a:spcPct val="90000"/>
              </a:lnSpc>
              <a:spcBef>
                <a:spcPct val="0"/>
              </a:spcBef>
              <a:buClrTx/>
              <a:buSzTx/>
              <a:buFontTx/>
              <a:buNone/>
              <a:defRPr/>
            </a:pPr>
            <a:r>
              <a:rPr lang="ru-RU" sz="2400" b="1" i="1" u="sng" dirty="0" smtClean="0">
                <a:solidFill>
                  <a:srgbClr val="FF0000"/>
                </a:solidFill>
                <a:effectLst/>
                <a:latin typeface="Arial" pitchFamily="34" charset="0"/>
              </a:rPr>
              <a:t>Хирургия</a:t>
            </a:r>
            <a:r>
              <a:rPr lang="ru-RU" sz="2400" b="1" i="1" u="sng" dirty="0" smtClean="0">
                <a:effectLst/>
                <a:latin typeface="Arial" pitchFamily="34" charset="0"/>
              </a:rPr>
              <a:t> </a:t>
            </a:r>
            <a:r>
              <a:rPr lang="ru-RU" sz="2400" b="1" dirty="0" smtClean="0">
                <a:effectLst/>
                <a:latin typeface="Arial" pitchFamily="34" charset="0"/>
              </a:rPr>
              <a:t>– цель: максимальное удаление опухоли, компенсация состояния больного, точный гистологический диагноз.</a:t>
            </a:r>
          </a:p>
          <a:p>
            <a:pPr>
              <a:lnSpc>
                <a:spcPct val="90000"/>
              </a:lnSpc>
              <a:spcBef>
                <a:spcPct val="0"/>
              </a:spcBef>
              <a:buClrTx/>
              <a:buSzTx/>
              <a:buFontTx/>
              <a:buNone/>
              <a:defRPr/>
            </a:pPr>
            <a:endParaRPr lang="ru-RU" sz="2400" b="1" dirty="0" smtClean="0">
              <a:effectLst/>
              <a:latin typeface="Arial" pitchFamily="34" charset="0"/>
            </a:endParaRPr>
          </a:p>
          <a:p>
            <a:pPr>
              <a:lnSpc>
                <a:spcPct val="90000"/>
              </a:lnSpc>
              <a:spcBef>
                <a:spcPct val="0"/>
              </a:spcBef>
              <a:buClrTx/>
              <a:buSzTx/>
              <a:buNone/>
              <a:defRPr/>
            </a:pPr>
            <a:r>
              <a:rPr lang="ru-RU" sz="2400" b="1" i="1" u="sng" dirty="0" smtClean="0">
                <a:solidFill>
                  <a:srgbClr val="FF0000"/>
                </a:solidFill>
                <a:latin typeface="Arial" pitchFamily="34" charset="0"/>
              </a:rPr>
              <a:t>Лучевая терапия</a:t>
            </a:r>
            <a:r>
              <a:rPr lang="ru-RU" sz="2400" b="1" dirty="0" smtClean="0">
                <a:latin typeface="Arial" pitchFamily="34" charset="0"/>
              </a:rPr>
              <a:t> – (режим обычного фракционирования) доза 50 – 60 Грей в сочетании с </a:t>
            </a:r>
            <a:r>
              <a:rPr lang="ru-RU" sz="2400" b="1" dirty="0" err="1" smtClean="0">
                <a:latin typeface="Arial" pitchFamily="34" charset="0"/>
              </a:rPr>
              <a:t>темодалом</a:t>
            </a:r>
            <a:r>
              <a:rPr lang="ru-RU" sz="2400" b="1" dirty="0" smtClean="0">
                <a:latin typeface="Arial" pitchFamily="34" charset="0"/>
              </a:rPr>
              <a:t> при </a:t>
            </a:r>
            <a:r>
              <a:rPr lang="ru-RU" sz="2400" b="1" dirty="0" err="1" smtClean="0">
                <a:latin typeface="Arial" pitchFamily="34" charset="0"/>
              </a:rPr>
              <a:t>глиобластомах</a:t>
            </a:r>
            <a:r>
              <a:rPr lang="ru-RU" sz="2400" b="1" dirty="0" smtClean="0">
                <a:latin typeface="Arial" pitchFamily="34" charset="0"/>
              </a:rPr>
              <a:t>, а также стереотаксическая радиотерапия, интерстициальная радиотерапия, </a:t>
            </a:r>
            <a:r>
              <a:rPr lang="ru-RU" sz="2400" b="1" dirty="0" err="1" smtClean="0">
                <a:latin typeface="Arial" pitchFamily="34" charset="0"/>
              </a:rPr>
              <a:t>нейтронозахватывающая</a:t>
            </a:r>
            <a:r>
              <a:rPr lang="ru-RU" sz="2400" b="1" dirty="0" smtClean="0">
                <a:latin typeface="Arial" pitchFamily="34" charset="0"/>
              </a:rPr>
              <a:t> радиотерапия.</a:t>
            </a:r>
          </a:p>
          <a:p>
            <a:pPr>
              <a:lnSpc>
                <a:spcPct val="90000"/>
              </a:lnSpc>
              <a:spcBef>
                <a:spcPct val="0"/>
              </a:spcBef>
              <a:buClrTx/>
              <a:buSzTx/>
              <a:buFontTx/>
              <a:buNone/>
              <a:defRPr/>
            </a:pPr>
            <a:r>
              <a:rPr lang="ru-RU" sz="2400" b="1" i="1" u="sng" dirty="0" smtClean="0">
                <a:solidFill>
                  <a:srgbClr val="FF0000"/>
                </a:solidFill>
                <a:effectLst/>
                <a:latin typeface="Arial" pitchFamily="34" charset="0"/>
              </a:rPr>
              <a:t>Химиотерапия</a:t>
            </a:r>
            <a:r>
              <a:rPr lang="ru-RU" sz="2400" b="1" dirty="0" smtClean="0">
                <a:solidFill>
                  <a:srgbClr val="FF0000"/>
                </a:solidFill>
                <a:effectLst/>
                <a:latin typeface="Arial" pitchFamily="34" charset="0"/>
              </a:rPr>
              <a:t> </a:t>
            </a:r>
            <a:r>
              <a:rPr lang="ru-RU" sz="2400" b="1" dirty="0" smtClean="0">
                <a:effectLst/>
                <a:latin typeface="Arial" pitchFamily="34" charset="0"/>
              </a:rPr>
              <a:t>– основной препарат производные </a:t>
            </a:r>
            <a:r>
              <a:rPr lang="ru-RU" sz="2400" b="1" dirty="0" err="1" smtClean="0">
                <a:effectLst/>
                <a:latin typeface="Arial" pitchFamily="34" charset="0"/>
              </a:rPr>
              <a:t>нитрозометил-мочевины</a:t>
            </a:r>
            <a:r>
              <a:rPr lang="ru-RU" sz="2400" b="1" dirty="0" smtClean="0">
                <a:effectLst/>
                <a:latin typeface="Arial" pitchFamily="34" charset="0"/>
              </a:rPr>
              <a:t> – </a:t>
            </a:r>
            <a:r>
              <a:rPr lang="en-US" sz="2400" b="1" dirty="0" smtClean="0">
                <a:effectLst/>
                <a:latin typeface="Arial" pitchFamily="34" charset="0"/>
              </a:rPr>
              <a:t>BCNU</a:t>
            </a:r>
            <a:r>
              <a:rPr lang="ru-RU" sz="2400" b="1" dirty="0" smtClean="0">
                <a:effectLst/>
                <a:latin typeface="Arial" pitchFamily="34" charset="0"/>
              </a:rPr>
              <a:t>, </a:t>
            </a:r>
            <a:r>
              <a:rPr lang="en-US" sz="2400" b="1" dirty="0" smtClean="0">
                <a:effectLst/>
                <a:latin typeface="Arial" pitchFamily="34" charset="0"/>
              </a:rPr>
              <a:t>ACNU</a:t>
            </a:r>
            <a:r>
              <a:rPr lang="ru-RU" sz="2400" b="1" dirty="0" smtClean="0">
                <a:effectLst/>
                <a:latin typeface="Arial" pitchFamily="34" charset="0"/>
              </a:rPr>
              <a:t>, </a:t>
            </a:r>
            <a:r>
              <a:rPr lang="en-US" sz="2400" b="1" dirty="0" smtClean="0">
                <a:effectLst/>
                <a:latin typeface="Arial" pitchFamily="34" charset="0"/>
              </a:rPr>
              <a:t>CCNU, </a:t>
            </a:r>
            <a:r>
              <a:rPr lang="ru-RU" sz="2400" b="1" dirty="0" err="1" smtClean="0">
                <a:effectLst/>
                <a:latin typeface="Arial" pitchFamily="34" charset="0"/>
              </a:rPr>
              <a:t>прокарбазин</a:t>
            </a:r>
            <a:r>
              <a:rPr lang="ru-RU" sz="2400" b="1" dirty="0" smtClean="0">
                <a:effectLst/>
                <a:latin typeface="Arial" pitchFamily="34" charset="0"/>
              </a:rPr>
              <a:t>, платиновые аналоги (</a:t>
            </a:r>
            <a:r>
              <a:rPr lang="ru-RU" sz="2400" b="1" dirty="0" err="1" smtClean="0">
                <a:effectLst/>
                <a:latin typeface="Arial" pitchFamily="34" charset="0"/>
              </a:rPr>
              <a:t>карбоплатин</a:t>
            </a:r>
            <a:r>
              <a:rPr lang="ru-RU" sz="2400" b="1" dirty="0" smtClean="0">
                <a:effectLst/>
                <a:latin typeface="Arial" pitchFamily="34" charset="0"/>
              </a:rPr>
              <a:t>, </a:t>
            </a:r>
            <a:r>
              <a:rPr lang="ru-RU" sz="2400" b="1" dirty="0" err="1" smtClean="0">
                <a:effectLst/>
                <a:latin typeface="Arial" pitchFamily="34" charset="0"/>
              </a:rPr>
              <a:t>цисплатин</a:t>
            </a:r>
            <a:r>
              <a:rPr lang="ru-RU" sz="2400" b="1" dirty="0" smtClean="0">
                <a:effectLst/>
                <a:latin typeface="Arial" pitchFamily="34" charset="0"/>
              </a:rPr>
              <a:t>), </a:t>
            </a:r>
            <a:r>
              <a:rPr lang="ru-RU" sz="2400" b="1" dirty="0" err="1" smtClean="0">
                <a:effectLst/>
                <a:latin typeface="Arial" pitchFamily="34" charset="0"/>
              </a:rPr>
              <a:t>этопозид</a:t>
            </a:r>
            <a:r>
              <a:rPr lang="ru-RU" sz="2400" b="1" dirty="0" smtClean="0">
                <a:effectLst/>
                <a:latin typeface="Arial" pitchFamily="34" charset="0"/>
              </a:rPr>
              <a:t>, </a:t>
            </a:r>
            <a:r>
              <a:rPr lang="ru-RU" sz="2400" b="1" dirty="0" err="1" smtClean="0">
                <a:effectLst/>
                <a:latin typeface="Arial" pitchFamily="34" charset="0"/>
              </a:rPr>
              <a:t>темодал</a:t>
            </a:r>
            <a:r>
              <a:rPr lang="ru-RU" sz="2400" b="1" dirty="0" smtClean="0">
                <a:effectLst/>
                <a:latin typeface="Arial" pitchFamily="34" charset="0"/>
              </a:rPr>
              <a:t>, </a:t>
            </a:r>
            <a:r>
              <a:rPr lang="en-US" sz="2400" b="1" dirty="0" smtClean="0">
                <a:effectLst/>
                <a:latin typeface="Arial" pitchFamily="34" charset="0"/>
              </a:rPr>
              <a:t>PCV</a:t>
            </a:r>
            <a:r>
              <a:rPr lang="ru-RU" sz="2400" b="1" dirty="0" smtClean="0">
                <a:effectLst/>
                <a:latin typeface="Arial" pitchFamily="34" charset="0"/>
              </a:rPr>
              <a:t>, </a:t>
            </a:r>
            <a:r>
              <a:rPr lang="ru-RU" sz="2400" b="1" dirty="0" err="1" smtClean="0">
                <a:effectLst/>
                <a:latin typeface="Arial" pitchFamily="34" charset="0"/>
              </a:rPr>
              <a:t>метотрексат</a:t>
            </a:r>
            <a:r>
              <a:rPr lang="ru-RU" sz="2400" b="1" dirty="0" smtClean="0">
                <a:effectLst/>
                <a:latin typeface="Arial" pitchFamily="34" charset="0"/>
              </a:rPr>
              <a:t>.</a:t>
            </a:r>
          </a:p>
          <a:p>
            <a:pPr>
              <a:lnSpc>
                <a:spcPct val="90000"/>
              </a:lnSpc>
              <a:spcBef>
                <a:spcPct val="0"/>
              </a:spcBef>
              <a:buClrTx/>
              <a:buSzTx/>
              <a:buFontTx/>
              <a:buNone/>
              <a:defRPr/>
            </a:pPr>
            <a:endParaRPr lang="ru-RU" sz="2400" b="1" dirty="0" smtClean="0">
              <a:effectLst/>
              <a:latin typeface="Arial" pitchFamily="34" charset="0"/>
            </a:endParaRPr>
          </a:p>
          <a:p>
            <a:pPr>
              <a:lnSpc>
                <a:spcPct val="90000"/>
              </a:lnSpc>
              <a:spcBef>
                <a:spcPct val="0"/>
              </a:spcBef>
              <a:buClrTx/>
              <a:buSzTx/>
              <a:buFontTx/>
              <a:buNone/>
              <a:defRPr/>
            </a:pPr>
            <a:endParaRPr lang="ru-RU" sz="2400" b="1" i="1" u="sng" dirty="0" smtClean="0">
              <a:effectLst/>
              <a:latin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p:txBody>
          <a:bodyPr/>
          <a:lstStyle/>
          <a:p>
            <a:pPr eaLnBrk="1" fontAlgn="auto" hangingPunct="1">
              <a:spcAft>
                <a:spcPts val="0"/>
              </a:spcAft>
              <a:defRPr/>
            </a:pPr>
            <a:r>
              <a:rPr lang="ru-RU" dirty="0" smtClean="0"/>
              <a:t>Хирургия</a:t>
            </a:r>
            <a:endParaRPr lang="en-US"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214313" y="274638"/>
            <a:ext cx="8643937" cy="1143000"/>
          </a:xfrm>
        </p:spPr>
        <p:txBody>
          <a:bodyPr>
            <a:normAutofit fontScale="90000"/>
          </a:bodyPr>
          <a:lstStyle/>
          <a:p>
            <a:pPr eaLnBrk="1" hangingPunct="1">
              <a:defRPr/>
            </a:pPr>
            <a:r>
              <a:rPr lang="ru-RU" sz="4000" dirty="0" smtClean="0"/>
              <a:t>Фибриллярная </a:t>
            </a:r>
            <a:r>
              <a:rPr lang="ru-RU" sz="4000" dirty="0" err="1" smtClean="0"/>
              <a:t>астроцитома</a:t>
            </a:r>
            <a:r>
              <a:rPr lang="ru-RU" sz="4000" dirty="0" smtClean="0"/>
              <a:t> ствола    до                  после операции</a:t>
            </a:r>
          </a:p>
        </p:txBody>
      </p:sp>
      <p:sp>
        <p:nvSpPr>
          <p:cNvPr id="269315" name="Rectangle 3"/>
          <p:cNvSpPr>
            <a:spLocks noGrp="1" noChangeArrowheads="1"/>
          </p:cNvSpPr>
          <p:nvPr>
            <p:ph type="body" idx="1"/>
          </p:nvPr>
        </p:nvSpPr>
        <p:spPr/>
        <p:txBody>
          <a:bodyPr/>
          <a:lstStyle/>
          <a:p>
            <a:pPr eaLnBrk="1" hangingPunct="1">
              <a:defRPr/>
            </a:pPr>
            <a:endParaRPr lang="ru-RU" smtClean="0"/>
          </a:p>
        </p:txBody>
      </p:sp>
      <p:pic>
        <p:nvPicPr>
          <p:cNvPr id="52228" name="Picture 4" descr="DSC01361"/>
          <p:cNvPicPr>
            <a:picLocks noChangeAspect="1" noChangeArrowheads="1"/>
          </p:cNvPicPr>
          <p:nvPr/>
        </p:nvPicPr>
        <p:blipFill>
          <a:blip r:embed="rId2" cstate="print"/>
          <a:srcRect/>
          <a:stretch>
            <a:fillRect/>
          </a:stretch>
        </p:blipFill>
        <p:spPr bwMode="auto">
          <a:xfrm>
            <a:off x="357188" y="1857375"/>
            <a:ext cx="4054475" cy="4256088"/>
          </a:xfrm>
          <a:prstGeom prst="rect">
            <a:avLst/>
          </a:prstGeom>
          <a:noFill/>
          <a:ln w="9525">
            <a:noFill/>
            <a:miter lim="800000"/>
            <a:headEnd/>
            <a:tailEnd/>
          </a:ln>
        </p:spPr>
      </p:pic>
      <p:pic>
        <p:nvPicPr>
          <p:cNvPr id="52229" name="Picture 3"/>
          <p:cNvPicPr>
            <a:picLocks noChangeAspect="1" noChangeArrowheads="1"/>
          </p:cNvPicPr>
          <p:nvPr/>
        </p:nvPicPr>
        <p:blipFill>
          <a:blip r:embed="rId3" cstate="print"/>
          <a:srcRect/>
          <a:stretch>
            <a:fillRect/>
          </a:stretch>
        </p:blipFill>
        <p:spPr bwMode="auto">
          <a:xfrm>
            <a:off x="4572000" y="1901825"/>
            <a:ext cx="4005263" cy="4098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Grp="1" noChangeArrowheads="1"/>
          </p:cNvSpPr>
          <p:nvPr>
            <p:ph type="title"/>
          </p:nvPr>
        </p:nvSpPr>
        <p:spPr/>
        <p:txBody>
          <a:bodyPr>
            <a:normAutofit fontScale="90000"/>
          </a:bodyPr>
          <a:lstStyle/>
          <a:p>
            <a:pPr eaLnBrk="1" hangingPunct="1">
              <a:defRPr/>
            </a:pPr>
            <a:r>
              <a:rPr lang="ru-RU" dirty="0" smtClean="0"/>
              <a:t>Верхом на коне и галопом через 8 лет после операции</a:t>
            </a:r>
          </a:p>
        </p:txBody>
      </p:sp>
      <p:sp>
        <p:nvSpPr>
          <p:cNvPr id="279555" name="Rectangle 3"/>
          <p:cNvSpPr>
            <a:spLocks noGrp="1" noChangeArrowheads="1"/>
          </p:cNvSpPr>
          <p:nvPr>
            <p:ph type="body" idx="1"/>
          </p:nvPr>
        </p:nvSpPr>
        <p:spPr/>
        <p:txBody>
          <a:bodyPr/>
          <a:lstStyle/>
          <a:p>
            <a:pPr eaLnBrk="1" hangingPunct="1">
              <a:defRPr/>
            </a:pPr>
            <a:endParaRPr lang="ru-RU" smtClean="0"/>
          </a:p>
        </p:txBody>
      </p:sp>
      <p:pic>
        <p:nvPicPr>
          <p:cNvPr id="53252" name="Picture 4" descr="P1010099"/>
          <p:cNvPicPr>
            <a:picLocks noChangeAspect="1" noChangeArrowheads="1"/>
          </p:cNvPicPr>
          <p:nvPr/>
        </p:nvPicPr>
        <p:blipFill>
          <a:blip r:embed="rId2" cstate="print"/>
          <a:srcRect/>
          <a:stretch>
            <a:fillRect/>
          </a:stretch>
        </p:blipFill>
        <p:spPr bwMode="auto">
          <a:xfrm>
            <a:off x="1979613" y="1484313"/>
            <a:ext cx="5040312" cy="5160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838200" y="350838"/>
            <a:ext cx="7772400" cy="938212"/>
          </a:xfrm>
        </p:spPr>
        <p:txBody>
          <a:bodyPr>
            <a:noAutofit/>
          </a:bodyPr>
          <a:lstStyle/>
          <a:p>
            <a:pPr eaLnBrk="1" hangingPunct="1">
              <a:defRPr/>
            </a:pPr>
            <a:r>
              <a:rPr lang="ru-RU" sz="3200" dirty="0" smtClean="0">
                <a:solidFill>
                  <a:schemeClr val="tx1"/>
                </a:solidFill>
                <a:cs typeface="Times New Roman" pitchFamily="18" charset="0"/>
              </a:rPr>
              <a:t>ОСНОВНЫЕ ЦЕЛИ ХИРУРГИИ </a:t>
            </a:r>
            <a:r>
              <a:rPr lang="ru-RU" sz="3200" dirty="0" smtClean="0">
                <a:solidFill>
                  <a:schemeClr val="tx1"/>
                </a:solidFill>
              </a:rPr>
              <a:t/>
            </a:r>
            <a:br>
              <a:rPr lang="ru-RU" sz="3200" dirty="0" smtClean="0">
                <a:solidFill>
                  <a:schemeClr val="tx1"/>
                </a:solidFill>
              </a:rPr>
            </a:br>
            <a:r>
              <a:rPr lang="ru-RU" sz="3200" dirty="0" smtClean="0">
                <a:solidFill>
                  <a:schemeClr val="tx1"/>
                </a:solidFill>
                <a:cs typeface="Times New Roman" pitchFamily="18" charset="0"/>
              </a:rPr>
              <a:t>ПРИ ЗЛОКАЧЕСТВЕННЫХ ГЛИОМАХ</a:t>
            </a:r>
            <a:r>
              <a:rPr lang="ru-RU" sz="3200" dirty="0" smtClean="0">
                <a:solidFill>
                  <a:schemeClr val="tx1"/>
                </a:solidFill>
              </a:rPr>
              <a:t> </a:t>
            </a:r>
          </a:p>
        </p:txBody>
      </p:sp>
      <p:sp>
        <p:nvSpPr>
          <p:cNvPr id="32771" name="Rectangle 3"/>
          <p:cNvSpPr>
            <a:spLocks noGrp="1" noChangeArrowheads="1"/>
          </p:cNvSpPr>
          <p:nvPr>
            <p:ph type="body" idx="1"/>
          </p:nvPr>
        </p:nvSpPr>
        <p:spPr>
          <a:xfrm>
            <a:off x="1169988" y="1946275"/>
            <a:ext cx="7974012" cy="4114800"/>
          </a:xfrm>
        </p:spPr>
        <p:txBody>
          <a:bodyPr/>
          <a:lstStyle/>
          <a:p>
            <a:pPr eaLnBrk="1" hangingPunct="1">
              <a:lnSpc>
                <a:spcPct val="90000"/>
              </a:lnSpc>
              <a:defRPr/>
            </a:pPr>
            <a:r>
              <a:rPr lang="ru-RU" sz="2400" b="1" dirty="0" smtClean="0">
                <a:cs typeface="Times New Roman" pitchFamily="18" charset="0"/>
              </a:rPr>
              <a:t>Установка гистологического диагноза</a:t>
            </a:r>
            <a:endParaRPr lang="ru-RU" sz="2400" dirty="0" smtClean="0">
              <a:cs typeface="Times New Roman" pitchFamily="18" charset="0"/>
            </a:endParaRPr>
          </a:p>
          <a:p>
            <a:pPr eaLnBrk="1" hangingPunct="1">
              <a:lnSpc>
                <a:spcPct val="90000"/>
              </a:lnSpc>
              <a:defRPr/>
            </a:pPr>
            <a:r>
              <a:rPr lang="ru-RU" sz="2400" b="1" dirty="0" smtClean="0">
                <a:cs typeface="Times New Roman" pitchFamily="18" charset="0"/>
              </a:rPr>
              <a:t>Достижение временного облегчения за счет декомпрессии опухоли</a:t>
            </a:r>
            <a:endParaRPr lang="ru-RU" sz="2400" dirty="0" smtClean="0">
              <a:cs typeface="Times New Roman" pitchFamily="18" charset="0"/>
            </a:endParaRPr>
          </a:p>
          <a:p>
            <a:pPr eaLnBrk="1" hangingPunct="1">
              <a:lnSpc>
                <a:spcPct val="90000"/>
              </a:lnSpc>
              <a:defRPr/>
            </a:pPr>
            <a:r>
              <a:rPr lang="ru-RU" sz="2400" b="1" dirty="0" smtClean="0">
                <a:cs typeface="Times New Roman" pitchFamily="18" charset="0"/>
              </a:rPr>
              <a:t>Усиление эффекта дальнейшей </a:t>
            </a:r>
            <a:r>
              <a:rPr lang="ru-RU" sz="2400" b="1" dirty="0" err="1" smtClean="0">
                <a:cs typeface="Times New Roman" pitchFamily="18" charset="0"/>
              </a:rPr>
              <a:t>адъювантной</a:t>
            </a:r>
            <a:r>
              <a:rPr lang="ru-RU" sz="2400" b="1" dirty="0" smtClean="0">
                <a:cs typeface="Times New Roman" pitchFamily="18" charset="0"/>
              </a:rPr>
              <a:t> терапии</a:t>
            </a:r>
            <a:endParaRPr lang="ru-RU" sz="2400" dirty="0" smtClean="0">
              <a:cs typeface="Times New Roman" pitchFamily="18" charset="0"/>
            </a:endParaRPr>
          </a:p>
          <a:p>
            <a:pPr eaLnBrk="1" hangingPunct="1">
              <a:lnSpc>
                <a:spcPct val="90000"/>
              </a:lnSpc>
              <a:defRPr/>
            </a:pPr>
            <a:r>
              <a:rPr lang="ru-RU" sz="2400" b="1" dirty="0" smtClean="0">
                <a:cs typeface="Times New Roman" pitchFamily="18" charset="0"/>
              </a:rPr>
              <a:t>Удаление клеток устойчивых к </a:t>
            </a:r>
            <a:r>
              <a:rPr lang="ru-RU" sz="2400" b="1" dirty="0" err="1" smtClean="0">
                <a:cs typeface="Times New Roman" pitchFamily="18" charset="0"/>
              </a:rPr>
              <a:t>адъювантной</a:t>
            </a:r>
            <a:r>
              <a:rPr lang="ru-RU" sz="2400" b="1" dirty="0" smtClean="0">
                <a:cs typeface="Times New Roman" pitchFamily="18" charset="0"/>
              </a:rPr>
              <a:t> терапии</a:t>
            </a:r>
            <a:endParaRPr lang="ru-RU" sz="2400" dirty="0" smtClean="0">
              <a:cs typeface="Times New Roman" pitchFamily="18" charset="0"/>
            </a:endParaRPr>
          </a:p>
          <a:p>
            <a:pPr eaLnBrk="1" hangingPunct="1">
              <a:lnSpc>
                <a:spcPct val="90000"/>
              </a:lnSpc>
              <a:defRPr/>
            </a:pPr>
            <a:r>
              <a:rPr lang="ru-RU" sz="2400" b="1" dirty="0" smtClean="0">
                <a:cs typeface="Times New Roman" pitchFamily="18" charset="0"/>
              </a:rPr>
              <a:t>Уменьшение массы ткани, в которую должны проникать терапевтические агенты</a:t>
            </a:r>
            <a:endParaRPr lang="ru-RU" sz="2400" dirty="0" smtClean="0">
              <a:cs typeface="Times New Roman" pitchFamily="18" charset="0"/>
            </a:endParaRPr>
          </a:p>
          <a:p>
            <a:pPr eaLnBrk="1" hangingPunct="1">
              <a:lnSpc>
                <a:spcPct val="90000"/>
              </a:lnSpc>
              <a:defRPr/>
            </a:pPr>
            <a:r>
              <a:rPr lang="ru-RU" sz="2400" b="1" i="1" dirty="0" smtClean="0">
                <a:cs typeface="Times New Roman" pitchFamily="18" charset="0"/>
              </a:rPr>
              <a:t>МАКСИМАЛЬНОЕ УДАЛЕНИЕ ОПУХОЛЕ</a:t>
            </a:r>
            <a:r>
              <a:rPr lang="ru-RU" sz="2400" b="1" i="1" dirty="0" smtClean="0"/>
              <a:t>ВО</a:t>
            </a:r>
            <a:r>
              <a:rPr lang="ru-RU" sz="2400" b="1" i="1" dirty="0" smtClean="0">
                <a:cs typeface="Times New Roman" pitchFamily="18" charset="0"/>
              </a:rPr>
              <a:t>Й ТКАНИ БЕЗ СОЗДАНИЯ НОВОГО НЕВРОЛОГИЧЕСКОГО ДЕФИЦИТА  </a:t>
            </a:r>
            <a:endParaRPr lang="ru-RU" sz="2400" b="1" dirty="0" smtClean="0">
              <a:cs typeface="Times New Roman" pitchFamily="18" charset="0"/>
            </a:endParaRPr>
          </a:p>
          <a:p>
            <a:pPr eaLnBrk="1" hangingPunct="1">
              <a:lnSpc>
                <a:spcPct val="90000"/>
              </a:lnSpc>
              <a:buFont typeface="Wingdings" pitchFamily="2" charset="2"/>
              <a:buNone/>
              <a:defRPr/>
            </a:pPr>
            <a:endParaRPr lang="ru-RU" sz="2400" dirty="0" smtClean="0">
              <a:solidFill>
                <a:srgbClr val="CCECFF"/>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17" name="Group 25"/>
          <p:cNvGraphicFramePr>
            <a:graphicFrameLocks noGrp="1"/>
          </p:cNvGraphicFramePr>
          <p:nvPr/>
        </p:nvGraphicFramePr>
        <p:xfrm>
          <a:off x="428596" y="1214422"/>
          <a:ext cx="8472487" cy="4572000"/>
        </p:xfrm>
        <a:graphic>
          <a:graphicData uri="http://schemas.openxmlformats.org/drawingml/2006/table">
            <a:tbl>
              <a:tblPr>
                <a:tableStyleId>{3C2FFA5D-87B4-456A-9821-1D502468CF0F}</a:tableStyleId>
              </a:tblPr>
              <a:tblGrid>
                <a:gridCol w="3598862"/>
                <a:gridCol w="4873625"/>
              </a:tblGrid>
              <a:tr h="215900">
                <a:tc>
                  <a:txBody>
                    <a:bodyPr/>
                    <a:lstStyle/>
                    <a:p>
                      <a:pPr marL="0" marR="0" lvl="0" indent="0" algn="l"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ru-RU" sz="1800" u="none" strike="noStrike" cap="none" normalizeH="0" baseline="0" dirty="0" smtClean="0">
                          <a:ln>
                            <a:noFill/>
                          </a:ln>
                          <a:effectLst/>
                        </a:rPr>
                        <a:t>Исследование</a:t>
                      </a:r>
                      <a:endParaRPr kumimoji="0" lang="en-US" sz="1800" b="1" i="0" u="none" strike="noStrike" cap="none" normalizeH="0" baseline="0" dirty="0" smtClean="0">
                        <a:ln>
                          <a:noFill/>
                        </a:ln>
                        <a:solidFill>
                          <a:schemeClr val="tx1"/>
                        </a:solidFill>
                        <a:effectLst/>
                        <a:latin typeface="Arial" pitchFamily="34" charset="0"/>
                        <a:ea typeface="MS PGothic" pitchFamily="34" charset="-128"/>
                      </a:endParaRPr>
                    </a:p>
                  </a:txBody>
                  <a:tcPr horzOverflow="overflow">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ru-RU" sz="1800" u="none" strike="noStrike" cap="none" normalizeH="0" baseline="0" dirty="0" smtClean="0">
                          <a:ln>
                            <a:noFill/>
                          </a:ln>
                          <a:effectLst/>
                        </a:rPr>
                        <a:t>Результат</a:t>
                      </a:r>
                      <a:endParaRPr kumimoji="0" lang="en-US" sz="1800" b="1" i="0" u="none" strike="noStrike" cap="none" normalizeH="0" baseline="0" dirty="0" smtClean="0">
                        <a:ln>
                          <a:noFill/>
                        </a:ln>
                        <a:solidFill>
                          <a:schemeClr val="tx1"/>
                        </a:solidFill>
                        <a:effectLst/>
                        <a:latin typeface="Arial" pitchFamily="34" charset="0"/>
                        <a:ea typeface="MS PGothic" pitchFamily="34" charset="-128"/>
                      </a:endParaRPr>
                    </a:p>
                  </a:txBody>
                  <a:tcPr horzOverflow="overflow">
                    <a:solidFill>
                      <a:schemeClr val="accent4">
                        <a:lumMod val="60000"/>
                        <a:lumOff val="40000"/>
                      </a:schemeClr>
                    </a:solidFill>
                  </a:tcPr>
                </a:tc>
              </a:tr>
              <a:tr h="390525">
                <a:tc>
                  <a:txBody>
                    <a:bodyPr/>
                    <a:lstStyle/>
                    <a:p>
                      <a:pPr marL="0" marR="0" lvl="0" indent="0" algn="l"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en-US" sz="1800" u="none" strike="noStrike" cap="none" normalizeH="0" baseline="0" dirty="0" err="1" smtClean="0">
                          <a:ln>
                            <a:noFill/>
                          </a:ln>
                          <a:effectLst/>
                        </a:rPr>
                        <a:t>Stummer</a:t>
                      </a:r>
                      <a:r>
                        <a:rPr kumimoji="0" lang="en-US" sz="1800" u="none" strike="noStrike" cap="none" normalizeH="0" baseline="0" dirty="0" smtClean="0">
                          <a:ln>
                            <a:noFill/>
                          </a:ln>
                          <a:effectLst/>
                        </a:rPr>
                        <a:t> et al</a:t>
                      </a:r>
                      <a:r>
                        <a:rPr kumimoji="0" lang="en-US" sz="1800" u="none" strike="noStrike" cap="none" normalizeH="0" baseline="30000" dirty="0" smtClean="0">
                          <a:ln>
                            <a:noFill/>
                          </a:ln>
                          <a:effectLst/>
                        </a:rPr>
                        <a:t>[1]</a:t>
                      </a:r>
                      <a:r>
                        <a:rPr kumimoji="0" lang="en-US" sz="1800" u="none" strike="noStrike" cap="none" normalizeH="0" baseline="0" dirty="0" smtClean="0">
                          <a:ln>
                            <a:noFill/>
                          </a:ln>
                          <a:effectLst/>
                        </a:rPr>
                        <a:t/>
                      </a:r>
                      <a:br>
                        <a:rPr kumimoji="0" lang="en-US" sz="1800" u="none" strike="noStrike" cap="none" normalizeH="0" baseline="0" dirty="0" smtClean="0">
                          <a:ln>
                            <a:noFill/>
                          </a:ln>
                          <a:effectLst/>
                        </a:rPr>
                      </a:br>
                      <a:endParaRPr kumimoji="0" lang="en-US" sz="1800" b="0" i="0" u="none" strike="noStrike" cap="none" normalizeH="0" baseline="0" dirty="0" smtClean="0">
                        <a:ln>
                          <a:noFill/>
                        </a:ln>
                        <a:solidFill>
                          <a:schemeClr val="tx2">
                            <a:lumMod val="50000"/>
                          </a:schemeClr>
                        </a:solidFill>
                        <a:effectLst/>
                        <a:latin typeface="Arial" pitchFamily="34" charset="0"/>
                        <a:ea typeface="MS PGothic" pitchFamily="34" charset="-128"/>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ru-RU" sz="1800" u="none" strike="noStrike" cap="none" normalizeH="0" baseline="0" dirty="0" smtClean="0">
                          <a:ln>
                            <a:noFill/>
                          </a:ln>
                          <a:effectLst/>
                        </a:rPr>
                        <a:t>Полная резекция</a:t>
                      </a:r>
                      <a:r>
                        <a:rPr kumimoji="0" lang="en-US" sz="1800" u="none" strike="noStrike" cap="none" normalizeH="0" baseline="0" dirty="0" smtClean="0">
                          <a:ln>
                            <a:noFill/>
                          </a:ln>
                          <a:effectLst/>
                        </a:rPr>
                        <a:t> (</a:t>
                      </a:r>
                      <a:r>
                        <a:rPr kumimoji="0" lang="ru-RU" sz="1800" u="none" strike="noStrike" cap="none" normalizeH="0" baseline="0" dirty="0" smtClean="0">
                          <a:ln>
                            <a:noFill/>
                          </a:ln>
                          <a:effectLst/>
                        </a:rPr>
                        <a:t>с использование флуоресцентного </a:t>
                      </a:r>
                      <a:r>
                        <a:rPr kumimoji="0" lang="ru-RU" sz="1800" u="none" strike="noStrike" cap="none" normalizeH="0" baseline="0" dirty="0" err="1" smtClean="0">
                          <a:ln>
                            <a:noFill/>
                          </a:ln>
                          <a:effectLst/>
                        </a:rPr>
                        <a:t>контрастирования</a:t>
                      </a:r>
                      <a:r>
                        <a:rPr kumimoji="0" lang="en-US" sz="1800" u="none" strike="noStrike" cap="none" normalizeH="0" baseline="0" dirty="0" smtClean="0">
                          <a:ln>
                            <a:noFill/>
                          </a:ln>
                          <a:effectLst/>
                        </a:rPr>
                        <a:t>) </a:t>
                      </a:r>
                      <a:r>
                        <a:rPr kumimoji="0" lang="ru-RU" sz="1800" u="none" strike="noStrike" cap="none" normalizeH="0" baseline="0" dirty="0" smtClean="0">
                          <a:ln>
                            <a:noFill/>
                          </a:ln>
                          <a:effectLst/>
                        </a:rPr>
                        <a:t>удлиняет ВБП</a:t>
                      </a:r>
                      <a:endParaRPr kumimoji="0" lang="en-US" sz="1800" b="0" i="0" u="none" strike="noStrike" cap="none" normalizeH="0" baseline="0" dirty="0" smtClean="0">
                        <a:ln>
                          <a:noFill/>
                        </a:ln>
                        <a:solidFill>
                          <a:schemeClr val="tx2">
                            <a:lumMod val="50000"/>
                          </a:schemeClr>
                        </a:solidFill>
                        <a:effectLst/>
                        <a:latin typeface="Arial" pitchFamily="34" charset="0"/>
                        <a:ea typeface="MS PGothic" pitchFamily="34" charset="-128"/>
                      </a:endParaRPr>
                    </a:p>
                  </a:txBody>
                  <a:tcPr horzOverflow="overflow"/>
                </a:tc>
              </a:tr>
              <a:tr h="390525">
                <a:tc>
                  <a:txBody>
                    <a:bodyPr/>
                    <a:lstStyle/>
                    <a:p>
                      <a:pPr marL="0" marR="0" lvl="0" indent="0" algn="l"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en-US" sz="1800" u="none" strike="noStrike" cap="none" normalizeH="0" baseline="0" dirty="0" smtClean="0">
                          <a:ln>
                            <a:noFill/>
                          </a:ln>
                          <a:effectLst/>
                        </a:rPr>
                        <a:t>Laws et al</a:t>
                      </a:r>
                      <a:r>
                        <a:rPr kumimoji="0" lang="en-US" sz="1800" u="none" strike="noStrike" cap="none" normalizeH="0" baseline="30000" dirty="0" smtClean="0">
                          <a:ln>
                            <a:noFill/>
                          </a:ln>
                          <a:effectLst/>
                        </a:rPr>
                        <a:t>[2]</a:t>
                      </a:r>
                      <a:r>
                        <a:rPr kumimoji="0" lang="en-US" sz="1800" u="none" strike="noStrike" cap="none" normalizeH="0" baseline="0" dirty="0" smtClean="0">
                          <a:ln>
                            <a:noFill/>
                          </a:ln>
                          <a:effectLst/>
                        </a:rPr>
                        <a:t> </a:t>
                      </a:r>
                      <a:br>
                        <a:rPr kumimoji="0" lang="en-US" sz="1800" u="none" strike="noStrike" cap="none" normalizeH="0" baseline="0" dirty="0" smtClean="0">
                          <a:ln>
                            <a:noFill/>
                          </a:ln>
                          <a:effectLst/>
                        </a:rPr>
                      </a:br>
                      <a:endParaRPr kumimoji="0" lang="en-US" sz="1800" b="0" i="0" u="none" strike="noStrike" cap="none" normalizeH="0" baseline="0" dirty="0" smtClean="0">
                        <a:ln>
                          <a:noFill/>
                        </a:ln>
                        <a:solidFill>
                          <a:schemeClr val="tx2">
                            <a:lumMod val="50000"/>
                          </a:schemeClr>
                        </a:solidFill>
                        <a:effectLst/>
                        <a:latin typeface="Arial" pitchFamily="34" charset="0"/>
                        <a:ea typeface="MS PGothic" pitchFamily="34" charset="-128"/>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ru-RU" sz="1800" u="none" strike="noStrike" cap="none" normalizeH="0" baseline="0" dirty="0" smtClean="0">
                          <a:ln>
                            <a:noFill/>
                          </a:ln>
                          <a:effectLst/>
                        </a:rPr>
                        <a:t>Резекция</a:t>
                      </a:r>
                      <a:r>
                        <a:rPr kumimoji="0" lang="en-US" sz="1800" u="none" strike="noStrike" cap="none" normalizeH="0" baseline="0" dirty="0" smtClean="0">
                          <a:ln>
                            <a:noFill/>
                          </a:ln>
                          <a:effectLst/>
                        </a:rPr>
                        <a:t> (</a:t>
                      </a:r>
                      <a:r>
                        <a:rPr kumimoji="0" lang="en-US" sz="1800" u="none" strike="noStrike" cap="none" normalizeH="0" baseline="0" dirty="0" err="1" smtClean="0">
                          <a:ln>
                            <a:noFill/>
                          </a:ln>
                          <a:effectLst/>
                        </a:rPr>
                        <a:t>vs</a:t>
                      </a:r>
                      <a:r>
                        <a:rPr kumimoji="0" lang="en-US" sz="1800" u="none" strike="noStrike" cap="none" normalizeH="0" baseline="0" dirty="0" smtClean="0">
                          <a:ln>
                            <a:noFill/>
                          </a:ln>
                          <a:effectLst/>
                        </a:rPr>
                        <a:t> </a:t>
                      </a:r>
                      <a:r>
                        <a:rPr kumimoji="0" lang="ru-RU" sz="1800" u="none" strike="noStrike" cap="none" normalizeH="0" baseline="0" dirty="0" smtClean="0">
                          <a:ln>
                            <a:noFill/>
                          </a:ln>
                          <a:effectLst/>
                        </a:rPr>
                        <a:t>биопсия</a:t>
                      </a:r>
                      <a:r>
                        <a:rPr kumimoji="0" lang="en-US" sz="1800" u="none" strike="noStrike" cap="none" normalizeH="0" baseline="0" dirty="0" smtClean="0">
                          <a:ln>
                            <a:noFill/>
                          </a:ln>
                          <a:effectLst/>
                        </a:rPr>
                        <a:t>) </a:t>
                      </a:r>
                      <a:r>
                        <a:rPr kumimoji="0" lang="ru-RU" sz="1800" u="none" strike="noStrike" cap="none" normalizeH="0" baseline="0" dirty="0" smtClean="0">
                          <a:ln>
                            <a:noFill/>
                          </a:ln>
                          <a:effectLst/>
                        </a:rPr>
                        <a:t>чёткий прогностический фактор для общей выживаемости</a:t>
                      </a:r>
                      <a:r>
                        <a:rPr kumimoji="0" lang="en-US" sz="1800" u="none" strike="noStrike" cap="none" normalizeH="0" baseline="0" dirty="0" smtClean="0">
                          <a:ln>
                            <a:noFill/>
                          </a:ln>
                          <a:effectLst/>
                        </a:rPr>
                        <a:t/>
                      </a:r>
                      <a:br>
                        <a:rPr kumimoji="0" lang="en-US" sz="1800" u="none" strike="noStrike" cap="none" normalizeH="0" baseline="0" dirty="0" smtClean="0">
                          <a:ln>
                            <a:noFill/>
                          </a:ln>
                          <a:effectLst/>
                        </a:rPr>
                      </a:br>
                      <a:r>
                        <a:rPr kumimoji="0" lang="ru-RU" sz="1800" u="none" strike="noStrike" cap="none" normalizeH="0" baseline="0" dirty="0" smtClean="0">
                          <a:ln>
                            <a:noFill/>
                          </a:ln>
                          <a:effectLst/>
                        </a:rPr>
                        <a:t>(</a:t>
                      </a:r>
                      <a:r>
                        <a:rPr kumimoji="0" lang="en-US" sz="1800" u="none" strike="noStrike" cap="none" normalizeH="0" baseline="0" dirty="0" err="1" smtClean="0">
                          <a:ln>
                            <a:noFill/>
                          </a:ln>
                          <a:effectLst/>
                        </a:rPr>
                        <a:t>Glioma</a:t>
                      </a:r>
                      <a:r>
                        <a:rPr kumimoji="0" lang="en-US" sz="1800" u="none" strike="noStrike" cap="none" normalizeH="0" baseline="0" dirty="0" smtClean="0">
                          <a:ln>
                            <a:noFill/>
                          </a:ln>
                          <a:effectLst/>
                        </a:rPr>
                        <a:t> Outcomes Project</a:t>
                      </a:r>
                      <a:r>
                        <a:rPr kumimoji="0" lang="ru-RU" sz="1800" u="none" strike="noStrike" cap="none" normalizeH="0" baseline="0" dirty="0" smtClean="0">
                          <a:ln>
                            <a:noFill/>
                          </a:ln>
                          <a:effectLst/>
                        </a:rPr>
                        <a:t>)</a:t>
                      </a:r>
                      <a:endParaRPr kumimoji="0" lang="en-US" sz="1800" b="0" i="0" u="none" strike="noStrike" cap="none" normalizeH="0" baseline="0" dirty="0" smtClean="0">
                        <a:ln>
                          <a:noFill/>
                        </a:ln>
                        <a:solidFill>
                          <a:schemeClr val="tx2">
                            <a:lumMod val="50000"/>
                          </a:schemeClr>
                        </a:solidFill>
                        <a:effectLst/>
                        <a:latin typeface="Arial" pitchFamily="34" charset="0"/>
                        <a:ea typeface="MS PGothic" pitchFamily="34" charset="-128"/>
                      </a:endParaRPr>
                    </a:p>
                  </a:txBody>
                  <a:tcPr horzOverflow="overflow"/>
                </a:tc>
              </a:tr>
              <a:tr h="293688">
                <a:tc>
                  <a:txBody>
                    <a:bodyPr/>
                    <a:lstStyle/>
                    <a:p>
                      <a:pPr marL="0" marR="0" lvl="0" indent="0" algn="l"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en-US" sz="1800" u="none" strike="noStrike" cap="none" normalizeH="0" baseline="0" dirty="0" err="1" smtClean="0">
                          <a:ln>
                            <a:noFill/>
                          </a:ln>
                          <a:effectLst/>
                        </a:rPr>
                        <a:t>Lacroix</a:t>
                      </a:r>
                      <a:r>
                        <a:rPr kumimoji="0" lang="en-US" sz="1800" u="none" strike="noStrike" cap="none" normalizeH="0" baseline="0" dirty="0" smtClean="0">
                          <a:ln>
                            <a:noFill/>
                          </a:ln>
                          <a:effectLst/>
                        </a:rPr>
                        <a:t> et al</a:t>
                      </a:r>
                      <a:r>
                        <a:rPr kumimoji="0" lang="en-US" sz="1800" u="none" strike="noStrike" cap="none" normalizeH="0" baseline="30000" dirty="0" smtClean="0">
                          <a:ln>
                            <a:noFill/>
                          </a:ln>
                          <a:effectLst/>
                        </a:rPr>
                        <a:t>[3]</a:t>
                      </a:r>
                      <a:endParaRPr kumimoji="0" lang="en-US" sz="1800" b="0" i="0" u="none" strike="noStrike" cap="none" normalizeH="0" baseline="30000" dirty="0" smtClean="0">
                        <a:ln>
                          <a:noFill/>
                        </a:ln>
                        <a:solidFill>
                          <a:schemeClr val="tx2">
                            <a:lumMod val="50000"/>
                          </a:schemeClr>
                        </a:solidFill>
                        <a:effectLst/>
                        <a:latin typeface="Arial" pitchFamily="34" charset="0"/>
                        <a:ea typeface="MS PGothic" pitchFamily="34" charset="-128"/>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ru-RU" sz="1800" u="none" strike="noStrike" cap="none" normalizeH="0" baseline="0" dirty="0" smtClean="0">
                          <a:ln>
                            <a:noFill/>
                          </a:ln>
                          <a:effectLst/>
                        </a:rPr>
                        <a:t>Достоверное увеличение выживаемости ассоциировано с резекцией</a:t>
                      </a:r>
                      <a:r>
                        <a:rPr kumimoji="0" lang="en-US" sz="1800" u="none" strike="noStrike" cap="none" normalizeH="0" baseline="0" dirty="0" smtClean="0">
                          <a:ln>
                            <a:noFill/>
                          </a:ln>
                          <a:effectLst/>
                        </a:rPr>
                        <a:t> ≥ 98%</a:t>
                      </a:r>
                      <a:r>
                        <a:rPr kumimoji="0" lang="ru-RU" sz="1800" u="none" strike="noStrike" cap="none" normalizeH="0" baseline="0" dirty="0" smtClean="0">
                          <a:ln>
                            <a:noFill/>
                          </a:ln>
                          <a:effectLst/>
                        </a:rPr>
                        <a:t> объёма опухоли</a:t>
                      </a:r>
                      <a:endParaRPr kumimoji="0" lang="en-US" sz="1800" b="0" i="0" u="none" strike="noStrike" cap="none" normalizeH="0" baseline="0" dirty="0" smtClean="0">
                        <a:ln>
                          <a:noFill/>
                        </a:ln>
                        <a:solidFill>
                          <a:schemeClr val="tx2">
                            <a:lumMod val="50000"/>
                          </a:schemeClr>
                        </a:solidFill>
                        <a:effectLst/>
                        <a:latin typeface="Arial" pitchFamily="34" charset="0"/>
                        <a:ea typeface="MS PGothic" pitchFamily="34" charset="-128"/>
                      </a:endParaRPr>
                    </a:p>
                  </a:txBody>
                  <a:tcPr horzOverflow="overflow"/>
                </a:tc>
              </a:tr>
              <a:tr h="390525">
                <a:tc>
                  <a:txBody>
                    <a:bodyPr/>
                    <a:lstStyle/>
                    <a:p>
                      <a:pPr marL="0" marR="0" lvl="0" indent="0" algn="l"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en-US" sz="1800" u="none" strike="noStrike" cap="none" normalizeH="0" baseline="0" smtClean="0">
                          <a:ln>
                            <a:noFill/>
                          </a:ln>
                          <a:effectLst/>
                        </a:rPr>
                        <a:t>Keles et al</a:t>
                      </a:r>
                      <a:r>
                        <a:rPr kumimoji="0" lang="en-US" sz="1800" u="none" strike="noStrike" cap="none" normalizeH="0" baseline="30000" smtClean="0">
                          <a:ln>
                            <a:noFill/>
                          </a:ln>
                          <a:effectLst/>
                        </a:rPr>
                        <a:t>[4]</a:t>
                      </a:r>
                      <a:endParaRPr kumimoji="0" lang="en-US" sz="1800" b="0" i="0" u="none" strike="noStrike" cap="none" normalizeH="0" baseline="30000" smtClean="0">
                        <a:ln>
                          <a:noFill/>
                        </a:ln>
                        <a:solidFill>
                          <a:schemeClr val="tx2">
                            <a:lumMod val="50000"/>
                          </a:schemeClr>
                        </a:solidFill>
                        <a:effectLst/>
                        <a:latin typeface="Arial" pitchFamily="34" charset="0"/>
                        <a:ea typeface="MS PGothic" pitchFamily="34" charset="-128"/>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ru-RU" sz="1800" u="none" strike="noStrike" cap="none" normalizeH="0" baseline="0" dirty="0" smtClean="0">
                          <a:ln>
                            <a:noFill/>
                          </a:ln>
                          <a:effectLst/>
                        </a:rPr>
                        <a:t>Радикальность операции и объём </a:t>
                      </a:r>
                      <a:r>
                        <a:rPr kumimoji="0" lang="ru-RU" sz="1800" u="none" strike="noStrike" cap="none" normalizeH="0" baseline="0" dirty="0" err="1" smtClean="0">
                          <a:ln>
                            <a:noFill/>
                          </a:ln>
                          <a:effectLst/>
                        </a:rPr>
                        <a:t>резидуальной</a:t>
                      </a:r>
                      <a:r>
                        <a:rPr kumimoji="0" lang="ru-RU" sz="1800" u="none" strike="noStrike" cap="none" normalizeH="0" baseline="0" dirty="0" smtClean="0">
                          <a:ln>
                            <a:noFill/>
                          </a:ln>
                          <a:effectLst/>
                        </a:rPr>
                        <a:t> опухоли являются предикторами времени до прогрессирования и медианы ОВ</a:t>
                      </a:r>
                      <a:endParaRPr kumimoji="0" lang="en-US" sz="1800" b="0" i="0" u="none" strike="noStrike" cap="none" normalizeH="0" baseline="0" dirty="0" smtClean="0">
                        <a:ln>
                          <a:noFill/>
                        </a:ln>
                        <a:solidFill>
                          <a:schemeClr val="tx2">
                            <a:lumMod val="50000"/>
                          </a:schemeClr>
                        </a:solidFill>
                        <a:effectLst/>
                        <a:latin typeface="Arial" pitchFamily="34" charset="0"/>
                        <a:ea typeface="MS PGothic" pitchFamily="34" charset="-128"/>
                      </a:endParaRPr>
                    </a:p>
                  </a:txBody>
                  <a:tcPr horzOverflow="overflow"/>
                </a:tc>
              </a:tr>
            </a:tbl>
          </a:graphicData>
        </a:graphic>
      </p:graphicFrame>
      <p:sp>
        <p:nvSpPr>
          <p:cNvPr id="21507" name="Text Box 5"/>
          <p:cNvSpPr txBox="1">
            <a:spLocks noChangeArrowheads="1"/>
          </p:cNvSpPr>
          <p:nvPr/>
        </p:nvSpPr>
        <p:spPr bwMode="auto">
          <a:xfrm>
            <a:off x="3929063" y="5903913"/>
            <a:ext cx="5073650" cy="954087"/>
          </a:xfrm>
          <a:prstGeom prst="rect">
            <a:avLst/>
          </a:prstGeom>
          <a:noFill/>
          <a:ln w="9525">
            <a:noFill/>
            <a:miter lim="800000"/>
            <a:headEnd/>
            <a:tailEnd/>
          </a:ln>
        </p:spPr>
        <p:txBody>
          <a:bodyPr>
            <a:spAutoFit/>
          </a:bodyPr>
          <a:lstStyle/>
          <a:p>
            <a:pPr>
              <a:buFont typeface="Wingdings" pitchFamily="2" charset="2"/>
              <a:buNone/>
            </a:pPr>
            <a:r>
              <a:rPr lang="en-US" sz="1400">
                <a:latin typeface="Lucida Sans Unicode" pitchFamily="34" charset="0"/>
              </a:rPr>
              <a:t>1. Stummer W, et al. Lancet Oncol. 2006;7:392-401.</a:t>
            </a:r>
          </a:p>
          <a:p>
            <a:pPr>
              <a:buFont typeface="Wingdings" pitchFamily="2" charset="2"/>
              <a:buNone/>
            </a:pPr>
            <a:r>
              <a:rPr lang="en-US" sz="1400">
                <a:latin typeface="Lucida Sans Unicode" pitchFamily="34" charset="0"/>
              </a:rPr>
              <a:t>2. Laws ER, et al. J Neurosurg. 2003;99:467-473.</a:t>
            </a:r>
          </a:p>
          <a:p>
            <a:pPr>
              <a:buFont typeface="Wingdings" pitchFamily="2" charset="2"/>
              <a:buNone/>
            </a:pPr>
            <a:r>
              <a:rPr lang="en-US" sz="1400">
                <a:latin typeface="Lucida Sans Unicode" pitchFamily="34" charset="0"/>
              </a:rPr>
              <a:t>3. Lacroix M, et al. J Neurosurg. 2001;95:190-198.</a:t>
            </a:r>
          </a:p>
          <a:p>
            <a:pPr>
              <a:buFont typeface="Wingdings" pitchFamily="2" charset="2"/>
              <a:buNone/>
            </a:pPr>
            <a:r>
              <a:rPr lang="en-US" sz="1400">
                <a:latin typeface="Lucida Sans Unicode" pitchFamily="34" charset="0"/>
              </a:rPr>
              <a:t>4. Keles GE, et al. Surg Neurol. 1999;52:371:379.</a:t>
            </a:r>
          </a:p>
        </p:txBody>
      </p:sp>
      <p:sp>
        <p:nvSpPr>
          <p:cNvPr id="21508" name="Rectangle 2"/>
          <p:cNvSpPr>
            <a:spLocks noChangeArrowheads="1"/>
          </p:cNvSpPr>
          <p:nvPr/>
        </p:nvSpPr>
        <p:spPr bwMode="invGray">
          <a:xfrm>
            <a:off x="395288" y="450850"/>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solidFill>
                  <a:srgbClr val="262626"/>
                </a:solidFill>
                <a:latin typeface="Lucida Sans Unicode" pitchFamily="34" charset="0"/>
              </a:rPr>
              <a:t>Объем операции и прогноз</a:t>
            </a:r>
            <a:endParaRPr lang="en-US" sz="3200">
              <a:solidFill>
                <a:srgbClr val="262626"/>
              </a:solidFill>
              <a:latin typeface="Lucida Sans Unicode" pitchFamily="34" charset="0"/>
            </a:endParaRPr>
          </a:p>
        </p:txBody>
      </p:sp>
      <p:sp>
        <p:nvSpPr>
          <p:cNvPr id="21509" name="Text Box 8"/>
          <p:cNvSpPr txBox="1">
            <a:spLocks noChangeArrowheads="1"/>
          </p:cNvSpPr>
          <p:nvPr/>
        </p:nvSpPr>
        <p:spPr bwMode="auto">
          <a:xfrm>
            <a:off x="8367713" y="1560513"/>
            <a:ext cx="339725" cy="366712"/>
          </a:xfrm>
          <a:prstGeom prst="rect">
            <a:avLst/>
          </a:prstGeom>
          <a:noFill/>
          <a:ln w="9525">
            <a:noFill/>
            <a:miter lim="800000"/>
            <a:headEnd/>
            <a:tailEnd/>
          </a:ln>
        </p:spPr>
        <p:txBody>
          <a:bodyPr wrap="none">
            <a:spAutoFit/>
          </a:bodyPr>
          <a:lstStyle/>
          <a:p>
            <a:r>
              <a:rPr lang="ru-RU">
                <a:latin typeface="Imago" pitchFamily="2" charset="0"/>
                <a:ea typeface="Arial Unicode MS" pitchFamily="34" charset="-128"/>
                <a:cs typeface="Arial Unicode MS" pitchFamily="34" charset="-128"/>
              </a:rPr>
              <a:t>м</a:t>
            </a:r>
            <a:endParaRPr lang="en-US">
              <a:latin typeface="Imago" pitchFamily="2" charset="0"/>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Grp="1" noChangeArrowheads="1"/>
          </p:cNvSpPr>
          <p:nvPr>
            <p:ph type="title"/>
          </p:nvPr>
        </p:nvSpPr>
        <p:spPr/>
        <p:txBody>
          <a:bodyPr>
            <a:normAutofit fontScale="90000"/>
          </a:bodyPr>
          <a:lstStyle/>
          <a:p>
            <a:pPr eaLnBrk="1" hangingPunct="1">
              <a:defRPr/>
            </a:pPr>
            <a:r>
              <a:rPr lang="ru-RU" sz="4000" smtClean="0"/>
              <a:t>Радикальная резекция (</a:t>
            </a:r>
            <a:r>
              <a:rPr lang="en-US" sz="4000" smtClean="0"/>
              <a:t>GTR</a:t>
            </a:r>
            <a:r>
              <a:rPr lang="ru-RU" sz="4000" smtClean="0"/>
              <a:t>) и качество жизни </a:t>
            </a:r>
            <a:r>
              <a:rPr lang="ru-RU" sz="1600" smtClean="0"/>
              <a:t>(</a:t>
            </a:r>
            <a:r>
              <a:rPr lang="en-US" sz="1600" smtClean="0"/>
              <a:t>Brown et al. Neurosurg 57(3):495-504, 2005)</a:t>
            </a:r>
            <a:r>
              <a:rPr lang="en-US" sz="4000" smtClean="0"/>
              <a:t> </a:t>
            </a:r>
            <a:endParaRPr lang="ru-RU" sz="4000" smtClean="0"/>
          </a:p>
        </p:txBody>
      </p:sp>
      <p:sp>
        <p:nvSpPr>
          <p:cNvPr id="265219" name="Rectangle 3"/>
          <p:cNvSpPr>
            <a:spLocks noGrp="1" noChangeArrowheads="1"/>
          </p:cNvSpPr>
          <p:nvPr>
            <p:ph type="body" idx="1"/>
          </p:nvPr>
        </p:nvSpPr>
        <p:spPr/>
        <p:txBody>
          <a:bodyPr/>
          <a:lstStyle/>
          <a:p>
            <a:pPr eaLnBrk="1" hangingPunct="1">
              <a:defRPr/>
            </a:pPr>
            <a:r>
              <a:rPr lang="en-US" smtClean="0">
                <a:solidFill>
                  <a:schemeClr val="hlink"/>
                </a:solidFill>
              </a:rPr>
              <a:t>North Central Cancer Treatment Group QOL protocol</a:t>
            </a:r>
            <a:r>
              <a:rPr lang="ru-RU" smtClean="0">
                <a:solidFill>
                  <a:schemeClr val="hlink"/>
                </a:solidFill>
              </a:rPr>
              <a:t>  при глиомах высокой градации продемонстрировал:</a:t>
            </a:r>
          </a:p>
          <a:p>
            <a:pPr eaLnBrk="1" hangingPunct="1">
              <a:defRPr/>
            </a:pPr>
            <a:endParaRPr lang="ru-RU" smtClean="0">
              <a:solidFill>
                <a:schemeClr val="hlink"/>
              </a:solidFill>
            </a:endParaRPr>
          </a:p>
          <a:p>
            <a:pPr eaLnBrk="1" hangingPunct="1">
              <a:buFont typeface="Wingdings" pitchFamily="2" charset="2"/>
              <a:buNone/>
              <a:defRPr/>
            </a:pPr>
            <a:r>
              <a:rPr lang="ru-RU" smtClean="0"/>
              <a:t>   Более высокое качество жизни в группе с</a:t>
            </a:r>
            <a:r>
              <a:rPr lang="en-US" smtClean="0"/>
              <a:t> </a:t>
            </a:r>
            <a:r>
              <a:rPr lang="ru-RU" smtClean="0"/>
              <a:t>радикальной резекцией по сравнению с парциальным удалением ( </a:t>
            </a:r>
            <a:r>
              <a:rPr lang="en-US" smtClean="0"/>
              <a:t>P</a:t>
            </a:r>
            <a:r>
              <a:rPr lang="ru-RU" smtClean="0"/>
              <a:t> </a:t>
            </a:r>
            <a:r>
              <a:rPr lang="en-US" smtClean="0"/>
              <a:t>&lt;0.003)</a:t>
            </a:r>
            <a:endParaRPr lang="ru-RU"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1187450" y="292100"/>
            <a:ext cx="7499350" cy="1384300"/>
          </a:xfrm>
        </p:spPr>
        <p:txBody>
          <a:bodyPr/>
          <a:lstStyle/>
          <a:p>
            <a:r>
              <a:rPr lang="ru-RU" sz="2800" b="1" dirty="0" err="1" smtClean="0">
                <a:solidFill>
                  <a:srgbClr val="FF0000"/>
                </a:solidFill>
                <a:effectLst/>
              </a:rPr>
              <a:t>Рандомизированные</a:t>
            </a:r>
            <a:r>
              <a:rPr lang="ru-RU" sz="2800" b="1" dirty="0" smtClean="0">
                <a:solidFill>
                  <a:srgbClr val="FF0000"/>
                </a:solidFill>
                <a:effectLst/>
              </a:rPr>
              <a:t> исследования радикальных удалений злокачественных глиом</a:t>
            </a:r>
          </a:p>
        </p:txBody>
      </p:sp>
      <p:sp>
        <p:nvSpPr>
          <p:cNvPr id="68611" name="Rectangle 3"/>
          <p:cNvSpPr>
            <a:spLocks noGrp="1" noChangeArrowheads="1"/>
          </p:cNvSpPr>
          <p:nvPr>
            <p:ph type="body" idx="1"/>
          </p:nvPr>
        </p:nvSpPr>
        <p:spPr>
          <a:xfrm>
            <a:off x="457200" y="1905000"/>
            <a:ext cx="8686800" cy="4548188"/>
          </a:xfrm>
        </p:spPr>
        <p:txBody>
          <a:bodyPr/>
          <a:lstStyle/>
          <a:p>
            <a:pPr>
              <a:lnSpc>
                <a:spcPct val="80000"/>
              </a:lnSpc>
              <a:buFontTx/>
              <a:buNone/>
            </a:pPr>
            <a:r>
              <a:rPr lang="en-US" sz="2800" b="1" smtClean="0">
                <a:effectLst/>
              </a:rPr>
              <a:t>Brow et al. 2005</a:t>
            </a:r>
            <a:r>
              <a:rPr lang="ru-RU" sz="2800" b="1" smtClean="0">
                <a:effectLst/>
              </a:rPr>
              <a:t> : (отдаленные результаты)</a:t>
            </a:r>
          </a:p>
          <a:p>
            <a:pPr>
              <a:lnSpc>
                <a:spcPct val="80000"/>
              </a:lnSpc>
              <a:buFontTx/>
              <a:buNone/>
            </a:pPr>
            <a:r>
              <a:rPr lang="ru-RU" sz="2800" b="1" smtClean="0">
                <a:effectLst/>
              </a:rPr>
              <a:t>Лучшая выживаемость пациентов после более радикального удаления опухоли</a:t>
            </a:r>
          </a:p>
          <a:p>
            <a:pPr>
              <a:lnSpc>
                <a:spcPct val="80000"/>
              </a:lnSpc>
              <a:buFontTx/>
              <a:buNone/>
            </a:pPr>
            <a:endParaRPr lang="ru-RU" sz="2800" b="1" smtClean="0">
              <a:effectLst/>
            </a:endParaRPr>
          </a:p>
          <a:p>
            <a:pPr>
              <a:lnSpc>
                <a:spcPct val="80000"/>
              </a:lnSpc>
              <a:buFontTx/>
              <a:buNone/>
            </a:pPr>
            <a:endParaRPr lang="ru-RU" sz="2800" b="1" smtClean="0">
              <a:effectLst/>
            </a:endParaRPr>
          </a:p>
          <a:p>
            <a:pPr>
              <a:lnSpc>
                <a:spcPct val="80000"/>
              </a:lnSpc>
              <a:buFontTx/>
              <a:buNone/>
            </a:pPr>
            <a:r>
              <a:rPr lang="ru-RU" sz="2800" b="1" smtClean="0">
                <a:effectLst/>
              </a:rPr>
              <a:t>«Польза от экстенсивной резекции превышает риск операции» </a:t>
            </a:r>
          </a:p>
          <a:p>
            <a:pPr>
              <a:lnSpc>
                <a:spcPct val="80000"/>
              </a:lnSpc>
              <a:buFontTx/>
              <a:buNone/>
            </a:pPr>
            <a:r>
              <a:rPr lang="ru-RU" sz="2800" b="1" smtClean="0">
                <a:solidFill>
                  <a:srgbClr val="FF0000"/>
                </a:solidFill>
                <a:effectLst/>
              </a:rPr>
              <a:t>						</a:t>
            </a:r>
            <a:r>
              <a:rPr lang="en-US" sz="2800" b="1" smtClean="0">
                <a:solidFill>
                  <a:srgbClr val="FF0000"/>
                </a:solidFill>
                <a:effectLst/>
              </a:rPr>
              <a:t>W.Stummer 2009</a:t>
            </a:r>
            <a:endParaRPr lang="ru-RU" sz="2800" b="1" smtClean="0">
              <a:solidFill>
                <a:srgbClr val="FF0000"/>
              </a:solidFill>
              <a:effectLs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defRPr/>
            </a:pPr>
            <a:r>
              <a:rPr lang="ru-RU" sz="4400" b="0" dirty="0" smtClean="0">
                <a:solidFill>
                  <a:schemeClr val="tx1"/>
                </a:solidFill>
              </a:rPr>
              <a:t>Современная операционная </a:t>
            </a:r>
            <a:endParaRPr lang="ru-RU" sz="4400" b="0" dirty="0">
              <a:solidFill>
                <a:schemeClr val="tx1"/>
              </a:solidFill>
            </a:endParaRPr>
          </a:p>
        </p:txBody>
      </p:sp>
      <p:sp>
        <p:nvSpPr>
          <p:cNvPr id="3" name="Текст 2"/>
          <p:cNvSpPr>
            <a:spLocks noGrp="1"/>
          </p:cNvSpPr>
          <p:nvPr>
            <p:ph type="body" sz="half" idx="1"/>
          </p:nvPr>
        </p:nvSpPr>
        <p:spPr/>
        <p:txBody>
          <a:bodyPr/>
          <a:lstStyle/>
          <a:p>
            <a:pPr>
              <a:defRPr/>
            </a:pPr>
            <a:endParaRPr lang="ru-RU" dirty="0"/>
          </a:p>
        </p:txBody>
      </p:sp>
      <p:pic>
        <p:nvPicPr>
          <p:cNvPr id="84996" name="Рисунок 2" descr="C:\Users\Алексей\Desktop\НИИМЕШ\Операционная\SNC14400.JPG"/>
          <p:cNvPicPr>
            <a:picLocks noChangeAspect="1" noChangeArrowheads="1"/>
          </p:cNvPicPr>
          <p:nvPr/>
        </p:nvPicPr>
        <p:blipFill>
          <a:blip r:embed="rId2" cstate="print"/>
          <a:srcRect/>
          <a:stretch>
            <a:fillRect/>
          </a:stretch>
        </p:blipFill>
        <p:spPr bwMode="auto">
          <a:xfrm>
            <a:off x="323850" y="2205038"/>
            <a:ext cx="4071938" cy="3054350"/>
          </a:xfrm>
          <a:prstGeom prst="rect">
            <a:avLst/>
          </a:prstGeom>
          <a:noFill/>
          <a:ln w="9525">
            <a:noFill/>
            <a:miter lim="800000"/>
            <a:headEnd/>
            <a:tailEnd/>
          </a:ln>
        </p:spPr>
      </p:pic>
      <p:pic>
        <p:nvPicPr>
          <p:cNvPr id="84997" name="Рисунок 3"/>
          <p:cNvPicPr>
            <a:picLocks noGrp="1" noChangeAspect="1" noChangeArrowheads="1"/>
          </p:cNvPicPr>
          <p:nvPr>
            <p:ph type="clipArt" sz="half" idx="2"/>
          </p:nvPr>
        </p:nvPicPr>
        <p:blipFill>
          <a:blip r:embed="rId3" cstate="print"/>
          <a:srcRect/>
          <a:stretch>
            <a:fillRect/>
          </a:stretch>
        </p:blipFill>
        <p:spPr>
          <a:xfrm>
            <a:off x="4475163" y="2205038"/>
            <a:ext cx="4103687" cy="3074987"/>
          </a:xfr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Grp="1" noChangeArrowheads="1"/>
          </p:cNvSpPr>
          <p:nvPr>
            <p:ph type="title"/>
          </p:nvPr>
        </p:nvSpPr>
        <p:spPr/>
        <p:txBody>
          <a:bodyPr>
            <a:normAutofit fontScale="90000"/>
          </a:bodyPr>
          <a:lstStyle/>
          <a:p>
            <a:pPr eaLnBrk="1" hangingPunct="1">
              <a:defRPr/>
            </a:pPr>
            <a:r>
              <a:rPr lang="ru-RU" sz="4000" smtClean="0"/>
              <a:t>Нейронавигационное попадание в опухоль</a:t>
            </a:r>
          </a:p>
        </p:txBody>
      </p:sp>
      <p:pic>
        <p:nvPicPr>
          <p:cNvPr id="91139" name="Picture 4"/>
          <p:cNvPicPr>
            <a:picLocks noChangeAspect="1" noChangeArrowheads="1"/>
          </p:cNvPicPr>
          <p:nvPr/>
        </p:nvPicPr>
        <p:blipFill>
          <a:blip r:embed="rId2" cstate="print"/>
          <a:srcRect/>
          <a:stretch>
            <a:fillRect/>
          </a:stretch>
        </p:blipFill>
        <p:spPr bwMode="auto">
          <a:xfrm>
            <a:off x="0" y="2143116"/>
            <a:ext cx="4760412" cy="3971934"/>
          </a:xfrm>
          <a:prstGeom prst="rect">
            <a:avLst/>
          </a:prstGeom>
          <a:noFill/>
          <a:ln w="9525">
            <a:noFill/>
            <a:miter lim="800000"/>
            <a:headEnd/>
            <a:tailEnd/>
          </a:ln>
        </p:spPr>
      </p:pic>
      <p:pic>
        <p:nvPicPr>
          <p:cNvPr id="91140" name="Picture 5"/>
          <p:cNvPicPr>
            <a:picLocks noGrp="1" noChangeAspect="1" noChangeArrowheads="1"/>
          </p:cNvPicPr>
          <p:nvPr>
            <p:ph type="body" idx="1"/>
          </p:nvPr>
        </p:nvPicPr>
        <p:blipFill>
          <a:blip r:embed="rId3" cstate="print"/>
          <a:srcRect/>
          <a:stretch>
            <a:fillRect/>
          </a:stretch>
        </p:blipFill>
        <p:spPr>
          <a:xfrm>
            <a:off x="3428992" y="1928802"/>
            <a:ext cx="2928958" cy="4197359"/>
          </a:xfrm>
          <a:noFill/>
        </p:spPr>
      </p:pic>
      <p:pic>
        <p:nvPicPr>
          <p:cNvPr id="5" name="Picture 4"/>
          <p:cNvPicPr>
            <a:picLocks noChangeAspect="1" noChangeArrowheads="1"/>
          </p:cNvPicPr>
          <p:nvPr/>
        </p:nvPicPr>
        <p:blipFill>
          <a:blip r:embed="rId4" cstate="print"/>
          <a:srcRect/>
          <a:stretch>
            <a:fillRect/>
          </a:stretch>
        </p:blipFill>
        <p:spPr bwMode="auto">
          <a:xfrm>
            <a:off x="6196012" y="1357298"/>
            <a:ext cx="2947988" cy="5300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Grp="1" noChangeArrowheads="1"/>
          </p:cNvSpPr>
          <p:nvPr>
            <p:ph type="title"/>
          </p:nvPr>
        </p:nvSpPr>
        <p:spPr/>
        <p:txBody>
          <a:bodyPr/>
          <a:lstStyle/>
          <a:p>
            <a:pPr eaLnBrk="1" hangingPunct="1">
              <a:defRPr/>
            </a:pPr>
            <a:r>
              <a:rPr lang="ru-RU" smtClean="0"/>
              <a:t>Подход и удаление опухоли</a:t>
            </a:r>
          </a:p>
        </p:txBody>
      </p:sp>
      <p:pic>
        <p:nvPicPr>
          <p:cNvPr id="93187" name="Picture 3"/>
          <p:cNvPicPr>
            <a:picLocks noGrp="1" noChangeAspect="1" noChangeArrowheads="1"/>
          </p:cNvPicPr>
          <p:nvPr>
            <p:ph type="body" idx="1"/>
          </p:nvPr>
        </p:nvPicPr>
        <p:blipFill>
          <a:blip r:embed="rId2" cstate="print"/>
          <a:srcRect/>
          <a:stretch>
            <a:fillRect/>
          </a:stretch>
        </p:blipFill>
        <p:spPr>
          <a:xfrm>
            <a:off x="457200" y="1600200"/>
            <a:ext cx="3898900" cy="4495800"/>
          </a:xfrm>
        </p:spPr>
      </p:pic>
      <p:pic>
        <p:nvPicPr>
          <p:cNvPr id="93188" name="Picture 4"/>
          <p:cNvPicPr>
            <a:picLocks noChangeAspect="1" noChangeArrowheads="1"/>
          </p:cNvPicPr>
          <p:nvPr/>
        </p:nvPicPr>
        <p:blipFill>
          <a:blip r:embed="rId3" cstate="print"/>
          <a:srcRect/>
          <a:stretch>
            <a:fillRect/>
          </a:stretch>
        </p:blipFill>
        <p:spPr bwMode="auto">
          <a:xfrm>
            <a:off x="4716463" y="1700213"/>
            <a:ext cx="4103687" cy="4324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r>
              <a:rPr lang="ru-RU" dirty="0" smtClean="0">
                <a:solidFill>
                  <a:srgbClr val="FF33CC"/>
                </a:solidFill>
              </a:rPr>
              <a:t>5 </a:t>
            </a:r>
            <a:r>
              <a:rPr lang="en-US" dirty="0" smtClean="0">
                <a:solidFill>
                  <a:srgbClr val="FF33CC"/>
                </a:solidFill>
              </a:rPr>
              <a:t>ALA </a:t>
            </a:r>
            <a:r>
              <a:rPr lang="ru-RU" dirty="0" smtClean="0">
                <a:solidFill>
                  <a:srgbClr val="FF33CC"/>
                </a:solidFill>
              </a:rPr>
              <a:t>окрашивание</a:t>
            </a:r>
            <a:endParaRPr lang="ru-RU" dirty="0">
              <a:solidFill>
                <a:srgbClr val="FF33CC"/>
              </a:solidFill>
            </a:endParaRPr>
          </a:p>
        </p:txBody>
      </p:sp>
      <p:pic>
        <p:nvPicPr>
          <p:cNvPr id="114691" name="Picture 2" descr="MultiVision"/>
          <p:cNvPicPr>
            <a:picLocks noGrp="1" noChangeAspect="1" noChangeArrowheads="1"/>
          </p:cNvPicPr>
          <p:nvPr>
            <p:ph idx="1"/>
          </p:nvPr>
        </p:nvPicPr>
        <p:blipFill>
          <a:blip r:embed="rId3" cstate="print"/>
          <a:srcRect/>
          <a:stretch>
            <a:fillRect/>
          </a:stretch>
        </p:blipFill>
        <p:spPr>
          <a:xfrm>
            <a:off x="533400" y="1524000"/>
            <a:ext cx="4689475" cy="3352800"/>
          </a:xfrm>
          <a:noFill/>
        </p:spPr>
      </p:pic>
      <p:pic>
        <p:nvPicPr>
          <p:cNvPr id="114692" name="Picture 4" descr="Glioblastom_Blaulicht_FL"/>
          <p:cNvPicPr>
            <a:picLocks noChangeAspect="1" noChangeArrowheads="1"/>
          </p:cNvPicPr>
          <p:nvPr/>
        </p:nvPicPr>
        <p:blipFill>
          <a:blip r:embed="rId4" cstate="print"/>
          <a:srcRect/>
          <a:stretch>
            <a:fillRect/>
          </a:stretch>
        </p:blipFill>
        <p:spPr bwMode="auto">
          <a:xfrm>
            <a:off x="1524000" y="2819400"/>
            <a:ext cx="960438" cy="1011238"/>
          </a:xfrm>
          <a:prstGeom prst="rect">
            <a:avLst/>
          </a:prstGeom>
          <a:noFill/>
          <a:ln w="9525">
            <a:noFill/>
            <a:miter lim="800000"/>
            <a:headEnd/>
            <a:tailEnd/>
          </a:ln>
        </p:spPr>
      </p:pic>
      <p:pic>
        <p:nvPicPr>
          <p:cNvPr id="114693" name="Picture 5" descr="Glioblastom_Blaulicht_FL"/>
          <p:cNvPicPr>
            <a:picLocks noChangeAspect="1" noChangeArrowheads="1"/>
          </p:cNvPicPr>
          <p:nvPr/>
        </p:nvPicPr>
        <p:blipFill>
          <a:blip r:embed="rId4" cstate="print"/>
          <a:srcRect/>
          <a:stretch>
            <a:fillRect/>
          </a:stretch>
        </p:blipFill>
        <p:spPr bwMode="auto">
          <a:xfrm>
            <a:off x="3429000" y="2819400"/>
            <a:ext cx="914400" cy="962025"/>
          </a:xfrm>
          <a:prstGeom prst="rect">
            <a:avLst/>
          </a:prstGeom>
          <a:noFill/>
          <a:ln w="9525">
            <a:noFill/>
            <a:miter lim="800000"/>
            <a:headEnd/>
            <a:tailEnd/>
          </a:ln>
        </p:spPr>
      </p:pic>
      <p:pic>
        <p:nvPicPr>
          <p:cNvPr id="7" name="Glioblastoma1_chunk_1.wmv">
            <a:hlinkClick r:id="" action="ppaction://media"/>
          </p:cNvPr>
          <p:cNvPicPr>
            <a:picLocks noRot="1" noChangeAspect="1"/>
          </p:cNvPicPr>
          <p:nvPr>
            <a:videoFile r:link="rId1"/>
          </p:nvPr>
        </p:nvPicPr>
        <p:blipFill>
          <a:blip r:embed="rId5" cstate="print"/>
          <a:srcRect/>
          <a:stretch>
            <a:fillRect/>
          </a:stretch>
        </p:blipFill>
        <p:spPr bwMode="auto">
          <a:xfrm>
            <a:off x="5238750" y="3733800"/>
            <a:ext cx="3905250" cy="3124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353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DSC00809.JPG"/>
          <p:cNvPicPr>
            <a:picLocks noGrp="1" noChangeAspect="1"/>
          </p:cNvPicPr>
          <p:nvPr>
            <p:ph idx="1"/>
          </p:nvPr>
        </p:nvPicPr>
        <p:blipFill>
          <a:blip r:embed="rId2" cstate="print"/>
          <a:stretch>
            <a:fillRect/>
          </a:stretch>
        </p:blipFill>
        <p:spPr>
          <a:xfrm>
            <a:off x="1554692" y="1481138"/>
            <a:ext cx="6034616" cy="4525962"/>
          </a:xfrm>
        </p:spPr>
      </p:pic>
      <p:sp>
        <p:nvSpPr>
          <p:cNvPr id="3" name="Заголовок 2"/>
          <p:cNvSpPr>
            <a:spLocks noGrp="1"/>
          </p:cNvSpPr>
          <p:nvPr>
            <p:ph type="title"/>
          </p:nvPr>
        </p:nvSpPr>
        <p:spPr/>
        <p:txBody>
          <a:bodyPr/>
          <a:lstStyle/>
          <a:p>
            <a:endParaRPr lang="ru-RU"/>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Заголовок 2"/>
          <p:cNvPicPr>
            <a:picLocks noChangeArrowheads="1"/>
          </p:cNvPicPr>
          <p:nvPr/>
        </p:nvPicPr>
        <p:blipFill>
          <a:blip r:embed="rId3" cstate="print"/>
          <a:srcRect/>
          <a:stretch>
            <a:fillRect/>
          </a:stretch>
        </p:blipFill>
        <p:spPr bwMode="auto">
          <a:xfrm>
            <a:off x="3551238" y="2708275"/>
            <a:ext cx="5413375" cy="15859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406400" y="406400"/>
            <a:ext cx="8636000" cy="625475"/>
          </a:xfrm>
          <a:prstGeom prst="rect">
            <a:avLst/>
          </a:prstGeom>
          <a:noFill/>
          <a:ln w="9525">
            <a:noFill/>
            <a:miter lim="800000"/>
            <a:headEnd/>
            <a:tailEnd/>
          </a:ln>
        </p:spPr>
        <p:txBody>
          <a:bodyPr>
            <a:spAutoFit/>
          </a:bodyPr>
          <a:lstStyle/>
          <a:p>
            <a:pPr algn="ctr" eaLnBrk="0" hangingPunct="0"/>
            <a:r>
              <a:rPr lang="ru-RU" sz="3500" b="1">
                <a:solidFill>
                  <a:schemeClr val="tx2"/>
                </a:solidFill>
              </a:rPr>
              <a:t>РАДИОТЕРАПИЯ</a:t>
            </a:r>
            <a:endParaRPr lang="fr-FR" sz="3500" b="1">
              <a:solidFill>
                <a:schemeClr val="tx2"/>
              </a:solidFill>
            </a:endParaRPr>
          </a:p>
        </p:txBody>
      </p:sp>
      <p:sp>
        <p:nvSpPr>
          <p:cNvPr id="6148" name="Text Box 7"/>
          <p:cNvSpPr txBox="1">
            <a:spLocks noChangeArrowheads="1"/>
          </p:cNvSpPr>
          <p:nvPr/>
        </p:nvSpPr>
        <p:spPr bwMode="auto">
          <a:xfrm>
            <a:off x="457200" y="1616075"/>
            <a:ext cx="4900613" cy="4524375"/>
          </a:xfrm>
          <a:prstGeom prst="rect">
            <a:avLst/>
          </a:prstGeom>
          <a:noFill/>
          <a:ln w="9525">
            <a:noFill/>
            <a:miter lim="800000"/>
            <a:headEnd/>
            <a:tailEnd/>
          </a:ln>
        </p:spPr>
        <p:txBody>
          <a:bodyPr>
            <a:spAutoFit/>
          </a:bodyPr>
          <a:lstStyle/>
          <a:p>
            <a:pPr eaLnBrk="0" hangingPunct="0"/>
            <a:endParaRPr lang="fr-CH" b="1"/>
          </a:p>
          <a:p>
            <a:pPr eaLnBrk="0" hangingPunct="0"/>
            <a:r>
              <a:rPr lang="ru-RU" sz="2400" b="1"/>
              <a:t>6 рандомизированных трайлов</a:t>
            </a:r>
            <a:r>
              <a:rPr lang="fr-CH" sz="2400" b="1"/>
              <a:t> </a:t>
            </a:r>
          </a:p>
          <a:p>
            <a:pPr eaLnBrk="0" hangingPunct="0"/>
            <a:r>
              <a:rPr lang="fr-CH" sz="2400" b="1"/>
              <a:t>(RT vs no RT) : </a:t>
            </a:r>
          </a:p>
          <a:p>
            <a:pPr eaLnBrk="0" hangingPunct="0"/>
            <a:r>
              <a:rPr lang="ru-RU" sz="2400" b="1"/>
              <a:t>показали достоверное увеличение срока выживания с использование радиотерапии</a:t>
            </a:r>
            <a:r>
              <a:rPr lang="fr-CH" sz="2400" b="1"/>
              <a:t> </a:t>
            </a:r>
            <a:r>
              <a:rPr lang="ru-RU" sz="2400" b="1"/>
              <a:t> в среднем</a:t>
            </a:r>
            <a:r>
              <a:rPr lang="fr-CH" sz="2400" b="1"/>
              <a:t>:</a:t>
            </a:r>
          </a:p>
          <a:p>
            <a:pPr eaLnBrk="0" hangingPunct="0"/>
            <a:r>
              <a:rPr lang="fr-CH" sz="2400" b="1"/>
              <a:t>3–6</a:t>
            </a:r>
            <a:r>
              <a:rPr lang="ru-RU" sz="2400" b="1"/>
              <a:t>        </a:t>
            </a:r>
            <a:r>
              <a:rPr lang="fr-CH" sz="2400" b="1"/>
              <a:t>           </a:t>
            </a:r>
            <a:r>
              <a:rPr lang="ru-RU" sz="2400" b="1"/>
              <a:t>    </a:t>
            </a:r>
            <a:r>
              <a:rPr lang="fr-CH" sz="2400" b="1"/>
              <a:t>9–12 </a:t>
            </a:r>
            <a:r>
              <a:rPr lang="ru-RU" sz="2400" b="1"/>
              <a:t>мес.</a:t>
            </a:r>
          </a:p>
          <a:p>
            <a:pPr eaLnBrk="0" hangingPunct="0"/>
            <a:endParaRPr lang="ru-RU" sz="2400" b="1"/>
          </a:p>
          <a:p>
            <a:pPr eaLnBrk="0" hangingPunct="0"/>
            <a:endParaRPr lang="fr-CH" b="1"/>
          </a:p>
          <a:p>
            <a:pPr eaLnBrk="0" hangingPunct="0"/>
            <a:r>
              <a:rPr lang="fr-CH" b="1"/>
              <a:t>(Laperierre et al., R&amp;O 2002)</a:t>
            </a:r>
          </a:p>
          <a:p>
            <a:pPr eaLnBrk="0" hangingPunct="0"/>
            <a:endParaRPr lang="fr-CH" b="1"/>
          </a:p>
        </p:txBody>
      </p:sp>
      <p:sp>
        <p:nvSpPr>
          <p:cNvPr id="6149" name="Line 8"/>
          <p:cNvSpPr>
            <a:spLocks noChangeShapeType="1"/>
          </p:cNvSpPr>
          <p:nvPr/>
        </p:nvSpPr>
        <p:spPr bwMode="auto">
          <a:xfrm>
            <a:off x="1928813" y="4714875"/>
            <a:ext cx="685800" cy="0"/>
          </a:xfrm>
          <a:prstGeom prst="line">
            <a:avLst/>
          </a:prstGeom>
          <a:noFill/>
          <a:ln w="28575">
            <a:solidFill>
              <a:schemeClr val="tx1"/>
            </a:solidFill>
            <a:round/>
            <a:headEnd/>
            <a:tailEnd type="triangle" w="med" len="med"/>
          </a:ln>
        </p:spPr>
        <p:txBody>
          <a:bodyPr/>
          <a:lstStyle/>
          <a:p>
            <a:endParaRPr lang="ru-RU"/>
          </a:p>
        </p:txBody>
      </p:sp>
      <p:graphicFrame>
        <p:nvGraphicFramePr>
          <p:cNvPr id="6146" name="Object 11"/>
          <p:cNvGraphicFramePr>
            <a:graphicFrameLocks/>
          </p:cNvGraphicFramePr>
          <p:nvPr/>
        </p:nvGraphicFramePr>
        <p:xfrm>
          <a:off x="8153400" y="457200"/>
          <a:ext cx="803275" cy="490538"/>
        </p:xfrm>
        <a:graphic>
          <a:graphicData uri="http://schemas.openxmlformats.org/presentationml/2006/ole">
            <mc:AlternateContent xmlns:mc="http://schemas.openxmlformats.org/markup-compatibility/2006">
              <mc:Choice xmlns:v="urn:schemas-microsoft-com:vml" Requires="v">
                <p:oleObj spid="_x0000_s241667" name="Document" r:id="rId3" imgW="1728216" imgH="935431" progId="Word.Document.8">
                  <p:embed/>
                </p:oleObj>
              </mc:Choice>
              <mc:Fallback>
                <p:oleObj name="Document" r:id="rId3" imgW="1728216" imgH="935431" progId="Word.Document.8">
                  <p:embed/>
                  <p:pic>
                    <p:nvPicPr>
                      <p:cNvPr id="0" name="Object 1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3400" y="457200"/>
                        <a:ext cx="803275" cy="49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6150" name="Picture 8"/>
          <p:cNvPicPr>
            <a:picLocks noChangeAspect="1" noChangeArrowheads="1"/>
          </p:cNvPicPr>
          <p:nvPr/>
        </p:nvPicPr>
        <p:blipFill>
          <a:blip r:embed="rId5" cstate="print"/>
          <a:srcRect/>
          <a:stretch>
            <a:fillRect/>
          </a:stretch>
        </p:blipFill>
        <p:spPr bwMode="auto">
          <a:xfrm>
            <a:off x="5275263" y="2000250"/>
            <a:ext cx="3868737" cy="3257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pPr eaLnBrk="1" fontAlgn="auto" hangingPunct="1">
              <a:spcAft>
                <a:spcPts val="0"/>
              </a:spcAft>
              <a:defRPr/>
            </a:pPr>
            <a:r>
              <a:rPr lang="ru-RU" dirty="0" smtClean="0"/>
              <a:t>Лекарственное лечение</a:t>
            </a:r>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2"/>
          <p:cNvSpPr txBox="1">
            <a:spLocks noChangeArrowheads="1"/>
          </p:cNvSpPr>
          <p:nvPr/>
        </p:nvSpPr>
        <p:spPr bwMode="auto">
          <a:xfrm>
            <a:off x="-304800" y="457200"/>
            <a:ext cx="9275763" cy="630238"/>
          </a:xfrm>
          <a:prstGeom prst="rect">
            <a:avLst/>
          </a:prstGeom>
          <a:noFill/>
          <a:ln w="9525">
            <a:noFill/>
            <a:miter lim="800000"/>
            <a:headEnd/>
            <a:tailEnd/>
          </a:ln>
        </p:spPr>
        <p:txBody>
          <a:bodyPr>
            <a:spAutoFit/>
          </a:bodyPr>
          <a:lstStyle/>
          <a:p>
            <a:pPr algn="ctr" eaLnBrk="0" hangingPunct="0"/>
            <a:r>
              <a:rPr lang="ru-RU" sz="3500" b="1">
                <a:solidFill>
                  <a:schemeClr val="tx2"/>
                </a:solidFill>
              </a:rPr>
              <a:t>ХИМИОТЕРАПИЯ </a:t>
            </a:r>
            <a:endParaRPr lang="fr-FR" sz="3500" b="1">
              <a:solidFill>
                <a:schemeClr val="tx2"/>
              </a:solidFill>
            </a:endParaRPr>
          </a:p>
        </p:txBody>
      </p:sp>
      <p:graphicFrame>
        <p:nvGraphicFramePr>
          <p:cNvPr id="4098" name="Object 3"/>
          <p:cNvGraphicFramePr>
            <a:graphicFrameLocks/>
          </p:cNvGraphicFramePr>
          <p:nvPr/>
        </p:nvGraphicFramePr>
        <p:xfrm>
          <a:off x="8143875" y="571500"/>
          <a:ext cx="803275" cy="490538"/>
        </p:xfrm>
        <a:graphic>
          <a:graphicData uri="http://schemas.openxmlformats.org/presentationml/2006/ole">
            <mc:AlternateContent xmlns:mc="http://schemas.openxmlformats.org/markup-compatibility/2006">
              <mc:Choice xmlns:v="urn:schemas-microsoft-com:vml" Requires="v">
                <p:oleObj spid="_x0000_s240643" name="Document" r:id="rId3" imgW="1728216" imgH="935431" progId="Word.Document.8">
                  <p:embed/>
                </p:oleObj>
              </mc:Choice>
              <mc:Fallback>
                <p:oleObj name="Document" r:id="rId3" imgW="1728216" imgH="935431" progId="Word.Document.8">
                  <p:embed/>
                  <p:pic>
                    <p:nvPicPr>
                      <p:cNvPr id="0" name="Object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3875" y="571500"/>
                        <a:ext cx="803275" cy="49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Group 8"/>
          <p:cNvGrpSpPr>
            <a:grpSpLocks/>
          </p:cNvGrpSpPr>
          <p:nvPr/>
        </p:nvGrpSpPr>
        <p:grpSpPr bwMode="auto">
          <a:xfrm>
            <a:off x="533400" y="1981200"/>
            <a:ext cx="8301038" cy="3803650"/>
            <a:chOff x="155" y="1286"/>
            <a:chExt cx="5504" cy="1939"/>
          </a:xfrm>
        </p:grpSpPr>
        <p:sp>
          <p:nvSpPr>
            <p:cNvPr id="4101" name="Text Box 9"/>
            <p:cNvSpPr txBox="1">
              <a:spLocks noChangeArrowheads="1"/>
            </p:cNvSpPr>
            <p:nvPr/>
          </p:nvSpPr>
          <p:spPr bwMode="auto">
            <a:xfrm>
              <a:off x="155" y="1392"/>
              <a:ext cx="3000" cy="1742"/>
            </a:xfrm>
            <a:prstGeom prst="rect">
              <a:avLst/>
            </a:prstGeom>
            <a:noFill/>
            <a:ln w="9525">
              <a:noFill/>
              <a:miter lim="800000"/>
              <a:headEnd/>
              <a:tailEnd/>
            </a:ln>
          </p:spPr>
          <p:txBody>
            <a:bodyPr>
              <a:spAutoFit/>
            </a:bodyPr>
            <a:lstStyle/>
            <a:p>
              <a:pPr eaLnBrk="0" hangingPunct="0">
                <a:buClr>
                  <a:schemeClr val="tx2"/>
                </a:buClr>
                <a:buSzPts val="2400"/>
                <a:buFont typeface="Wingdings" pitchFamily="2" charset="2"/>
                <a:buNone/>
              </a:pPr>
              <a:r>
                <a:rPr lang="fr-CH" b="1"/>
                <a:t>-12 </a:t>
              </a:r>
              <a:r>
                <a:rPr lang="ru-RU" b="1"/>
                <a:t>рандомизированных трайлов</a:t>
              </a:r>
              <a:r>
                <a:rPr lang="fr-CH" b="1"/>
                <a:t>:</a:t>
              </a:r>
            </a:p>
            <a:p>
              <a:pPr eaLnBrk="0" hangingPunct="0">
                <a:buClr>
                  <a:schemeClr val="tx2"/>
                </a:buClr>
                <a:buSzPts val="2400"/>
                <a:buFont typeface="Wingdings" pitchFamily="2" charset="2"/>
                <a:buNone/>
              </a:pPr>
              <a:endParaRPr lang="fr-CH" b="1"/>
            </a:p>
            <a:p>
              <a:pPr eaLnBrk="0" hangingPunct="0"/>
              <a:r>
                <a:rPr lang="fr-CH" b="1"/>
                <a:t>-</a:t>
              </a:r>
              <a:r>
                <a:rPr lang="ru-RU" b="1"/>
                <a:t>препараты нитрозомочевины</a:t>
              </a:r>
              <a:endParaRPr lang="fr-CH" b="1"/>
            </a:p>
            <a:p>
              <a:pPr eaLnBrk="0" hangingPunct="0"/>
              <a:endParaRPr lang="fr-CH" b="1"/>
            </a:p>
            <a:p>
              <a:pPr eaLnBrk="0" hangingPunct="0">
                <a:buClr>
                  <a:schemeClr val="tx2"/>
                </a:buClr>
                <a:buSzPts val="2400"/>
                <a:buFont typeface="Wingdings" pitchFamily="2" charset="2"/>
                <a:buNone/>
              </a:pPr>
              <a:r>
                <a:rPr lang="fr-CH" b="1"/>
                <a:t>-</a:t>
              </a:r>
              <a:r>
                <a:rPr lang="ru-RU" b="1"/>
                <a:t>абсолютное увеличение выживаемости</a:t>
              </a:r>
              <a:r>
                <a:rPr lang="fr-CH" b="1"/>
                <a:t>: </a:t>
              </a:r>
              <a:r>
                <a:rPr lang="ru-RU" b="1"/>
                <a:t>только </a:t>
              </a:r>
              <a:r>
                <a:rPr lang="fr-CH" b="1"/>
                <a:t>6 % </a:t>
              </a:r>
              <a:r>
                <a:rPr lang="ru-RU" b="1"/>
                <a:t>на каждый год</a:t>
              </a:r>
              <a:endParaRPr lang="fr-CH" b="1"/>
            </a:p>
            <a:p>
              <a:pPr eaLnBrk="0" hangingPunct="0">
                <a:buClr>
                  <a:schemeClr val="tx2"/>
                </a:buClr>
                <a:buSzPts val="2400"/>
                <a:buFont typeface="Wingdings" pitchFamily="2" charset="2"/>
                <a:buNone/>
              </a:pPr>
              <a:r>
                <a:rPr lang="ru-RU" b="1"/>
                <a:t>Или 2 мес. Средней выживаемости</a:t>
              </a:r>
              <a:endParaRPr lang="fr-CH" b="1"/>
            </a:p>
            <a:p>
              <a:pPr eaLnBrk="0" hangingPunct="0"/>
              <a:r>
                <a:rPr lang="fr-CH" b="1"/>
                <a:t> </a:t>
              </a:r>
            </a:p>
            <a:p>
              <a:pPr eaLnBrk="0" hangingPunct="0"/>
              <a:r>
                <a:rPr lang="fr-CH" b="1"/>
                <a:t>      (Stewart, Lancet 2002)</a:t>
              </a:r>
            </a:p>
            <a:p>
              <a:pPr eaLnBrk="0" hangingPunct="0"/>
              <a:endParaRPr lang="fr-CH" b="1"/>
            </a:p>
            <a:p>
              <a:pPr eaLnBrk="0" hangingPunct="0"/>
              <a:endParaRPr lang="fr-FR" b="1"/>
            </a:p>
          </p:txBody>
        </p:sp>
        <p:pic>
          <p:nvPicPr>
            <p:cNvPr id="4102" name="Picture 11" descr="c:\windows\TEMP\~AUT0013.bmp"/>
            <p:cNvPicPr>
              <a:picLocks noChangeAspect="1" noChangeArrowheads="1"/>
            </p:cNvPicPr>
            <p:nvPr/>
          </p:nvPicPr>
          <p:blipFill>
            <a:blip r:embed="rId5" cstate="print"/>
            <a:srcRect/>
            <a:stretch>
              <a:fillRect/>
            </a:stretch>
          </p:blipFill>
          <p:spPr bwMode="auto">
            <a:xfrm>
              <a:off x="3057" y="1286"/>
              <a:ext cx="2602" cy="1939"/>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2"/>
          <p:cNvSpPr txBox="1">
            <a:spLocks noChangeArrowheads="1"/>
          </p:cNvSpPr>
          <p:nvPr/>
        </p:nvSpPr>
        <p:spPr bwMode="auto">
          <a:xfrm>
            <a:off x="533400" y="355600"/>
            <a:ext cx="8077200" cy="641350"/>
          </a:xfrm>
          <a:prstGeom prst="rect">
            <a:avLst/>
          </a:prstGeom>
          <a:noFill/>
          <a:ln w="9525">
            <a:noFill/>
            <a:miter lim="800000"/>
            <a:headEnd/>
            <a:tailEnd/>
          </a:ln>
        </p:spPr>
        <p:txBody>
          <a:bodyPr>
            <a:spAutoFit/>
          </a:bodyPr>
          <a:lstStyle/>
          <a:p>
            <a:pPr algn="ctr" eaLnBrk="0" hangingPunct="0"/>
            <a:r>
              <a:rPr lang="fr-CH" sz="3600" b="1" dirty="0">
                <a:solidFill>
                  <a:schemeClr val="tx2"/>
                </a:solidFill>
              </a:rPr>
              <a:t> </a:t>
            </a:r>
            <a:r>
              <a:rPr lang="ru-RU" sz="3600" b="1" dirty="0"/>
              <a:t>Характеристики </a:t>
            </a:r>
            <a:r>
              <a:rPr lang="ru-RU" sz="3600" b="1" dirty="0" err="1"/>
              <a:t>темодала</a:t>
            </a:r>
            <a:endParaRPr lang="fr-FR" sz="3200" b="1" dirty="0"/>
          </a:p>
        </p:txBody>
      </p:sp>
      <p:graphicFrame>
        <p:nvGraphicFramePr>
          <p:cNvPr id="5122" name="Object 10"/>
          <p:cNvGraphicFramePr>
            <a:graphicFrameLocks/>
          </p:cNvGraphicFramePr>
          <p:nvPr/>
        </p:nvGraphicFramePr>
        <p:xfrm>
          <a:off x="8077200" y="6172200"/>
          <a:ext cx="803275" cy="490538"/>
        </p:xfrm>
        <a:graphic>
          <a:graphicData uri="http://schemas.openxmlformats.org/presentationml/2006/ole">
            <mc:AlternateContent xmlns:mc="http://schemas.openxmlformats.org/markup-compatibility/2006">
              <mc:Choice xmlns:v="urn:schemas-microsoft-com:vml" Requires="v">
                <p:oleObj spid="_x0000_s130051" name="Document" r:id="rId3" imgW="1728216" imgH="935431" progId="Word.Document.8">
                  <p:embed/>
                </p:oleObj>
              </mc:Choice>
              <mc:Fallback>
                <p:oleObj name="Document" r:id="rId3" imgW="1728216" imgH="935431" progId="Word.Document.8">
                  <p:embed/>
                  <p:pic>
                    <p:nvPicPr>
                      <p:cNvPr id="0" name="Object 1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7200" y="6172200"/>
                        <a:ext cx="803275" cy="49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124" name="Text Box 11"/>
          <p:cNvSpPr txBox="1">
            <a:spLocks noChangeArrowheads="1"/>
          </p:cNvSpPr>
          <p:nvPr/>
        </p:nvSpPr>
        <p:spPr bwMode="auto">
          <a:xfrm>
            <a:off x="482600" y="1828800"/>
            <a:ext cx="4699000" cy="3323987"/>
          </a:xfrm>
          <a:prstGeom prst="rect">
            <a:avLst/>
          </a:prstGeom>
          <a:noFill/>
          <a:ln w="9525">
            <a:noFill/>
            <a:miter lim="800000"/>
            <a:headEnd/>
            <a:tailEnd/>
          </a:ln>
        </p:spPr>
        <p:txBody>
          <a:bodyPr>
            <a:spAutoFit/>
          </a:bodyPr>
          <a:lstStyle/>
          <a:p>
            <a:pPr eaLnBrk="0" hangingPunct="0">
              <a:buClr>
                <a:schemeClr val="tx2"/>
              </a:buClr>
              <a:buSzPts val="2100"/>
              <a:buFont typeface="Wingdings" pitchFamily="2" charset="2"/>
              <a:buNone/>
            </a:pPr>
            <a:r>
              <a:rPr lang="ru-RU" sz="2400" b="1" dirty="0" smtClean="0"/>
              <a:t>Разработан </a:t>
            </a:r>
            <a:r>
              <a:rPr lang="ru-RU" sz="2400" b="1" dirty="0"/>
              <a:t>в 80-е годы в Великобритании (</a:t>
            </a:r>
            <a:r>
              <a:rPr lang="fr-CH" sz="2400" b="1" dirty="0"/>
              <a:t>Cancer Research Campaign</a:t>
            </a:r>
            <a:r>
              <a:rPr lang="ru-RU" sz="2400" b="1" dirty="0"/>
              <a:t>)</a:t>
            </a:r>
            <a:r>
              <a:rPr lang="fr-CH" sz="2400" b="1" dirty="0"/>
              <a:t>.</a:t>
            </a:r>
          </a:p>
          <a:p>
            <a:pPr eaLnBrk="0" hangingPunct="0">
              <a:buClr>
                <a:schemeClr val="tx2"/>
              </a:buClr>
              <a:buSzPts val="2100"/>
              <a:buFont typeface="Wingdings" pitchFamily="2" charset="2"/>
              <a:buNone/>
            </a:pPr>
            <a:endParaRPr lang="fr-CH" sz="2400" b="1" dirty="0"/>
          </a:p>
          <a:p>
            <a:pPr eaLnBrk="0" hangingPunct="0">
              <a:buClr>
                <a:schemeClr val="tx2"/>
              </a:buClr>
              <a:buSzPts val="2100"/>
              <a:buFont typeface="Wingdings" pitchFamily="2" charset="2"/>
              <a:buNone/>
            </a:pPr>
            <a:r>
              <a:rPr lang="ru-RU" sz="2400" b="1" dirty="0" smtClean="0"/>
              <a:t>Отличная </a:t>
            </a:r>
            <a:r>
              <a:rPr lang="ru-RU" sz="2400" b="1" dirty="0" err="1"/>
              <a:t>биодоступность</a:t>
            </a:r>
            <a:r>
              <a:rPr lang="ru-RU" sz="2400" b="1" dirty="0"/>
              <a:t> и проникновение через ГЭБ. </a:t>
            </a:r>
            <a:endParaRPr lang="fr-CH" sz="2400" b="1" dirty="0"/>
          </a:p>
          <a:p>
            <a:pPr eaLnBrk="0" hangingPunct="0">
              <a:buClr>
                <a:schemeClr val="tx2"/>
              </a:buClr>
              <a:buSzPts val="2100"/>
              <a:buFont typeface="Wingdings" pitchFamily="2" charset="2"/>
              <a:buNone/>
            </a:pPr>
            <a:endParaRPr lang="fr-CH" sz="2400" b="1" dirty="0"/>
          </a:p>
          <a:p>
            <a:pPr eaLnBrk="0" hangingPunct="0">
              <a:buClr>
                <a:schemeClr val="tx2"/>
              </a:buClr>
              <a:buSzPts val="2100"/>
              <a:buFont typeface="Wingdings" pitchFamily="2" charset="2"/>
              <a:buNone/>
            </a:pPr>
            <a:r>
              <a:rPr lang="ru-RU" sz="2400" b="1" smtClean="0"/>
              <a:t>ДНК </a:t>
            </a:r>
            <a:r>
              <a:rPr lang="ru-RU" sz="2400" b="1" dirty="0"/>
              <a:t>–</a:t>
            </a:r>
            <a:r>
              <a:rPr lang="ru-RU" sz="2400" b="1" dirty="0" err="1"/>
              <a:t>алкилирующий</a:t>
            </a:r>
            <a:r>
              <a:rPr lang="ru-RU" sz="2400" b="1" dirty="0"/>
              <a:t> агент</a:t>
            </a:r>
            <a:r>
              <a:rPr lang="fr-CH" sz="2400" b="1" dirty="0"/>
              <a:t>.</a:t>
            </a:r>
          </a:p>
          <a:p>
            <a:pPr eaLnBrk="0" hangingPunct="0"/>
            <a:endParaRPr lang="fr-FR" b="1" dirty="0"/>
          </a:p>
        </p:txBody>
      </p:sp>
      <p:pic>
        <p:nvPicPr>
          <p:cNvPr id="5125" name="Picture 12" descr="c:\windows\TEMP\~AUT0031.bmp"/>
          <p:cNvPicPr>
            <a:picLocks noChangeAspect="1" noChangeArrowheads="1"/>
          </p:cNvPicPr>
          <p:nvPr/>
        </p:nvPicPr>
        <p:blipFill>
          <a:blip r:embed="rId5" cstate="print"/>
          <a:srcRect/>
          <a:stretch>
            <a:fillRect/>
          </a:stretch>
        </p:blipFill>
        <p:spPr bwMode="auto">
          <a:xfrm>
            <a:off x="5105400" y="1600200"/>
            <a:ext cx="3581400" cy="381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Text Box 2"/>
          <p:cNvSpPr txBox="1">
            <a:spLocks noChangeArrowheads="1"/>
          </p:cNvSpPr>
          <p:nvPr/>
        </p:nvSpPr>
        <p:spPr bwMode="auto">
          <a:xfrm>
            <a:off x="3460750" y="2141538"/>
            <a:ext cx="5276850" cy="1692275"/>
          </a:xfrm>
          <a:prstGeom prst="rect">
            <a:avLst/>
          </a:prstGeom>
          <a:noFill/>
          <a:ln w="28575" algn="ctr">
            <a:noFill/>
            <a:miter lim="800000"/>
            <a:headEnd/>
            <a:tailEnd/>
          </a:ln>
          <a:effectLst/>
        </p:spPr>
        <p:txBody>
          <a:bodyPr>
            <a:spAutoFit/>
          </a:bodyPr>
          <a:lstStyle/>
          <a:p>
            <a:pPr eaLnBrk="0" fontAlgn="auto" hangingPunct="0">
              <a:spcBef>
                <a:spcPct val="40000"/>
              </a:spcBef>
              <a:spcAft>
                <a:spcPts val="0"/>
              </a:spcAft>
              <a:tabLst>
                <a:tab pos="1663700" algn="l"/>
                <a:tab pos="2857500" algn="l"/>
              </a:tabLst>
              <a:defRPr/>
            </a:pPr>
            <a:r>
              <a:rPr lang="en-US" sz="2000" b="1" dirty="0">
                <a:effectLst>
                  <a:outerShdw blurRad="38100" dist="38100" dir="2700000" algn="tl">
                    <a:srgbClr val="000000"/>
                  </a:outerShdw>
                </a:effectLst>
                <a:latin typeface="Garamond" pitchFamily="18" charset="0"/>
                <a:cs typeface="Arial" charset="0"/>
              </a:rPr>
              <a:t>		</a:t>
            </a:r>
            <a:r>
              <a:rPr lang="ru-RU" sz="2000" b="1" dirty="0">
                <a:latin typeface="Garamond" pitchFamily="18" charset="0"/>
                <a:cs typeface="Arial" charset="0"/>
              </a:rPr>
              <a:t>ЛТ</a:t>
            </a:r>
            <a:r>
              <a:rPr lang="en-US" b="1" dirty="0">
                <a:latin typeface="Garamond" pitchFamily="18" charset="0"/>
                <a:cs typeface="Arial" charset="0"/>
              </a:rPr>
              <a:t>	TM</a:t>
            </a:r>
            <a:r>
              <a:rPr lang="ru-RU" b="1" dirty="0">
                <a:latin typeface="Garamond" pitchFamily="18" charset="0"/>
                <a:cs typeface="Arial" charset="0"/>
              </a:rPr>
              <a:t>Д</a:t>
            </a:r>
            <a:r>
              <a:rPr lang="en-US" b="1" dirty="0">
                <a:latin typeface="Garamond" pitchFamily="18" charset="0"/>
                <a:cs typeface="Arial" charset="0"/>
              </a:rPr>
              <a:t>/</a:t>
            </a:r>
            <a:r>
              <a:rPr lang="ru-RU" b="1" dirty="0">
                <a:latin typeface="Garamond" pitchFamily="18" charset="0"/>
                <a:cs typeface="Arial" charset="0"/>
              </a:rPr>
              <a:t>ЛТ</a:t>
            </a:r>
            <a:endParaRPr lang="en-US" b="1" dirty="0">
              <a:latin typeface="Garamond" pitchFamily="18" charset="0"/>
              <a:cs typeface="Arial" charset="0"/>
            </a:endParaRPr>
          </a:p>
          <a:p>
            <a:pPr eaLnBrk="0" fontAlgn="auto" hangingPunct="0">
              <a:lnSpc>
                <a:spcPct val="70000"/>
              </a:lnSpc>
              <a:spcBef>
                <a:spcPct val="40000"/>
              </a:spcBef>
              <a:spcAft>
                <a:spcPts val="0"/>
              </a:spcAft>
              <a:tabLst>
                <a:tab pos="1663700" algn="l"/>
                <a:tab pos="2857500" algn="l"/>
              </a:tabLst>
              <a:defRPr/>
            </a:pPr>
            <a:r>
              <a:rPr lang="ru-RU" sz="2000" b="1" dirty="0">
                <a:latin typeface="Garamond" pitchFamily="18" charset="0"/>
                <a:cs typeface="Arial" charset="0"/>
              </a:rPr>
              <a:t>Медиана</a:t>
            </a:r>
            <a:r>
              <a:rPr lang="en-US" sz="2000" b="1" dirty="0">
                <a:latin typeface="Garamond" pitchFamily="18" charset="0"/>
                <a:cs typeface="Arial" charset="0"/>
              </a:rPr>
              <a:t> , </a:t>
            </a:r>
            <a:r>
              <a:rPr lang="ru-RU" sz="2000" b="1" dirty="0" err="1">
                <a:latin typeface="Garamond" pitchFamily="18" charset="0"/>
                <a:cs typeface="Arial" charset="0"/>
              </a:rPr>
              <a:t>мес</a:t>
            </a:r>
            <a:r>
              <a:rPr lang="en-US" sz="2000" b="1" dirty="0">
                <a:latin typeface="Garamond" pitchFamily="18" charset="0"/>
                <a:cs typeface="Arial" charset="0"/>
              </a:rPr>
              <a:t>:	 5.0	  6.9</a:t>
            </a:r>
          </a:p>
          <a:p>
            <a:pPr eaLnBrk="0" fontAlgn="auto" hangingPunct="0">
              <a:lnSpc>
                <a:spcPct val="70000"/>
              </a:lnSpc>
              <a:spcBef>
                <a:spcPct val="40000"/>
              </a:spcBef>
              <a:spcAft>
                <a:spcPts val="0"/>
              </a:spcAft>
              <a:tabLst>
                <a:tab pos="1663700" algn="l"/>
                <a:tab pos="2857500" algn="l"/>
              </a:tabLst>
              <a:defRPr/>
            </a:pPr>
            <a:r>
              <a:rPr lang="en-US" sz="2000" b="1" dirty="0">
                <a:latin typeface="Garamond" pitchFamily="18" charset="0"/>
                <a:cs typeface="Arial" charset="0"/>
              </a:rPr>
              <a:t>1</a:t>
            </a:r>
            <a:r>
              <a:rPr lang="ru-RU" sz="2000" b="1" dirty="0">
                <a:latin typeface="Garamond" pitchFamily="18" charset="0"/>
                <a:cs typeface="Arial" charset="0"/>
              </a:rPr>
              <a:t> год</a:t>
            </a:r>
            <a:r>
              <a:rPr lang="en-US" sz="2000" b="1" dirty="0">
                <a:latin typeface="Garamond" pitchFamily="18" charset="0"/>
                <a:cs typeface="Arial" charset="0"/>
              </a:rPr>
              <a:t> :	 	 9%	  27%</a:t>
            </a:r>
          </a:p>
          <a:p>
            <a:pPr eaLnBrk="0" fontAlgn="auto" hangingPunct="0">
              <a:spcBef>
                <a:spcPts val="0"/>
              </a:spcBef>
              <a:spcAft>
                <a:spcPts val="0"/>
              </a:spcAft>
              <a:tabLst>
                <a:tab pos="1663700" algn="l"/>
                <a:tab pos="2857500" algn="l"/>
              </a:tabLst>
              <a:defRPr/>
            </a:pPr>
            <a:r>
              <a:rPr lang="en-US" sz="2000" b="1" dirty="0">
                <a:latin typeface="Garamond" pitchFamily="18" charset="0"/>
                <a:cs typeface="Arial" charset="0"/>
              </a:rPr>
              <a:t>2</a:t>
            </a:r>
            <a:r>
              <a:rPr lang="ru-RU" sz="2000" b="1" dirty="0">
                <a:latin typeface="Garamond" pitchFamily="18" charset="0"/>
                <a:cs typeface="Arial" charset="0"/>
              </a:rPr>
              <a:t> года</a:t>
            </a:r>
            <a:r>
              <a:rPr lang="en-US" sz="2000" b="1" dirty="0">
                <a:latin typeface="Garamond" pitchFamily="18" charset="0"/>
                <a:cs typeface="Arial" charset="0"/>
              </a:rPr>
              <a:t>:		 2%	  11%</a:t>
            </a:r>
          </a:p>
          <a:p>
            <a:pPr eaLnBrk="0" fontAlgn="auto" hangingPunct="0">
              <a:spcBef>
                <a:spcPts val="0"/>
              </a:spcBef>
              <a:spcAft>
                <a:spcPts val="0"/>
              </a:spcAft>
              <a:tabLst>
                <a:tab pos="1663700" algn="l"/>
                <a:tab pos="2857500" algn="l"/>
              </a:tabLst>
              <a:defRPr/>
            </a:pPr>
            <a:r>
              <a:rPr lang="en-US" b="1" i="1" dirty="0">
                <a:solidFill>
                  <a:srgbClr val="FFFF00"/>
                </a:solidFill>
                <a:latin typeface="Garamond" pitchFamily="18" charset="0"/>
                <a:cs typeface="Arial" charset="0"/>
              </a:rPr>
              <a:t>		</a:t>
            </a:r>
            <a:r>
              <a:rPr lang="en-US" b="1" i="1" dirty="0">
                <a:solidFill>
                  <a:srgbClr val="002060"/>
                </a:solidFill>
                <a:latin typeface="Garamond" pitchFamily="18" charset="0"/>
                <a:cs typeface="Arial" charset="0"/>
              </a:rPr>
              <a:t>   p </a:t>
            </a:r>
            <a:r>
              <a:rPr lang="en-US" sz="2000" b="1" dirty="0">
                <a:solidFill>
                  <a:srgbClr val="002060"/>
                </a:solidFill>
                <a:latin typeface="Garamond" pitchFamily="18" charset="0"/>
                <a:cs typeface="Arial" charset="0"/>
              </a:rPr>
              <a:t>&lt;0.0001</a:t>
            </a:r>
            <a:r>
              <a:rPr lang="en-US" b="1" dirty="0">
                <a:solidFill>
                  <a:srgbClr val="002060"/>
                </a:solidFill>
                <a:latin typeface="Garamond" pitchFamily="18" charset="0"/>
                <a:cs typeface="Arial" charset="0"/>
              </a:rPr>
              <a:t> </a:t>
            </a:r>
            <a:endParaRPr lang="en-US" sz="2000" b="1" dirty="0">
              <a:solidFill>
                <a:srgbClr val="002060"/>
              </a:solidFill>
              <a:latin typeface="Garamond" pitchFamily="18" charset="0"/>
              <a:cs typeface="Arial" charset="0"/>
            </a:endParaRPr>
          </a:p>
        </p:txBody>
      </p:sp>
      <p:sp>
        <p:nvSpPr>
          <p:cNvPr id="17411" name="Freeform 4"/>
          <p:cNvSpPr>
            <a:spLocks/>
          </p:cNvSpPr>
          <p:nvPr/>
        </p:nvSpPr>
        <p:spPr bwMode="auto">
          <a:xfrm>
            <a:off x="1366838" y="2220913"/>
            <a:ext cx="1587" cy="3341687"/>
          </a:xfrm>
          <a:custGeom>
            <a:avLst/>
            <a:gdLst>
              <a:gd name="T0" fmla="*/ 0 w 1587"/>
              <a:gd name="T1" fmla="*/ 0 h 2105"/>
              <a:gd name="T2" fmla="*/ 0 w 1587"/>
              <a:gd name="T3" fmla="*/ 2147483647 h 2105"/>
              <a:gd name="T4" fmla="*/ 0 w 1587"/>
              <a:gd name="T5" fmla="*/ 0 h 2105"/>
              <a:gd name="T6" fmla="*/ 0 60000 65536"/>
              <a:gd name="T7" fmla="*/ 0 60000 65536"/>
              <a:gd name="T8" fmla="*/ 0 60000 65536"/>
              <a:gd name="T9" fmla="*/ 0 w 1587"/>
              <a:gd name="T10" fmla="*/ 0 h 2105"/>
              <a:gd name="T11" fmla="*/ 1587 w 1587"/>
              <a:gd name="T12" fmla="*/ 2105 h 2105"/>
            </a:gdLst>
            <a:ahLst/>
            <a:cxnLst>
              <a:cxn ang="T6">
                <a:pos x="T0" y="T1"/>
              </a:cxn>
              <a:cxn ang="T7">
                <a:pos x="T2" y="T3"/>
              </a:cxn>
              <a:cxn ang="T8">
                <a:pos x="T4" y="T5"/>
              </a:cxn>
            </a:cxnLst>
            <a:rect l="T9" t="T10" r="T11" b="T12"/>
            <a:pathLst>
              <a:path w="1587" h="2105">
                <a:moveTo>
                  <a:pt x="0" y="0"/>
                </a:moveTo>
                <a:lnTo>
                  <a:pt x="0" y="2105"/>
                </a:lnTo>
                <a:lnTo>
                  <a:pt x="0" y="0"/>
                </a:lnTo>
                <a:close/>
              </a:path>
            </a:pathLst>
          </a:custGeom>
          <a:solidFill>
            <a:schemeClr val="tx1"/>
          </a:solidFill>
          <a:ln w="9525">
            <a:solidFill>
              <a:schemeClr val="tx1"/>
            </a:solidFill>
            <a:round/>
            <a:headEnd/>
            <a:tailEnd/>
          </a:ln>
        </p:spPr>
        <p:txBody>
          <a:bodyPr/>
          <a:lstStyle/>
          <a:p>
            <a:endParaRPr lang="ru-RU"/>
          </a:p>
        </p:txBody>
      </p:sp>
      <p:sp>
        <p:nvSpPr>
          <p:cNvPr id="17412" name="Freeform 5"/>
          <p:cNvSpPr>
            <a:spLocks/>
          </p:cNvSpPr>
          <p:nvPr/>
        </p:nvSpPr>
        <p:spPr bwMode="auto">
          <a:xfrm>
            <a:off x="1366838" y="5562600"/>
            <a:ext cx="6756400" cy="1588"/>
          </a:xfrm>
          <a:custGeom>
            <a:avLst/>
            <a:gdLst>
              <a:gd name="T0" fmla="*/ 0 w 4256"/>
              <a:gd name="T1" fmla="*/ 0 h 1588"/>
              <a:gd name="T2" fmla="*/ 2147483647 w 4256"/>
              <a:gd name="T3" fmla="*/ 0 h 1588"/>
              <a:gd name="T4" fmla="*/ 0 w 4256"/>
              <a:gd name="T5" fmla="*/ 0 h 1588"/>
              <a:gd name="T6" fmla="*/ 0 60000 65536"/>
              <a:gd name="T7" fmla="*/ 0 60000 65536"/>
              <a:gd name="T8" fmla="*/ 0 60000 65536"/>
              <a:gd name="T9" fmla="*/ 0 w 4256"/>
              <a:gd name="T10" fmla="*/ 0 h 1588"/>
              <a:gd name="T11" fmla="*/ 4256 w 4256"/>
              <a:gd name="T12" fmla="*/ 1588 h 1588"/>
            </a:gdLst>
            <a:ahLst/>
            <a:cxnLst>
              <a:cxn ang="T6">
                <a:pos x="T0" y="T1"/>
              </a:cxn>
              <a:cxn ang="T7">
                <a:pos x="T2" y="T3"/>
              </a:cxn>
              <a:cxn ang="T8">
                <a:pos x="T4" y="T5"/>
              </a:cxn>
            </a:cxnLst>
            <a:rect l="T9" t="T10" r="T11" b="T12"/>
            <a:pathLst>
              <a:path w="4256" h="1588">
                <a:moveTo>
                  <a:pt x="0" y="0"/>
                </a:moveTo>
                <a:lnTo>
                  <a:pt x="4256" y="0"/>
                </a:lnTo>
                <a:lnTo>
                  <a:pt x="0" y="0"/>
                </a:lnTo>
                <a:close/>
              </a:path>
            </a:pathLst>
          </a:custGeom>
          <a:solidFill>
            <a:srgbClr val="FFFFFF"/>
          </a:solidFill>
          <a:ln w="9525">
            <a:noFill/>
            <a:round/>
            <a:headEnd/>
            <a:tailEnd/>
          </a:ln>
        </p:spPr>
        <p:txBody>
          <a:bodyPr/>
          <a:lstStyle/>
          <a:p>
            <a:endParaRPr lang="ru-RU"/>
          </a:p>
        </p:txBody>
      </p:sp>
      <p:sp>
        <p:nvSpPr>
          <p:cNvPr id="17413" name="Line 6"/>
          <p:cNvSpPr>
            <a:spLocks noChangeShapeType="1"/>
          </p:cNvSpPr>
          <p:nvPr/>
        </p:nvSpPr>
        <p:spPr bwMode="auto">
          <a:xfrm flipV="1">
            <a:off x="1366838" y="2220913"/>
            <a:ext cx="1587" cy="3341687"/>
          </a:xfrm>
          <a:prstGeom prst="line">
            <a:avLst/>
          </a:prstGeom>
          <a:noFill/>
          <a:ln w="19050">
            <a:solidFill>
              <a:schemeClr val="tx1"/>
            </a:solidFill>
            <a:round/>
            <a:headEnd/>
            <a:tailEnd/>
          </a:ln>
        </p:spPr>
        <p:txBody>
          <a:bodyPr/>
          <a:lstStyle/>
          <a:p>
            <a:endParaRPr lang="ru-RU"/>
          </a:p>
        </p:txBody>
      </p:sp>
      <p:sp>
        <p:nvSpPr>
          <p:cNvPr id="17414" name="Line 7"/>
          <p:cNvSpPr>
            <a:spLocks noChangeShapeType="1"/>
          </p:cNvSpPr>
          <p:nvPr/>
        </p:nvSpPr>
        <p:spPr bwMode="auto">
          <a:xfrm flipH="1">
            <a:off x="1366838" y="5562600"/>
            <a:ext cx="6756400" cy="1588"/>
          </a:xfrm>
          <a:prstGeom prst="line">
            <a:avLst/>
          </a:prstGeom>
          <a:noFill/>
          <a:ln w="19050">
            <a:solidFill>
              <a:schemeClr val="tx1"/>
            </a:solidFill>
            <a:round/>
            <a:headEnd/>
            <a:tailEnd/>
          </a:ln>
        </p:spPr>
        <p:txBody>
          <a:bodyPr/>
          <a:lstStyle/>
          <a:p>
            <a:endParaRPr lang="ru-RU"/>
          </a:p>
        </p:txBody>
      </p:sp>
      <p:sp>
        <p:nvSpPr>
          <p:cNvPr id="17415" name="Rectangle 8"/>
          <p:cNvSpPr>
            <a:spLocks noChangeArrowheads="1"/>
          </p:cNvSpPr>
          <p:nvPr/>
        </p:nvSpPr>
        <p:spPr bwMode="auto">
          <a:xfrm>
            <a:off x="8216900" y="5507038"/>
            <a:ext cx="495300" cy="152400"/>
          </a:xfrm>
          <a:prstGeom prst="rect">
            <a:avLst/>
          </a:prstGeom>
          <a:noFill/>
          <a:ln w="9525">
            <a:noFill/>
            <a:miter lim="800000"/>
            <a:headEnd/>
            <a:tailEnd/>
          </a:ln>
        </p:spPr>
        <p:txBody>
          <a:bodyPr wrap="none" lIns="0" tIns="0" rIns="0" bIns="0">
            <a:spAutoFit/>
          </a:bodyPr>
          <a:lstStyle/>
          <a:p>
            <a:r>
              <a:rPr lang="en-US" sz="1000" b="1">
                <a:latin typeface="Garamond" pitchFamily="18" charset="0"/>
              </a:rPr>
              <a:t>(months)</a:t>
            </a:r>
            <a:endParaRPr lang="en-US" b="1">
              <a:latin typeface="Garamond" pitchFamily="18" charset="0"/>
            </a:endParaRPr>
          </a:p>
        </p:txBody>
      </p:sp>
      <p:sp>
        <p:nvSpPr>
          <p:cNvPr id="17416" name="Rectangle 9"/>
          <p:cNvSpPr>
            <a:spLocks noChangeArrowheads="1"/>
          </p:cNvSpPr>
          <p:nvPr/>
        </p:nvSpPr>
        <p:spPr bwMode="auto">
          <a:xfrm>
            <a:off x="1328738" y="5630863"/>
            <a:ext cx="107950" cy="274637"/>
          </a:xfrm>
          <a:prstGeom prst="rect">
            <a:avLst/>
          </a:prstGeom>
          <a:noFill/>
          <a:ln w="9525">
            <a:noFill/>
            <a:miter lim="800000"/>
            <a:headEnd/>
            <a:tailEnd/>
          </a:ln>
        </p:spPr>
        <p:txBody>
          <a:bodyPr wrap="none" lIns="0" tIns="0" rIns="0" bIns="0">
            <a:spAutoFit/>
          </a:bodyPr>
          <a:lstStyle/>
          <a:p>
            <a:pPr algn="ctr"/>
            <a:r>
              <a:rPr lang="en-US" b="1">
                <a:latin typeface="Garamond" pitchFamily="18" charset="0"/>
              </a:rPr>
              <a:t>0</a:t>
            </a:r>
          </a:p>
        </p:txBody>
      </p:sp>
      <p:sp>
        <p:nvSpPr>
          <p:cNvPr id="17417" name="Freeform 10"/>
          <p:cNvSpPr>
            <a:spLocks/>
          </p:cNvSpPr>
          <p:nvPr/>
        </p:nvSpPr>
        <p:spPr bwMode="auto">
          <a:xfrm>
            <a:off x="1366838" y="5562600"/>
            <a:ext cx="1587" cy="58738"/>
          </a:xfrm>
          <a:custGeom>
            <a:avLst/>
            <a:gdLst>
              <a:gd name="T0" fmla="*/ 0 w 1587"/>
              <a:gd name="T1" fmla="*/ 0 h 37"/>
              <a:gd name="T2" fmla="*/ 0 w 1587"/>
              <a:gd name="T3" fmla="*/ 2147483647 h 37"/>
              <a:gd name="T4" fmla="*/ 0 w 1587"/>
              <a:gd name="T5" fmla="*/ 0 h 37"/>
              <a:gd name="T6" fmla="*/ 0 60000 65536"/>
              <a:gd name="T7" fmla="*/ 0 60000 65536"/>
              <a:gd name="T8" fmla="*/ 0 60000 65536"/>
              <a:gd name="T9" fmla="*/ 0 w 1587"/>
              <a:gd name="T10" fmla="*/ 0 h 37"/>
              <a:gd name="T11" fmla="*/ 1587 w 1587"/>
              <a:gd name="T12" fmla="*/ 37 h 37"/>
            </a:gdLst>
            <a:ahLst/>
            <a:cxnLst>
              <a:cxn ang="T6">
                <a:pos x="T0" y="T1"/>
              </a:cxn>
              <a:cxn ang="T7">
                <a:pos x="T2" y="T3"/>
              </a:cxn>
              <a:cxn ang="T8">
                <a:pos x="T4" y="T5"/>
              </a:cxn>
            </a:cxnLst>
            <a:rect l="T9" t="T10" r="T11" b="T12"/>
            <a:pathLst>
              <a:path w="1587" h="37">
                <a:moveTo>
                  <a:pt x="0" y="0"/>
                </a:moveTo>
                <a:lnTo>
                  <a:pt x="0" y="37"/>
                </a:lnTo>
                <a:lnTo>
                  <a:pt x="0" y="0"/>
                </a:lnTo>
                <a:close/>
              </a:path>
            </a:pathLst>
          </a:custGeom>
          <a:solidFill>
            <a:schemeClr val="tx1"/>
          </a:solidFill>
          <a:ln w="9525">
            <a:solidFill>
              <a:schemeClr val="tx1"/>
            </a:solidFill>
            <a:round/>
            <a:headEnd/>
            <a:tailEnd/>
          </a:ln>
        </p:spPr>
        <p:txBody>
          <a:bodyPr/>
          <a:lstStyle/>
          <a:p>
            <a:endParaRPr lang="ru-RU"/>
          </a:p>
        </p:txBody>
      </p:sp>
      <p:sp>
        <p:nvSpPr>
          <p:cNvPr id="17418" name="Line 11"/>
          <p:cNvSpPr>
            <a:spLocks noChangeShapeType="1"/>
          </p:cNvSpPr>
          <p:nvPr/>
        </p:nvSpPr>
        <p:spPr bwMode="auto">
          <a:xfrm flipV="1">
            <a:off x="1366838" y="5562600"/>
            <a:ext cx="1587" cy="58738"/>
          </a:xfrm>
          <a:prstGeom prst="line">
            <a:avLst/>
          </a:prstGeom>
          <a:noFill/>
          <a:ln w="19050">
            <a:solidFill>
              <a:schemeClr val="tx1"/>
            </a:solidFill>
            <a:round/>
            <a:headEnd/>
            <a:tailEnd/>
          </a:ln>
        </p:spPr>
        <p:txBody>
          <a:bodyPr/>
          <a:lstStyle/>
          <a:p>
            <a:endParaRPr lang="ru-RU"/>
          </a:p>
        </p:txBody>
      </p:sp>
      <p:sp>
        <p:nvSpPr>
          <p:cNvPr id="17419" name="Rectangle 12"/>
          <p:cNvSpPr>
            <a:spLocks noChangeArrowheads="1"/>
          </p:cNvSpPr>
          <p:nvPr/>
        </p:nvSpPr>
        <p:spPr bwMode="auto">
          <a:xfrm>
            <a:off x="2292350" y="5630863"/>
            <a:ext cx="107950" cy="274637"/>
          </a:xfrm>
          <a:prstGeom prst="rect">
            <a:avLst/>
          </a:prstGeom>
          <a:noFill/>
          <a:ln w="9525">
            <a:noFill/>
            <a:miter lim="800000"/>
            <a:headEnd/>
            <a:tailEnd/>
          </a:ln>
        </p:spPr>
        <p:txBody>
          <a:bodyPr wrap="none" lIns="0" tIns="0" rIns="0" bIns="0">
            <a:spAutoFit/>
          </a:bodyPr>
          <a:lstStyle/>
          <a:p>
            <a:pPr algn="ctr"/>
            <a:r>
              <a:rPr lang="en-US" b="1">
                <a:latin typeface="Garamond" pitchFamily="18" charset="0"/>
              </a:rPr>
              <a:t>6</a:t>
            </a:r>
          </a:p>
        </p:txBody>
      </p:sp>
      <p:sp>
        <p:nvSpPr>
          <p:cNvPr id="17420" name="Freeform 13"/>
          <p:cNvSpPr>
            <a:spLocks/>
          </p:cNvSpPr>
          <p:nvPr/>
        </p:nvSpPr>
        <p:spPr bwMode="auto">
          <a:xfrm>
            <a:off x="2327275" y="5562600"/>
            <a:ext cx="1588" cy="58738"/>
          </a:xfrm>
          <a:custGeom>
            <a:avLst/>
            <a:gdLst>
              <a:gd name="T0" fmla="*/ 0 w 1588"/>
              <a:gd name="T1" fmla="*/ 0 h 37"/>
              <a:gd name="T2" fmla="*/ 0 w 1588"/>
              <a:gd name="T3" fmla="*/ 2147483647 h 37"/>
              <a:gd name="T4" fmla="*/ 0 w 1588"/>
              <a:gd name="T5" fmla="*/ 0 h 37"/>
              <a:gd name="T6" fmla="*/ 0 60000 65536"/>
              <a:gd name="T7" fmla="*/ 0 60000 65536"/>
              <a:gd name="T8" fmla="*/ 0 60000 65536"/>
              <a:gd name="T9" fmla="*/ 0 w 1588"/>
              <a:gd name="T10" fmla="*/ 0 h 37"/>
              <a:gd name="T11" fmla="*/ 1588 w 1588"/>
              <a:gd name="T12" fmla="*/ 37 h 37"/>
            </a:gdLst>
            <a:ahLst/>
            <a:cxnLst>
              <a:cxn ang="T6">
                <a:pos x="T0" y="T1"/>
              </a:cxn>
              <a:cxn ang="T7">
                <a:pos x="T2" y="T3"/>
              </a:cxn>
              <a:cxn ang="T8">
                <a:pos x="T4" y="T5"/>
              </a:cxn>
            </a:cxnLst>
            <a:rect l="T9" t="T10" r="T11" b="T12"/>
            <a:pathLst>
              <a:path w="1588" h="37">
                <a:moveTo>
                  <a:pt x="0" y="0"/>
                </a:moveTo>
                <a:lnTo>
                  <a:pt x="0" y="37"/>
                </a:lnTo>
                <a:lnTo>
                  <a:pt x="0" y="0"/>
                </a:lnTo>
                <a:close/>
              </a:path>
            </a:pathLst>
          </a:custGeom>
          <a:solidFill>
            <a:schemeClr val="tx1"/>
          </a:solidFill>
          <a:ln w="9525">
            <a:solidFill>
              <a:schemeClr val="tx1"/>
            </a:solidFill>
            <a:round/>
            <a:headEnd/>
            <a:tailEnd/>
          </a:ln>
        </p:spPr>
        <p:txBody>
          <a:bodyPr/>
          <a:lstStyle/>
          <a:p>
            <a:endParaRPr lang="ru-RU"/>
          </a:p>
        </p:txBody>
      </p:sp>
      <p:sp>
        <p:nvSpPr>
          <p:cNvPr id="17421" name="Line 14"/>
          <p:cNvSpPr>
            <a:spLocks noChangeShapeType="1"/>
          </p:cNvSpPr>
          <p:nvPr/>
        </p:nvSpPr>
        <p:spPr bwMode="auto">
          <a:xfrm flipV="1">
            <a:off x="2327275" y="5562600"/>
            <a:ext cx="1588" cy="58738"/>
          </a:xfrm>
          <a:prstGeom prst="line">
            <a:avLst/>
          </a:prstGeom>
          <a:noFill/>
          <a:ln w="19050">
            <a:solidFill>
              <a:schemeClr val="tx1"/>
            </a:solidFill>
            <a:round/>
            <a:headEnd/>
            <a:tailEnd/>
          </a:ln>
        </p:spPr>
        <p:txBody>
          <a:bodyPr/>
          <a:lstStyle/>
          <a:p>
            <a:endParaRPr lang="ru-RU"/>
          </a:p>
        </p:txBody>
      </p:sp>
      <p:sp>
        <p:nvSpPr>
          <p:cNvPr id="17422" name="Rectangle 15"/>
          <p:cNvSpPr>
            <a:spLocks noChangeArrowheads="1"/>
          </p:cNvSpPr>
          <p:nvPr/>
        </p:nvSpPr>
        <p:spPr bwMode="auto">
          <a:xfrm>
            <a:off x="3200400" y="5630863"/>
            <a:ext cx="198438" cy="274637"/>
          </a:xfrm>
          <a:prstGeom prst="rect">
            <a:avLst/>
          </a:prstGeom>
          <a:noFill/>
          <a:ln w="9525">
            <a:noFill/>
            <a:miter lim="800000"/>
            <a:headEnd/>
            <a:tailEnd/>
          </a:ln>
        </p:spPr>
        <p:txBody>
          <a:bodyPr wrap="none" lIns="0" tIns="0" rIns="0" bIns="0">
            <a:spAutoFit/>
          </a:bodyPr>
          <a:lstStyle/>
          <a:p>
            <a:pPr algn="ctr"/>
            <a:r>
              <a:rPr lang="en-US" b="1">
                <a:latin typeface="Garamond" pitchFamily="18" charset="0"/>
              </a:rPr>
              <a:t>12</a:t>
            </a:r>
          </a:p>
        </p:txBody>
      </p:sp>
      <p:sp>
        <p:nvSpPr>
          <p:cNvPr id="17423" name="Freeform 16"/>
          <p:cNvSpPr>
            <a:spLocks/>
          </p:cNvSpPr>
          <p:nvPr/>
        </p:nvSpPr>
        <p:spPr bwMode="auto">
          <a:xfrm>
            <a:off x="3311525" y="5562600"/>
            <a:ext cx="1588" cy="58738"/>
          </a:xfrm>
          <a:custGeom>
            <a:avLst/>
            <a:gdLst>
              <a:gd name="T0" fmla="*/ 0 w 1588"/>
              <a:gd name="T1" fmla="*/ 0 h 37"/>
              <a:gd name="T2" fmla="*/ 0 w 1588"/>
              <a:gd name="T3" fmla="*/ 2147483647 h 37"/>
              <a:gd name="T4" fmla="*/ 0 w 1588"/>
              <a:gd name="T5" fmla="*/ 0 h 37"/>
              <a:gd name="T6" fmla="*/ 0 60000 65536"/>
              <a:gd name="T7" fmla="*/ 0 60000 65536"/>
              <a:gd name="T8" fmla="*/ 0 60000 65536"/>
              <a:gd name="T9" fmla="*/ 0 w 1588"/>
              <a:gd name="T10" fmla="*/ 0 h 37"/>
              <a:gd name="T11" fmla="*/ 1588 w 1588"/>
              <a:gd name="T12" fmla="*/ 37 h 37"/>
            </a:gdLst>
            <a:ahLst/>
            <a:cxnLst>
              <a:cxn ang="T6">
                <a:pos x="T0" y="T1"/>
              </a:cxn>
              <a:cxn ang="T7">
                <a:pos x="T2" y="T3"/>
              </a:cxn>
              <a:cxn ang="T8">
                <a:pos x="T4" y="T5"/>
              </a:cxn>
            </a:cxnLst>
            <a:rect l="T9" t="T10" r="T11" b="T12"/>
            <a:pathLst>
              <a:path w="1588" h="37">
                <a:moveTo>
                  <a:pt x="0" y="0"/>
                </a:moveTo>
                <a:lnTo>
                  <a:pt x="0" y="37"/>
                </a:lnTo>
                <a:lnTo>
                  <a:pt x="0" y="0"/>
                </a:lnTo>
                <a:close/>
              </a:path>
            </a:pathLst>
          </a:custGeom>
          <a:solidFill>
            <a:schemeClr val="tx1"/>
          </a:solidFill>
          <a:ln w="9525">
            <a:solidFill>
              <a:schemeClr val="tx1"/>
            </a:solidFill>
            <a:round/>
            <a:headEnd/>
            <a:tailEnd/>
          </a:ln>
        </p:spPr>
        <p:txBody>
          <a:bodyPr/>
          <a:lstStyle/>
          <a:p>
            <a:endParaRPr lang="ru-RU"/>
          </a:p>
        </p:txBody>
      </p:sp>
      <p:sp>
        <p:nvSpPr>
          <p:cNvPr id="17424" name="Line 17"/>
          <p:cNvSpPr>
            <a:spLocks noChangeShapeType="1"/>
          </p:cNvSpPr>
          <p:nvPr/>
        </p:nvSpPr>
        <p:spPr bwMode="auto">
          <a:xfrm flipV="1">
            <a:off x="3292475" y="5562600"/>
            <a:ext cx="1588" cy="58738"/>
          </a:xfrm>
          <a:prstGeom prst="line">
            <a:avLst/>
          </a:prstGeom>
          <a:noFill/>
          <a:ln w="19050">
            <a:solidFill>
              <a:schemeClr val="tx1"/>
            </a:solidFill>
            <a:round/>
            <a:headEnd/>
            <a:tailEnd/>
          </a:ln>
        </p:spPr>
        <p:txBody>
          <a:bodyPr/>
          <a:lstStyle/>
          <a:p>
            <a:endParaRPr lang="ru-RU"/>
          </a:p>
        </p:txBody>
      </p:sp>
      <p:sp>
        <p:nvSpPr>
          <p:cNvPr id="17425" name="Rectangle 18"/>
          <p:cNvSpPr>
            <a:spLocks noChangeArrowheads="1"/>
          </p:cNvSpPr>
          <p:nvPr/>
        </p:nvSpPr>
        <p:spPr bwMode="auto">
          <a:xfrm>
            <a:off x="4164013" y="5630863"/>
            <a:ext cx="198437" cy="274637"/>
          </a:xfrm>
          <a:prstGeom prst="rect">
            <a:avLst/>
          </a:prstGeom>
          <a:noFill/>
          <a:ln w="9525">
            <a:noFill/>
            <a:miter lim="800000"/>
            <a:headEnd/>
            <a:tailEnd/>
          </a:ln>
        </p:spPr>
        <p:txBody>
          <a:bodyPr wrap="none" lIns="0" tIns="0" rIns="0" bIns="0">
            <a:spAutoFit/>
          </a:bodyPr>
          <a:lstStyle/>
          <a:p>
            <a:pPr algn="ctr"/>
            <a:r>
              <a:rPr lang="en-US" b="1">
                <a:latin typeface="Garamond" pitchFamily="18" charset="0"/>
              </a:rPr>
              <a:t>18</a:t>
            </a:r>
          </a:p>
        </p:txBody>
      </p:sp>
      <p:sp>
        <p:nvSpPr>
          <p:cNvPr id="17426" name="Freeform 19"/>
          <p:cNvSpPr>
            <a:spLocks/>
          </p:cNvSpPr>
          <p:nvPr/>
        </p:nvSpPr>
        <p:spPr bwMode="auto">
          <a:xfrm>
            <a:off x="4271963" y="5562600"/>
            <a:ext cx="1587" cy="58738"/>
          </a:xfrm>
          <a:custGeom>
            <a:avLst/>
            <a:gdLst>
              <a:gd name="T0" fmla="*/ 0 w 1587"/>
              <a:gd name="T1" fmla="*/ 0 h 37"/>
              <a:gd name="T2" fmla="*/ 0 w 1587"/>
              <a:gd name="T3" fmla="*/ 2147483647 h 37"/>
              <a:gd name="T4" fmla="*/ 0 w 1587"/>
              <a:gd name="T5" fmla="*/ 0 h 37"/>
              <a:gd name="T6" fmla="*/ 0 60000 65536"/>
              <a:gd name="T7" fmla="*/ 0 60000 65536"/>
              <a:gd name="T8" fmla="*/ 0 60000 65536"/>
              <a:gd name="T9" fmla="*/ 0 w 1587"/>
              <a:gd name="T10" fmla="*/ 0 h 37"/>
              <a:gd name="T11" fmla="*/ 1587 w 1587"/>
              <a:gd name="T12" fmla="*/ 37 h 37"/>
            </a:gdLst>
            <a:ahLst/>
            <a:cxnLst>
              <a:cxn ang="T6">
                <a:pos x="T0" y="T1"/>
              </a:cxn>
              <a:cxn ang="T7">
                <a:pos x="T2" y="T3"/>
              </a:cxn>
              <a:cxn ang="T8">
                <a:pos x="T4" y="T5"/>
              </a:cxn>
            </a:cxnLst>
            <a:rect l="T9" t="T10" r="T11" b="T12"/>
            <a:pathLst>
              <a:path w="1587" h="37">
                <a:moveTo>
                  <a:pt x="0" y="0"/>
                </a:moveTo>
                <a:lnTo>
                  <a:pt x="0" y="37"/>
                </a:lnTo>
                <a:lnTo>
                  <a:pt x="0" y="0"/>
                </a:lnTo>
                <a:close/>
              </a:path>
            </a:pathLst>
          </a:custGeom>
          <a:solidFill>
            <a:schemeClr val="tx1"/>
          </a:solidFill>
          <a:ln w="9525">
            <a:solidFill>
              <a:schemeClr val="tx1"/>
            </a:solidFill>
            <a:round/>
            <a:headEnd/>
            <a:tailEnd/>
          </a:ln>
        </p:spPr>
        <p:txBody>
          <a:bodyPr/>
          <a:lstStyle/>
          <a:p>
            <a:endParaRPr lang="ru-RU"/>
          </a:p>
        </p:txBody>
      </p:sp>
      <p:sp>
        <p:nvSpPr>
          <p:cNvPr id="17427" name="Line 20"/>
          <p:cNvSpPr>
            <a:spLocks noChangeShapeType="1"/>
          </p:cNvSpPr>
          <p:nvPr/>
        </p:nvSpPr>
        <p:spPr bwMode="auto">
          <a:xfrm flipV="1">
            <a:off x="4257675" y="5562600"/>
            <a:ext cx="1588" cy="58738"/>
          </a:xfrm>
          <a:prstGeom prst="line">
            <a:avLst/>
          </a:prstGeom>
          <a:noFill/>
          <a:ln w="19050">
            <a:solidFill>
              <a:schemeClr val="tx1"/>
            </a:solidFill>
            <a:round/>
            <a:headEnd/>
            <a:tailEnd/>
          </a:ln>
        </p:spPr>
        <p:txBody>
          <a:bodyPr/>
          <a:lstStyle/>
          <a:p>
            <a:endParaRPr lang="ru-RU"/>
          </a:p>
        </p:txBody>
      </p:sp>
      <p:sp>
        <p:nvSpPr>
          <p:cNvPr id="17428" name="Rectangle 21"/>
          <p:cNvSpPr>
            <a:spLocks noChangeArrowheads="1"/>
          </p:cNvSpPr>
          <p:nvPr/>
        </p:nvSpPr>
        <p:spPr bwMode="auto">
          <a:xfrm>
            <a:off x="5118100" y="5630863"/>
            <a:ext cx="215900" cy="274637"/>
          </a:xfrm>
          <a:prstGeom prst="rect">
            <a:avLst/>
          </a:prstGeom>
          <a:noFill/>
          <a:ln w="9525">
            <a:noFill/>
            <a:miter lim="800000"/>
            <a:headEnd/>
            <a:tailEnd/>
          </a:ln>
        </p:spPr>
        <p:txBody>
          <a:bodyPr wrap="none" lIns="0" tIns="0" rIns="0" bIns="0">
            <a:spAutoFit/>
          </a:bodyPr>
          <a:lstStyle/>
          <a:p>
            <a:pPr algn="ctr"/>
            <a:r>
              <a:rPr lang="en-US" b="1">
                <a:latin typeface="Garamond" pitchFamily="18" charset="0"/>
              </a:rPr>
              <a:t>24</a:t>
            </a:r>
          </a:p>
        </p:txBody>
      </p:sp>
      <p:sp>
        <p:nvSpPr>
          <p:cNvPr id="17429" name="Freeform 22"/>
          <p:cNvSpPr>
            <a:spLocks/>
          </p:cNvSpPr>
          <p:nvPr/>
        </p:nvSpPr>
        <p:spPr bwMode="auto">
          <a:xfrm>
            <a:off x="5237163" y="5562600"/>
            <a:ext cx="1587" cy="58738"/>
          </a:xfrm>
          <a:custGeom>
            <a:avLst/>
            <a:gdLst>
              <a:gd name="T0" fmla="*/ 0 w 1587"/>
              <a:gd name="T1" fmla="*/ 0 h 37"/>
              <a:gd name="T2" fmla="*/ 0 w 1587"/>
              <a:gd name="T3" fmla="*/ 2147483647 h 37"/>
              <a:gd name="T4" fmla="*/ 0 w 1587"/>
              <a:gd name="T5" fmla="*/ 0 h 37"/>
              <a:gd name="T6" fmla="*/ 0 60000 65536"/>
              <a:gd name="T7" fmla="*/ 0 60000 65536"/>
              <a:gd name="T8" fmla="*/ 0 60000 65536"/>
              <a:gd name="T9" fmla="*/ 0 w 1587"/>
              <a:gd name="T10" fmla="*/ 0 h 37"/>
              <a:gd name="T11" fmla="*/ 1587 w 1587"/>
              <a:gd name="T12" fmla="*/ 37 h 37"/>
            </a:gdLst>
            <a:ahLst/>
            <a:cxnLst>
              <a:cxn ang="T6">
                <a:pos x="T0" y="T1"/>
              </a:cxn>
              <a:cxn ang="T7">
                <a:pos x="T2" y="T3"/>
              </a:cxn>
              <a:cxn ang="T8">
                <a:pos x="T4" y="T5"/>
              </a:cxn>
            </a:cxnLst>
            <a:rect l="T9" t="T10" r="T11" b="T12"/>
            <a:pathLst>
              <a:path w="1587" h="37">
                <a:moveTo>
                  <a:pt x="0" y="0"/>
                </a:moveTo>
                <a:lnTo>
                  <a:pt x="0" y="37"/>
                </a:lnTo>
                <a:lnTo>
                  <a:pt x="0" y="0"/>
                </a:lnTo>
                <a:close/>
              </a:path>
            </a:pathLst>
          </a:custGeom>
          <a:solidFill>
            <a:schemeClr val="tx1"/>
          </a:solidFill>
          <a:ln w="9525">
            <a:solidFill>
              <a:schemeClr val="tx1"/>
            </a:solidFill>
            <a:round/>
            <a:headEnd/>
            <a:tailEnd/>
          </a:ln>
        </p:spPr>
        <p:txBody>
          <a:bodyPr/>
          <a:lstStyle/>
          <a:p>
            <a:endParaRPr lang="ru-RU"/>
          </a:p>
        </p:txBody>
      </p:sp>
      <p:sp>
        <p:nvSpPr>
          <p:cNvPr id="17430" name="Line 23"/>
          <p:cNvSpPr>
            <a:spLocks noChangeShapeType="1"/>
          </p:cNvSpPr>
          <p:nvPr/>
        </p:nvSpPr>
        <p:spPr bwMode="auto">
          <a:xfrm flipV="1">
            <a:off x="5218113" y="5562600"/>
            <a:ext cx="1587" cy="58738"/>
          </a:xfrm>
          <a:prstGeom prst="line">
            <a:avLst/>
          </a:prstGeom>
          <a:noFill/>
          <a:ln w="19050">
            <a:solidFill>
              <a:schemeClr val="tx1"/>
            </a:solidFill>
            <a:round/>
            <a:headEnd/>
            <a:tailEnd/>
          </a:ln>
        </p:spPr>
        <p:txBody>
          <a:bodyPr/>
          <a:lstStyle/>
          <a:p>
            <a:endParaRPr lang="ru-RU"/>
          </a:p>
        </p:txBody>
      </p:sp>
      <p:sp>
        <p:nvSpPr>
          <p:cNvPr id="17431" name="Rectangle 24"/>
          <p:cNvSpPr>
            <a:spLocks noChangeArrowheads="1"/>
          </p:cNvSpPr>
          <p:nvPr/>
        </p:nvSpPr>
        <p:spPr bwMode="auto">
          <a:xfrm>
            <a:off x="6099175" y="5630863"/>
            <a:ext cx="215900" cy="274637"/>
          </a:xfrm>
          <a:prstGeom prst="rect">
            <a:avLst/>
          </a:prstGeom>
          <a:noFill/>
          <a:ln w="9525">
            <a:noFill/>
            <a:miter lim="800000"/>
            <a:headEnd/>
            <a:tailEnd/>
          </a:ln>
        </p:spPr>
        <p:txBody>
          <a:bodyPr wrap="none" lIns="0" tIns="0" rIns="0" bIns="0">
            <a:spAutoFit/>
          </a:bodyPr>
          <a:lstStyle/>
          <a:p>
            <a:pPr algn="ctr"/>
            <a:r>
              <a:rPr lang="en-US" b="1">
                <a:latin typeface="Garamond" pitchFamily="18" charset="0"/>
              </a:rPr>
              <a:t>30</a:t>
            </a:r>
          </a:p>
        </p:txBody>
      </p:sp>
      <p:sp>
        <p:nvSpPr>
          <p:cNvPr id="17432" name="Freeform 25"/>
          <p:cNvSpPr>
            <a:spLocks/>
          </p:cNvSpPr>
          <p:nvPr/>
        </p:nvSpPr>
        <p:spPr bwMode="auto">
          <a:xfrm>
            <a:off x="6197600" y="5562600"/>
            <a:ext cx="1588" cy="58738"/>
          </a:xfrm>
          <a:custGeom>
            <a:avLst/>
            <a:gdLst>
              <a:gd name="T0" fmla="*/ 0 w 1588"/>
              <a:gd name="T1" fmla="*/ 0 h 37"/>
              <a:gd name="T2" fmla="*/ 0 w 1588"/>
              <a:gd name="T3" fmla="*/ 2147483647 h 37"/>
              <a:gd name="T4" fmla="*/ 0 w 1588"/>
              <a:gd name="T5" fmla="*/ 0 h 37"/>
              <a:gd name="T6" fmla="*/ 0 60000 65536"/>
              <a:gd name="T7" fmla="*/ 0 60000 65536"/>
              <a:gd name="T8" fmla="*/ 0 60000 65536"/>
              <a:gd name="T9" fmla="*/ 0 w 1588"/>
              <a:gd name="T10" fmla="*/ 0 h 37"/>
              <a:gd name="T11" fmla="*/ 1588 w 1588"/>
              <a:gd name="T12" fmla="*/ 37 h 37"/>
            </a:gdLst>
            <a:ahLst/>
            <a:cxnLst>
              <a:cxn ang="T6">
                <a:pos x="T0" y="T1"/>
              </a:cxn>
              <a:cxn ang="T7">
                <a:pos x="T2" y="T3"/>
              </a:cxn>
              <a:cxn ang="T8">
                <a:pos x="T4" y="T5"/>
              </a:cxn>
            </a:cxnLst>
            <a:rect l="T9" t="T10" r="T11" b="T12"/>
            <a:pathLst>
              <a:path w="1588" h="37">
                <a:moveTo>
                  <a:pt x="0" y="0"/>
                </a:moveTo>
                <a:lnTo>
                  <a:pt x="0" y="37"/>
                </a:lnTo>
                <a:lnTo>
                  <a:pt x="0" y="0"/>
                </a:lnTo>
                <a:close/>
              </a:path>
            </a:pathLst>
          </a:custGeom>
          <a:solidFill>
            <a:schemeClr val="tx1"/>
          </a:solidFill>
          <a:ln w="9525">
            <a:solidFill>
              <a:schemeClr val="tx1"/>
            </a:solidFill>
            <a:round/>
            <a:headEnd/>
            <a:tailEnd/>
          </a:ln>
        </p:spPr>
        <p:txBody>
          <a:bodyPr/>
          <a:lstStyle/>
          <a:p>
            <a:endParaRPr lang="ru-RU"/>
          </a:p>
        </p:txBody>
      </p:sp>
      <p:sp>
        <p:nvSpPr>
          <p:cNvPr id="17433" name="Line 26"/>
          <p:cNvSpPr>
            <a:spLocks noChangeShapeType="1"/>
          </p:cNvSpPr>
          <p:nvPr/>
        </p:nvSpPr>
        <p:spPr bwMode="auto">
          <a:xfrm flipV="1">
            <a:off x="6197600" y="5562600"/>
            <a:ext cx="1588" cy="58738"/>
          </a:xfrm>
          <a:prstGeom prst="line">
            <a:avLst/>
          </a:prstGeom>
          <a:noFill/>
          <a:ln w="19050">
            <a:solidFill>
              <a:schemeClr val="tx1"/>
            </a:solidFill>
            <a:round/>
            <a:headEnd/>
            <a:tailEnd/>
          </a:ln>
        </p:spPr>
        <p:txBody>
          <a:bodyPr/>
          <a:lstStyle/>
          <a:p>
            <a:endParaRPr lang="ru-RU"/>
          </a:p>
        </p:txBody>
      </p:sp>
      <p:sp>
        <p:nvSpPr>
          <p:cNvPr id="17434" name="Rectangle 27"/>
          <p:cNvSpPr>
            <a:spLocks noChangeArrowheads="1"/>
          </p:cNvSpPr>
          <p:nvPr/>
        </p:nvSpPr>
        <p:spPr bwMode="auto">
          <a:xfrm>
            <a:off x="7061200" y="5630863"/>
            <a:ext cx="215900" cy="274637"/>
          </a:xfrm>
          <a:prstGeom prst="rect">
            <a:avLst/>
          </a:prstGeom>
          <a:noFill/>
          <a:ln w="9525">
            <a:noFill/>
            <a:miter lim="800000"/>
            <a:headEnd/>
            <a:tailEnd/>
          </a:ln>
        </p:spPr>
        <p:txBody>
          <a:bodyPr wrap="none" lIns="0" tIns="0" rIns="0" bIns="0">
            <a:spAutoFit/>
          </a:bodyPr>
          <a:lstStyle/>
          <a:p>
            <a:pPr algn="ctr"/>
            <a:r>
              <a:rPr lang="en-US" b="1">
                <a:latin typeface="Garamond" pitchFamily="18" charset="0"/>
              </a:rPr>
              <a:t>36</a:t>
            </a:r>
          </a:p>
        </p:txBody>
      </p:sp>
      <p:sp>
        <p:nvSpPr>
          <p:cNvPr id="17435" name="Freeform 28"/>
          <p:cNvSpPr>
            <a:spLocks/>
          </p:cNvSpPr>
          <p:nvPr/>
        </p:nvSpPr>
        <p:spPr bwMode="auto">
          <a:xfrm>
            <a:off x="7162800" y="5562600"/>
            <a:ext cx="1588" cy="58738"/>
          </a:xfrm>
          <a:custGeom>
            <a:avLst/>
            <a:gdLst>
              <a:gd name="T0" fmla="*/ 0 w 1588"/>
              <a:gd name="T1" fmla="*/ 0 h 37"/>
              <a:gd name="T2" fmla="*/ 0 w 1588"/>
              <a:gd name="T3" fmla="*/ 2147483647 h 37"/>
              <a:gd name="T4" fmla="*/ 0 w 1588"/>
              <a:gd name="T5" fmla="*/ 0 h 37"/>
              <a:gd name="T6" fmla="*/ 0 60000 65536"/>
              <a:gd name="T7" fmla="*/ 0 60000 65536"/>
              <a:gd name="T8" fmla="*/ 0 60000 65536"/>
              <a:gd name="T9" fmla="*/ 0 w 1588"/>
              <a:gd name="T10" fmla="*/ 0 h 37"/>
              <a:gd name="T11" fmla="*/ 1588 w 1588"/>
              <a:gd name="T12" fmla="*/ 37 h 37"/>
            </a:gdLst>
            <a:ahLst/>
            <a:cxnLst>
              <a:cxn ang="T6">
                <a:pos x="T0" y="T1"/>
              </a:cxn>
              <a:cxn ang="T7">
                <a:pos x="T2" y="T3"/>
              </a:cxn>
              <a:cxn ang="T8">
                <a:pos x="T4" y="T5"/>
              </a:cxn>
            </a:cxnLst>
            <a:rect l="T9" t="T10" r="T11" b="T12"/>
            <a:pathLst>
              <a:path w="1588" h="37">
                <a:moveTo>
                  <a:pt x="0" y="0"/>
                </a:moveTo>
                <a:lnTo>
                  <a:pt x="0" y="37"/>
                </a:lnTo>
                <a:lnTo>
                  <a:pt x="0" y="0"/>
                </a:lnTo>
                <a:close/>
              </a:path>
            </a:pathLst>
          </a:custGeom>
          <a:solidFill>
            <a:schemeClr val="tx1"/>
          </a:solidFill>
          <a:ln w="9525">
            <a:solidFill>
              <a:schemeClr val="tx1"/>
            </a:solidFill>
            <a:round/>
            <a:headEnd/>
            <a:tailEnd/>
          </a:ln>
        </p:spPr>
        <p:txBody>
          <a:bodyPr/>
          <a:lstStyle/>
          <a:p>
            <a:endParaRPr lang="ru-RU"/>
          </a:p>
        </p:txBody>
      </p:sp>
      <p:sp>
        <p:nvSpPr>
          <p:cNvPr id="17436" name="Line 29"/>
          <p:cNvSpPr>
            <a:spLocks noChangeShapeType="1"/>
          </p:cNvSpPr>
          <p:nvPr/>
        </p:nvSpPr>
        <p:spPr bwMode="auto">
          <a:xfrm flipV="1">
            <a:off x="7162800" y="5562600"/>
            <a:ext cx="1588" cy="58738"/>
          </a:xfrm>
          <a:prstGeom prst="line">
            <a:avLst/>
          </a:prstGeom>
          <a:noFill/>
          <a:ln w="19050">
            <a:solidFill>
              <a:schemeClr val="tx1"/>
            </a:solidFill>
            <a:round/>
            <a:headEnd/>
            <a:tailEnd/>
          </a:ln>
        </p:spPr>
        <p:txBody>
          <a:bodyPr/>
          <a:lstStyle/>
          <a:p>
            <a:endParaRPr lang="ru-RU"/>
          </a:p>
        </p:txBody>
      </p:sp>
      <p:sp>
        <p:nvSpPr>
          <p:cNvPr id="17437" name="Rectangle 30"/>
          <p:cNvSpPr>
            <a:spLocks noChangeArrowheads="1"/>
          </p:cNvSpPr>
          <p:nvPr/>
        </p:nvSpPr>
        <p:spPr bwMode="auto">
          <a:xfrm>
            <a:off x="8024813" y="5630863"/>
            <a:ext cx="215900" cy="274637"/>
          </a:xfrm>
          <a:prstGeom prst="rect">
            <a:avLst/>
          </a:prstGeom>
          <a:noFill/>
          <a:ln w="9525">
            <a:noFill/>
            <a:miter lim="800000"/>
            <a:headEnd/>
            <a:tailEnd/>
          </a:ln>
        </p:spPr>
        <p:txBody>
          <a:bodyPr wrap="none" lIns="0" tIns="0" rIns="0" bIns="0">
            <a:spAutoFit/>
          </a:bodyPr>
          <a:lstStyle/>
          <a:p>
            <a:pPr algn="ctr"/>
            <a:r>
              <a:rPr lang="en-US" b="1">
                <a:latin typeface="Garamond" pitchFamily="18" charset="0"/>
              </a:rPr>
              <a:t>42</a:t>
            </a:r>
          </a:p>
        </p:txBody>
      </p:sp>
      <p:sp>
        <p:nvSpPr>
          <p:cNvPr id="17438" name="Freeform 31"/>
          <p:cNvSpPr>
            <a:spLocks/>
          </p:cNvSpPr>
          <p:nvPr/>
        </p:nvSpPr>
        <p:spPr bwMode="auto">
          <a:xfrm>
            <a:off x="8123238" y="5562600"/>
            <a:ext cx="1587" cy="58738"/>
          </a:xfrm>
          <a:custGeom>
            <a:avLst/>
            <a:gdLst>
              <a:gd name="T0" fmla="*/ 0 w 1587"/>
              <a:gd name="T1" fmla="*/ 0 h 37"/>
              <a:gd name="T2" fmla="*/ 0 w 1587"/>
              <a:gd name="T3" fmla="*/ 2147483647 h 37"/>
              <a:gd name="T4" fmla="*/ 0 w 1587"/>
              <a:gd name="T5" fmla="*/ 0 h 37"/>
              <a:gd name="T6" fmla="*/ 0 60000 65536"/>
              <a:gd name="T7" fmla="*/ 0 60000 65536"/>
              <a:gd name="T8" fmla="*/ 0 60000 65536"/>
              <a:gd name="T9" fmla="*/ 0 w 1587"/>
              <a:gd name="T10" fmla="*/ 0 h 37"/>
              <a:gd name="T11" fmla="*/ 1587 w 1587"/>
              <a:gd name="T12" fmla="*/ 37 h 37"/>
            </a:gdLst>
            <a:ahLst/>
            <a:cxnLst>
              <a:cxn ang="T6">
                <a:pos x="T0" y="T1"/>
              </a:cxn>
              <a:cxn ang="T7">
                <a:pos x="T2" y="T3"/>
              </a:cxn>
              <a:cxn ang="T8">
                <a:pos x="T4" y="T5"/>
              </a:cxn>
            </a:cxnLst>
            <a:rect l="T9" t="T10" r="T11" b="T12"/>
            <a:pathLst>
              <a:path w="1587" h="37">
                <a:moveTo>
                  <a:pt x="0" y="0"/>
                </a:moveTo>
                <a:lnTo>
                  <a:pt x="0" y="37"/>
                </a:lnTo>
                <a:lnTo>
                  <a:pt x="0" y="0"/>
                </a:lnTo>
                <a:close/>
              </a:path>
            </a:pathLst>
          </a:custGeom>
          <a:solidFill>
            <a:schemeClr val="tx1"/>
          </a:solidFill>
          <a:ln w="9525">
            <a:solidFill>
              <a:schemeClr val="tx1"/>
            </a:solidFill>
            <a:round/>
            <a:headEnd/>
            <a:tailEnd/>
          </a:ln>
        </p:spPr>
        <p:txBody>
          <a:bodyPr/>
          <a:lstStyle/>
          <a:p>
            <a:endParaRPr lang="ru-RU"/>
          </a:p>
        </p:txBody>
      </p:sp>
      <p:sp>
        <p:nvSpPr>
          <p:cNvPr id="17439" name="Line 32"/>
          <p:cNvSpPr>
            <a:spLocks noChangeShapeType="1"/>
          </p:cNvSpPr>
          <p:nvPr/>
        </p:nvSpPr>
        <p:spPr bwMode="auto">
          <a:xfrm flipV="1">
            <a:off x="8123238" y="5562600"/>
            <a:ext cx="1587" cy="58738"/>
          </a:xfrm>
          <a:prstGeom prst="line">
            <a:avLst/>
          </a:prstGeom>
          <a:noFill/>
          <a:ln w="19050">
            <a:solidFill>
              <a:schemeClr val="tx1"/>
            </a:solidFill>
            <a:round/>
            <a:headEnd/>
            <a:tailEnd/>
          </a:ln>
        </p:spPr>
        <p:txBody>
          <a:bodyPr/>
          <a:lstStyle/>
          <a:p>
            <a:endParaRPr lang="ru-RU"/>
          </a:p>
        </p:txBody>
      </p:sp>
      <p:sp>
        <p:nvSpPr>
          <p:cNvPr id="17440" name="Rectangle 33"/>
          <p:cNvSpPr>
            <a:spLocks noChangeArrowheads="1"/>
          </p:cNvSpPr>
          <p:nvPr/>
        </p:nvSpPr>
        <p:spPr bwMode="auto">
          <a:xfrm>
            <a:off x="1155700" y="5421313"/>
            <a:ext cx="107950" cy="274637"/>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0</a:t>
            </a:r>
          </a:p>
        </p:txBody>
      </p:sp>
      <p:sp>
        <p:nvSpPr>
          <p:cNvPr id="17441" name="Freeform 34"/>
          <p:cNvSpPr>
            <a:spLocks/>
          </p:cNvSpPr>
          <p:nvPr/>
        </p:nvSpPr>
        <p:spPr bwMode="auto">
          <a:xfrm>
            <a:off x="1281113" y="5562600"/>
            <a:ext cx="85725" cy="1588"/>
          </a:xfrm>
          <a:custGeom>
            <a:avLst/>
            <a:gdLst>
              <a:gd name="T0" fmla="*/ 0 w 54"/>
              <a:gd name="T1" fmla="*/ 0 h 1588"/>
              <a:gd name="T2" fmla="*/ 2147483647 w 54"/>
              <a:gd name="T3" fmla="*/ 0 h 1588"/>
              <a:gd name="T4" fmla="*/ 0 w 54"/>
              <a:gd name="T5" fmla="*/ 0 h 1588"/>
              <a:gd name="T6" fmla="*/ 0 60000 65536"/>
              <a:gd name="T7" fmla="*/ 0 60000 65536"/>
              <a:gd name="T8" fmla="*/ 0 60000 65536"/>
              <a:gd name="T9" fmla="*/ 0 w 54"/>
              <a:gd name="T10" fmla="*/ 0 h 1588"/>
              <a:gd name="T11" fmla="*/ 54 w 54"/>
              <a:gd name="T12" fmla="*/ 1588 h 1588"/>
            </a:gdLst>
            <a:ahLst/>
            <a:cxnLst>
              <a:cxn ang="T6">
                <a:pos x="T0" y="T1"/>
              </a:cxn>
              <a:cxn ang="T7">
                <a:pos x="T2" y="T3"/>
              </a:cxn>
              <a:cxn ang="T8">
                <a:pos x="T4" y="T5"/>
              </a:cxn>
            </a:cxnLst>
            <a:rect l="T9" t="T10" r="T11" b="T12"/>
            <a:pathLst>
              <a:path w="54" h="1588">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42" name="Line 35"/>
          <p:cNvSpPr>
            <a:spLocks noChangeShapeType="1"/>
          </p:cNvSpPr>
          <p:nvPr/>
        </p:nvSpPr>
        <p:spPr bwMode="auto">
          <a:xfrm flipH="1">
            <a:off x="1281113" y="5562600"/>
            <a:ext cx="85725" cy="1588"/>
          </a:xfrm>
          <a:prstGeom prst="line">
            <a:avLst/>
          </a:prstGeom>
          <a:noFill/>
          <a:ln w="19050">
            <a:solidFill>
              <a:schemeClr val="tx1"/>
            </a:solidFill>
            <a:round/>
            <a:headEnd/>
            <a:tailEnd/>
          </a:ln>
        </p:spPr>
        <p:txBody>
          <a:bodyPr/>
          <a:lstStyle/>
          <a:p>
            <a:endParaRPr lang="ru-RU"/>
          </a:p>
        </p:txBody>
      </p:sp>
      <p:sp>
        <p:nvSpPr>
          <p:cNvPr id="17443" name="Rectangle 36"/>
          <p:cNvSpPr>
            <a:spLocks noChangeArrowheads="1"/>
          </p:cNvSpPr>
          <p:nvPr/>
        </p:nvSpPr>
        <p:spPr bwMode="auto">
          <a:xfrm>
            <a:off x="1065213" y="5083175"/>
            <a:ext cx="198437" cy="274638"/>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10</a:t>
            </a:r>
          </a:p>
        </p:txBody>
      </p:sp>
      <p:sp>
        <p:nvSpPr>
          <p:cNvPr id="17444" name="Freeform 37"/>
          <p:cNvSpPr>
            <a:spLocks/>
          </p:cNvSpPr>
          <p:nvPr/>
        </p:nvSpPr>
        <p:spPr bwMode="auto">
          <a:xfrm>
            <a:off x="1281113" y="5224463"/>
            <a:ext cx="85725" cy="1587"/>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45" name="Line 38"/>
          <p:cNvSpPr>
            <a:spLocks noChangeShapeType="1"/>
          </p:cNvSpPr>
          <p:nvPr/>
        </p:nvSpPr>
        <p:spPr bwMode="auto">
          <a:xfrm flipH="1">
            <a:off x="1281113" y="5224463"/>
            <a:ext cx="85725" cy="1587"/>
          </a:xfrm>
          <a:prstGeom prst="line">
            <a:avLst/>
          </a:prstGeom>
          <a:noFill/>
          <a:ln w="19050">
            <a:solidFill>
              <a:schemeClr val="tx1"/>
            </a:solidFill>
            <a:round/>
            <a:headEnd/>
            <a:tailEnd/>
          </a:ln>
        </p:spPr>
        <p:txBody>
          <a:bodyPr/>
          <a:lstStyle/>
          <a:p>
            <a:endParaRPr lang="ru-RU"/>
          </a:p>
        </p:txBody>
      </p:sp>
      <p:sp>
        <p:nvSpPr>
          <p:cNvPr id="17446" name="Rectangle 39"/>
          <p:cNvSpPr>
            <a:spLocks noChangeArrowheads="1"/>
          </p:cNvSpPr>
          <p:nvPr/>
        </p:nvSpPr>
        <p:spPr bwMode="auto">
          <a:xfrm>
            <a:off x="1047750" y="4748213"/>
            <a:ext cx="215900" cy="274637"/>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20</a:t>
            </a:r>
          </a:p>
        </p:txBody>
      </p:sp>
      <p:sp>
        <p:nvSpPr>
          <p:cNvPr id="17447" name="Freeform 40"/>
          <p:cNvSpPr>
            <a:spLocks/>
          </p:cNvSpPr>
          <p:nvPr/>
        </p:nvSpPr>
        <p:spPr bwMode="auto">
          <a:xfrm>
            <a:off x="1281113" y="4900613"/>
            <a:ext cx="85725" cy="1587"/>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48" name="Line 41"/>
          <p:cNvSpPr>
            <a:spLocks noChangeShapeType="1"/>
          </p:cNvSpPr>
          <p:nvPr/>
        </p:nvSpPr>
        <p:spPr bwMode="auto">
          <a:xfrm flipH="1">
            <a:off x="1281113" y="4891088"/>
            <a:ext cx="85725" cy="1587"/>
          </a:xfrm>
          <a:prstGeom prst="line">
            <a:avLst/>
          </a:prstGeom>
          <a:noFill/>
          <a:ln w="19050">
            <a:solidFill>
              <a:schemeClr val="tx1"/>
            </a:solidFill>
            <a:round/>
            <a:headEnd/>
            <a:tailEnd/>
          </a:ln>
        </p:spPr>
        <p:txBody>
          <a:bodyPr/>
          <a:lstStyle/>
          <a:p>
            <a:endParaRPr lang="ru-RU"/>
          </a:p>
        </p:txBody>
      </p:sp>
      <p:sp>
        <p:nvSpPr>
          <p:cNvPr id="17449" name="Rectangle 42"/>
          <p:cNvSpPr>
            <a:spLocks noChangeArrowheads="1"/>
          </p:cNvSpPr>
          <p:nvPr/>
        </p:nvSpPr>
        <p:spPr bwMode="auto">
          <a:xfrm>
            <a:off x="1047750" y="4410075"/>
            <a:ext cx="215900" cy="274638"/>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30</a:t>
            </a:r>
          </a:p>
        </p:txBody>
      </p:sp>
      <p:sp>
        <p:nvSpPr>
          <p:cNvPr id="17450" name="Freeform 43"/>
          <p:cNvSpPr>
            <a:spLocks/>
          </p:cNvSpPr>
          <p:nvPr/>
        </p:nvSpPr>
        <p:spPr bwMode="auto">
          <a:xfrm>
            <a:off x="1281113" y="4565650"/>
            <a:ext cx="85725" cy="1588"/>
          </a:xfrm>
          <a:custGeom>
            <a:avLst/>
            <a:gdLst>
              <a:gd name="T0" fmla="*/ 0 w 54"/>
              <a:gd name="T1" fmla="*/ 0 h 1588"/>
              <a:gd name="T2" fmla="*/ 2147483647 w 54"/>
              <a:gd name="T3" fmla="*/ 0 h 1588"/>
              <a:gd name="T4" fmla="*/ 0 w 54"/>
              <a:gd name="T5" fmla="*/ 0 h 1588"/>
              <a:gd name="T6" fmla="*/ 0 60000 65536"/>
              <a:gd name="T7" fmla="*/ 0 60000 65536"/>
              <a:gd name="T8" fmla="*/ 0 60000 65536"/>
              <a:gd name="T9" fmla="*/ 0 w 54"/>
              <a:gd name="T10" fmla="*/ 0 h 1588"/>
              <a:gd name="T11" fmla="*/ 54 w 54"/>
              <a:gd name="T12" fmla="*/ 1588 h 1588"/>
            </a:gdLst>
            <a:ahLst/>
            <a:cxnLst>
              <a:cxn ang="T6">
                <a:pos x="T0" y="T1"/>
              </a:cxn>
              <a:cxn ang="T7">
                <a:pos x="T2" y="T3"/>
              </a:cxn>
              <a:cxn ang="T8">
                <a:pos x="T4" y="T5"/>
              </a:cxn>
            </a:cxnLst>
            <a:rect l="T9" t="T10" r="T11" b="T12"/>
            <a:pathLst>
              <a:path w="54" h="1588">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51" name="Line 44"/>
          <p:cNvSpPr>
            <a:spLocks noChangeShapeType="1"/>
          </p:cNvSpPr>
          <p:nvPr/>
        </p:nvSpPr>
        <p:spPr bwMode="auto">
          <a:xfrm flipH="1">
            <a:off x="1281113" y="4552950"/>
            <a:ext cx="85725" cy="1588"/>
          </a:xfrm>
          <a:prstGeom prst="line">
            <a:avLst/>
          </a:prstGeom>
          <a:noFill/>
          <a:ln w="19050">
            <a:solidFill>
              <a:schemeClr val="tx1"/>
            </a:solidFill>
            <a:round/>
            <a:headEnd/>
            <a:tailEnd/>
          </a:ln>
        </p:spPr>
        <p:txBody>
          <a:bodyPr/>
          <a:lstStyle/>
          <a:p>
            <a:endParaRPr lang="ru-RU"/>
          </a:p>
        </p:txBody>
      </p:sp>
      <p:sp>
        <p:nvSpPr>
          <p:cNvPr id="17452" name="Rectangle 45"/>
          <p:cNvSpPr>
            <a:spLocks noChangeArrowheads="1"/>
          </p:cNvSpPr>
          <p:nvPr/>
        </p:nvSpPr>
        <p:spPr bwMode="auto">
          <a:xfrm>
            <a:off x="1047750" y="4086225"/>
            <a:ext cx="215900" cy="274638"/>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40</a:t>
            </a:r>
          </a:p>
        </p:txBody>
      </p:sp>
      <p:sp>
        <p:nvSpPr>
          <p:cNvPr id="17453" name="Freeform 46"/>
          <p:cNvSpPr>
            <a:spLocks/>
          </p:cNvSpPr>
          <p:nvPr/>
        </p:nvSpPr>
        <p:spPr bwMode="auto">
          <a:xfrm>
            <a:off x="1281113" y="4227513"/>
            <a:ext cx="85725" cy="1587"/>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54" name="Line 47"/>
          <p:cNvSpPr>
            <a:spLocks noChangeShapeType="1"/>
          </p:cNvSpPr>
          <p:nvPr/>
        </p:nvSpPr>
        <p:spPr bwMode="auto">
          <a:xfrm flipH="1">
            <a:off x="1281113" y="4227513"/>
            <a:ext cx="85725" cy="1587"/>
          </a:xfrm>
          <a:prstGeom prst="line">
            <a:avLst/>
          </a:prstGeom>
          <a:noFill/>
          <a:ln w="19050">
            <a:solidFill>
              <a:schemeClr val="tx1"/>
            </a:solidFill>
            <a:round/>
            <a:headEnd/>
            <a:tailEnd/>
          </a:ln>
        </p:spPr>
        <p:txBody>
          <a:bodyPr/>
          <a:lstStyle/>
          <a:p>
            <a:endParaRPr lang="ru-RU"/>
          </a:p>
        </p:txBody>
      </p:sp>
      <p:sp>
        <p:nvSpPr>
          <p:cNvPr id="17455" name="Rectangle 48"/>
          <p:cNvSpPr>
            <a:spLocks noChangeArrowheads="1"/>
          </p:cNvSpPr>
          <p:nvPr/>
        </p:nvSpPr>
        <p:spPr bwMode="auto">
          <a:xfrm>
            <a:off x="1047750" y="3751263"/>
            <a:ext cx="215900" cy="274637"/>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50</a:t>
            </a:r>
          </a:p>
        </p:txBody>
      </p:sp>
      <p:sp>
        <p:nvSpPr>
          <p:cNvPr id="17456" name="Freeform 49"/>
          <p:cNvSpPr>
            <a:spLocks/>
          </p:cNvSpPr>
          <p:nvPr/>
        </p:nvSpPr>
        <p:spPr bwMode="auto">
          <a:xfrm>
            <a:off x="1281113" y="3890963"/>
            <a:ext cx="85725" cy="1587"/>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57" name="Line 50"/>
          <p:cNvSpPr>
            <a:spLocks noChangeShapeType="1"/>
          </p:cNvSpPr>
          <p:nvPr/>
        </p:nvSpPr>
        <p:spPr bwMode="auto">
          <a:xfrm flipH="1">
            <a:off x="1281113" y="3890963"/>
            <a:ext cx="85725" cy="1587"/>
          </a:xfrm>
          <a:prstGeom prst="line">
            <a:avLst/>
          </a:prstGeom>
          <a:noFill/>
          <a:ln w="19050">
            <a:solidFill>
              <a:schemeClr val="tx1"/>
            </a:solidFill>
            <a:round/>
            <a:headEnd/>
            <a:tailEnd/>
          </a:ln>
        </p:spPr>
        <p:txBody>
          <a:bodyPr/>
          <a:lstStyle/>
          <a:p>
            <a:endParaRPr lang="ru-RU"/>
          </a:p>
        </p:txBody>
      </p:sp>
      <p:sp>
        <p:nvSpPr>
          <p:cNvPr id="17458" name="Rectangle 51"/>
          <p:cNvSpPr>
            <a:spLocks noChangeArrowheads="1"/>
          </p:cNvSpPr>
          <p:nvPr/>
        </p:nvSpPr>
        <p:spPr bwMode="auto">
          <a:xfrm>
            <a:off x="1047750" y="3414713"/>
            <a:ext cx="215900" cy="274637"/>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60</a:t>
            </a:r>
          </a:p>
        </p:txBody>
      </p:sp>
      <p:sp>
        <p:nvSpPr>
          <p:cNvPr id="17459" name="Freeform 52"/>
          <p:cNvSpPr>
            <a:spLocks/>
          </p:cNvSpPr>
          <p:nvPr/>
        </p:nvSpPr>
        <p:spPr bwMode="auto">
          <a:xfrm>
            <a:off x="1281113" y="3556000"/>
            <a:ext cx="85725" cy="1588"/>
          </a:xfrm>
          <a:custGeom>
            <a:avLst/>
            <a:gdLst>
              <a:gd name="T0" fmla="*/ 0 w 54"/>
              <a:gd name="T1" fmla="*/ 0 h 1588"/>
              <a:gd name="T2" fmla="*/ 2147483647 w 54"/>
              <a:gd name="T3" fmla="*/ 0 h 1588"/>
              <a:gd name="T4" fmla="*/ 0 w 54"/>
              <a:gd name="T5" fmla="*/ 0 h 1588"/>
              <a:gd name="T6" fmla="*/ 0 60000 65536"/>
              <a:gd name="T7" fmla="*/ 0 60000 65536"/>
              <a:gd name="T8" fmla="*/ 0 60000 65536"/>
              <a:gd name="T9" fmla="*/ 0 w 54"/>
              <a:gd name="T10" fmla="*/ 0 h 1588"/>
              <a:gd name="T11" fmla="*/ 54 w 54"/>
              <a:gd name="T12" fmla="*/ 1588 h 1588"/>
            </a:gdLst>
            <a:ahLst/>
            <a:cxnLst>
              <a:cxn ang="T6">
                <a:pos x="T0" y="T1"/>
              </a:cxn>
              <a:cxn ang="T7">
                <a:pos x="T2" y="T3"/>
              </a:cxn>
              <a:cxn ang="T8">
                <a:pos x="T4" y="T5"/>
              </a:cxn>
            </a:cxnLst>
            <a:rect l="T9" t="T10" r="T11" b="T12"/>
            <a:pathLst>
              <a:path w="54" h="1588">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60" name="Line 53"/>
          <p:cNvSpPr>
            <a:spLocks noChangeShapeType="1"/>
          </p:cNvSpPr>
          <p:nvPr/>
        </p:nvSpPr>
        <p:spPr bwMode="auto">
          <a:xfrm flipH="1">
            <a:off x="1281113" y="3556000"/>
            <a:ext cx="85725" cy="1588"/>
          </a:xfrm>
          <a:prstGeom prst="line">
            <a:avLst/>
          </a:prstGeom>
          <a:noFill/>
          <a:ln w="19050">
            <a:solidFill>
              <a:schemeClr val="tx1"/>
            </a:solidFill>
            <a:round/>
            <a:headEnd/>
            <a:tailEnd/>
          </a:ln>
        </p:spPr>
        <p:txBody>
          <a:bodyPr/>
          <a:lstStyle/>
          <a:p>
            <a:endParaRPr lang="ru-RU"/>
          </a:p>
        </p:txBody>
      </p:sp>
      <p:sp>
        <p:nvSpPr>
          <p:cNvPr id="17461" name="Rectangle 54"/>
          <p:cNvSpPr>
            <a:spLocks noChangeArrowheads="1"/>
          </p:cNvSpPr>
          <p:nvPr/>
        </p:nvSpPr>
        <p:spPr bwMode="auto">
          <a:xfrm>
            <a:off x="1047750" y="3076575"/>
            <a:ext cx="215900" cy="274638"/>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70</a:t>
            </a:r>
          </a:p>
        </p:txBody>
      </p:sp>
      <p:sp>
        <p:nvSpPr>
          <p:cNvPr id="17462" name="Freeform 55"/>
          <p:cNvSpPr>
            <a:spLocks/>
          </p:cNvSpPr>
          <p:nvPr/>
        </p:nvSpPr>
        <p:spPr bwMode="auto">
          <a:xfrm>
            <a:off x="1281113" y="3232150"/>
            <a:ext cx="85725" cy="1588"/>
          </a:xfrm>
          <a:custGeom>
            <a:avLst/>
            <a:gdLst>
              <a:gd name="T0" fmla="*/ 0 w 54"/>
              <a:gd name="T1" fmla="*/ 0 h 1588"/>
              <a:gd name="T2" fmla="*/ 2147483647 w 54"/>
              <a:gd name="T3" fmla="*/ 0 h 1588"/>
              <a:gd name="T4" fmla="*/ 0 w 54"/>
              <a:gd name="T5" fmla="*/ 0 h 1588"/>
              <a:gd name="T6" fmla="*/ 0 60000 65536"/>
              <a:gd name="T7" fmla="*/ 0 60000 65536"/>
              <a:gd name="T8" fmla="*/ 0 60000 65536"/>
              <a:gd name="T9" fmla="*/ 0 w 54"/>
              <a:gd name="T10" fmla="*/ 0 h 1588"/>
              <a:gd name="T11" fmla="*/ 54 w 54"/>
              <a:gd name="T12" fmla="*/ 1588 h 1588"/>
            </a:gdLst>
            <a:ahLst/>
            <a:cxnLst>
              <a:cxn ang="T6">
                <a:pos x="T0" y="T1"/>
              </a:cxn>
              <a:cxn ang="T7">
                <a:pos x="T2" y="T3"/>
              </a:cxn>
              <a:cxn ang="T8">
                <a:pos x="T4" y="T5"/>
              </a:cxn>
            </a:cxnLst>
            <a:rect l="T9" t="T10" r="T11" b="T12"/>
            <a:pathLst>
              <a:path w="54" h="1588">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63" name="Line 56"/>
          <p:cNvSpPr>
            <a:spLocks noChangeShapeType="1"/>
          </p:cNvSpPr>
          <p:nvPr/>
        </p:nvSpPr>
        <p:spPr bwMode="auto">
          <a:xfrm flipH="1">
            <a:off x="1281113" y="3217863"/>
            <a:ext cx="85725" cy="1587"/>
          </a:xfrm>
          <a:prstGeom prst="line">
            <a:avLst/>
          </a:prstGeom>
          <a:noFill/>
          <a:ln w="19050">
            <a:solidFill>
              <a:schemeClr val="tx1"/>
            </a:solidFill>
            <a:round/>
            <a:headEnd/>
            <a:tailEnd/>
          </a:ln>
        </p:spPr>
        <p:txBody>
          <a:bodyPr/>
          <a:lstStyle/>
          <a:p>
            <a:endParaRPr lang="ru-RU"/>
          </a:p>
        </p:txBody>
      </p:sp>
      <p:sp>
        <p:nvSpPr>
          <p:cNvPr id="17464" name="Rectangle 57"/>
          <p:cNvSpPr>
            <a:spLocks noChangeArrowheads="1"/>
          </p:cNvSpPr>
          <p:nvPr/>
        </p:nvSpPr>
        <p:spPr bwMode="auto">
          <a:xfrm>
            <a:off x="1047750" y="2741613"/>
            <a:ext cx="215900" cy="274637"/>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80</a:t>
            </a:r>
          </a:p>
        </p:txBody>
      </p:sp>
      <p:sp>
        <p:nvSpPr>
          <p:cNvPr id="17465" name="Freeform 58"/>
          <p:cNvSpPr>
            <a:spLocks/>
          </p:cNvSpPr>
          <p:nvPr/>
        </p:nvSpPr>
        <p:spPr bwMode="auto">
          <a:xfrm>
            <a:off x="1281113" y="2894013"/>
            <a:ext cx="85725" cy="1587"/>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66" name="Line 59"/>
          <p:cNvSpPr>
            <a:spLocks noChangeShapeType="1"/>
          </p:cNvSpPr>
          <p:nvPr/>
        </p:nvSpPr>
        <p:spPr bwMode="auto">
          <a:xfrm flipH="1">
            <a:off x="1281113" y="2882900"/>
            <a:ext cx="85725" cy="1588"/>
          </a:xfrm>
          <a:prstGeom prst="line">
            <a:avLst/>
          </a:prstGeom>
          <a:noFill/>
          <a:ln w="19050">
            <a:solidFill>
              <a:schemeClr val="tx1"/>
            </a:solidFill>
            <a:round/>
            <a:headEnd/>
            <a:tailEnd/>
          </a:ln>
        </p:spPr>
        <p:txBody>
          <a:bodyPr/>
          <a:lstStyle/>
          <a:p>
            <a:endParaRPr lang="ru-RU"/>
          </a:p>
        </p:txBody>
      </p:sp>
      <p:sp>
        <p:nvSpPr>
          <p:cNvPr id="17467" name="Rectangle 60"/>
          <p:cNvSpPr>
            <a:spLocks noChangeArrowheads="1"/>
          </p:cNvSpPr>
          <p:nvPr/>
        </p:nvSpPr>
        <p:spPr bwMode="auto">
          <a:xfrm>
            <a:off x="1047750" y="2417763"/>
            <a:ext cx="215900" cy="274637"/>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90</a:t>
            </a:r>
          </a:p>
        </p:txBody>
      </p:sp>
      <p:sp>
        <p:nvSpPr>
          <p:cNvPr id="17468" name="Freeform 61"/>
          <p:cNvSpPr>
            <a:spLocks/>
          </p:cNvSpPr>
          <p:nvPr/>
        </p:nvSpPr>
        <p:spPr bwMode="auto">
          <a:xfrm>
            <a:off x="1281113" y="2559050"/>
            <a:ext cx="85725" cy="1588"/>
          </a:xfrm>
          <a:custGeom>
            <a:avLst/>
            <a:gdLst>
              <a:gd name="T0" fmla="*/ 0 w 54"/>
              <a:gd name="T1" fmla="*/ 0 h 1588"/>
              <a:gd name="T2" fmla="*/ 2147483647 w 54"/>
              <a:gd name="T3" fmla="*/ 0 h 1588"/>
              <a:gd name="T4" fmla="*/ 0 w 54"/>
              <a:gd name="T5" fmla="*/ 0 h 1588"/>
              <a:gd name="T6" fmla="*/ 0 60000 65536"/>
              <a:gd name="T7" fmla="*/ 0 60000 65536"/>
              <a:gd name="T8" fmla="*/ 0 60000 65536"/>
              <a:gd name="T9" fmla="*/ 0 w 54"/>
              <a:gd name="T10" fmla="*/ 0 h 1588"/>
              <a:gd name="T11" fmla="*/ 54 w 54"/>
              <a:gd name="T12" fmla="*/ 1588 h 1588"/>
            </a:gdLst>
            <a:ahLst/>
            <a:cxnLst>
              <a:cxn ang="T6">
                <a:pos x="T0" y="T1"/>
              </a:cxn>
              <a:cxn ang="T7">
                <a:pos x="T2" y="T3"/>
              </a:cxn>
              <a:cxn ang="T8">
                <a:pos x="T4" y="T5"/>
              </a:cxn>
            </a:cxnLst>
            <a:rect l="T9" t="T10" r="T11" b="T12"/>
            <a:pathLst>
              <a:path w="54" h="1588">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69" name="Line 62"/>
          <p:cNvSpPr>
            <a:spLocks noChangeShapeType="1"/>
          </p:cNvSpPr>
          <p:nvPr/>
        </p:nvSpPr>
        <p:spPr bwMode="auto">
          <a:xfrm flipH="1">
            <a:off x="1281113" y="2559050"/>
            <a:ext cx="85725" cy="1588"/>
          </a:xfrm>
          <a:prstGeom prst="line">
            <a:avLst/>
          </a:prstGeom>
          <a:noFill/>
          <a:ln w="19050">
            <a:solidFill>
              <a:schemeClr val="tx1"/>
            </a:solidFill>
            <a:round/>
            <a:headEnd/>
            <a:tailEnd/>
          </a:ln>
        </p:spPr>
        <p:txBody>
          <a:bodyPr/>
          <a:lstStyle/>
          <a:p>
            <a:endParaRPr lang="ru-RU"/>
          </a:p>
        </p:txBody>
      </p:sp>
      <p:sp>
        <p:nvSpPr>
          <p:cNvPr id="17470" name="Rectangle 63"/>
          <p:cNvSpPr>
            <a:spLocks noChangeArrowheads="1"/>
          </p:cNvSpPr>
          <p:nvPr/>
        </p:nvSpPr>
        <p:spPr bwMode="auto">
          <a:xfrm>
            <a:off x="957263" y="2079625"/>
            <a:ext cx="306387" cy="274638"/>
          </a:xfrm>
          <a:prstGeom prst="rect">
            <a:avLst/>
          </a:prstGeom>
          <a:noFill/>
          <a:ln w="9525">
            <a:noFill/>
            <a:miter lim="800000"/>
            <a:headEnd/>
            <a:tailEnd/>
          </a:ln>
        </p:spPr>
        <p:txBody>
          <a:bodyPr wrap="none" lIns="0" tIns="0" rIns="0" bIns="0">
            <a:spAutoFit/>
          </a:bodyPr>
          <a:lstStyle/>
          <a:p>
            <a:pPr algn="r"/>
            <a:r>
              <a:rPr lang="en-US" b="1">
                <a:latin typeface="Garamond" pitchFamily="18" charset="0"/>
              </a:rPr>
              <a:t>100</a:t>
            </a:r>
          </a:p>
        </p:txBody>
      </p:sp>
      <p:sp>
        <p:nvSpPr>
          <p:cNvPr id="17471" name="Freeform 64"/>
          <p:cNvSpPr>
            <a:spLocks/>
          </p:cNvSpPr>
          <p:nvPr/>
        </p:nvSpPr>
        <p:spPr bwMode="auto">
          <a:xfrm>
            <a:off x="1281113" y="2220913"/>
            <a:ext cx="85725" cy="1587"/>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close/>
              </a:path>
            </a:pathLst>
          </a:custGeom>
          <a:solidFill>
            <a:schemeClr val="tx1"/>
          </a:solidFill>
          <a:ln w="9525">
            <a:solidFill>
              <a:schemeClr val="tx1"/>
            </a:solidFill>
            <a:round/>
            <a:headEnd/>
            <a:tailEnd/>
          </a:ln>
        </p:spPr>
        <p:txBody>
          <a:bodyPr/>
          <a:lstStyle/>
          <a:p>
            <a:endParaRPr lang="ru-RU"/>
          </a:p>
        </p:txBody>
      </p:sp>
      <p:sp>
        <p:nvSpPr>
          <p:cNvPr id="17472" name="Line 65"/>
          <p:cNvSpPr>
            <a:spLocks noChangeShapeType="1"/>
          </p:cNvSpPr>
          <p:nvPr/>
        </p:nvSpPr>
        <p:spPr bwMode="auto">
          <a:xfrm flipH="1">
            <a:off x="1281113" y="2220913"/>
            <a:ext cx="85725" cy="1587"/>
          </a:xfrm>
          <a:prstGeom prst="line">
            <a:avLst/>
          </a:prstGeom>
          <a:noFill/>
          <a:ln w="19050">
            <a:solidFill>
              <a:schemeClr val="tx1"/>
            </a:solidFill>
            <a:round/>
            <a:headEnd/>
            <a:tailEnd/>
          </a:ln>
        </p:spPr>
        <p:txBody>
          <a:bodyPr/>
          <a:lstStyle/>
          <a:p>
            <a:endParaRPr lang="ru-RU"/>
          </a:p>
        </p:txBody>
      </p:sp>
      <p:sp>
        <p:nvSpPr>
          <p:cNvPr id="17473" name="Freeform 66"/>
          <p:cNvSpPr>
            <a:spLocks/>
          </p:cNvSpPr>
          <p:nvPr/>
        </p:nvSpPr>
        <p:spPr bwMode="auto">
          <a:xfrm>
            <a:off x="1347788" y="2208213"/>
            <a:ext cx="4413250" cy="3292475"/>
          </a:xfrm>
          <a:custGeom>
            <a:avLst/>
            <a:gdLst>
              <a:gd name="T0" fmla="*/ 2147483647 w 2780"/>
              <a:gd name="T1" fmla="*/ 2147483647 h 2074"/>
              <a:gd name="T2" fmla="*/ 2147483647 w 2780"/>
              <a:gd name="T3" fmla="*/ 2147483647 h 2074"/>
              <a:gd name="T4" fmla="*/ 2147483647 w 2780"/>
              <a:gd name="T5" fmla="*/ 2147483647 h 2074"/>
              <a:gd name="T6" fmla="*/ 2147483647 w 2780"/>
              <a:gd name="T7" fmla="*/ 2147483647 h 2074"/>
              <a:gd name="T8" fmla="*/ 2147483647 w 2780"/>
              <a:gd name="T9" fmla="*/ 2147483647 h 2074"/>
              <a:gd name="T10" fmla="*/ 2147483647 w 2780"/>
              <a:gd name="T11" fmla="*/ 2147483647 h 2074"/>
              <a:gd name="T12" fmla="*/ 2147483647 w 2780"/>
              <a:gd name="T13" fmla="*/ 2147483647 h 2074"/>
              <a:gd name="T14" fmla="*/ 2147483647 w 2780"/>
              <a:gd name="T15" fmla="*/ 2147483647 h 2074"/>
              <a:gd name="T16" fmla="*/ 2147483647 w 2780"/>
              <a:gd name="T17" fmla="*/ 2147483647 h 2074"/>
              <a:gd name="T18" fmla="*/ 2147483647 w 2780"/>
              <a:gd name="T19" fmla="*/ 2147483647 h 2074"/>
              <a:gd name="T20" fmla="*/ 2147483647 w 2780"/>
              <a:gd name="T21" fmla="*/ 2147483647 h 2074"/>
              <a:gd name="T22" fmla="*/ 2147483647 w 2780"/>
              <a:gd name="T23" fmla="*/ 2147483647 h 2074"/>
              <a:gd name="T24" fmla="*/ 2147483647 w 2780"/>
              <a:gd name="T25" fmla="*/ 2147483647 h 2074"/>
              <a:gd name="T26" fmla="*/ 2147483647 w 2780"/>
              <a:gd name="T27" fmla="*/ 2147483647 h 2074"/>
              <a:gd name="T28" fmla="*/ 2147483647 w 2780"/>
              <a:gd name="T29" fmla="*/ 2147483647 h 2074"/>
              <a:gd name="T30" fmla="*/ 2147483647 w 2780"/>
              <a:gd name="T31" fmla="*/ 2147483647 h 2074"/>
              <a:gd name="T32" fmla="*/ 2147483647 w 2780"/>
              <a:gd name="T33" fmla="*/ 2147483647 h 2074"/>
              <a:gd name="T34" fmla="*/ 2147483647 w 2780"/>
              <a:gd name="T35" fmla="*/ 2147483647 h 2074"/>
              <a:gd name="T36" fmla="*/ 2147483647 w 2780"/>
              <a:gd name="T37" fmla="*/ 2147483647 h 2074"/>
              <a:gd name="T38" fmla="*/ 2147483647 w 2780"/>
              <a:gd name="T39" fmla="*/ 2147483647 h 2074"/>
              <a:gd name="T40" fmla="*/ 2147483647 w 2780"/>
              <a:gd name="T41" fmla="*/ 2147483647 h 2074"/>
              <a:gd name="T42" fmla="*/ 2147483647 w 2780"/>
              <a:gd name="T43" fmla="*/ 2147483647 h 2074"/>
              <a:gd name="T44" fmla="*/ 2147483647 w 2780"/>
              <a:gd name="T45" fmla="*/ 2147483647 h 2074"/>
              <a:gd name="T46" fmla="*/ 2147483647 w 2780"/>
              <a:gd name="T47" fmla="*/ 2147483647 h 2074"/>
              <a:gd name="T48" fmla="*/ 2147483647 w 2780"/>
              <a:gd name="T49" fmla="*/ 2147483647 h 2074"/>
              <a:gd name="T50" fmla="*/ 2147483647 w 2780"/>
              <a:gd name="T51" fmla="*/ 2147483647 h 2074"/>
              <a:gd name="T52" fmla="*/ 2147483647 w 2780"/>
              <a:gd name="T53" fmla="*/ 2147483647 h 2074"/>
              <a:gd name="T54" fmla="*/ 2147483647 w 2780"/>
              <a:gd name="T55" fmla="*/ 2147483647 h 2074"/>
              <a:gd name="T56" fmla="*/ 2147483647 w 2780"/>
              <a:gd name="T57" fmla="*/ 2147483647 h 2074"/>
              <a:gd name="T58" fmla="*/ 2147483647 w 2780"/>
              <a:gd name="T59" fmla="*/ 2147483647 h 2074"/>
              <a:gd name="T60" fmla="*/ 2147483647 w 2780"/>
              <a:gd name="T61" fmla="*/ 2147483647 h 2074"/>
              <a:gd name="T62" fmla="*/ 2147483647 w 2780"/>
              <a:gd name="T63" fmla="*/ 2147483647 h 2074"/>
              <a:gd name="T64" fmla="*/ 2147483647 w 2780"/>
              <a:gd name="T65" fmla="*/ 2147483647 h 2074"/>
              <a:gd name="T66" fmla="*/ 2147483647 w 2780"/>
              <a:gd name="T67" fmla="*/ 2147483647 h 2074"/>
              <a:gd name="T68" fmla="*/ 2147483647 w 2780"/>
              <a:gd name="T69" fmla="*/ 2147483647 h 2074"/>
              <a:gd name="T70" fmla="*/ 2147483647 w 2780"/>
              <a:gd name="T71" fmla="*/ 2147483647 h 2074"/>
              <a:gd name="T72" fmla="*/ 2147483647 w 2780"/>
              <a:gd name="T73" fmla="*/ 2147483647 h 2074"/>
              <a:gd name="T74" fmla="*/ 2147483647 w 2780"/>
              <a:gd name="T75" fmla="*/ 2147483647 h 2074"/>
              <a:gd name="T76" fmla="*/ 2147483647 w 2780"/>
              <a:gd name="T77" fmla="*/ 2147483647 h 2074"/>
              <a:gd name="T78" fmla="*/ 2147483647 w 2780"/>
              <a:gd name="T79" fmla="*/ 2147483647 h 2074"/>
              <a:gd name="T80" fmla="*/ 2147483647 w 2780"/>
              <a:gd name="T81" fmla="*/ 2147483647 h 2074"/>
              <a:gd name="T82" fmla="*/ 2147483647 w 2780"/>
              <a:gd name="T83" fmla="*/ 2147483647 h 2074"/>
              <a:gd name="T84" fmla="*/ 2147483647 w 2780"/>
              <a:gd name="T85" fmla="*/ 2147483647 h 2074"/>
              <a:gd name="T86" fmla="*/ 2147483647 w 2780"/>
              <a:gd name="T87" fmla="*/ 2147483647 h 2074"/>
              <a:gd name="T88" fmla="*/ 2147483647 w 2780"/>
              <a:gd name="T89" fmla="*/ 2147483647 h 2074"/>
              <a:gd name="T90" fmla="*/ 2147483647 w 2780"/>
              <a:gd name="T91" fmla="*/ 2147483647 h 2074"/>
              <a:gd name="T92" fmla="*/ 2147483647 w 2780"/>
              <a:gd name="T93" fmla="*/ 2147483647 h 2074"/>
              <a:gd name="T94" fmla="*/ 2147483647 w 2780"/>
              <a:gd name="T95" fmla="*/ 2147483647 h 2074"/>
              <a:gd name="T96" fmla="*/ 2147483647 w 2780"/>
              <a:gd name="T97" fmla="*/ 2147483647 h 2074"/>
              <a:gd name="T98" fmla="*/ 2147483647 w 2780"/>
              <a:gd name="T99" fmla="*/ 2147483647 h 2074"/>
              <a:gd name="T100" fmla="*/ 2147483647 w 2780"/>
              <a:gd name="T101" fmla="*/ 2147483647 h 2074"/>
              <a:gd name="T102" fmla="*/ 2147483647 w 2780"/>
              <a:gd name="T103" fmla="*/ 2147483647 h 2074"/>
              <a:gd name="T104" fmla="*/ 2147483647 w 2780"/>
              <a:gd name="T105" fmla="*/ 2147483647 h 2074"/>
              <a:gd name="T106" fmla="*/ 2147483647 w 2780"/>
              <a:gd name="T107" fmla="*/ 2147483647 h 2074"/>
              <a:gd name="T108" fmla="*/ 2147483647 w 2780"/>
              <a:gd name="T109" fmla="*/ 2147483647 h 2074"/>
              <a:gd name="T110" fmla="*/ 2147483647 w 2780"/>
              <a:gd name="T111" fmla="*/ 2147483647 h 2074"/>
              <a:gd name="T112" fmla="*/ 2147483647 w 2780"/>
              <a:gd name="T113" fmla="*/ 2147483647 h 2074"/>
              <a:gd name="T114" fmla="*/ 2147483647 w 2780"/>
              <a:gd name="T115" fmla="*/ 2147483647 h 2074"/>
              <a:gd name="T116" fmla="*/ 2147483647 w 2780"/>
              <a:gd name="T117" fmla="*/ 2147483647 h 2074"/>
              <a:gd name="T118" fmla="*/ 2147483647 w 2780"/>
              <a:gd name="T119" fmla="*/ 2147483647 h 2074"/>
              <a:gd name="T120" fmla="*/ 2147483647 w 2780"/>
              <a:gd name="T121" fmla="*/ 2147483647 h 2074"/>
              <a:gd name="T122" fmla="*/ 2147483647 w 2780"/>
              <a:gd name="T123" fmla="*/ 2147483647 h 2074"/>
              <a:gd name="T124" fmla="*/ 2147483647 w 2780"/>
              <a:gd name="T125" fmla="*/ 2147483647 h 207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780"/>
              <a:gd name="T190" fmla="*/ 0 h 2074"/>
              <a:gd name="T191" fmla="*/ 2780 w 2780"/>
              <a:gd name="T192" fmla="*/ 2074 h 207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780" h="2074">
                <a:moveTo>
                  <a:pt x="0" y="0"/>
                </a:moveTo>
                <a:lnTo>
                  <a:pt x="21" y="0"/>
                </a:lnTo>
                <a:lnTo>
                  <a:pt x="21" y="8"/>
                </a:lnTo>
                <a:lnTo>
                  <a:pt x="21" y="15"/>
                </a:lnTo>
                <a:lnTo>
                  <a:pt x="33" y="15"/>
                </a:lnTo>
                <a:lnTo>
                  <a:pt x="33" y="23"/>
                </a:lnTo>
                <a:lnTo>
                  <a:pt x="43" y="23"/>
                </a:lnTo>
                <a:lnTo>
                  <a:pt x="43" y="32"/>
                </a:lnTo>
                <a:lnTo>
                  <a:pt x="67" y="32"/>
                </a:lnTo>
                <a:lnTo>
                  <a:pt x="67" y="38"/>
                </a:lnTo>
                <a:lnTo>
                  <a:pt x="76" y="38"/>
                </a:lnTo>
                <a:lnTo>
                  <a:pt x="76" y="53"/>
                </a:lnTo>
                <a:lnTo>
                  <a:pt x="76" y="62"/>
                </a:lnTo>
                <a:lnTo>
                  <a:pt x="76" y="68"/>
                </a:lnTo>
                <a:lnTo>
                  <a:pt x="88" y="68"/>
                </a:lnTo>
                <a:lnTo>
                  <a:pt x="88" y="83"/>
                </a:lnTo>
                <a:lnTo>
                  <a:pt x="97" y="83"/>
                </a:lnTo>
                <a:lnTo>
                  <a:pt x="97" y="92"/>
                </a:lnTo>
                <a:lnTo>
                  <a:pt x="109" y="92"/>
                </a:lnTo>
                <a:lnTo>
                  <a:pt x="109" y="107"/>
                </a:lnTo>
                <a:lnTo>
                  <a:pt x="118" y="107"/>
                </a:lnTo>
                <a:lnTo>
                  <a:pt x="118" y="114"/>
                </a:lnTo>
                <a:lnTo>
                  <a:pt x="139" y="114"/>
                </a:lnTo>
                <a:lnTo>
                  <a:pt x="139" y="137"/>
                </a:lnTo>
                <a:lnTo>
                  <a:pt x="151" y="137"/>
                </a:lnTo>
                <a:lnTo>
                  <a:pt x="151" y="144"/>
                </a:lnTo>
                <a:lnTo>
                  <a:pt x="151" y="152"/>
                </a:lnTo>
                <a:lnTo>
                  <a:pt x="161" y="152"/>
                </a:lnTo>
                <a:lnTo>
                  <a:pt x="161" y="159"/>
                </a:lnTo>
                <a:lnTo>
                  <a:pt x="173" y="159"/>
                </a:lnTo>
                <a:lnTo>
                  <a:pt x="173" y="167"/>
                </a:lnTo>
                <a:lnTo>
                  <a:pt x="173" y="189"/>
                </a:lnTo>
                <a:lnTo>
                  <a:pt x="182" y="189"/>
                </a:lnTo>
                <a:lnTo>
                  <a:pt x="182" y="197"/>
                </a:lnTo>
                <a:lnTo>
                  <a:pt x="194" y="197"/>
                </a:lnTo>
                <a:lnTo>
                  <a:pt x="194" y="206"/>
                </a:lnTo>
                <a:lnTo>
                  <a:pt x="203" y="206"/>
                </a:lnTo>
                <a:lnTo>
                  <a:pt x="203" y="212"/>
                </a:lnTo>
                <a:lnTo>
                  <a:pt x="203" y="221"/>
                </a:lnTo>
                <a:lnTo>
                  <a:pt x="215" y="221"/>
                </a:lnTo>
                <a:lnTo>
                  <a:pt x="215" y="227"/>
                </a:lnTo>
                <a:lnTo>
                  <a:pt x="215" y="243"/>
                </a:lnTo>
                <a:lnTo>
                  <a:pt x="215" y="251"/>
                </a:lnTo>
                <a:lnTo>
                  <a:pt x="224" y="251"/>
                </a:lnTo>
                <a:lnTo>
                  <a:pt x="224" y="258"/>
                </a:lnTo>
                <a:lnTo>
                  <a:pt x="224" y="266"/>
                </a:lnTo>
                <a:lnTo>
                  <a:pt x="236" y="266"/>
                </a:lnTo>
                <a:lnTo>
                  <a:pt x="236" y="273"/>
                </a:lnTo>
                <a:lnTo>
                  <a:pt x="236" y="281"/>
                </a:lnTo>
                <a:lnTo>
                  <a:pt x="236" y="311"/>
                </a:lnTo>
                <a:lnTo>
                  <a:pt x="236" y="348"/>
                </a:lnTo>
                <a:lnTo>
                  <a:pt x="245" y="348"/>
                </a:lnTo>
                <a:lnTo>
                  <a:pt x="245" y="387"/>
                </a:lnTo>
                <a:lnTo>
                  <a:pt x="245" y="410"/>
                </a:lnTo>
                <a:lnTo>
                  <a:pt x="245" y="440"/>
                </a:lnTo>
                <a:lnTo>
                  <a:pt x="257" y="440"/>
                </a:lnTo>
                <a:lnTo>
                  <a:pt x="257" y="462"/>
                </a:lnTo>
                <a:lnTo>
                  <a:pt x="257" y="470"/>
                </a:lnTo>
                <a:lnTo>
                  <a:pt x="257" y="516"/>
                </a:lnTo>
                <a:lnTo>
                  <a:pt x="266" y="516"/>
                </a:lnTo>
                <a:lnTo>
                  <a:pt x="266" y="569"/>
                </a:lnTo>
                <a:lnTo>
                  <a:pt x="266" y="606"/>
                </a:lnTo>
                <a:lnTo>
                  <a:pt x="266" y="621"/>
                </a:lnTo>
                <a:lnTo>
                  <a:pt x="278" y="621"/>
                </a:lnTo>
                <a:lnTo>
                  <a:pt x="278" y="630"/>
                </a:lnTo>
                <a:lnTo>
                  <a:pt x="278" y="636"/>
                </a:lnTo>
                <a:lnTo>
                  <a:pt x="278" y="651"/>
                </a:lnTo>
                <a:lnTo>
                  <a:pt x="288" y="651"/>
                </a:lnTo>
                <a:lnTo>
                  <a:pt x="288" y="696"/>
                </a:lnTo>
                <a:lnTo>
                  <a:pt x="288" y="711"/>
                </a:lnTo>
                <a:lnTo>
                  <a:pt x="288" y="726"/>
                </a:lnTo>
                <a:lnTo>
                  <a:pt x="288" y="750"/>
                </a:lnTo>
                <a:lnTo>
                  <a:pt x="300" y="750"/>
                </a:lnTo>
                <a:lnTo>
                  <a:pt x="300" y="765"/>
                </a:lnTo>
                <a:lnTo>
                  <a:pt x="300" y="774"/>
                </a:lnTo>
                <a:lnTo>
                  <a:pt x="309" y="774"/>
                </a:lnTo>
                <a:lnTo>
                  <a:pt x="309" y="780"/>
                </a:lnTo>
                <a:lnTo>
                  <a:pt x="309" y="789"/>
                </a:lnTo>
                <a:lnTo>
                  <a:pt x="321" y="789"/>
                </a:lnTo>
                <a:lnTo>
                  <a:pt x="321" y="795"/>
                </a:lnTo>
                <a:lnTo>
                  <a:pt x="330" y="795"/>
                </a:lnTo>
                <a:lnTo>
                  <a:pt x="330" y="804"/>
                </a:lnTo>
                <a:lnTo>
                  <a:pt x="330" y="810"/>
                </a:lnTo>
                <a:lnTo>
                  <a:pt x="342" y="810"/>
                </a:lnTo>
                <a:lnTo>
                  <a:pt x="342" y="849"/>
                </a:lnTo>
                <a:lnTo>
                  <a:pt x="375" y="849"/>
                </a:lnTo>
                <a:lnTo>
                  <a:pt x="375" y="864"/>
                </a:lnTo>
                <a:lnTo>
                  <a:pt x="375" y="879"/>
                </a:lnTo>
                <a:lnTo>
                  <a:pt x="384" y="879"/>
                </a:lnTo>
                <a:lnTo>
                  <a:pt x="384" y="894"/>
                </a:lnTo>
                <a:lnTo>
                  <a:pt x="405" y="894"/>
                </a:lnTo>
                <a:lnTo>
                  <a:pt x="405" y="900"/>
                </a:lnTo>
                <a:lnTo>
                  <a:pt x="405" y="909"/>
                </a:lnTo>
                <a:lnTo>
                  <a:pt x="418" y="909"/>
                </a:lnTo>
                <a:lnTo>
                  <a:pt x="418" y="916"/>
                </a:lnTo>
                <a:lnTo>
                  <a:pt x="427" y="916"/>
                </a:lnTo>
                <a:lnTo>
                  <a:pt x="427" y="924"/>
                </a:lnTo>
                <a:lnTo>
                  <a:pt x="439" y="924"/>
                </a:lnTo>
                <a:lnTo>
                  <a:pt x="439" y="939"/>
                </a:lnTo>
                <a:lnTo>
                  <a:pt x="439" y="948"/>
                </a:lnTo>
                <a:lnTo>
                  <a:pt x="448" y="948"/>
                </a:lnTo>
                <a:lnTo>
                  <a:pt x="448" y="963"/>
                </a:lnTo>
                <a:lnTo>
                  <a:pt x="448" y="969"/>
                </a:lnTo>
                <a:lnTo>
                  <a:pt x="460" y="969"/>
                </a:lnTo>
                <a:lnTo>
                  <a:pt x="460" y="984"/>
                </a:lnTo>
                <a:lnTo>
                  <a:pt x="460" y="993"/>
                </a:lnTo>
                <a:lnTo>
                  <a:pt x="469" y="993"/>
                </a:lnTo>
                <a:lnTo>
                  <a:pt x="469" y="999"/>
                </a:lnTo>
                <a:lnTo>
                  <a:pt x="481" y="999"/>
                </a:lnTo>
                <a:lnTo>
                  <a:pt x="481" y="1008"/>
                </a:lnTo>
                <a:lnTo>
                  <a:pt x="490" y="1008"/>
                </a:lnTo>
                <a:lnTo>
                  <a:pt x="490" y="1023"/>
                </a:lnTo>
                <a:lnTo>
                  <a:pt x="502" y="1023"/>
                </a:lnTo>
                <a:lnTo>
                  <a:pt x="502" y="1045"/>
                </a:lnTo>
                <a:lnTo>
                  <a:pt x="511" y="1045"/>
                </a:lnTo>
                <a:lnTo>
                  <a:pt x="511" y="1053"/>
                </a:lnTo>
                <a:lnTo>
                  <a:pt x="511" y="1068"/>
                </a:lnTo>
                <a:lnTo>
                  <a:pt x="511" y="1083"/>
                </a:lnTo>
                <a:lnTo>
                  <a:pt x="511" y="1090"/>
                </a:lnTo>
                <a:lnTo>
                  <a:pt x="523" y="1090"/>
                </a:lnTo>
                <a:lnTo>
                  <a:pt x="523" y="1105"/>
                </a:lnTo>
                <a:lnTo>
                  <a:pt x="533" y="1105"/>
                </a:lnTo>
                <a:lnTo>
                  <a:pt x="533" y="1113"/>
                </a:lnTo>
                <a:lnTo>
                  <a:pt x="533" y="1128"/>
                </a:lnTo>
                <a:lnTo>
                  <a:pt x="533" y="1143"/>
                </a:lnTo>
                <a:lnTo>
                  <a:pt x="545" y="1143"/>
                </a:lnTo>
                <a:lnTo>
                  <a:pt x="545" y="1152"/>
                </a:lnTo>
                <a:lnTo>
                  <a:pt x="545" y="1167"/>
                </a:lnTo>
                <a:lnTo>
                  <a:pt x="554" y="1167"/>
                </a:lnTo>
                <a:lnTo>
                  <a:pt x="554" y="1174"/>
                </a:lnTo>
                <a:lnTo>
                  <a:pt x="554" y="1189"/>
                </a:lnTo>
                <a:lnTo>
                  <a:pt x="566" y="1189"/>
                </a:lnTo>
                <a:lnTo>
                  <a:pt x="566" y="1219"/>
                </a:lnTo>
                <a:lnTo>
                  <a:pt x="566" y="1234"/>
                </a:lnTo>
                <a:lnTo>
                  <a:pt x="566" y="1242"/>
                </a:lnTo>
                <a:lnTo>
                  <a:pt x="575" y="1242"/>
                </a:lnTo>
                <a:lnTo>
                  <a:pt x="575" y="1249"/>
                </a:lnTo>
                <a:lnTo>
                  <a:pt x="575" y="1264"/>
                </a:lnTo>
                <a:lnTo>
                  <a:pt x="587" y="1264"/>
                </a:lnTo>
                <a:lnTo>
                  <a:pt x="587" y="1279"/>
                </a:lnTo>
                <a:lnTo>
                  <a:pt x="587" y="1296"/>
                </a:lnTo>
                <a:lnTo>
                  <a:pt x="596" y="1296"/>
                </a:lnTo>
                <a:lnTo>
                  <a:pt x="596" y="1311"/>
                </a:lnTo>
                <a:lnTo>
                  <a:pt x="596" y="1318"/>
                </a:lnTo>
                <a:lnTo>
                  <a:pt x="608" y="1318"/>
                </a:lnTo>
                <a:lnTo>
                  <a:pt x="608" y="1341"/>
                </a:lnTo>
                <a:lnTo>
                  <a:pt x="617" y="1341"/>
                </a:lnTo>
                <a:lnTo>
                  <a:pt x="617" y="1363"/>
                </a:lnTo>
                <a:lnTo>
                  <a:pt x="629" y="1363"/>
                </a:lnTo>
                <a:lnTo>
                  <a:pt x="629" y="1371"/>
                </a:lnTo>
                <a:lnTo>
                  <a:pt x="629" y="1378"/>
                </a:lnTo>
                <a:lnTo>
                  <a:pt x="641" y="1378"/>
                </a:lnTo>
                <a:lnTo>
                  <a:pt x="641" y="1386"/>
                </a:lnTo>
                <a:lnTo>
                  <a:pt x="650" y="1386"/>
                </a:lnTo>
                <a:lnTo>
                  <a:pt x="650" y="1393"/>
                </a:lnTo>
                <a:lnTo>
                  <a:pt x="650" y="1401"/>
                </a:lnTo>
                <a:lnTo>
                  <a:pt x="663" y="1401"/>
                </a:lnTo>
                <a:lnTo>
                  <a:pt x="663" y="1408"/>
                </a:lnTo>
                <a:lnTo>
                  <a:pt x="663" y="1438"/>
                </a:lnTo>
                <a:lnTo>
                  <a:pt x="663" y="1447"/>
                </a:lnTo>
                <a:lnTo>
                  <a:pt x="672" y="1447"/>
                </a:lnTo>
                <a:lnTo>
                  <a:pt x="672" y="1453"/>
                </a:lnTo>
                <a:lnTo>
                  <a:pt x="672" y="1477"/>
                </a:lnTo>
                <a:lnTo>
                  <a:pt x="672" y="1485"/>
                </a:lnTo>
                <a:lnTo>
                  <a:pt x="693" y="1485"/>
                </a:lnTo>
                <a:lnTo>
                  <a:pt x="693" y="1492"/>
                </a:lnTo>
                <a:lnTo>
                  <a:pt x="693" y="1507"/>
                </a:lnTo>
                <a:lnTo>
                  <a:pt x="705" y="1507"/>
                </a:lnTo>
                <a:lnTo>
                  <a:pt x="705" y="1515"/>
                </a:lnTo>
                <a:lnTo>
                  <a:pt x="714" y="1515"/>
                </a:lnTo>
                <a:lnTo>
                  <a:pt x="726" y="1515"/>
                </a:lnTo>
                <a:lnTo>
                  <a:pt x="726" y="1522"/>
                </a:lnTo>
                <a:lnTo>
                  <a:pt x="735" y="1522"/>
                </a:lnTo>
                <a:lnTo>
                  <a:pt x="735" y="1530"/>
                </a:lnTo>
                <a:lnTo>
                  <a:pt x="747" y="1530"/>
                </a:lnTo>
                <a:lnTo>
                  <a:pt x="747" y="1537"/>
                </a:lnTo>
                <a:lnTo>
                  <a:pt x="756" y="1537"/>
                </a:lnTo>
                <a:lnTo>
                  <a:pt x="756" y="1546"/>
                </a:lnTo>
                <a:lnTo>
                  <a:pt x="768" y="1546"/>
                </a:lnTo>
                <a:lnTo>
                  <a:pt x="768" y="1552"/>
                </a:lnTo>
                <a:lnTo>
                  <a:pt x="778" y="1552"/>
                </a:lnTo>
                <a:lnTo>
                  <a:pt x="778" y="1561"/>
                </a:lnTo>
                <a:lnTo>
                  <a:pt x="778" y="1567"/>
                </a:lnTo>
                <a:lnTo>
                  <a:pt x="778" y="1576"/>
                </a:lnTo>
                <a:lnTo>
                  <a:pt x="790" y="1576"/>
                </a:lnTo>
                <a:lnTo>
                  <a:pt x="790" y="1582"/>
                </a:lnTo>
                <a:lnTo>
                  <a:pt x="799" y="1582"/>
                </a:lnTo>
                <a:lnTo>
                  <a:pt x="799" y="1597"/>
                </a:lnTo>
                <a:lnTo>
                  <a:pt x="799" y="1606"/>
                </a:lnTo>
                <a:lnTo>
                  <a:pt x="799" y="1621"/>
                </a:lnTo>
                <a:lnTo>
                  <a:pt x="811" y="1621"/>
                </a:lnTo>
                <a:lnTo>
                  <a:pt x="811" y="1627"/>
                </a:lnTo>
                <a:lnTo>
                  <a:pt x="811" y="1636"/>
                </a:lnTo>
                <a:lnTo>
                  <a:pt x="820" y="1636"/>
                </a:lnTo>
                <a:lnTo>
                  <a:pt x="820" y="1642"/>
                </a:lnTo>
                <a:lnTo>
                  <a:pt x="820" y="1659"/>
                </a:lnTo>
                <a:lnTo>
                  <a:pt x="832" y="1659"/>
                </a:lnTo>
                <a:lnTo>
                  <a:pt x="832" y="1666"/>
                </a:lnTo>
                <a:lnTo>
                  <a:pt x="832" y="1675"/>
                </a:lnTo>
                <a:lnTo>
                  <a:pt x="832" y="1681"/>
                </a:lnTo>
                <a:lnTo>
                  <a:pt x="832" y="1696"/>
                </a:lnTo>
                <a:lnTo>
                  <a:pt x="841" y="1696"/>
                </a:lnTo>
                <a:lnTo>
                  <a:pt x="841" y="1720"/>
                </a:lnTo>
                <a:lnTo>
                  <a:pt x="841" y="1735"/>
                </a:lnTo>
                <a:lnTo>
                  <a:pt x="841" y="1741"/>
                </a:lnTo>
                <a:lnTo>
                  <a:pt x="853" y="1741"/>
                </a:lnTo>
                <a:lnTo>
                  <a:pt x="853" y="1750"/>
                </a:lnTo>
                <a:lnTo>
                  <a:pt x="874" y="1750"/>
                </a:lnTo>
                <a:lnTo>
                  <a:pt x="874" y="1756"/>
                </a:lnTo>
                <a:lnTo>
                  <a:pt x="883" y="1756"/>
                </a:lnTo>
                <a:lnTo>
                  <a:pt x="883" y="1765"/>
                </a:lnTo>
                <a:lnTo>
                  <a:pt x="883" y="1771"/>
                </a:lnTo>
                <a:lnTo>
                  <a:pt x="895" y="1771"/>
                </a:lnTo>
                <a:lnTo>
                  <a:pt x="895" y="1780"/>
                </a:lnTo>
                <a:lnTo>
                  <a:pt x="917" y="1780"/>
                </a:lnTo>
                <a:lnTo>
                  <a:pt x="929" y="1780"/>
                </a:lnTo>
                <a:lnTo>
                  <a:pt x="929" y="1786"/>
                </a:lnTo>
                <a:lnTo>
                  <a:pt x="929" y="1795"/>
                </a:lnTo>
                <a:lnTo>
                  <a:pt x="938" y="1795"/>
                </a:lnTo>
                <a:lnTo>
                  <a:pt x="938" y="1801"/>
                </a:lnTo>
                <a:lnTo>
                  <a:pt x="1001" y="1801"/>
                </a:lnTo>
                <a:lnTo>
                  <a:pt x="1001" y="1810"/>
                </a:lnTo>
                <a:lnTo>
                  <a:pt x="1013" y="1810"/>
                </a:lnTo>
                <a:lnTo>
                  <a:pt x="1013" y="1816"/>
                </a:lnTo>
                <a:lnTo>
                  <a:pt x="1013" y="1825"/>
                </a:lnTo>
                <a:lnTo>
                  <a:pt x="1013" y="1840"/>
                </a:lnTo>
                <a:lnTo>
                  <a:pt x="1035" y="1840"/>
                </a:lnTo>
                <a:lnTo>
                  <a:pt x="1035" y="1849"/>
                </a:lnTo>
                <a:lnTo>
                  <a:pt x="1044" y="1849"/>
                </a:lnTo>
                <a:lnTo>
                  <a:pt x="1044" y="1855"/>
                </a:lnTo>
                <a:lnTo>
                  <a:pt x="1056" y="1855"/>
                </a:lnTo>
                <a:lnTo>
                  <a:pt x="1056" y="1864"/>
                </a:lnTo>
                <a:lnTo>
                  <a:pt x="1086" y="1864"/>
                </a:lnTo>
                <a:lnTo>
                  <a:pt x="1086" y="1879"/>
                </a:lnTo>
                <a:lnTo>
                  <a:pt x="1128" y="1879"/>
                </a:lnTo>
                <a:lnTo>
                  <a:pt x="1128" y="1885"/>
                </a:lnTo>
                <a:lnTo>
                  <a:pt x="1150" y="1885"/>
                </a:lnTo>
                <a:lnTo>
                  <a:pt x="1150" y="1900"/>
                </a:lnTo>
                <a:lnTo>
                  <a:pt x="1171" y="1900"/>
                </a:lnTo>
                <a:lnTo>
                  <a:pt x="1171" y="1909"/>
                </a:lnTo>
                <a:lnTo>
                  <a:pt x="1192" y="1909"/>
                </a:lnTo>
                <a:lnTo>
                  <a:pt x="1192" y="1915"/>
                </a:lnTo>
                <a:lnTo>
                  <a:pt x="1225" y="1915"/>
                </a:lnTo>
                <a:lnTo>
                  <a:pt x="1225" y="1924"/>
                </a:lnTo>
                <a:lnTo>
                  <a:pt x="1225" y="1930"/>
                </a:lnTo>
                <a:lnTo>
                  <a:pt x="1246" y="1930"/>
                </a:lnTo>
                <a:lnTo>
                  <a:pt x="1246" y="1939"/>
                </a:lnTo>
                <a:lnTo>
                  <a:pt x="1246" y="1945"/>
                </a:lnTo>
                <a:lnTo>
                  <a:pt x="1331" y="1945"/>
                </a:lnTo>
                <a:lnTo>
                  <a:pt x="1331" y="1954"/>
                </a:lnTo>
                <a:lnTo>
                  <a:pt x="1385" y="1954"/>
                </a:lnTo>
                <a:lnTo>
                  <a:pt x="1385" y="1969"/>
                </a:lnTo>
                <a:lnTo>
                  <a:pt x="1428" y="1969"/>
                </a:lnTo>
                <a:lnTo>
                  <a:pt x="1428" y="1976"/>
                </a:lnTo>
                <a:lnTo>
                  <a:pt x="1479" y="1976"/>
                </a:lnTo>
                <a:lnTo>
                  <a:pt x="1479" y="1984"/>
                </a:lnTo>
                <a:lnTo>
                  <a:pt x="1503" y="1984"/>
                </a:lnTo>
                <a:lnTo>
                  <a:pt x="1503" y="1991"/>
                </a:lnTo>
                <a:lnTo>
                  <a:pt x="1512" y="1991"/>
                </a:lnTo>
                <a:lnTo>
                  <a:pt x="1512" y="1999"/>
                </a:lnTo>
                <a:lnTo>
                  <a:pt x="1576" y="1999"/>
                </a:lnTo>
                <a:lnTo>
                  <a:pt x="1576" y="2006"/>
                </a:lnTo>
                <a:lnTo>
                  <a:pt x="1609" y="2006"/>
                </a:lnTo>
                <a:lnTo>
                  <a:pt x="1609" y="2014"/>
                </a:lnTo>
                <a:lnTo>
                  <a:pt x="1767" y="2014"/>
                </a:lnTo>
                <a:lnTo>
                  <a:pt x="1767" y="2023"/>
                </a:lnTo>
                <a:lnTo>
                  <a:pt x="1800" y="2023"/>
                </a:lnTo>
                <a:lnTo>
                  <a:pt x="1800" y="2029"/>
                </a:lnTo>
                <a:lnTo>
                  <a:pt x="1939" y="2029"/>
                </a:lnTo>
                <a:lnTo>
                  <a:pt x="1939" y="2038"/>
                </a:lnTo>
                <a:lnTo>
                  <a:pt x="1960" y="2038"/>
                </a:lnTo>
                <a:lnTo>
                  <a:pt x="1960" y="2044"/>
                </a:lnTo>
                <a:lnTo>
                  <a:pt x="1981" y="2044"/>
                </a:lnTo>
                <a:lnTo>
                  <a:pt x="1981" y="2053"/>
                </a:lnTo>
                <a:lnTo>
                  <a:pt x="2108" y="2053"/>
                </a:lnTo>
                <a:lnTo>
                  <a:pt x="2108" y="2059"/>
                </a:lnTo>
                <a:lnTo>
                  <a:pt x="2184" y="2059"/>
                </a:lnTo>
                <a:lnTo>
                  <a:pt x="2184" y="2068"/>
                </a:lnTo>
                <a:lnTo>
                  <a:pt x="2214" y="2068"/>
                </a:lnTo>
                <a:lnTo>
                  <a:pt x="2214" y="2074"/>
                </a:lnTo>
                <a:lnTo>
                  <a:pt x="2780" y="2074"/>
                </a:lnTo>
              </a:path>
            </a:pathLst>
          </a:custGeom>
          <a:noFill/>
          <a:ln w="33338">
            <a:solidFill>
              <a:schemeClr val="hlink"/>
            </a:solidFill>
            <a:round/>
            <a:headEnd/>
            <a:tailEnd/>
          </a:ln>
        </p:spPr>
        <p:txBody>
          <a:bodyPr/>
          <a:lstStyle/>
          <a:p>
            <a:endParaRPr lang="ru-RU"/>
          </a:p>
        </p:txBody>
      </p:sp>
      <p:sp>
        <p:nvSpPr>
          <p:cNvPr id="17474" name="Freeform 67"/>
          <p:cNvSpPr>
            <a:spLocks/>
          </p:cNvSpPr>
          <p:nvPr/>
        </p:nvSpPr>
        <p:spPr bwMode="auto">
          <a:xfrm>
            <a:off x="1347788" y="2208213"/>
            <a:ext cx="5929312" cy="3221037"/>
          </a:xfrm>
          <a:custGeom>
            <a:avLst/>
            <a:gdLst>
              <a:gd name="T0" fmla="*/ 2147483647 w 3735"/>
              <a:gd name="T1" fmla="*/ 2147483647 h 2029"/>
              <a:gd name="T2" fmla="*/ 2147483647 w 3735"/>
              <a:gd name="T3" fmla="*/ 2147483647 h 2029"/>
              <a:gd name="T4" fmla="*/ 2147483647 w 3735"/>
              <a:gd name="T5" fmla="*/ 2147483647 h 2029"/>
              <a:gd name="T6" fmla="*/ 2147483647 w 3735"/>
              <a:gd name="T7" fmla="*/ 2147483647 h 2029"/>
              <a:gd name="T8" fmla="*/ 2147483647 w 3735"/>
              <a:gd name="T9" fmla="*/ 2147483647 h 2029"/>
              <a:gd name="T10" fmla="*/ 2147483647 w 3735"/>
              <a:gd name="T11" fmla="*/ 2147483647 h 2029"/>
              <a:gd name="T12" fmla="*/ 2147483647 w 3735"/>
              <a:gd name="T13" fmla="*/ 2147483647 h 2029"/>
              <a:gd name="T14" fmla="*/ 2147483647 w 3735"/>
              <a:gd name="T15" fmla="*/ 2147483647 h 2029"/>
              <a:gd name="T16" fmla="*/ 2147483647 w 3735"/>
              <a:gd name="T17" fmla="*/ 2147483647 h 2029"/>
              <a:gd name="T18" fmla="*/ 2147483647 w 3735"/>
              <a:gd name="T19" fmla="*/ 2147483647 h 2029"/>
              <a:gd name="T20" fmla="*/ 2147483647 w 3735"/>
              <a:gd name="T21" fmla="*/ 2147483647 h 2029"/>
              <a:gd name="T22" fmla="*/ 2147483647 w 3735"/>
              <a:gd name="T23" fmla="*/ 2147483647 h 2029"/>
              <a:gd name="T24" fmla="*/ 2147483647 w 3735"/>
              <a:gd name="T25" fmla="*/ 2147483647 h 2029"/>
              <a:gd name="T26" fmla="*/ 2147483647 w 3735"/>
              <a:gd name="T27" fmla="*/ 2147483647 h 2029"/>
              <a:gd name="T28" fmla="*/ 2147483647 w 3735"/>
              <a:gd name="T29" fmla="*/ 2147483647 h 2029"/>
              <a:gd name="T30" fmla="*/ 2147483647 w 3735"/>
              <a:gd name="T31" fmla="*/ 2147483647 h 2029"/>
              <a:gd name="T32" fmla="*/ 2147483647 w 3735"/>
              <a:gd name="T33" fmla="*/ 2147483647 h 2029"/>
              <a:gd name="T34" fmla="*/ 2147483647 w 3735"/>
              <a:gd name="T35" fmla="*/ 2147483647 h 2029"/>
              <a:gd name="T36" fmla="*/ 2147483647 w 3735"/>
              <a:gd name="T37" fmla="*/ 2147483647 h 2029"/>
              <a:gd name="T38" fmla="*/ 2147483647 w 3735"/>
              <a:gd name="T39" fmla="*/ 2147483647 h 2029"/>
              <a:gd name="T40" fmla="*/ 2147483647 w 3735"/>
              <a:gd name="T41" fmla="*/ 2147483647 h 2029"/>
              <a:gd name="T42" fmla="*/ 2147483647 w 3735"/>
              <a:gd name="T43" fmla="*/ 2147483647 h 2029"/>
              <a:gd name="T44" fmla="*/ 2147483647 w 3735"/>
              <a:gd name="T45" fmla="*/ 2147483647 h 2029"/>
              <a:gd name="T46" fmla="*/ 2147483647 w 3735"/>
              <a:gd name="T47" fmla="*/ 2147483647 h 2029"/>
              <a:gd name="T48" fmla="*/ 2147483647 w 3735"/>
              <a:gd name="T49" fmla="*/ 2147483647 h 2029"/>
              <a:gd name="T50" fmla="*/ 2147483647 w 3735"/>
              <a:gd name="T51" fmla="*/ 2147483647 h 2029"/>
              <a:gd name="T52" fmla="*/ 2147483647 w 3735"/>
              <a:gd name="T53" fmla="*/ 2147483647 h 2029"/>
              <a:gd name="T54" fmla="*/ 2147483647 w 3735"/>
              <a:gd name="T55" fmla="*/ 2147483647 h 2029"/>
              <a:gd name="T56" fmla="*/ 2147483647 w 3735"/>
              <a:gd name="T57" fmla="*/ 2147483647 h 2029"/>
              <a:gd name="T58" fmla="*/ 2147483647 w 3735"/>
              <a:gd name="T59" fmla="*/ 2147483647 h 2029"/>
              <a:gd name="T60" fmla="*/ 2147483647 w 3735"/>
              <a:gd name="T61" fmla="*/ 2147483647 h 2029"/>
              <a:gd name="T62" fmla="*/ 2147483647 w 3735"/>
              <a:gd name="T63" fmla="*/ 2147483647 h 2029"/>
              <a:gd name="T64" fmla="*/ 2147483647 w 3735"/>
              <a:gd name="T65" fmla="*/ 2147483647 h 2029"/>
              <a:gd name="T66" fmla="*/ 2147483647 w 3735"/>
              <a:gd name="T67" fmla="*/ 2147483647 h 2029"/>
              <a:gd name="T68" fmla="*/ 2147483647 w 3735"/>
              <a:gd name="T69" fmla="*/ 2147483647 h 2029"/>
              <a:gd name="T70" fmla="*/ 2147483647 w 3735"/>
              <a:gd name="T71" fmla="*/ 2147483647 h 2029"/>
              <a:gd name="T72" fmla="*/ 2147483647 w 3735"/>
              <a:gd name="T73" fmla="*/ 2147483647 h 2029"/>
              <a:gd name="T74" fmla="*/ 2147483647 w 3735"/>
              <a:gd name="T75" fmla="*/ 2147483647 h 2029"/>
              <a:gd name="T76" fmla="*/ 2147483647 w 3735"/>
              <a:gd name="T77" fmla="*/ 2147483647 h 2029"/>
              <a:gd name="T78" fmla="*/ 2147483647 w 3735"/>
              <a:gd name="T79" fmla="*/ 2147483647 h 2029"/>
              <a:gd name="T80" fmla="*/ 2147483647 w 3735"/>
              <a:gd name="T81" fmla="*/ 2147483647 h 2029"/>
              <a:gd name="T82" fmla="*/ 2147483647 w 3735"/>
              <a:gd name="T83" fmla="*/ 2147483647 h 2029"/>
              <a:gd name="T84" fmla="*/ 2147483647 w 3735"/>
              <a:gd name="T85" fmla="*/ 2147483647 h 2029"/>
              <a:gd name="T86" fmla="*/ 2147483647 w 3735"/>
              <a:gd name="T87" fmla="*/ 2147483647 h 2029"/>
              <a:gd name="T88" fmla="*/ 2147483647 w 3735"/>
              <a:gd name="T89" fmla="*/ 2147483647 h 2029"/>
              <a:gd name="T90" fmla="*/ 2147483647 w 3735"/>
              <a:gd name="T91" fmla="*/ 2147483647 h 2029"/>
              <a:gd name="T92" fmla="*/ 2147483647 w 3735"/>
              <a:gd name="T93" fmla="*/ 2147483647 h 2029"/>
              <a:gd name="T94" fmla="*/ 2147483647 w 3735"/>
              <a:gd name="T95" fmla="*/ 2147483647 h 2029"/>
              <a:gd name="T96" fmla="*/ 2147483647 w 3735"/>
              <a:gd name="T97" fmla="*/ 2147483647 h 2029"/>
              <a:gd name="T98" fmla="*/ 2147483647 w 3735"/>
              <a:gd name="T99" fmla="*/ 2147483647 h 2029"/>
              <a:gd name="T100" fmla="*/ 2147483647 w 3735"/>
              <a:gd name="T101" fmla="*/ 2147483647 h 2029"/>
              <a:gd name="T102" fmla="*/ 2147483647 w 3735"/>
              <a:gd name="T103" fmla="*/ 2147483647 h 2029"/>
              <a:gd name="T104" fmla="*/ 2147483647 w 3735"/>
              <a:gd name="T105" fmla="*/ 2147483647 h 2029"/>
              <a:gd name="T106" fmla="*/ 2147483647 w 3735"/>
              <a:gd name="T107" fmla="*/ 2147483647 h 2029"/>
              <a:gd name="T108" fmla="*/ 2147483647 w 3735"/>
              <a:gd name="T109" fmla="*/ 2147483647 h 2029"/>
              <a:gd name="T110" fmla="*/ 2147483647 w 3735"/>
              <a:gd name="T111" fmla="*/ 2147483647 h 2029"/>
              <a:gd name="T112" fmla="*/ 2147483647 w 3735"/>
              <a:gd name="T113" fmla="*/ 2147483647 h 2029"/>
              <a:gd name="T114" fmla="*/ 2147483647 w 3735"/>
              <a:gd name="T115" fmla="*/ 2147483647 h 2029"/>
              <a:gd name="T116" fmla="*/ 2147483647 w 3735"/>
              <a:gd name="T117" fmla="*/ 2147483647 h 2029"/>
              <a:gd name="T118" fmla="*/ 2147483647 w 3735"/>
              <a:gd name="T119" fmla="*/ 2147483647 h 2029"/>
              <a:gd name="T120" fmla="*/ 2147483647 w 3735"/>
              <a:gd name="T121" fmla="*/ 2147483647 h 202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3735"/>
              <a:gd name="T184" fmla="*/ 0 h 2029"/>
              <a:gd name="T185" fmla="*/ 3735 w 3735"/>
              <a:gd name="T186" fmla="*/ 2029 h 202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3735" h="2029">
                <a:moveTo>
                  <a:pt x="0" y="0"/>
                </a:moveTo>
                <a:lnTo>
                  <a:pt x="33" y="0"/>
                </a:lnTo>
                <a:lnTo>
                  <a:pt x="33" y="8"/>
                </a:lnTo>
                <a:lnTo>
                  <a:pt x="33" y="15"/>
                </a:lnTo>
                <a:lnTo>
                  <a:pt x="43" y="15"/>
                </a:lnTo>
                <a:lnTo>
                  <a:pt x="43" y="23"/>
                </a:lnTo>
                <a:lnTo>
                  <a:pt x="55" y="23"/>
                </a:lnTo>
                <a:lnTo>
                  <a:pt x="55" y="32"/>
                </a:lnTo>
                <a:lnTo>
                  <a:pt x="76" y="32"/>
                </a:lnTo>
                <a:lnTo>
                  <a:pt x="76" y="38"/>
                </a:lnTo>
                <a:lnTo>
                  <a:pt x="88" y="38"/>
                </a:lnTo>
                <a:lnTo>
                  <a:pt x="88" y="47"/>
                </a:lnTo>
                <a:lnTo>
                  <a:pt x="118" y="47"/>
                </a:lnTo>
                <a:lnTo>
                  <a:pt x="118" y="53"/>
                </a:lnTo>
                <a:lnTo>
                  <a:pt x="130" y="53"/>
                </a:lnTo>
                <a:lnTo>
                  <a:pt x="130" y="68"/>
                </a:lnTo>
                <a:lnTo>
                  <a:pt x="130" y="77"/>
                </a:lnTo>
                <a:lnTo>
                  <a:pt x="130" y="83"/>
                </a:lnTo>
                <a:lnTo>
                  <a:pt x="139" y="83"/>
                </a:lnTo>
                <a:lnTo>
                  <a:pt x="139" y="92"/>
                </a:lnTo>
                <a:lnTo>
                  <a:pt x="151" y="92"/>
                </a:lnTo>
                <a:lnTo>
                  <a:pt x="151" y="98"/>
                </a:lnTo>
                <a:lnTo>
                  <a:pt x="161" y="98"/>
                </a:lnTo>
                <a:lnTo>
                  <a:pt x="161" y="107"/>
                </a:lnTo>
                <a:lnTo>
                  <a:pt x="161" y="114"/>
                </a:lnTo>
                <a:lnTo>
                  <a:pt x="182" y="114"/>
                </a:lnTo>
                <a:lnTo>
                  <a:pt x="182" y="122"/>
                </a:lnTo>
                <a:lnTo>
                  <a:pt x="194" y="122"/>
                </a:lnTo>
                <a:lnTo>
                  <a:pt x="194" y="137"/>
                </a:lnTo>
                <a:lnTo>
                  <a:pt x="203" y="137"/>
                </a:lnTo>
                <a:lnTo>
                  <a:pt x="203" y="144"/>
                </a:lnTo>
                <a:lnTo>
                  <a:pt x="215" y="144"/>
                </a:lnTo>
                <a:lnTo>
                  <a:pt x="215" y="152"/>
                </a:lnTo>
                <a:lnTo>
                  <a:pt x="224" y="152"/>
                </a:lnTo>
                <a:lnTo>
                  <a:pt x="224" y="159"/>
                </a:lnTo>
                <a:lnTo>
                  <a:pt x="224" y="167"/>
                </a:lnTo>
                <a:lnTo>
                  <a:pt x="224" y="182"/>
                </a:lnTo>
                <a:lnTo>
                  <a:pt x="236" y="182"/>
                </a:lnTo>
                <a:lnTo>
                  <a:pt x="236" y="189"/>
                </a:lnTo>
                <a:lnTo>
                  <a:pt x="236" y="197"/>
                </a:lnTo>
                <a:lnTo>
                  <a:pt x="236" y="206"/>
                </a:lnTo>
                <a:lnTo>
                  <a:pt x="236" y="227"/>
                </a:lnTo>
                <a:lnTo>
                  <a:pt x="245" y="227"/>
                </a:lnTo>
                <a:lnTo>
                  <a:pt x="245" y="251"/>
                </a:lnTo>
                <a:lnTo>
                  <a:pt x="245" y="281"/>
                </a:lnTo>
                <a:lnTo>
                  <a:pt x="257" y="281"/>
                </a:lnTo>
                <a:lnTo>
                  <a:pt x="257" y="288"/>
                </a:lnTo>
                <a:lnTo>
                  <a:pt x="257" y="318"/>
                </a:lnTo>
                <a:lnTo>
                  <a:pt x="266" y="318"/>
                </a:lnTo>
                <a:lnTo>
                  <a:pt x="266" y="326"/>
                </a:lnTo>
                <a:lnTo>
                  <a:pt x="266" y="348"/>
                </a:lnTo>
                <a:lnTo>
                  <a:pt x="278" y="348"/>
                </a:lnTo>
                <a:lnTo>
                  <a:pt x="278" y="372"/>
                </a:lnTo>
                <a:lnTo>
                  <a:pt x="278" y="378"/>
                </a:lnTo>
                <a:lnTo>
                  <a:pt x="278" y="395"/>
                </a:lnTo>
                <a:lnTo>
                  <a:pt x="288" y="395"/>
                </a:lnTo>
                <a:lnTo>
                  <a:pt x="288" y="410"/>
                </a:lnTo>
                <a:lnTo>
                  <a:pt x="288" y="425"/>
                </a:lnTo>
                <a:lnTo>
                  <a:pt x="300" y="425"/>
                </a:lnTo>
                <a:lnTo>
                  <a:pt x="300" y="432"/>
                </a:lnTo>
                <a:lnTo>
                  <a:pt x="300" y="440"/>
                </a:lnTo>
                <a:lnTo>
                  <a:pt x="330" y="440"/>
                </a:lnTo>
                <a:lnTo>
                  <a:pt x="330" y="447"/>
                </a:lnTo>
                <a:lnTo>
                  <a:pt x="330" y="455"/>
                </a:lnTo>
                <a:lnTo>
                  <a:pt x="342" y="455"/>
                </a:lnTo>
                <a:lnTo>
                  <a:pt x="342" y="462"/>
                </a:lnTo>
                <a:lnTo>
                  <a:pt x="354" y="462"/>
                </a:lnTo>
                <a:lnTo>
                  <a:pt x="354" y="477"/>
                </a:lnTo>
                <a:lnTo>
                  <a:pt x="354" y="486"/>
                </a:lnTo>
                <a:lnTo>
                  <a:pt x="354" y="501"/>
                </a:lnTo>
                <a:lnTo>
                  <a:pt x="375" y="501"/>
                </a:lnTo>
                <a:lnTo>
                  <a:pt x="375" y="507"/>
                </a:lnTo>
                <a:lnTo>
                  <a:pt x="375" y="516"/>
                </a:lnTo>
                <a:lnTo>
                  <a:pt x="384" y="516"/>
                </a:lnTo>
                <a:lnTo>
                  <a:pt x="384" y="531"/>
                </a:lnTo>
                <a:lnTo>
                  <a:pt x="384" y="546"/>
                </a:lnTo>
                <a:lnTo>
                  <a:pt x="405" y="546"/>
                </a:lnTo>
                <a:lnTo>
                  <a:pt x="405" y="552"/>
                </a:lnTo>
                <a:lnTo>
                  <a:pt x="405" y="561"/>
                </a:lnTo>
                <a:lnTo>
                  <a:pt x="418" y="561"/>
                </a:lnTo>
                <a:lnTo>
                  <a:pt x="418" y="569"/>
                </a:lnTo>
                <a:lnTo>
                  <a:pt x="427" y="569"/>
                </a:lnTo>
                <a:lnTo>
                  <a:pt x="427" y="584"/>
                </a:lnTo>
                <a:lnTo>
                  <a:pt x="439" y="584"/>
                </a:lnTo>
                <a:lnTo>
                  <a:pt x="439" y="599"/>
                </a:lnTo>
                <a:lnTo>
                  <a:pt x="448" y="599"/>
                </a:lnTo>
                <a:lnTo>
                  <a:pt x="448" y="606"/>
                </a:lnTo>
                <a:lnTo>
                  <a:pt x="460" y="606"/>
                </a:lnTo>
                <a:lnTo>
                  <a:pt x="460" y="621"/>
                </a:lnTo>
                <a:lnTo>
                  <a:pt x="460" y="630"/>
                </a:lnTo>
                <a:lnTo>
                  <a:pt x="460" y="636"/>
                </a:lnTo>
                <a:lnTo>
                  <a:pt x="469" y="636"/>
                </a:lnTo>
                <a:lnTo>
                  <a:pt x="469" y="645"/>
                </a:lnTo>
                <a:lnTo>
                  <a:pt x="481" y="645"/>
                </a:lnTo>
                <a:lnTo>
                  <a:pt x="481" y="651"/>
                </a:lnTo>
                <a:lnTo>
                  <a:pt x="481" y="660"/>
                </a:lnTo>
                <a:lnTo>
                  <a:pt x="481" y="666"/>
                </a:lnTo>
                <a:lnTo>
                  <a:pt x="490" y="666"/>
                </a:lnTo>
                <a:lnTo>
                  <a:pt x="490" y="675"/>
                </a:lnTo>
                <a:lnTo>
                  <a:pt x="490" y="690"/>
                </a:lnTo>
                <a:lnTo>
                  <a:pt x="502" y="690"/>
                </a:lnTo>
                <a:lnTo>
                  <a:pt x="502" y="705"/>
                </a:lnTo>
                <a:lnTo>
                  <a:pt x="502" y="711"/>
                </a:lnTo>
                <a:lnTo>
                  <a:pt x="511" y="711"/>
                </a:lnTo>
                <a:lnTo>
                  <a:pt x="511" y="726"/>
                </a:lnTo>
                <a:lnTo>
                  <a:pt x="511" y="741"/>
                </a:lnTo>
                <a:lnTo>
                  <a:pt x="523" y="741"/>
                </a:lnTo>
                <a:lnTo>
                  <a:pt x="523" y="750"/>
                </a:lnTo>
                <a:lnTo>
                  <a:pt x="523" y="765"/>
                </a:lnTo>
                <a:lnTo>
                  <a:pt x="523" y="780"/>
                </a:lnTo>
                <a:lnTo>
                  <a:pt x="533" y="780"/>
                </a:lnTo>
                <a:lnTo>
                  <a:pt x="533" y="789"/>
                </a:lnTo>
                <a:lnTo>
                  <a:pt x="533" y="810"/>
                </a:lnTo>
                <a:lnTo>
                  <a:pt x="533" y="825"/>
                </a:lnTo>
                <a:lnTo>
                  <a:pt x="545" y="825"/>
                </a:lnTo>
                <a:lnTo>
                  <a:pt x="545" y="855"/>
                </a:lnTo>
                <a:lnTo>
                  <a:pt x="545" y="870"/>
                </a:lnTo>
                <a:lnTo>
                  <a:pt x="554" y="870"/>
                </a:lnTo>
                <a:lnTo>
                  <a:pt x="554" y="879"/>
                </a:lnTo>
                <a:lnTo>
                  <a:pt x="566" y="879"/>
                </a:lnTo>
                <a:lnTo>
                  <a:pt x="566" y="885"/>
                </a:lnTo>
                <a:lnTo>
                  <a:pt x="566" y="900"/>
                </a:lnTo>
                <a:lnTo>
                  <a:pt x="566" y="909"/>
                </a:lnTo>
                <a:lnTo>
                  <a:pt x="587" y="909"/>
                </a:lnTo>
                <a:lnTo>
                  <a:pt x="587" y="933"/>
                </a:lnTo>
                <a:lnTo>
                  <a:pt x="587" y="948"/>
                </a:lnTo>
                <a:lnTo>
                  <a:pt x="596" y="948"/>
                </a:lnTo>
                <a:lnTo>
                  <a:pt x="596" y="954"/>
                </a:lnTo>
                <a:lnTo>
                  <a:pt x="608" y="954"/>
                </a:lnTo>
                <a:lnTo>
                  <a:pt x="608" y="978"/>
                </a:lnTo>
                <a:lnTo>
                  <a:pt x="617" y="978"/>
                </a:lnTo>
                <a:lnTo>
                  <a:pt x="617" y="984"/>
                </a:lnTo>
                <a:lnTo>
                  <a:pt x="629" y="984"/>
                </a:lnTo>
                <a:lnTo>
                  <a:pt x="629" y="993"/>
                </a:lnTo>
                <a:lnTo>
                  <a:pt x="629" y="1008"/>
                </a:lnTo>
                <a:lnTo>
                  <a:pt x="641" y="1008"/>
                </a:lnTo>
                <a:lnTo>
                  <a:pt x="641" y="1014"/>
                </a:lnTo>
                <a:lnTo>
                  <a:pt x="650" y="1014"/>
                </a:lnTo>
                <a:lnTo>
                  <a:pt x="650" y="1023"/>
                </a:lnTo>
                <a:lnTo>
                  <a:pt x="663" y="1023"/>
                </a:lnTo>
                <a:lnTo>
                  <a:pt x="663" y="1029"/>
                </a:lnTo>
                <a:lnTo>
                  <a:pt x="663" y="1045"/>
                </a:lnTo>
                <a:lnTo>
                  <a:pt x="684" y="1045"/>
                </a:lnTo>
                <a:lnTo>
                  <a:pt x="684" y="1053"/>
                </a:lnTo>
                <a:lnTo>
                  <a:pt x="705" y="1053"/>
                </a:lnTo>
                <a:lnTo>
                  <a:pt x="705" y="1060"/>
                </a:lnTo>
                <a:lnTo>
                  <a:pt x="735" y="1060"/>
                </a:lnTo>
                <a:lnTo>
                  <a:pt x="735" y="1068"/>
                </a:lnTo>
                <a:lnTo>
                  <a:pt x="735" y="1075"/>
                </a:lnTo>
                <a:lnTo>
                  <a:pt x="747" y="1075"/>
                </a:lnTo>
                <a:lnTo>
                  <a:pt x="747" y="1098"/>
                </a:lnTo>
                <a:lnTo>
                  <a:pt x="768" y="1098"/>
                </a:lnTo>
                <a:lnTo>
                  <a:pt x="768" y="1105"/>
                </a:lnTo>
                <a:lnTo>
                  <a:pt x="778" y="1105"/>
                </a:lnTo>
                <a:lnTo>
                  <a:pt x="778" y="1113"/>
                </a:lnTo>
                <a:lnTo>
                  <a:pt x="790" y="1113"/>
                </a:lnTo>
                <a:lnTo>
                  <a:pt x="790" y="1128"/>
                </a:lnTo>
                <a:lnTo>
                  <a:pt x="799" y="1128"/>
                </a:lnTo>
                <a:lnTo>
                  <a:pt x="799" y="1137"/>
                </a:lnTo>
                <a:lnTo>
                  <a:pt x="811" y="1137"/>
                </a:lnTo>
                <a:lnTo>
                  <a:pt x="811" y="1143"/>
                </a:lnTo>
                <a:lnTo>
                  <a:pt x="820" y="1143"/>
                </a:lnTo>
                <a:lnTo>
                  <a:pt x="820" y="1167"/>
                </a:lnTo>
                <a:lnTo>
                  <a:pt x="832" y="1167"/>
                </a:lnTo>
                <a:lnTo>
                  <a:pt x="832" y="1174"/>
                </a:lnTo>
                <a:lnTo>
                  <a:pt x="832" y="1189"/>
                </a:lnTo>
                <a:lnTo>
                  <a:pt x="841" y="1189"/>
                </a:lnTo>
                <a:lnTo>
                  <a:pt x="841" y="1197"/>
                </a:lnTo>
                <a:lnTo>
                  <a:pt x="853" y="1197"/>
                </a:lnTo>
                <a:lnTo>
                  <a:pt x="853" y="1204"/>
                </a:lnTo>
                <a:lnTo>
                  <a:pt x="853" y="1212"/>
                </a:lnTo>
                <a:lnTo>
                  <a:pt x="862" y="1212"/>
                </a:lnTo>
                <a:lnTo>
                  <a:pt x="862" y="1219"/>
                </a:lnTo>
                <a:lnTo>
                  <a:pt x="874" y="1219"/>
                </a:lnTo>
                <a:lnTo>
                  <a:pt x="874" y="1227"/>
                </a:lnTo>
                <a:lnTo>
                  <a:pt x="883" y="1227"/>
                </a:lnTo>
                <a:lnTo>
                  <a:pt x="883" y="1234"/>
                </a:lnTo>
                <a:lnTo>
                  <a:pt x="895" y="1234"/>
                </a:lnTo>
                <a:lnTo>
                  <a:pt x="895" y="1242"/>
                </a:lnTo>
                <a:lnTo>
                  <a:pt x="895" y="1249"/>
                </a:lnTo>
                <a:lnTo>
                  <a:pt x="917" y="1249"/>
                </a:lnTo>
                <a:lnTo>
                  <a:pt x="917" y="1264"/>
                </a:lnTo>
                <a:lnTo>
                  <a:pt x="938" y="1264"/>
                </a:lnTo>
                <a:lnTo>
                  <a:pt x="938" y="1272"/>
                </a:lnTo>
                <a:lnTo>
                  <a:pt x="938" y="1279"/>
                </a:lnTo>
                <a:lnTo>
                  <a:pt x="950" y="1279"/>
                </a:lnTo>
                <a:lnTo>
                  <a:pt x="950" y="1288"/>
                </a:lnTo>
                <a:lnTo>
                  <a:pt x="950" y="1296"/>
                </a:lnTo>
                <a:lnTo>
                  <a:pt x="950" y="1303"/>
                </a:lnTo>
                <a:lnTo>
                  <a:pt x="959" y="1303"/>
                </a:lnTo>
                <a:lnTo>
                  <a:pt x="959" y="1311"/>
                </a:lnTo>
                <a:lnTo>
                  <a:pt x="959" y="1318"/>
                </a:lnTo>
                <a:lnTo>
                  <a:pt x="980" y="1318"/>
                </a:lnTo>
                <a:lnTo>
                  <a:pt x="980" y="1326"/>
                </a:lnTo>
                <a:lnTo>
                  <a:pt x="1013" y="1326"/>
                </a:lnTo>
                <a:lnTo>
                  <a:pt x="1013" y="1333"/>
                </a:lnTo>
                <a:lnTo>
                  <a:pt x="1022" y="1333"/>
                </a:lnTo>
                <a:lnTo>
                  <a:pt x="1022" y="1341"/>
                </a:lnTo>
                <a:lnTo>
                  <a:pt x="1035" y="1341"/>
                </a:lnTo>
                <a:lnTo>
                  <a:pt x="1035" y="1348"/>
                </a:lnTo>
                <a:lnTo>
                  <a:pt x="1035" y="1356"/>
                </a:lnTo>
                <a:lnTo>
                  <a:pt x="1035" y="1363"/>
                </a:lnTo>
                <a:lnTo>
                  <a:pt x="1044" y="1363"/>
                </a:lnTo>
                <a:lnTo>
                  <a:pt x="1044" y="1371"/>
                </a:lnTo>
                <a:lnTo>
                  <a:pt x="1056" y="1371"/>
                </a:lnTo>
                <a:lnTo>
                  <a:pt x="1056" y="1378"/>
                </a:lnTo>
                <a:lnTo>
                  <a:pt x="1056" y="1386"/>
                </a:lnTo>
                <a:lnTo>
                  <a:pt x="1065" y="1386"/>
                </a:lnTo>
                <a:lnTo>
                  <a:pt x="1065" y="1393"/>
                </a:lnTo>
                <a:lnTo>
                  <a:pt x="1086" y="1393"/>
                </a:lnTo>
                <a:lnTo>
                  <a:pt x="1086" y="1401"/>
                </a:lnTo>
                <a:lnTo>
                  <a:pt x="1086" y="1408"/>
                </a:lnTo>
                <a:lnTo>
                  <a:pt x="1098" y="1408"/>
                </a:lnTo>
                <a:lnTo>
                  <a:pt x="1098" y="1417"/>
                </a:lnTo>
                <a:lnTo>
                  <a:pt x="1107" y="1417"/>
                </a:lnTo>
                <a:lnTo>
                  <a:pt x="1107" y="1423"/>
                </a:lnTo>
                <a:lnTo>
                  <a:pt x="1107" y="1432"/>
                </a:lnTo>
                <a:lnTo>
                  <a:pt x="1107" y="1438"/>
                </a:lnTo>
                <a:lnTo>
                  <a:pt x="1119" y="1438"/>
                </a:lnTo>
                <a:lnTo>
                  <a:pt x="1119" y="1447"/>
                </a:lnTo>
                <a:lnTo>
                  <a:pt x="1119" y="1453"/>
                </a:lnTo>
                <a:lnTo>
                  <a:pt x="1128" y="1453"/>
                </a:lnTo>
                <a:lnTo>
                  <a:pt x="1128" y="1462"/>
                </a:lnTo>
                <a:lnTo>
                  <a:pt x="1140" y="1462"/>
                </a:lnTo>
                <a:lnTo>
                  <a:pt x="1140" y="1468"/>
                </a:lnTo>
                <a:lnTo>
                  <a:pt x="1140" y="1477"/>
                </a:lnTo>
                <a:lnTo>
                  <a:pt x="1162" y="1477"/>
                </a:lnTo>
                <a:lnTo>
                  <a:pt x="1162" y="1485"/>
                </a:lnTo>
                <a:lnTo>
                  <a:pt x="1162" y="1492"/>
                </a:lnTo>
                <a:lnTo>
                  <a:pt x="1171" y="1492"/>
                </a:lnTo>
                <a:lnTo>
                  <a:pt x="1171" y="1500"/>
                </a:lnTo>
                <a:lnTo>
                  <a:pt x="1183" y="1500"/>
                </a:lnTo>
                <a:lnTo>
                  <a:pt x="1183" y="1515"/>
                </a:lnTo>
                <a:lnTo>
                  <a:pt x="1192" y="1515"/>
                </a:lnTo>
                <a:lnTo>
                  <a:pt x="1192" y="1530"/>
                </a:lnTo>
                <a:lnTo>
                  <a:pt x="1216" y="1530"/>
                </a:lnTo>
                <a:lnTo>
                  <a:pt x="1216" y="1537"/>
                </a:lnTo>
                <a:lnTo>
                  <a:pt x="1225" y="1537"/>
                </a:lnTo>
                <a:lnTo>
                  <a:pt x="1225" y="1546"/>
                </a:lnTo>
                <a:lnTo>
                  <a:pt x="1246" y="1546"/>
                </a:lnTo>
                <a:lnTo>
                  <a:pt x="1246" y="1552"/>
                </a:lnTo>
                <a:lnTo>
                  <a:pt x="1246" y="1561"/>
                </a:lnTo>
                <a:lnTo>
                  <a:pt x="1258" y="1561"/>
                </a:lnTo>
                <a:lnTo>
                  <a:pt x="1258" y="1567"/>
                </a:lnTo>
                <a:lnTo>
                  <a:pt x="1258" y="1576"/>
                </a:lnTo>
                <a:lnTo>
                  <a:pt x="1267" y="1576"/>
                </a:lnTo>
                <a:lnTo>
                  <a:pt x="1267" y="1582"/>
                </a:lnTo>
                <a:lnTo>
                  <a:pt x="1301" y="1582"/>
                </a:lnTo>
                <a:lnTo>
                  <a:pt x="1301" y="1591"/>
                </a:lnTo>
                <a:lnTo>
                  <a:pt x="1310" y="1591"/>
                </a:lnTo>
                <a:lnTo>
                  <a:pt x="1310" y="1597"/>
                </a:lnTo>
                <a:lnTo>
                  <a:pt x="1373" y="1597"/>
                </a:lnTo>
                <a:lnTo>
                  <a:pt x="1373" y="1606"/>
                </a:lnTo>
                <a:lnTo>
                  <a:pt x="1416" y="1606"/>
                </a:lnTo>
                <a:lnTo>
                  <a:pt x="1416" y="1612"/>
                </a:lnTo>
                <a:lnTo>
                  <a:pt x="1428" y="1612"/>
                </a:lnTo>
                <a:lnTo>
                  <a:pt x="1428" y="1621"/>
                </a:lnTo>
                <a:lnTo>
                  <a:pt x="1479" y="1621"/>
                </a:lnTo>
                <a:lnTo>
                  <a:pt x="1479" y="1627"/>
                </a:lnTo>
                <a:lnTo>
                  <a:pt x="1491" y="1627"/>
                </a:lnTo>
                <a:lnTo>
                  <a:pt x="1491" y="1636"/>
                </a:lnTo>
                <a:lnTo>
                  <a:pt x="1555" y="1636"/>
                </a:lnTo>
                <a:lnTo>
                  <a:pt x="1555" y="1642"/>
                </a:lnTo>
                <a:lnTo>
                  <a:pt x="1576" y="1642"/>
                </a:lnTo>
                <a:lnTo>
                  <a:pt x="1576" y="1651"/>
                </a:lnTo>
                <a:lnTo>
                  <a:pt x="1576" y="1659"/>
                </a:lnTo>
                <a:lnTo>
                  <a:pt x="1597" y="1659"/>
                </a:lnTo>
                <a:lnTo>
                  <a:pt x="1597" y="1666"/>
                </a:lnTo>
                <a:lnTo>
                  <a:pt x="1661" y="1666"/>
                </a:lnTo>
                <a:lnTo>
                  <a:pt x="1661" y="1675"/>
                </a:lnTo>
                <a:lnTo>
                  <a:pt x="1724" y="1675"/>
                </a:lnTo>
                <a:lnTo>
                  <a:pt x="1724" y="1681"/>
                </a:lnTo>
                <a:lnTo>
                  <a:pt x="1724" y="1690"/>
                </a:lnTo>
                <a:lnTo>
                  <a:pt x="1745" y="1690"/>
                </a:lnTo>
                <a:lnTo>
                  <a:pt x="1745" y="1696"/>
                </a:lnTo>
                <a:lnTo>
                  <a:pt x="1779" y="1696"/>
                </a:lnTo>
                <a:lnTo>
                  <a:pt x="1779" y="1705"/>
                </a:lnTo>
                <a:lnTo>
                  <a:pt x="1779" y="1711"/>
                </a:lnTo>
                <a:lnTo>
                  <a:pt x="1812" y="1711"/>
                </a:lnTo>
                <a:lnTo>
                  <a:pt x="1812" y="1720"/>
                </a:lnTo>
                <a:lnTo>
                  <a:pt x="1854" y="1720"/>
                </a:lnTo>
                <a:lnTo>
                  <a:pt x="1854" y="1726"/>
                </a:lnTo>
                <a:lnTo>
                  <a:pt x="1875" y="1726"/>
                </a:lnTo>
                <a:lnTo>
                  <a:pt x="1875" y="1735"/>
                </a:lnTo>
                <a:lnTo>
                  <a:pt x="1927" y="1735"/>
                </a:lnTo>
                <a:lnTo>
                  <a:pt x="1927" y="1750"/>
                </a:lnTo>
                <a:lnTo>
                  <a:pt x="1939" y="1750"/>
                </a:lnTo>
                <a:lnTo>
                  <a:pt x="1939" y="1756"/>
                </a:lnTo>
                <a:lnTo>
                  <a:pt x="1939" y="1765"/>
                </a:lnTo>
                <a:lnTo>
                  <a:pt x="2024" y="1765"/>
                </a:lnTo>
                <a:lnTo>
                  <a:pt x="2024" y="1771"/>
                </a:lnTo>
                <a:lnTo>
                  <a:pt x="2078" y="1771"/>
                </a:lnTo>
                <a:lnTo>
                  <a:pt x="2078" y="1780"/>
                </a:lnTo>
                <a:lnTo>
                  <a:pt x="2099" y="1780"/>
                </a:lnTo>
                <a:lnTo>
                  <a:pt x="2099" y="1786"/>
                </a:lnTo>
                <a:lnTo>
                  <a:pt x="2108" y="1786"/>
                </a:lnTo>
                <a:lnTo>
                  <a:pt x="2108" y="1795"/>
                </a:lnTo>
                <a:lnTo>
                  <a:pt x="2142" y="1795"/>
                </a:lnTo>
                <a:lnTo>
                  <a:pt x="2142" y="1801"/>
                </a:lnTo>
                <a:lnTo>
                  <a:pt x="2193" y="1801"/>
                </a:lnTo>
                <a:lnTo>
                  <a:pt x="2193" y="1810"/>
                </a:lnTo>
                <a:lnTo>
                  <a:pt x="2269" y="1810"/>
                </a:lnTo>
                <a:lnTo>
                  <a:pt x="2269" y="1816"/>
                </a:lnTo>
                <a:lnTo>
                  <a:pt x="2269" y="1831"/>
                </a:lnTo>
                <a:lnTo>
                  <a:pt x="2290" y="1831"/>
                </a:lnTo>
                <a:lnTo>
                  <a:pt x="2290" y="1840"/>
                </a:lnTo>
                <a:lnTo>
                  <a:pt x="2299" y="1840"/>
                </a:lnTo>
                <a:lnTo>
                  <a:pt x="2299" y="1849"/>
                </a:lnTo>
                <a:lnTo>
                  <a:pt x="2353" y="1849"/>
                </a:lnTo>
                <a:lnTo>
                  <a:pt x="2353" y="1855"/>
                </a:lnTo>
                <a:lnTo>
                  <a:pt x="2365" y="1855"/>
                </a:lnTo>
                <a:lnTo>
                  <a:pt x="2365" y="1870"/>
                </a:lnTo>
                <a:lnTo>
                  <a:pt x="2387" y="1870"/>
                </a:lnTo>
                <a:lnTo>
                  <a:pt x="2387" y="1885"/>
                </a:lnTo>
                <a:lnTo>
                  <a:pt x="2480" y="1885"/>
                </a:lnTo>
                <a:lnTo>
                  <a:pt x="2480" y="1894"/>
                </a:lnTo>
                <a:lnTo>
                  <a:pt x="2514" y="1894"/>
                </a:lnTo>
                <a:lnTo>
                  <a:pt x="2514" y="1900"/>
                </a:lnTo>
                <a:lnTo>
                  <a:pt x="2768" y="1900"/>
                </a:lnTo>
                <a:lnTo>
                  <a:pt x="2768" y="1915"/>
                </a:lnTo>
                <a:lnTo>
                  <a:pt x="3055" y="1915"/>
                </a:lnTo>
                <a:lnTo>
                  <a:pt x="3055" y="1939"/>
                </a:lnTo>
                <a:lnTo>
                  <a:pt x="3152" y="1939"/>
                </a:lnTo>
                <a:lnTo>
                  <a:pt x="3152" y="1969"/>
                </a:lnTo>
                <a:lnTo>
                  <a:pt x="3227" y="1969"/>
                </a:lnTo>
                <a:lnTo>
                  <a:pt x="3227" y="1991"/>
                </a:lnTo>
                <a:lnTo>
                  <a:pt x="3270" y="1991"/>
                </a:lnTo>
                <a:lnTo>
                  <a:pt x="3270" y="2029"/>
                </a:lnTo>
                <a:lnTo>
                  <a:pt x="3735" y="2029"/>
                </a:lnTo>
              </a:path>
            </a:pathLst>
          </a:custGeom>
          <a:noFill/>
          <a:ln w="33338">
            <a:solidFill>
              <a:schemeClr val="tx2"/>
            </a:solidFill>
            <a:round/>
            <a:headEnd/>
            <a:tailEnd/>
          </a:ln>
        </p:spPr>
        <p:txBody>
          <a:bodyPr/>
          <a:lstStyle/>
          <a:p>
            <a:endParaRPr lang="ru-RU"/>
          </a:p>
        </p:txBody>
      </p:sp>
      <p:sp>
        <p:nvSpPr>
          <p:cNvPr id="17475" name="Rectangle 68"/>
          <p:cNvSpPr>
            <a:spLocks noChangeArrowheads="1"/>
          </p:cNvSpPr>
          <p:nvPr/>
        </p:nvSpPr>
        <p:spPr bwMode="auto">
          <a:xfrm>
            <a:off x="919163" y="6010275"/>
            <a:ext cx="90487"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O</a:t>
            </a:r>
            <a:endParaRPr lang="en-US" sz="2000" b="1">
              <a:latin typeface="Garamond" pitchFamily="18" charset="0"/>
            </a:endParaRPr>
          </a:p>
        </p:txBody>
      </p:sp>
      <p:sp>
        <p:nvSpPr>
          <p:cNvPr id="17476" name="Line 69"/>
          <p:cNvSpPr>
            <a:spLocks noChangeShapeType="1"/>
          </p:cNvSpPr>
          <p:nvPr/>
        </p:nvSpPr>
        <p:spPr bwMode="auto">
          <a:xfrm flipH="1">
            <a:off x="790575" y="6148388"/>
            <a:ext cx="288925" cy="1587"/>
          </a:xfrm>
          <a:prstGeom prst="line">
            <a:avLst/>
          </a:prstGeom>
          <a:noFill/>
          <a:ln w="19050">
            <a:solidFill>
              <a:schemeClr val="tx1"/>
            </a:solidFill>
            <a:round/>
            <a:headEnd/>
            <a:tailEnd/>
          </a:ln>
        </p:spPr>
        <p:txBody>
          <a:bodyPr/>
          <a:lstStyle/>
          <a:p>
            <a:endParaRPr lang="ru-RU"/>
          </a:p>
        </p:txBody>
      </p:sp>
      <p:sp>
        <p:nvSpPr>
          <p:cNvPr id="17477" name="Rectangle 70"/>
          <p:cNvSpPr>
            <a:spLocks noChangeArrowheads="1"/>
          </p:cNvSpPr>
          <p:nvPr/>
        </p:nvSpPr>
        <p:spPr bwMode="auto">
          <a:xfrm>
            <a:off x="1341438" y="6010275"/>
            <a:ext cx="96837"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N</a:t>
            </a:r>
            <a:endParaRPr lang="en-US" sz="2000" b="1">
              <a:latin typeface="Garamond" pitchFamily="18" charset="0"/>
            </a:endParaRPr>
          </a:p>
        </p:txBody>
      </p:sp>
      <p:sp>
        <p:nvSpPr>
          <p:cNvPr id="17478" name="Line 71"/>
          <p:cNvSpPr>
            <a:spLocks noChangeShapeType="1"/>
          </p:cNvSpPr>
          <p:nvPr/>
        </p:nvSpPr>
        <p:spPr bwMode="auto">
          <a:xfrm flipH="1">
            <a:off x="1214438" y="6148388"/>
            <a:ext cx="287337" cy="1587"/>
          </a:xfrm>
          <a:prstGeom prst="line">
            <a:avLst/>
          </a:prstGeom>
          <a:noFill/>
          <a:ln w="19050">
            <a:solidFill>
              <a:schemeClr val="tx1"/>
            </a:solidFill>
            <a:round/>
            <a:headEnd/>
            <a:tailEnd/>
          </a:ln>
        </p:spPr>
        <p:txBody>
          <a:bodyPr/>
          <a:lstStyle/>
          <a:p>
            <a:endParaRPr lang="ru-RU"/>
          </a:p>
        </p:txBody>
      </p:sp>
      <p:sp>
        <p:nvSpPr>
          <p:cNvPr id="17479" name="Rectangle 72"/>
          <p:cNvSpPr>
            <a:spLocks noChangeArrowheads="1"/>
          </p:cNvSpPr>
          <p:nvPr/>
        </p:nvSpPr>
        <p:spPr bwMode="auto">
          <a:xfrm>
            <a:off x="2338388" y="6010275"/>
            <a:ext cx="1339850"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Number of patients at risk :</a:t>
            </a:r>
            <a:endParaRPr lang="en-US" sz="2000" b="1">
              <a:latin typeface="Garamond" pitchFamily="18" charset="0"/>
            </a:endParaRPr>
          </a:p>
        </p:txBody>
      </p:sp>
      <p:sp>
        <p:nvSpPr>
          <p:cNvPr id="17480" name="Line 73"/>
          <p:cNvSpPr>
            <a:spLocks noChangeShapeType="1"/>
          </p:cNvSpPr>
          <p:nvPr/>
        </p:nvSpPr>
        <p:spPr bwMode="auto">
          <a:xfrm flipH="1">
            <a:off x="2178050" y="6148388"/>
            <a:ext cx="5119688" cy="1587"/>
          </a:xfrm>
          <a:prstGeom prst="line">
            <a:avLst/>
          </a:prstGeom>
          <a:noFill/>
          <a:ln w="19050">
            <a:solidFill>
              <a:schemeClr val="tx1"/>
            </a:solidFill>
            <a:round/>
            <a:headEnd/>
            <a:tailEnd/>
          </a:ln>
        </p:spPr>
        <p:txBody>
          <a:bodyPr/>
          <a:lstStyle/>
          <a:p>
            <a:endParaRPr lang="ru-RU"/>
          </a:p>
        </p:txBody>
      </p:sp>
      <p:sp>
        <p:nvSpPr>
          <p:cNvPr id="17481" name="Rectangle 74"/>
          <p:cNvSpPr>
            <a:spLocks noChangeArrowheads="1"/>
          </p:cNvSpPr>
          <p:nvPr/>
        </p:nvSpPr>
        <p:spPr bwMode="auto">
          <a:xfrm>
            <a:off x="884238" y="6176963"/>
            <a:ext cx="153987"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281</a:t>
            </a:r>
            <a:endParaRPr lang="en-US" sz="2000" b="1">
              <a:latin typeface="Garamond" pitchFamily="18" charset="0"/>
            </a:endParaRPr>
          </a:p>
        </p:txBody>
      </p:sp>
      <p:sp>
        <p:nvSpPr>
          <p:cNvPr id="17482" name="Rectangle 75"/>
          <p:cNvSpPr>
            <a:spLocks noChangeArrowheads="1"/>
          </p:cNvSpPr>
          <p:nvPr/>
        </p:nvSpPr>
        <p:spPr bwMode="auto">
          <a:xfrm>
            <a:off x="1306513" y="6176963"/>
            <a:ext cx="161925"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286</a:t>
            </a:r>
            <a:endParaRPr lang="en-US" sz="2000" b="1">
              <a:latin typeface="Garamond" pitchFamily="18" charset="0"/>
            </a:endParaRPr>
          </a:p>
        </p:txBody>
      </p:sp>
      <p:sp>
        <p:nvSpPr>
          <p:cNvPr id="17483" name="Rectangle 76"/>
          <p:cNvSpPr>
            <a:spLocks noChangeArrowheads="1"/>
          </p:cNvSpPr>
          <p:nvPr/>
        </p:nvSpPr>
        <p:spPr bwMode="auto">
          <a:xfrm>
            <a:off x="2270125" y="6176963"/>
            <a:ext cx="153988"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104</a:t>
            </a:r>
            <a:endParaRPr lang="en-US" sz="2000" b="1">
              <a:latin typeface="Garamond" pitchFamily="18" charset="0"/>
            </a:endParaRPr>
          </a:p>
        </p:txBody>
      </p:sp>
      <p:sp>
        <p:nvSpPr>
          <p:cNvPr id="17484" name="Rectangle 77"/>
          <p:cNvSpPr>
            <a:spLocks noChangeArrowheads="1"/>
          </p:cNvSpPr>
          <p:nvPr/>
        </p:nvSpPr>
        <p:spPr bwMode="auto">
          <a:xfrm>
            <a:off x="3249613" y="6176963"/>
            <a:ext cx="107950"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26</a:t>
            </a:r>
            <a:endParaRPr lang="en-US" sz="2000" b="1">
              <a:latin typeface="Garamond" pitchFamily="18" charset="0"/>
            </a:endParaRPr>
          </a:p>
        </p:txBody>
      </p:sp>
      <p:sp>
        <p:nvSpPr>
          <p:cNvPr id="17485" name="Rectangle 78"/>
          <p:cNvSpPr>
            <a:spLocks noChangeArrowheads="1"/>
          </p:cNvSpPr>
          <p:nvPr/>
        </p:nvSpPr>
        <p:spPr bwMode="auto">
          <a:xfrm>
            <a:off x="4213225" y="6176963"/>
            <a:ext cx="92075"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11</a:t>
            </a:r>
            <a:endParaRPr lang="en-US" sz="2000" b="1">
              <a:latin typeface="Garamond" pitchFamily="18" charset="0"/>
            </a:endParaRPr>
          </a:p>
        </p:txBody>
      </p:sp>
      <p:sp>
        <p:nvSpPr>
          <p:cNvPr id="17486" name="Rectangle 79"/>
          <p:cNvSpPr>
            <a:spLocks noChangeArrowheads="1"/>
          </p:cNvSpPr>
          <p:nvPr/>
        </p:nvSpPr>
        <p:spPr bwMode="auto">
          <a:xfrm>
            <a:off x="5210175" y="6176963"/>
            <a:ext cx="53975"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4</a:t>
            </a:r>
            <a:endParaRPr lang="en-US" sz="2000" b="1">
              <a:latin typeface="Garamond" pitchFamily="18" charset="0"/>
            </a:endParaRPr>
          </a:p>
        </p:txBody>
      </p:sp>
      <p:sp>
        <p:nvSpPr>
          <p:cNvPr id="17487" name="Rectangle 80"/>
          <p:cNvSpPr>
            <a:spLocks noChangeArrowheads="1"/>
          </p:cNvSpPr>
          <p:nvPr/>
        </p:nvSpPr>
        <p:spPr bwMode="auto">
          <a:xfrm>
            <a:off x="6189663" y="6176963"/>
            <a:ext cx="53975"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0</a:t>
            </a:r>
            <a:endParaRPr lang="en-US" sz="2000" b="1">
              <a:latin typeface="Garamond" pitchFamily="18" charset="0"/>
            </a:endParaRPr>
          </a:p>
        </p:txBody>
      </p:sp>
      <p:sp>
        <p:nvSpPr>
          <p:cNvPr id="17488" name="Rectangle 81"/>
          <p:cNvSpPr>
            <a:spLocks noChangeArrowheads="1"/>
          </p:cNvSpPr>
          <p:nvPr/>
        </p:nvSpPr>
        <p:spPr bwMode="auto">
          <a:xfrm>
            <a:off x="7151688" y="6176963"/>
            <a:ext cx="53975"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0</a:t>
            </a:r>
            <a:endParaRPr lang="en-US" sz="2000" b="1">
              <a:latin typeface="Garamond" pitchFamily="18" charset="0"/>
            </a:endParaRPr>
          </a:p>
        </p:txBody>
      </p:sp>
      <p:sp>
        <p:nvSpPr>
          <p:cNvPr id="17489" name="Rectangle 82"/>
          <p:cNvSpPr>
            <a:spLocks noChangeArrowheads="1"/>
          </p:cNvSpPr>
          <p:nvPr/>
        </p:nvSpPr>
        <p:spPr bwMode="auto">
          <a:xfrm>
            <a:off x="884238" y="6296025"/>
            <a:ext cx="161925"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260</a:t>
            </a:r>
            <a:endParaRPr lang="en-US" sz="2000" b="1">
              <a:latin typeface="Garamond" pitchFamily="18" charset="0"/>
            </a:endParaRPr>
          </a:p>
        </p:txBody>
      </p:sp>
      <p:sp>
        <p:nvSpPr>
          <p:cNvPr id="17490" name="Rectangle 83"/>
          <p:cNvSpPr>
            <a:spLocks noChangeArrowheads="1"/>
          </p:cNvSpPr>
          <p:nvPr/>
        </p:nvSpPr>
        <p:spPr bwMode="auto">
          <a:xfrm>
            <a:off x="1306513" y="6296025"/>
            <a:ext cx="161925"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287</a:t>
            </a:r>
            <a:endParaRPr lang="en-US" sz="2000" b="1">
              <a:latin typeface="Garamond" pitchFamily="18" charset="0"/>
            </a:endParaRPr>
          </a:p>
        </p:txBody>
      </p:sp>
      <p:sp>
        <p:nvSpPr>
          <p:cNvPr id="17491" name="Rectangle 84"/>
          <p:cNvSpPr>
            <a:spLocks noChangeArrowheads="1"/>
          </p:cNvSpPr>
          <p:nvPr/>
        </p:nvSpPr>
        <p:spPr bwMode="auto">
          <a:xfrm>
            <a:off x="2270125" y="6296025"/>
            <a:ext cx="153988"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154</a:t>
            </a:r>
            <a:endParaRPr lang="en-US" sz="2000" b="1">
              <a:latin typeface="Garamond" pitchFamily="18" charset="0"/>
            </a:endParaRPr>
          </a:p>
        </p:txBody>
      </p:sp>
      <p:sp>
        <p:nvSpPr>
          <p:cNvPr id="17492" name="Rectangle 85"/>
          <p:cNvSpPr>
            <a:spLocks noChangeArrowheads="1"/>
          </p:cNvSpPr>
          <p:nvPr/>
        </p:nvSpPr>
        <p:spPr bwMode="auto">
          <a:xfrm>
            <a:off x="3249613" y="6296025"/>
            <a:ext cx="107950"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77</a:t>
            </a:r>
            <a:endParaRPr lang="en-US" sz="2000" b="1">
              <a:latin typeface="Garamond" pitchFamily="18" charset="0"/>
            </a:endParaRPr>
          </a:p>
        </p:txBody>
      </p:sp>
      <p:sp>
        <p:nvSpPr>
          <p:cNvPr id="17493" name="Rectangle 86"/>
          <p:cNvSpPr>
            <a:spLocks noChangeArrowheads="1"/>
          </p:cNvSpPr>
          <p:nvPr/>
        </p:nvSpPr>
        <p:spPr bwMode="auto">
          <a:xfrm>
            <a:off x="4213225" y="6296025"/>
            <a:ext cx="100013"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51</a:t>
            </a:r>
            <a:endParaRPr lang="en-US" sz="2000" b="1">
              <a:latin typeface="Garamond" pitchFamily="18" charset="0"/>
            </a:endParaRPr>
          </a:p>
        </p:txBody>
      </p:sp>
      <p:sp>
        <p:nvSpPr>
          <p:cNvPr id="17494" name="Rectangle 87"/>
          <p:cNvSpPr>
            <a:spLocks noChangeArrowheads="1"/>
          </p:cNvSpPr>
          <p:nvPr/>
        </p:nvSpPr>
        <p:spPr bwMode="auto">
          <a:xfrm>
            <a:off x="5175250" y="6296025"/>
            <a:ext cx="107950"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24</a:t>
            </a:r>
            <a:endParaRPr lang="en-US" sz="2000" b="1">
              <a:latin typeface="Garamond" pitchFamily="18" charset="0"/>
            </a:endParaRPr>
          </a:p>
        </p:txBody>
      </p:sp>
      <p:sp>
        <p:nvSpPr>
          <p:cNvPr id="17495" name="Rectangle 88"/>
          <p:cNvSpPr>
            <a:spLocks noChangeArrowheads="1"/>
          </p:cNvSpPr>
          <p:nvPr/>
        </p:nvSpPr>
        <p:spPr bwMode="auto">
          <a:xfrm>
            <a:off x="6189663" y="6296025"/>
            <a:ext cx="53975"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8</a:t>
            </a:r>
            <a:endParaRPr lang="en-US" sz="2000" b="1">
              <a:latin typeface="Garamond" pitchFamily="18" charset="0"/>
            </a:endParaRPr>
          </a:p>
        </p:txBody>
      </p:sp>
      <p:sp>
        <p:nvSpPr>
          <p:cNvPr id="17496" name="Rectangle 89"/>
          <p:cNvSpPr>
            <a:spLocks noChangeArrowheads="1"/>
          </p:cNvSpPr>
          <p:nvPr/>
        </p:nvSpPr>
        <p:spPr bwMode="auto">
          <a:xfrm>
            <a:off x="7151688" y="6296025"/>
            <a:ext cx="46037" cy="136525"/>
          </a:xfrm>
          <a:prstGeom prst="rect">
            <a:avLst/>
          </a:prstGeom>
          <a:noFill/>
          <a:ln w="9525">
            <a:noFill/>
            <a:miter lim="800000"/>
            <a:headEnd/>
            <a:tailEnd/>
          </a:ln>
        </p:spPr>
        <p:txBody>
          <a:bodyPr wrap="none" lIns="0" tIns="0" rIns="0" bIns="0">
            <a:spAutoFit/>
          </a:bodyPr>
          <a:lstStyle/>
          <a:p>
            <a:r>
              <a:rPr lang="en-US" sz="900" b="1">
                <a:latin typeface="Garamond" pitchFamily="18" charset="0"/>
              </a:rPr>
              <a:t>1</a:t>
            </a:r>
            <a:endParaRPr lang="en-US" sz="2000" b="1">
              <a:latin typeface="Garamond" pitchFamily="18" charset="0"/>
            </a:endParaRPr>
          </a:p>
        </p:txBody>
      </p:sp>
      <p:sp>
        <p:nvSpPr>
          <p:cNvPr id="17497" name="Freeform 90"/>
          <p:cNvSpPr>
            <a:spLocks/>
          </p:cNvSpPr>
          <p:nvPr/>
        </p:nvSpPr>
        <p:spPr bwMode="auto">
          <a:xfrm>
            <a:off x="1482725" y="5191125"/>
            <a:ext cx="422275" cy="1588"/>
          </a:xfrm>
          <a:custGeom>
            <a:avLst/>
            <a:gdLst>
              <a:gd name="T0" fmla="*/ 0 w 266"/>
              <a:gd name="T1" fmla="*/ 0 h 1588"/>
              <a:gd name="T2" fmla="*/ 2147483647 w 266"/>
              <a:gd name="T3" fmla="*/ 0 h 1588"/>
              <a:gd name="T4" fmla="*/ 0 w 266"/>
              <a:gd name="T5" fmla="*/ 0 h 1588"/>
              <a:gd name="T6" fmla="*/ 0 60000 65536"/>
              <a:gd name="T7" fmla="*/ 0 60000 65536"/>
              <a:gd name="T8" fmla="*/ 0 60000 65536"/>
              <a:gd name="T9" fmla="*/ 0 w 266"/>
              <a:gd name="T10" fmla="*/ 0 h 1588"/>
              <a:gd name="T11" fmla="*/ 266 w 266"/>
              <a:gd name="T12" fmla="*/ 1588 h 1588"/>
            </a:gdLst>
            <a:ahLst/>
            <a:cxnLst>
              <a:cxn ang="T6">
                <a:pos x="T0" y="T1"/>
              </a:cxn>
              <a:cxn ang="T7">
                <a:pos x="T2" y="T3"/>
              </a:cxn>
              <a:cxn ang="T8">
                <a:pos x="T4" y="T5"/>
              </a:cxn>
            </a:cxnLst>
            <a:rect l="T9" t="T10" r="T11" b="T12"/>
            <a:pathLst>
              <a:path w="266" h="1588">
                <a:moveTo>
                  <a:pt x="0" y="0"/>
                </a:moveTo>
                <a:lnTo>
                  <a:pt x="266" y="0"/>
                </a:lnTo>
                <a:lnTo>
                  <a:pt x="0" y="0"/>
                </a:lnTo>
                <a:close/>
              </a:path>
            </a:pathLst>
          </a:custGeom>
          <a:solidFill>
            <a:srgbClr val="FFFFFF"/>
          </a:solidFill>
          <a:ln w="9525">
            <a:noFill/>
            <a:round/>
            <a:headEnd/>
            <a:tailEnd/>
          </a:ln>
        </p:spPr>
        <p:txBody>
          <a:bodyPr/>
          <a:lstStyle/>
          <a:p>
            <a:endParaRPr lang="ru-RU"/>
          </a:p>
        </p:txBody>
      </p:sp>
      <p:sp>
        <p:nvSpPr>
          <p:cNvPr id="17498" name="Line 91"/>
          <p:cNvSpPr>
            <a:spLocks noChangeShapeType="1"/>
          </p:cNvSpPr>
          <p:nvPr/>
        </p:nvSpPr>
        <p:spPr bwMode="auto">
          <a:xfrm flipH="1">
            <a:off x="7502525" y="6216650"/>
            <a:ext cx="422275" cy="1588"/>
          </a:xfrm>
          <a:prstGeom prst="line">
            <a:avLst/>
          </a:prstGeom>
          <a:noFill/>
          <a:ln w="33338">
            <a:solidFill>
              <a:schemeClr val="hlink"/>
            </a:solidFill>
            <a:round/>
            <a:headEnd/>
            <a:tailEnd/>
          </a:ln>
        </p:spPr>
        <p:txBody>
          <a:bodyPr/>
          <a:lstStyle/>
          <a:p>
            <a:endParaRPr lang="ru-RU"/>
          </a:p>
        </p:txBody>
      </p:sp>
      <p:sp>
        <p:nvSpPr>
          <p:cNvPr id="17499" name="Freeform 92"/>
          <p:cNvSpPr>
            <a:spLocks/>
          </p:cNvSpPr>
          <p:nvPr/>
        </p:nvSpPr>
        <p:spPr bwMode="auto">
          <a:xfrm>
            <a:off x="1482725" y="5311775"/>
            <a:ext cx="422275" cy="1588"/>
          </a:xfrm>
          <a:custGeom>
            <a:avLst/>
            <a:gdLst>
              <a:gd name="T0" fmla="*/ 0 w 266"/>
              <a:gd name="T1" fmla="*/ 0 h 1588"/>
              <a:gd name="T2" fmla="*/ 2147483647 w 266"/>
              <a:gd name="T3" fmla="*/ 0 h 1588"/>
              <a:gd name="T4" fmla="*/ 0 w 266"/>
              <a:gd name="T5" fmla="*/ 0 h 1588"/>
              <a:gd name="T6" fmla="*/ 0 60000 65536"/>
              <a:gd name="T7" fmla="*/ 0 60000 65536"/>
              <a:gd name="T8" fmla="*/ 0 60000 65536"/>
              <a:gd name="T9" fmla="*/ 0 w 266"/>
              <a:gd name="T10" fmla="*/ 0 h 1588"/>
              <a:gd name="T11" fmla="*/ 266 w 266"/>
              <a:gd name="T12" fmla="*/ 1588 h 1588"/>
            </a:gdLst>
            <a:ahLst/>
            <a:cxnLst>
              <a:cxn ang="T6">
                <a:pos x="T0" y="T1"/>
              </a:cxn>
              <a:cxn ang="T7">
                <a:pos x="T2" y="T3"/>
              </a:cxn>
              <a:cxn ang="T8">
                <a:pos x="T4" y="T5"/>
              </a:cxn>
            </a:cxnLst>
            <a:rect l="T9" t="T10" r="T11" b="T12"/>
            <a:pathLst>
              <a:path w="266" h="1588">
                <a:moveTo>
                  <a:pt x="0" y="0"/>
                </a:moveTo>
                <a:lnTo>
                  <a:pt x="266" y="0"/>
                </a:lnTo>
                <a:lnTo>
                  <a:pt x="0" y="0"/>
                </a:lnTo>
                <a:close/>
              </a:path>
            </a:pathLst>
          </a:custGeom>
          <a:solidFill>
            <a:srgbClr val="FFFFFF"/>
          </a:solidFill>
          <a:ln w="9525">
            <a:noFill/>
            <a:round/>
            <a:headEnd/>
            <a:tailEnd/>
          </a:ln>
        </p:spPr>
        <p:txBody>
          <a:bodyPr/>
          <a:lstStyle/>
          <a:p>
            <a:endParaRPr lang="ru-RU"/>
          </a:p>
        </p:txBody>
      </p:sp>
      <p:sp>
        <p:nvSpPr>
          <p:cNvPr id="17500" name="Line 93"/>
          <p:cNvSpPr>
            <a:spLocks noChangeShapeType="1"/>
          </p:cNvSpPr>
          <p:nvPr/>
        </p:nvSpPr>
        <p:spPr bwMode="auto">
          <a:xfrm flipH="1" flipV="1">
            <a:off x="7512050" y="6394450"/>
            <a:ext cx="431800" cy="6350"/>
          </a:xfrm>
          <a:prstGeom prst="line">
            <a:avLst/>
          </a:prstGeom>
          <a:noFill/>
          <a:ln w="33338">
            <a:solidFill>
              <a:schemeClr val="tx2"/>
            </a:solidFill>
            <a:round/>
            <a:headEnd/>
            <a:tailEnd/>
          </a:ln>
        </p:spPr>
        <p:txBody>
          <a:bodyPr/>
          <a:lstStyle/>
          <a:p>
            <a:endParaRPr lang="ru-RU"/>
          </a:p>
        </p:txBody>
      </p:sp>
      <p:sp>
        <p:nvSpPr>
          <p:cNvPr id="32862" name="Text Box 94"/>
          <p:cNvSpPr txBox="1">
            <a:spLocks noChangeArrowheads="1"/>
          </p:cNvSpPr>
          <p:nvPr/>
        </p:nvSpPr>
        <p:spPr bwMode="auto">
          <a:xfrm>
            <a:off x="4940300" y="6521450"/>
            <a:ext cx="3970338" cy="336550"/>
          </a:xfrm>
          <a:prstGeom prst="rect">
            <a:avLst/>
          </a:prstGeom>
          <a:noFill/>
          <a:ln w="9525">
            <a:noFill/>
            <a:miter lim="800000"/>
            <a:headEnd/>
            <a:tailEnd/>
          </a:ln>
        </p:spPr>
        <p:txBody>
          <a:bodyPr wrap="none">
            <a:spAutoFit/>
          </a:bodyPr>
          <a:lstStyle/>
          <a:p>
            <a:pPr eaLnBrk="0" fontAlgn="auto" hangingPunct="0">
              <a:spcBef>
                <a:spcPts val="0"/>
              </a:spcBef>
              <a:spcAft>
                <a:spcPts val="0"/>
              </a:spcAft>
              <a:defRPr/>
            </a:pPr>
            <a:r>
              <a:rPr lang="en-US" sz="1600" dirty="0">
                <a:solidFill>
                  <a:schemeClr val="accent3">
                    <a:lumMod val="50000"/>
                  </a:schemeClr>
                </a:solidFill>
                <a:latin typeface="Garamond" pitchFamily="18" charset="0"/>
                <a:cs typeface="+mn-cs"/>
              </a:rPr>
              <a:t>R </a:t>
            </a:r>
            <a:r>
              <a:rPr lang="en-US" sz="1600" dirty="0" err="1">
                <a:solidFill>
                  <a:schemeClr val="accent3">
                    <a:lumMod val="50000"/>
                  </a:schemeClr>
                </a:solidFill>
                <a:latin typeface="Garamond" pitchFamily="18" charset="0"/>
                <a:cs typeface="+mn-cs"/>
              </a:rPr>
              <a:t>Stupp</a:t>
            </a:r>
            <a:r>
              <a:rPr lang="en-US" sz="1600" dirty="0">
                <a:solidFill>
                  <a:schemeClr val="accent3">
                    <a:lumMod val="50000"/>
                  </a:schemeClr>
                </a:solidFill>
                <a:latin typeface="Garamond" pitchFamily="18" charset="0"/>
                <a:cs typeface="+mn-cs"/>
              </a:rPr>
              <a:t>, et al. </a:t>
            </a:r>
            <a:r>
              <a:rPr lang="en-US" sz="1600" i="1" dirty="0" err="1">
                <a:solidFill>
                  <a:schemeClr val="accent3">
                    <a:lumMod val="50000"/>
                  </a:schemeClr>
                </a:solidFill>
                <a:latin typeface="Garamond" pitchFamily="18" charset="0"/>
                <a:cs typeface="+mn-cs"/>
              </a:rPr>
              <a:t>N.Engl.J</a:t>
            </a:r>
            <a:r>
              <a:rPr lang="en-US" sz="1600" i="1" dirty="0">
                <a:solidFill>
                  <a:schemeClr val="accent3">
                    <a:lumMod val="50000"/>
                  </a:schemeClr>
                </a:solidFill>
                <a:latin typeface="Garamond" pitchFamily="18" charset="0"/>
                <a:cs typeface="+mn-cs"/>
              </a:rPr>
              <a:t>. Med</a:t>
            </a:r>
            <a:r>
              <a:rPr lang="en-US" sz="1600" dirty="0">
                <a:solidFill>
                  <a:schemeClr val="accent3">
                    <a:lumMod val="50000"/>
                  </a:schemeClr>
                </a:solidFill>
                <a:latin typeface="Garamond" pitchFamily="18" charset="0"/>
                <a:cs typeface="+mn-cs"/>
              </a:rPr>
              <a:t>. </a:t>
            </a:r>
            <a:r>
              <a:rPr lang="ru-RU" sz="1600" dirty="0">
                <a:solidFill>
                  <a:schemeClr val="accent3">
                    <a:lumMod val="50000"/>
                  </a:schemeClr>
                </a:solidFill>
                <a:latin typeface="Garamond" pitchFamily="18" charset="0"/>
                <a:cs typeface="+mn-cs"/>
              </a:rPr>
              <a:t>2005</a:t>
            </a:r>
            <a:r>
              <a:rPr lang="en-US" sz="1600" dirty="0">
                <a:solidFill>
                  <a:schemeClr val="accent3">
                    <a:lumMod val="50000"/>
                  </a:schemeClr>
                </a:solidFill>
                <a:latin typeface="Garamond" pitchFamily="18" charset="0"/>
                <a:cs typeface="+mn-cs"/>
              </a:rPr>
              <a:t>;</a:t>
            </a:r>
            <a:r>
              <a:rPr lang="ru-RU" sz="1600" dirty="0">
                <a:solidFill>
                  <a:schemeClr val="accent3">
                    <a:lumMod val="50000"/>
                  </a:schemeClr>
                </a:solidFill>
                <a:latin typeface="Garamond" pitchFamily="18" charset="0"/>
                <a:cs typeface="+mn-cs"/>
              </a:rPr>
              <a:t> 352</a:t>
            </a:r>
            <a:r>
              <a:rPr lang="en-US" sz="1600" dirty="0">
                <a:solidFill>
                  <a:schemeClr val="accent3">
                    <a:lumMod val="50000"/>
                  </a:schemeClr>
                </a:solidFill>
                <a:latin typeface="Garamond" pitchFamily="18" charset="0"/>
                <a:cs typeface="+mn-cs"/>
              </a:rPr>
              <a:t>:</a:t>
            </a:r>
            <a:r>
              <a:rPr lang="ru-RU" sz="1600" dirty="0">
                <a:solidFill>
                  <a:schemeClr val="accent3">
                    <a:lumMod val="50000"/>
                  </a:schemeClr>
                </a:solidFill>
                <a:latin typeface="Garamond" pitchFamily="18" charset="0"/>
                <a:cs typeface="+mn-cs"/>
              </a:rPr>
              <a:t>987-996.</a:t>
            </a:r>
            <a:endParaRPr lang="en-US" sz="1600" dirty="0">
              <a:solidFill>
                <a:schemeClr val="accent3">
                  <a:lumMod val="50000"/>
                </a:schemeClr>
              </a:solidFill>
              <a:latin typeface="Garamond" pitchFamily="18" charset="0"/>
              <a:cs typeface="+mn-cs"/>
            </a:endParaRPr>
          </a:p>
        </p:txBody>
      </p:sp>
      <p:sp>
        <p:nvSpPr>
          <p:cNvPr id="17502" name="Text Box 95"/>
          <p:cNvSpPr txBox="1">
            <a:spLocks noChangeArrowheads="1"/>
          </p:cNvSpPr>
          <p:nvPr/>
        </p:nvSpPr>
        <p:spPr bwMode="auto">
          <a:xfrm>
            <a:off x="6594475" y="5018088"/>
            <a:ext cx="1265238" cy="396875"/>
          </a:xfrm>
          <a:prstGeom prst="rect">
            <a:avLst/>
          </a:prstGeom>
          <a:noFill/>
          <a:ln w="9525">
            <a:noFill/>
            <a:miter lim="800000"/>
            <a:headEnd/>
            <a:tailEnd/>
          </a:ln>
        </p:spPr>
        <p:txBody>
          <a:bodyPr wrap="none">
            <a:spAutoFit/>
          </a:bodyPr>
          <a:lstStyle/>
          <a:p>
            <a:pPr eaLnBrk="0" hangingPunct="0"/>
            <a:r>
              <a:rPr lang="en-US" sz="2000" b="1">
                <a:latin typeface="Garamond" pitchFamily="18" charset="0"/>
              </a:rPr>
              <a:t>TM</a:t>
            </a:r>
            <a:r>
              <a:rPr lang="ru-RU" sz="2000" b="1">
                <a:latin typeface="Garamond" pitchFamily="18" charset="0"/>
              </a:rPr>
              <a:t>Д</a:t>
            </a:r>
            <a:r>
              <a:rPr lang="en-US" sz="2000" b="1">
                <a:latin typeface="Garamond" pitchFamily="18" charset="0"/>
              </a:rPr>
              <a:t>/</a:t>
            </a:r>
            <a:r>
              <a:rPr lang="ru-RU" sz="2000" b="1">
                <a:latin typeface="Garamond" pitchFamily="18" charset="0"/>
              </a:rPr>
              <a:t>ЛТ</a:t>
            </a:r>
            <a:endParaRPr lang="en-US" sz="2000" b="1">
              <a:latin typeface="Garamond" pitchFamily="18" charset="0"/>
            </a:endParaRPr>
          </a:p>
        </p:txBody>
      </p:sp>
      <p:sp>
        <p:nvSpPr>
          <p:cNvPr id="17503" name="Text Box 96"/>
          <p:cNvSpPr txBox="1">
            <a:spLocks noChangeArrowheads="1"/>
          </p:cNvSpPr>
          <p:nvPr/>
        </p:nvSpPr>
        <p:spPr bwMode="auto">
          <a:xfrm>
            <a:off x="4841875" y="5132388"/>
            <a:ext cx="525463" cy="396875"/>
          </a:xfrm>
          <a:prstGeom prst="rect">
            <a:avLst/>
          </a:prstGeom>
          <a:noFill/>
          <a:ln w="9525">
            <a:noFill/>
            <a:miter lim="800000"/>
            <a:headEnd/>
            <a:tailEnd/>
          </a:ln>
        </p:spPr>
        <p:txBody>
          <a:bodyPr wrap="none">
            <a:spAutoFit/>
          </a:bodyPr>
          <a:lstStyle/>
          <a:p>
            <a:pPr eaLnBrk="0" hangingPunct="0"/>
            <a:r>
              <a:rPr lang="ru-RU" sz="2000" b="1">
                <a:latin typeface="Garamond" pitchFamily="18" charset="0"/>
              </a:rPr>
              <a:t>ЛТ</a:t>
            </a:r>
            <a:endParaRPr lang="en-US" sz="2000" b="1">
              <a:latin typeface="Garamond" pitchFamily="18" charset="0"/>
            </a:endParaRPr>
          </a:p>
        </p:txBody>
      </p:sp>
      <p:sp>
        <p:nvSpPr>
          <p:cNvPr id="17504" name="Text Box 97"/>
          <p:cNvSpPr txBox="1">
            <a:spLocks noChangeArrowheads="1"/>
          </p:cNvSpPr>
          <p:nvPr/>
        </p:nvSpPr>
        <p:spPr bwMode="auto">
          <a:xfrm>
            <a:off x="7994650" y="6013450"/>
            <a:ext cx="492125" cy="366713"/>
          </a:xfrm>
          <a:prstGeom prst="rect">
            <a:avLst/>
          </a:prstGeom>
          <a:noFill/>
          <a:ln w="9525">
            <a:noFill/>
            <a:miter lim="800000"/>
            <a:headEnd/>
            <a:tailEnd/>
          </a:ln>
        </p:spPr>
        <p:txBody>
          <a:bodyPr wrap="none">
            <a:spAutoFit/>
          </a:bodyPr>
          <a:lstStyle/>
          <a:p>
            <a:pPr eaLnBrk="0" hangingPunct="0"/>
            <a:r>
              <a:rPr lang="ru-RU" b="1">
                <a:latin typeface="Garamond" pitchFamily="18" charset="0"/>
              </a:rPr>
              <a:t>ЛТ</a:t>
            </a:r>
            <a:endParaRPr lang="en-US" b="1">
              <a:latin typeface="Garamond" pitchFamily="18" charset="0"/>
            </a:endParaRPr>
          </a:p>
        </p:txBody>
      </p:sp>
      <p:sp>
        <p:nvSpPr>
          <p:cNvPr id="17505" name="Text Box 98"/>
          <p:cNvSpPr txBox="1">
            <a:spLocks noChangeArrowheads="1"/>
          </p:cNvSpPr>
          <p:nvPr/>
        </p:nvSpPr>
        <p:spPr bwMode="auto">
          <a:xfrm>
            <a:off x="7997825" y="6254750"/>
            <a:ext cx="1158875" cy="366713"/>
          </a:xfrm>
          <a:prstGeom prst="rect">
            <a:avLst/>
          </a:prstGeom>
          <a:noFill/>
          <a:ln w="9525">
            <a:noFill/>
            <a:miter lim="800000"/>
            <a:headEnd/>
            <a:tailEnd/>
          </a:ln>
        </p:spPr>
        <p:txBody>
          <a:bodyPr wrap="none">
            <a:spAutoFit/>
          </a:bodyPr>
          <a:lstStyle/>
          <a:p>
            <a:pPr eaLnBrk="0" hangingPunct="0"/>
            <a:r>
              <a:rPr lang="en-US" b="1">
                <a:latin typeface="Garamond" pitchFamily="18" charset="0"/>
              </a:rPr>
              <a:t>TM</a:t>
            </a:r>
            <a:r>
              <a:rPr lang="ru-RU" b="1">
                <a:latin typeface="Garamond" pitchFamily="18" charset="0"/>
              </a:rPr>
              <a:t>Д</a:t>
            </a:r>
            <a:r>
              <a:rPr lang="en-US" b="1">
                <a:latin typeface="Garamond" pitchFamily="18" charset="0"/>
              </a:rPr>
              <a:t>/</a:t>
            </a:r>
            <a:r>
              <a:rPr lang="ru-RU" b="1">
                <a:latin typeface="Garamond" pitchFamily="18" charset="0"/>
              </a:rPr>
              <a:t>ЛТ</a:t>
            </a:r>
            <a:endParaRPr lang="en-US" b="1">
              <a:latin typeface="Garamond" pitchFamily="18" charset="0"/>
            </a:endParaRPr>
          </a:p>
        </p:txBody>
      </p:sp>
      <p:sp>
        <p:nvSpPr>
          <p:cNvPr id="17506" name="Text Box 99"/>
          <p:cNvSpPr txBox="1">
            <a:spLocks noChangeArrowheads="1"/>
          </p:cNvSpPr>
          <p:nvPr/>
        </p:nvSpPr>
        <p:spPr bwMode="auto">
          <a:xfrm>
            <a:off x="365125" y="3265488"/>
            <a:ext cx="395288" cy="396875"/>
          </a:xfrm>
          <a:prstGeom prst="rect">
            <a:avLst/>
          </a:prstGeom>
          <a:noFill/>
          <a:ln w="9525">
            <a:noFill/>
            <a:miter lim="800000"/>
            <a:headEnd/>
            <a:tailEnd/>
          </a:ln>
        </p:spPr>
        <p:txBody>
          <a:bodyPr wrap="none">
            <a:spAutoFit/>
          </a:bodyPr>
          <a:lstStyle/>
          <a:p>
            <a:pPr eaLnBrk="0" hangingPunct="0"/>
            <a:r>
              <a:rPr lang="en-US" sz="2000" b="1">
                <a:latin typeface="Garamond" pitchFamily="18" charset="0"/>
              </a:rPr>
              <a:t>%</a:t>
            </a:r>
          </a:p>
        </p:txBody>
      </p:sp>
      <p:sp>
        <p:nvSpPr>
          <p:cNvPr id="17507" name="Line 100"/>
          <p:cNvSpPr>
            <a:spLocks noChangeShapeType="1"/>
          </p:cNvSpPr>
          <p:nvPr/>
        </p:nvSpPr>
        <p:spPr bwMode="auto">
          <a:xfrm>
            <a:off x="3395663" y="2578100"/>
            <a:ext cx="5108575" cy="0"/>
          </a:xfrm>
          <a:prstGeom prst="line">
            <a:avLst/>
          </a:prstGeom>
          <a:noFill/>
          <a:ln w="9525">
            <a:solidFill>
              <a:schemeClr val="tx1"/>
            </a:solidFill>
            <a:round/>
            <a:headEnd/>
            <a:tailEnd/>
          </a:ln>
        </p:spPr>
        <p:txBody>
          <a:bodyPr/>
          <a:lstStyle/>
          <a:p>
            <a:endParaRPr lang="ru-RU"/>
          </a:p>
        </p:txBody>
      </p:sp>
      <p:sp>
        <p:nvSpPr>
          <p:cNvPr id="377957" name="Oval 101"/>
          <p:cNvSpPr>
            <a:spLocks noChangeArrowheads="1"/>
          </p:cNvSpPr>
          <p:nvPr/>
        </p:nvSpPr>
        <p:spPr bwMode="auto">
          <a:xfrm>
            <a:off x="7072313" y="2428875"/>
            <a:ext cx="857250" cy="477838"/>
          </a:xfrm>
          <a:prstGeom prst="ellipse">
            <a:avLst/>
          </a:prstGeom>
          <a:noFill/>
          <a:ln w="28575">
            <a:solidFill>
              <a:schemeClr val="accent2"/>
            </a:solidFill>
            <a:round/>
            <a:headEnd/>
            <a:tailEnd/>
          </a:ln>
        </p:spPr>
        <p:txBody>
          <a:bodyPr wrap="none" anchor="ctr"/>
          <a:lstStyle/>
          <a:p>
            <a:pPr eaLnBrk="0" hangingPunct="0">
              <a:spcBef>
                <a:spcPct val="20000"/>
              </a:spcBef>
            </a:pPr>
            <a:endParaRPr lang="en-US">
              <a:latin typeface="Lucida Sans Unicode" pitchFamily="34" charset="0"/>
            </a:endParaRPr>
          </a:p>
        </p:txBody>
      </p:sp>
      <p:cxnSp>
        <p:nvCxnSpPr>
          <p:cNvPr id="105" name="Соединительная линия уступом 104"/>
          <p:cNvCxnSpPr>
            <a:stCxn id="17456" idx="0"/>
          </p:cNvCxnSpPr>
          <p:nvPr/>
        </p:nvCxnSpPr>
        <p:spPr>
          <a:xfrm>
            <a:off x="1281113" y="3890963"/>
            <a:ext cx="2433637" cy="1681162"/>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12" name="Прямая со стрелкой 111"/>
          <p:cNvCxnSpPr/>
          <p:nvPr/>
        </p:nvCxnSpPr>
        <p:spPr>
          <a:xfrm rot="10800000">
            <a:off x="1428750" y="5429250"/>
            <a:ext cx="5072063" cy="1588"/>
          </a:xfrm>
          <a:prstGeom prst="straightConnector1">
            <a:avLst/>
          </a:prstGeom>
          <a:ln w="57150">
            <a:solidFill>
              <a:schemeClr val="accent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7511" name="Rectangle 2"/>
          <p:cNvSpPr>
            <a:spLocks noChangeArrowheads="1"/>
          </p:cNvSpPr>
          <p:nvPr/>
        </p:nvSpPr>
        <p:spPr bwMode="invGray">
          <a:xfrm>
            <a:off x="395288" y="593725"/>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solidFill>
                  <a:srgbClr val="262626"/>
                </a:solidFill>
                <a:latin typeface="Lucida Sans Unicode" pitchFamily="34" charset="0"/>
              </a:rPr>
              <a:t>Выживаемость без прогрессирования</a:t>
            </a:r>
            <a:r>
              <a:rPr lang="en-US" sz="3200">
                <a:solidFill>
                  <a:srgbClr val="262626"/>
                </a:solidFill>
                <a:latin typeface="Lucida Sans Unicode" pitchFamily="34"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77957"/>
                                        </p:tgtEl>
                                        <p:attrNameLst>
                                          <p:attrName>r</p:attrName>
                                        </p:attrNameLst>
                                      </p:cBhvr>
                                    </p:animRot>
                                  </p:childTnLst>
                                </p:cTn>
                              </p:par>
                            </p:childTnLst>
                          </p:cTn>
                        </p:par>
                        <p:par>
                          <p:cTn id="7" fill="hold">
                            <p:stCondLst>
                              <p:cond delay="2000"/>
                            </p:stCondLst>
                            <p:childTnLst>
                              <p:par>
                                <p:cTn id="8" presetID="3" presetClass="entr" presetSubtype="10" fill="hold" nodeType="afterEffect">
                                  <p:stCondLst>
                                    <p:cond delay="1000"/>
                                  </p:stCondLst>
                                  <p:childTnLst>
                                    <p:set>
                                      <p:cBhvr>
                                        <p:cTn id="9" dur="1" fill="hold">
                                          <p:stCondLst>
                                            <p:cond delay="0"/>
                                          </p:stCondLst>
                                        </p:cTn>
                                        <p:tgtEl>
                                          <p:spTgt spid="112"/>
                                        </p:tgtEl>
                                        <p:attrNameLst>
                                          <p:attrName>style.visibility</p:attrName>
                                        </p:attrNameLst>
                                      </p:cBhvr>
                                      <p:to>
                                        <p:strVal val="visible"/>
                                      </p:to>
                                    </p:set>
                                    <p:animEffect transition="in" filter="blinds(horizontal)">
                                      <p:cBhvr>
                                        <p:cTn id="10" dur="20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95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nvSpPr>
        <p:spPr bwMode="auto">
          <a:xfrm>
            <a:off x="376238" y="204788"/>
            <a:ext cx="8767762" cy="1281112"/>
          </a:xfrm>
          <a:prstGeom prst="rect">
            <a:avLst/>
          </a:prstGeom>
          <a:noFill/>
          <a:ln w="9525">
            <a:noFill/>
            <a:miter lim="800000"/>
            <a:headEnd/>
            <a:tailEnd/>
          </a:ln>
        </p:spPr>
        <p:txBody>
          <a:bodyPr anchor="b"/>
          <a:lstStyle/>
          <a:p>
            <a:pPr algn="ctr" eaLnBrk="0" hangingPunct="0"/>
            <a:r>
              <a:rPr lang="fr-CH" sz="3600" b="1" dirty="0">
                <a:solidFill>
                  <a:schemeClr val="tx2"/>
                </a:solidFill>
              </a:rPr>
              <a:t>Overall </a:t>
            </a:r>
            <a:r>
              <a:rPr lang="fr-CH" sz="3600" b="1" dirty="0" smtClean="0">
                <a:solidFill>
                  <a:schemeClr val="tx2"/>
                </a:solidFill>
              </a:rPr>
              <a:t>Survival</a:t>
            </a:r>
            <a:r>
              <a:rPr lang="fr-CH" sz="3600" dirty="0" smtClean="0">
                <a:solidFill>
                  <a:srgbClr val="FFFF00"/>
                </a:solidFill>
              </a:rPr>
              <a:t> </a:t>
            </a:r>
            <a:r>
              <a:rPr lang="ru-RU" dirty="0" smtClean="0"/>
              <a:t>(</a:t>
            </a:r>
            <a:r>
              <a:rPr lang="fr-CH" dirty="0" smtClean="0"/>
              <a:t>R.O. Mirimanoff</a:t>
            </a:r>
            <a:r>
              <a:rPr lang="ru-RU" dirty="0" smtClean="0"/>
              <a:t>, 2009)</a:t>
            </a:r>
            <a:endParaRPr lang="fr-CH" b="1" dirty="0"/>
          </a:p>
          <a:p>
            <a:pPr algn="ctr" eaLnBrk="0" hangingPunct="0"/>
            <a:endParaRPr lang="fr-FR" sz="2000" b="1" dirty="0">
              <a:solidFill>
                <a:schemeClr val="tx2"/>
              </a:solidFill>
            </a:endParaRPr>
          </a:p>
        </p:txBody>
      </p:sp>
      <p:sp>
        <p:nvSpPr>
          <p:cNvPr id="121859" name="AutoShape 3"/>
          <p:cNvSpPr>
            <a:spLocks noChangeAspect="1" noChangeArrowheads="1"/>
          </p:cNvSpPr>
          <p:nvPr/>
        </p:nvSpPr>
        <p:spPr bwMode="auto">
          <a:xfrm>
            <a:off x="763588" y="1606550"/>
            <a:ext cx="8213725" cy="5000625"/>
          </a:xfrm>
          <a:prstGeom prst="rect">
            <a:avLst/>
          </a:prstGeom>
          <a:noFill/>
          <a:ln w="9525">
            <a:noFill/>
            <a:miter lim="800000"/>
            <a:headEnd/>
            <a:tailEnd/>
          </a:ln>
        </p:spPr>
        <p:txBody>
          <a:bodyPr/>
          <a:lstStyle/>
          <a:p>
            <a:pPr algn="ctr" eaLnBrk="0" hangingPunct="0"/>
            <a:endParaRPr lang="fr-CH"/>
          </a:p>
        </p:txBody>
      </p:sp>
      <p:sp>
        <p:nvSpPr>
          <p:cNvPr id="121860" name="Rectangle 4"/>
          <p:cNvSpPr>
            <a:spLocks noChangeArrowheads="1"/>
          </p:cNvSpPr>
          <p:nvPr/>
        </p:nvSpPr>
        <p:spPr bwMode="auto">
          <a:xfrm>
            <a:off x="304800" y="1600200"/>
            <a:ext cx="8610600" cy="5064125"/>
          </a:xfrm>
          <a:prstGeom prst="rect">
            <a:avLst/>
          </a:prstGeom>
          <a:solidFill>
            <a:srgbClr val="1948BD"/>
          </a:solidFill>
          <a:ln w="9525">
            <a:noFill/>
            <a:miter lim="800000"/>
            <a:headEnd/>
            <a:tailEnd/>
          </a:ln>
        </p:spPr>
        <p:txBody>
          <a:bodyPr/>
          <a:lstStyle/>
          <a:p>
            <a:pPr algn="ctr" eaLnBrk="0" hangingPunct="0"/>
            <a:endParaRPr lang="fr-CH"/>
          </a:p>
        </p:txBody>
      </p:sp>
      <p:sp>
        <p:nvSpPr>
          <p:cNvPr id="121861" name="Freeform 5"/>
          <p:cNvSpPr>
            <a:spLocks/>
          </p:cNvSpPr>
          <p:nvPr/>
        </p:nvSpPr>
        <p:spPr bwMode="auto">
          <a:xfrm>
            <a:off x="1570038" y="2063750"/>
            <a:ext cx="6440487" cy="3409950"/>
          </a:xfrm>
          <a:custGeom>
            <a:avLst/>
            <a:gdLst>
              <a:gd name="T0" fmla="*/ 0 w 800"/>
              <a:gd name="T1" fmla="*/ 0 h 523"/>
              <a:gd name="T2" fmla="*/ 0 w 800"/>
              <a:gd name="T3" fmla="*/ 2147483647 h 523"/>
              <a:gd name="T4" fmla="*/ 2147483647 w 800"/>
              <a:gd name="T5" fmla="*/ 2147483647 h 523"/>
              <a:gd name="T6" fmla="*/ 0 60000 65536"/>
              <a:gd name="T7" fmla="*/ 0 60000 65536"/>
              <a:gd name="T8" fmla="*/ 0 60000 65536"/>
              <a:gd name="T9" fmla="*/ 0 w 800"/>
              <a:gd name="T10" fmla="*/ 0 h 523"/>
              <a:gd name="T11" fmla="*/ 800 w 800"/>
              <a:gd name="T12" fmla="*/ 523 h 523"/>
            </a:gdLst>
            <a:ahLst/>
            <a:cxnLst>
              <a:cxn ang="T6">
                <a:pos x="T0" y="T1"/>
              </a:cxn>
              <a:cxn ang="T7">
                <a:pos x="T2" y="T3"/>
              </a:cxn>
              <a:cxn ang="T8">
                <a:pos x="T4" y="T5"/>
              </a:cxn>
            </a:cxnLst>
            <a:rect l="T9" t="T10" r="T11" b="T12"/>
            <a:pathLst>
              <a:path w="800" h="523">
                <a:moveTo>
                  <a:pt x="0" y="0"/>
                </a:moveTo>
                <a:lnTo>
                  <a:pt x="0" y="523"/>
                </a:lnTo>
                <a:lnTo>
                  <a:pt x="800" y="523"/>
                </a:lnTo>
              </a:path>
            </a:pathLst>
          </a:custGeom>
          <a:noFill/>
          <a:ln w="9525">
            <a:solidFill>
              <a:srgbClr val="FFFFFF"/>
            </a:solidFill>
            <a:round/>
            <a:headEnd/>
            <a:tailEnd/>
          </a:ln>
        </p:spPr>
        <p:txBody>
          <a:bodyPr/>
          <a:lstStyle/>
          <a:p>
            <a:endParaRPr lang="ru-RU"/>
          </a:p>
        </p:txBody>
      </p:sp>
      <p:sp>
        <p:nvSpPr>
          <p:cNvPr id="121862" name="Rectangle 6"/>
          <p:cNvSpPr>
            <a:spLocks noChangeArrowheads="1"/>
          </p:cNvSpPr>
          <p:nvPr/>
        </p:nvSpPr>
        <p:spPr bwMode="auto">
          <a:xfrm>
            <a:off x="8174038" y="5591175"/>
            <a:ext cx="465137" cy="198438"/>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Years</a:t>
            </a:r>
            <a:endParaRPr lang="en-US"/>
          </a:p>
        </p:txBody>
      </p:sp>
      <p:sp>
        <p:nvSpPr>
          <p:cNvPr id="121863" name="Rectangle 7"/>
          <p:cNvSpPr>
            <a:spLocks noChangeArrowheads="1"/>
          </p:cNvSpPr>
          <p:nvPr/>
        </p:nvSpPr>
        <p:spPr bwMode="auto">
          <a:xfrm>
            <a:off x="1525588" y="5561013"/>
            <a:ext cx="1206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0</a:t>
            </a:r>
            <a:endParaRPr lang="en-US" sz="1500"/>
          </a:p>
        </p:txBody>
      </p:sp>
      <p:sp>
        <p:nvSpPr>
          <p:cNvPr id="121864" name="Line 8"/>
          <p:cNvSpPr>
            <a:spLocks noChangeShapeType="1"/>
          </p:cNvSpPr>
          <p:nvPr/>
        </p:nvSpPr>
        <p:spPr bwMode="auto">
          <a:xfrm>
            <a:off x="1570038" y="5473700"/>
            <a:ext cx="0" cy="63500"/>
          </a:xfrm>
          <a:prstGeom prst="line">
            <a:avLst/>
          </a:prstGeom>
          <a:noFill/>
          <a:ln w="9525">
            <a:solidFill>
              <a:srgbClr val="FFFFFF"/>
            </a:solidFill>
            <a:round/>
            <a:headEnd/>
            <a:tailEnd/>
          </a:ln>
        </p:spPr>
        <p:txBody>
          <a:bodyPr/>
          <a:lstStyle/>
          <a:p>
            <a:endParaRPr lang="ru-RU"/>
          </a:p>
        </p:txBody>
      </p:sp>
      <p:sp>
        <p:nvSpPr>
          <p:cNvPr id="121865" name="Rectangle 9"/>
          <p:cNvSpPr>
            <a:spLocks noChangeArrowheads="1"/>
          </p:cNvSpPr>
          <p:nvPr/>
        </p:nvSpPr>
        <p:spPr bwMode="auto">
          <a:xfrm>
            <a:off x="2444750" y="5561013"/>
            <a:ext cx="1206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1</a:t>
            </a:r>
            <a:endParaRPr lang="en-US" sz="1500"/>
          </a:p>
        </p:txBody>
      </p:sp>
      <p:sp>
        <p:nvSpPr>
          <p:cNvPr id="121866" name="Line 10"/>
          <p:cNvSpPr>
            <a:spLocks noChangeShapeType="1"/>
          </p:cNvSpPr>
          <p:nvPr/>
        </p:nvSpPr>
        <p:spPr bwMode="auto">
          <a:xfrm>
            <a:off x="2486025" y="5473700"/>
            <a:ext cx="1588" cy="63500"/>
          </a:xfrm>
          <a:prstGeom prst="line">
            <a:avLst/>
          </a:prstGeom>
          <a:noFill/>
          <a:ln w="9525">
            <a:solidFill>
              <a:srgbClr val="FFFFFF"/>
            </a:solidFill>
            <a:round/>
            <a:headEnd/>
            <a:tailEnd/>
          </a:ln>
        </p:spPr>
        <p:txBody>
          <a:bodyPr/>
          <a:lstStyle/>
          <a:p>
            <a:endParaRPr lang="ru-RU"/>
          </a:p>
        </p:txBody>
      </p:sp>
      <p:sp>
        <p:nvSpPr>
          <p:cNvPr id="121867" name="Rectangle 11"/>
          <p:cNvSpPr>
            <a:spLocks noChangeArrowheads="1"/>
          </p:cNvSpPr>
          <p:nvPr/>
        </p:nvSpPr>
        <p:spPr bwMode="auto">
          <a:xfrm>
            <a:off x="3371850" y="5561013"/>
            <a:ext cx="1206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2</a:t>
            </a:r>
            <a:endParaRPr lang="en-US" sz="1500"/>
          </a:p>
        </p:txBody>
      </p:sp>
      <p:sp>
        <p:nvSpPr>
          <p:cNvPr id="121868" name="Line 12"/>
          <p:cNvSpPr>
            <a:spLocks noChangeShapeType="1"/>
          </p:cNvSpPr>
          <p:nvPr/>
        </p:nvSpPr>
        <p:spPr bwMode="auto">
          <a:xfrm>
            <a:off x="3413125" y="5473700"/>
            <a:ext cx="1588" cy="63500"/>
          </a:xfrm>
          <a:prstGeom prst="line">
            <a:avLst/>
          </a:prstGeom>
          <a:noFill/>
          <a:ln w="9525">
            <a:solidFill>
              <a:srgbClr val="FFFFFF"/>
            </a:solidFill>
            <a:round/>
            <a:headEnd/>
            <a:tailEnd/>
          </a:ln>
        </p:spPr>
        <p:txBody>
          <a:bodyPr/>
          <a:lstStyle/>
          <a:p>
            <a:endParaRPr lang="ru-RU"/>
          </a:p>
        </p:txBody>
      </p:sp>
      <p:sp>
        <p:nvSpPr>
          <p:cNvPr id="121869" name="Rectangle 13"/>
          <p:cNvSpPr>
            <a:spLocks noChangeArrowheads="1"/>
          </p:cNvSpPr>
          <p:nvPr/>
        </p:nvSpPr>
        <p:spPr bwMode="auto">
          <a:xfrm>
            <a:off x="4289425" y="5561013"/>
            <a:ext cx="1206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3</a:t>
            </a:r>
            <a:endParaRPr lang="en-US" sz="1500"/>
          </a:p>
        </p:txBody>
      </p:sp>
      <p:sp>
        <p:nvSpPr>
          <p:cNvPr id="121870" name="Line 14"/>
          <p:cNvSpPr>
            <a:spLocks noChangeShapeType="1"/>
          </p:cNvSpPr>
          <p:nvPr/>
        </p:nvSpPr>
        <p:spPr bwMode="auto">
          <a:xfrm>
            <a:off x="4330700" y="5473700"/>
            <a:ext cx="1588" cy="63500"/>
          </a:xfrm>
          <a:prstGeom prst="line">
            <a:avLst/>
          </a:prstGeom>
          <a:noFill/>
          <a:ln w="9525">
            <a:solidFill>
              <a:srgbClr val="FFFFFF"/>
            </a:solidFill>
            <a:round/>
            <a:headEnd/>
            <a:tailEnd/>
          </a:ln>
        </p:spPr>
        <p:txBody>
          <a:bodyPr/>
          <a:lstStyle/>
          <a:p>
            <a:endParaRPr lang="ru-RU"/>
          </a:p>
        </p:txBody>
      </p:sp>
      <p:sp>
        <p:nvSpPr>
          <p:cNvPr id="121871" name="Rectangle 15"/>
          <p:cNvSpPr>
            <a:spLocks noChangeArrowheads="1"/>
          </p:cNvSpPr>
          <p:nvPr/>
        </p:nvSpPr>
        <p:spPr bwMode="auto">
          <a:xfrm>
            <a:off x="5208588" y="5561013"/>
            <a:ext cx="1206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4</a:t>
            </a:r>
            <a:endParaRPr lang="en-US" sz="1500"/>
          </a:p>
        </p:txBody>
      </p:sp>
      <p:sp>
        <p:nvSpPr>
          <p:cNvPr id="121872" name="Line 16"/>
          <p:cNvSpPr>
            <a:spLocks noChangeShapeType="1"/>
          </p:cNvSpPr>
          <p:nvPr/>
        </p:nvSpPr>
        <p:spPr bwMode="auto">
          <a:xfrm>
            <a:off x="5248275" y="5473700"/>
            <a:ext cx="1588" cy="63500"/>
          </a:xfrm>
          <a:prstGeom prst="line">
            <a:avLst/>
          </a:prstGeom>
          <a:noFill/>
          <a:ln w="9525">
            <a:solidFill>
              <a:srgbClr val="FFFFFF"/>
            </a:solidFill>
            <a:round/>
            <a:headEnd/>
            <a:tailEnd/>
          </a:ln>
        </p:spPr>
        <p:txBody>
          <a:bodyPr/>
          <a:lstStyle/>
          <a:p>
            <a:endParaRPr lang="ru-RU"/>
          </a:p>
        </p:txBody>
      </p:sp>
      <p:sp>
        <p:nvSpPr>
          <p:cNvPr id="121873" name="Rectangle 17"/>
          <p:cNvSpPr>
            <a:spLocks noChangeArrowheads="1"/>
          </p:cNvSpPr>
          <p:nvPr/>
        </p:nvSpPr>
        <p:spPr bwMode="auto">
          <a:xfrm>
            <a:off x="6126163" y="5561013"/>
            <a:ext cx="1206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5</a:t>
            </a:r>
            <a:endParaRPr lang="en-US" sz="1500"/>
          </a:p>
        </p:txBody>
      </p:sp>
      <p:sp>
        <p:nvSpPr>
          <p:cNvPr id="121874" name="Line 18"/>
          <p:cNvSpPr>
            <a:spLocks noChangeShapeType="1"/>
          </p:cNvSpPr>
          <p:nvPr/>
        </p:nvSpPr>
        <p:spPr bwMode="auto">
          <a:xfrm>
            <a:off x="6167438" y="5473700"/>
            <a:ext cx="0" cy="63500"/>
          </a:xfrm>
          <a:prstGeom prst="line">
            <a:avLst/>
          </a:prstGeom>
          <a:noFill/>
          <a:ln w="9525">
            <a:solidFill>
              <a:srgbClr val="FFFFFF"/>
            </a:solidFill>
            <a:round/>
            <a:headEnd/>
            <a:tailEnd/>
          </a:ln>
        </p:spPr>
        <p:txBody>
          <a:bodyPr/>
          <a:lstStyle/>
          <a:p>
            <a:endParaRPr lang="ru-RU"/>
          </a:p>
        </p:txBody>
      </p:sp>
      <p:sp>
        <p:nvSpPr>
          <p:cNvPr id="121875" name="Rectangle 19"/>
          <p:cNvSpPr>
            <a:spLocks noChangeArrowheads="1"/>
          </p:cNvSpPr>
          <p:nvPr/>
        </p:nvSpPr>
        <p:spPr bwMode="auto">
          <a:xfrm>
            <a:off x="7053263" y="5561013"/>
            <a:ext cx="1206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6</a:t>
            </a:r>
            <a:endParaRPr lang="en-US" sz="1500"/>
          </a:p>
        </p:txBody>
      </p:sp>
      <p:sp>
        <p:nvSpPr>
          <p:cNvPr id="121876" name="Line 20"/>
          <p:cNvSpPr>
            <a:spLocks noChangeShapeType="1"/>
          </p:cNvSpPr>
          <p:nvPr/>
        </p:nvSpPr>
        <p:spPr bwMode="auto">
          <a:xfrm>
            <a:off x="7092950" y="5473700"/>
            <a:ext cx="1588" cy="63500"/>
          </a:xfrm>
          <a:prstGeom prst="line">
            <a:avLst/>
          </a:prstGeom>
          <a:noFill/>
          <a:ln w="9525">
            <a:solidFill>
              <a:srgbClr val="FFFFFF"/>
            </a:solidFill>
            <a:round/>
            <a:headEnd/>
            <a:tailEnd/>
          </a:ln>
        </p:spPr>
        <p:txBody>
          <a:bodyPr/>
          <a:lstStyle/>
          <a:p>
            <a:endParaRPr lang="ru-RU"/>
          </a:p>
        </p:txBody>
      </p:sp>
      <p:sp>
        <p:nvSpPr>
          <p:cNvPr id="121877" name="Rectangle 21"/>
          <p:cNvSpPr>
            <a:spLocks noChangeArrowheads="1"/>
          </p:cNvSpPr>
          <p:nvPr/>
        </p:nvSpPr>
        <p:spPr bwMode="auto">
          <a:xfrm>
            <a:off x="7969250" y="5561013"/>
            <a:ext cx="1206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7</a:t>
            </a:r>
            <a:endParaRPr lang="en-US" sz="1500"/>
          </a:p>
        </p:txBody>
      </p:sp>
      <p:sp>
        <p:nvSpPr>
          <p:cNvPr id="121878" name="Line 22"/>
          <p:cNvSpPr>
            <a:spLocks noChangeShapeType="1"/>
          </p:cNvSpPr>
          <p:nvPr/>
        </p:nvSpPr>
        <p:spPr bwMode="auto">
          <a:xfrm>
            <a:off x="8010525" y="5473700"/>
            <a:ext cx="1588" cy="63500"/>
          </a:xfrm>
          <a:prstGeom prst="line">
            <a:avLst/>
          </a:prstGeom>
          <a:noFill/>
          <a:ln w="9525">
            <a:solidFill>
              <a:srgbClr val="FFFFFF"/>
            </a:solidFill>
            <a:round/>
            <a:headEnd/>
            <a:tailEnd/>
          </a:ln>
        </p:spPr>
        <p:txBody>
          <a:bodyPr/>
          <a:lstStyle/>
          <a:p>
            <a:endParaRPr lang="ru-RU"/>
          </a:p>
        </p:txBody>
      </p:sp>
      <p:sp>
        <p:nvSpPr>
          <p:cNvPr id="121879" name="Rectangle 23"/>
          <p:cNvSpPr>
            <a:spLocks noChangeArrowheads="1"/>
          </p:cNvSpPr>
          <p:nvPr/>
        </p:nvSpPr>
        <p:spPr bwMode="auto">
          <a:xfrm>
            <a:off x="1238250" y="5381625"/>
            <a:ext cx="1206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0</a:t>
            </a:r>
            <a:endParaRPr lang="en-US" sz="1500"/>
          </a:p>
        </p:txBody>
      </p:sp>
      <p:sp>
        <p:nvSpPr>
          <p:cNvPr id="121880" name="Line 24"/>
          <p:cNvSpPr>
            <a:spLocks noChangeShapeType="1"/>
          </p:cNvSpPr>
          <p:nvPr/>
        </p:nvSpPr>
        <p:spPr bwMode="auto">
          <a:xfrm>
            <a:off x="1487488" y="5473700"/>
            <a:ext cx="82550" cy="0"/>
          </a:xfrm>
          <a:prstGeom prst="line">
            <a:avLst/>
          </a:prstGeom>
          <a:noFill/>
          <a:ln w="9525">
            <a:solidFill>
              <a:srgbClr val="FFFFFF"/>
            </a:solidFill>
            <a:round/>
            <a:headEnd/>
            <a:tailEnd/>
          </a:ln>
        </p:spPr>
        <p:txBody>
          <a:bodyPr/>
          <a:lstStyle/>
          <a:p>
            <a:endParaRPr lang="ru-RU"/>
          </a:p>
        </p:txBody>
      </p:sp>
      <p:sp>
        <p:nvSpPr>
          <p:cNvPr id="121881" name="Rectangle 25"/>
          <p:cNvSpPr>
            <a:spLocks noChangeArrowheads="1"/>
          </p:cNvSpPr>
          <p:nvPr/>
        </p:nvSpPr>
        <p:spPr bwMode="auto">
          <a:xfrm>
            <a:off x="1149350" y="5041900"/>
            <a:ext cx="24130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10</a:t>
            </a:r>
            <a:endParaRPr lang="en-US" sz="1500"/>
          </a:p>
        </p:txBody>
      </p:sp>
      <p:sp>
        <p:nvSpPr>
          <p:cNvPr id="121882" name="Line 26"/>
          <p:cNvSpPr>
            <a:spLocks noChangeShapeType="1"/>
          </p:cNvSpPr>
          <p:nvPr/>
        </p:nvSpPr>
        <p:spPr bwMode="auto">
          <a:xfrm>
            <a:off x="1487488" y="5133975"/>
            <a:ext cx="82550" cy="1588"/>
          </a:xfrm>
          <a:prstGeom prst="line">
            <a:avLst/>
          </a:prstGeom>
          <a:noFill/>
          <a:ln w="9525">
            <a:solidFill>
              <a:srgbClr val="FFFFFF"/>
            </a:solidFill>
            <a:round/>
            <a:headEnd/>
            <a:tailEnd/>
          </a:ln>
        </p:spPr>
        <p:txBody>
          <a:bodyPr/>
          <a:lstStyle/>
          <a:p>
            <a:endParaRPr lang="ru-RU"/>
          </a:p>
        </p:txBody>
      </p:sp>
      <p:sp>
        <p:nvSpPr>
          <p:cNvPr id="121883" name="Rectangle 27"/>
          <p:cNvSpPr>
            <a:spLocks noChangeArrowheads="1"/>
          </p:cNvSpPr>
          <p:nvPr/>
        </p:nvSpPr>
        <p:spPr bwMode="auto">
          <a:xfrm>
            <a:off x="1149350" y="4697413"/>
            <a:ext cx="24130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20</a:t>
            </a:r>
            <a:endParaRPr lang="en-US" sz="1500"/>
          </a:p>
        </p:txBody>
      </p:sp>
      <p:sp>
        <p:nvSpPr>
          <p:cNvPr id="121884" name="Line 28"/>
          <p:cNvSpPr>
            <a:spLocks noChangeShapeType="1"/>
          </p:cNvSpPr>
          <p:nvPr/>
        </p:nvSpPr>
        <p:spPr bwMode="auto">
          <a:xfrm>
            <a:off x="1487488" y="4787900"/>
            <a:ext cx="82550" cy="1588"/>
          </a:xfrm>
          <a:prstGeom prst="line">
            <a:avLst/>
          </a:prstGeom>
          <a:noFill/>
          <a:ln w="9525">
            <a:solidFill>
              <a:srgbClr val="FFFFFF"/>
            </a:solidFill>
            <a:round/>
            <a:headEnd/>
            <a:tailEnd/>
          </a:ln>
        </p:spPr>
        <p:txBody>
          <a:bodyPr/>
          <a:lstStyle/>
          <a:p>
            <a:endParaRPr lang="ru-RU"/>
          </a:p>
        </p:txBody>
      </p:sp>
      <p:sp>
        <p:nvSpPr>
          <p:cNvPr id="121885" name="Rectangle 29"/>
          <p:cNvSpPr>
            <a:spLocks noChangeArrowheads="1"/>
          </p:cNvSpPr>
          <p:nvPr/>
        </p:nvSpPr>
        <p:spPr bwMode="auto">
          <a:xfrm>
            <a:off x="1149350" y="4357688"/>
            <a:ext cx="24130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30</a:t>
            </a:r>
            <a:endParaRPr lang="en-US" sz="1500"/>
          </a:p>
        </p:txBody>
      </p:sp>
      <p:sp>
        <p:nvSpPr>
          <p:cNvPr id="121886" name="Line 30"/>
          <p:cNvSpPr>
            <a:spLocks noChangeShapeType="1"/>
          </p:cNvSpPr>
          <p:nvPr/>
        </p:nvSpPr>
        <p:spPr bwMode="auto">
          <a:xfrm>
            <a:off x="1487488" y="4449763"/>
            <a:ext cx="82550" cy="0"/>
          </a:xfrm>
          <a:prstGeom prst="line">
            <a:avLst/>
          </a:prstGeom>
          <a:noFill/>
          <a:ln w="9525">
            <a:solidFill>
              <a:srgbClr val="FFFFFF"/>
            </a:solidFill>
            <a:round/>
            <a:headEnd/>
            <a:tailEnd/>
          </a:ln>
        </p:spPr>
        <p:txBody>
          <a:bodyPr/>
          <a:lstStyle/>
          <a:p>
            <a:endParaRPr lang="ru-RU"/>
          </a:p>
        </p:txBody>
      </p:sp>
      <p:sp>
        <p:nvSpPr>
          <p:cNvPr id="121887" name="Rectangle 31"/>
          <p:cNvSpPr>
            <a:spLocks noChangeArrowheads="1"/>
          </p:cNvSpPr>
          <p:nvPr/>
        </p:nvSpPr>
        <p:spPr bwMode="auto">
          <a:xfrm>
            <a:off x="1149350" y="4017963"/>
            <a:ext cx="24130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40</a:t>
            </a:r>
            <a:endParaRPr lang="en-US" sz="1500"/>
          </a:p>
        </p:txBody>
      </p:sp>
      <p:sp>
        <p:nvSpPr>
          <p:cNvPr id="121888" name="Line 32"/>
          <p:cNvSpPr>
            <a:spLocks noChangeShapeType="1"/>
          </p:cNvSpPr>
          <p:nvPr/>
        </p:nvSpPr>
        <p:spPr bwMode="auto">
          <a:xfrm>
            <a:off x="1487488" y="4111625"/>
            <a:ext cx="82550" cy="0"/>
          </a:xfrm>
          <a:prstGeom prst="line">
            <a:avLst/>
          </a:prstGeom>
          <a:noFill/>
          <a:ln w="9525">
            <a:solidFill>
              <a:srgbClr val="FFFFFF"/>
            </a:solidFill>
            <a:round/>
            <a:headEnd/>
            <a:tailEnd/>
          </a:ln>
        </p:spPr>
        <p:txBody>
          <a:bodyPr/>
          <a:lstStyle/>
          <a:p>
            <a:endParaRPr lang="ru-RU"/>
          </a:p>
        </p:txBody>
      </p:sp>
      <p:sp>
        <p:nvSpPr>
          <p:cNvPr id="121889" name="Rectangle 33"/>
          <p:cNvSpPr>
            <a:spLocks noChangeArrowheads="1"/>
          </p:cNvSpPr>
          <p:nvPr/>
        </p:nvSpPr>
        <p:spPr bwMode="auto">
          <a:xfrm>
            <a:off x="1149350" y="3679825"/>
            <a:ext cx="24130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50</a:t>
            </a:r>
            <a:endParaRPr lang="en-US" sz="1500"/>
          </a:p>
        </p:txBody>
      </p:sp>
      <p:sp>
        <p:nvSpPr>
          <p:cNvPr id="121890" name="Line 34"/>
          <p:cNvSpPr>
            <a:spLocks noChangeShapeType="1"/>
          </p:cNvSpPr>
          <p:nvPr/>
        </p:nvSpPr>
        <p:spPr bwMode="auto">
          <a:xfrm>
            <a:off x="1487488" y="3771900"/>
            <a:ext cx="82550" cy="1588"/>
          </a:xfrm>
          <a:prstGeom prst="line">
            <a:avLst/>
          </a:prstGeom>
          <a:noFill/>
          <a:ln w="9525">
            <a:solidFill>
              <a:srgbClr val="FFFFFF"/>
            </a:solidFill>
            <a:round/>
            <a:headEnd/>
            <a:tailEnd/>
          </a:ln>
        </p:spPr>
        <p:txBody>
          <a:bodyPr/>
          <a:lstStyle/>
          <a:p>
            <a:endParaRPr lang="ru-RU"/>
          </a:p>
        </p:txBody>
      </p:sp>
      <p:sp>
        <p:nvSpPr>
          <p:cNvPr id="121891" name="Rectangle 35"/>
          <p:cNvSpPr>
            <a:spLocks noChangeArrowheads="1"/>
          </p:cNvSpPr>
          <p:nvPr/>
        </p:nvSpPr>
        <p:spPr bwMode="auto">
          <a:xfrm>
            <a:off x="1149350" y="3333750"/>
            <a:ext cx="24130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60</a:t>
            </a:r>
            <a:endParaRPr lang="en-US" sz="1500"/>
          </a:p>
        </p:txBody>
      </p:sp>
      <p:sp>
        <p:nvSpPr>
          <p:cNvPr id="121892" name="Line 36"/>
          <p:cNvSpPr>
            <a:spLocks noChangeShapeType="1"/>
          </p:cNvSpPr>
          <p:nvPr/>
        </p:nvSpPr>
        <p:spPr bwMode="auto">
          <a:xfrm>
            <a:off x="1487488" y="3425825"/>
            <a:ext cx="82550" cy="1588"/>
          </a:xfrm>
          <a:prstGeom prst="line">
            <a:avLst/>
          </a:prstGeom>
          <a:noFill/>
          <a:ln w="9525">
            <a:solidFill>
              <a:srgbClr val="FFFFFF"/>
            </a:solidFill>
            <a:round/>
            <a:headEnd/>
            <a:tailEnd/>
          </a:ln>
        </p:spPr>
        <p:txBody>
          <a:bodyPr/>
          <a:lstStyle/>
          <a:p>
            <a:endParaRPr lang="ru-RU"/>
          </a:p>
        </p:txBody>
      </p:sp>
      <p:sp>
        <p:nvSpPr>
          <p:cNvPr id="121893" name="Rectangle 37"/>
          <p:cNvSpPr>
            <a:spLocks noChangeArrowheads="1"/>
          </p:cNvSpPr>
          <p:nvPr/>
        </p:nvSpPr>
        <p:spPr bwMode="auto">
          <a:xfrm>
            <a:off x="1149350" y="2995613"/>
            <a:ext cx="24130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70</a:t>
            </a:r>
            <a:endParaRPr lang="en-US" sz="1500"/>
          </a:p>
        </p:txBody>
      </p:sp>
      <p:sp>
        <p:nvSpPr>
          <p:cNvPr id="121894" name="Line 38"/>
          <p:cNvSpPr>
            <a:spLocks noChangeShapeType="1"/>
          </p:cNvSpPr>
          <p:nvPr/>
        </p:nvSpPr>
        <p:spPr bwMode="auto">
          <a:xfrm>
            <a:off x="1487488" y="3087688"/>
            <a:ext cx="82550" cy="0"/>
          </a:xfrm>
          <a:prstGeom prst="line">
            <a:avLst/>
          </a:prstGeom>
          <a:noFill/>
          <a:ln w="9525">
            <a:solidFill>
              <a:srgbClr val="FFFFFF"/>
            </a:solidFill>
            <a:round/>
            <a:headEnd/>
            <a:tailEnd/>
          </a:ln>
        </p:spPr>
        <p:txBody>
          <a:bodyPr/>
          <a:lstStyle/>
          <a:p>
            <a:endParaRPr lang="ru-RU"/>
          </a:p>
        </p:txBody>
      </p:sp>
      <p:sp>
        <p:nvSpPr>
          <p:cNvPr id="121895" name="Rectangle 39"/>
          <p:cNvSpPr>
            <a:spLocks noChangeArrowheads="1"/>
          </p:cNvSpPr>
          <p:nvPr/>
        </p:nvSpPr>
        <p:spPr bwMode="auto">
          <a:xfrm>
            <a:off x="1149350" y="2655888"/>
            <a:ext cx="24130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80</a:t>
            </a:r>
            <a:endParaRPr lang="en-US" sz="1500"/>
          </a:p>
        </p:txBody>
      </p:sp>
      <p:sp>
        <p:nvSpPr>
          <p:cNvPr id="121896" name="Line 40"/>
          <p:cNvSpPr>
            <a:spLocks noChangeShapeType="1"/>
          </p:cNvSpPr>
          <p:nvPr/>
        </p:nvSpPr>
        <p:spPr bwMode="auto">
          <a:xfrm>
            <a:off x="1487488" y="2747963"/>
            <a:ext cx="82550" cy="1587"/>
          </a:xfrm>
          <a:prstGeom prst="line">
            <a:avLst/>
          </a:prstGeom>
          <a:noFill/>
          <a:ln w="9525">
            <a:solidFill>
              <a:srgbClr val="FFFFFF"/>
            </a:solidFill>
            <a:round/>
            <a:headEnd/>
            <a:tailEnd/>
          </a:ln>
        </p:spPr>
        <p:txBody>
          <a:bodyPr/>
          <a:lstStyle/>
          <a:p>
            <a:endParaRPr lang="ru-RU"/>
          </a:p>
        </p:txBody>
      </p:sp>
      <p:sp>
        <p:nvSpPr>
          <p:cNvPr id="121897" name="Rectangle 41"/>
          <p:cNvSpPr>
            <a:spLocks noChangeArrowheads="1"/>
          </p:cNvSpPr>
          <p:nvPr/>
        </p:nvSpPr>
        <p:spPr bwMode="auto">
          <a:xfrm>
            <a:off x="1149350" y="2308225"/>
            <a:ext cx="24130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90</a:t>
            </a:r>
            <a:endParaRPr lang="en-US" sz="1500"/>
          </a:p>
        </p:txBody>
      </p:sp>
      <p:sp>
        <p:nvSpPr>
          <p:cNvPr id="121898" name="Line 42"/>
          <p:cNvSpPr>
            <a:spLocks noChangeShapeType="1"/>
          </p:cNvSpPr>
          <p:nvPr/>
        </p:nvSpPr>
        <p:spPr bwMode="auto">
          <a:xfrm>
            <a:off x="1487488" y="2401888"/>
            <a:ext cx="82550" cy="1587"/>
          </a:xfrm>
          <a:prstGeom prst="line">
            <a:avLst/>
          </a:prstGeom>
          <a:noFill/>
          <a:ln w="9525">
            <a:solidFill>
              <a:srgbClr val="FFFFFF"/>
            </a:solidFill>
            <a:round/>
            <a:headEnd/>
            <a:tailEnd/>
          </a:ln>
        </p:spPr>
        <p:txBody>
          <a:bodyPr/>
          <a:lstStyle/>
          <a:p>
            <a:endParaRPr lang="ru-RU"/>
          </a:p>
        </p:txBody>
      </p:sp>
      <p:sp>
        <p:nvSpPr>
          <p:cNvPr id="121899" name="Rectangle 43"/>
          <p:cNvSpPr>
            <a:spLocks noChangeArrowheads="1"/>
          </p:cNvSpPr>
          <p:nvPr/>
        </p:nvSpPr>
        <p:spPr bwMode="auto">
          <a:xfrm>
            <a:off x="1060450" y="1971675"/>
            <a:ext cx="361950" cy="228600"/>
          </a:xfrm>
          <a:prstGeom prst="rect">
            <a:avLst/>
          </a:prstGeom>
          <a:noFill/>
          <a:ln w="9525">
            <a:noFill/>
            <a:miter lim="800000"/>
            <a:headEnd/>
            <a:tailEnd/>
          </a:ln>
        </p:spPr>
        <p:txBody>
          <a:bodyPr wrap="none" lIns="0" tIns="0" rIns="0" bIns="0">
            <a:spAutoFit/>
          </a:bodyPr>
          <a:lstStyle/>
          <a:p>
            <a:pPr eaLnBrk="0" hangingPunct="0"/>
            <a:r>
              <a:rPr lang="en-US" sz="1500" b="1">
                <a:solidFill>
                  <a:srgbClr val="FFFFFF"/>
                </a:solidFill>
              </a:rPr>
              <a:t>100</a:t>
            </a:r>
            <a:endParaRPr lang="en-US" sz="1500"/>
          </a:p>
        </p:txBody>
      </p:sp>
      <p:sp>
        <p:nvSpPr>
          <p:cNvPr id="121900" name="Line 44"/>
          <p:cNvSpPr>
            <a:spLocks noChangeShapeType="1"/>
          </p:cNvSpPr>
          <p:nvPr/>
        </p:nvSpPr>
        <p:spPr bwMode="auto">
          <a:xfrm>
            <a:off x="1487488" y="2063750"/>
            <a:ext cx="82550" cy="1588"/>
          </a:xfrm>
          <a:prstGeom prst="line">
            <a:avLst/>
          </a:prstGeom>
          <a:noFill/>
          <a:ln w="9525">
            <a:solidFill>
              <a:srgbClr val="FFFFFF"/>
            </a:solidFill>
            <a:round/>
            <a:headEnd/>
            <a:tailEnd/>
          </a:ln>
        </p:spPr>
        <p:txBody>
          <a:bodyPr/>
          <a:lstStyle/>
          <a:p>
            <a:endParaRPr lang="ru-RU"/>
          </a:p>
        </p:txBody>
      </p:sp>
      <p:sp>
        <p:nvSpPr>
          <p:cNvPr id="121901" name="Freeform 45"/>
          <p:cNvSpPr>
            <a:spLocks/>
          </p:cNvSpPr>
          <p:nvPr/>
        </p:nvSpPr>
        <p:spPr bwMode="auto">
          <a:xfrm>
            <a:off x="1570038" y="2063750"/>
            <a:ext cx="5305425" cy="3376613"/>
          </a:xfrm>
          <a:custGeom>
            <a:avLst/>
            <a:gdLst>
              <a:gd name="T0" fmla="*/ 2147483647 w 3721"/>
              <a:gd name="T1" fmla="*/ 2147483647 h 2925"/>
              <a:gd name="T2" fmla="*/ 2147483647 w 3721"/>
              <a:gd name="T3" fmla="*/ 2147483647 h 2925"/>
              <a:gd name="T4" fmla="*/ 2147483647 w 3721"/>
              <a:gd name="T5" fmla="*/ 2147483647 h 2925"/>
              <a:gd name="T6" fmla="*/ 2147483647 w 3721"/>
              <a:gd name="T7" fmla="*/ 2147483647 h 2925"/>
              <a:gd name="T8" fmla="*/ 2147483647 w 3721"/>
              <a:gd name="T9" fmla="*/ 2147483647 h 2925"/>
              <a:gd name="T10" fmla="*/ 2147483647 w 3721"/>
              <a:gd name="T11" fmla="*/ 2147483647 h 2925"/>
              <a:gd name="T12" fmla="*/ 2147483647 w 3721"/>
              <a:gd name="T13" fmla="*/ 2147483647 h 2925"/>
              <a:gd name="T14" fmla="*/ 2147483647 w 3721"/>
              <a:gd name="T15" fmla="*/ 2147483647 h 2925"/>
              <a:gd name="T16" fmla="*/ 2147483647 w 3721"/>
              <a:gd name="T17" fmla="*/ 2147483647 h 2925"/>
              <a:gd name="T18" fmla="*/ 2147483647 w 3721"/>
              <a:gd name="T19" fmla="*/ 2147483647 h 2925"/>
              <a:gd name="T20" fmla="*/ 2147483647 w 3721"/>
              <a:gd name="T21" fmla="*/ 2147483647 h 2925"/>
              <a:gd name="T22" fmla="*/ 2147483647 w 3721"/>
              <a:gd name="T23" fmla="*/ 2147483647 h 2925"/>
              <a:gd name="T24" fmla="*/ 2147483647 w 3721"/>
              <a:gd name="T25" fmla="*/ 2147483647 h 2925"/>
              <a:gd name="T26" fmla="*/ 2147483647 w 3721"/>
              <a:gd name="T27" fmla="*/ 2147483647 h 2925"/>
              <a:gd name="T28" fmla="*/ 2147483647 w 3721"/>
              <a:gd name="T29" fmla="*/ 2147483647 h 2925"/>
              <a:gd name="T30" fmla="*/ 2147483647 w 3721"/>
              <a:gd name="T31" fmla="*/ 2147483647 h 2925"/>
              <a:gd name="T32" fmla="*/ 2147483647 w 3721"/>
              <a:gd name="T33" fmla="*/ 2147483647 h 2925"/>
              <a:gd name="T34" fmla="*/ 2147483647 w 3721"/>
              <a:gd name="T35" fmla="*/ 2147483647 h 2925"/>
              <a:gd name="T36" fmla="*/ 2147483647 w 3721"/>
              <a:gd name="T37" fmla="*/ 2147483647 h 2925"/>
              <a:gd name="T38" fmla="*/ 2147483647 w 3721"/>
              <a:gd name="T39" fmla="*/ 2147483647 h 2925"/>
              <a:gd name="T40" fmla="*/ 2147483647 w 3721"/>
              <a:gd name="T41" fmla="*/ 2147483647 h 2925"/>
              <a:gd name="T42" fmla="*/ 2147483647 w 3721"/>
              <a:gd name="T43" fmla="*/ 2147483647 h 2925"/>
              <a:gd name="T44" fmla="*/ 2147483647 w 3721"/>
              <a:gd name="T45" fmla="*/ 2147483647 h 2925"/>
              <a:gd name="T46" fmla="*/ 2147483647 w 3721"/>
              <a:gd name="T47" fmla="*/ 2147483647 h 2925"/>
              <a:gd name="T48" fmla="*/ 2147483647 w 3721"/>
              <a:gd name="T49" fmla="*/ 2147483647 h 2925"/>
              <a:gd name="T50" fmla="*/ 2147483647 w 3721"/>
              <a:gd name="T51" fmla="*/ 2147483647 h 2925"/>
              <a:gd name="T52" fmla="*/ 2147483647 w 3721"/>
              <a:gd name="T53" fmla="*/ 2147483647 h 2925"/>
              <a:gd name="T54" fmla="*/ 2147483647 w 3721"/>
              <a:gd name="T55" fmla="*/ 2147483647 h 2925"/>
              <a:gd name="T56" fmla="*/ 2147483647 w 3721"/>
              <a:gd name="T57" fmla="*/ 2147483647 h 2925"/>
              <a:gd name="T58" fmla="*/ 2147483647 w 3721"/>
              <a:gd name="T59" fmla="*/ 2147483647 h 2925"/>
              <a:gd name="T60" fmla="*/ 2147483647 w 3721"/>
              <a:gd name="T61" fmla="*/ 2147483647 h 2925"/>
              <a:gd name="T62" fmla="*/ 2147483647 w 3721"/>
              <a:gd name="T63" fmla="*/ 2147483647 h 2925"/>
              <a:gd name="T64" fmla="*/ 2147483647 w 3721"/>
              <a:gd name="T65" fmla="*/ 2147483647 h 2925"/>
              <a:gd name="T66" fmla="*/ 2147483647 w 3721"/>
              <a:gd name="T67" fmla="*/ 2147483647 h 2925"/>
              <a:gd name="T68" fmla="*/ 2147483647 w 3721"/>
              <a:gd name="T69" fmla="*/ 2147483647 h 2925"/>
              <a:gd name="T70" fmla="*/ 2147483647 w 3721"/>
              <a:gd name="T71" fmla="*/ 2147483647 h 2925"/>
              <a:gd name="T72" fmla="*/ 2147483647 w 3721"/>
              <a:gd name="T73" fmla="*/ 2147483647 h 2925"/>
              <a:gd name="T74" fmla="*/ 2147483647 w 3721"/>
              <a:gd name="T75" fmla="*/ 2147483647 h 2925"/>
              <a:gd name="T76" fmla="*/ 2147483647 w 3721"/>
              <a:gd name="T77" fmla="*/ 2147483647 h 2925"/>
              <a:gd name="T78" fmla="*/ 2147483647 w 3721"/>
              <a:gd name="T79" fmla="*/ 2147483647 h 2925"/>
              <a:gd name="T80" fmla="*/ 2147483647 w 3721"/>
              <a:gd name="T81" fmla="*/ 2147483647 h 2925"/>
              <a:gd name="T82" fmla="*/ 2147483647 w 3721"/>
              <a:gd name="T83" fmla="*/ 2147483647 h 2925"/>
              <a:gd name="T84" fmla="*/ 2147483647 w 3721"/>
              <a:gd name="T85" fmla="*/ 2147483647 h 2925"/>
              <a:gd name="T86" fmla="*/ 2147483647 w 3721"/>
              <a:gd name="T87" fmla="*/ 2147483647 h 2925"/>
              <a:gd name="T88" fmla="*/ 2147483647 w 3721"/>
              <a:gd name="T89" fmla="*/ 2147483647 h 2925"/>
              <a:gd name="T90" fmla="*/ 2147483647 w 3721"/>
              <a:gd name="T91" fmla="*/ 2147483647 h 2925"/>
              <a:gd name="T92" fmla="*/ 2147483647 w 3721"/>
              <a:gd name="T93" fmla="*/ 2147483647 h 2925"/>
              <a:gd name="T94" fmla="*/ 2147483647 w 3721"/>
              <a:gd name="T95" fmla="*/ 2147483647 h 2925"/>
              <a:gd name="T96" fmla="*/ 2147483647 w 3721"/>
              <a:gd name="T97" fmla="*/ 2147483647 h 2925"/>
              <a:gd name="T98" fmla="*/ 2147483647 w 3721"/>
              <a:gd name="T99" fmla="*/ 2147483647 h 2925"/>
              <a:gd name="T100" fmla="*/ 2147483647 w 3721"/>
              <a:gd name="T101" fmla="*/ 2147483647 h 2925"/>
              <a:gd name="T102" fmla="*/ 2147483647 w 3721"/>
              <a:gd name="T103" fmla="*/ 2147483647 h 2925"/>
              <a:gd name="T104" fmla="*/ 2147483647 w 3721"/>
              <a:gd name="T105" fmla="*/ 2147483647 h 2925"/>
              <a:gd name="T106" fmla="*/ 2147483647 w 3721"/>
              <a:gd name="T107" fmla="*/ 2147483647 h 2925"/>
              <a:gd name="T108" fmla="*/ 2147483647 w 3721"/>
              <a:gd name="T109" fmla="*/ 2147483647 h 2925"/>
              <a:gd name="T110" fmla="*/ 2147483647 w 3721"/>
              <a:gd name="T111" fmla="*/ 2147483647 h 2925"/>
              <a:gd name="T112" fmla="*/ 2147483647 w 3721"/>
              <a:gd name="T113" fmla="*/ 2147483647 h 292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21"/>
              <a:gd name="T172" fmla="*/ 0 h 2925"/>
              <a:gd name="T173" fmla="*/ 3721 w 3721"/>
              <a:gd name="T174" fmla="*/ 2925 h 292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21" h="2925">
                <a:moveTo>
                  <a:pt x="0" y="0"/>
                </a:moveTo>
                <a:lnTo>
                  <a:pt x="39" y="0"/>
                </a:lnTo>
                <a:lnTo>
                  <a:pt x="39" y="11"/>
                </a:lnTo>
                <a:lnTo>
                  <a:pt x="51" y="11"/>
                </a:lnTo>
                <a:lnTo>
                  <a:pt x="51" y="22"/>
                </a:lnTo>
                <a:lnTo>
                  <a:pt x="62" y="22"/>
                </a:lnTo>
                <a:lnTo>
                  <a:pt x="62" y="28"/>
                </a:lnTo>
                <a:lnTo>
                  <a:pt x="67" y="28"/>
                </a:lnTo>
                <a:lnTo>
                  <a:pt x="67" y="39"/>
                </a:lnTo>
                <a:lnTo>
                  <a:pt x="73" y="39"/>
                </a:lnTo>
                <a:lnTo>
                  <a:pt x="73" y="50"/>
                </a:lnTo>
                <a:lnTo>
                  <a:pt x="79" y="50"/>
                </a:lnTo>
                <a:lnTo>
                  <a:pt x="79" y="62"/>
                </a:lnTo>
                <a:lnTo>
                  <a:pt x="79" y="73"/>
                </a:lnTo>
                <a:lnTo>
                  <a:pt x="79" y="84"/>
                </a:lnTo>
                <a:lnTo>
                  <a:pt x="84" y="84"/>
                </a:lnTo>
                <a:lnTo>
                  <a:pt x="84" y="90"/>
                </a:lnTo>
                <a:lnTo>
                  <a:pt x="96" y="90"/>
                </a:lnTo>
                <a:lnTo>
                  <a:pt x="96" y="101"/>
                </a:lnTo>
                <a:lnTo>
                  <a:pt x="107" y="101"/>
                </a:lnTo>
                <a:lnTo>
                  <a:pt x="107" y="113"/>
                </a:lnTo>
                <a:lnTo>
                  <a:pt x="113" y="113"/>
                </a:lnTo>
                <a:lnTo>
                  <a:pt x="113" y="124"/>
                </a:lnTo>
                <a:lnTo>
                  <a:pt x="118" y="124"/>
                </a:lnTo>
                <a:lnTo>
                  <a:pt x="118" y="135"/>
                </a:lnTo>
                <a:lnTo>
                  <a:pt x="130" y="135"/>
                </a:lnTo>
                <a:lnTo>
                  <a:pt x="130" y="146"/>
                </a:lnTo>
                <a:lnTo>
                  <a:pt x="130" y="152"/>
                </a:lnTo>
                <a:lnTo>
                  <a:pt x="152" y="152"/>
                </a:lnTo>
                <a:lnTo>
                  <a:pt x="152" y="175"/>
                </a:lnTo>
                <a:lnTo>
                  <a:pt x="163" y="175"/>
                </a:lnTo>
                <a:lnTo>
                  <a:pt x="163" y="209"/>
                </a:lnTo>
                <a:lnTo>
                  <a:pt x="163" y="214"/>
                </a:lnTo>
                <a:lnTo>
                  <a:pt x="169" y="214"/>
                </a:lnTo>
                <a:lnTo>
                  <a:pt x="169" y="225"/>
                </a:lnTo>
                <a:lnTo>
                  <a:pt x="180" y="225"/>
                </a:lnTo>
                <a:lnTo>
                  <a:pt x="180" y="237"/>
                </a:lnTo>
                <a:lnTo>
                  <a:pt x="186" y="237"/>
                </a:lnTo>
                <a:lnTo>
                  <a:pt x="186" y="248"/>
                </a:lnTo>
                <a:lnTo>
                  <a:pt x="186" y="259"/>
                </a:lnTo>
                <a:lnTo>
                  <a:pt x="186" y="271"/>
                </a:lnTo>
                <a:lnTo>
                  <a:pt x="203" y="271"/>
                </a:lnTo>
                <a:lnTo>
                  <a:pt x="203" y="276"/>
                </a:lnTo>
                <a:lnTo>
                  <a:pt x="203" y="299"/>
                </a:lnTo>
                <a:lnTo>
                  <a:pt x="220" y="299"/>
                </a:lnTo>
                <a:lnTo>
                  <a:pt x="220" y="310"/>
                </a:lnTo>
                <a:lnTo>
                  <a:pt x="237" y="310"/>
                </a:lnTo>
                <a:lnTo>
                  <a:pt x="237" y="321"/>
                </a:lnTo>
                <a:lnTo>
                  <a:pt x="243" y="321"/>
                </a:lnTo>
                <a:lnTo>
                  <a:pt x="243" y="333"/>
                </a:lnTo>
                <a:lnTo>
                  <a:pt x="265" y="333"/>
                </a:lnTo>
                <a:lnTo>
                  <a:pt x="265" y="338"/>
                </a:lnTo>
                <a:lnTo>
                  <a:pt x="271" y="338"/>
                </a:lnTo>
                <a:lnTo>
                  <a:pt x="271" y="350"/>
                </a:lnTo>
                <a:lnTo>
                  <a:pt x="271" y="361"/>
                </a:lnTo>
                <a:lnTo>
                  <a:pt x="276" y="361"/>
                </a:lnTo>
                <a:lnTo>
                  <a:pt x="276" y="372"/>
                </a:lnTo>
                <a:lnTo>
                  <a:pt x="276" y="384"/>
                </a:lnTo>
                <a:lnTo>
                  <a:pt x="282" y="384"/>
                </a:lnTo>
                <a:lnTo>
                  <a:pt x="282" y="395"/>
                </a:lnTo>
                <a:lnTo>
                  <a:pt x="288" y="395"/>
                </a:lnTo>
                <a:lnTo>
                  <a:pt x="288" y="401"/>
                </a:lnTo>
                <a:lnTo>
                  <a:pt x="288" y="412"/>
                </a:lnTo>
                <a:lnTo>
                  <a:pt x="299" y="412"/>
                </a:lnTo>
                <a:lnTo>
                  <a:pt x="299" y="423"/>
                </a:lnTo>
                <a:lnTo>
                  <a:pt x="305" y="423"/>
                </a:lnTo>
                <a:lnTo>
                  <a:pt x="305" y="434"/>
                </a:lnTo>
                <a:lnTo>
                  <a:pt x="310" y="434"/>
                </a:lnTo>
                <a:lnTo>
                  <a:pt x="310" y="446"/>
                </a:lnTo>
                <a:lnTo>
                  <a:pt x="316" y="446"/>
                </a:lnTo>
                <a:lnTo>
                  <a:pt x="316" y="457"/>
                </a:lnTo>
                <a:lnTo>
                  <a:pt x="316" y="463"/>
                </a:lnTo>
                <a:lnTo>
                  <a:pt x="322" y="463"/>
                </a:lnTo>
                <a:lnTo>
                  <a:pt x="322" y="474"/>
                </a:lnTo>
                <a:lnTo>
                  <a:pt x="327" y="474"/>
                </a:lnTo>
                <a:lnTo>
                  <a:pt x="327" y="497"/>
                </a:lnTo>
                <a:lnTo>
                  <a:pt x="333" y="497"/>
                </a:lnTo>
                <a:lnTo>
                  <a:pt x="333" y="508"/>
                </a:lnTo>
                <a:lnTo>
                  <a:pt x="339" y="508"/>
                </a:lnTo>
                <a:lnTo>
                  <a:pt x="339" y="525"/>
                </a:lnTo>
                <a:lnTo>
                  <a:pt x="339" y="547"/>
                </a:lnTo>
                <a:lnTo>
                  <a:pt x="344" y="547"/>
                </a:lnTo>
                <a:lnTo>
                  <a:pt x="344" y="559"/>
                </a:lnTo>
                <a:lnTo>
                  <a:pt x="350" y="559"/>
                </a:lnTo>
                <a:lnTo>
                  <a:pt x="350" y="570"/>
                </a:lnTo>
                <a:lnTo>
                  <a:pt x="350" y="581"/>
                </a:lnTo>
                <a:lnTo>
                  <a:pt x="355" y="581"/>
                </a:lnTo>
                <a:lnTo>
                  <a:pt x="355" y="587"/>
                </a:lnTo>
                <a:lnTo>
                  <a:pt x="361" y="587"/>
                </a:lnTo>
                <a:lnTo>
                  <a:pt x="361" y="609"/>
                </a:lnTo>
                <a:lnTo>
                  <a:pt x="367" y="609"/>
                </a:lnTo>
                <a:lnTo>
                  <a:pt x="367" y="621"/>
                </a:lnTo>
                <a:lnTo>
                  <a:pt x="372" y="621"/>
                </a:lnTo>
                <a:lnTo>
                  <a:pt x="372" y="632"/>
                </a:lnTo>
                <a:lnTo>
                  <a:pt x="378" y="632"/>
                </a:lnTo>
                <a:lnTo>
                  <a:pt x="378" y="649"/>
                </a:lnTo>
                <a:lnTo>
                  <a:pt x="384" y="649"/>
                </a:lnTo>
                <a:lnTo>
                  <a:pt x="384" y="660"/>
                </a:lnTo>
                <a:lnTo>
                  <a:pt x="395" y="660"/>
                </a:lnTo>
                <a:lnTo>
                  <a:pt x="395" y="694"/>
                </a:lnTo>
                <a:lnTo>
                  <a:pt x="406" y="694"/>
                </a:lnTo>
                <a:lnTo>
                  <a:pt x="406" y="711"/>
                </a:lnTo>
                <a:lnTo>
                  <a:pt x="412" y="711"/>
                </a:lnTo>
                <a:lnTo>
                  <a:pt x="412" y="722"/>
                </a:lnTo>
                <a:lnTo>
                  <a:pt x="418" y="722"/>
                </a:lnTo>
                <a:lnTo>
                  <a:pt x="418" y="734"/>
                </a:lnTo>
                <a:lnTo>
                  <a:pt x="423" y="734"/>
                </a:lnTo>
                <a:lnTo>
                  <a:pt x="423" y="745"/>
                </a:lnTo>
                <a:lnTo>
                  <a:pt x="429" y="745"/>
                </a:lnTo>
                <a:lnTo>
                  <a:pt x="429" y="756"/>
                </a:lnTo>
                <a:lnTo>
                  <a:pt x="429" y="768"/>
                </a:lnTo>
                <a:lnTo>
                  <a:pt x="435" y="768"/>
                </a:lnTo>
                <a:lnTo>
                  <a:pt x="435" y="773"/>
                </a:lnTo>
                <a:lnTo>
                  <a:pt x="440" y="773"/>
                </a:lnTo>
                <a:lnTo>
                  <a:pt x="440" y="784"/>
                </a:lnTo>
                <a:lnTo>
                  <a:pt x="440" y="796"/>
                </a:lnTo>
                <a:lnTo>
                  <a:pt x="446" y="796"/>
                </a:lnTo>
                <a:lnTo>
                  <a:pt x="446" y="807"/>
                </a:lnTo>
                <a:lnTo>
                  <a:pt x="457" y="807"/>
                </a:lnTo>
                <a:lnTo>
                  <a:pt x="457" y="818"/>
                </a:lnTo>
                <a:lnTo>
                  <a:pt x="457" y="830"/>
                </a:lnTo>
                <a:lnTo>
                  <a:pt x="463" y="830"/>
                </a:lnTo>
                <a:lnTo>
                  <a:pt x="463" y="835"/>
                </a:lnTo>
                <a:lnTo>
                  <a:pt x="468" y="835"/>
                </a:lnTo>
                <a:lnTo>
                  <a:pt x="468" y="847"/>
                </a:lnTo>
                <a:lnTo>
                  <a:pt x="474" y="847"/>
                </a:lnTo>
                <a:lnTo>
                  <a:pt x="474" y="858"/>
                </a:lnTo>
                <a:lnTo>
                  <a:pt x="474" y="869"/>
                </a:lnTo>
                <a:lnTo>
                  <a:pt x="474" y="880"/>
                </a:lnTo>
                <a:lnTo>
                  <a:pt x="474" y="897"/>
                </a:lnTo>
                <a:lnTo>
                  <a:pt x="480" y="897"/>
                </a:lnTo>
                <a:lnTo>
                  <a:pt x="480" y="909"/>
                </a:lnTo>
                <a:lnTo>
                  <a:pt x="485" y="909"/>
                </a:lnTo>
                <a:lnTo>
                  <a:pt x="485" y="920"/>
                </a:lnTo>
                <a:lnTo>
                  <a:pt x="485" y="965"/>
                </a:lnTo>
                <a:lnTo>
                  <a:pt x="491" y="965"/>
                </a:lnTo>
                <a:lnTo>
                  <a:pt x="491" y="971"/>
                </a:lnTo>
                <a:lnTo>
                  <a:pt x="497" y="971"/>
                </a:lnTo>
                <a:lnTo>
                  <a:pt x="497" y="982"/>
                </a:lnTo>
                <a:lnTo>
                  <a:pt x="497" y="993"/>
                </a:lnTo>
                <a:lnTo>
                  <a:pt x="502" y="993"/>
                </a:lnTo>
                <a:lnTo>
                  <a:pt x="502" y="1005"/>
                </a:lnTo>
                <a:lnTo>
                  <a:pt x="502" y="1027"/>
                </a:lnTo>
                <a:lnTo>
                  <a:pt x="502" y="1033"/>
                </a:lnTo>
                <a:lnTo>
                  <a:pt x="508" y="1033"/>
                </a:lnTo>
                <a:lnTo>
                  <a:pt x="508" y="1044"/>
                </a:lnTo>
                <a:lnTo>
                  <a:pt x="508" y="1089"/>
                </a:lnTo>
                <a:lnTo>
                  <a:pt x="514" y="1089"/>
                </a:lnTo>
                <a:lnTo>
                  <a:pt x="514" y="1095"/>
                </a:lnTo>
                <a:lnTo>
                  <a:pt x="519" y="1095"/>
                </a:lnTo>
                <a:lnTo>
                  <a:pt x="519" y="1106"/>
                </a:lnTo>
                <a:lnTo>
                  <a:pt x="519" y="1118"/>
                </a:lnTo>
                <a:lnTo>
                  <a:pt x="525" y="1118"/>
                </a:lnTo>
                <a:lnTo>
                  <a:pt x="525" y="1129"/>
                </a:lnTo>
                <a:lnTo>
                  <a:pt x="531" y="1129"/>
                </a:lnTo>
                <a:lnTo>
                  <a:pt x="531" y="1140"/>
                </a:lnTo>
                <a:lnTo>
                  <a:pt x="536" y="1140"/>
                </a:lnTo>
                <a:lnTo>
                  <a:pt x="536" y="1152"/>
                </a:lnTo>
                <a:lnTo>
                  <a:pt x="536" y="1180"/>
                </a:lnTo>
                <a:lnTo>
                  <a:pt x="542" y="1180"/>
                </a:lnTo>
                <a:lnTo>
                  <a:pt x="542" y="1191"/>
                </a:lnTo>
                <a:lnTo>
                  <a:pt x="559" y="1191"/>
                </a:lnTo>
                <a:lnTo>
                  <a:pt x="559" y="1202"/>
                </a:lnTo>
                <a:lnTo>
                  <a:pt x="564" y="1202"/>
                </a:lnTo>
                <a:lnTo>
                  <a:pt x="564" y="1214"/>
                </a:lnTo>
                <a:lnTo>
                  <a:pt x="564" y="1219"/>
                </a:lnTo>
                <a:lnTo>
                  <a:pt x="570" y="1219"/>
                </a:lnTo>
                <a:lnTo>
                  <a:pt x="570" y="1231"/>
                </a:lnTo>
                <a:lnTo>
                  <a:pt x="570" y="1242"/>
                </a:lnTo>
                <a:lnTo>
                  <a:pt x="581" y="1242"/>
                </a:lnTo>
                <a:lnTo>
                  <a:pt x="581" y="1253"/>
                </a:lnTo>
                <a:lnTo>
                  <a:pt x="587" y="1253"/>
                </a:lnTo>
                <a:lnTo>
                  <a:pt x="587" y="1264"/>
                </a:lnTo>
                <a:lnTo>
                  <a:pt x="593" y="1264"/>
                </a:lnTo>
                <a:lnTo>
                  <a:pt x="593" y="1281"/>
                </a:lnTo>
                <a:lnTo>
                  <a:pt x="598" y="1281"/>
                </a:lnTo>
                <a:lnTo>
                  <a:pt x="598" y="1293"/>
                </a:lnTo>
                <a:lnTo>
                  <a:pt x="598" y="1315"/>
                </a:lnTo>
                <a:lnTo>
                  <a:pt x="604" y="1315"/>
                </a:lnTo>
                <a:lnTo>
                  <a:pt x="604" y="1338"/>
                </a:lnTo>
                <a:lnTo>
                  <a:pt x="610" y="1338"/>
                </a:lnTo>
                <a:lnTo>
                  <a:pt x="610" y="1344"/>
                </a:lnTo>
                <a:lnTo>
                  <a:pt x="615" y="1344"/>
                </a:lnTo>
                <a:lnTo>
                  <a:pt x="615" y="1355"/>
                </a:lnTo>
                <a:lnTo>
                  <a:pt x="627" y="1355"/>
                </a:lnTo>
                <a:lnTo>
                  <a:pt x="627" y="1377"/>
                </a:lnTo>
                <a:lnTo>
                  <a:pt x="627" y="1389"/>
                </a:lnTo>
                <a:lnTo>
                  <a:pt x="632" y="1389"/>
                </a:lnTo>
                <a:lnTo>
                  <a:pt x="632" y="1400"/>
                </a:lnTo>
                <a:lnTo>
                  <a:pt x="638" y="1400"/>
                </a:lnTo>
                <a:lnTo>
                  <a:pt x="638" y="1406"/>
                </a:lnTo>
                <a:lnTo>
                  <a:pt x="638" y="1417"/>
                </a:lnTo>
                <a:lnTo>
                  <a:pt x="643" y="1417"/>
                </a:lnTo>
                <a:lnTo>
                  <a:pt x="643" y="1428"/>
                </a:lnTo>
                <a:lnTo>
                  <a:pt x="643" y="1440"/>
                </a:lnTo>
                <a:lnTo>
                  <a:pt x="643" y="1462"/>
                </a:lnTo>
                <a:lnTo>
                  <a:pt x="649" y="1462"/>
                </a:lnTo>
                <a:lnTo>
                  <a:pt x="649" y="1490"/>
                </a:lnTo>
                <a:lnTo>
                  <a:pt x="655" y="1490"/>
                </a:lnTo>
                <a:lnTo>
                  <a:pt x="655" y="1513"/>
                </a:lnTo>
                <a:lnTo>
                  <a:pt x="655" y="1530"/>
                </a:lnTo>
                <a:lnTo>
                  <a:pt x="660" y="1530"/>
                </a:lnTo>
                <a:lnTo>
                  <a:pt x="660" y="1564"/>
                </a:lnTo>
                <a:lnTo>
                  <a:pt x="666" y="1564"/>
                </a:lnTo>
                <a:lnTo>
                  <a:pt x="666" y="1575"/>
                </a:lnTo>
                <a:lnTo>
                  <a:pt x="672" y="1575"/>
                </a:lnTo>
                <a:lnTo>
                  <a:pt x="672" y="1586"/>
                </a:lnTo>
                <a:lnTo>
                  <a:pt x="672" y="1592"/>
                </a:lnTo>
                <a:lnTo>
                  <a:pt x="677" y="1592"/>
                </a:lnTo>
                <a:lnTo>
                  <a:pt x="677" y="1603"/>
                </a:lnTo>
                <a:lnTo>
                  <a:pt x="683" y="1603"/>
                </a:lnTo>
                <a:lnTo>
                  <a:pt x="683" y="1615"/>
                </a:lnTo>
                <a:lnTo>
                  <a:pt x="689" y="1615"/>
                </a:lnTo>
                <a:lnTo>
                  <a:pt x="689" y="1626"/>
                </a:lnTo>
                <a:lnTo>
                  <a:pt x="694" y="1626"/>
                </a:lnTo>
                <a:lnTo>
                  <a:pt x="694" y="1637"/>
                </a:lnTo>
                <a:lnTo>
                  <a:pt x="700" y="1637"/>
                </a:lnTo>
                <a:lnTo>
                  <a:pt x="700" y="1648"/>
                </a:lnTo>
                <a:lnTo>
                  <a:pt x="700" y="1660"/>
                </a:lnTo>
                <a:lnTo>
                  <a:pt x="700" y="1665"/>
                </a:lnTo>
                <a:lnTo>
                  <a:pt x="706" y="1665"/>
                </a:lnTo>
                <a:lnTo>
                  <a:pt x="706" y="1677"/>
                </a:lnTo>
                <a:lnTo>
                  <a:pt x="706" y="1688"/>
                </a:lnTo>
                <a:lnTo>
                  <a:pt x="711" y="1688"/>
                </a:lnTo>
                <a:lnTo>
                  <a:pt x="711" y="1699"/>
                </a:lnTo>
                <a:lnTo>
                  <a:pt x="711" y="1711"/>
                </a:lnTo>
                <a:lnTo>
                  <a:pt x="717" y="1711"/>
                </a:lnTo>
                <a:lnTo>
                  <a:pt x="717" y="1722"/>
                </a:lnTo>
                <a:lnTo>
                  <a:pt x="717" y="1739"/>
                </a:lnTo>
                <a:lnTo>
                  <a:pt x="723" y="1739"/>
                </a:lnTo>
                <a:lnTo>
                  <a:pt x="723" y="1750"/>
                </a:lnTo>
                <a:lnTo>
                  <a:pt x="734" y="1750"/>
                </a:lnTo>
                <a:lnTo>
                  <a:pt x="734" y="1761"/>
                </a:lnTo>
                <a:lnTo>
                  <a:pt x="751" y="1761"/>
                </a:lnTo>
                <a:lnTo>
                  <a:pt x="751" y="1773"/>
                </a:lnTo>
                <a:lnTo>
                  <a:pt x="756" y="1773"/>
                </a:lnTo>
                <a:lnTo>
                  <a:pt x="756" y="1784"/>
                </a:lnTo>
                <a:lnTo>
                  <a:pt x="762" y="1784"/>
                </a:lnTo>
                <a:lnTo>
                  <a:pt x="762" y="1801"/>
                </a:lnTo>
                <a:lnTo>
                  <a:pt x="762" y="1812"/>
                </a:lnTo>
                <a:lnTo>
                  <a:pt x="768" y="1812"/>
                </a:lnTo>
                <a:lnTo>
                  <a:pt x="768" y="1823"/>
                </a:lnTo>
                <a:lnTo>
                  <a:pt x="768" y="1835"/>
                </a:lnTo>
                <a:lnTo>
                  <a:pt x="773" y="1835"/>
                </a:lnTo>
                <a:lnTo>
                  <a:pt x="773" y="1846"/>
                </a:lnTo>
                <a:lnTo>
                  <a:pt x="773" y="1863"/>
                </a:lnTo>
                <a:lnTo>
                  <a:pt x="779" y="1863"/>
                </a:lnTo>
                <a:lnTo>
                  <a:pt x="779" y="1874"/>
                </a:lnTo>
                <a:lnTo>
                  <a:pt x="790" y="1874"/>
                </a:lnTo>
                <a:lnTo>
                  <a:pt x="790" y="1886"/>
                </a:lnTo>
                <a:lnTo>
                  <a:pt x="796" y="1886"/>
                </a:lnTo>
                <a:lnTo>
                  <a:pt x="796" y="1908"/>
                </a:lnTo>
                <a:lnTo>
                  <a:pt x="802" y="1908"/>
                </a:lnTo>
                <a:lnTo>
                  <a:pt x="802" y="1914"/>
                </a:lnTo>
                <a:lnTo>
                  <a:pt x="813" y="1914"/>
                </a:lnTo>
                <a:lnTo>
                  <a:pt x="813" y="1925"/>
                </a:lnTo>
                <a:lnTo>
                  <a:pt x="813" y="1936"/>
                </a:lnTo>
                <a:lnTo>
                  <a:pt x="819" y="1936"/>
                </a:lnTo>
                <a:lnTo>
                  <a:pt x="819" y="1948"/>
                </a:lnTo>
                <a:lnTo>
                  <a:pt x="819" y="1959"/>
                </a:lnTo>
                <a:lnTo>
                  <a:pt x="824" y="1959"/>
                </a:lnTo>
                <a:lnTo>
                  <a:pt x="824" y="1970"/>
                </a:lnTo>
                <a:lnTo>
                  <a:pt x="830" y="1970"/>
                </a:lnTo>
                <a:lnTo>
                  <a:pt x="830" y="1987"/>
                </a:lnTo>
                <a:lnTo>
                  <a:pt x="841" y="1987"/>
                </a:lnTo>
                <a:lnTo>
                  <a:pt x="841" y="1999"/>
                </a:lnTo>
                <a:lnTo>
                  <a:pt x="841" y="2010"/>
                </a:lnTo>
                <a:lnTo>
                  <a:pt x="841" y="2021"/>
                </a:lnTo>
                <a:lnTo>
                  <a:pt x="858" y="2021"/>
                </a:lnTo>
                <a:lnTo>
                  <a:pt x="858" y="2032"/>
                </a:lnTo>
                <a:lnTo>
                  <a:pt x="858" y="2038"/>
                </a:lnTo>
                <a:lnTo>
                  <a:pt x="864" y="2038"/>
                </a:lnTo>
                <a:lnTo>
                  <a:pt x="864" y="2049"/>
                </a:lnTo>
                <a:lnTo>
                  <a:pt x="864" y="2072"/>
                </a:lnTo>
                <a:lnTo>
                  <a:pt x="869" y="2072"/>
                </a:lnTo>
                <a:lnTo>
                  <a:pt x="869" y="2083"/>
                </a:lnTo>
                <a:lnTo>
                  <a:pt x="875" y="2083"/>
                </a:lnTo>
                <a:lnTo>
                  <a:pt x="875" y="2095"/>
                </a:lnTo>
                <a:lnTo>
                  <a:pt x="875" y="2111"/>
                </a:lnTo>
                <a:lnTo>
                  <a:pt x="875" y="2123"/>
                </a:lnTo>
                <a:lnTo>
                  <a:pt x="875" y="2162"/>
                </a:lnTo>
                <a:lnTo>
                  <a:pt x="881" y="2162"/>
                </a:lnTo>
                <a:lnTo>
                  <a:pt x="881" y="2174"/>
                </a:lnTo>
                <a:lnTo>
                  <a:pt x="886" y="2174"/>
                </a:lnTo>
                <a:lnTo>
                  <a:pt x="886" y="2185"/>
                </a:lnTo>
                <a:lnTo>
                  <a:pt x="892" y="2185"/>
                </a:lnTo>
                <a:lnTo>
                  <a:pt x="892" y="2196"/>
                </a:lnTo>
                <a:lnTo>
                  <a:pt x="892" y="2219"/>
                </a:lnTo>
                <a:lnTo>
                  <a:pt x="898" y="2219"/>
                </a:lnTo>
                <a:lnTo>
                  <a:pt x="898" y="2224"/>
                </a:lnTo>
                <a:lnTo>
                  <a:pt x="903" y="2224"/>
                </a:lnTo>
                <a:lnTo>
                  <a:pt x="903" y="2236"/>
                </a:lnTo>
                <a:lnTo>
                  <a:pt x="915" y="2236"/>
                </a:lnTo>
                <a:lnTo>
                  <a:pt x="915" y="2247"/>
                </a:lnTo>
                <a:lnTo>
                  <a:pt x="920" y="2247"/>
                </a:lnTo>
                <a:lnTo>
                  <a:pt x="920" y="2258"/>
                </a:lnTo>
                <a:lnTo>
                  <a:pt x="920" y="2270"/>
                </a:lnTo>
                <a:lnTo>
                  <a:pt x="926" y="2270"/>
                </a:lnTo>
                <a:lnTo>
                  <a:pt x="926" y="2281"/>
                </a:lnTo>
                <a:lnTo>
                  <a:pt x="931" y="2281"/>
                </a:lnTo>
                <a:lnTo>
                  <a:pt x="931" y="2292"/>
                </a:lnTo>
                <a:lnTo>
                  <a:pt x="937" y="2292"/>
                </a:lnTo>
                <a:lnTo>
                  <a:pt x="937" y="2298"/>
                </a:lnTo>
                <a:lnTo>
                  <a:pt x="943" y="2298"/>
                </a:lnTo>
                <a:lnTo>
                  <a:pt x="943" y="2309"/>
                </a:lnTo>
                <a:lnTo>
                  <a:pt x="948" y="2309"/>
                </a:lnTo>
                <a:lnTo>
                  <a:pt x="948" y="2320"/>
                </a:lnTo>
                <a:lnTo>
                  <a:pt x="948" y="2332"/>
                </a:lnTo>
                <a:lnTo>
                  <a:pt x="965" y="2332"/>
                </a:lnTo>
                <a:lnTo>
                  <a:pt x="965" y="2343"/>
                </a:lnTo>
                <a:lnTo>
                  <a:pt x="971" y="2343"/>
                </a:lnTo>
                <a:lnTo>
                  <a:pt x="971" y="2354"/>
                </a:lnTo>
                <a:lnTo>
                  <a:pt x="977" y="2354"/>
                </a:lnTo>
                <a:lnTo>
                  <a:pt x="977" y="2360"/>
                </a:lnTo>
                <a:lnTo>
                  <a:pt x="977" y="2371"/>
                </a:lnTo>
                <a:lnTo>
                  <a:pt x="1005" y="2371"/>
                </a:lnTo>
                <a:lnTo>
                  <a:pt x="1005" y="2383"/>
                </a:lnTo>
                <a:lnTo>
                  <a:pt x="1011" y="2383"/>
                </a:lnTo>
                <a:lnTo>
                  <a:pt x="1011" y="2394"/>
                </a:lnTo>
                <a:lnTo>
                  <a:pt x="1027" y="2394"/>
                </a:lnTo>
                <a:lnTo>
                  <a:pt x="1027" y="2405"/>
                </a:lnTo>
                <a:lnTo>
                  <a:pt x="1039" y="2405"/>
                </a:lnTo>
                <a:lnTo>
                  <a:pt x="1039" y="2422"/>
                </a:lnTo>
                <a:lnTo>
                  <a:pt x="1050" y="2422"/>
                </a:lnTo>
                <a:lnTo>
                  <a:pt x="1050" y="2433"/>
                </a:lnTo>
                <a:lnTo>
                  <a:pt x="1050" y="2445"/>
                </a:lnTo>
                <a:lnTo>
                  <a:pt x="1050" y="2456"/>
                </a:lnTo>
                <a:lnTo>
                  <a:pt x="1056" y="2456"/>
                </a:lnTo>
                <a:lnTo>
                  <a:pt x="1056" y="2467"/>
                </a:lnTo>
                <a:lnTo>
                  <a:pt x="1078" y="2467"/>
                </a:lnTo>
                <a:lnTo>
                  <a:pt x="1078" y="2478"/>
                </a:lnTo>
                <a:lnTo>
                  <a:pt x="1095" y="2478"/>
                </a:lnTo>
                <a:lnTo>
                  <a:pt x="1095" y="2484"/>
                </a:lnTo>
                <a:lnTo>
                  <a:pt x="1107" y="2484"/>
                </a:lnTo>
                <a:lnTo>
                  <a:pt x="1107" y="2495"/>
                </a:lnTo>
                <a:lnTo>
                  <a:pt x="1112" y="2495"/>
                </a:lnTo>
                <a:lnTo>
                  <a:pt x="1112" y="2507"/>
                </a:lnTo>
                <a:lnTo>
                  <a:pt x="1118" y="2507"/>
                </a:lnTo>
                <a:lnTo>
                  <a:pt x="1118" y="2518"/>
                </a:lnTo>
                <a:lnTo>
                  <a:pt x="1123" y="2518"/>
                </a:lnTo>
                <a:lnTo>
                  <a:pt x="1123" y="2529"/>
                </a:lnTo>
                <a:lnTo>
                  <a:pt x="1146" y="2529"/>
                </a:lnTo>
                <a:lnTo>
                  <a:pt x="1146" y="2541"/>
                </a:lnTo>
                <a:lnTo>
                  <a:pt x="1152" y="2541"/>
                </a:lnTo>
                <a:lnTo>
                  <a:pt x="1152" y="2546"/>
                </a:lnTo>
                <a:lnTo>
                  <a:pt x="1180" y="2546"/>
                </a:lnTo>
                <a:lnTo>
                  <a:pt x="1180" y="2558"/>
                </a:lnTo>
                <a:lnTo>
                  <a:pt x="1203" y="2558"/>
                </a:lnTo>
                <a:lnTo>
                  <a:pt x="1203" y="2569"/>
                </a:lnTo>
                <a:lnTo>
                  <a:pt x="1214" y="2569"/>
                </a:lnTo>
                <a:lnTo>
                  <a:pt x="1214" y="2580"/>
                </a:lnTo>
                <a:lnTo>
                  <a:pt x="1231" y="2580"/>
                </a:lnTo>
                <a:lnTo>
                  <a:pt x="1231" y="2591"/>
                </a:lnTo>
                <a:lnTo>
                  <a:pt x="1236" y="2591"/>
                </a:lnTo>
                <a:lnTo>
                  <a:pt x="1236" y="2603"/>
                </a:lnTo>
                <a:lnTo>
                  <a:pt x="1236" y="2608"/>
                </a:lnTo>
                <a:lnTo>
                  <a:pt x="1242" y="2608"/>
                </a:lnTo>
                <a:lnTo>
                  <a:pt x="1242" y="2620"/>
                </a:lnTo>
                <a:lnTo>
                  <a:pt x="1282" y="2620"/>
                </a:lnTo>
                <a:lnTo>
                  <a:pt x="1282" y="2631"/>
                </a:lnTo>
                <a:lnTo>
                  <a:pt x="1321" y="2631"/>
                </a:lnTo>
                <a:lnTo>
                  <a:pt x="1321" y="2642"/>
                </a:lnTo>
                <a:lnTo>
                  <a:pt x="1344" y="2642"/>
                </a:lnTo>
                <a:lnTo>
                  <a:pt x="1344" y="2654"/>
                </a:lnTo>
                <a:lnTo>
                  <a:pt x="1411" y="2654"/>
                </a:lnTo>
                <a:lnTo>
                  <a:pt x="1411" y="2665"/>
                </a:lnTo>
                <a:lnTo>
                  <a:pt x="1434" y="2665"/>
                </a:lnTo>
                <a:lnTo>
                  <a:pt x="1434" y="2670"/>
                </a:lnTo>
                <a:lnTo>
                  <a:pt x="1440" y="2670"/>
                </a:lnTo>
                <a:lnTo>
                  <a:pt x="1440" y="2693"/>
                </a:lnTo>
                <a:lnTo>
                  <a:pt x="1440" y="2716"/>
                </a:lnTo>
                <a:lnTo>
                  <a:pt x="1474" y="2716"/>
                </a:lnTo>
                <a:lnTo>
                  <a:pt x="1474" y="2727"/>
                </a:lnTo>
                <a:lnTo>
                  <a:pt x="1524" y="2727"/>
                </a:lnTo>
                <a:lnTo>
                  <a:pt x="1524" y="2733"/>
                </a:lnTo>
                <a:lnTo>
                  <a:pt x="1553" y="2733"/>
                </a:lnTo>
                <a:lnTo>
                  <a:pt x="1553" y="2744"/>
                </a:lnTo>
                <a:lnTo>
                  <a:pt x="1564" y="2744"/>
                </a:lnTo>
                <a:lnTo>
                  <a:pt x="1564" y="2755"/>
                </a:lnTo>
                <a:lnTo>
                  <a:pt x="1587" y="2755"/>
                </a:lnTo>
                <a:lnTo>
                  <a:pt x="1587" y="2766"/>
                </a:lnTo>
                <a:lnTo>
                  <a:pt x="1733" y="2766"/>
                </a:lnTo>
                <a:lnTo>
                  <a:pt x="1733" y="2778"/>
                </a:lnTo>
                <a:lnTo>
                  <a:pt x="1773" y="2778"/>
                </a:lnTo>
                <a:lnTo>
                  <a:pt x="1773" y="2789"/>
                </a:lnTo>
                <a:lnTo>
                  <a:pt x="1886" y="2789"/>
                </a:lnTo>
                <a:lnTo>
                  <a:pt x="1886" y="2800"/>
                </a:lnTo>
                <a:lnTo>
                  <a:pt x="1891" y="2800"/>
                </a:lnTo>
                <a:lnTo>
                  <a:pt x="1891" y="2812"/>
                </a:lnTo>
                <a:lnTo>
                  <a:pt x="1908" y="2812"/>
                </a:lnTo>
                <a:lnTo>
                  <a:pt x="1908" y="2823"/>
                </a:lnTo>
                <a:lnTo>
                  <a:pt x="2117" y="2823"/>
                </a:lnTo>
                <a:lnTo>
                  <a:pt x="2117" y="2834"/>
                </a:lnTo>
                <a:lnTo>
                  <a:pt x="2242" y="2834"/>
                </a:lnTo>
                <a:lnTo>
                  <a:pt x="2242" y="2851"/>
                </a:lnTo>
                <a:lnTo>
                  <a:pt x="2479" y="2851"/>
                </a:lnTo>
                <a:lnTo>
                  <a:pt x="2479" y="2862"/>
                </a:lnTo>
                <a:lnTo>
                  <a:pt x="2597" y="2862"/>
                </a:lnTo>
                <a:lnTo>
                  <a:pt x="2597" y="2879"/>
                </a:lnTo>
                <a:lnTo>
                  <a:pt x="2981" y="2879"/>
                </a:lnTo>
                <a:lnTo>
                  <a:pt x="2981" y="2896"/>
                </a:lnTo>
                <a:lnTo>
                  <a:pt x="3518" y="2896"/>
                </a:lnTo>
                <a:lnTo>
                  <a:pt x="3518" y="2925"/>
                </a:lnTo>
                <a:lnTo>
                  <a:pt x="3721" y="2925"/>
                </a:lnTo>
              </a:path>
            </a:pathLst>
          </a:custGeom>
          <a:noFill/>
          <a:ln w="36513">
            <a:solidFill>
              <a:srgbClr val="FFFFFF"/>
            </a:solidFill>
            <a:round/>
            <a:headEnd/>
            <a:tailEnd/>
          </a:ln>
        </p:spPr>
        <p:txBody>
          <a:bodyPr/>
          <a:lstStyle/>
          <a:p>
            <a:endParaRPr lang="ru-RU"/>
          </a:p>
        </p:txBody>
      </p:sp>
      <p:sp>
        <p:nvSpPr>
          <p:cNvPr id="121902" name="Freeform 46"/>
          <p:cNvSpPr>
            <a:spLocks/>
          </p:cNvSpPr>
          <p:nvPr/>
        </p:nvSpPr>
        <p:spPr bwMode="auto">
          <a:xfrm>
            <a:off x="1570038" y="2063750"/>
            <a:ext cx="6070600" cy="3148013"/>
          </a:xfrm>
          <a:custGeom>
            <a:avLst/>
            <a:gdLst>
              <a:gd name="T0" fmla="*/ 2147483647 w 4258"/>
              <a:gd name="T1" fmla="*/ 2147483647 h 2727"/>
              <a:gd name="T2" fmla="*/ 2147483647 w 4258"/>
              <a:gd name="T3" fmla="*/ 2147483647 h 2727"/>
              <a:gd name="T4" fmla="*/ 2147483647 w 4258"/>
              <a:gd name="T5" fmla="*/ 2147483647 h 2727"/>
              <a:gd name="T6" fmla="*/ 2147483647 w 4258"/>
              <a:gd name="T7" fmla="*/ 2147483647 h 2727"/>
              <a:gd name="T8" fmla="*/ 2147483647 w 4258"/>
              <a:gd name="T9" fmla="*/ 2147483647 h 2727"/>
              <a:gd name="T10" fmla="*/ 2147483647 w 4258"/>
              <a:gd name="T11" fmla="*/ 2147483647 h 2727"/>
              <a:gd name="T12" fmla="*/ 2147483647 w 4258"/>
              <a:gd name="T13" fmla="*/ 2147483647 h 2727"/>
              <a:gd name="T14" fmla="*/ 2147483647 w 4258"/>
              <a:gd name="T15" fmla="*/ 2147483647 h 2727"/>
              <a:gd name="T16" fmla="*/ 2147483647 w 4258"/>
              <a:gd name="T17" fmla="*/ 2147483647 h 2727"/>
              <a:gd name="T18" fmla="*/ 2147483647 w 4258"/>
              <a:gd name="T19" fmla="*/ 2147483647 h 2727"/>
              <a:gd name="T20" fmla="*/ 2147483647 w 4258"/>
              <a:gd name="T21" fmla="*/ 2147483647 h 2727"/>
              <a:gd name="T22" fmla="*/ 2147483647 w 4258"/>
              <a:gd name="T23" fmla="*/ 2147483647 h 2727"/>
              <a:gd name="T24" fmla="*/ 2147483647 w 4258"/>
              <a:gd name="T25" fmla="*/ 2147483647 h 2727"/>
              <a:gd name="T26" fmla="*/ 2147483647 w 4258"/>
              <a:gd name="T27" fmla="*/ 2147483647 h 2727"/>
              <a:gd name="T28" fmla="*/ 2147483647 w 4258"/>
              <a:gd name="T29" fmla="*/ 2147483647 h 2727"/>
              <a:gd name="T30" fmla="*/ 2147483647 w 4258"/>
              <a:gd name="T31" fmla="*/ 2147483647 h 2727"/>
              <a:gd name="T32" fmla="*/ 2147483647 w 4258"/>
              <a:gd name="T33" fmla="*/ 2147483647 h 2727"/>
              <a:gd name="T34" fmla="*/ 2147483647 w 4258"/>
              <a:gd name="T35" fmla="*/ 2147483647 h 2727"/>
              <a:gd name="T36" fmla="*/ 2147483647 w 4258"/>
              <a:gd name="T37" fmla="*/ 2147483647 h 2727"/>
              <a:gd name="T38" fmla="*/ 2147483647 w 4258"/>
              <a:gd name="T39" fmla="*/ 2147483647 h 2727"/>
              <a:gd name="T40" fmla="*/ 2147483647 w 4258"/>
              <a:gd name="T41" fmla="*/ 2147483647 h 2727"/>
              <a:gd name="T42" fmla="*/ 2147483647 w 4258"/>
              <a:gd name="T43" fmla="*/ 2147483647 h 2727"/>
              <a:gd name="T44" fmla="*/ 2147483647 w 4258"/>
              <a:gd name="T45" fmla="*/ 2147483647 h 2727"/>
              <a:gd name="T46" fmla="*/ 2147483647 w 4258"/>
              <a:gd name="T47" fmla="*/ 2147483647 h 2727"/>
              <a:gd name="T48" fmla="*/ 2147483647 w 4258"/>
              <a:gd name="T49" fmla="*/ 2147483647 h 2727"/>
              <a:gd name="T50" fmla="*/ 2147483647 w 4258"/>
              <a:gd name="T51" fmla="*/ 2147483647 h 2727"/>
              <a:gd name="T52" fmla="*/ 2147483647 w 4258"/>
              <a:gd name="T53" fmla="*/ 2147483647 h 2727"/>
              <a:gd name="T54" fmla="*/ 2147483647 w 4258"/>
              <a:gd name="T55" fmla="*/ 2147483647 h 2727"/>
              <a:gd name="T56" fmla="*/ 2147483647 w 4258"/>
              <a:gd name="T57" fmla="*/ 2147483647 h 2727"/>
              <a:gd name="T58" fmla="*/ 2147483647 w 4258"/>
              <a:gd name="T59" fmla="*/ 2147483647 h 2727"/>
              <a:gd name="T60" fmla="*/ 2147483647 w 4258"/>
              <a:gd name="T61" fmla="*/ 2147483647 h 2727"/>
              <a:gd name="T62" fmla="*/ 2147483647 w 4258"/>
              <a:gd name="T63" fmla="*/ 2147483647 h 2727"/>
              <a:gd name="T64" fmla="*/ 2147483647 w 4258"/>
              <a:gd name="T65" fmla="*/ 2147483647 h 2727"/>
              <a:gd name="T66" fmla="*/ 2147483647 w 4258"/>
              <a:gd name="T67" fmla="*/ 2147483647 h 2727"/>
              <a:gd name="T68" fmla="*/ 2147483647 w 4258"/>
              <a:gd name="T69" fmla="*/ 2147483647 h 2727"/>
              <a:gd name="T70" fmla="*/ 2147483647 w 4258"/>
              <a:gd name="T71" fmla="*/ 2147483647 h 2727"/>
              <a:gd name="T72" fmla="*/ 2147483647 w 4258"/>
              <a:gd name="T73" fmla="*/ 2147483647 h 2727"/>
              <a:gd name="T74" fmla="*/ 2147483647 w 4258"/>
              <a:gd name="T75" fmla="*/ 2147483647 h 2727"/>
              <a:gd name="T76" fmla="*/ 2147483647 w 4258"/>
              <a:gd name="T77" fmla="*/ 2147483647 h 2727"/>
              <a:gd name="T78" fmla="*/ 2147483647 w 4258"/>
              <a:gd name="T79" fmla="*/ 2147483647 h 2727"/>
              <a:gd name="T80" fmla="*/ 2147483647 w 4258"/>
              <a:gd name="T81" fmla="*/ 2147483647 h 2727"/>
              <a:gd name="T82" fmla="*/ 2147483647 w 4258"/>
              <a:gd name="T83" fmla="*/ 2147483647 h 2727"/>
              <a:gd name="T84" fmla="*/ 2147483647 w 4258"/>
              <a:gd name="T85" fmla="*/ 2147483647 h 2727"/>
              <a:gd name="T86" fmla="*/ 2147483647 w 4258"/>
              <a:gd name="T87" fmla="*/ 2147483647 h 2727"/>
              <a:gd name="T88" fmla="*/ 2147483647 w 4258"/>
              <a:gd name="T89" fmla="*/ 2147483647 h 2727"/>
              <a:gd name="T90" fmla="*/ 2147483647 w 4258"/>
              <a:gd name="T91" fmla="*/ 2147483647 h 2727"/>
              <a:gd name="T92" fmla="*/ 2147483647 w 4258"/>
              <a:gd name="T93" fmla="*/ 2147483647 h 2727"/>
              <a:gd name="T94" fmla="*/ 2147483647 w 4258"/>
              <a:gd name="T95" fmla="*/ 2147483647 h 2727"/>
              <a:gd name="T96" fmla="*/ 2147483647 w 4258"/>
              <a:gd name="T97" fmla="*/ 2147483647 h 2727"/>
              <a:gd name="T98" fmla="*/ 2147483647 w 4258"/>
              <a:gd name="T99" fmla="*/ 2147483647 h 2727"/>
              <a:gd name="T100" fmla="*/ 2147483647 w 4258"/>
              <a:gd name="T101" fmla="*/ 2147483647 h 2727"/>
              <a:gd name="T102" fmla="*/ 2147483647 w 4258"/>
              <a:gd name="T103" fmla="*/ 2147483647 h 2727"/>
              <a:gd name="T104" fmla="*/ 2147483647 w 4258"/>
              <a:gd name="T105" fmla="*/ 2147483647 h 2727"/>
              <a:gd name="T106" fmla="*/ 2147483647 w 4258"/>
              <a:gd name="T107" fmla="*/ 2147483647 h 2727"/>
              <a:gd name="T108" fmla="*/ 2147483647 w 4258"/>
              <a:gd name="T109" fmla="*/ 2147483647 h 272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4258"/>
              <a:gd name="T166" fmla="*/ 0 h 2727"/>
              <a:gd name="T167" fmla="*/ 4258 w 4258"/>
              <a:gd name="T168" fmla="*/ 2727 h 272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4258" h="2727">
                <a:moveTo>
                  <a:pt x="0" y="0"/>
                </a:moveTo>
                <a:lnTo>
                  <a:pt x="28" y="0"/>
                </a:lnTo>
                <a:lnTo>
                  <a:pt x="28" y="11"/>
                </a:lnTo>
                <a:lnTo>
                  <a:pt x="51" y="11"/>
                </a:lnTo>
                <a:lnTo>
                  <a:pt x="51" y="22"/>
                </a:lnTo>
                <a:lnTo>
                  <a:pt x="51" y="28"/>
                </a:lnTo>
                <a:lnTo>
                  <a:pt x="84" y="28"/>
                </a:lnTo>
                <a:lnTo>
                  <a:pt x="84" y="39"/>
                </a:lnTo>
                <a:lnTo>
                  <a:pt x="90" y="39"/>
                </a:lnTo>
                <a:lnTo>
                  <a:pt x="90" y="50"/>
                </a:lnTo>
                <a:lnTo>
                  <a:pt x="96" y="50"/>
                </a:lnTo>
                <a:lnTo>
                  <a:pt x="96" y="62"/>
                </a:lnTo>
                <a:lnTo>
                  <a:pt x="101" y="62"/>
                </a:lnTo>
                <a:lnTo>
                  <a:pt x="101" y="73"/>
                </a:lnTo>
                <a:lnTo>
                  <a:pt x="135" y="73"/>
                </a:lnTo>
                <a:lnTo>
                  <a:pt x="135" y="84"/>
                </a:lnTo>
                <a:lnTo>
                  <a:pt x="141" y="84"/>
                </a:lnTo>
                <a:lnTo>
                  <a:pt x="141" y="90"/>
                </a:lnTo>
                <a:lnTo>
                  <a:pt x="147" y="90"/>
                </a:lnTo>
                <a:lnTo>
                  <a:pt x="147" y="101"/>
                </a:lnTo>
                <a:lnTo>
                  <a:pt x="152" y="101"/>
                </a:lnTo>
                <a:lnTo>
                  <a:pt x="152" y="113"/>
                </a:lnTo>
                <a:lnTo>
                  <a:pt x="158" y="113"/>
                </a:lnTo>
                <a:lnTo>
                  <a:pt x="158" y="124"/>
                </a:lnTo>
                <a:lnTo>
                  <a:pt x="158" y="135"/>
                </a:lnTo>
                <a:lnTo>
                  <a:pt x="163" y="135"/>
                </a:lnTo>
                <a:lnTo>
                  <a:pt x="163" y="146"/>
                </a:lnTo>
                <a:lnTo>
                  <a:pt x="186" y="146"/>
                </a:lnTo>
                <a:lnTo>
                  <a:pt x="186" y="152"/>
                </a:lnTo>
                <a:lnTo>
                  <a:pt x="192" y="152"/>
                </a:lnTo>
                <a:lnTo>
                  <a:pt x="192" y="163"/>
                </a:lnTo>
                <a:lnTo>
                  <a:pt x="192" y="175"/>
                </a:lnTo>
                <a:lnTo>
                  <a:pt x="197" y="175"/>
                </a:lnTo>
                <a:lnTo>
                  <a:pt x="197" y="209"/>
                </a:lnTo>
                <a:lnTo>
                  <a:pt x="197" y="214"/>
                </a:lnTo>
                <a:lnTo>
                  <a:pt x="203" y="214"/>
                </a:lnTo>
                <a:lnTo>
                  <a:pt x="203" y="225"/>
                </a:lnTo>
                <a:lnTo>
                  <a:pt x="203" y="237"/>
                </a:lnTo>
                <a:lnTo>
                  <a:pt x="209" y="237"/>
                </a:lnTo>
                <a:lnTo>
                  <a:pt x="209" y="259"/>
                </a:lnTo>
                <a:lnTo>
                  <a:pt x="214" y="259"/>
                </a:lnTo>
                <a:lnTo>
                  <a:pt x="214" y="271"/>
                </a:lnTo>
                <a:lnTo>
                  <a:pt x="220" y="271"/>
                </a:lnTo>
                <a:lnTo>
                  <a:pt x="220" y="276"/>
                </a:lnTo>
                <a:lnTo>
                  <a:pt x="226" y="276"/>
                </a:lnTo>
                <a:lnTo>
                  <a:pt x="226" y="288"/>
                </a:lnTo>
                <a:lnTo>
                  <a:pt x="237" y="288"/>
                </a:lnTo>
                <a:lnTo>
                  <a:pt x="237" y="299"/>
                </a:lnTo>
                <a:lnTo>
                  <a:pt x="243" y="299"/>
                </a:lnTo>
                <a:lnTo>
                  <a:pt x="243" y="310"/>
                </a:lnTo>
                <a:lnTo>
                  <a:pt x="254" y="310"/>
                </a:lnTo>
                <a:lnTo>
                  <a:pt x="254" y="321"/>
                </a:lnTo>
                <a:lnTo>
                  <a:pt x="265" y="321"/>
                </a:lnTo>
                <a:lnTo>
                  <a:pt x="265" y="333"/>
                </a:lnTo>
                <a:lnTo>
                  <a:pt x="276" y="333"/>
                </a:lnTo>
                <a:lnTo>
                  <a:pt x="276" y="338"/>
                </a:lnTo>
                <a:lnTo>
                  <a:pt x="282" y="338"/>
                </a:lnTo>
                <a:lnTo>
                  <a:pt x="282" y="350"/>
                </a:lnTo>
                <a:lnTo>
                  <a:pt x="293" y="350"/>
                </a:lnTo>
                <a:lnTo>
                  <a:pt x="293" y="361"/>
                </a:lnTo>
                <a:lnTo>
                  <a:pt x="299" y="361"/>
                </a:lnTo>
                <a:lnTo>
                  <a:pt x="299" y="372"/>
                </a:lnTo>
                <a:lnTo>
                  <a:pt x="305" y="372"/>
                </a:lnTo>
                <a:lnTo>
                  <a:pt x="305" y="384"/>
                </a:lnTo>
                <a:lnTo>
                  <a:pt x="310" y="384"/>
                </a:lnTo>
                <a:lnTo>
                  <a:pt x="310" y="401"/>
                </a:lnTo>
                <a:lnTo>
                  <a:pt x="322" y="401"/>
                </a:lnTo>
                <a:lnTo>
                  <a:pt x="322" y="412"/>
                </a:lnTo>
                <a:lnTo>
                  <a:pt x="322" y="423"/>
                </a:lnTo>
                <a:lnTo>
                  <a:pt x="333" y="423"/>
                </a:lnTo>
                <a:lnTo>
                  <a:pt x="333" y="446"/>
                </a:lnTo>
                <a:lnTo>
                  <a:pt x="344" y="446"/>
                </a:lnTo>
                <a:lnTo>
                  <a:pt x="344" y="451"/>
                </a:lnTo>
                <a:lnTo>
                  <a:pt x="350" y="451"/>
                </a:lnTo>
                <a:lnTo>
                  <a:pt x="350" y="463"/>
                </a:lnTo>
                <a:lnTo>
                  <a:pt x="350" y="474"/>
                </a:lnTo>
                <a:lnTo>
                  <a:pt x="361" y="474"/>
                </a:lnTo>
                <a:lnTo>
                  <a:pt x="361" y="485"/>
                </a:lnTo>
                <a:lnTo>
                  <a:pt x="367" y="485"/>
                </a:lnTo>
                <a:lnTo>
                  <a:pt x="367" y="497"/>
                </a:lnTo>
                <a:lnTo>
                  <a:pt x="367" y="508"/>
                </a:lnTo>
                <a:lnTo>
                  <a:pt x="372" y="508"/>
                </a:lnTo>
                <a:lnTo>
                  <a:pt x="372" y="513"/>
                </a:lnTo>
                <a:lnTo>
                  <a:pt x="372" y="525"/>
                </a:lnTo>
                <a:lnTo>
                  <a:pt x="378" y="525"/>
                </a:lnTo>
                <a:lnTo>
                  <a:pt x="378" y="536"/>
                </a:lnTo>
                <a:lnTo>
                  <a:pt x="378" y="547"/>
                </a:lnTo>
                <a:lnTo>
                  <a:pt x="406" y="547"/>
                </a:lnTo>
                <a:lnTo>
                  <a:pt x="406" y="559"/>
                </a:lnTo>
                <a:lnTo>
                  <a:pt x="418" y="559"/>
                </a:lnTo>
                <a:lnTo>
                  <a:pt x="418" y="570"/>
                </a:lnTo>
                <a:lnTo>
                  <a:pt x="418" y="587"/>
                </a:lnTo>
                <a:lnTo>
                  <a:pt x="423" y="587"/>
                </a:lnTo>
                <a:lnTo>
                  <a:pt x="423" y="621"/>
                </a:lnTo>
                <a:lnTo>
                  <a:pt x="435" y="621"/>
                </a:lnTo>
                <a:lnTo>
                  <a:pt x="435" y="632"/>
                </a:lnTo>
                <a:lnTo>
                  <a:pt x="446" y="632"/>
                </a:lnTo>
                <a:lnTo>
                  <a:pt x="446" y="638"/>
                </a:lnTo>
                <a:lnTo>
                  <a:pt x="446" y="649"/>
                </a:lnTo>
                <a:lnTo>
                  <a:pt x="457" y="649"/>
                </a:lnTo>
                <a:lnTo>
                  <a:pt x="457" y="660"/>
                </a:lnTo>
                <a:lnTo>
                  <a:pt x="457" y="683"/>
                </a:lnTo>
                <a:lnTo>
                  <a:pt x="463" y="683"/>
                </a:lnTo>
                <a:lnTo>
                  <a:pt x="463" y="694"/>
                </a:lnTo>
                <a:lnTo>
                  <a:pt x="463" y="700"/>
                </a:lnTo>
                <a:lnTo>
                  <a:pt x="463" y="711"/>
                </a:lnTo>
                <a:lnTo>
                  <a:pt x="468" y="711"/>
                </a:lnTo>
                <a:lnTo>
                  <a:pt x="468" y="734"/>
                </a:lnTo>
                <a:lnTo>
                  <a:pt x="474" y="734"/>
                </a:lnTo>
                <a:lnTo>
                  <a:pt x="474" y="745"/>
                </a:lnTo>
                <a:lnTo>
                  <a:pt x="480" y="745"/>
                </a:lnTo>
                <a:lnTo>
                  <a:pt x="480" y="751"/>
                </a:lnTo>
                <a:lnTo>
                  <a:pt x="485" y="751"/>
                </a:lnTo>
                <a:lnTo>
                  <a:pt x="485" y="762"/>
                </a:lnTo>
                <a:lnTo>
                  <a:pt x="497" y="762"/>
                </a:lnTo>
                <a:lnTo>
                  <a:pt x="497" y="773"/>
                </a:lnTo>
                <a:lnTo>
                  <a:pt x="497" y="796"/>
                </a:lnTo>
                <a:lnTo>
                  <a:pt x="502" y="796"/>
                </a:lnTo>
                <a:lnTo>
                  <a:pt x="502" y="807"/>
                </a:lnTo>
                <a:lnTo>
                  <a:pt x="502" y="813"/>
                </a:lnTo>
                <a:lnTo>
                  <a:pt x="508" y="813"/>
                </a:lnTo>
                <a:lnTo>
                  <a:pt x="508" y="824"/>
                </a:lnTo>
                <a:lnTo>
                  <a:pt x="508" y="835"/>
                </a:lnTo>
                <a:lnTo>
                  <a:pt x="514" y="835"/>
                </a:lnTo>
                <a:lnTo>
                  <a:pt x="514" y="847"/>
                </a:lnTo>
                <a:lnTo>
                  <a:pt x="519" y="847"/>
                </a:lnTo>
                <a:lnTo>
                  <a:pt x="519" y="858"/>
                </a:lnTo>
                <a:lnTo>
                  <a:pt x="519" y="875"/>
                </a:lnTo>
                <a:lnTo>
                  <a:pt x="531" y="875"/>
                </a:lnTo>
                <a:lnTo>
                  <a:pt x="531" y="886"/>
                </a:lnTo>
                <a:lnTo>
                  <a:pt x="536" y="886"/>
                </a:lnTo>
                <a:lnTo>
                  <a:pt x="536" y="897"/>
                </a:lnTo>
                <a:lnTo>
                  <a:pt x="536" y="909"/>
                </a:lnTo>
                <a:lnTo>
                  <a:pt x="536" y="931"/>
                </a:lnTo>
                <a:lnTo>
                  <a:pt x="542" y="931"/>
                </a:lnTo>
                <a:lnTo>
                  <a:pt x="542" y="937"/>
                </a:lnTo>
                <a:lnTo>
                  <a:pt x="553" y="937"/>
                </a:lnTo>
                <a:lnTo>
                  <a:pt x="553" y="948"/>
                </a:lnTo>
                <a:lnTo>
                  <a:pt x="559" y="948"/>
                </a:lnTo>
                <a:lnTo>
                  <a:pt x="559" y="971"/>
                </a:lnTo>
                <a:lnTo>
                  <a:pt x="570" y="971"/>
                </a:lnTo>
                <a:lnTo>
                  <a:pt x="570" y="982"/>
                </a:lnTo>
                <a:lnTo>
                  <a:pt x="570" y="993"/>
                </a:lnTo>
                <a:lnTo>
                  <a:pt x="576" y="993"/>
                </a:lnTo>
                <a:lnTo>
                  <a:pt x="576" y="999"/>
                </a:lnTo>
                <a:lnTo>
                  <a:pt x="581" y="999"/>
                </a:lnTo>
                <a:lnTo>
                  <a:pt x="581" y="1010"/>
                </a:lnTo>
                <a:lnTo>
                  <a:pt x="587" y="1010"/>
                </a:lnTo>
                <a:lnTo>
                  <a:pt x="587" y="1022"/>
                </a:lnTo>
                <a:lnTo>
                  <a:pt x="593" y="1022"/>
                </a:lnTo>
                <a:lnTo>
                  <a:pt x="593" y="1033"/>
                </a:lnTo>
                <a:lnTo>
                  <a:pt x="610" y="1033"/>
                </a:lnTo>
                <a:lnTo>
                  <a:pt x="610" y="1056"/>
                </a:lnTo>
                <a:lnTo>
                  <a:pt x="615" y="1056"/>
                </a:lnTo>
                <a:lnTo>
                  <a:pt x="615" y="1061"/>
                </a:lnTo>
                <a:lnTo>
                  <a:pt x="621" y="1061"/>
                </a:lnTo>
                <a:lnTo>
                  <a:pt x="621" y="1072"/>
                </a:lnTo>
                <a:lnTo>
                  <a:pt x="627" y="1072"/>
                </a:lnTo>
                <a:lnTo>
                  <a:pt x="627" y="1106"/>
                </a:lnTo>
                <a:lnTo>
                  <a:pt x="627" y="1112"/>
                </a:lnTo>
                <a:lnTo>
                  <a:pt x="632" y="1112"/>
                </a:lnTo>
                <a:lnTo>
                  <a:pt x="632" y="1123"/>
                </a:lnTo>
                <a:lnTo>
                  <a:pt x="638" y="1123"/>
                </a:lnTo>
                <a:lnTo>
                  <a:pt x="638" y="1135"/>
                </a:lnTo>
                <a:lnTo>
                  <a:pt x="643" y="1135"/>
                </a:lnTo>
                <a:lnTo>
                  <a:pt x="643" y="1146"/>
                </a:lnTo>
                <a:lnTo>
                  <a:pt x="649" y="1146"/>
                </a:lnTo>
                <a:lnTo>
                  <a:pt x="649" y="1157"/>
                </a:lnTo>
                <a:lnTo>
                  <a:pt x="649" y="1174"/>
                </a:lnTo>
                <a:lnTo>
                  <a:pt x="655" y="1174"/>
                </a:lnTo>
                <a:lnTo>
                  <a:pt x="655" y="1185"/>
                </a:lnTo>
                <a:lnTo>
                  <a:pt x="655" y="1197"/>
                </a:lnTo>
                <a:lnTo>
                  <a:pt x="655" y="1208"/>
                </a:lnTo>
                <a:lnTo>
                  <a:pt x="660" y="1208"/>
                </a:lnTo>
                <a:lnTo>
                  <a:pt x="660" y="1219"/>
                </a:lnTo>
                <a:lnTo>
                  <a:pt x="660" y="1231"/>
                </a:lnTo>
                <a:lnTo>
                  <a:pt x="666" y="1231"/>
                </a:lnTo>
                <a:lnTo>
                  <a:pt x="666" y="1236"/>
                </a:lnTo>
                <a:lnTo>
                  <a:pt x="666" y="1248"/>
                </a:lnTo>
                <a:lnTo>
                  <a:pt x="672" y="1248"/>
                </a:lnTo>
                <a:lnTo>
                  <a:pt x="672" y="1259"/>
                </a:lnTo>
                <a:lnTo>
                  <a:pt x="677" y="1259"/>
                </a:lnTo>
                <a:lnTo>
                  <a:pt x="677" y="1270"/>
                </a:lnTo>
                <a:lnTo>
                  <a:pt x="689" y="1270"/>
                </a:lnTo>
                <a:lnTo>
                  <a:pt x="689" y="1281"/>
                </a:lnTo>
                <a:lnTo>
                  <a:pt x="689" y="1293"/>
                </a:lnTo>
                <a:lnTo>
                  <a:pt x="694" y="1293"/>
                </a:lnTo>
                <a:lnTo>
                  <a:pt x="694" y="1298"/>
                </a:lnTo>
                <a:lnTo>
                  <a:pt x="694" y="1310"/>
                </a:lnTo>
                <a:lnTo>
                  <a:pt x="711" y="1310"/>
                </a:lnTo>
                <a:lnTo>
                  <a:pt x="711" y="1321"/>
                </a:lnTo>
                <a:lnTo>
                  <a:pt x="717" y="1321"/>
                </a:lnTo>
                <a:lnTo>
                  <a:pt x="717" y="1332"/>
                </a:lnTo>
                <a:lnTo>
                  <a:pt x="728" y="1332"/>
                </a:lnTo>
                <a:lnTo>
                  <a:pt x="728" y="1355"/>
                </a:lnTo>
                <a:lnTo>
                  <a:pt x="728" y="1360"/>
                </a:lnTo>
                <a:lnTo>
                  <a:pt x="734" y="1360"/>
                </a:lnTo>
                <a:lnTo>
                  <a:pt x="734" y="1372"/>
                </a:lnTo>
                <a:lnTo>
                  <a:pt x="745" y="1372"/>
                </a:lnTo>
                <a:lnTo>
                  <a:pt x="745" y="1383"/>
                </a:lnTo>
                <a:lnTo>
                  <a:pt x="745" y="1394"/>
                </a:lnTo>
                <a:lnTo>
                  <a:pt x="751" y="1394"/>
                </a:lnTo>
                <a:lnTo>
                  <a:pt x="751" y="1406"/>
                </a:lnTo>
                <a:lnTo>
                  <a:pt x="756" y="1406"/>
                </a:lnTo>
                <a:lnTo>
                  <a:pt x="756" y="1417"/>
                </a:lnTo>
                <a:lnTo>
                  <a:pt x="756" y="1423"/>
                </a:lnTo>
                <a:lnTo>
                  <a:pt x="773" y="1423"/>
                </a:lnTo>
                <a:lnTo>
                  <a:pt x="773" y="1434"/>
                </a:lnTo>
                <a:lnTo>
                  <a:pt x="773" y="1445"/>
                </a:lnTo>
                <a:lnTo>
                  <a:pt x="779" y="1445"/>
                </a:lnTo>
                <a:lnTo>
                  <a:pt x="779" y="1456"/>
                </a:lnTo>
                <a:lnTo>
                  <a:pt x="785" y="1456"/>
                </a:lnTo>
                <a:lnTo>
                  <a:pt x="785" y="1485"/>
                </a:lnTo>
                <a:lnTo>
                  <a:pt x="790" y="1485"/>
                </a:lnTo>
                <a:lnTo>
                  <a:pt x="790" y="1507"/>
                </a:lnTo>
                <a:lnTo>
                  <a:pt x="802" y="1507"/>
                </a:lnTo>
                <a:lnTo>
                  <a:pt x="802" y="1519"/>
                </a:lnTo>
                <a:lnTo>
                  <a:pt x="807" y="1519"/>
                </a:lnTo>
                <a:lnTo>
                  <a:pt x="807" y="1530"/>
                </a:lnTo>
                <a:lnTo>
                  <a:pt x="813" y="1530"/>
                </a:lnTo>
                <a:lnTo>
                  <a:pt x="813" y="1536"/>
                </a:lnTo>
                <a:lnTo>
                  <a:pt x="824" y="1536"/>
                </a:lnTo>
                <a:lnTo>
                  <a:pt x="824" y="1547"/>
                </a:lnTo>
                <a:lnTo>
                  <a:pt x="835" y="1547"/>
                </a:lnTo>
                <a:lnTo>
                  <a:pt x="835" y="1558"/>
                </a:lnTo>
                <a:lnTo>
                  <a:pt x="847" y="1558"/>
                </a:lnTo>
                <a:lnTo>
                  <a:pt x="847" y="1581"/>
                </a:lnTo>
                <a:lnTo>
                  <a:pt x="847" y="1592"/>
                </a:lnTo>
                <a:lnTo>
                  <a:pt x="858" y="1592"/>
                </a:lnTo>
                <a:lnTo>
                  <a:pt x="858" y="1598"/>
                </a:lnTo>
                <a:lnTo>
                  <a:pt x="875" y="1598"/>
                </a:lnTo>
                <a:lnTo>
                  <a:pt x="875" y="1609"/>
                </a:lnTo>
                <a:lnTo>
                  <a:pt x="875" y="1631"/>
                </a:lnTo>
                <a:lnTo>
                  <a:pt x="881" y="1631"/>
                </a:lnTo>
                <a:lnTo>
                  <a:pt x="881" y="1654"/>
                </a:lnTo>
                <a:lnTo>
                  <a:pt x="903" y="1654"/>
                </a:lnTo>
                <a:lnTo>
                  <a:pt x="903" y="1660"/>
                </a:lnTo>
                <a:lnTo>
                  <a:pt x="903" y="1671"/>
                </a:lnTo>
                <a:lnTo>
                  <a:pt x="915" y="1671"/>
                </a:lnTo>
                <a:lnTo>
                  <a:pt x="915" y="1694"/>
                </a:lnTo>
                <a:lnTo>
                  <a:pt x="920" y="1694"/>
                </a:lnTo>
                <a:lnTo>
                  <a:pt x="920" y="1705"/>
                </a:lnTo>
                <a:lnTo>
                  <a:pt x="920" y="1716"/>
                </a:lnTo>
                <a:lnTo>
                  <a:pt x="926" y="1716"/>
                </a:lnTo>
                <a:lnTo>
                  <a:pt x="926" y="1722"/>
                </a:lnTo>
                <a:lnTo>
                  <a:pt x="931" y="1722"/>
                </a:lnTo>
                <a:lnTo>
                  <a:pt x="931" y="1733"/>
                </a:lnTo>
                <a:lnTo>
                  <a:pt x="931" y="1744"/>
                </a:lnTo>
                <a:lnTo>
                  <a:pt x="937" y="1744"/>
                </a:lnTo>
                <a:lnTo>
                  <a:pt x="937" y="1767"/>
                </a:lnTo>
                <a:lnTo>
                  <a:pt x="937" y="1778"/>
                </a:lnTo>
                <a:lnTo>
                  <a:pt x="965" y="1778"/>
                </a:lnTo>
                <a:lnTo>
                  <a:pt x="965" y="1784"/>
                </a:lnTo>
                <a:lnTo>
                  <a:pt x="971" y="1784"/>
                </a:lnTo>
                <a:lnTo>
                  <a:pt x="971" y="1795"/>
                </a:lnTo>
                <a:lnTo>
                  <a:pt x="971" y="1818"/>
                </a:lnTo>
                <a:lnTo>
                  <a:pt x="982" y="1818"/>
                </a:lnTo>
                <a:lnTo>
                  <a:pt x="982" y="1829"/>
                </a:lnTo>
                <a:lnTo>
                  <a:pt x="982" y="1840"/>
                </a:lnTo>
                <a:lnTo>
                  <a:pt x="988" y="1840"/>
                </a:lnTo>
                <a:lnTo>
                  <a:pt x="988" y="1857"/>
                </a:lnTo>
                <a:lnTo>
                  <a:pt x="999" y="1857"/>
                </a:lnTo>
                <a:lnTo>
                  <a:pt x="999" y="1869"/>
                </a:lnTo>
                <a:lnTo>
                  <a:pt x="1005" y="1869"/>
                </a:lnTo>
                <a:lnTo>
                  <a:pt x="1005" y="1880"/>
                </a:lnTo>
                <a:lnTo>
                  <a:pt x="1016" y="1880"/>
                </a:lnTo>
                <a:lnTo>
                  <a:pt x="1016" y="1891"/>
                </a:lnTo>
                <a:lnTo>
                  <a:pt x="1022" y="1891"/>
                </a:lnTo>
                <a:lnTo>
                  <a:pt x="1022" y="1897"/>
                </a:lnTo>
                <a:lnTo>
                  <a:pt x="1022" y="1908"/>
                </a:lnTo>
                <a:lnTo>
                  <a:pt x="1039" y="1908"/>
                </a:lnTo>
                <a:lnTo>
                  <a:pt x="1039" y="1919"/>
                </a:lnTo>
                <a:lnTo>
                  <a:pt x="1061" y="1919"/>
                </a:lnTo>
                <a:lnTo>
                  <a:pt x="1061" y="1942"/>
                </a:lnTo>
                <a:lnTo>
                  <a:pt x="1061" y="1953"/>
                </a:lnTo>
                <a:lnTo>
                  <a:pt x="1061" y="1959"/>
                </a:lnTo>
                <a:lnTo>
                  <a:pt x="1073" y="1959"/>
                </a:lnTo>
                <a:lnTo>
                  <a:pt x="1073" y="1970"/>
                </a:lnTo>
                <a:lnTo>
                  <a:pt x="1095" y="1970"/>
                </a:lnTo>
                <a:lnTo>
                  <a:pt x="1095" y="1982"/>
                </a:lnTo>
                <a:lnTo>
                  <a:pt x="1123" y="1982"/>
                </a:lnTo>
                <a:lnTo>
                  <a:pt x="1123" y="1993"/>
                </a:lnTo>
                <a:lnTo>
                  <a:pt x="1135" y="1993"/>
                </a:lnTo>
                <a:lnTo>
                  <a:pt x="1135" y="2004"/>
                </a:lnTo>
                <a:lnTo>
                  <a:pt x="1140" y="2004"/>
                </a:lnTo>
                <a:lnTo>
                  <a:pt x="1140" y="2015"/>
                </a:lnTo>
                <a:lnTo>
                  <a:pt x="1146" y="2015"/>
                </a:lnTo>
                <a:lnTo>
                  <a:pt x="1146" y="2021"/>
                </a:lnTo>
                <a:lnTo>
                  <a:pt x="1157" y="2021"/>
                </a:lnTo>
                <a:lnTo>
                  <a:pt x="1157" y="2032"/>
                </a:lnTo>
                <a:lnTo>
                  <a:pt x="1169" y="2032"/>
                </a:lnTo>
                <a:lnTo>
                  <a:pt x="1169" y="2044"/>
                </a:lnTo>
                <a:lnTo>
                  <a:pt x="1169" y="2055"/>
                </a:lnTo>
                <a:lnTo>
                  <a:pt x="1208" y="2055"/>
                </a:lnTo>
                <a:lnTo>
                  <a:pt x="1208" y="2066"/>
                </a:lnTo>
                <a:lnTo>
                  <a:pt x="1214" y="2066"/>
                </a:lnTo>
                <a:lnTo>
                  <a:pt x="1214" y="2089"/>
                </a:lnTo>
                <a:lnTo>
                  <a:pt x="1214" y="2106"/>
                </a:lnTo>
                <a:lnTo>
                  <a:pt x="1219" y="2106"/>
                </a:lnTo>
                <a:lnTo>
                  <a:pt x="1219" y="2117"/>
                </a:lnTo>
                <a:lnTo>
                  <a:pt x="1231" y="2117"/>
                </a:lnTo>
                <a:lnTo>
                  <a:pt x="1231" y="2128"/>
                </a:lnTo>
                <a:lnTo>
                  <a:pt x="1248" y="2128"/>
                </a:lnTo>
                <a:lnTo>
                  <a:pt x="1248" y="2140"/>
                </a:lnTo>
                <a:lnTo>
                  <a:pt x="1259" y="2140"/>
                </a:lnTo>
                <a:lnTo>
                  <a:pt x="1259" y="2151"/>
                </a:lnTo>
                <a:lnTo>
                  <a:pt x="1293" y="2151"/>
                </a:lnTo>
                <a:lnTo>
                  <a:pt x="1293" y="2162"/>
                </a:lnTo>
                <a:lnTo>
                  <a:pt x="1304" y="2162"/>
                </a:lnTo>
                <a:lnTo>
                  <a:pt x="1304" y="2168"/>
                </a:lnTo>
                <a:lnTo>
                  <a:pt x="1310" y="2168"/>
                </a:lnTo>
                <a:lnTo>
                  <a:pt x="1310" y="2179"/>
                </a:lnTo>
                <a:lnTo>
                  <a:pt x="1310" y="2191"/>
                </a:lnTo>
                <a:lnTo>
                  <a:pt x="1338" y="2191"/>
                </a:lnTo>
                <a:lnTo>
                  <a:pt x="1338" y="2202"/>
                </a:lnTo>
                <a:lnTo>
                  <a:pt x="1338" y="2213"/>
                </a:lnTo>
                <a:lnTo>
                  <a:pt x="1366" y="2213"/>
                </a:lnTo>
                <a:lnTo>
                  <a:pt x="1366" y="2236"/>
                </a:lnTo>
                <a:lnTo>
                  <a:pt x="1389" y="2236"/>
                </a:lnTo>
                <a:lnTo>
                  <a:pt x="1389" y="2241"/>
                </a:lnTo>
                <a:lnTo>
                  <a:pt x="1395" y="2241"/>
                </a:lnTo>
                <a:lnTo>
                  <a:pt x="1395" y="2253"/>
                </a:lnTo>
                <a:lnTo>
                  <a:pt x="1395" y="2264"/>
                </a:lnTo>
                <a:lnTo>
                  <a:pt x="1395" y="2275"/>
                </a:lnTo>
                <a:lnTo>
                  <a:pt x="1434" y="2275"/>
                </a:lnTo>
                <a:lnTo>
                  <a:pt x="1434" y="2287"/>
                </a:lnTo>
                <a:lnTo>
                  <a:pt x="1451" y="2287"/>
                </a:lnTo>
                <a:lnTo>
                  <a:pt x="1451" y="2298"/>
                </a:lnTo>
                <a:lnTo>
                  <a:pt x="1507" y="2298"/>
                </a:lnTo>
                <a:lnTo>
                  <a:pt x="1507" y="2309"/>
                </a:lnTo>
                <a:lnTo>
                  <a:pt x="1575" y="2309"/>
                </a:lnTo>
                <a:lnTo>
                  <a:pt x="1575" y="2320"/>
                </a:lnTo>
                <a:lnTo>
                  <a:pt x="1626" y="2320"/>
                </a:lnTo>
                <a:lnTo>
                  <a:pt x="1626" y="2332"/>
                </a:lnTo>
                <a:lnTo>
                  <a:pt x="1632" y="2332"/>
                </a:lnTo>
                <a:lnTo>
                  <a:pt x="1632" y="2343"/>
                </a:lnTo>
                <a:lnTo>
                  <a:pt x="1637" y="2343"/>
                </a:lnTo>
                <a:lnTo>
                  <a:pt x="1637" y="2354"/>
                </a:lnTo>
                <a:lnTo>
                  <a:pt x="1666" y="2354"/>
                </a:lnTo>
                <a:lnTo>
                  <a:pt x="1666" y="2366"/>
                </a:lnTo>
                <a:lnTo>
                  <a:pt x="1688" y="2366"/>
                </a:lnTo>
                <a:lnTo>
                  <a:pt x="1688" y="2371"/>
                </a:lnTo>
                <a:lnTo>
                  <a:pt x="1705" y="2371"/>
                </a:lnTo>
                <a:lnTo>
                  <a:pt x="1705" y="2388"/>
                </a:lnTo>
                <a:lnTo>
                  <a:pt x="1728" y="2388"/>
                </a:lnTo>
                <a:lnTo>
                  <a:pt x="1728" y="2399"/>
                </a:lnTo>
                <a:lnTo>
                  <a:pt x="1728" y="2411"/>
                </a:lnTo>
                <a:lnTo>
                  <a:pt x="1762" y="2411"/>
                </a:lnTo>
                <a:lnTo>
                  <a:pt x="1762" y="2422"/>
                </a:lnTo>
                <a:lnTo>
                  <a:pt x="1773" y="2422"/>
                </a:lnTo>
                <a:lnTo>
                  <a:pt x="1773" y="2433"/>
                </a:lnTo>
                <a:lnTo>
                  <a:pt x="1812" y="2433"/>
                </a:lnTo>
                <a:lnTo>
                  <a:pt x="1812" y="2445"/>
                </a:lnTo>
                <a:lnTo>
                  <a:pt x="1835" y="2445"/>
                </a:lnTo>
                <a:lnTo>
                  <a:pt x="1835" y="2456"/>
                </a:lnTo>
                <a:lnTo>
                  <a:pt x="1937" y="2456"/>
                </a:lnTo>
                <a:lnTo>
                  <a:pt x="1937" y="2478"/>
                </a:lnTo>
                <a:lnTo>
                  <a:pt x="1942" y="2478"/>
                </a:lnTo>
                <a:lnTo>
                  <a:pt x="1942" y="2490"/>
                </a:lnTo>
                <a:lnTo>
                  <a:pt x="1971" y="2490"/>
                </a:lnTo>
                <a:lnTo>
                  <a:pt x="1971" y="2501"/>
                </a:lnTo>
                <a:lnTo>
                  <a:pt x="2061" y="2501"/>
                </a:lnTo>
                <a:lnTo>
                  <a:pt x="2061" y="2518"/>
                </a:lnTo>
                <a:lnTo>
                  <a:pt x="2123" y="2518"/>
                </a:lnTo>
                <a:lnTo>
                  <a:pt x="2123" y="2529"/>
                </a:lnTo>
                <a:lnTo>
                  <a:pt x="2174" y="2529"/>
                </a:lnTo>
                <a:lnTo>
                  <a:pt x="2174" y="2541"/>
                </a:lnTo>
                <a:lnTo>
                  <a:pt x="2185" y="2541"/>
                </a:lnTo>
                <a:lnTo>
                  <a:pt x="2185" y="2558"/>
                </a:lnTo>
                <a:lnTo>
                  <a:pt x="2191" y="2558"/>
                </a:lnTo>
                <a:lnTo>
                  <a:pt x="2191" y="2569"/>
                </a:lnTo>
                <a:lnTo>
                  <a:pt x="2213" y="2569"/>
                </a:lnTo>
                <a:lnTo>
                  <a:pt x="2213" y="2580"/>
                </a:lnTo>
                <a:lnTo>
                  <a:pt x="2225" y="2580"/>
                </a:lnTo>
                <a:lnTo>
                  <a:pt x="2225" y="2597"/>
                </a:lnTo>
                <a:lnTo>
                  <a:pt x="2586" y="2597"/>
                </a:lnTo>
                <a:lnTo>
                  <a:pt x="2586" y="2608"/>
                </a:lnTo>
                <a:lnTo>
                  <a:pt x="2609" y="2608"/>
                </a:lnTo>
                <a:lnTo>
                  <a:pt x="2609" y="2625"/>
                </a:lnTo>
                <a:lnTo>
                  <a:pt x="2880" y="2625"/>
                </a:lnTo>
                <a:lnTo>
                  <a:pt x="2880" y="2642"/>
                </a:lnTo>
                <a:lnTo>
                  <a:pt x="3004" y="2642"/>
                </a:lnTo>
                <a:lnTo>
                  <a:pt x="3004" y="2665"/>
                </a:lnTo>
                <a:lnTo>
                  <a:pt x="3264" y="2665"/>
                </a:lnTo>
                <a:lnTo>
                  <a:pt x="3264" y="2682"/>
                </a:lnTo>
                <a:lnTo>
                  <a:pt x="3292" y="2682"/>
                </a:lnTo>
                <a:lnTo>
                  <a:pt x="3292" y="2704"/>
                </a:lnTo>
                <a:lnTo>
                  <a:pt x="3315" y="2704"/>
                </a:lnTo>
                <a:lnTo>
                  <a:pt x="3315" y="2727"/>
                </a:lnTo>
                <a:lnTo>
                  <a:pt x="4258" y="2727"/>
                </a:lnTo>
              </a:path>
            </a:pathLst>
          </a:custGeom>
          <a:noFill/>
          <a:ln w="36513">
            <a:solidFill>
              <a:srgbClr val="00FFFF"/>
            </a:solidFill>
            <a:round/>
            <a:headEnd/>
            <a:tailEnd/>
          </a:ln>
        </p:spPr>
        <p:txBody>
          <a:bodyPr/>
          <a:lstStyle/>
          <a:p>
            <a:endParaRPr lang="ru-RU"/>
          </a:p>
        </p:txBody>
      </p:sp>
      <p:sp>
        <p:nvSpPr>
          <p:cNvPr id="121903" name="Rectangle 47"/>
          <p:cNvSpPr>
            <a:spLocks noChangeArrowheads="1"/>
          </p:cNvSpPr>
          <p:nvPr/>
        </p:nvSpPr>
        <p:spPr bwMode="auto">
          <a:xfrm>
            <a:off x="1098550" y="5894388"/>
            <a:ext cx="128588" cy="198437"/>
          </a:xfrm>
          <a:prstGeom prst="rect">
            <a:avLst/>
          </a:prstGeom>
          <a:noFill/>
          <a:ln w="9525">
            <a:noFill/>
            <a:miter lim="800000"/>
            <a:headEnd/>
            <a:tailEnd/>
          </a:ln>
        </p:spPr>
        <p:txBody>
          <a:bodyPr wrap="none" lIns="0" tIns="0" rIns="0" bIns="0">
            <a:spAutoFit/>
          </a:bodyPr>
          <a:lstStyle/>
          <a:p>
            <a:pPr algn="ctr" eaLnBrk="0" hangingPunct="0"/>
            <a:r>
              <a:rPr lang="en-US" sz="1300" b="1">
                <a:solidFill>
                  <a:srgbClr val="FFFFFF"/>
                </a:solidFill>
              </a:rPr>
              <a:t>O</a:t>
            </a:r>
            <a:endParaRPr lang="en-US"/>
          </a:p>
        </p:txBody>
      </p:sp>
      <p:sp>
        <p:nvSpPr>
          <p:cNvPr id="121904" name="Line 48"/>
          <p:cNvSpPr>
            <a:spLocks noChangeShapeType="1"/>
          </p:cNvSpPr>
          <p:nvPr/>
        </p:nvSpPr>
        <p:spPr bwMode="auto">
          <a:xfrm>
            <a:off x="1028700" y="6089650"/>
            <a:ext cx="274638" cy="1588"/>
          </a:xfrm>
          <a:prstGeom prst="line">
            <a:avLst/>
          </a:prstGeom>
          <a:noFill/>
          <a:ln w="9525">
            <a:solidFill>
              <a:srgbClr val="FFFFFF"/>
            </a:solidFill>
            <a:round/>
            <a:headEnd/>
            <a:tailEnd/>
          </a:ln>
        </p:spPr>
        <p:txBody>
          <a:bodyPr/>
          <a:lstStyle/>
          <a:p>
            <a:endParaRPr lang="ru-RU"/>
          </a:p>
        </p:txBody>
      </p:sp>
      <p:sp>
        <p:nvSpPr>
          <p:cNvPr id="121905" name="Rectangle 49"/>
          <p:cNvSpPr>
            <a:spLocks noChangeArrowheads="1"/>
          </p:cNvSpPr>
          <p:nvPr/>
        </p:nvSpPr>
        <p:spPr bwMode="auto">
          <a:xfrm>
            <a:off x="1500188" y="5894388"/>
            <a:ext cx="127000" cy="198437"/>
          </a:xfrm>
          <a:prstGeom prst="rect">
            <a:avLst/>
          </a:prstGeom>
          <a:noFill/>
          <a:ln w="9525">
            <a:noFill/>
            <a:miter lim="800000"/>
            <a:headEnd/>
            <a:tailEnd/>
          </a:ln>
        </p:spPr>
        <p:txBody>
          <a:bodyPr wrap="none" lIns="0" tIns="0" rIns="0" bIns="0">
            <a:spAutoFit/>
          </a:bodyPr>
          <a:lstStyle/>
          <a:p>
            <a:pPr algn="ctr" eaLnBrk="0" hangingPunct="0"/>
            <a:r>
              <a:rPr lang="en-US" sz="1300" b="1">
                <a:solidFill>
                  <a:srgbClr val="FFFFFF"/>
                </a:solidFill>
              </a:rPr>
              <a:t>N</a:t>
            </a:r>
            <a:endParaRPr lang="en-US"/>
          </a:p>
        </p:txBody>
      </p:sp>
      <p:sp>
        <p:nvSpPr>
          <p:cNvPr id="121906" name="Line 50"/>
          <p:cNvSpPr>
            <a:spLocks noChangeShapeType="1"/>
          </p:cNvSpPr>
          <p:nvPr/>
        </p:nvSpPr>
        <p:spPr bwMode="auto">
          <a:xfrm>
            <a:off x="1431925" y="6089650"/>
            <a:ext cx="274638" cy="1588"/>
          </a:xfrm>
          <a:prstGeom prst="line">
            <a:avLst/>
          </a:prstGeom>
          <a:noFill/>
          <a:ln w="9525">
            <a:solidFill>
              <a:srgbClr val="FFFFFF"/>
            </a:solidFill>
            <a:round/>
            <a:headEnd/>
            <a:tailEnd/>
          </a:ln>
        </p:spPr>
        <p:txBody>
          <a:bodyPr/>
          <a:lstStyle/>
          <a:p>
            <a:endParaRPr lang="ru-RU"/>
          </a:p>
        </p:txBody>
      </p:sp>
      <p:sp>
        <p:nvSpPr>
          <p:cNvPr id="121907" name="Rectangle 51"/>
          <p:cNvSpPr>
            <a:spLocks noChangeArrowheads="1"/>
          </p:cNvSpPr>
          <p:nvPr/>
        </p:nvSpPr>
        <p:spPr bwMode="auto">
          <a:xfrm>
            <a:off x="2312988" y="5884863"/>
            <a:ext cx="223202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Number of patients at risk:</a:t>
            </a:r>
            <a:endParaRPr lang="en-US"/>
          </a:p>
        </p:txBody>
      </p:sp>
      <p:sp>
        <p:nvSpPr>
          <p:cNvPr id="121908" name="Line 52"/>
          <p:cNvSpPr>
            <a:spLocks noChangeShapeType="1"/>
          </p:cNvSpPr>
          <p:nvPr/>
        </p:nvSpPr>
        <p:spPr bwMode="auto">
          <a:xfrm>
            <a:off x="2249488" y="6089650"/>
            <a:ext cx="4881562" cy="1588"/>
          </a:xfrm>
          <a:prstGeom prst="line">
            <a:avLst/>
          </a:prstGeom>
          <a:noFill/>
          <a:ln w="9525">
            <a:solidFill>
              <a:srgbClr val="FFFFFF"/>
            </a:solidFill>
            <a:round/>
            <a:headEnd/>
            <a:tailEnd/>
          </a:ln>
        </p:spPr>
        <p:txBody>
          <a:bodyPr/>
          <a:lstStyle/>
          <a:p>
            <a:endParaRPr lang="ru-RU"/>
          </a:p>
        </p:txBody>
      </p:sp>
      <p:sp>
        <p:nvSpPr>
          <p:cNvPr id="121909" name="Rectangle 53"/>
          <p:cNvSpPr>
            <a:spLocks noChangeArrowheads="1"/>
          </p:cNvSpPr>
          <p:nvPr/>
        </p:nvSpPr>
        <p:spPr bwMode="auto">
          <a:xfrm>
            <a:off x="7802563" y="5903913"/>
            <a:ext cx="868362"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Treatment</a:t>
            </a:r>
            <a:endParaRPr lang="en-US"/>
          </a:p>
        </p:txBody>
      </p:sp>
      <p:sp>
        <p:nvSpPr>
          <p:cNvPr id="121910" name="Rectangle 54"/>
          <p:cNvSpPr>
            <a:spLocks noChangeArrowheads="1"/>
          </p:cNvSpPr>
          <p:nvPr/>
        </p:nvSpPr>
        <p:spPr bwMode="auto">
          <a:xfrm>
            <a:off x="992188" y="6138863"/>
            <a:ext cx="31432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278</a:t>
            </a:r>
            <a:endParaRPr lang="en-US"/>
          </a:p>
        </p:txBody>
      </p:sp>
      <p:sp>
        <p:nvSpPr>
          <p:cNvPr id="121911" name="Rectangle 55"/>
          <p:cNvSpPr>
            <a:spLocks noChangeArrowheads="1"/>
          </p:cNvSpPr>
          <p:nvPr/>
        </p:nvSpPr>
        <p:spPr bwMode="auto">
          <a:xfrm>
            <a:off x="1397000" y="6138863"/>
            <a:ext cx="31432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286</a:t>
            </a:r>
            <a:endParaRPr lang="en-US"/>
          </a:p>
        </p:txBody>
      </p:sp>
      <p:sp>
        <p:nvSpPr>
          <p:cNvPr id="121912" name="Rectangle 56"/>
          <p:cNvSpPr>
            <a:spLocks noChangeArrowheads="1"/>
          </p:cNvSpPr>
          <p:nvPr/>
        </p:nvSpPr>
        <p:spPr bwMode="auto">
          <a:xfrm>
            <a:off x="2312988" y="6138863"/>
            <a:ext cx="31432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144</a:t>
            </a:r>
            <a:endParaRPr lang="en-US"/>
          </a:p>
        </p:txBody>
      </p:sp>
      <p:sp>
        <p:nvSpPr>
          <p:cNvPr id="121913" name="Rectangle 57"/>
          <p:cNvSpPr>
            <a:spLocks noChangeArrowheads="1"/>
          </p:cNvSpPr>
          <p:nvPr/>
        </p:nvSpPr>
        <p:spPr bwMode="auto">
          <a:xfrm>
            <a:off x="3286125" y="6138863"/>
            <a:ext cx="209550"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31</a:t>
            </a:r>
            <a:endParaRPr lang="en-US"/>
          </a:p>
        </p:txBody>
      </p:sp>
      <p:sp>
        <p:nvSpPr>
          <p:cNvPr id="121914" name="Rectangle 58"/>
          <p:cNvSpPr>
            <a:spLocks noChangeArrowheads="1"/>
          </p:cNvSpPr>
          <p:nvPr/>
        </p:nvSpPr>
        <p:spPr bwMode="auto">
          <a:xfrm>
            <a:off x="4203700" y="6138863"/>
            <a:ext cx="209550"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11</a:t>
            </a:r>
            <a:endParaRPr lang="en-US"/>
          </a:p>
        </p:txBody>
      </p:sp>
      <p:sp>
        <p:nvSpPr>
          <p:cNvPr id="121915" name="Rectangle 59"/>
          <p:cNvSpPr>
            <a:spLocks noChangeArrowheads="1"/>
          </p:cNvSpPr>
          <p:nvPr/>
        </p:nvSpPr>
        <p:spPr bwMode="auto">
          <a:xfrm>
            <a:off x="5165725" y="6138863"/>
            <a:ext cx="10477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6</a:t>
            </a:r>
            <a:endParaRPr lang="en-US"/>
          </a:p>
        </p:txBody>
      </p:sp>
      <p:sp>
        <p:nvSpPr>
          <p:cNvPr id="121916" name="Rectangle 60"/>
          <p:cNvSpPr>
            <a:spLocks noChangeArrowheads="1"/>
          </p:cNvSpPr>
          <p:nvPr/>
        </p:nvSpPr>
        <p:spPr bwMode="auto">
          <a:xfrm>
            <a:off x="6083300" y="6138863"/>
            <a:ext cx="10477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3</a:t>
            </a:r>
            <a:endParaRPr lang="en-US"/>
          </a:p>
        </p:txBody>
      </p:sp>
      <p:sp>
        <p:nvSpPr>
          <p:cNvPr id="121917" name="Rectangle 61"/>
          <p:cNvSpPr>
            <a:spLocks noChangeArrowheads="1"/>
          </p:cNvSpPr>
          <p:nvPr/>
        </p:nvSpPr>
        <p:spPr bwMode="auto">
          <a:xfrm>
            <a:off x="7010400" y="6138863"/>
            <a:ext cx="10477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0</a:t>
            </a:r>
            <a:endParaRPr lang="en-US"/>
          </a:p>
        </p:txBody>
      </p:sp>
      <p:sp>
        <p:nvSpPr>
          <p:cNvPr id="121918" name="Rectangle 62"/>
          <p:cNvSpPr>
            <a:spLocks noChangeArrowheads="1"/>
          </p:cNvSpPr>
          <p:nvPr/>
        </p:nvSpPr>
        <p:spPr bwMode="auto">
          <a:xfrm>
            <a:off x="992188" y="6348413"/>
            <a:ext cx="31432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254</a:t>
            </a:r>
            <a:endParaRPr lang="en-US"/>
          </a:p>
        </p:txBody>
      </p:sp>
      <p:sp>
        <p:nvSpPr>
          <p:cNvPr id="121919" name="Rectangle 63"/>
          <p:cNvSpPr>
            <a:spLocks noChangeArrowheads="1"/>
          </p:cNvSpPr>
          <p:nvPr/>
        </p:nvSpPr>
        <p:spPr bwMode="auto">
          <a:xfrm>
            <a:off x="1397000" y="6348413"/>
            <a:ext cx="31432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287</a:t>
            </a:r>
            <a:endParaRPr lang="en-US"/>
          </a:p>
        </p:txBody>
      </p:sp>
      <p:sp>
        <p:nvSpPr>
          <p:cNvPr id="121920" name="Rectangle 64"/>
          <p:cNvSpPr>
            <a:spLocks noChangeArrowheads="1"/>
          </p:cNvSpPr>
          <p:nvPr/>
        </p:nvSpPr>
        <p:spPr bwMode="auto">
          <a:xfrm>
            <a:off x="2312988" y="6348413"/>
            <a:ext cx="31432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175</a:t>
            </a:r>
            <a:endParaRPr lang="en-US"/>
          </a:p>
        </p:txBody>
      </p:sp>
      <p:sp>
        <p:nvSpPr>
          <p:cNvPr id="121921" name="Rectangle 65"/>
          <p:cNvSpPr>
            <a:spLocks noChangeArrowheads="1"/>
          </p:cNvSpPr>
          <p:nvPr/>
        </p:nvSpPr>
        <p:spPr bwMode="auto">
          <a:xfrm>
            <a:off x="3286125" y="6348413"/>
            <a:ext cx="209550"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76</a:t>
            </a:r>
            <a:endParaRPr lang="en-US"/>
          </a:p>
        </p:txBody>
      </p:sp>
      <p:sp>
        <p:nvSpPr>
          <p:cNvPr id="121922" name="Rectangle 66"/>
          <p:cNvSpPr>
            <a:spLocks noChangeArrowheads="1"/>
          </p:cNvSpPr>
          <p:nvPr/>
        </p:nvSpPr>
        <p:spPr bwMode="auto">
          <a:xfrm>
            <a:off x="4203700" y="6348413"/>
            <a:ext cx="209550"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39</a:t>
            </a:r>
            <a:endParaRPr lang="en-US"/>
          </a:p>
        </p:txBody>
      </p:sp>
      <p:sp>
        <p:nvSpPr>
          <p:cNvPr id="121923" name="Rectangle 67"/>
          <p:cNvSpPr>
            <a:spLocks noChangeArrowheads="1"/>
          </p:cNvSpPr>
          <p:nvPr/>
        </p:nvSpPr>
        <p:spPr bwMode="auto">
          <a:xfrm>
            <a:off x="5119688" y="6348413"/>
            <a:ext cx="209550"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23</a:t>
            </a:r>
            <a:endParaRPr lang="en-US"/>
          </a:p>
        </p:txBody>
      </p:sp>
      <p:sp>
        <p:nvSpPr>
          <p:cNvPr id="121924" name="Rectangle 68"/>
          <p:cNvSpPr>
            <a:spLocks noChangeArrowheads="1"/>
          </p:cNvSpPr>
          <p:nvPr/>
        </p:nvSpPr>
        <p:spPr bwMode="auto">
          <a:xfrm>
            <a:off x="6038850" y="6348413"/>
            <a:ext cx="209550"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14</a:t>
            </a:r>
            <a:endParaRPr lang="en-US"/>
          </a:p>
        </p:txBody>
      </p:sp>
      <p:sp>
        <p:nvSpPr>
          <p:cNvPr id="121925" name="Rectangle 69"/>
          <p:cNvSpPr>
            <a:spLocks noChangeArrowheads="1"/>
          </p:cNvSpPr>
          <p:nvPr/>
        </p:nvSpPr>
        <p:spPr bwMode="auto">
          <a:xfrm>
            <a:off x="7010400" y="6348413"/>
            <a:ext cx="104775"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6</a:t>
            </a:r>
            <a:endParaRPr lang="en-US"/>
          </a:p>
        </p:txBody>
      </p:sp>
      <p:sp>
        <p:nvSpPr>
          <p:cNvPr id="121926" name="Line 70"/>
          <p:cNvSpPr>
            <a:spLocks noChangeShapeType="1"/>
          </p:cNvSpPr>
          <p:nvPr/>
        </p:nvSpPr>
        <p:spPr bwMode="auto">
          <a:xfrm>
            <a:off x="7318375" y="6203950"/>
            <a:ext cx="403225" cy="1588"/>
          </a:xfrm>
          <a:prstGeom prst="line">
            <a:avLst/>
          </a:prstGeom>
          <a:noFill/>
          <a:ln w="36513">
            <a:solidFill>
              <a:srgbClr val="FFFFFF"/>
            </a:solidFill>
            <a:round/>
            <a:headEnd/>
            <a:tailEnd/>
          </a:ln>
        </p:spPr>
        <p:txBody>
          <a:bodyPr/>
          <a:lstStyle/>
          <a:p>
            <a:endParaRPr lang="ru-RU"/>
          </a:p>
        </p:txBody>
      </p:sp>
      <p:sp>
        <p:nvSpPr>
          <p:cNvPr id="121927" name="Rectangle 71"/>
          <p:cNvSpPr>
            <a:spLocks noChangeArrowheads="1"/>
          </p:cNvSpPr>
          <p:nvPr/>
        </p:nvSpPr>
        <p:spPr bwMode="auto">
          <a:xfrm>
            <a:off x="7802563" y="6119813"/>
            <a:ext cx="220662"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RT</a:t>
            </a:r>
            <a:endParaRPr lang="en-US"/>
          </a:p>
        </p:txBody>
      </p:sp>
      <p:sp>
        <p:nvSpPr>
          <p:cNvPr id="121928" name="Line 72"/>
          <p:cNvSpPr>
            <a:spLocks noChangeShapeType="1"/>
          </p:cNvSpPr>
          <p:nvPr/>
        </p:nvSpPr>
        <p:spPr bwMode="auto">
          <a:xfrm>
            <a:off x="7318375" y="6415088"/>
            <a:ext cx="403225" cy="1587"/>
          </a:xfrm>
          <a:prstGeom prst="line">
            <a:avLst/>
          </a:prstGeom>
          <a:noFill/>
          <a:ln w="36513">
            <a:solidFill>
              <a:srgbClr val="00FFFF"/>
            </a:solidFill>
            <a:round/>
            <a:headEnd/>
            <a:tailEnd/>
          </a:ln>
        </p:spPr>
        <p:txBody>
          <a:bodyPr/>
          <a:lstStyle/>
          <a:p>
            <a:endParaRPr lang="ru-RU"/>
          </a:p>
        </p:txBody>
      </p:sp>
      <p:sp>
        <p:nvSpPr>
          <p:cNvPr id="121929" name="Rectangle 73"/>
          <p:cNvSpPr>
            <a:spLocks noChangeArrowheads="1"/>
          </p:cNvSpPr>
          <p:nvPr/>
        </p:nvSpPr>
        <p:spPr bwMode="auto">
          <a:xfrm>
            <a:off x="7802563" y="6329363"/>
            <a:ext cx="709612" cy="198437"/>
          </a:xfrm>
          <a:prstGeom prst="rect">
            <a:avLst/>
          </a:prstGeom>
          <a:noFill/>
          <a:ln w="9525">
            <a:noFill/>
            <a:miter lim="800000"/>
            <a:headEnd/>
            <a:tailEnd/>
          </a:ln>
        </p:spPr>
        <p:txBody>
          <a:bodyPr wrap="none" lIns="0" tIns="0" rIns="0" bIns="0">
            <a:spAutoFit/>
          </a:bodyPr>
          <a:lstStyle/>
          <a:p>
            <a:pPr eaLnBrk="0" hangingPunct="0"/>
            <a:r>
              <a:rPr lang="en-US" sz="1300" b="1">
                <a:solidFill>
                  <a:srgbClr val="FFFFFF"/>
                </a:solidFill>
              </a:rPr>
              <a:t>RT+TMZ</a:t>
            </a:r>
          </a:p>
        </p:txBody>
      </p:sp>
      <p:sp>
        <p:nvSpPr>
          <p:cNvPr id="121930" name="Rectangle 74"/>
          <p:cNvSpPr>
            <a:spLocks noChangeArrowheads="1"/>
          </p:cNvSpPr>
          <p:nvPr/>
        </p:nvSpPr>
        <p:spPr bwMode="auto">
          <a:xfrm>
            <a:off x="5594350" y="2879725"/>
            <a:ext cx="1588" cy="274638"/>
          </a:xfrm>
          <a:prstGeom prst="rect">
            <a:avLst/>
          </a:prstGeom>
          <a:noFill/>
          <a:ln w="9525">
            <a:noFill/>
            <a:miter lim="800000"/>
            <a:headEnd/>
            <a:tailEnd/>
          </a:ln>
        </p:spPr>
        <p:txBody>
          <a:bodyPr wrap="none" lIns="0" tIns="0" rIns="0" bIns="0">
            <a:spAutoFit/>
          </a:bodyPr>
          <a:lstStyle/>
          <a:p>
            <a:pPr eaLnBrk="0" hangingPunct="0"/>
            <a:endParaRPr lang="ru-RU">
              <a:latin typeface="Arial" pitchFamily="34" charset="0"/>
            </a:endParaRPr>
          </a:p>
        </p:txBody>
      </p:sp>
      <p:graphicFrame>
        <p:nvGraphicFramePr>
          <p:cNvPr id="79968" name="Group 96"/>
          <p:cNvGraphicFramePr>
            <a:graphicFrameLocks noGrp="1"/>
          </p:cNvGraphicFramePr>
          <p:nvPr/>
        </p:nvGraphicFramePr>
        <p:xfrm>
          <a:off x="4079875" y="1620838"/>
          <a:ext cx="4884738" cy="3212973"/>
        </p:xfrm>
        <a:graphic>
          <a:graphicData uri="http://schemas.openxmlformats.org/drawingml/2006/table">
            <a:tbl>
              <a:tblPr/>
              <a:tblGrid>
                <a:gridCol w="1943100"/>
                <a:gridCol w="1543050"/>
                <a:gridCol w="1398588"/>
              </a:tblGrid>
              <a:tr h="640146">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00"/>
                          </a:solidFill>
                          <a:effectLst/>
                          <a:latin typeface="Tahoma" pitchFamily="34" charset="0"/>
                          <a:cs typeface="Arial" pitchFamily="34" charset="0"/>
                        </a:rPr>
                        <a:t>Treatment</a:t>
                      </a:r>
                    </a:p>
                  </a:txBody>
                  <a:tcPr marT="45725" marB="45725" horzOverflow="overflow">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bg1"/>
                          </a:solidFill>
                          <a:effectLst/>
                          <a:latin typeface="Tahoma" pitchFamily="34" charset="0"/>
                          <a:cs typeface="Arial" pitchFamily="34" charset="0"/>
                        </a:rPr>
                        <a:t>RT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bg1"/>
                          </a:solidFill>
                          <a:effectLst/>
                          <a:latin typeface="Tahoma" pitchFamily="34" charset="0"/>
                          <a:cs typeface="Arial" pitchFamily="34" charset="0"/>
                        </a:rPr>
                        <a:t>n = 286</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FFFF"/>
                          </a:solidFill>
                          <a:effectLst/>
                          <a:latin typeface="Tahoma" pitchFamily="34" charset="0"/>
                          <a:cs typeface="Arial" pitchFamily="34" charset="0"/>
                        </a:rPr>
                        <a:t>RT+TMZ</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FFFF"/>
                          </a:solidFill>
                          <a:effectLst/>
                          <a:latin typeface="Tahoma" pitchFamily="34" charset="0"/>
                          <a:cs typeface="Arial" pitchFamily="34" charset="0"/>
                        </a:rPr>
                        <a:t>n = 287</a:t>
                      </a:r>
                    </a:p>
                  </a:txBody>
                  <a:tcPr marT="45725" marB="45725" horzOverflow="overflow">
                    <a:lnL w="12700" cap="flat" cmpd="sng" algn="ctr">
                      <a:solidFill>
                        <a:schemeClr val="bg1"/>
                      </a:solidFill>
                      <a:prstDash val="solid"/>
                      <a:round/>
                      <a:headEnd type="none" w="med" len="med"/>
                      <a:tailEnd type="none" w="med" len="med"/>
                    </a:lnL>
                    <a:lnR>
                      <a:noFill/>
                    </a:lnR>
                    <a:lnT>
                      <a:noFill/>
                    </a:lnT>
                    <a:lnB w="12700" cap="flat" cmpd="sng" algn="ctr">
                      <a:solidFill>
                        <a:schemeClr val="bg1"/>
                      </a:solidFill>
                      <a:prstDash val="solid"/>
                      <a:round/>
                      <a:headEnd type="none" w="med" len="med"/>
                      <a:tailEnd type="none" w="med" len="med"/>
                    </a:lnB>
                    <a:lnTlToBr>
                      <a:noFill/>
                    </a:lnTlToBr>
                    <a:lnBlToTr>
                      <a:noFill/>
                    </a:lnBlToTr>
                    <a:noFill/>
                  </a:tcPr>
                </a:tc>
              </a:tr>
              <a:tr h="366751">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00"/>
                          </a:solidFill>
                          <a:effectLst/>
                          <a:latin typeface="Tahoma" pitchFamily="34" charset="0"/>
                          <a:cs typeface="Arial" pitchFamily="34" charset="0"/>
                        </a:rPr>
                        <a:t>2-year OS (%)</a:t>
                      </a:r>
                    </a:p>
                  </a:txBody>
                  <a:tcPr marT="45725" marB="45725" horzOverflow="overflow">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BE" sz="1800" b="1" i="0" u="none" strike="noStrike" cap="none" normalizeH="0" baseline="0" smtClean="0">
                          <a:ln>
                            <a:noFill/>
                          </a:ln>
                          <a:solidFill>
                            <a:schemeClr val="bg1"/>
                          </a:solidFill>
                          <a:effectLst/>
                          <a:latin typeface="Tahoma" pitchFamily="34" charset="0"/>
                          <a:cs typeface="Arial" pitchFamily="34" charset="0"/>
                        </a:rPr>
                        <a:t>10.9</a:t>
                      </a:r>
                      <a:endParaRPr kumimoji="0" lang="en-US" sz="1800" b="1" i="0" u="none" strike="noStrike" cap="none" normalizeH="0" baseline="0" smtClean="0">
                        <a:ln>
                          <a:noFill/>
                        </a:ln>
                        <a:solidFill>
                          <a:schemeClr val="bg1"/>
                        </a:solidFill>
                        <a:effectLst/>
                        <a:latin typeface="Tahoma" pitchFamily="34" charset="0"/>
                        <a:cs typeface="Arial" pitchFamily="34" charset="0"/>
                      </a:endParaRP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BE" sz="1800" b="1" i="0" u="none" strike="noStrike" cap="none" normalizeH="0" baseline="0" smtClean="0">
                          <a:ln>
                            <a:noFill/>
                          </a:ln>
                          <a:solidFill>
                            <a:srgbClr val="00FFFF"/>
                          </a:solidFill>
                          <a:effectLst/>
                          <a:latin typeface="Tahoma" pitchFamily="34" charset="0"/>
                          <a:cs typeface="Arial" pitchFamily="34" charset="0"/>
                        </a:rPr>
                        <a:t>27.2</a:t>
                      </a:r>
                      <a:endParaRPr kumimoji="0" lang="en-US" sz="1800" b="1" i="0" u="none" strike="noStrike" cap="none" normalizeH="0" baseline="0" smtClean="0">
                        <a:ln>
                          <a:noFill/>
                        </a:ln>
                        <a:solidFill>
                          <a:srgbClr val="00FFFF"/>
                        </a:solidFill>
                        <a:effectLst/>
                        <a:latin typeface="Tahoma" pitchFamily="34" charset="0"/>
                        <a:cs typeface="Arial" pitchFamily="34" charset="0"/>
                      </a:endParaRPr>
                    </a:p>
                  </a:txBody>
                  <a:tcPr marT="45725" marB="45725" horzOverflow="overflow">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371513">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00"/>
                          </a:solidFill>
                          <a:effectLst/>
                          <a:latin typeface="Tahoma" pitchFamily="34" charset="0"/>
                          <a:cs typeface="Arial" pitchFamily="34" charset="0"/>
                        </a:rPr>
                        <a:t>3-year OS (%) </a:t>
                      </a:r>
                    </a:p>
                  </a:txBody>
                  <a:tcPr marT="45725" marB="45725" horzOverflow="overflow">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bg1"/>
                          </a:solidFill>
                          <a:effectLst/>
                          <a:latin typeface="Tahoma" pitchFamily="34" charset="0"/>
                          <a:cs typeface="Arial" pitchFamily="34" charset="0"/>
                        </a:rPr>
                        <a:t>4.4</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FFFF"/>
                          </a:solidFill>
                          <a:effectLst/>
                          <a:latin typeface="Tahoma" pitchFamily="34" charset="0"/>
                          <a:cs typeface="Arial" pitchFamily="34" charset="0"/>
                        </a:rPr>
                        <a:t>16.4</a:t>
                      </a:r>
                    </a:p>
                  </a:txBody>
                  <a:tcPr marT="45725" marB="45725" horzOverflow="overflow">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371513">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00"/>
                          </a:solidFill>
                          <a:effectLst/>
                          <a:latin typeface="Tahoma" pitchFamily="34" charset="0"/>
                          <a:cs typeface="Arial" pitchFamily="34" charset="0"/>
                        </a:rPr>
                        <a:t>4-year OS (%) </a:t>
                      </a:r>
                    </a:p>
                  </a:txBody>
                  <a:tcPr marT="45725" marB="45725" horzOverflow="overflow">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BE" sz="1800" b="1" i="0" u="none" strike="noStrike" cap="none" normalizeH="0" baseline="0" smtClean="0">
                          <a:ln>
                            <a:noFill/>
                          </a:ln>
                          <a:solidFill>
                            <a:schemeClr val="bg1"/>
                          </a:solidFill>
                          <a:effectLst/>
                          <a:latin typeface="Tahoma" pitchFamily="34" charset="0"/>
                          <a:cs typeface="Arial" pitchFamily="34" charset="0"/>
                        </a:rPr>
                        <a:t>3.0</a:t>
                      </a:r>
                      <a:endParaRPr kumimoji="0" lang="en-US" sz="1800" b="1" i="0" u="none" strike="noStrike" cap="none" normalizeH="0" baseline="0" smtClean="0">
                        <a:ln>
                          <a:noFill/>
                        </a:ln>
                        <a:solidFill>
                          <a:schemeClr val="bg1"/>
                        </a:solidFill>
                        <a:effectLst/>
                        <a:latin typeface="Tahoma" pitchFamily="34" charset="0"/>
                        <a:cs typeface="Arial" pitchFamily="34" charset="0"/>
                      </a:endParaRP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0FFFF"/>
                          </a:solidFill>
                          <a:effectLst/>
                          <a:latin typeface="Tahoma" pitchFamily="34" charset="0"/>
                          <a:cs typeface="Arial" pitchFamily="34" charset="0"/>
                        </a:rPr>
                        <a:t>12.1</a:t>
                      </a:r>
                    </a:p>
                  </a:txBody>
                  <a:tcPr marT="45725" marB="45725" horzOverflow="overflow">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1310776">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00"/>
                          </a:solidFill>
                          <a:effectLst/>
                          <a:latin typeface="Tahoma" pitchFamily="34" charset="0"/>
                          <a:cs typeface="Arial" pitchFamily="34" charset="0"/>
                        </a:rPr>
                        <a:t>5-year OS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FFFF00"/>
                        </a:solidFill>
                        <a:effectLst/>
                        <a:latin typeface="Tahoma"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00"/>
                          </a:solidFill>
                          <a:effectLst/>
                          <a:latin typeface="Tahoma" pitchFamily="34" charset="0"/>
                          <a:cs typeface="Arial" pitchFamily="34" charset="0"/>
                        </a:rPr>
                        <a:t>Hazard ratio</a:t>
                      </a:r>
                    </a:p>
                  </a:txBody>
                  <a:tcPr marT="45725" marB="45725" horzOverflow="overflow">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a:noFill/>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BE" sz="1800" b="1" i="0" u="none" strike="noStrike" cap="none" normalizeH="0" baseline="0" dirty="0" smtClean="0">
                          <a:ln>
                            <a:noFill/>
                          </a:ln>
                          <a:solidFill>
                            <a:schemeClr val="bg1"/>
                          </a:solidFill>
                          <a:effectLst/>
                          <a:latin typeface="Tahoma" pitchFamily="34" charset="0"/>
                          <a:cs typeface="Arial" pitchFamily="34" charset="0"/>
                        </a:rPr>
                        <a:t> 1.9                 </a:t>
                      </a:r>
                      <a:r>
                        <a:rPr kumimoji="0" lang="fr-BE" sz="2800" b="1" i="0" u="none" strike="noStrike" cap="none" normalizeH="0" baseline="0" dirty="0" smtClean="0">
                          <a:ln>
                            <a:noFill/>
                          </a:ln>
                          <a:solidFill>
                            <a:schemeClr val="accent2"/>
                          </a:solidFill>
                          <a:effectLst/>
                          <a:latin typeface="Tahoma" pitchFamily="34" charset="0"/>
                          <a:cs typeface="Arial" pitchFamily="34" charset="0"/>
                        </a:rPr>
                        <a:t>9.8</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fr-BE" sz="1800" b="1" i="0" u="none" strike="noStrike" cap="none" normalizeH="0" baseline="0" dirty="0" smtClean="0">
                        <a:ln>
                          <a:noFill/>
                        </a:ln>
                        <a:solidFill>
                          <a:schemeClr val="bg1"/>
                        </a:solidFill>
                        <a:effectLst/>
                        <a:latin typeface="Tahoma"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BE" sz="1800" b="1" i="0" u="none" strike="noStrike" cap="none" normalizeH="0" baseline="0" dirty="0" smtClean="0">
                          <a:ln>
                            <a:noFill/>
                          </a:ln>
                          <a:solidFill>
                            <a:schemeClr val="bg1"/>
                          </a:solidFill>
                          <a:effectLst/>
                          <a:latin typeface="Tahoma" pitchFamily="34" charset="0"/>
                          <a:cs typeface="Arial" pitchFamily="34" charset="0"/>
                        </a:rPr>
                        <a:t>0.63 [0.53 - 0.75] </a:t>
                      </a:r>
                      <a:br>
                        <a:rPr kumimoji="0" lang="fr-BE" sz="1800" b="1" i="0" u="none" strike="noStrike" cap="none" normalizeH="0" baseline="0" dirty="0" smtClean="0">
                          <a:ln>
                            <a:noFill/>
                          </a:ln>
                          <a:solidFill>
                            <a:schemeClr val="bg1"/>
                          </a:solidFill>
                          <a:effectLst/>
                          <a:latin typeface="Tahoma" pitchFamily="34" charset="0"/>
                          <a:cs typeface="Arial" pitchFamily="34" charset="0"/>
                        </a:rPr>
                      </a:br>
                      <a:r>
                        <a:rPr kumimoji="0" lang="fr-BE" sz="800" b="1" i="0" u="none" strike="noStrike" cap="none" normalizeH="0" baseline="0" dirty="0" smtClean="0">
                          <a:ln>
                            <a:noFill/>
                          </a:ln>
                          <a:solidFill>
                            <a:schemeClr val="bg1"/>
                          </a:solidFill>
                          <a:effectLst/>
                          <a:latin typeface="Tahoma" pitchFamily="34" charset="0"/>
                          <a:cs typeface="Arial" pitchFamily="34" charset="0"/>
                        </a:rPr>
                        <a:t/>
                      </a:r>
                      <a:br>
                        <a:rPr kumimoji="0" lang="fr-BE" sz="800" b="1" i="0" u="none" strike="noStrike" cap="none" normalizeH="0" baseline="0" dirty="0" smtClean="0">
                          <a:ln>
                            <a:noFill/>
                          </a:ln>
                          <a:solidFill>
                            <a:schemeClr val="bg1"/>
                          </a:solidFill>
                          <a:effectLst/>
                          <a:latin typeface="Tahoma" pitchFamily="34" charset="0"/>
                          <a:cs typeface="Arial" pitchFamily="34" charset="0"/>
                        </a:rPr>
                      </a:br>
                      <a:r>
                        <a:rPr kumimoji="0" lang="fr-BE" sz="1800" b="1" i="1" u="none" strike="noStrike" cap="none" normalizeH="0" baseline="0" dirty="0" smtClean="0">
                          <a:ln>
                            <a:noFill/>
                          </a:ln>
                          <a:solidFill>
                            <a:schemeClr val="bg1"/>
                          </a:solidFill>
                          <a:effectLst/>
                          <a:latin typeface="Tahoma" pitchFamily="34" charset="0"/>
                          <a:cs typeface="Arial" pitchFamily="34" charset="0"/>
                        </a:rPr>
                        <a:t>P</a:t>
                      </a:r>
                      <a:r>
                        <a:rPr kumimoji="0" lang="fr-BE" sz="1800" b="1" i="0" u="none" strike="noStrike" cap="none" normalizeH="0" baseline="0" dirty="0" smtClean="0">
                          <a:ln>
                            <a:noFill/>
                          </a:ln>
                          <a:solidFill>
                            <a:schemeClr val="bg1"/>
                          </a:solidFill>
                          <a:effectLst/>
                          <a:latin typeface="Tahoma" pitchFamily="34" charset="0"/>
                          <a:cs typeface="Arial" pitchFamily="34" charset="0"/>
                        </a:rPr>
                        <a:t> &lt; 0.0001</a:t>
                      </a:r>
                      <a:endParaRPr kumimoji="0" lang="en-US" sz="1800" b="1" i="0" u="none" strike="noStrike" cap="none" normalizeH="0" baseline="0" dirty="0" smtClean="0">
                        <a:ln>
                          <a:noFill/>
                        </a:ln>
                        <a:solidFill>
                          <a:schemeClr val="bg1"/>
                        </a:solidFill>
                        <a:effectLst/>
                        <a:latin typeface="Tahoma" pitchFamily="34" charset="0"/>
                        <a:cs typeface="Arial" pitchFamily="34" charset="0"/>
                      </a:endParaRPr>
                    </a:p>
                  </a:txBody>
                  <a:tcPr marT="45725" marB="45725" horzOverflow="overflow">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a:noFill/>
                    </a:lnB>
                    <a:lnTlToBr>
                      <a:noFill/>
                    </a:lnTlToBr>
                    <a:lnBlToTr>
                      <a:noFill/>
                    </a:lnBlToTr>
                    <a:noFill/>
                  </a:tcPr>
                </a:tc>
                <a:tc hMerge="1">
                  <a:txBody>
                    <a:bodyPr/>
                    <a:lstStyle/>
                    <a:p>
                      <a:endParaRPr lang="ru-RU"/>
                    </a:p>
                  </a:txBody>
                  <a:tcPr/>
                </a:tc>
              </a:tr>
            </a:tbl>
          </a:graphicData>
        </a:graphic>
      </p:graphicFrame>
      <p:pic>
        <p:nvPicPr>
          <p:cNvPr id="121952" name="Picture 4"/>
          <p:cNvPicPr>
            <a:picLocks noChangeArrowheads="1"/>
          </p:cNvPicPr>
          <p:nvPr/>
        </p:nvPicPr>
        <p:blipFill>
          <a:blip r:embed="rId2" cstate="print"/>
          <a:srcRect/>
          <a:stretch>
            <a:fillRect/>
          </a:stretch>
        </p:blipFill>
        <p:spPr bwMode="auto">
          <a:xfrm>
            <a:off x="355600" y="190500"/>
            <a:ext cx="685800" cy="679450"/>
          </a:xfrm>
          <a:prstGeom prst="rect">
            <a:avLst/>
          </a:prstGeom>
          <a:noFill/>
          <a:ln w="12700">
            <a:noFill/>
            <a:miter lim="800000"/>
            <a:headEnd/>
            <a:tailEnd/>
          </a:ln>
        </p:spPr>
      </p:pic>
      <p:pic>
        <p:nvPicPr>
          <p:cNvPr id="121953" name="Picture 6" descr="logo-bannerNCIC"/>
          <p:cNvPicPr>
            <a:picLocks noChangeAspect="1" noChangeArrowheads="1"/>
          </p:cNvPicPr>
          <p:nvPr/>
        </p:nvPicPr>
        <p:blipFill>
          <a:blip r:embed="rId3" cstate="print"/>
          <a:srcRect r="87149"/>
          <a:stretch>
            <a:fillRect/>
          </a:stretch>
        </p:blipFill>
        <p:spPr bwMode="auto">
          <a:xfrm>
            <a:off x="8153400" y="152400"/>
            <a:ext cx="685800" cy="7239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79968"/>
                                        </p:tgtEl>
                                        <p:attrNameLst>
                                          <p:attrName>style.visibility</p:attrName>
                                        </p:attrNameLst>
                                      </p:cBhvr>
                                      <p:to>
                                        <p:strVal val="visible"/>
                                      </p:to>
                                    </p:set>
                                    <p:animEffect transition="in" filter="strips(downLeft)">
                                      <p:cBhvr>
                                        <p:cTn id="7" dur="500"/>
                                        <p:tgtEl>
                                          <p:spTgt spid="799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p:txBody>
          <a:bodyPr/>
          <a:lstStyle/>
          <a:p>
            <a:pPr eaLnBrk="1" hangingPunct="1">
              <a:defRPr/>
            </a:pPr>
            <a:r>
              <a:rPr lang="ru-RU" sz="3200" dirty="0" smtClean="0"/>
              <a:t>Журнал вопросы нейрохирургии </a:t>
            </a:r>
            <a:br>
              <a:rPr lang="ru-RU" sz="3200" dirty="0" smtClean="0"/>
            </a:br>
            <a:r>
              <a:rPr lang="ru-RU" sz="3200" dirty="0" smtClean="0"/>
              <a:t>им. Н.Н. Бурденко №4, 2006 ,С. 10-14</a:t>
            </a:r>
          </a:p>
        </p:txBody>
      </p:sp>
      <p:sp>
        <p:nvSpPr>
          <p:cNvPr id="254979" name="Rectangle 3"/>
          <p:cNvSpPr>
            <a:spLocks noGrp="1" noChangeArrowheads="1"/>
          </p:cNvSpPr>
          <p:nvPr>
            <p:ph type="body" idx="1"/>
          </p:nvPr>
        </p:nvSpPr>
        <p:spPr/>
        <p:txBody>
          <a:bodyPr/>
          <a:lstStyle/>
          <a:p>
            <a:pPr eaLnBrk="1" hangingPunct="1">
              <a:defRPr/>
            </a:pPr>
            <a:endParaRPr lang="ru-RU" smtClean="0"/>
          </a:p>
        </p:txBody>
      </p:sp>
      <p:pic>
        <p:nvPicPr>
          <p:cNvPr id="128004" name="Picture 4" descr="DSC01358"/>
          <p:cNvPicPr>
            <a:picLocks noChangeAspect="1" noChangeArrowheads="1"/>
          </p:cNvPicPr>
          <p:nvPr/>
        </p:nvPicPr>
        <p:blipFill>
          <a:blip r:embed="rId2" cstate="print"/>
          <a:srcRect/>
          <a:stretch>
            <a:fillRect/>
          </a:stretch>
        </p:blipFill>
        <p:spPr bwMode="auto">
          <a:xfrm>
            <a:off x="107950" y="1773238"/>
            <a:ext cx="8893175" cy="4362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Grp="1" noChangeArrowheads="1"/>
          </p:cNvSpPr>
          <p:nvPr>
            <p:ph type="title"/>
          </p:nvPr>
        </p:nvSpPr>
        <p:spPr>
          <a:xfrm>
            <a:off x="685800" y="0"/>
            <a:ext cx="7772400" cy="1143000"/>
          </a:xfrm>
        </p:spPr>
        <p:txBody>
          <a:bodyPr>
            <a:normAutofit fontScale="90000"/>
          </a:bodyPr>
          <a:lstStyle/>
          <a:p>
            <a:pPr eaLnBrk="1" hangingPunct="1">
              <a:defRPr/>
            </a:pPr>
            <a:r>
              <a:rPr lang="ru-RU" sz="2800" smtClean="0">
                <a:solidFill>
                  <a:srgbClr val="FFFF99"/>
                </a:solidFill>
              </a:rPr>
              <a:t>Химиотерапия Темодалом + лучевая терапия</a:t>
            </a:r>
            <a:r>
              <a:rPr lang="en-US" sz="2800" smtClean="0">
                <a:solidFill>
                  <a:srgbClr val="FFFF99"/>
                </a:solidFill>
              </a:rPr>
              <a:t/>
            </a:r>
            <a:br>
              <a:rPr lang="en-US" sz="2800" smtClean="0">
                <a:solidFill>
                  <a:srgbClr val="FFFF99"/>
                </a:solidFill>
              </a:rPr>
            </a:br>
            <a:r>
              <a:rPr lang="ru-RU" sz="2800" smtClean="0">
                <a:solidFill>
                  <a:srgbClr val="FFFF99"/>
                </a:solidFill>
              </a:rPr>
              <a:t>при ГБМ</a:t>
            </a:r>
            <a:r>
              <a:rPr lang="en-US" sz="2800" smtClean="0">
                <a:solidFill>
                  <a:srgbClr val="FFFF99"/>
                </a:solidFill>
              </a:rPr>
              <a:t> </a:t>
            </a:r>
            <a:r>
              <a:rPr lang="ru-RU" sz="2800" smtClean="0">
                <a:solidFill>
                  <a:srgbClr val="FFFF99"/>
                </a:solidFill>
              </a:rPr>
              <a:t>после радикального удаления</a:t>
            </a:r>
          </a:p>
        </p:txBody>
      </p:sp>
      <p:sp>
        <p:nvSpPr>
          <p:cNvPr id="129027" name="Rectangle 3"/>
          <p:cNvSpPr>
            <a:spLocks noChangeArrowheads="1"/>
          </p:cNvSpPr>
          <p:nvPr/>
        </p:nvSpPr>
        <p:spPr bwMode="auto">
          <a:xfrm>
            <a:off x="0" y="1695450"/>
            <a:ext cx="9144000" cy="639763"/>
          </a:xfrm>
          <a:prstGeom prst="rect">
            <a:avLst/>
          </a:prstGeom>
          <a:noFill/>
          <a:ln w="9525">
            <a:noFill/>
            <a:miter lim="800000"/>
            <a:headEnd/>
            <a:tailEnd/>
          </a:ln>
        </p:spPr>
        <p:txBody>
          <a:bodyPr>
            <a:spAutoFit/>
          </a:bodyPr>
          <a:lstStyle/>
          <a:p>
            <a:r>
              <a:rPr lang="ru-RU" sz="1200">
                <a:latin typeface="Times New Roman" pitchFamily="18" charset="0"/>
                <a:cs typeface="Times New Roman" pitchFamily="18" charset="0"/>
              </a:rPr>
              <a:t> </a:t>
            </a:r>
          </a:p>
          <a:p>
            <a:pPr eaLnBrk="0" hangingPunct="0"/>
            <a:endParaRPr lang="ru-RU" sz="2400">
              <a:latin typeface="Times New Roman" pitchFamily="18" charset="0"/>
            </a:endParaRPr>
          </a:p>
        </p:txBody>
      </p:sp>
      <p:sp>
        <p:nvSpPr>
          <p:cNvPr id="129028" name="Rectangle 4"/>
          <p:cNvSpPr>
            <a:spLocks noChangeArrowheads="1"/>
          </p:cNvSpPr>
          <p:nvPr/>
        </p:nvSpPr>
        <p:spPr bwMode="auto">
          <a:xfrm>
            <a:off x="49213" y="1268413"/>
            <a:ext cx="4692650" cy="2665412"/>
          </a:xfrm>
          <a:prstGeom prst="rect">
            <a:avLst/>
          </a:prstGeom>
          <a:solidFill>
            <a:srgbClr val="FFFFFF"/>
          </a:solidFill>
          <a:ln w="9525">
            <a:solidFill>
              <a:srgbClr val="000000"/>
            </a:solidFill>
            <a:miter lim="800000"/>
            <a:headEnd/>
            <a:tailEnd/>
          </a:ln>
        </p:spPr>
        <p:txBody>
          <a:bodyPr/>
          <a:lstStyle/>
          <a:p>
            <a:endParaRPr lang="ru-RU"/>
          </a:p>
        </p:txBody>
      </p:sp>
      <p:sp>
        <p:nvSpPr>
          <p:cNvPr id="129029" name="Rectangle 5"/>
          <p:cNvSpPr>
            <a:spLocks noChangeArrowheads="1"/>
          </p:cNvSpPr>
          <p:nvPr/>
        </p:nvSpPr>
        <p:spPr bwMode="auto">
          <a:xfrm>
            <a:off x="866775" y="1319213"/>
            <a:ext cx="3700463" cy="1879600"/>
          </a:xfrm>
          <a:prstGeom prst="rect">
            <a:avLst/>
          </a:prstGeom>
          <a:solidFill>
            <a:srgbClr val="C0C0C0"/>
          </a:solidFill>
          <a:ln w="9525">
            <a:noFill/>
            <a:miter lim="800000"/>
            <a:headEnd/>
            <a:tailEnd/>
          </a:ln>
        </p:spPr>
        <p:txBody>
          <a:bodyPr/>
          <a:lstStyle/>
          <a:p>
            <a:endParaRPr lang="ru-RU"/>
          </a:p>
        </p:txBody>
      </p:sp>
      <p:sp>
        <p:nvSpPr>
          <p:cNvPr id="129030" name="Line 6"/>
          <p:cNvSpPr>
            <a:spLocks noChangeShapeType="1"/>
          </p:cNvSpPr>
          <p:nvPr/>
        </p:nvSpPr>
        <p:spPr bwMode="auto">
          <a:xfrm>
            <a:off x="866775" y="3013075"/>
            <a:ext cx="3700463" cy="1588"/>
          </a:xfrm>
          <a:prstGeom prst="line">
            <a:avLst/>
          </a:prstGeom>
          <a:noFill/>
          <a:ln w="0">
            <a:solidFill>
              <a:srgbClr val="000000"/>
            </a:solidFill>
            <a:round/>
            <a:headEnd/>
            <a:tailEnd/>
          </a:ln>
        </p:spPr>
        <p:txBody>
          <a:bodyPr/>
          <a:lstStyle/>
          <a:p>
            <a:endParaRPr lang="ru-RU"/>
          </a:p>
        </p:txBody>
      </p:sp>
      <p:sp>
        <p:nvSpPr>
          <p:cNvPr id="129031" name="Line 7"/>
          <p:cNvSpPr>
            <a:spLocks noChangeShapeType="1"/>
          </p:cNvSpPr>
          <p:nvPr/>
        </p:nvSpPr>
        <p:spPr bwMode="auto">
          <a:xfrm>
            <a:off x="866775" y="2819400"/>
            <a:ext cx="3700463" cy="1588"/>
          </a:xfrm>
          <a:prstGeom prst="line">
            <a:avLst/>
          </a:prstGeom>
          <a:noFill/>
          <a:ln w="0">
            <a:solidFill>
              <a:srgbClr val="000000"/>
            </a:solidFill>
            <a:round/>
            <a:headEnd/>
            <a:tailEnd/>
          </a:ln>
        </p:spPr>
        <p:txBody>
          <a:bodyPr/>
          <a:lstStyle/>
          <a:p>
            <a:endParaRPr lang="ru-RU"/>
          </a:p>
        </p:txBody>
      </p:sp>
      <p:sp>
        <p:nvSpPr>
          <p:cNvPr id="129032" name="Line 8"/>
          <p:cNvSpPr>
            <a:spLocks noChangeShapeType="1"/>
          </p:cNvSpPr>
          <p:nvPr/>
        </p:nvSpPr>
        <p:spPr bwMode="auto">
          <a:xfrm>
            <a:off x="866775" y="2633663"/>
            <a:ext cx="3700463" cy="1587"/>
          </a:xfrm>
          <a:prstGeom prst="line">
            <a:avLst/>
          </a:prstGeom>
          <a:noFill/>
          <a:ln w="0">
            <a:solidFill>
              <a:srgbClr val="000000"/>
            </a:solidFill>
            <a:round/>
            <a:headEnd/>
            <a:tailEnd/>
          </a:ln>
        </p:spPr>
        <p:txBody>
          <a:bodyPr/>
          <a:lstStyle/>
          <a:p>
            <a:endParaRPr lang="ru-RU"/>
          </a:p>
        </p:txBody>
      </p:sp>
      <p:sp>
        <p:nvSpPr>
          <p:cNvPr id="129033" name="Line 9"/>
          <p:cNvSpPr>
            <a:spLocks noChangeShapeType="1"/>
          </p:cNvSpPr>
          <p:nvPr/>
        </p:nvSpPr>
        <p:spPr bwMode="auto">
          <a:xfrm>
            <a:off x="866775" y="2449513"/>
            <a:ext cx="3700463" cy="1587"/>
          </a:xfrm>
          <a:prstGeom prst="line">
            <a:avLst/>
          </a:prstGeom>
          <a:noFill/>
          <a:ln w="0">
            <a:solidFill>
              <a:srgbClr val="000000"/>
            </a:solidFill>
            <a:round/>
            <a:headEnd/>
            <a:tailEnd/>
          </a:ln>
        </p:spPr>
        <p:txBody>
          <a:bodyPr/>
          <a:lstStyle/>
          <a:p>
            <a:endParaRPr lang="ru-RU"/>
          </a:p>
        </p:txBody>
      </p:sp>
      <p:sp>
        <p:nvSpPr>
          <p:cNvPr id="129034" name="Line 10"/>
          <p:cNvSpPr>
            <a:spLocks noChangeShapeType="1"/>
          </p:cNvSpPr>
          <p:nvPr/>
        </p:nvSpPr>
        <p:spPr bwMode="auto">
          <a:xfrm>
            <a:off x="866775" y="2263775"/>
            <a:ext cx="3700463" cy="1588"/>
          </a:xfrm>
          <a:prstGeom prst="line">
            <a:avLst/>
          </a:prstGeom>
          <a:noFill/>
          <a:ln w="0">
            <a:solidFill>
              <a:srgbClr val="000000"/>
            </a:solidFill>
            <a:round/>
            <a:headEnd/>
            <a:tailEnd/>
          </a:ln>
        </p:spPr>
        <p:txBody>
          <a:bodyPr/>
          <a:lstStyle/>
          <a:p>
            <a:endParaRPr lang="ru-RU"/>
          </a:p>
        </p:txBody>
      </p:sp>
      <p:sp>
        <p:nvSpPr>
          <p:cNvPr id="129035" name="Line 11"/>
          <p:cNvSpPr>
            <a:spLocks noChangeShapeType="1"/>
          </p:cNvSpPr>
          <p:nvPr/>
        </p:nvSpPr>
        <p:spPr bwMode="auto">
          <a:xfrm>
            <a:off x="866775" y="2070100"/>
            <a:ext cx="3700463" cy="1588"/>
          </a:xfrm>
          <a:prstGeom prst="line">
            <a:avLst/>
          </a:prstGeom>
          <a:noFill/>
          <a:ln w="0">
            <a:solidFill>
              <a:srgbClr val="000000"/>
            </a:solidFill>
            <a:round/>
            <a:headEnd/>
            <a:tailEnd/>
          </a:ln>
        </p:spPr>
        <p:txBody>
          <a:bodyPr/>
          <a:lstStyle/>
          <a:p>
            <a:endParaRPr lang="ru-RU"/>
          </a:p>
        </p:txBody>
      </p:sp>
      <p:sp>
        <p:nvSpPr>
          <p:cNvPr id="129036" name="Line 12"/>
          <p:cNvSpPr>
            <a:spLocks noChangeShapeType="1"/>
          </p:cNvSpPr>
          <p:nvPr/>
        </p:nvSpPr>
        <p:spPr bwMode="auto">
          <a:xfrm>
            <a:off x="866775" y="1884363"/>
            <a:ext cx="3700463" cy="1587"/>
          </a:xfrm>
          <a:prstGeom prst="line">
            <a:avLst/>
          </a:prstGeom>
          <a:noFill/>
          <a:ln w="0">
            <a:solidFill>
              <a:srgbClr val="000000"/>
            </a:solidFill>
            <a:round/>
            <a:headEnd/>
            <a:tailEnd/>
          </a:ln>
        </p:spPr>
        <p:txBody>
          <a:bodyPr/>
          <a:lstStyle/>
          <a:p>
            <a:endParaRPr lang="ru-RU"/>
          </a:p>
        </p:txBody>
      </p:sp>
      <p:sp>
        <p:nvSpPr>
          <p:cNvPr id="129037" name="Line 13"/>
          <p:cNvSpPr>
            <a:spLocks noChangeShapeType="1"/>
          </p:cNvSpPr>
          <p:nvPr/>
        </p:nvSpPr>
        <p:spPr bwMode="auto">
          <a:xfrm>
            <a:off x="866775" y="1700213"/>
            <a:ext cx="3700463" cy="1587"/>
          </a:xfrm>
          <a:prstGeom prst="line">
            <a:avLst/>
          </a:prstGeom>
          <a:noFill/>
          <a:ln w="0">
            <a:solidFill>
              <a:srgbClr val="000000"/>
            </a:solidFill>
            <a:round/>
            <a:headEnd/>
            <a:tailEnd/>
          </a:ln>
        </p:spPr>
        <p:txBody>
          <a:bodyPr/>
          <a:lstStyle/>
          <a:p>
            <a:endParaRPr lang="ru-RU"/>
          </a:p>
        </p:txBody>
      </p:sp>
      <p:sp>
        <p:nvSpPr>
          <p:cNvPr id="129038" name="Line 14"/>
          <p:cNvSpPr>
            <a:spLocks noChangeShapeType="1"/>
          </p:cNvSpPr>
          <p:nvPr/>
        </p:nvSpPr>
        <p:spPr bwMode="auto">
          <a:xfrm>
            <a:off x="866775" y="1504950"/>
            <a:ext cx="3700463" cy="1588"/>
          </a:xfrm>
          <a:prstGeom prst="line">
            <a:avLst/>
          </a:prstGeom>
          <a:noFill/>
          <a:ln w="0">
            <a:solidFill>
              <a:srgbClr val="000000"/>
            </a:solidFill>
            <a:round/>
            <a:headEnd/>
            <a:tailEnd/>
          </a:ln>
        </p:spPr>
        <p:txBody>
          <a:bodyPr/>
          <a:lstStyle/>
          <a:p>
            <a:endParaRPr lang="ru-RU"/>
          </a:p>
        </p:txBody>
      </p:sp>
      <p:sp>
        <p:nvSpPr>
          <p:cNvPr id="129039" name="Line 15"/>
          <p:cNvSpPr>
            <a:spLocks noChangeShapeType="1"/>
          </p:cNvSpPr>
          <p:nvPr/>
        </p:nvSpPr>
        <p:spPr bwMode="auto">
          <a:xfrm>
            <a:off x="866775" y="1319213"/>
            <a:ext cx="3700463" cy="1587"/>
          </a:xfrm>
          <a:prstGeom prst="line">
            <a:avLst/>
          </a:prstGeom>
          <a:noFill/>
          <a:ln w="0">
            <a:solidFill>
              <a:srgbClr val="000000"/>
            </a:solidFill>
            <a:round/>
            <a:headEnd/>
            <a:tailEnd/>
          </a:ln>
        </p:spPr>
        <p:txBody>
          <a:bodyPr/>
          <a:lstStyle/>
          <a:p>
            <a:endParaRPr lang="ru-RU"/>
          </a:p>
        </p:txBody>
      </p:sp>
      <p:sp>
        <p:nvSpPr>
          <p:cNvPr id="129040" name="Rectangle 16"/>
          <p:cNvSpPr>
            <a:spLocks noChangeArrowheads="1"/>
          </p:cNvSpPr>
          <p:nvPr/>
        </p:nvSpPr>
        <p:spPr bwMode="auto">
          <a:xfrm>
            <a:off x="866775" y="1319213"/>
            <a:ext cx="3700463" cy="1879600"/>
          </a:xfrm>
          <a:prstGeom prst="rect">
            <a:avLst/>
          </a:prstGeom>
          <a:noFill/>
          <a:ln w="9525">
            <a:solidFill>
              <a:srgbClr val="808080"/>
            </a:solidFill>
            <a:miter lim="800000"/>
            <a:headEnd/>
            <a:tailEnd/>
          </a:ln>
        </p:spPr>
        <p:txBody>
          <a:bodyPr/>
          <a:lstStyle/>
          <a:p>
            <a:endParaRPr lang="ru-RU"/>
          </a:p>
        </p:txBody>
      </p:sp>
      <p:sp>
        <p:nvSpPr>
          <p:cNvPr id="129041" name="Line 17"/>
          <p:cNvSpPr>
            <a:spLocks noChangeShapeType="1"/>
          </p:cNvSpPr>
          <p:nvPr/>
        </p:nvSpPr>
        <p:spPr bwMode="auto">
          <a:xfrm>
            <a:off x="866775" y="1319213"/>
            <a:ext cx="1588" cy="1879600"/>
          </a:xfrm>
          <a:prstGeom prst="line">
            <a:avLst/>
          </a:prstGeom>
          <a:noFill/>
          <a:ln w="0">
            <a:solidFill>
              <a:srgbClr val="000000"/>
            </a:solidFill>
            <a:round/>
            <a:headEnd/>
            <a:tailEnd/>
          </a:ln>
        </p:spPr>
        <p:txBody>
          <a:bodyPr/>
          <a:lstStyle/>
          <a:p>
            <a:endParaRPr lang="ru-RU"/>
          </a:p>
        </p:txBody>
      </p:sp>
      <p:sp>
        <p:nvSpPr>
          <p:cNvPr id="129042" name="Line 18"/>
          <p:cNvSpPr>
            <a:spLocks noChangeShapeType="1"/>
          </p:cNvSpPr>
          <p:nvPr/>
        </p:nvSpPr>
        <p:spPr bwMode="auto">
          <a:xfrm>
            <a:off x="827088" y="3198813"/>
            <a:ext cx="39687" cy="1587"/>
          </a:xfrm>
          <a:prstGeom prst="line">
            <a:avLst/>
          </a:prstGeom>
          <a:noFill/>
          <a:ln w="0">
            <a:solidFill>
              <a:srgbClr val="000000"/>
            </a:solidFill>
            <a:round/>
            <a:headEnd/>
            <a:tailEnd/>
          </a:ln>
        </p:spPr>
        <p:txBody>
          <a:bodyPr/>
          <a:lstStyle/>
          <a:p>
            <a:endParaRPr lang="ru-RU"/>
          </a:p>
        </p:txBody>
      </p:sp>
      <p:sp>
        <p:nvSpPr>
          <p:cNvPr id="129043" name="Line 19"/>
          <p:cNvSpPr>
            <a:spLocks noChangeShapeType="1"/>
          </p:cNvSpPr>
          <p:nvPr/>
        </p:nvSpPr>
        <p:spPr bwMode="auto">
          <a:xfrm>
            <a:off x="827088" y="3013075"/>
            <a:ext cx="39687" cy="1588"/>
          </a:xfrm>
          <a:prstGeom prst="line">
            <a:avLst/>
          </a:prstGeom>
          <a:noFill/>
          <a:ln w="0">
            <a:solidFill>
              <a:srgbClr val="000000"/>
            </a:solidFill>
            <a:round/>
            <a:headEnd/>
            <a:tailEnd/>
          </a:ln>
        </p:spPr>
        <p:txBody>
          <a:bodyPr/>
          <a:lstStyle/>
          <a:p>
            <a:endParaRPr lang="ru-RU"/>
          </a:p>
        </p:txBody>
      </p:sp>
      <p:sp>
        <p:nvSpPr>
          <p:cNvPr id="129044" name="Line 20"/>
          <p:cNvSpPr>
            <a:spLocks noChangeShapeType="1"/>
          </p:cNvSpPr>
          <p:nvPr/>
        </p:nvSpPr>
        <p:spPr bwMode="auto">
          <a:xfrm>
            <a:off x="827088" y="2819400"/>
            <a:ext cx="39687" cy="1588"/>
          </a:xfrm>
          <a:prstGeom prst="line">
            <a:avLst/>
          </a:prstGeom>
          <a:noFill/>
          <a:ln w="0">
            <a:solidFill>
              <a:srgbClr val="000000"/>
            </a:solidFill>
            <a:round/>
            <a:headEnd/>
            <a:tailEnd/>
          </a:ln>
        </p:spPr>
        <p:txBody>
          <a:bodyPr/>
          <a:lstStyle/>
          <a:p>
            <a:endParaRPr lang="ru-RU"/>
          </a:p>
        </p:txBody>
      </p:sp>
      <p:sp>
        <p:nvSpPr>
          <p:cNvPr id="129045" name="Line 21"/>
          <p:cNvSpPr>
            <a:spLocks noChangeShapeType="1"/>
          </p:cNvSpPr>
          <p:nvPr/>
        </p:nvSpPr>
        <p:spPr bwMode="auto">
          <a:xfrm>
            <a:off x="827088" y="2633663"/>
            <a:ext cx="39687" cy="1587"/>
          </a:xfrm>
          <a:prstGeom prst="line">
            <a:avLst/>
          </a:prstGeom>
          <a:noFill/>
          <a:ln w="0">
            <a:solidFill>
              <a:srgbClr val="000000"/>
            </a:solidFill>
            <a:round/>
            <a:headEnd/>
            <a:tailEnd/>
          </a:ln>
        </p:spPr>
        <p:txBody>
          <a:bodyPr/>
          <a:lstStyle/>
          <a:p>
            <a:endParaRPr lang="ru-RU"/>
          </a:p>
        </p:txBody>
      </p:sp>
      <p:sp>
        <p:nvSpPr>
          <p:cNvPr id="129046" name="Line 22"/>
          <p:cNvSpPr>
            <a:spLocks noChangeShapeType="1"/>
          </p:cNvSpPr>
          <p:nvPr/>
        </p:nvSpPr>
        <p:spPr bwMode="auto">
          <a:xfrm>
            <a:off x="827088" y="2449513"/>
            <a:ext cx="39687" cy="1587"/>
          </a:xfrm>
          <a:prstGeom prst="line">
            <a:avLst/>
          </a:prstGeom>
          <a:noFill/>
          <a:ln w="0">
            <a:solidFill>
              <a:srgbClr val="000000"/>
            </a:solidFill>
            <a:round/>
            <a:headEnd/>
            <a:tailEnd/>
          </a:ln>
        </p:spPr>
        <p:txBody>
          <a:bodyPr/>
          <a:lstStyle/>
          <a:p>
            <a:endParaRPr lang="ru-RU"/>
          </a:p>
        </p:txBody>
      </p:sp>
      <p:sp>
        <p:nvSpPr>
          <p:cNvPr id="129047" name="Line 23"/>
          <p:cNvSpPr>
            <a:spLocks noChangeShapeType="1"/>
          </p:cNvSpPr>
          <p:nvPr/>
        </p:nvSpPr>
        <p:spPr bwMode="auto">
          <a:xfrm>
            <a:off x="827088" y="2263775"/>
            <a:ext cx="39687" cy="1588"/>
          </a:xfrm>
          <a:prstGeom prst="line">
            <a:avLst/>
          </a:prstGeom>
          <a:noFill/>
          <a:ln w="0">
            <a:solidFill>
              <a:srgbClr val="000000"/>
            </a:solidFill>
            <a:round/>
            <a:headEnd/>
            <a:tailEnd/>
          </a:ln>
        </p:spPr>
        <p:txBody>
          <a:bodyPr/>
          <a:lstStyle/>
          <a:p>
            <a:endParaRPr lang="ru-RU"/>
          </a:p>
        </p:txBody>
      </p:sp>
      <p:sp>
        <p:nvSpPr>
          <p:cNvPr id="129048" name="Line 24"/>
          <p:cNvSpPr>
            <a:spLocks noChangeShapeType="1"/>
          </p:cNvSpPr>
          <p:nvPr/>
        </p:nvSpPr>
        <p:spPr bwMode="auto">
          <a:xfrm>
            <a:off x="827088" y="2070100"/>
            <a:ext cx="39687" cy="1588"/>
          </a:xfrm>
          <a:prstGeom prst="line">
            <a:avLst/>
          </a:prstGeom>
          <a:noFill/>
          <a:ln w="0">
            <a:solidFill>
              <a:srgbClr val="000000"/>
            </a:solidFill>
            <a:round/>
            <a:headEnd/>
            <a:tailEnd/>
          </a:ln>
        </p:spPr>
        <p:txBody>
          <a:bodyPr/>
          <a:lstStyle/>
          <a:p>
            <a:endParaRPr lang="ru-RU"/>
          </a:p>
        </p:txBody>
      </p:sp>
      <p:sp>
        <p:nvSpPr>
          <p:cNvPr id="129049" name="Line 25"/>
          <p:cNvSpPr>
            <a:spLocks noChangeShapeType="1"/>
          </p:cNvSpPr>
          <p:nvPr/>
        </p:nvSpPr>
        <p:spPr bwMode="auto">
          <a:xfrm>
            <a:off x="827088" y="1884363"/>
            <a:ext cx="39687" cy="1587"/>
          </a:xfrm>
          <a:prstGeom prst="line">
            <a:avLst/>
          </a:prstGeom>
          <a:noFill/>
          <a:ln w="0">
            <a:solidFill>
              <a:srgbClr val="000000"/>
            </a:solidFill>
            <a:round/>
            <a:headEnd/>
            <a:tailEnd/>
          </a:ln>
        </p:spPr>
        <p:txBody>
          <a:bodyPr/>
          <a:lstStyle/>
          <a:p>
            <a:endParaRPr lang="ru-RU"/>
          </a:p>
        </p:txBody>
      </p:sp>
      <p:sp>
        <p:nvSpPr>
          <p:cNvPr id="129050" name="Line 26"/>
          <p:cNvSpPr>
            <a:spLocks noChangeShapeType="1"/>
          </p:cNvSpPr>
          <p:nvPr/>
        </p:nvSpPr>
        <p:spPr bwMode="auto">
          <a:xfrm>
            <a:off x="827088" y="1700213"/>
            <a:ext cx="39687" cy="1587"/>
          </a:xfrm>
          <a:prstGeom prst="line">
            <a:avLst/>
          </a:prstGeom>
          <a:noFill/>
          <a:ln w="0">
            <a:solidFill>
              <a:srgbClr val="000000"/>
            </a:solidFill>
            <a:round/>
            <a:headEnd/>
            <a:tailEnd/>
          </a:ln>
        </p:spPr>
        <p:txBody>
          <a:bodyPr/>
          <a:lstStyle/>
          <a:p>
            <a:endParaRPr lang="ru-RU"/>
          </a:p>
        </p:txBody>
      </p:sp>
      <p:sp>
        <p:nvSpPr>
          <p:cNvPr id="129051" name="Line 27"/>
          <p:cNvSpPr>
            <a:spLocks noChangeShapeType="1"/>
          </p:cNvSpPr>
          <p:nvPr/>
        </p:nvSpPr>
        <p:spPr bwMode="auto">
          <a:xfrm>
            <a:off x="827088" y="1504950"/>
            <a:ext cx="39687" cy="1588"/>
          </a:xfrm>
          <a:prstGeom prst="line">
            <a:avLst/>
          </a:prstGeom>
          <a:noFill/>
          <a:ln w="0">
            <a:solidFill>
              <a:srgbClr val="000000"/>
            </a:solidFill>
            <a:round/>
            <a:headEnd/>
            <a:tailEnd/>
          </a:ln>
        </p:spPr>
        <p:txBody>
          <a:bodyPr/>
          <a:lstStyle/>
          <a:p>
            <a:endParaRPr lang="ru-RU"/>
          </a:p>
        </p:txBody>
      </p:sp>
      <p:sp>
        <p:nvSpPr>
          <p:cNvPr id="129052" name="Line 28"/>
          <p:cNvSpPr>
            <a:spLocks noChangeShapeType="1"/>
          </p:cNvSpPr>
          <p:nvPr/>
        </p:nvSpPr>
        <p:spPr bwMode="auto">
          <a:xfrm>
            <a:off x="827088" y="1319213"/>
            <a:ext cx="39687" cy="1587"/>
          </a:xfrm>
          <a:prstGeom prst="line">
            <a:avLst/>
          </a:prstGeom>
          <a:noFill/>
          <a:ln w="0">
            <a:solidFill>
              <a:srgbClr val="000000"/>
            </a:solidFill>
            <a:round/>
            <a:headEnd/>
            <a:tailEnd/>
          </a:ln>
        </p:spPr>
        <p:txBody>
          <a:bodyPr/>
          <a:lstStyle/>
          <a:p>
            <a:endParaRPr lang="ru-RU"/>
          </a:p>
        </p:txBody>
      </p:sp>
      <p:sp>
        <p:nvSpPr>
          <p:cNvPr id="129053" name="Line 29"/>
          <p:cNvSpPr>
            <a:spLocks noChangeShapeType="1"/>
          </p:cNvSpPr>
          <p:nvPr/>
        </p:nvSpPr>
        <p:spPr bwMode="auto">
          <a:xfrm>
            <a:off x="866775" y="3198813"/>
            <a:ext cx="3700463" cy="1587"/>
          </a:xfrm>
          <a:prstGeom prst="line">
            <a:avLst/>
          </a:prstGeom>
          <a:noFill/>
          <a:ln w="0">
            <a:solidFill>
              <a:srgbClr val="000000"/>
            </a:solidFill>
            <a:round/>
            <a:headEnd/>
            <a:tailEnd/>
          </a:ln>
        </p:spPr>
        <p:txBody>
          <a:bodyPr/>
          <a:lstStyle/>
          <a:p>
            <a:endParaRPr lang="ru-RU"/>
          </a:p>
        </p:txBody>
      </p:sp>
      <p:sp>
        <p:nvSpPr>
          <p:cNvPr id="129054" name="Line 30"/>
          <p:cNvSpPr>
            <a:spLocks noChangeShapeType="1"/>
          </p:cNvSpPr>
          <p:nvPr/>
        </p:nvSpPr>
        <p:spPr bwMode="auto">
          <a:xfrm flipV="1">
            <a:off x="866775" y="3198813"/>
            <a:ext cx="1588" cy="38100"/>
          </a:xfrm>
          <a:prstGeom prst="line">
            <a:avLst/>
          </a:prstGeom>
          <a:noFill/>
          <a:ln w="0">
            <a:solidFill>
              <a:srgbClr val="000000"/>
            </a:solidFill>
            <a:round/>
            <a:headEnd/>
            <a:tailEnd/>
          </a:ln>
        </p:spPr>
        <p:txBody>
          <a:bodyPr/>
          <a:lstStyle/>
          <a:p>
            <a:endParaRPr lang="ru-RU"/>
          </a:p>
        </p:txBody>
      </p:sp>
      <p:sp>
        <p:nvSpPr>
          <p:cNvPr id="129055" name="Line 31"/>
          <p:cNvSpPr>
            <a:spLocks noChangeShapeType="1"/>
          </p:cNvSpPr>
          <p:nvPr/>
        </p:nvSpPr>
        <p:spPr bwMode="auto">
          <a:xfrm flipV="1">
            <a:off x="1333500" y="3198813"/>
            <a:ext cx="1588" cy="38100"/>
          </a:xfrm>
          <a:prstGeom prst="line">
            <a:avLst/>
          </a:prstGeom>
          <a:noFill/>
          <a:ln w="0">
            <a:solidFill>
              <a:srgbClr val="000000"/>
            </a:solidFill>
            <a:round/>
            <a:headEnd/>
            <a:tailEnd/>
          </a:ln>
        </p:spPr>
        <p:txBody>
          <a:bodyPr/>
          <a:lstStyle/>
          <a:p>
            <a:endParaRPr lang="ru-RU"/>
          </a:p>
        </p:txBody>
      </p:sp>
      <p:sp>
        <p:nvSpPr>
          <p:cNvPr id="129056" name="Line 32"/>
          <p:cNvSpPr>
            <a:spLocks noChangeShapeType="1"/>
          </p:cNvSpPr>
          <p:nvPr/>
        </p:nvSpPr>
        <p:spPr bwMode="auto">
          <a:xfrm flipV="1">
            <a:off x="1792288" y="3198813"/>
            <a:ext cx="1587" cy="38100"/>
          </a:xfrm>
          <a:prstGeom prst="line">
            <a:avLst/>
          </a:prstGeom>
          <a:noFill/>
          <a:ln w="0">
            <a:solidFill>
              <a:srgbClr val="000000"/>
            </a:solidFill>
            <a:round/>
            <a:headEnd/>
            <a:tailEnd/>
          </a:ln>
        </p:spPr>
        <p:txBody>
          <a:bodyPr/>
          <a:lstStyle/>
          <a:p>
            <a:endParaRPr lang="ru-RU"/>
          </a:p>
        </p:txBody>
      </p:sp>
      <p:sp>
        <p:nvSpPr>
          <p:cNvPr id="129057" name="Line 33"/>
          <p:cNvSpPr>
            <a:spLocks noChangeShapeType="1"/>
          </p:cNvSpPr>
          <p:nvPr/>
        </p:nvSpPr>
        <p:spPr bwMode="auto">
          <a:xfrm flipV="1">
            <a:off x="2259013" y="3198813"/>
            <a:ext cx="1587" cy="38100"/>
          </a:xfrm>
          <a:prstGeom prst="line">
            <a:avLst/>
          </a:prstGeom>
          <a:noFill/>
          <a:ln w="0">
            <a:solidFill>
              <a:srgbClr val="000000"/>
            </a:solidFill>
            <a:round/>
            <a:headEnd/>
            <a:tailEnd/>
          </a:ln>
        </p:spPr>
        <p:txBody>
          <a:bodyPr/>
          <a:lstStyle/>
          <a:p>
            <a:endParaRPr lang="ru-RU"/>
          </a:p>
        </p:txBody>
      </p:sp>
      <p:sp>
        <p:nvSpPr>
          <p:cNvPr id="129058" name="Line 34"/>
          <p:cNvSpPr>
            <a:spLocks noChangeShapeType="1"/>
          </p:cNvSpPr>
          <p:nvPr/>
        </p:nvSpPr>
        <p:spPr bwMode="auto">
          <a:xfrm flipV="1">
            <a:off x="2716213" y="3198813"/>
            <a:ext cx="1587" cy="38100"/>
          </a:xfrm>
          <a:prstGeom prst="line">
            <a:avLst/>
          </a:prstGeom>
          <a:noFill/>
          <a:ln w="0">
            <a:solidFill>
              <a:srgbClr val="000000"/>
            </a:solidFill>
            <a:round/>
            <a:headEnd/>
            <a:tailEnd/>
          </a:ln>
        </p:spPr>
        <p:txBody>
          <a:bodyPr/>
          <a:lstStyle/>
          <a:p>
            <a:endParaRPr lang="ru-RU"/>
          </a:p>
        </p:txBody>
      </p:sp>
      <p:sp>
        <p:nvSpPr>
          <p:cNvPr id="129059" name="Line 35"/>
          <p:cNvSpPr>
            <a:spLocks noChangeShapeType="1"/>
          </p:cNvSpPr>
          <p:nvPr/>
        </p:nvSpPr>
        <p:spPr bwMode="auto">
          <a:xfrm flipV="1">
            <a:off x="3184525" y="3198813"/>
            <a:ext cx="1588" cy="38100"/>
          </a:xfrm>
          <a:prstGeom prst="line">
            <a:avLst/>
          </a:prstGeom>
          <a:noFill/>
          <a:ln w="0">
            <a:solidFill>
              <a:srgbClr val="000000"/>
            </a:solidFill>
            <a:round/>
            <a:headEnd/>
            <a:tailEnd/>
          </a:ln>
        </p:spPr>
        <p:txBody>
          <a:bodyPr/>
          <a:lstStyle/>
          <a:p>
            <a:endParaRPr lang="ru-RU"/>
          </a:p>
        </p:txBody>
      </p:sp>
      <p:sp>
        <p:nvSpPr>
          <p:cNvPr id="129060" name="Line 36"/>
          <p:cNvSpPr>
            <a:spLocks noChangeShapeType="1"/>
          </p:cNvSpPr>
          <p:nvPr/>
        </p:nvSpPr>
        <p:spPr bwMode="auto">
          <a:xfrm flipV="1">
            <a:off x="3641725" y="3198813"/>
            <a:ext cx="1588" cy="38100"/>
          </a:xfrm>
          <a:prstGeom prst="line">
            <a:avLst/>
          </a:prstGeom>
          <a:noFill/>
          <a:ln w="0">
            <a:solidFill>
              <a:srgbClr val="000000"/>
            </a:solidFill>
            <a:round/>
            <a:headEnd/>
            <a:tailEnd/>
          </a:ln>
        </p:spPr>
        <p:txBody>
          <a:bodyPr/>
          <a:lstStyle/>
          <a:p>
            <a:endParaRPr lang="ru-RU"/>
          </a:p>
        </p:txBody>
      </p:sp>
      <p:sp>
        <p:nvSpPr>
          <p:cNvPr id="129061" name="Line 37"/>
          <p:cNvSpPr>
            <a:spLocks noChangeShapeType="1"/>
          </p:cNvSpPr>
          <p:nvPr/>
        </p:nvSpPr>
        <p:spPr bwMode="auto">
          <a:xfrm flipV="1">
            <a:off x="4110038" y="3198813"/>
            <a:ext cx="1587" cy="38100"/>
          </a:xfrm>
          <a:prstGeom prst="line">
            <a:avLst/>
          </a:prstGeom>
          <a:noFill/>
          <a:ln w="0">
            <a:solidFill>
              <a:srgbClr val="000000"/>
            </a:solidFill>
            <a:round/>
            <a:headEnd/>
            <a:tailEnd/>
          </a:ln>
        </p:spPr>
        <p:txBody>
          <a:bodyPr/>
          <a:lstStyle/>
          <a:p>
            <a:endParaRPr lang="ru-RU"/>
          </a:p>
        </p:txBody>
      </p:sp>
      <p:sp>
        <p:nvSpPr>
          <p:cNvPr id="129062" name="Line 38"/>
          <p:cNvSpPr>
            <a:spLocks noChangeShapeType="1"/>
          </p:cNvSpPr>
          <p:nvPr/>
        </p:nvSpPr>
        <p:spPr bwMode="auto">
          <a:xfrm flipV="1">
            <a:off x="4567238" y="3198813"/>
            <a:ext cx="1587" cy="38100"/>
          </a:xfrm>
          <a:prstGeom prst="line">
            <a:avLst/>
          </a:prstGeom>
          <a:noFill/>
          <a:ln w="0">
            <a:solidFill>
              <a:srgbClr val="000000"/>
            </a:solidFill>
            <a:round/>
            <a:headEnd/>
            <a:tailEnd/>
          </a:ln>
        </p:spPr>
        <p:txBody>
          <a:bodyPr/>
          <a:lstStyle/>
          <a:p>
            <a:endParaRPr lang="ru-RU"/>
          </a:p>
        </p:txBody>
      </p:sp>
      <p:sp>
        <p:nvSpPr>
          <p:cNvPr id="129063" name="Freeform 39"/>
          <p:cNvSpPr>
            <a:spLocks/>
          </p:cNvSpPr>
          <p:nvPr/>
        </p:nvSpPr>
        <p:spPr bwMode="auto">
          <a:xfrm>
            <a:off x="866775" y="1319213"/>
            <a:ext cx="3700463" cy="1724025"/>
          </a:xfrm>
          <a:custGeom>
            <a:avLst/>
            <a:gdLst>
              <a:gd name="T0" fmla="*/ 0 w 380"/>
              <a:gd name="T1" fmla="*/ 0 h 177"/>
              <a:gd name="T2" fmla="*/ 2147483647 w 380"/>
              <a:gd name="T3" fmla="*/ 2147483647 h 177"/>
              <a:gd name="T4" fmla="*/ 2147483647 w 380"/>
              <a:gd name="T5" fmla="*/ 2147483647 h 177"/>
              <a:gd name="T6" fmla="*/ 2147483647 w 380"/>
              <a:gd name="T7" fmla="*/ 2147483647 h 177"/>
              <a:gd name="T8" fmla="*/ 2147483647 w 380"/>
              <a:gd name="T9" fmla="*/ 2147483647 h 177"/>
              <a:gd name="T10" fmla="*/ 2147483647 w 380"/>
              <a:gd name="T11" fmla="*/ 2147483647 h 177"/>
              <a:gd name="T12" fmla="*/ 2147483647 w 380"/>
              <a:gd name="T13" fmla="*/ 2147483647 h 177"/>
              <a:gd name="T14" fmla="*/ 2147483647 w 380"/>
              <a:gd name="T15" fmla="*/ 2147483647 h 177"/>
              <a:gd name="T16" fmla="*/ 2147483647 w 380"/>
              <a:gd name="T17" fmla="*/ 2147483647 h 17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80"/>
              <a:gd name="T28" fmla="*/ 0 h 177"/>
              <a:gd name="T29" fmla="*/ 380 w 380"/>
              <a:gd name="T30" fmla="*/ 177 h 17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80" h="177">
                <a:moveTo>
                  <a:pt x="0" y="0"/>
                </a:moveTo>
                <a:lnTo>
                  <a:pt x="48" y="32"/>
                </a:lnTo>
                <a:lnTo>
                  <a:pt x="95" y="64"/>
                </a:lnTo>
                <a:lnTo>
                  <a:pt x="143" y="113"/>
                </a:lnTo>
                <a:lnTo>
                  <a:pt x="190" y="161"/>
                </a:lnTo>
                <a:lnTo>
                  <a:pt x="238" y="161"/>
                </a:lnTo>
                <a:lnTo>
                  <a:pt x="285" y="161"/>
                </a:lnTo>
                <a:lnTo>
                  <a:pt x="333" y="177"/>
                </a:lnTo>
                <a:lnTo>
                  <a:pt x="380" y="177"/>
                </a:lnTo>
              </a:path>
            </a:pathLst>
          </a:custGeom>
          <a:noFill/>
          <a:ln w="22225">
            <a:solidFill>
              <a:srgbClr val="000080"/>
            </a:solidFill>
            <a:round/>
            <a:headEnd/>
            <a:tailEnd/>
          </a:ln>
        </p:spPr>
        <p:txBody>
          <a:bodyPr/>
          <a:lstStyle/>
          <a:p>
            <a:endParaRPr lang="ru-RU"/>
          </a:p>
        </p:txBody>
      </p:sp>
      <p:sp>
        <p:nvSpPr>
          <p:cNvPr id="129064" name="Freeform 40"/>
          <p:cNvSpPr>
            <a:spLocks/>
          </p:cNvSpPr>
          <p:nvPr/>
        </p:nvSpPr>
        <p:spPr bwMode="auto">
          <a:xfrm>
            <a:off x="838200" y="1290638"/>
            <a:ext cx="57150" cy="58737"/>
          </a:xfrm>
          <a:custGeom>
            <a:avLst/>
            <a:gdLst>
              <a:gd name="T0" fmla="*/ 2147483647 w 36"/>
              <a:gd name="T1" fmla="*/ 0 h 37"/>
              <a:gd name="T2" fmla="*/ 2147483647 w 36"/>
              <a:gd name="T3" fmla="*/ 2147483647 h 37"/>
              <a:gd name="T4" fmla="*/ 2147483647 w 36"/>
              <a:gd name="T5" fmla="*/ 2147483647 h 37"/>
              <a:gd name="T6" fmla="*/ 0 w 36"/>
              <a:gd name="T7" fmla="*/ 2147483647 h 37"/>
              <a:gd name="T8" fmla="*/ 2147483647 w 36"/>
              <a:gd name="T9" fmla="*/ 0 h 37"/>
              <a:gd name="T10" fmla="*/ 0 60000 65536"/>
              <a:gd name="T11" fmla="*/ 0 60000 65536"/>
              <a:gd name="T12" fmla="*/ 0 60000 65536"/>
              <a:gd name="T13" fmla="*/ 0 60000 65536"/>
              <a:gd name="T14" fmla="*/ 0 60000 65536"/>
              <a:gd name="T15" fmla="*/ 0 w 36"/>
              <a:gd name="T16" fmla="*/ 0 h 37"/>
              <a:gd name="T17" fmla="*/ 36 w 36"/>
              <a:gd name="T18" fmla="*/ 37 h 37"/>
            </a:gdLst>
            <a:ahLst/>
            <a:cxnLst>
              <a:cxn ang="T10">
                <a:pos x="T0" y="T1"/>
              </a:cxn>
              <a:cxn ang="T11">
                <a:pos x="T2" y="T3"/>
              </a:cxn>
              <a:cxn ang="T12">
                <a:pos x="T4" y="T5"/>
              </a:cxn>
              <a:cxn ang="T13">
                <a:pos x="T6" y="T7"/>
              </a:cxn>
              <a:cxn ang="T14">
                <a:pos x="T8" y="T9"/>
              </a:cxn>
            </a:cxnLst>
            <a:rect l="T15" t="T16" r="T17" b="T18"/>
            <a:pathLst>
              <a:path w="36" h="37">
                <a:moveTo>
                  <a:pt x="18" y="0"/>
                </a:moveTo>
                <a:lnTo>
                  <a:pt x="36" y="18"/>
                </a:lnTo>
                <a:lnTo>
                  <a:pt x="18" y="37"/>
                </a:lnTo>
                <a:lnTo>
                  <a:pt x="0" y="18"/>
                </a:lnTo>
                <a:lnTo>
                  <a:pt x="18" y="0"/>
                </a:lnTo>
                <a:close/>
              </a:path>
            </a:pathLst>
          </a:custGeom>
          <a:solidFill>
            <a:srgbClr val="000080"/>
          </a:solidFill>
          <a:ln w="9525">
            <a:solidFill>
              <a:srgbClr val="000080"/>
            </a:solidFill>
            <a:round/>
            <a:headEnd/>
            <a:tailEnd/>
          </a:ln>
        </p:spPr>
        <p:txBody>
          <a:bodyPr/>
          <a:lstStyle/>
          <a:p>
            <a:endParaRPr lang="ru-RU"/>
          </a:p>
        </p:txBody>
      </p:sp>
      <p:sp>
        <p:nvSpPr>
          <p:cNvPr id="129065" name="Freeform 41"/>
          <p:cNvSpPr>
            <a:spLocks/>
          </p:cNvSpPr>
          <p:nvPr/>
        </p:nvSpPr>
        <p:spPr bwMode="auto">
          <a:xfrm>
            <a:off x="1304925" y="1601788"/>
            <a:ext cx="58738" cy="58737"/>
          </a:xfrm>
          <a:custGeom>
            <a:avLst/>
            <a:gdLst>
              <a:gd name="T0" fmla="*/ 2147483647 w 37"/>
              <a:gd name="T1" fmla="*/ 0 h 37"/>
              <a:gd name="T2" fmla="*/ 2147483647 w 37"/>
              <a:gd name="T3" fmla="*/ 2147483647 h 37"/>
              <a:gd name="T4" fmla="*/ 2147483647 w 37"/>
              <a:gd name="T5" fmla="*/ 2147483647 h 37"/>
              <a:gd name="T6" fmla="*/ 0 w 37"/>
              <a:gd name="T7" fmla="*/ 2147483647 h 37"/>
              <a:gd name="T8" fmla="*/ 2147483647 w 37"/>
              <a:gd name="T9" fmla="*/ 0 h 37"/>
              <a:gd name="T10" fmla="*/ 0 60000 65536"/>
              <a:gd name="T11" fmla="*/ 0 60000 65536"/>
              <a:gd name="T12" fmla="*/ 0 60000 65536"/>
              <a:gd name="T13" fmla="*/ 0 60000 65536"/>
              <a:gd name="T14" fmla="*/ 0 60000 65536"/>
              <a:gd name="T15" fmla="*/ 0 w 37"/>
              <a:gd name="T16" fmla="*/ 0 h 37"/>
              <a:gd name="T17" fmla="*/ 37 w 37"/>
              <a:gd name="T18" fmla="*/ 37 h 37"/>
            </a:gdLst>
            <a:ahLst/>
            <a:cxnLst>
              <a:cxn ang="T10">
                <a:pos x="T0" y="T1"/>
              </a:cxn>
              <a:cxn ang="T11">
                <a:pos x="T2" y="T3"/>
              </a:cxn>
              <a:cxn ang="T12">
                <a:pos x="T4" y="T5"/>
              </a:cxn>
              <a:cxn ang="T13">
                <a:pos x="T6" y="T7"/>
              </a:cxn>
              <a:cxn ang="T14">
                <a:pos x="T8" y="T9"/>
              </a:cxn>
            </a:cxnLst>
            <a:rect l="T15" t="T16" r="T17" b="T18"/>
            <a:pathLst>
              <a:path w="37" h="37">
                <a:moveTo>
                  <a:pt x="18" y="0"/>
                </a:moveTo>
                <a:lnTo>
                  <a:pt x="37" y="19"/>
                </a:lnTo>
                <a:lnTo>
                  <a:pt x="18" y="37"/>
                </a:lnTo>
                <a:lnTo>
                  <a:pt x="0" y="19"/>
                </a:lnTo>
                <a:lnTo>
                  <a:pt x="18" y="0"/>
                </a:lnTo>
                <a:close/>
              </a:path>
            </a:pathLst>
          </a:custGeom>
          <a:solidFill>
            <a:srgbClr val="000080"/>
          </a:solidFill>
          <a:ln w="9525">
            <a:solidFill>
              <a:srgbClr val="000080"/>
            </a:solidFill>
            <a:round/>
            <a:headEnd/>
            <a:tailEnd/>
          </a:ln>
        </p:spPr>
        <p:txBody>
          <a:bodyPr/>
          <a:lstStyle/>
          <a:p>
            <a:endParaRPr lang="ru-RU"/>
          </a:p>
        </p:txBody>
      </p:sp>
      <p:sp>
        <p:nvSpPr>
          <p:cNvPr id="129066" name="Freeform 42"/>
          <p:cNvSpPr>
            <a:spLocks/>
          </p:cNvSpPr>
          <p:nvPr/>
        </p:nvSpPr>
        <p:spPr bwMode="auto">
          <a:xfrm>
            <a:off x="1762125" y="1912938"/>
            <a:ext cx="58738" cy="58737"/>
          </a:xfrm>
          <a:custGeom>
            <a:avLst/>
            <a:gdLst>
              <a:gd name="T0" fmla="*/ 2147483647 w 37"/>
              <a:gd name="T1" fmla="*/ 0 h 37"/>
              <a:gd name="T2" fmla="*/ 2147483647 w 37"/>
              <a:gd name="T3" fmla="*/ 2147483647 h 37"/>
              <a:gd name="T4" fmla="*/ 2147483647 w 37"/>
              <a:gd name="T5" fmla="*/ 2147483647 h 37"/>
              <a:gd name="T6" fmla="*/ 0 w 37"/>
              <a:gd name="T7" fmla="*/ 2147483647 h 37"/>
              <a:gd name="T8" fmla="*/ 2147483647 w 37"/>
              <a:gd name="T9" fmla="*/ 0 h 37"/>
              <a:gd name="T10" fmla="*/ 0 60000 65536"/>
              <a:gd name="T11" fmla="*/ 0 60000 65536"/>
              <a:gd name="T12" fmla="*/ 0 60000 65536"/>
              <a:gd name="T13" fmla="*/ 0 60000 65536"/>
              <a:gd name="T14" fmla="*/ 0 60000 65536"/>
              <a:gd name="T15" fmla="*/ 0 w 37"/>
              <a:gd name="T16" fmla="*/ 0 h 37"/>
              <a:gd name="T17" fmla="*/ 37 w 37"/>
              <a:gd name="T18" fmla="*/ 37 h 37"/>
            </a:gdLst>
            <a:ahLst/>
            <a:cxnLst>
              <a:cxn ang="T10">
                <a:pos x="T0" y="T1"/>
              </a:cxn>
              <a:cxn ang="T11">
                <a:pos x="T2" y="T3"/>
              </a:cxn>
              <a:cxn ang="T12">
                <a:pos x="T4" y="T5"/>
              </a:cxn>
              <a:cxn ang="T13">
                <a:pos x="T6" y="T7"/>
              </a:cxn>
              <a:cxn ang="T14">
                <a:pos x="T8" y="T9"/>
              </a:cxn>
            </a:cxnLst>
            <a:rect l="T15" t="T16" r="T17" b="T18"/>
            <a:pathLst>
              <a:path w="37" h="37">
                <a:moveTo>
                  <a:pt x="19" y="0"/>
                </a:moveTo>
                <a:lnTo>
                  <a:pt x="37" y="19"/>
                </a:lnTo>
                <a:lnTo>
                  <a:pt x="19" y="37"/>
                </a:lnTo>
                <a:lnTo>
                  <a:pt x="0" y="19"/>
                </a:lnTo>
                <a:lnTo>
                  <a:pt x="19" y="0"/>
                </a:lnTo>
                <a:close/>
              </a:path>
            </a:pathLst>
          </a:custGeom>
          <a:solidFill>
            <a:srgbClr val="000080"/>
          </a:solidFill>
          <a:ln w="9525">
            <a:solidFill>
              <a:srgbClr val="000080"/>
            </a:solidFill>
            <a:round/>
            <a:headEnd/>
            <a:tailEnd/>
          </a:ln>
        </p:spPr>
        <p:txBody>
          <a:bodyPr/>
          <a:lstStyle/>
          <a:p>
            <a:endParaRPr lang="ru-RU"/>
          </a:p>
        </p:txBody>
      </p:sp>
      <p:sp>
        <p:nvSpPr>
          <p:cNvPr id="129067" name="Freeform 43"/>
          <p:cNvSpPr>
            <a:spLocks/>
          </p:cNvSpPr>
          <p:nvPr/>
        </p:nvSpPr>
        <p:spPr bwMode="auto">
          <a:xfrm>
            <a:off x="2230438" y="2390775"/>
            <a:ext cx="58737" cy="58738"/>
          </a:xfrm>
          <a:custGeom>
            <a:avLst/>
            <a:gdLst>
              <a:gd name="T0" fmla="*/ 2147483647 w 37"/>
              <a:gd name="T1" fmla="*/ 0 h 37"/>
              <a:gd name="T2" fmla="*/ 2147483647 w 37"/>
              <a:gd name="T3" fmla="*/ 2147483647 h 37"/>
              <a:gd name="T4" fmla="*/ 2147483647 w 37"/>
              <a:gd name="T5" fmla="*/ 2147483647 h 37"/>
              <a:gd name="T6" fmla="*/ 0 w 37"/>
              <a:gd name="T7" fmla="*/ 2147483647 h 37"/>
              <a:gd name="T8" fmla="*/ 2147483647 w 37"/>
              <a:gd name="T9" fmla="*/ 0 h 37"/>
              <a:gd name="T10" fmla="*/ 0 60000 65536"/>
              <a:gd name="T11" fmla="*/ 0 60000 65536"/>
              <a:gd name="T12" fmla="*/ 0 60000 65536"/>
              <a:gd name="T13" fmla="*/ 0 60000 65536"/>
              <a:gd name="T14" fmla="*/ 0 60000 65536"/>
              <a:gd name="T15" fmla="*/ 0 w 37"/>
              <a:gd name="T16" fmla="*/ 0 h 37"/>
              <a:gd name="T17" fmla="*/ 37 w 37"/>
              <a:gd name="T18" fmla="*/ 37 h 37"/>
            </a:gdLst>
            <a:ahLst/>
            <a:cxnLst>
              <a:cxn ang="T10">
                <a:pos x="T0" y="T1"/>
              </a:cxn>
              <a:cxn ang="T11">
                <a:pos x="T2" y="T3"/>
              </a:cxn>
              <a:cxn ang="T12">
                <a:pos x="T4" y="T5"/>
              </a:cxn>
              <a:cxn ang="T13">
                <a:pos x="T6" y="T7"/>
              </a:cxn>
              <a:cxn ang="T14">
                <a:pos x="T8" y="T9"/>
              </a:cxn>
            </a:cxnLst>
            <a:rect l="T15" t="T16" r="T17" b="T18"/>
            <a:pathLst>
              <a:path w="37" h="37">
                <a:moveTo>
                  <a:pt x="18" y="0"/>
                </a:moveTo>
                <a:lnTo>
                  <a:pt x="37" y="18"/>
                </a:lnTo>
                <a:lnTo>
                  <a:pt x="18" y="37"/>
                </a:lnTo>
                <a:lnTo>
                  <a:pt x="0" y="18"/>
                </a:lnTo>
                <a:lnTo>
                  <a:pt x="18" y="0"/>
                </a:lnTo>
                <a:close/>
              </a:path>
            </a:pathLst>
          </a:custGeom>
          <a:solidFill>
            <a:srgbClr val="000080"/>
          </a:solidFill>
          <a:ln w="9525">
            <a:solidFill>
              <a:srgbClr val="000080"/>
            </a:solidFill>
            <a:round/>
            <a:headEnd/>
            <a:tailEnd/>
          </a:ln>
        </p:spPr>
        <p:txBody>
          <a:bodyPr/>
          <a:lstStyle/>
          <a:p>
            <a:endParaRPr lang="ru-RU"/>
          </a:p>
        </p:txBody>
      </p:sp>
      <p:sp>
        <p:nvSpPr>
          <p:cNvPr id="129068" name="Freeform 44"/>
          <p:cNvSpPr>
            <a:spLocks/>
          </p:cNvSpPr>
          <p:nvPr/>
        </p:nvSpPr>
        <p:spPr bwMode="auto">
          <a:xfrm>
            <a:off x="2687638" y="2857500"/>
            <a:ext cx="58737" cy="58738"/>
          </a:xfrm>
          <a:custGeom>
            <a:avLst/>
            <a:gdLst>
              <a:gd name="T0" fmla="*/ 2147483647 w 37"/>
              <a:gd name="T1" fmla="*/ 0 h 37"/>
              <a:gd name="T2" fmla="*/ 2147483647 w 37"/>
              <a:gd name="T3" fmla="*/ 2147483647 h 37"/>
              <a:gd name="T4" fmla="*/ 2147483647 w 37"/>
              <a:gd name="T5" fmla="*/ 2147483647 h 37"/>
              <a:gd name="T6" fmla="*/ 0 w 37"/>
              <a:gd name="T7" fmla="*/ 2147483647 h 37"/>
              <a:gd name="T8" fmla="*/ 2147483647 w 37"/>
              <a:gd name="T9" fmla="*/ 0 h 37"/>
              <a:gd name="T10" fmla="*/ 0 60000 65536"/>
              <a:gd name="T11" fmla="*/ 0 60000 65536"/>
              <a:gd name="T12" fmla="*/ 0 60000 65536"/>
              <a:gd name="T13" fmla="*/ 0 60000 65536"/>
              <a:gd name="T14" fmla="*/ 0 60000 65536"/>
              <a:gd name="T15" fmla="*/ 0 w 37"/>
              <a:gd name="T16" fmla="*/ 0 h 37"/>
              <a:gd name="T17" fmla="*/ 37 w 37"/>
              <a:gd name="T18" fmla="*/ 37 h 37"/>
            </a:gdLst>
            <a:ahLst/>
            <a:cxnLst>
              <a:cxn ang="T10">
                <a:pos x="T0" y="T1"/>
              </a:cxn>
              <a:cxn ang="T11">
                <a:pos x="T2" y="T3"/>
              </a:cxn>
              <a:cxn ang="T12">
                <a:pos x="T4" y="T5"/>
              </a:cxn>
              <a:cxn ang="T13">
                <a:pos x="T6" y="T7"/>
              </a:cxn>
              <a:cxn ang="T14">
                <a:pos x="T8" y="T9"/>
              </a:cxn>
            </a:cxnLst>
            <a:rect l="T15" t="T16" r="T17" b="T18"/>
            <a:pathLst>
              <a:path w="37" h="37">
                <a:moveTo>
                  <a:pt x="18" y="0"/>
                </a:moveTo>
                <a:lnTo>
                  <a:pt x="37" y="19"/>
                </a:lnTo>
                <a:lnTo>
                  <a:pt x="18" y="37"/>
                </a:lnTo>
                <a:lnTo>
                  <a:pt x="0" y="19"/>
                </a:lnTo>
                <a:lnTo>
                  <a:pt x="18" y="0"/>
                </a:lnTo>
                <a:close/>
              </a:path>
            </a:pathLst>
          </a:custGeom>
          <a:solidFill>
            <a:srgbClr val="000080"/>
          </a:solidFill>
          <a:ln w="9525">
            <a:solidFill>
              <a:srgbClr val="000080"/>
            </a:solidFill>
            <a:round/>
            <a:headEnd/>
            <a:tailEnd/>
          </a:ln>
        </p:spPr>
        <p:txBody>
          <a:bodyPr/>
          <a:lstStyle/>
          <a:p>
            <a:endParaRPr lang="ru-RU"/>
          </a:p>
        </p:txBody>
      </p:sp>
      <p:sp>
        <p:nvSpPr>
          <p:cNvPr id="129069" name="Freeform 45"/>
          <p:cNvSpPr>
            <a:spLocks/>
          </p:cNvSpPr>
          <p:nvPr/>
        </p:nvSpPr>
        <p:spPr bwMode="auto">
          <a:xfrm>
            <a:off x="3154363" y="2857500"/>
            <a:ext cx="58737" cy="58738"/>
          </a:xfrm>
          <a:custGeom>
            <a:avLst/>
            <a:gdLst>
              <a:gd name="T0" fmla="*/ 2147483647 w 37"/>
              <a:gd name="T1" fmla="*/ 0 h 37"/>
              <a:gd name="T2" fmla="*/ 2147483647 w 37"/>
              <a:gd name="T3" fmla="*/ 2147483647 h 37"/>
              <a:gd name="T4" fmla="*/ 2147483647 w 37"/>
              <a:gd name="T5" fmla="*/ 2147483647 h 37"/>
              <a:gd name="T6" fmla="*/ 0 w 37"/>
              <a:gd name="T7" fmla="*/ 2147483647 h 37"/>
              <a:gd name="T8" fmla="*/ 2147483647 w 37"/>
              <a:gd name="T9" fmla="*/ 0 h 37"/>
              <a:gd name="T10" fmla="*/ 0 60000 65536"/>
              <a:gd name="T11" fmla="*/ 0 60000 65536"/>
              <a:gd name="T12" fmla="*/ 0 60000 65536"/>
              <a:gd name="T13" fmla="*/ 0 60000 65536"/>
              <a:gd name="T14" fmla="*/ 0 60000 65536"/>
              <a:gd name="T15" fmla="*/ 0 w 37"/>
              <a:gd name="T16" fmla="*/ 0 h 37"/>
              <a:gd name="T17" fmla="*/ 37 w 37"/>
              <a:gd name="T18" fmla="*/ 37 h 37"/>
            </a:gdLst>
            <a:ahLst/>
            <a:cxnLst>
              <a:cxn ang="T10">
                <a:pos x="T0" y="T1"/>
              </a:cxn>
              <a:cxn ang="T11">
                <a:pos x="T2" y="T3"/>
              </a:cxn>
              <a:cxn ang="T12">
                <a:pos x="T4" y="T5"/>
              </a:cxn>
              <a:cxn ang="T13">
                <a:pos x="T6" y="T7"/>
              </a:cxn>
              <a:cxn ang="T14">
                <a:pos x="T8" y="T9"/>
              </a:cxn>
            </a:cxnLst>
            <a:rect l="T15" t="T16" r="T17" b="T18"/>
            <a:pathLst>
              <a:path w="37" h="37">
                <a:moveTo>
                  <a:pt x="19" y="0"/>
                </a:moveTo>
                <a:lnTo>
                  <a:pt x="37" y="19"/>
                </a:lnTo>
                <a:lnTo>
                  <a:pt x="19" y="37"/>
                </a:lnTo>
                <a:lnTo>
                  <a:pt x="0" y="19"/>
                </a:lnTo>
                <a:lnTo>
                  <a:pt x="19" y="0"/>
                </a:lnTo>
                <a:close/>
              </a:path>
            </a:pathLst>
          </a:custGeom>
          <a:solidFill>
            <a:srgbClr val="000080"/>
          </a:solidFill>
          <a:ln w="9525">
            <a:solidFill>
              <a:srgbClr val="000080"/>
            </a:solidFill>
            <a:round/>
            <a:headEnd/>
            <a:tailEnd/>
          </a:ln>
        </p:spPr>
        <p:txBody>
          <a:bodyPr/>
          <a:lstStyle/>
          <a:p>
            <a:endParaRPr lang="ru-RU"/>
          </a:p>
        </p:txBody>
      </p:sp>
      <p:sp>
        <p:nvSpPr>
          <p:cNvPr id="129070" name="Freeform 46"/>
          <p:cNvSpPr>
            <a:spLocks/>
          </p:cNvSpPr>
          <p:nvPr/>
        </p:nvSpPr>
        <p:spPr bwMode="auto">
          <a:xfrm>
            <a:off x="3613150" y="2857500"/>
            <a:ext cx="58738" cy="58738"/>
          </a:xfrm>
          <a:custGeom>
            <a:avLst/>
            <a:gdLst>
              <a:gd name="T0" fmla="*/ 2147483647 w 37"/>
              <a:gd name="T1" fmla="*/ 0 h 37"/>
              <a:gd name="T2" fmla="*/ 2147483647 w 37"/>
              <a:gd name="T3" fmla="*/ 2147483647 h 37"/>
              <a:gd name="T4" fmla="*/ 2147483647 w 37"/>
              <a:gd name="T5" fmla="*/ 2147483647 h 37"/>
              <a:gd name="T6" fmla="*/ 0 w 37"/>
              <a:gd name="T7" fmla="*/ 2147483647 h 37"/>
              <a:gd name="T8" fmla="*/ 2147483647 w 37"/>
              <a:gd name="T9" fmla="*/ 0 h 37"/>
              <a:gd name="T10" fmla="*/ 0 60000 65536"/>
              <a:gd name="T11" fmla="*/ 0 60000 65536"/>
              <a:gd name="T12" fmla="*/ 0 60000 65536"/>
              <a:gd name="T13" fmla="*/ 0 60000 65536"/>
              <a:gd name="T14" fmla="*/ 0 60000 65536"/>
              <a:gd name="T15" fmla="*/ 0 w 37"/>
              <a:gd name="T16" fmla="*/ 0 h 37"/>
              <a:gd name="T17" fmla="*/ 37 w 37"/>
              <a:gd name="T18" fmla="*/ 37 h 37"/>
            </a:gdLst>
            <a:ahLst/>
            <a:cxnLst>
              <a:cxn ang="T10">
                <a:pos x="T0" y="T1"/>
              </a:cxn>
              <a:cxn ang="T11">
                <a:pos x="T2" y="T3"/>
              </a:cxn>
              <a:cxn ang="T12">
                <a:pos x="T4" y="T5"/>
              </a:cxn>
              <a:cxn ang="T13">
                <a:pos x="T6" y="T7"/>
              </a:cxn>
              <a:cxn ang="T14">
                <a:pos x="T8" y="T9"/>
              </a:cxn>
            </a:cxnLst>
            <a:rect l="T15" t="T16" r="T17" b="T18"/>
            <a:pathLst>
              <a:path w="37" h="37">
                <a:moveTo>
                  <a:pt x="18" y="0"/>
                </a:moveTo>
                <a:lnTo>
                  <a:pt x="37" y="19"/>
                </a:lnTo>
                <a:lnTo>
                  <a:pt x="18" y="37"/>
                </a:lnTo>
                <a:lnTo>
                  <a:pt x="0" y="19"/>
                </a:lnTo>
                <a:lnTo>
                  <a:pt x="18" y="0"/>
                </a:lnTo>
                <a:close/>
              </a:path>
            </a:pathLst>
          </a:custGeom>
          <a:solidFill>
            <a:srgbClr val="000080"/>
          </a:solidFill>
          <a:ln w="9525">
            <a:solidFill>
              <a:srgbClr val="000080"/>
            </a:solidFill>
            <a:round/>
            <a:headEnd/>
            <a:tailEnd/>
          </a:ln>
        </p:spPr>
        <p:txBody>
          <a:bodyPr/>
          <a:lstStyle/>
          <a:p>
            <a:endParaRPr lang="ru-RU"/>
          </a:p>
        </p:txBody>
      </p:sp>
      <p:sp>
        <p:nvSpPr>
          <p:cNvPr id="129071" name="Freeform 47"/>
          <p:cNvSpPr>
            <a:spLocks/>
          </p:cNvSpPr>
          <p:nvPr/>
        </p:nvSpPr>
        <p:spPr bwMode="auto">
          <a:xfrm>
            <a:off x="4079875" y="3013075"/>
            <a:ext cx="58738" cy="58738"/>
          </a:xfrm>
          <a:custGeom>
            <a:avLst/>
            <a:gdLst>
              <a:gd name="T0" fmla="*/ 2147483647 w 37"/>
              <a:gd name="T1" fmla="*/ 0 h 37"/>
              <a:gd name="T2" fmla="*/ 2147483647 w 37"/>
              <a:gd name="T3" fmla="*/ 2147483647 h 37"/>
              <a:gd name="T4" fmla="*/ 2147483647 w 37"/>
              <a:gd name="T5" fmla="*/ 2147483647 h 37"/>
              <a:gd name="T6" fmla="*/ 0 w 37"/>
              <a:gd name="T7" fmla="*/ 2147483647 h 37"/>
              <a:gd name="T8" fmla="*/ 2147483647 w 37"/>
              <a:gd name="T9" fmla="*/ 0 h 37"/>
              <a:gd name="T10" fmla="*/ 0 60000 65536"/>
              <a:gd name="T11" fmla="*/ 0 60000 65536"/>
              <a:gd name="T12" fmla="*/ 0 60000 65536"/>
              <a:gd name="T13" fmla="*/ 0 60000 65536"/>
              <a:gd name="T14" fmla="*/ 0 60000 65536"/>
              <a:gd name="T15" fmla="*/ 0 w 37"/>
              <a:gd name="T16" fmla="*/ 0 h 37"/>
              <a:gd name="T17" fmla="*/ 37 w 37"/>
              <a:gd name="T18" fmla="*/ 37 h 37"/>
            </a:gdLst>
            <a:ahLst/>
            <a:cxnLst>
              <a:cxn ang="T10">
                <a:pos x="T0" y="T1"/>
              </a:cxn>
              <a:cxn ang="T11">
                <a:pos x="T2" y="T3"/>
              </a:cxn>
              <a:cxn ang="T12">
                <a:pos x="T4" y="T5"/>
              </a:cxn>
              <a:cxn ang="T13">
                <a:pos x="T6" y="T7"/>
              </a:cxn>
              <a:cxn ang="T14">
                <a:pos x="T8" y="T9"/>
              </a:cxn>
            </a:cxnLst>
            <a:rect l="T15" t="T16" r="T17" b="T18"/>
            <a:pathLst>
              <a:path w="37" h="37">
                <a:moveTo>
                  <a:pt x="19" y="0"/>
                </a:moveTo>
                <a:lnTo>
                  <a:pt x="37" y="19"/>
                </a:lnTo>
                <a:lnTo>
                  <a:pt x="19" y="37"/>
                </a:lnTo>
                <a:lnTo>
                  <a:pt x="0" y="19"/>
                </a:lnTo>
                <a:lnTo>
                  <a:pt x="19" y="0"/>
                </a:lnTo>
                <a:close/>
              </a:path>
            </a:pathLst>
          </a:custGeom>
          <a:solidFill>
            <a:srgbClr val="000080"/>
          </a:solidFill>
          <a:ln w="9525">
            <a:solidFill>
              <a:srgbClr val="000080"/>
            </a:solidFill>
            <a:round/>
            <a:headEnd/>
            <a:tailEnd/>
          </a:ln>
        </p:spPr>
        <p:txBody>
          <a:bodyPr/>
          <a:lstStyle/>
          <a:p>
            <a:endParaRPr lang="ru-RU"/>
          </a:p>
        </p:txBody>
      </p:sp>
      <p:sp>
        <p:nvSpPr>
          <p:cNvPr id="129072" name="Freeform 48"/>
          <p:cNvSpPr>
            <a:spLocks/>
          </p:cNvSpPr>
          <p:nvPr/>
        </p:nvSpPr>
        <p:spPr bwMode="auto">
          <a:xfrm>
            <a:off x="4537075" y="3013075"/>
            <a:ext cx="58738" cy="58738"/>
          </a:xfrm>
          <a:custGeom>
            <a:avLst/>
            <a:gdLst>
              <a:gd name="T0" fmla="*/ 2147483647 w 37"/>
              <a:gd name="T1" fmla="*/ 0 h 37"/>
              <a:gd name="T2" fmla="*/ 2147483647 w 37"/>
              <a:gd name="T3" fmla="*/ 2147483647 h 37"/>
              <a:gd name="T4" fmla="*/ 2147483647 w 37"/>
              <a:gd name="T5" fmla="*/ 2147483647 h 37"/>
              <a:gd name="T6" fmla="*/ 0 w 37"/>
              <a:gd name="T7" fmla="*/ 2147483647 h 37"/>
              <a:gd name="T8" fmla="*/ 2147483647 w 37"/>
              <a:gd name="T9" fmla="*/ 0 h 37"/>
              <a:gd name="T10" fmla="*/ 0 60000 65536"/>
              <a:gd name="T11" fmla="*/ 0 60000 65536"/>
              <a:gd name="T12" fmla="*/ 0 60000 65536"/>
              <a:gd name="T13" fmla="*/ 0 60000 65536"/>
              <a:gd name="T14" fmla="*/ 0 60000 65536"/>
              <a:gd name="T15" fmla="*/ 0 w 37"/>
              <a:gd name="T16" fmla="*/ 0 h 37"/>
              <a:gd name="T17" fmla="*/ 37 w 37"/>
              <a:gd name="T18" fmla="*/ 37 h 37"/>
            </a:gdLst>
            <a:ahLst/>
            <a:cxnLst>
              <a:cxn ang="T10">
                <a:pos x="T0" y="T1"/>
              </a:cxn>
              <a:cxn ang="T11">
                <a:pos x="T2" y="T3"/>
              </a:cxn>
              <a:cxn ang="T12">
                <a:pos x="T4" y="T5"/>
              </a:cxn>
              <a:cxn ang="T13">
                <a:pos x="T6" y="T7"/>
              </a:cxn>
              <a:cxn ang="T14">
                <a:pos x="T8" y="T9"/>
              </a:cxn>
            </a:cxnLst>
            <a:rect l="T15" t="T16" r="T17" b="T18"/>
            <a:pathLst>
              <a:path w="37" h="37">
                <a:moveTo>
                  <a:pt x="19" y="0"/>
                </a:moveTo>
                <a:lnTo>
                  <a:pt x="37" y="19"/>
                </a:lnTo>
                <a:lnTo>
                  <a:pt x="19" y="37"/>
                </a:lnTo>
                <a:lnTo>
                  <a:pt x="0" y="19"/>
                </a:lnTo>
                <a:lnTo>
                  <a:pt x="19" y="0"/>
                </a:lnTo>
                <a:close/>
              </a:path>
            </a:pathLst>
          </a:custGeom>
          <a:solidFill>
            <a:srgbClr val="000080"/>
          </a:solidFill>
          <a:ln w="9525">
            <a:solidFill>
              <a:srgbClr val="000080"/>
            </a:solidFill>
            <a:round/>
            <a:headEnd/>
            <a:tailEnd/>
          </a:ln>
        </p:spPr>
        <p:txBody>
          <a:bodyPr/>
          <a:lstStyle/>
          <a:p>
            <a:endParaRPr lang="ru-RU"/>
          </a:p>
        </p:txBody>
      </p:sp>
      <p:sp>
        <p:nvSpPr>
          <p:cNvPr id="129073" name="Rectangle 49"/>
          <p:cNvSpPr>
            <a:spLocks noChangeArrowheads="1"/>
          </p:cNvSpPr>
          <p:nvPr/>
        </p:nvSpPr>
        <p:spPr bwMode="auto">
          <a:xfrm>
            <a:off x="701675" y="3121025"/>
            <a:ext cx="127000"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0</a:t>
            </a:r>
            <a:endParaRPr lang="ru-RU" sz="2400">
              <a:latin typeface="Times New Roman" pitchFamily="18" charset="0"/>
            </a:endParaRPr>
          </a:p>
        </p:txBody>
      </p:sp>
      <p:sp>
        <p:nvSpPr>
          <p:cNvPr id="129074" name="Rectangle 50"/>
          <p:cNvSpPr>
            <a:spLocks noChangeArrowheads="1"/>
          </p:cNvSpPr>
          <p:nvPr/>
        </p:nvSpPr>
        <p:spPr bwMode="auto">
          <a:xfrm>
            <a:off x="633413" y="2935288"/>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10</a:t>
            </a:r>
            <a:endParaRPr lang="ru-RU" sz="2400">
              <a:latin typeface="Times New Roman" pitchFamily="18" charset="0"/>
            </a:endParaRPr>
          </a:p>
        </p:txBody>
      </p:sp>
      <p:sp>
        <p:nvSpPr>
          <p:cNvPr id="129075" name="Rectangle 51"/>
          <p:cNvSpPr>
            <a:spLocks noChangeArrowheads="1"/>
          </p:cNvSpPr>
          <p:nvPr/>
        </p:nvSpPr>
        <p:spPr bwMode="auto">
          <a:xfrm>
            <a:off x="633413" y="2741613"/>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20</a:t>
            </a:r>
            <a:endParaRPr lang="ru-RU" sz="2400">
              <a:latin typeface="Times New Roman" pitchFamily="18" charset="0"/>
            </a:endParaRPr>
          </a:p>
        </p:txBody>
      </p:sp>
      <p:sp>
        <p:nvSpPr>
          <p:cNvPr id="129076" name="Rectangle 52"/>
          <p:cNvSpPr>
            <a:spLocks noChangeArrowheads="1"/>
          </p:cNvSpPr>
          <p:nvPr/>
        </p:nvSpPr>
        <p:spPr bwMode="auto">
          <a:xfrm>
            <a:off x="633413" y="2555875"/>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30</a:t>
            </a:r>
            <a:endParaRPr lang="ru-RU" sz="2400">
              <a:latin typeface="Times New Roman" pitchFamily="18" charset="0"/>
            </a:endParaRPr>
          </a:p>
        </p:txBody>
      </p:sp>
      <p:sp>
        <p:nvSpPr>
          <p:cNvPr id="129077" name="Rectangle 53"/>
          <p:cNvSpPr>
            <a:spLocks noChangeArrowheads="1"/>
          </p:cNvSpPr>
          <p:nvPr/>
        </p:nvSpPr>
        <p:spPr bwMode="auto">
          <a:xfrm>
            <a:off x="633413" y="2371725"/>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40</a:t>
            </a:r>
            <a:endParaRPr lang="ru-RU" sz="2400">
              <a:latin typeface="Times New Roman" pitchFamily="18" charset="0"/>
            </a:endParaRPr>
          </a:p>
        </p:txBody>
      </p:sp>
      <p:sp>
        <p:nvSpPr>
          <p:cNvPr id="129078" name="Rectangle 54"/>
          <p:cNvSpPr>
            <a:spLocks noChangeArrowheads="1"/>
          </p:cNvSpPr>
          <p:nvPr/>
        </p:nvSpPr>
        <p:spPr bwMode="auto">
          <a:xfrm>
            <a:off x="633413" y="2185988"/>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50</a:t>
            </a:r>
            <a:endParaRPr lang="ru-RU" sz="2400">
              <a:latin typeface="Times New Roman" pitchFamily="18" charset="0"/>
            </a:endParaRPr>
          </a:p>
        </p:txBody>
      </p:sp>
      <p:sp>
        <p:nvSpPr>
          <p:cNvPr id="129079" name="Rectangle 55"/>
          <p:cNvSpPr>
            <a:spLocks noChangeArrowheads="1"/>
          </p:cNvSpPr>
          <p:nvPr/>
        </p:nvSpPr>
        <p:spPr bwMode="auto">
          <a:xfrm>
            <a:off x="633413" y="1992313"/>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60</a:t>
            </a:r>
            <a:endParaRPr lang="ru-RU" sz="2400">
              <a:latin typeface="Times New Roman" pitchFamily="18" charset="0"/>
            </a:endParaRPr>
          </a:p>
        </p:txBody>
      </p:sp>
      <p:sp>
        <p:nvSpPr>
          <p:cNvPr id="129080" name="Rectangle 56"/>
          <p:cNvSpPr>
            <a:spLocks noChangeArrowheads="1"/>
          </p:cNvSpPr>
          <p:nvPr/>
        </p:nvSpPr>
        <p:spPr bwMode="auto">
          <a:xfrm>
            <a:off x="633413" y="1806575"/>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70</a:t>
            </a:r>
            <a:endParaRPr lang="ru-RU" sz="2400">
              <a:latin typeface="Times New Roman" pitchFamily="18" charset="0"/>
            </a:endParaRPr>
          </a:p>
        </p:txBody>
      </p:sp>
      <p:sp>
        <p:nvSpPr>
          <p:cNvPr id="129081" name="Rectangle 57"/>
          <p:cNvSpPr>
            <a:spLocks noChangeArrowheads="1"/>
          </p:cNvSpPr>
          <p:nvPr/>
        </p:nvSpPr>
        <p:spPr bwMode="auto">
          <a:xfrm>
            <a:off x="633413" y="1622425"/>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80</a:t>
            </a:r>
            <a:endParaRPr lang="ru-RU" sz="2400">
              <a:latin typeface="Times New Roman" pitchFamily="18" charset="0"/>
            </a:endParaRPr>
          </a:p>
        </p:txBody>
      </p:sp>
      <p:sp>
        <p:nvSpPr>
          <p:cNvPr id="129082" name="Rectangle 58"/>
          <p:cNvSpPr>
            <a:spLocks noChangeArrowheads="1"/>
          </p:cNvSpPr>
          <p:nvPr/>
        </p:nvSpPr>
        <p:spPr bwMode="auto">
          <a:xfrm>
            <a:off x="633413" y="1427163"/>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90</a:t>
            </a:r>
            <a:endParaRPr lang="ru-RU" sz="2400">
              <a:latin typeface="Times New Roman" pitchFamily="18" charset="0"/>
            </a:endParaRPr>
          </a:p>
        </p:txBody>
      </p:sp>
      <p:sp>
        <p:nvSpPr>
          <p:cNvPr id="129083" name="Rectangle 59"/>
          <p:cNvSpPr>
            <a:spLocks noChangeArrowheads="1"/>
          </p:cNvSpPr>
          <p:nvPr/>
        </p:nvSpPr>
        <p:spPr bwMode="auto">
          <a:xfrm>
            <a:off x="565150" y="1241425"/>
            <a:ext cx="273050"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100</a:t>
            </a:r>
            <a:endParaRPr lang="ru-RU" sz="2400">
              <a:latin typeface="Times New Roman" pitchFamily="18" charset="0"/>
            </a:endParaRPr>
          </a:p>
        </p:txBody>
      </p:sp>
      <p:sp>
        <p:nvSpPr>
          <p:cNvPr id="129084" name="Rectangle 60"/>
          <p:cNvSpPr>
            <a:spLocks noChangeArrowheads="1"/>
          </p:cNvSpPr>
          <p:nvPr/>
        </p:nvSpPr>
        <p:spPr bwMode="auto">
          <a:xfrm>
            <a:off x="838200" y="3305175"/>
            <a:ext cx="127000"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0</a:t>
            </a:r>
            <a:endParaRPr lang="ru-RU" sz="2400">
              <a:latin typeface="Times New Roman" pitchFamily="18" charset="0"/>
            </a:endParaRPr>
          </a:p>
        </p:txBody>
      </p:sp>
      <p:sp>
        <p:nvSpPr>
          <p:cNvPr id="129085" name="Rectangle 61"/>
          <p:cNvSpPr>
            <a:spLocks noChangeArrowheads="1"/>
          </p:cNvSpPr>
          <p:nvPr/>
        </p:nvSpPr>
        <p:spPr bwMode="auto">
          <a:xfrm>
            <a:off x="1304925" y="3305175"/>
            <a:ext cx="127000"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6</a:t>
            </a:r>
            <a:endParaRPr lang="ru-RU" sz="2400">
              <a:latin typeface="Times New Roman" pitchFamily="18" charset="0"/>
            </a:endParaRPr>
          </a:p>
        </p:txBody>
      </p:sp>
      <p:sp>
        <p:nvSpPr>
          <p:cNvPr id="129086" name="Rectangle 62"/>
          <p:cNvSpPr>
            <a:spLocks noChangeArrowheads="1"/>
          </p:cNvSpPr>
          <p:nvPr/>
        </p:nvSpPr>
        <p:spPr bwMode="auto">
          <a:xfrm>
            <a:off x="1724025" y="3305175"/>
            <a:ext cx="195263"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12</a:t>
            </a:r>
            <a:endParaRPr lang="ru-RU" sz="2400">
              <a:latin typeface="Times New Roman" pitchFamily="18" charset="0"/>
            </a:endParaRPr>
          </a:p>
        </p:txBody>
      </p:sp>
      <p:sp>
        <p:nvSpPr>
          <p:cNvPr id="129087" name="Rectangle 63"/>
          <p:cNvSpPr>
            <a:spLocks noChangeArrowheads="1"/>
          </p:cNvSpPr>
          <p:nvPr/>
        </p:nvSpPr>
        <p:spPr bwMode="auto">
          <a:xfrm>
            <a:off x="2190750" y="3305175"/>
            <a:ext cx="195263"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18</a:t>
            </a:r>
            <a:endParaRPr lang="ru-RU" sz="2400">
              <a:latin typeface="Times New Roman" pitchFamily="18" charset="0"/>
            </a:endParaRPr>
          </a:p>
        </p:txBody>
      </p:sp>
      <p:sp>
        <p:nvSpPr>
          <p:cNvPr id="129088" name="Rectangle 64"/>
          <p:cNvSpPr>
            <a:spLocks noChangeArrowheads="1"/>
          </p:cNvSpPr>
          <p:nvPr/>
        </p:nvSpPr>
        <p:spPr bwMode="auto">
          <a:xfrm>
            <a:off x="2647950" y="3305175"/>
            <a:ext cx="195263"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24</a:t>
            </a:r>
            <a:endParaRPr lang="ru-RU" sz="2400">
              <a:latin typeface="Times New Roman" pitchFamily="18" charset="0"/>
            </a:endParaRPr>
          </a:p>
        </p:txBody>
      </p:sp>
      <p:sp>
        <p:nvSpPr>
          <p:cNvPr id="129089" name="Rectangle 65"/>
          <p:cNvSpPr>
            <a:spLocks noChangeArrowheads="1"/>
          </p:cNvSpPr>
          <p:nvPr/>
        </p:nvSpPr>
        <p:spPr bwMode="auto">
          <a:xfrm>
            <a:off x="3116263" y="3305175"/>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30</a:t>
            </a:r>
            <a:endParaRPr lang="ru-RU" sz="2400">
              <a:latin typeface="Times New Roman" pitchFamily="18" charset="0"/>
            </a:endParaRPr>
          </a:p>
        </p:txBody>
      </p:sp>
      <p:sp>
        <p:nvSpPr>
          <p:cNvPr id="129090" name="Rectangle 66"/>
          <p:cNvSpPr>
            <a:spLocks noChangeArrowheads="1"/>
          </p:cNvSpPr>
          <p:nvPr/>
        </p:nvSpPr>
        <p:spPr bwMode="auto">
          <a:xfrm>
            <a:off x="3573463" y="3305175"/>
            <a:ext cx="195262"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36</a:t>
            </a:r>
            <a:endParaRPr lang="ru-RU" sz="2400">
              <a:latin typeface="Times New Roman" pitchFamily="18" charset="0"/>
            </a:endParaRPr>
          </a:p>
        </p:txBody>
      </p:sp>
      <p:sp>
        <p:nvSpPr>
          <p:cNvPr id="129091" name="Rectangle 67"/>
          <p:cNvSpPr>
            <a:spLocks noChangeArrowheads="1"/>
          </p:cNvSpPr>
          <p:nvPr/>
        </p:nvSpPr>
        <p:spPr bwMode="auto">
          <a:xfrm>
            <a:off x="4041775" y="3305175"/>
            <a:ext cx="195263"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42</a:t>
            </a:r>
            <a:endParaRPr lang="ru-RU" sz="2400">
              <a:latin typeface="Times New Roman" pitchFamily="18" charset="0"/>
            </a:endParaRPr>
          </a:p>
        </p:txBody>
      </p:sp>
      <p:sp>
        <p:nvSpPr>
          <p:cNvPr id="129092" name="Rectangle 68"/>
          <p:cNvSpPr>
            <a:spLocks noChangeArrowheads="1"/>
          </p:cNvSpPr>
          <p:nvPr/>
        </p:nvSpPr>
        <p:spPr bwMode="auto">
          <a:xfrm>
            <a:off x="4498975" y="3305175"/>
            <a:ext cx="195263" cy="174625"/>
          </a:xfrm>
          <a:prstGeom prst="rect">
            <a:avLst/>
          </a:prstGeom>
          <a:noFill/>
          <a:ln w="9525">
            <a:noFill/>
            <a:miter lim="800000"/>
            <a:headEnd/>
            <a:tailEnd/>
          </a:ln>
        </p:spPr>
        <p:txBody>
          <a:bodyPr wrap="none" lIns="0" tIns="0" rIns="0" bIns="0">
            <a:spAutoFit/>
          </a:bodyPr>
          <a:lstStyle/>
          <a:p>
            <a:r>
              <a:rPr lang="ru-RU" sz="1000">
                <a:solidFill>
                  <a:srgbClr val="000000"/>
                </a:solidFill>
                <a:latin typeface="Arial" pitchFamily="34" charset="0"/>
              </a:rPr>
              <a:t>48</a:t>
            </a:r>
            <a:endParaRPr lang="ru-RU" sz="2400">
              <a:latin typeface="Times New Roman" pitchFamily="18" charset="0"/>
            </a:endParaRPr>
          </a:p>
        </p:txBody>
      </p:sp>
      <p:sp>
        <p:nvSpPr>
          <p:cNvPr id="129093" name="Rectangle 69"/>
          <p:cNvSpPr>
            <a:spLocks noChangeArrowheads="1"/>
          </p:cNvSpPr>
          <p:nvPr/>
        </p:nvSpPr>
        <p:spPr bwMode="auto">
          <a:xfrm>
            <a:off x="2501900" y="3529013"/>
            <a:ext cx="452438" cy="152400"/>
          </a:xfrm>
          <a:prstGeom prst="rect">
            <a:avLst/>
          </a:prstGeom>
          <a:noFill/>
          <a:ln w="9525">
            <a:noFill/>
            <a:miter lim="800000"/>
            <a:headEnd/>
            <a:tailEnd/>
          </a:ln>
        </p:spPr>
        <p:txBody>
          <a:bodyPr wrap="none" lIns="0" tIns="0" rIns="0" bIns="0">
            <a:spAutoFit/>
          </a:bodyPr>
          <a:lstStyle/>
          <a:p>
            <a:r>
              <a:rPr lang="ru-RU" sz="1000" b="1">
                <a:solidFill>
                  <a:srgbClr val="000000"/>
                </a:solidFill>
                <a:latin typeface="Arial" pitchFamily="34" charset="0"/>
              </a:rPr>
              <a:t>Months</a:t>
            </a:r>
            <a:endParaRPr lang="ru-RU" sz="2400">
              <a:latin typeface="Times New Roman" pitchFamily="18" charset="0"/>
            </a:endParaRPr>
          </a:p>
        </p:txBody>
      </p:sp>
      <p:sp>
        <p:nvSpPr>
          <p:cNvPr id="129094" name="Rectangle 70"/>
          <p:cNvSpPr>
            <a:spLocks noChangeArrowheads="1"/>
          </p:cNvSpPr>
          <p:nvPr/>
        </p:nvSpPr>
        <p:spPr bwMode="auto">
          <a:xfrm rot="-5400000">
            <a:off x="-673100" y="2195513"/>
            <a:ext cx="1866900" cy="152400"/>
          </a:xfrm>
          <a:prstGeom prst="rect">
            <a:avLst/>
          </a:prstGeom>
          <a:noFill/>
          <a:ln w="9525">
            <a:noFill/>
            <a:miter lim="800000"/>
            <a:headEnd/>
            <a:tailEnd/>
          </a:ln>
        </p:spPr>
        <p:txBody>
          <a:bodyPr wrap="none" lIns="0" tIns="0" rIns="0" bIns="0">
            <a:spAutoFit/>
          </a:bodyPr>
          <a:lstStyle/>
          <a:p>
            <a:r>
              <a:rPr lang="ru-RU" sz="1000" b="1">
                <a:solidFill>
                  <a:srgbClr val="000000"/>
                </a:solidFill>
                <a:latin typeface="Arial" pitchFamily="34" charset="0"/>
              </a:rPr>
              <a:t>Probability of Overall  Survival </a:t>
            </a:r>
            <a:endParaRPr lang="ru-RU" sz="2400">
              <a:latin typeface="Times New Roman" pitchFamily="18" charset="0"/>
            </a:endParaRPr>
          </a:p>
        </p:txBody>
      </p:sp>
      <p:sp>
        <p:nvSpPr>
          <p:cNvPr id="129095" name="Rectangle 71"/>
          <p:cNvSpPr>
            <a:spLocks noChangeArrowheads="1"/>
          </p:cNvSpPr>
          <p:nvPr/>
        </p:nvSpPr>
        <p:spPr bwMode="auto">
          <a:xfrm rot="-5400000">
            <a:off x="309563" y="2125662"/>
            <a:ext cx="254000" cy="174625"/>
          </a:xfrm>
          <a:prstGeom prst="rect">
            <a:avLst/>
          </a:prstGeom>
          <a:noFill/>
          <a:ln w="9525">
            <a:noFill/>
            <a:miter lim="800000"/>
            <a:headEnd/>
            <a:tailEnd/>
          </a:ln>
        </p:spPr>
        <p:txBody>
          <a:bodyPr wrap="none" lIns="0" tIns="0" rIns="0" bIns="0">
            <a:spAutoFit/>
          </a:bodyPr>
          <a:lstStyle/>
          <a:p>
            <a:r>
              <a:rPr lang="ru-RU" sz="1000" b="1">
                <a:solidFill>
                  <a:srgbClr val="000000"/>
                </a:solidFill>
                <a:latin typeface="Arial" pitchFamily="34" charset="0"/>
              </a:rPr>
              <a:t>(%)</a:t>
            </a:r>
            <a:endParaRPr lang="ru-RU" sz="2400">
              <a:latin typeface="Times New Roman" pitchFamily="18" charset="0"/>
            </a:endParaRPr>
          </a:p>
        </p:txBody>
      </p:sp>
      <p:sp>
        <p:nvSpPr>
          <p:cNvPr id="129096" name="Rectangle 72"/>
          <p:cNvSpPr>
            <a:spLocks noChangeArrowheads="1"/>
          </p:cNvSpPr>
          <p:nvPr/>
        </p:nvSpPr>
        <p:spPr bwMode="auto">
          <a:xfrm>
            <a:off x="49213" y="1116013"/>
            <a:ext cx="4692650" cy="2714625"/>
          </a:xfrm>
          <a:prstGeom prst="rect">
            <a:avLst/>
          </a:prstGeom>
          <a:noFill/>
          <a:ln w="9525">
            <a:solidFill>
              <a:srgbClr val="000000"/>
            </a:solidFill>
            <a:miter lim="800000"/>
            <a:headEnd/>
            <a:tailEnd/>
          </a:ln>
        </p:spPr>
        <p:txBody>
          <a:bodyPr/>
          <a:lstStyle/>
          <a:p>
            <a:endParaRPr lang="ru-RU"/>
          </a:p>
        </p:txBody>
      </p:sp>
      <p:sp>
        <p:nvSpPr>
          <p:cNvPr id="129097" name="Rectangle 73"/>
          <p:cNvSpPr>
            <a:spLocks noChangeArrowheads="1"/>
          </p:cNvSpPr>
          <p:nvPr/>
        </p:nvSpPr>
        <p:spPr bwMode="auto">
          <a:xfrm>
            <a:off x="4316413" y="3897313"/>
            <a:ext cx="4768850" cy="2908300"/>
          </a:xfrm>
          <a:prstGeom prst="rect">
            <a:avLst/>
          </a:prstGeom>
          <a:solidFill>
            <a:srgbClr val="FFFFFF"/>
          </a:solidFill>
          <a:ln w="9525">
            <a:solidFill>
              <a:srgbClr val="000000"/>
            </a:solidFill>
            <a:miter lim="800000"/>
            <a:headEnd/>
            <a:tailEnd/>
          </a:ln>
        </p:spPr>
        <p:txBody>
          <a:bodyPr/>
          <a:lstStyle/>
          <a:p>
            <a:endParaRPr lang="ru-RU"/>
          </a:p>
        </p:txBody>
      </p:sp>
      <p:sp>
        <p:nvSpPr>
          <p:cNvPr id="129098" name="Rectangle 74"/>
          <p:cNvSpPr>
            <a:spLocks noChangeArrowheads="1"/>
          </p:cNvSpPr>
          <p:nvPr/>
        </p:nvSpPr>
        <p:spPr bwMode="auto">
          <a:xfrm>
            <a:off x="5148263" y="4116388"/>
            <a:ext cx="3759200" cy="2011362"/>
          </a:xfrm>
          <a:prstGeom prst="rect">
            <a:avLst/>
          </a:prstGeom>
          <a:solidFill>
            <a:srgbClr val="C0C0C0"/>
          </a:solidFill>
          <a:ln w="9525">
            <a:noFill/>
            <a:miter lim="800000"/>
            <a:headEnd/>
            <a:tailEnd/>
          </a:ln>
        </p:spPr>
        <p:txBody>
          <a:bodyPr/>
          <a:lstStyle/>
          <a:p>
            <a:endParaRPr lang="ru-RU"/>
          </a:p>
        </p:txBody>
      </p:sp>
      <p:sp>
        <p:nvSpPr>
          <p:cNvPr id="129099" name="Line 75"/>
          <p:cNvSpPr>
            <a:spLocks noChangeShapeType="1"/>
          </p:cNvSpPr>
          <p:nvPr/>
        </p:nvSpPr>
        <p:spPr bwMode="auto">
          <a:xfrm>
            <a:off x="5148263" y="5930900"/>
            <a:ext cx="3759200" cy="1588"/>
          </a:xfrm>
          <a:prstGeom prst="line">
            <a:avLst/>
          </a:prstGeom>
          <a:noFill/>
          <a:ln w="0">
            <a:solidFill>
              <a:srgbClr val="000000"/>
            </a:solidFill>
            <a:round/>
            <a:headEnd/>
            <a:tailEnd/>
          </a:ln>
        </p:spPr>
        <p:txBody>
          <a:bodyPr/>
          <a:lstStyle/>
          <a:p>
            <a:endParaRPr lang="ru-RU"/>
          </a:p>
        </p:txBody>
      </p:sp>
      <p:sp>
        <p:nvSpPr>
          <p:cNvPr id="129100" name="Line 76"/>
          <p:cNvSpPr>
            <a:spLocks noChangeShapeType="1"/>
          </p:cNvSpPr>
          <p:nvPr/>
        </p:nvSpPr>
        <p:spPr bwMode="auto">
          <a:xfrm>
            <a:off x="5148263" y="5721350"/>
            <a:ext cx="3759200" cy="1588"/>
          </a:xfrm>
          <a:prstGeom prst="line">
            <a:avLst/>
          </a:prstGeom>
          <a:noFill/>
          <a:ln w="0">
            <a:solidFill>
              <a:srgbClr val="000000"/>
            </a:solidFill>
            <a:round/>
            <a:headEnd/>
            <a:tailEnd/>
          </a:ln>
        </p:spPr>
        <p:txBody>
          <a:bodyPr/>
          <a:lstStyle/>
          <a:p>
            <a:endParaRPr lang="ru-RU"/>
          </a:p>
        </p:txBody>
      </p:sp>
      <p:sp>
        <p:nvSpPr>
          <p:cNvPr id="129101" name="Line 77"/>
          <p:cNvSpPr>
            <a:spLocks noChangeShapeType="1"/>
          </p:cNvSpPr>
          <p:nvPr/>
        </p:nvSpPr>
        <p:spPr bwMode="auto">
          <a:xfrm>
            <a:off x="5148263" y="5522913"/>
            <a:ext cx="3759200" cy="1587"/>
          </a:xfrm>
          <a:prstGeom prst="line">
            <a:avLst/>
          </a:prstGeom>
          <a:noFill/>
          <a:ln w="0">
            <a:solidFill>
              <a:srgbClr val="000000"/>
            </a:solidFill>
            <a:round/>
            <a:headEnd/>
            <a:tailEnd/>
          </a:ln>
        </p:spPr>
        <p:txBody>
          <a:bodyPr/>
          <a:lstStyle/>
          <a:p>
            <a:endParaRPr lang="ru-RU"/>
          </a:p>
        </p:txBody>
      </p:sp>
      <p:sp>
        <p:nvSpPr>
          <p:cNvPr id="129102" name="Line 78"/>
          <p:cNvSpPr>
            <a:spLocks noChangeShapeType="1"/>
          </p:cNvSpPr>
          <p:nvPr/>
        </p:nvSpPr>
        <p:spPr bwMode="auto">
          <a:xfrm>
            <a:off x="5148263" y="5326063"/>
            <a:ext cx="3759200" cy="1587"/>
          </a:xfrm>
          <a:prstGeom prst="line">
            <a:avLst/>
          </a:prstGeom>
          <a:noFill/>
          <a:ln w="0">
            <a:solidFill>
              <a:srgbClr val="000000"/>
            </a:solidFill>
            <a:round/>
            <a:headEnd/>
            <a:tailEnd/>
          </a:ln>
        </p:spPr>
        <p:txBody>
          <a:bodyPr/>
          <a:lstStyle/>
          <a:p>
            <a:endParaRPr lang="ru-RU"/>
          </a:p>
        </p:txBody>
      </p:sp>
      <p:sp>
        <p:nvSpPr>
          <p:cNvPr id="129103" name="Line 79"/>
          <p:cNvSpPr>
            <a:spLocks noChangeShapeType="1"/>
          </p:cNvSpPr>
          <p:nvPr/>
        </p:nvSpPr>
        <p:spPr bwMode="auto">
          <a:xfrm>
            <a:off x="5148263" y="5127625"/>
            <a:ext cx="3759200" cy="1588"/>
          </a:xfrm>
          <a:prstGeom prst="line">
            <a:avLst/>
          </a:prstGeom>
          <a:noFill/>
          <a:ln w="0">
            <a:solidFill>
              <a:srgbClr val="000000"/>
            </a:solidFill>
            <a:round/>
            <a:headEnd/>
            <a:tailEnd/>
          </a:ln>
        </p:spPr>
        <p:txBody>
          <a:bodyPr/>
          <a:lstStyle/>
          <a:p>
            <a:endParaRPr lang="ru-RU"/>
          </a:p>
        </p:txBody>
      </p:sp>
      <p:sp>
        <p:nvSpPr>
          <p:cNvPr id="129104" name="Line 80"/>
          <p:cNvSpPr>
            <a:spLocks noChangeShapeType="1"/>
          </p:cNvSpPr>
          <p:nvPr/>
        </p:nvSpPr>
        <p:spPr bwMode="auto">
          <a:xfrm>
            <a:off x="5148263" y="4918075"/>
            <a:ext cx="3759200" cy="1588"/>
          </a:xfrm>
          <a:prstGeom prst="line">
            <a:avLst/>
          </a:prstGeom>
          <a:noFill/>
          <a:ln w="0">
            <a:solidFill>
              <a:srgbClr val="000000"/>
            </a:solidFill>
            <a:round/>
            <a:headEnd/>
            <a:tailEnd/>
          </a:ln>
        </p:spPr>
        <p:txBody>
          <a:bodyPr/>
          <a:lstStyle/>
          <a:p>
            <a:endParaRPr lang="ru-RU"/>
          </a:p>
        </p:txBody>
      </p:sp>
      <p:sp>
        <p:nvSpPr>
          <p:cNvPr id="129105" name="Line 81"/>
          <p:cNvSpPr>
            <a:spLocks noChangeShapeType="1"/>
          </p:cNvSpPr>
          <p:nvPr/>
        </p:nvSpPr>
        <p:spPr bwMode="auto">
          <a:xfrm>
            <a:off x="5148263" y="4721225"/>
            <a:ext cx="3759200" cy="1588"/>
          </a:xfrm>
          <a:prstGeom prst="line">
            <a:avLst/>
          </a:prstGeom>
          <a:noFill/>
          <a:ln w="0">
            <a:solidFill>
              <a:srgbClr val="000000"/>
            </a:solidFill>
            <a:round/>
            <a:headEnd/>
            <a:tailEnd/>
          </a:ln>
        </p:spPr>
        <p:txBody>
          <a:bodyPr/>
          <a:lstStyle/>
          <a:p>
            <a:endParaRPr lang="ru-RU"/>
          </a:p>
        </p:txBody>
      </p:sp>
      <p:sp>
        <p:nvSpPr>
          <p:cNvPr id="129106" name="Line 82"/>
          <p:cNvSpPr>
            <a:spLocks noChangeShapeType="1"/>
          </p:cNvSpPr>
          <p:nvPr/>
        </p:nvSpPr>
        <p:spPr bwMode="auto">
          <a:xfrm>
            <a:off x="5148263" y="4522788"/>
            <a:ext cx="3759200" cy="1587"/>
          </a:xfrm>
          <a:prstGeom prst="line">
            <a:avLst/>
          </a:prstGeom>
          <a:noFill/>
          <a:ln w="0">
            <a:solidFill>
              <a:srgbClr val="000000"/>
            </a:solidFill>
            <a:round/>
            <a:headEnd/>
            <a:tailEnd/>
          </a:ln>
        </p:spPr>
        <p:txBody>
          <a:bodyPr/>
          <a:lstStyle/>
          <a:p>
            <a:endParaRPr lang="ru-RU"/>
          </a:p>
        </p:txBody>
      </p:sp>
      <p:sp>
        <p:nvSpPr>
          <p:cNvPr id="129107" name="Line 83"/>
          <p:cNvSpPr>
            <a:spLocks noChangeShapeType="1"/>
          </p:cNvSpPr>
          <p:nvPr/>
        </p:nvSpPr>
        <p:spPr bwMode="auto">
          <a:xfrm>
            <a:off x="5148263" y="4314825"/>
            <a:ext cx="3759200" cy="1588"/>
          </a:xfrm>
          <a:prstGeom prst="line">
            <a:avLst/>
          </a:prstGeom>
          <a:noFill/>
          <a:ln w="0">
            <a:solidFill>
              <a:srgbClr val="000000"/>
            </a:solidFill>
            <a:round/>
            <a:headEnd/>
            <a:tailEnd/>
          </a:ln>
        </p:spPr>
        <p:txBody>
          <a:bodyPr/>
          <a:lstStyle/>
          <a:p>
            <a:endParaRPr lang="ru-RU"/>
          </a:p>
        </p:txBody>
      </p:sp>
      <p:sp>
        <p:nvSpPr>
          <p:cNvPr id="129108" name="Line 84"/>
          <p:cNvSpPr>
            <a:spLocks noChangeShapeType="1"/>
          </p:cNvSpPr>
          <p:nvPr/>
        </p:nvSpPr>
        <p:spPr bwMode="auto">
          <a:xfrm>
            <a:off x="5148263" y="4116388"/>
            <a:ext cx="3759200" cy="1587"/>
          </a:xfrm>
          <a:prstGeom prst="line">
            <a:avLst/>
          </a:prstGeom>
          <a:noFill/>
          <a:ln w="0">
            <a:solidFill>
              <a:srgbClr val="000000"/>
            </a:solidFill>
            <a:round/>
            <a:headEnd/>
            <a:tailEnd/>
          </a:ln>
        </p:spPr>
        <p:txBody>
          <a:bodyPr/>
          <a:lstStyle/>
          <a:p>
            <a:endParaRPr lang="ru-RU"/>
          </a:p>
        </p:txBody>
      </p:sp>
      <p:sp>
        <p:nvSpPr>
          <p:cNvPr id="129109" name="Rectangle 85"/>
          <p:cNvSpPr>
            <a:spLocks noChangeArrowheads="1"/>
          </p:cNvSpPr>
          <p:nvPr/>
        </p:nvSpPr>
        <p:spPr bwMode="auto">
          <a:xfrm>
            <a:off x="5148263" y="4116388"/>
            <a:ext cx="3759200" cy="2011362"/>
          </a:xfrm>
          <a:prstGeom prst="rect">
            <a:avLst/>
          </a:prstGeom>
          <a:noFill/>
          <a:ln w="9525">
            <a:solidFill>
              <a:srgbClr val="808080"/>
            </a:solidFill>
            <a:miter lim="800000"/>
            <a:headEnd/>
            <a:tailEnd/>
          </a:ln>
        </p:spPr>
        <p:txBody>
          <a:bodyPr/>
          <a:lstStyle/>
          <a:p>
            <a:endParaRPr lang="ru-RU"/>
          </a:p>
        </p:txBody>
      </p:sp>
      <p:sp>
        <p:nvSpPr>
          <p:cNvPr id="129110" name="Line 86"/>
          <p:cNvSpPr>
            <a:spLocks noChangeShapeType="1"/>
          </p:cNvSpPr>
          <p:nvPr/>
        </p:nvSpPr>
        <p:spPr bwMode="auto">
          <a:xfrm>
            <a:off x="5148263" y="4116388"/>
            <a:ext cx="1587" cy="2011362"/>
          </a:xfrm>
          <a:prstGeom prst="line">
            <a:avLst/>
          </a:prstGeom>
          <a:noFill/>
          <a:ln w="0">
            <a:solidFill>
              <a:srgbClr val="000000"/>
            </a:solidFill>
            <a:round/>
            <a:headEnd/>
            <a:tailEnd/>
          </a:ln>
        </p:spPr>
        <p:txBody>
          <a:bodyPr/>
          <a:lstStyle/>
          <a:p>
            <a:endParaRPr lang="ru-RU"/>
          </a:p>
        </p:txBody>
      </p:sp>
      <p:sp>
        <p:nvSpPr>
          <p:cNvPr id="129111" name="Line 87"/>
          <p:cNvSpPr>
            <a:spLocks noChangeShapeType="1"/>
          </p:cNvSpPr>
          <p:nvPr/>
        </p:nvSpPr>
        <p:spPr bwMode="auto">
          <a:xfrm>
            <a:off x="5108575" y="6127750"/>
            <a:ext cx="39688" cy="1588"/>
          </a:xfrm>
          <a:prstGeom prst="line">
            <a:avLst/>
          </a:prstGeom>
          <a:noFill/>
          <a:ln w="0">
            <a:solidFill>
              <a:srgbClr val="000000"/>
            </a:solidFill>
            <a:round/>
            <a:headEnd/>
            <a:tailEnd/>
          </a:ln>
        </p:spPr>
        <p:txBody>
          <a:bodyPr/>
          <a:lstStyle/>
          <a:p>
            <a:endParaRPr lang="ru-RU"/>
          </a:p>
        </p:txBody>
      </p:sp>
      <p:sp>
        <p:nvSpPr>
          <p:cNvPr id="129112" name="Line 88"/>
          <p:cNvSpPr>
            <a:spLocks noChangeShapeType="1"/>
          </p:cNvSpPr>
          <p:nvPr/>
        </p:nvSpPr>
        <p:spPr bwMode="auto">
          <a:xfrm>
            <a:off x="5108575" y="5930900"/>
            <a:ext cx="39688" cy="1588"/>
          </a:xfrm>
          <a:prstGeom prst="line">
            <a:avLst/>
          </a:prstGeom>
          <a:noFill/>
          <a:ln w="0">
            <a:solidFill>
              <a:srgbClr val="000000"/>
            </a:solidFill>
            <a:round/>
            <a:headEnd/>
            <a:tailEnd/>
          </a:ln>
        </p:spPr>
        <p:txBody>
          <a:bodyPr/>
          <a:lstStyle/>
          <a:p>
            <a:endParaRPr lang="ru-RU"/>
          </a:p>
        </p:txBody>
      </p:sp>
      <p:sp>
        <p:nvSpPr>
          <p:cNvPr id="129113" name="Line 89"/>
          <p:cNvSpPr>
            <a:spLocks noChangeShapeType="1"/>
          </p:cNvSpPr>
          <p:nvPr/>
        </p:nvSpPr>
        <p:spPr bwMode="auto">
          <a:xfrm>
            <a:off x="5108575" y="5721350"/>
            <a:ext cx="39688" cy="1588"/>
          </a:xfrm>
          <a:prstGeom prst="line">
            <a:avLst/>
          </a:prstGeom>
          <a:noFill/>
          <a:ln w="0">
            <a:solidFill>
              <a:srgbClr val="000000"/>
            </a:solidFill>
            <a:round/>
            <a:headEnd/>
            <a:tailEnd/>
          </a:ln>
        </p:spPr>
        <p:txBody>
          <a:bodyPr/>
          <a:lstStyle/>
          <a:p>
            <a:endParaRPr lang="ru-RU"/>
          </a:p>
        </p:txBody>
      </p:sp>
      <p:sp>
        <p:nvSpPr>
          <p:cNvPr id="129114" name="Line 90"/>
          <p:cNvSpPr>
            <a:spLocks noChangeShapeType="1"/>
          </p:cNvSpPr>
          <p:nvPr/>
        </p:nvSpPr>
        <p:spPr bwMode="auto">
          <a:xfrm>
            <a:off x="5108575" y="5522913"/>
            <a:ext cx="39688" cy="1587"/>
          </a:xfrm>
          <a:prstGeom prst="line">
            <a:avLst/>
          </a:prstGeom>
          <a:noFill/>
          <a:ln w="0">
            <a:solidFill>
              <a:srgbClr val="000000"/>
            </a:solidFill>
            <a:round/>
            <a:headEnd/>
            <a:tailEnd/>
          </a:ln>
        </p:spPr>
        <p:txBody>
          <a:bodyPr/>
          <a:lstStyle/>
          <a:p>
            <a:endParaRPr lang="ru-RU"/>
          </a:p>
        </p:txBody>
      </p:sp>
      <p:sp>
        <p:nvSpPr>
          <p:cNvPr id="129115" name="Line 91"/>
          <p:cNvSpPr>
            <a:spLocks noChangeShapeType="1"/>
          </p:cNvSpPr>
          <p:nvPr/>
        </p:nvSpPr>
        <p:spPr bwMode="auto">
          <a:xfrm>
            <a:off x="5108575" y="5326063"/>
            <a:ext cx="39688" cy="1587"/>
          </a:xfrm>
          <a:prstGeom prst="line">
            <a:avLst/>
          </a:prstGeom>
          <a:noFill/>
          <a:ln w="0">
            <a:solidFill>
              <a:srgbClr val="000000"/>
            </a:solidFill>
            <a:round/>
            <a:headEnd/>
            <a:tailEnd/>
          </a:ln>
        </p:spPr>
        <p:txBody>
          <a:bodyPr/>
          <a:lstStyle/>
          <a:p>
            <a:endParaRPr lang="ru-RU"/>
          </a:p>
        </p:txBody>
      </p:sp>
      <p:sp>
        <p:nvSpPr>
          <p:cNvPr id="129116" name="Line 92"/>
          <p:cNvSpPr>
            <a:spLocks noChangeShapeType="1"/>
          </p:cNvSpPr>
          <p:nvPr/>
        </p:nvSpPr>
        <p:spPr bwMode="auto">
          <a:xfrm>
            <a:off x="5108575" y="5127625"/>
            <a:ext cx="39688" cy="1588"/>
          </a:xfrm>
          <a:prstGeom prst="line">
            <a:avLst/>
          </a:prstGeom>
          <a:noFill/>
          <a:ln w="0">
            <a:solidFill>
              <a:srgbClr val="000000"/>
            </a:solidFill>
            <a:round/>
            <a:headEnd/>
            <a:tailEnd/>
          </a:ln>
        </p:spPr>
        <p:txBody>
          <a:bodyPr/>
          <a:lstStyle/>
          <a:p>
            <a:endParaRPr lang="ru-RU"/>
          </a:p>
        </p:txBody>
      </p:sp>
      <p:sp>
        <p:nvSpPr>
          <p:cNvPr id="129117" name="Line 93"/>
          <p:cNvSpPr>
            <a:spLocks noChangeShapeType="1"/>
          </p:cNvSpPr>
          <p:nvPr/>
        </p:nvSpPr>
        <p:spPr bwMode="auto">
          <a:xfrm>
            <a:off x="5108575" y="4918075"/>
            <a:ext cx="39688" cy="1588"/>
          </a:xfrm>
          <a:prstGeom prst="line">
            <a:avLst/>
          </a:prstGeom>
          <a:noFill/>
          <a:ln w="0">
            <a:solidFill>
              <a:srgbClr val="000000"/>
            </a:solidFill>
            <a:round/>
            <a:headEnd/>
            <a:tailEnd/>
          </a:ln>
        </p:spPr>
        <p:txBody>
          <a:bodyPr/>
          <a:lstStyle/>
          <a:p>
            <a:endParaRPr lang="ru-RU"/>
          </a:p>
        </p:txBody>
      </p:sp>
      <p:sp>
        <p:nvSpPr>
          <p:cNvPr id="129118" name="Line 94"/>
          <p:cNvSpPr>
            <a:spLocks noChangeShapeType="1"/>
          </p:cNvSpPr>
          <p:nvPr/>
        </p:nvSpPr>
        <p:spPr bwMode="auto">
          <a:xfrm>
            <a:off x="5108575" y="4721225"/>
            <a:ext cx="39688" cy="1588"/>
          </a:xfrm>
          <a:prstGeom prst="line">
            <a:avLst/>
          </a:prstGeom>
          <a:noFill/>
          <a:ln w="0">
            <a:solidFill>
              <a:srgbClr val="000000"/>
            </a:solidFill>
            <a:round/>
            <a:headEnd/>
            <a:tailEnd/>
          </a:ln>
        </p:spPr>
        <p:txBody>
          <a:bodyPr/>
          <a:lstStyle/>
          <a:p>
            <a:endParaRPr lang="ru-RU"/>
          </a:p>
        </p:txBody>
      </p:sp>
      <p:sp>
        <p:nvSpPr>
          <p:cNvPr id="129119" name="Line 95"/>
          <p:cNvSpPr>
            <a:spLocks noChangeShapeType="1"/>
          </p:cNvSpPr>
          <p:nvPr/>
        </p:nvSpPr>
        <p:spPr bwMode="auto">
          <a:xfrm>
            <a:off x="5108575" y="4522788"/>
            <a:ext cx="39688" cy="1587"/>
          </a:xfrm>
          <a:prstGeom prst="line">
            <a:avLst/>
          </a:prstGeom>
          <a:noFill/>
          <a:ln w="0">
            <a:solidFill>
              <a:srgbClr val="000000"/>
            </a:solidFill>
            <a:round/>
            <a:headEnd/>
            <a:tailEnd/>
          </a:ln>
        </p:spPr>
        <p:txBody>
          <a:bodyPr/>
          <a:lstStyle/>
          <a:p>
            <a:endParaRPr lang="ru-RU"/>
          </a:p>
        </p:txBody>
      </p:sp>
      <p:sp>
        <p:nvSpPr>
          <p:cNvPr id="129120" name="Line 96"/>
          <p:cNvSpPr>
            <a:spLocks noChangeShapeType="1"/>
          </p:cNvSpPr>
          <p:nvPr/>
        </p:nvSpPr>
        <p:spPr bwMode="auto">
          <a:xfrm>
            <a:off x="5108575" y="4314825"/>
            <a:ext cx="39688" cy="1588"/>
          </a:xfrm>
          <a:prstGeom prst="line">
            <a:avLst/>
          </a:prstGeom>
          <a:noFill/>
          <a:ln w="0">
            <a:solidFill>
              <a:srgbClr val="000000"/>
            </a:solidFill>
            <a:round/>
            <a:headEnd/>
            <a:tailEnd/>
          </a:ln>
        </p:spPr>
        <p:txBody>
          <a:bodyPr/>
          <a:lstStyle/>
          <a:p>
            <a:endParaRPr lang="ru-RU"/>
          </a:p>
        </p:txBody>
      </p:sp>
      <p:sp>
        <p:nvSpPr>
          <p:cNvPr id="129121" name="Line 97"/>
          <p:cNvSpPr>
            <a:spLocks noChangeShapeType="1"/>
          </p:cNvSpPr>
          <p:nvPr/>
        </p:nvSpPr>
        <p:spPr bwMode="auto">
          <a:xfrm>
            <a:off x="5108575" y="4116388"/>
            <a:ext cx="39688" cy="1587"/>
          </a:xfrm>
          <a:prstGeom prst="line">
            <a:avLst/>
          </a:prstGeom>
          <a:noFill/>
          <a:ln w="0">
            <a:solidFill>
              <a:srgbClr val="000000"/>
            </a:solidFill>
            <a:round/>
            <a:headEnd/>
            <a:tailEnd/>
          </a:ln>
        </p:spPr>
        <p:txBody>
          <a:bodyPr/>
          <a:lstStyle/>
          <a:p>
            <a:endParaRPr lang="ru-RU"/>
          </a:p>
        </p:txBody>
      </p:sp>
      <p:sp>
        <p:nvSpPr>
          <p:cNvPr id="129122" name="Line 98"/>
          <p:cNvSpPr>
            <a:spLocks noChangeShapeType="1"/>
          </p:cNvSpPr>
          <p:nvPr/>
        </p:nvSpPr>
        <p:spPr bwMode="auto">
          <a:xfrm>
            <a:off x="5148263" y="6127750"/>
            <a:ext cx="3759200" cy="1588"/>
          </a:xfrm>
          <a:prstGeom prst="line">
            <a:avLst/>
          </a:prstGeom>
          <a:noFill/>
          <a:ln w="0">
            <a:solidFill>
              <a:srgbClr val="000000"/>
            </a:solidFill>
            <a:round/>
            <a:headEnd/>
            <a:tailEnd/>
          </a:ln>
        </p:spPr>
        <p:txBody>
          <a:bodyPr/>
          <a:lstStyle/>
          <a:p>
            <a:endParaRPr lang="ru-RU"/>
          </a:p>
        </p:txBody>
      </p:sp>
      <p:sp>
        <p:nvSpPr>
          <p:cNvPr id="129123" name="Line 99"/>
          <p:cNvSpPr>
            <a:spLocks noChangeShapeType="1"/>
          </p:cNvSpPr>
          <p:nvPr/>
        </p:nvSpPr>
        <p:spPr bwMode="auto">
          <a:xfrm flipV="1">
            <a:off x="5148263" y="6127750"/>
            <a:ext cx="1587" cy="42863"/>
          </a:xfrm>
          <a:prstGeom prst="line">
            <a:avLst/>
          </a:prstGeom>
          <a:noFill/>
          <a:ln w="0">
            <a:solidFill>
              <a:srgbClr val="000000"/>
            </a:solidFill>
            <a:round/>
            <a:headEnd/>
            <a:tailEnd/>
          </a:ln>
        </p:spPr>
        <p:txBody>
          <a:bodyPr/>
          <a:lstStyle/>
          <a:p>
            <a:endParaRPr lang="ru-RU"/>
          </a:p>
        </p:txBody>
      </p:sp>
      <p:sp>
        <p:nvSpPr>
          <p:cNvPr id="129124" name="Line 100"/>
          <p:cNvSpPr>
            <a:spLocks noChangeShapeType="1"/>
          </p:cNvSpPr>
          <p:nvPr/>
        </p:nvSpPr>
        <p:spPr bwMode="auto">
          <a:xfrm flipV="1">
            <a:off x="5681663" y="6127750"/>
            <a:ext cx="1587" cy="42863"/>
          </a:xfrm>
          <a:prstGeom prst="line">
            <a:avLst/>
          </a:prstGeom>
          <a:noFill/>
          <a:ln w="0">
            <a:solidFill>
              <a:srgbClr val="000000"/>
            </a:solidFill>
            <a:round/>
            <a:headEnd/>
            <a:tailEnd/>
          </a:ln>
        </p:spPr>
        <p:txBody>
          <a:bodyPr/>
          <a:lstStyle/>
          <a:p>
            <a:endParaRPr lang="ru-RU"/>
          </a:p>
        </p:txBody>
      </p:sp>
      <p:sp>
        <p:nvSpPr>
          <p:cNvPr id="129125" name="Line 101"/>
          <p:cNvSpPr>
            <a:spLocks noChangeShapeType="1"/>
          </p:cNvSpPr>
          <p:nvPr/>
        </p:nvSpPr>
        <p:spPr bwMode="auto">
          <a:xfrm flipV="1">
            <a:off x="6226175" y="6127750"/>
            <a:ext cx="1588" cy="42863"/>
          </a:xfrm>
          <a:prstGeom prst="line">
            <a:avLst/>
          </a:prstGeom>
          <a:noFill/>
          <a:ln w="0">
            <a:solidFill>
              <a:srgbClr val="000000"/>
            </a:solidFill>
            <a:round/>
            <a:headEnd/>
            <a:tailEnd/>
          </a:ln>
        </p:spPr>
        <p:txBody>
          <a:bodyPr/>
          <a:lstStyle/>
          <a:p>
            <a:endParaRPr lang="ru-RU"/>
          </a:p>
        </p:txBody>
      </p:sp>
      <p:sp>
        <p:nvSpPr>
          <p:cNvPr id="129126" name="Line 102"/>
          <p:cNvSpPr>
            <a:spLocks noChangeShapeType="1"/>
          </p:cNvSpPr>
          <p:nvPr/>
        </p:nvSpPr>
        <p:spPr bwMode="auto">
          <a:xfrm flipV="1">
            <a:off x="6759575" y="6127750"/>
            <a:ext cx="1588" cy="42863"/>
          </a:xfrm>
          <a:prstGeom prst="line">
            <a:avLst/>
          </a:prstGeom>
          <a:noFill/>
          <a:ln w="0">
            <a:solidFill>
              <a:srgbClr val="000000"/>
            </a:solidFill>
            <a:round/>
            <a:headEnd/>
            <a:tailEnd/>
          </a:ln>
        </p:spPr>
        <p:txBody>
          <a:bodyPr/>
          <a:lstStyle/>
          <a:p>
            <a:endParaRPr lang="ru-RU"/>
          </a:p>
        </p:txBody>
      </p:sp>
      <p:sp>
        <p:nvSpPr>
          <p:cNvPr id="129127" name="Line 103"/>
          <p:cNvSpPr>
            <a:spLocks noChangeShapeType="1"/>
          </p:cNvSpPr>
          <p:nvPr/>
        </p:nvSpPr>
        <p:spPr bwMode="auto">
          <a:xfrm flipV="1">
            <a:off x="7294563" y="6127750"/>
            <a:ext cx="1587" cy="42863"/>
          </a:xfrm>
          <a:prstGeom prst="line">
            <a:avLst/>
          </a:prstGeom>
          <a:noFill/>
          <a:ln w="0">
            <a:solidFill>
              <a:srgbClr val="000000"/>
            </a:solidFill>
            <a:round/>
            <a:headEnd/>
            <a:tailEnd/>
          </a:ln>
        </p:spPr>
        <p:txBody>
          <a:bodyPr/>
          <a:lstStyle/>
          <a:p>
            <a:endParaRPr lang="ru-RU"/>
          </a:p>
        </p:txBody>
      </p:sp>
      <p:sp>
        <p:nvSpPr>
          <p:cNvPr id="129128" name="Line 104"/>
          <p:cNvSpPr>
            <a:spLocks noChangeShapeType="1"/>
          </p:cNvSpPr>
          <p:nvPr/>
        </p:nvSpPr>
        <p:spPr bwMode="auto">
          <a:xfrm flipV="1">
            <a:off x="7827963" y="6127750"/>
            <a:ext cx="1587" cy="42863"/>
          </a:xfrm>
          <a:prstGeom prst="line">
            <a:avLst/>
          </a:prstGeom>
          <a:noFill/>
          <a:ln w="0">
            <a:solidFill>
              <a:srgbClr val="000000"/>
            </a:solidFill>
            <a:round/>
            <a:headEnd/>
            <a:tailEnd/>
          </a:ln>
        </p:spPr>
        <p:txBody>
          <a:bodyPr/>
          <a:lstStyle/>
          <a:p>
            <a:endParaRPr lang="ru-RU"/>
          </a:p>
        </p:txBody>
      </p:sp>
      <p:sp>
        <p:nvSpPr>
          <p:cNvPr id="129129" name="Line 105"/>
          <p:cNvSpPr>
            <a:spLocks noChangeShapeType="1"/>
          </p:cNvSpPr>
          <p:nvPr/>
        </p:nvSpPr>
        <p:spPr bwMode="auto">
          <a:xfrm flipV="1">
            <a:off x="8372475" y="6127750"/>
            <a:ext cx="1588" cy="42863"/>
          </a:xfrm>
          <a:prstGeom prst="line">
            <a:avLst/>
          </a:prstGeom>
          <a:noFill/>
          <a:ln w="0">
            <a:solidFill>
              <a:srgbClr val="000000"/>
            </a:solidFill>
            <a:round/>
            <a:headEnd/>
            <a:tailEnd/>
          </a:ln>
        </p:spPr>
        <p:txBody>
          <a:bodyPr/>
          <a:lstStyle/>
          <a:p>
            <a:endParaRPr lang="ru-RU"/>
          </a:p>
        </p:txBody>
      </p:sp>
      <p:sp>
        <p:nvSpPr>
          <p:cNvPr id="129130" name="Line 106"/>
          <p:cNvSpPr>
            <a:spLocks noChangeShapeType="1"/>
          </p:cNvSpPr>
          <p:nvPr/>
        </p:nvSpPr>
        <p:spPr bwMode="auto">
          <a:xfrm flipV="1">
            <a:off x="8907463" y="6127750"/>
            <a:ext cx="1587" cy="42863"/>
          </a:xfrm>
          <a:prstGeom prst="line">
            <a:avLst/>
          </a:prstGeom>
          <a:noFill/>
          <a:ln w="0">
            <a:solidFill>
              <a:srgbClr val="000000"/>
            </a:solidFill>
            <a:round/>
            <a:headEnd/>
            <a:tailEnd/>
          </a:ln>
        </p:spPr>
        <p:txBody>
          <a:bodyPr/>
          <a:lstStyle/>
          <a:p>
            <a:endParaRPr lang="ru-RU"/>
          </a:p>
        </p:txBody>
      </p:sp>
      <p:sp>
        <p:nvSpPr>
          <p:cNvPr id="129131" name="Freeform 107"/>
          <p:cNvSpPr>
            <a:spLocks/>
          </p:cNvSpPr>
          <p:nvPr/>
        </p:nvSpPr>
        <p:spPr bwMode="auto">
          <a:xfrm>
            <a:off x="5148263" y="4116388"/>
            <a:ext cx="3759200" cy="1844675"/>
          </a:xfrm>
          <a:custGeom>
            <a:avLst/>
            <a:gdLst>
              <a:gd name="T0" fmla="*/ 0 w 380"/>
              <a:gd name="T1" fmla="*/ 0 h 177"/>
              <a:gd name="T2" fmla="*/ 2147483647 w 380"/>
              <a:gd name="T3" fmla="*/ 2147483647 h 177"/>
              <a:gd name="T4" fmla="*/ 2147483647 w 380"/>
              <a:gd name="T5" fmla="*/ 2147483647 h 177"/>
              <a:gd name="T6" fmla="*/ 2147483647 w 380"/>
              <a:gd name="T7" fmla="*/ 2147483647 h 177"/>
              <a:gd name="T8" fmla="*/ 2147483647 w 380"/>
              <a:gd name="T9" fmla="*/ 2147483647 h 177"/>
              <a:gd name="T10" fmla="*/ 2147483647 w 380"/>
              <a:gd name="T11" fmla="*/ 2147483647 h 177"/>
              <a:gd name="T12" fmla="*/ 2147483647 w 380"/>
              <a:gd name="T13" fmla="*/ 2147483647 h 177"/>
              <a:gd name="T14" fmla="*/ 2147483647 w 380"/>
              <a:gd name="T15" fmla="*/ 2147483647 h 177"/>
              <a:gd name="T16" fmla="*/ 0 60000 65536"/>
              <a:gd name="T17" fmla="*/ 0 60000 65536"/>
              <a:gd name="T18" fmla="*/ 0 60000 65536"/>
              <a:gd name="T19" fmla="*/ 0 60000 65536"/>
              <a:gd name="T20" fmla="*/ 0 60000 65536"/>
              <a:gd name="T21" fmla="*/ 0 60000 65536"/>
              <a:gd name="T22" fmla="*/ 0 60000 65536"/>
              <a:gd name="T23" fmla="*/ 0 60000 65536"/>
              <a:gd name="T24" fmla="*/ 0 w 380"/>
              <a:gd name="T25" fmla="*/ 0 h 177"/>
              <a:gd name="T26" fmla="*/ 380 w 380"/>
              <a:gd name="T27" fmla="*/ 177 h 17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0" h="177">
                <a:moveTo>
                  <a:pt x="0" y="0"/>
                </a:moveTo>
                <a:lnTo>
                  <a:pt x="54" y="48"/>
                </a:lnTo>
                <a:lnTo>
                  <a:pt x="109" y="80"/>
                </a:lnTo>
                <a:lnTo>
                  <a:pt x="163" y="129"/>
                </a:lnTo>
                <a:lnTo>
                  <a:pt x="217" y="161"/>
                </a:lnTo>
                <a:lnTo>
                  <a:pt x="271" y="177"/>
                </a:lnTo>
                <a:lnTo>
                  <a:pt x="326" y="177"/>
                </a:lnTo>
                <a:lnTo>
                  <a:pt x="380" y="177"/>
                </a:lnTo>
              </a:path>
            </a:pathLst>
          </a:custGeom>
          <a:noFill/>
          <a:ln w="22225">
            <a:solidFill>
              <a:srgbClr val="000080"/>
            </a:solidFill>
            <a:round/>
            <a:headEnd/>
            <a:tailEnd/>
          </a:ln>
        </p:spPr>
        <p:txBody>
          <a:bodyPr/>
          <a:lstStyle/>
          <a:p>
            <a:endParaRPr lang="ru-RU"/>
          </a:p>
        </p:txBody>
      </p:sp>
      <p:sp>
        <p:nvSpPr>
          <p:cNvPr id="129132" name="Freeform 108"/>
          <p:cNvSpPr>
            <a:spLocks/>
          </p:cNvSpPr>
          <p:nvPr/>
        </p:nvSpPr>
        <p:spPr bwMode="auto">
          <a:xfrm>
            <a:off x="5118100" y="4084638"/>
            <a:ext cx="58738" cy="61912"/>
          </a:xfrm>
          <a:custGeom>
            <a:avLst/>
            <a:gdLst>
              <a:gd name="T0" fmla="*/ 2147483647 w 37"/>
              <a:gd name="T1" fmla="*/ 0 h 39"/>
              <a:gd name="T2" fmla="*/ 2147483647 w 37"/>
              <a:gd name="T3" fmla="*/ 2147483647 h 39"/>
              <a:gd name="T4" fmla="*/ 2147483647 w 37"/>
              <a:gd name="T5" fmla="*/ 2147483647 h 39"/>
              <a:gd name="T6" fmla="*/ 0 w 37"/>
              <a:gd name="T7" fmla="*/ 2147483647 h 39"/>
              <a:gd name="T8" fmla="*/ 2147483647 w 37"/>
              <a:gd name="T9" fmla="*/ 0 h 39"/>
              <a:gd name="T10" fmla="*/ 0 60000 65536"/>
              <a:gd name="T11" fmla="*/ 0 60000 65536"/>
              <a:gd name="T12" fmla="*/ 0 60000 65536"/>
              <a:gd name="T13" fmla="*/ 0 60000 65536"/>
              <a:gd name="T14" fmla="*/ 0 60000 65536"/>
              <a:gd name="T15" fmla="*/ 0 w 37"/>
              <a:gd name="T16" fmla="*/ 0 h 39"/>
              <a:gd name="T17" fmla="*/ 37 w 37"/>
              <a:gd name="T18" fmla="*/ 39 h 39"/>
            </a:gdLst>
            <a:ahLst/>
            <a:cxnLst>
              <a:cxn ang="T10">
                <a:pos x="T0" y="T1"/>
              </a:cxn>
              <a:cxn ang="T11">
                <a:pos x="T2" y="T3"/>
              </a:cxn>
              <a:cxn ang="T12">
                <a:pos x="T4" y="T5"/>
              </a:cxn>
              <a:cxn ang="T13">
                <a:pos x="T6" y="T7"/>
              </a:cxn>
              <a:cxn ang="T14">
                <a:pos x="T8" y="T9"/>
              </a:cxn>
            </a:cxnLst>
            <a:rect l="T15" t="T16" r="T17" b="T18"/>
            <a:pathLst>
              <a:path w="37" h="39">
                <a:moveTo>
                  <a:pt x="19" y="0"/>
                </a:moveTo>
                <a:lnTo>
                  <a:pt x="37" y="20"/>
                </a:lnTo>
                <a:lnTo>
                  <a:pt x="19" y="39"/>
                </a:lnTo>
                <a:lnTo>
                  <a:pt x="0" y="20"/>
                </a:lnTo>
                <a:lnTo>
                  <a:pt x="19" y="0"/>
                </a:lnTo>
                <a:close/>
              </a:path>
            </a:pathLst>
          </a:custGeom>
          <a:solidFill>
            <a:srgbClr val="000080"/>
          </a:solidFill>
          <a:ln w="9525">
            <a:solidFill>
              <a:srgbClr val="000080"/>
            </a:solidFill>
            <a:round/>
            <a:headEnd/>
            <a:tailEnd/>
          </a:ln>
        </p:spPr>
        <p:txBody>
          <a:bodyPr/>
          <a:lstStyle/>
          <a:p>
            <a:endParaRPr lang="ru-RU"/>
          </a:p>
        </p:txBody>
      </p:sp>
      <p:sp>
        <p:nvSpPr>
          <p:cNvPr id="129133" name="Freeform 109"/>
          <p:cNvSpPr>
            <a:spLocks/>
          </p:cNvSpPr>
          <p:nvPr/>
        </p:nvSpPr>
        <p:spPr bwMode="auto">
          <a:xfrm>
            <a:off x="5651500" y="4584700"/>
            <a:ext cx="60325" cy="63500"/>
          </a:xfrm>
          <a:custGeom>
            <a:avLst/>
            <a:gdLst>
              <a:gd name="T0" fmla="*/ 2147483647 w 38"/>
              <a:gd name="T1" fmla="*/ 0 h 40"/>
              <a:gd name="T2" fmla="*/ 2147483647 w 38"/>
              <a:gd name="T3" fmla="*/ 2147483647 h 40"/>
              <a:gd name="T4" fmla="*/ 2147483647 w 38"/>
              <a:gd name="T5" fmla="*/ 2147483647 h 40"/>
              <a:gd name="T6" fmla="*/ 0 w 38"/>
              <a:gd name="T7" fmla="*/ 2147483647 h 40"/>
              <a:gd name="T8" fmla="*/ 2147483647 w 38"/>
              <a:gd name="T9" fmla="*/ 0 h 40"/>
              <a:gd name="T10" fmla="*/ 0 60000 65536"/>
              <a:gd name="T11" fmla="*/ 0 60000 65536"/>
              <a:gd name="T12" fmla="*/ 0 60000 65536"/>
              <a:gd name="T13" fmla="*/ 0 60000 65536"/>
              <a:gd name="T14" fmla="*/ 0 60000 65536"/>
              <a:gd name="T15" fmla="*/ 0 w 38"/>
              <a:gd name="T16" fmla="*/ 0 h 40"/>
              <a:gd name="T17" fmla="*/ 38 w 38"/>
              <a:gd name="T18" fmla="*/ 40 h 40"/>
            </a:gdLst>
            <a:ahLst/>
            <a:cxnLst>
              <a:cxn ang="T10">
                <a:pos x="T0" y="T1"/>
              </a:cxn>
              <a:cxn ang="T11">
                <a:pos x="T2" y="T3"/>
              </a:cxn>
              <a:cxn ang="T12">
                <a:pos x="T4" y="T5"/>
              </a:cxn>
              <a:cxn ang="T13">
                <a:pos x="T6" y="T7"/>
              </a:cxn>
              <a:cxn ang="T14">
                <a:pos x="T8" y="T9"/>
              </a:cxn>
            </a:cxnLst>
            <a:rect l="T15" t="T16" r="T17" b="T18"/>
            <a:pathLst>
              <a:path w="38" h="40">
                <a:moveTo>
                  <a:pt x="19" y="0"/>
                </a:moveTo>
                <a:lnTo>
                  <a:pt x="38" y="20"/>
                </a:lnTo>
                <a:lnTo>
                  <a:pt x="19" y="40"/>
                </a:lnTo>
                <a:lnTo>
                  <a:pt x="0" y="20"/>
                </a:lnTo>
                <a:lnTo>
                  <a:pt x="19" y="0"/>
                </a:lnTo>
                <a:close/>
              </a:path>
            </a:pathLst>
          </a:custGeom>
          <a:solidFill>
            <a:srgbClr val="000080"/>
          </a:solidFill>
          <a:ln w="9525">
            <a:solidFill>
              <a:srgbClr val="000080"/>
            </a:solidFill>
            <a:round/>
            <a:headEnd/>
            <a:tailEnd/>
          </a:ln>
        </p:spPr>
        <p:txBody>
          <a:bodyPr/>
          <a:lstStyle/>
          <a:p>
            <a:endParaRPr lang="ru-RU"/>
          </a:p>
        </p:txBody>
      </p:sp>
      <p:sp>
        <p:nvSpPr>
          <p:cNvPr id="129134" name="Freeform 110"/>
          <p:cNvSpPr>
            <a:spLocks/>
          </p:cNvSpPr>
          <p:nvPr/>
        </p:nvSpPr>
        <p:spPr bwMode="auto">
          <a:xfrm>
            <a:off x="6196013" y="4918075"/>
            <a:ext cx="60325" cy="63500"/>
          </a:xfrm>
          <a:custGeom>
            <a:avLst/>
            <a:gdLst>
              <a:gd name="T0" fmla="*/ 2147483647 w 38"/>
              <a:gd name="T1" fmla="*/ 0 h 40"/>
              <a:gd name="T2" fmla="*/ 2147483647 w 38"/>
              <a:gd name="T3" fmla="*/ 2147483647 h 40"/>
              <a:gd name="T4" fmla="*/ 2147483647 w 38"/>
              <a:gd name="T5" fmla="*/ 2147483647 h 40"/>
              <a:gd name="T6" fmla="*/ 0 w 38"/>
              <a:gd name="T7" fmla="*/ 2147483647 h 40"/>
              <a:gd name="T8" fmla="*/ 2147483647 w 38"/>
              <a:gd name="T9" fmla="*/ 0 h 40"/>
              <a:gd name="T10" fmla="*/ 0 60000 65536"/>
              <a:gd name="T11" fmla="*/ 0 60000 65536"/>
              <a:gd name="T12" fmla="*/ 0 60000 65536"/>
              <a:gd name="T13" fmla="*/ 0 60000 65536"/>
              <a:gd name="T14" fmla="*/ 0 60000 65536"/>
              <a:gd name="T15" fmla="*/ 0 w 38"/>
              <a:gd name="T16" fmla="*/ 0 h 40"/>
              <a:gd name="T17" fmla="*/ 38 w 38"/>
              <a:gd name="T18" fmla="*/ 40 h 40"/>
            </a:gdLst>
            <a:ahLst/>
            <a:cxnLst>
              <a:cxn ang="T10">
                <a:pos x="T0" y="T1"/>
              </a:cxn>
              <a:cxn ang="T11">
                <a:pos x="T2" y="T3"/>
              </a:cxn>
              <a:cxn ang="T12">
                <a:pos x="T4" y="T5"/>
              </a:cxn>
              <a:cxn ang="T13">
                <a:pos x="T6" y="T7"/>
              </a:cxn>
              <a:cxn ang="T14">
                <a:pos x="T8" y="T9"/>
              </a:cxn>
            </a:cxnLst>
            <a:rect l="T15" t="T16" r="T17" b="T18"/>
            <a:pathLst>
              <a:path w="38" h="40">
                <a:moveTo>
                  <a:pt x="19" y="0"/>
                </a:moveTo>
                <a:lnTo>
                  <a:pt x="38" y="20"/>
                </a:lnTo>
                <a:lnTo>
                  <a:pt x="19" y="40"/>
                </a:lnTo>
                <a:lnTo>
                  <a:pt x="0" y="20"/>
                </a:lnTo>
                <a:lnTo>
                  <a:pt x="19" y="0"/>
                </a:lnTo>
                <a:close/>
              </a:path>
            </a:pathLst>
          </a:custGeom>
          <a:solidFill>
            <a:srgbClr val="000080"/>
          </a:solidFill>
          <a:ln w="9525">
            <a:solidFill>
              <a:srgbClr val="000080"/>
            </a:solidFill>
            <a:round/>
            <a:headEnd/>
            <a:tailEnd/>
          </a:ln>
        </p:spPr>
        <p:txBody>
          <a:bodyPr/>
          <a:lstStyle/>
          <a:p>
            <a:endParaRPr lang="ru-RU"/>
          </a:p>
        </p:txBody>
      </p:sp>
      <p:sp>
        <p:nvSpPr>
          <p:cNvPr id="129135" name="Freeform 111"/>
          <p:cNvSpPr>
            <a:spLocks/>
          </p:cNvSpPr>
          <p:nvPr/>
        </p:nvSpPr>
        <p:spPr bwMode="auto">
          <a:xfrm>
            <a:off x="6731000" y="5429250"/>
            <a:ext cx="58738" cy="63500"/>
          </a:xfrm>
          <a:custGeom>
            <a:avLst/>
            <a:gdLst>
              <a:gd name="T0" fmla="*/ 2147483647 w 37"/>
              <a:gd name="T1" fmla="*/ 0 h 40"/>
              <a:gd name="T2" fmla="*/ 2147483647 w 37"/>
              <a:gd name="T3" fmla="*/ 2147483647 h 40"/>
              <a:gd name="T4" fmla="*/ 2147483647 w 37"/>
              <a:gd name="T5" fmla="*/ 2147483647 h 40"/>
              <a:gd name="T6" fmla="*/ 0 w 37"/>
              <a:gd name="T7" fmla="*/ 2147483647 h 40"/>
              <a:gd name="T8" fmla="*/ 2147483647 w 37"/>
              <a:gd name="T9" fmla="*/ 0 h 40"/>
              <a:gd name="T10" fmla="*/ 0 60000 65536"/>
              <a:gd name="T11" fmla="*/ 0 60000 65536"/>
              <a:gd name="T12" fmla="*/ 0 60000 65536"/>
              <a:gd name="T13" fmla="*/ 0 60000 65536"/>
              <a:gd name="T14" fmla="*/ 0 60000 65536"/>
              <a:gd name="T15" fmla="*/ 0 w 37"/>
              <a:gd name="T16" fmla="*/ 0 h 40"/>
              <a:gd name="T17" fmla="*/ 37 w 37"/>
              <a:gd name="T18" fmla="*/ 40 h 40"/>
            </a:gdLst>
            <a:ahLst/>
            <a:cxnLst>
              <a:cxn ang="T10">
                <a:pos x="T0" y="T1"/>
              </a:cxn>
              <a:cxn ang="T11">
                <a:pos x="T2" y="T3"/>
              </a:cxn>
              <a:cxn ang="T12">
                <a:pos x="T4" y="T5"/>
              </a:cxn>
              <a:cxn ang="T13">
                <a:pos x="T6" y="T7"/>
              </a:cxn>
              <a:cxn ang="T14">
                <a:pos x="T8" y="T9"/>
              </a:cxn>
            </a:cxnLst>
            <a:rect l="T15" t="T16" r="T17" b="T18"/>
            <a:pathLst>
              <a:path w="37" h="40">
                <a:moveTo>
                  <a:pt x="18" y="0"/>
                </a:moveTo>
                <a:lnTo>
                  <a:pt x="37" y="20"/>
                </a:lnTo>
                <a:lnTo>
                  <a:pt x="18" y="40"/>
                </a:lnTo>
                <a:lnTo>
                  <a:pt x="0" y="20"/>
                </a:lnTo>
                <a:lnTo>
                  <a:pt x="18" y="0"/>
                </a:lnTo>
                <a:close/>
              </a:path>
            </a:pathLst>
          </a:custGeom>
          <a:solidFill>
            <a:srgbClr val="000080"/>
          </a:solidFill>
          <a:ln w="9525">
            <a:solidFill>
              <a:srgbClr val="000080"/>
            </a:solidFill>
            <a:round/>
            <a:headEnd/>
            <a:tailEnd/>
          </a:ln>
        </p:spPr>
        <p:txBody>
          <a:bodyPr/>
          <a:lstStyle/>
          <a:p>
            <a:endParaRPr lang="ru-RU"/>
          </a:p>
        </p:txBody>
      </p:sp>
      <p:sp>
        <p:nvSpPr>
          <p:cNvPr id="129136" name="Freeform 112"/>
          <p:cNvSpPr>
            <a:spLocks/>
          </p:cNvSpPr>
          <p:nvPr/>
        </p:nvSpPr>
        <p:spPr bwMode="auto">
          <a:xfrm>
            <a:off x="7264400" y="5762625"/>
            <a:ext cx="60325" cy="63500"/>
          </a:xfrm>
          <a:custGeom>
            <a:avLst/>
            <a:gdLst>
              <a:gd name="T0" fmla="*/ 2147483647 w 38"/>
              <a:gd name="T1" fmla="*/ 0 h 40"/>
              <a:gd name="T2" fmla="*/ 2147483647 w 38"/>
              <a:gd name="T3" fmla="*/ 2147483647 h 40"/>
              <a:gd name="T4" fmla="*/ 2147483647 w 38"/>
              <a:gd name="T5" fmla="*/ 2147483647 h 40"/>
              <a:gd name="T6" fmla="*/ 0 w 38"/>
              <a:gd name="T7" fmla="*/ 2147483647 h 40"/>
              <a:gd name="T8" fmla="*/ 2147483647 w 38"/>
              <a:gd name="T9" fmla="*/ 0 h 40"/>
              <a:gd name="T10" fmla="*/ 0 60000 65536"/>
              <a:gd name="T11" fmla="*/ 0 60000 65536"/>
              <a:gd name="T12" fmla="*/ 0 60000 65536"/>
              <a:gd name="T13" fmla="*/ 0 60000 65536"/>
              <a:gd name="T14" fmla="*/ 0 60000 65536"/>
              <a:gd name="T15" fmla="*/ 0 w 38"/>
              <a:gd name="T16" fmla="*/ 0 h 40"/>
              <a:gd name="T17" fmla="*/ 38 w 38"/>
              <a:gd name="T18" fmla="*/ 40 h 40"/>
            </a:gdLst>
            <a:ahLst/>
            <a:cxnLst>
              <a:cxn ang="T10">
                <a:pos x="T0" y="T1"/>
              </a:cxn>
              <a:cxn ang="T11">
                <a:pos x="T2" y="T3"/>
              </a:cxn>
              <a:cxn ang="T12">
                <a:pos x="T4" y="T5"/>
              </a:cxn>
              <a:cxn ang="T13">
                <a:pos x="T6" y="T7"/>
              </a:cxn>
              <a:cxn ang="T14">
                <a:pos x="T8" y="T9"/>
              </a:cxn>
            </a:cxnLst>
            <a:rect l="T15" t="T16" r="T17" b="T18"/>
            <a:pathLst>
              <a:path w="38" h="40">
                <a:moveTo>
                  <a:pt x="19" y="0"/>
                </a:moveTo>
                <a:lnTo>
                  <a:pt x="38" y="20"/>
                </a:lnTo>
                <a:lnTo>
                  <a:pt x="19" y="40"/>
                </a:lnTo>
                <a:lnTo>
                  <a:pt x="0" y="20"/>
                </a:lnTo>
                <a:lnTo>
                  <a:pt x="19" y="0"/>
                </a:lnTo>
                <a:close/>
              </a:path>
            </a:pathLst>
          </a:custGeom>
          <a:solidFill>
            <a:srgbClr val="000080"/>
          </a:solidFill>
          <a:ln w="9525">
            <a:solidFill>
              <a:srgbClr val="000080"/>
            </a:solidFill>
            <a:round/>
            <a:headEnd/>
            <a:tailEnd/>
          </a:ln>
        </p:spPr>
        <p:txBody>
          <a:bodyPr/>
          <a:lstStyle/>
          <a:p>
            <a:endParaRPr lang="ru-RU"/>
          </a:p>
        </p:txBody>
      </p:sp>
      <p:sp>
        <p:nvSpPr>
          <p:cNvPr id="129137" name="Freeform 113"/>
          <p:cNvSpPr>
            <a:spLocks/>
          </p:cNvSpPr>
          <p:nvPr/>
        </p:nvSpPr>
        <p:spPr bwMode="auto">
          <a:xfrm>
            <a:off x="7799388" y="5930900"/>
            <a:ext cx="58737" cy="61913"/>
          </a:xfrm>
          <a:custGeom>
            <a:avLst/>
            <a:gdLst>
              <a:gd name="T0" fmla="*/ 2147483647 w 37"/>
              <a:gd name="T1" fmla="*/ 0 h 39"/>
              <a:gd name="T2" fmla="*/ 2147483647 w 37"/>
              <a:gd name="T3" fmla="*/ 2147483647 h 39"/>
              <a:gd name="T4" fmla="*/ 2147483647 w 37"/>
              <a:gd name="T5" fmla="*/ 2147483647 h 39"/>
              <a:gd name="T6" fmla="*/ 0 w 37"/>
              <a:gd name="T7" fmla="*/ 2147483647 h 39"/>
              <a:gd name="T8" fmla="*/ 2147483647 w 37"/>
              <a:gd name="T9" fmla="*/ 0 h 39"/>
              <a:gd name="T10" fmla="*/ 0 60000 65536"/>
              <a:gd name="T11" fmla="*/ 0 60000 65536"/>
              <a:gd name="T12" fmla="*/ 0 60000 65536"/>
              <a:gd name="T13" fmla="*/ 0 60000 65536"/>
              <a:gd name="T14" fmla="*/ 0 60000 65536"/>
              <a:gd name="T15" fmla="*/ 0 w 37"/>
              <a:gd name="T16" fmla="*/ 0 h 39"/>
              <a:gd name="T17" fmla="*/ 37 w 37"/>
              <a:gd name="T18" fmla="*/ 39 h 39"/>
            </a:gdLst>
            <a:ahLst/>
            <a:cxnLst>
              <a:cxn ang="T10">
                <a:pos x="T0" y="T1"/>
              </a:cxn>
              <a:cxn ang="T11">
                <a:pos x="T2" y="T3"/>
              </a:cxn>
              <a:cxn ang="T12">
                <a:pos x="T4" y="T5"/>
              </a:cxn>
              <a:cxn ang="T13">
                <a:pos x="T6" y="T7"/>
              </a:cxn>
              <a:cxn ang="T14">
                <a:pos x="T8" y="T9"/>
              </a:cxn>
            </a:cxnLst>
            <a:rect l="T15" t="T16" r="T17" b="T18"/>
            <a:pathLst>
              <a:path w="37" h="39">
                <a:moveTo>
                  <a:pt x="18" y="0"/>
                </a:moveTo>
                <a:lnTo>
                  <a:pt x="37" y="19"/>
                </a:lnTo>
                <a:lnTo>
                  <a:pt x="18" y="39"/>
                </a:lnTo>
                <a:lnTo>
                  <a:pt x="0" y="19"/>
                </a:lnTo>
                <a:lnTo>
                  <a:pt x="18" y="0"/>
                </a:lnTo>
                <a:close/>
              </a:path>
            </a:pathLst>
          </a:custGeom>
          <a:solidFill>
            <a:srgbClr val="000080"/>
          </a:solidFill>
          <a:ln w="9525">
            <a:solidFill>
              <a:srgbClr val="000080"/>
            </a:solidFill>
            <a:round/>
            <a:headEnd/>
            <a:tailEnd/>
          </a:ln>
        </p:spPr>
        <p:txBody>
          <a:bodyPr/>
          <a:lstStyle/>
          <a:p>
            <a:endParaRPr lang="ru-RU"/>
          </a:p>
        </p:txBody>
      </p:sp>
      <p:sp>
        <p:nvSpPr>
          <p:cNvPr id="129138" name="Freeform 114"/>
          <p:cNvSpPr>
            <a:spLocks/>
          </p:cNvSpPr>
          <p:nvPr/>
        </p:nvSpPr>
        <p:spPr bwMode="auto">
          <a:xfrm>
            <a:off x="8342313" y="5930900"/>
            <a:ext cx="60325" cy="61913"/>
          </a:xfrm>
          <a:custGeom>
            <a:avLst/>
            <a:gdLst>
              <a:gd name="T0" fmla="*/ 2147483647 w 38"/>
              <a:gd name="T1" fmla="*/ 0 h 39"/>
              <a:gd name="T2" fmla="*/ 2147483647 w 38"/>
              <a:gd name="T3" fmla="*/ 2147483647 h 39"/>
              <a:gd name="T4" fmla="*/ 2147483647 w 38"/>
              <a:gd name="T5" fmla="*/ 2147483647 h 39"/>
              <a:gd name="T6" fmla="*/ 0 w 38"/>
              <a:gd name="T7" fmla="*/ 2147483647 h 39"/>
              <a:gd name="T8" fmla="*/ 2147483647 w 38"/>
              <a:gd name="T9" fmla="*/ 0 h 39"/>
              <a:gd name="T10" fmla="*/ 0 60000 65536"/>
              <a:gd name="T11" fmla="*/ 0 60000 65536"/>
              <a:gd name="T12" fmla="*/ 0 60000 65536"/>
              <a:gd name="T13" fmla="*/ 0 60000 65536"/>
              <a:gd name="T14" fmla="*/ 0 60000 65536"/>
              <a:gd name="T15" fmla="*/ 0 w 38"/>
              <a:gd name="T16" fmla="*/ 0 h 39"/>
              <a:gd name="T17" fmla="*/ 38 w 38"/>
              <a:gd name="T18" fmla="*/ 39 h 39"/>
            </a:gdLst>
            <a:ahLst/>
            <a:cxnLst>
              <a:cxn ang="T10">
                <a:pos x="T0" y="T1"/>
              </a:cxn>
              <a:cxn ang="T11">
                <a:pos x="T2" y="T3"/>
              </a:cxn>
              <a:cxn ang="T12">
                <a:pos x="T4" y="T5"/>
              </a:cxn>
              <a:cxn ang="T13">
                <a:pos x="T6" y="T7"/>
              </a:cxn>
              <a:cxn ang="T14">
                <a:pos x="T8" y="T9"/>
              </a:cxn>
            </a:cxnLst>
            <a:rect l="T15" t="T16" r="T17" b="T18"/>
            <a:pathLst>
              <a:path w="38" h="39">
                <a:moveTo>
                  <a:pt x="19" y="0"/>
                </a:moveTo>
                <a:lnTo>
                  <a:pt x="38" y="19"/>
                </a:lnTo>
                <a:lnTo>
                  <a:pt x="19" y="39"/>
                </a:lnTo>
                <a:lnTo>
                  <a:pt x="0" y="19"/>
                </a:lnTo>
                <a:lnTo>
                  <a:pt x="19" y="0"/>
                </a:lnTo>
                <a:close/>
              </a:path>
            </a:pathLst>
          </a:custGeom>
          <a:solidFill>
            <a:srgbClr val="000080"/>
          </a:solidFill>
          <a:ln w="9525">
            <a:solidFill>
              <a:srgbClr val="000080"/>
            </a:solidFill>
            <a:round/>
            <a:headEnd/>
            <a:tailEnd/>
          </a:ln>
        </p:spPr>
        <p:txBody>
          <a:bodyPr/>
          <a:lstStyle/>
          <a:p>
            <a:endParaRPr lang="ru-RU"/>
          </a:p>
        </p:txBody>
      </p:sp>
      <p:sp>
        <p:nvSpPr>
          <p:cNvPr id="129139" name="Freeform 115"/>
          <p:cNvSpPr>
            <a:spLocks/>
          </p:cNvSpPr>
          <p:nvPr/>
        </p:nvSpPr>
        <p:spPr bwMode="auto">
          <a:xfrm>
            <a:off x="8877300" y="5930900"/>
            <a:ext cx="58738" cy="61913"/>
          </a:xfrm>
          <a:custGeom>
            <a:avLst/>
            <a:gdLst>
              <a:gd name="T0" fmla="*/ 2147483647 w 37"/>
              <a:gd name="T1" fmla="*/ 0 h 39"/>
              <a:gd name="T2" fmla="*/ 2147483647 w 37"/>
              <a:gd name="T3" fmla="*/ 2147483647 h 39"/>
              <a:gd name="T4" fmla="*/ 2147483647 w 37"/>
              <a:gd name="T5" fmla="*/ 2147483647 h 39"/>
              <a:gd name="T6" fmla="*/ 0 w 37"/>
              <a:gd name="T7" fmla="*/ 2147483647 h 39"/>
              <a:gd name="T8" fmla="*/ 2147483647 w 37"/>
              <a:gd name="T9" fmla="*/ 0 h 39"/>
              <a:gd name="T10" fmla="*/ 0 60000 65536"/>
              <a:gd name="T11" fmla="*/ 0 60000 65536"/>
              <a:gd name="T12" fmla="*/ 0 60000 65536"/>
              <a:gd name="T13" fmla="*/ 0 60000 65536"/>
              <a:gd name="T14" fmla="*/ 0 60000 65536"/>
              <a:gd name="T15" fmla="*/ 0 w 37"/>
              <a:gd name="T16" fmla="*/ 0 h 39"/>
              <a:gd name="T17" fmla="*/ 37 w 37"/>
              <a:gd name="T18" fmla="*/ 39 h 39"/>
            </a:gdLst>
            <a:ahLst/>
            <a:cxnLst>
              <a:cxn ang="T10">
                <a:pos x="T0" y="T1"/>
              </a:cxn>
              <a:cxn ang="T11">
                <a:pos x="T2" y="T3"/>
              </a:cxn>
              <a:cxn ang="T12">
                <a:pos x="T4" y="T5"/>
              </a:cxn>
              <a:cxn ang="T13">
                <a:pos x="T6" y="T7"/>
              </a:cxn>
              <a:cxn ang="T14">
                <a:pos x="T8" y="T9"/>
              </a:cxn>
            </a:cxnLst>
            <a:rect l="T15" t="T16" r="T17" b="T18"/>
            <a:pathLst>
              <a:path w="37" h="39">
                <a:moveTo>
                  <a:pt x="19" y="0"/>
                </a:moveTo>
                <a:lnTo>
                  <a:pt x="37" y="19"/>
                </a:lnTo>
                <a:lnTo>
                  <a:pt x="19" y="39"/>
                </a:lnTo>
                <a:lnTo>
                  <a:pt x="0" y="19"/>
                </a:lnTo>
                <a:lnTo>
                  <a:pt x="19" y="0"/>
                </a:lnTo>
                <a:close/>
              </a:path>
            </a:pathLst>
          </a:custGeom>
          <a:solidFill>
            <a:srgbClr val="000080"/>
          </a:solidFill>
          <a:ln w="9525">
            <a:solidFill>
              <a:srgbClr val="000080"/>
            </a:solidFill>
            <a:round/>
            <a:headEnd/>
            <a:tailEnd/>
          </a:ln>
        </p:spPr>
        <p:txBody>
          <a:bodyPr/>
          <a:lstStyle/>
          <a:p>
            <a:endParaRPr lang="ru-RU"/>
          </a:p>
        </p:txBody>
      </p:sp>
      <p:sp>
        <p:nvSpPr>
          <p:cNvPr id="129140" name="Rectangle 116"/>
          <p:cNvSpPr>
            <a:spLocks noChangeArrowheads="1"/>
          </p:cNvSpPr>
          <p:nvPr/>
        </p:nvSpPr>
        <p:spPr bwMode="auto">
          <a:xfrm>
            <a:off x="4979988" y="6045200"/>
            <a:ext cx="12858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0</a:t>
            </a:r>
            <a:endParaRPr lang="ru-RU" sz="2400">
              <a:latin typeface="Times New Roman" pitchFamily="18" charset="0"/>
            </a:endParaRPr>
          </a:p>
        </p:txBody>
      </p:sp>
      <p:sp>
        <p:nvSpPr>
          <p:cNvPr id="129141" name="Rectangle 117"/>
          <p:cNvSpPr>
            <a:spLocks noChangeArrowheads="1"/>
          </p:cNvSpPr>
          <p:nvPr/>
        </p:nvSpPr>
        <p:spPr bwMode="auto">
          <a:xfrm>
            <a:off x="4910138" y="5846763"/>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10</a:t>
            </a:r>
            <a:endParaRPr lang="ru-RU" sz="2400">
              <a:latin typeface="Times New Roman" pitchFamily="18" charset="0"/>
            </a:endParaRPr>
          </a:p>
        </p:txBody>
      </p:sp>
      <p:sp>
        <p:nvSpPr>
          <p:cNvPr id="129142" name="Rectangle 118"/>
          <p:cNvSpPr>
            <a:spLocks noChangeArrowheads="1"/>
          </p:cNvSpPr>
          <p:nvPr/>
        </p:nvSpPr>
        <p:spPr bwMode="auto">
          <a:xfrm>
            <a:off x="4910138" y="5638800"/>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20</a:t>
            </a:r>
            <a:endParaRPr lang="ru-RU" sz="2400">
              <a:latin typeface="Times New Roman" pitchFamily="18" charset="0"/>
            </a:endParaRPr>
          </a:p>
        </p:txBody>
      </p:sp>
      <p:sp>
        <p:nvSpPr>
          <p:cNvPr id="129143" name="Rectangle 119"/>
          <p:cNvSpPr>
            <a:spLocks noChangeArrowheads="1"/>
          </p:cNvSpPr>
          <p:nvPr/>
        </p:nvSpPr>
        <p:spPr bwMode="auto">
          <a:xfrm>
            <a:off x="4910138" y="5440363"/>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30</a:t>
            </a:r>
            <a:endParaRPr lang="ru-RU" sz="2400">
              <a:latin typeface="Times New Roman" pitchFamily="18" charset="0"/>
            </a:endParaRPr>
          </a:p>
        </p:txBody>
      </p:sp>
      <p:sp>
        <p:nvSpPr>
          <p:cNvPr id="129144" name="Rectangle 120"/>
          <p:cNvSpPr>
            <a:spLocks noChangeArrowheads="1"/>
          </p:cNvSpPr>
          <p:nvPr/>
        </p:nvSpPr>
        <p:spPr bwMode="auto">
          <a:xfrm>
            <a:off x="4910138" y="5241925"/>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40</a:t>
            </a:r>
            <a:endParaRPr lang="ru-RU" sz="2400">
              <a:latin typeface="Times New Roman" pitchFamily="18" charset="0"/>
            </a:endParaRPr>
          </a:p>
        </p:txBody>
      </p:sp>
      <p:sp>
        <p:nvSpPr>
          <p:cNvPr id="129145" name="Rectangle 121"/>
          <p:cNvSpPr>
            <a:spLocks noChangeArrowheads="1"/>
          </p:cNvSpPr>
          <p:nvPr/>
        </p:nvSpPr>
        <p:spPr bwMode="auto">
          <a:xfrm>
            <a:off x="4910138" y="5043488"/>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50</a:t>
            </a:r>
            <a:endParaRPr lang="ru-RU" sz="2400">
              <a:latin typeface="Times New Roman" pitchFamily="18" charset="0"/>
            </a:endParaRPr>
          </a:p>
        </p:txBody>
      </p:sp>
      <p:sp>
        <p:nvSpPr>
          <p:cNvPr id="129146" name="Rectangle 122"/>
          <p:cNvSpPr>
            <a:spLocks noChangeArrowheads="1"/>
          </p:cNvSpPr>
          <p:nvPr/>
        </p:nvSpPr>
        <p:spPr bwMode="auto">
          <a:xfrm>
            <a:off x="4910138" y="4835525"/>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60</a:t>
            </a:r>
            <a:endParaRPr lang="ru-RU" sz="2400">
              <a:latin typeface="Times New Roman" pitchFamily="18" charset="0"/>
            </a:endParaRPr>
          </a:p>
        </p:txBody>
      </p:sp>
      <p:sp>
        <p:nvSpPr>
          <p:cNvPr id="129147" name="Rectangle 123"/>
          <p:cNvSpPr>
            <a:spLocks noChangeArrowheads="1"/>
          </p:cNvSpPr>
          <p:nvPr/>
        </p:nvSpPr>
        <p:spPr bwMode="auto">
          <a:xfrm>
            <a:off x="4910138" y="4637088"/>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70</a:t>
            </a:r>
            <a:endParaRPr lang="ru-RU" sz="2400">
              <a:latin typeface="Times New Roman" pitchFamily="18" charset="0"/>
            </a:endParaRPr>
          </a:p>
        </p:txBody>
      </p:sp>
      <p:sp>
        <p:nvSpPr>
          <p:cNvPr id="129148" name="Rectangle 124"/>
          <p:cNvSpPr>
            <a:spLocks noChangeArrowheads="1"/>
          </p:cNvSpPr>
          <p:nvPr/>
        </p:nvSpPr>
        <p:spPr bwMode="auto">
          <a:xfrm>
            <a:off x="4910138" y="4438650"/>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80</a:t>
            </a:r>
            <a:endParaRPr lang="ru-RU" sz="2400">
              <a:latin typeface="Times New Roman" pitchFamily="18" charset="0"/>
            </a:endParaRPr>
          </a:p>
        </p:txBody>
      </p:sp>
      <p:sp>
        <p:nvSpPr>
          <p:cNvPr id="129149" name="Rectangle 125"/>
          <p:cNvSpPr>
            <a:spLocks noChangeArrowheads="1"/>
          </p:cNvSpPr>
          <p:nvPr/>
        </p:nvSpPr>
        <p:spPr bwMode="auto">
          <a:xfrm>
            <a:off x="4910138" y="4230688"/>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90</a:t>
            </a:r>
            <a:endParaRPr lang="ru-RU" sz="2400">
              <a:latin typeface="Times New Roman" pitchFamily="18" charset="0"/>
            </a:endParaRPr>
          </a:p>
        </p:txBody>
      </p:sp>
      <p:sp>
        <p:nvSpPr>
          <p:cNvPr id="129150" name="Rectangle 126"/>
          <p:cNvSpPr>
            <a:spLocks noChangeArrowheads="1"/>
          </p:cNvSpPr>
          <p:nvPr/>
        </p:nvSpPr>
        <p:spPr bwMode="auto">
          <a:xfrm>
            <a:off x="4840288" y="4032250"/>
            <a:ext cx="277812"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100</a:t>
            </a:r>
            <a:endParaRPr lang="ru-RU" sz="2400">
              <a:latin typeface="Times New Roman" pitchFamily="18" charset="0"/>
            </a:endParaRPr>
          </a:p>
        </p:txBody>
      </p:sp>
      <p:sp>
        <p:nvSpPr>
          <p:cNvPr id="129151" name="Rectangle 127"/>
          <p:cNvSpPr>
            <a:spLocks noChangeArrowheads="1"/>
          </p:cNvSpPr>
          <p:nvPr/>
        </p:nvSpPr>
        <p:spPr bwMode="auto">
          <a:xfrm>
            <a:off x="5118100" y="6243638"/>
            <a:ext cx="128588"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0</a:t>
            </a:r>
            <a:endParaRPr lang="ru-RU" sz="2400">
              <a:latin typeface="Times New Roman" pitchFamily="18" charset="0"/>
            </a:endParaRPr>
          </a:p>
        </p:txBody>
      </p:sp>
      <p:sp>
        <p:nvSpPr>
          <p:cNvPr id="129152" name="Rectangle 128"/>
          <p:cNvSpPr>
            <a:spLocks noChangeArrowheads="1"/>
          </p:cNvSpPr>
          <p:nvPr/>
        </p:nvSpPr>
        <p:spPr bwMode="auto">
          <a:xfrm>
            <a:off x="5651500" y="6243638"/>
            <a:ext cx="128588"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6</a:t>
            </a:r>
            <a:endParaRPr lang="ru-RU" sz="2400">
              <a:latin typeface="Times New Roman" pitchFamily="18" charset="0"/>
            </a:endParaRPr>
          </a:p>
        </p:txBody>
      </p:sp>
      <p:sp>
        <p:nvSpPr>
          <p:cNvPr id="129153" name="Rectangle 129"/>
          <p:cNvSpPr>
            <a:spLocks noChangeArrowheads="1"/>
          </p:cNvSpPr>
          <p:nvPr/>
        </p:nvSpPr>
        <p:spPr bwMode="auto">
          <a:xfrm>
            <a:off x="6156325" y="6243638"/>
            <a:ext cx="198438"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12</a:t>
            </a:r>
            <a:endParaRPr lang="ru-RU" sz="2400">
              <a:latin typeface="Times New Roman" pitchFamily="18" charset="0"/>
            </a:endParaRPr>
          </a:p>
        </p:txBody>
      </p:sp>
      <p:sp>
        <p:nvSpPr>
          <p:cNvPr id="129154" name="Rectangle 130"/>
          <p:cNvSpPr>
            <a:spLocks noChangeArrowheads="1"/>
          </p:cNvSpPr>
          <p:nvPr/>
        </p:nvSpPr>
        <p:spPr bwMode="auto">
          <a:xfrm>
            <a:off x="6691313" y="6243638"/>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18</a:t>
            </a:r>
            <a:endParaRPr lang="ru-RU" sz="2400">
              <a:latin typeface="Times New Roman" pitchFamily="18" charset="0"/>
            </a:endParaRPr>
          </a:p>
        </p:txBody>
      </p:sp>
      <p:sp>
        <p:nvSpPr>
          <p:cNvPr id="129155" name="Rectangle 131"/>
          <p:cNvSpPr>
            <a:spLocks noChangeArrowheads="1"/>
          </p:cNvSpPr>
          <p:nvPr/>
        </p:nvSpPr>
        <p:spPr bwMode="auto">
          <a:xfrm>
            <a:off x="7224713" y="6243638"/>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24</a:t>
            </a:r>
            <a:endParaRPr lang="ru-RU" sz="2400">
              <a:latin typeface="Times New Roman" pitchFamily="18" charset="0"/>
            </a:endParaRPr>
          </a:p>
        </p:txBody>
      </p:sp>
      <p:sp>
        <p:nvSpPr>
          <p:cNvPr id="129156" name="Rectangle 132"/>
          <p:cNvSpPr>
            <a:spLocks noChangeArrowheads="1"/>
          </p:cNvSpPr>
          <p:nvPr/>
        </p:nvSpPr>
        <p:spPr bwMode="auto">
          <a:xfrm>
            <a:off x="7759700" y="6243638"/>
            <a:ext cx="198438"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30</a:t>
            </a:r>
            <a:endParaRPr lang="ru-RU" sz="2400">
              <a:latin typeface="Times New Roman" pitchFamily="18" charset="0"/>
            </a:endParaRPr>
          </a:p>
        </p:txBody>
      </p:sp>
      <p:sp>
        <p:nvSpPr>
          <p:cNvPr id="129157" name="Rectangle 133"/>
          <p:cNvSpPr>
            <a:spLocks noChangeArrowheads="1"/>
          </p:cNvSpPr>
          <p:nvPr/>
        </p:nvSpPr>
        <p:spPr bwMode="auto">
          <a:xfrm>
            <a:off x="8302625" y="6243638"/>
            <a:ext cx="198438"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36</a:t>
            </a:r>
            <a:endParaRPr lang="ru-RU" sz="2400">
              <a:latin typeface="Times New Roman" pitchFamily="18" charset="0"/>
            </a:endParaRPr>
          </a:p>
        </p:txBody>
      </p:sp>
      <p:sp>
        <p:nvSpPr>
          <p:cNvPr id="129158" name="Rectangle 134"/>
          <p:cNvSpPr>
            <a:spLocks noChangeArrowheads="1"/>
          </p:cNvSpPr>
          <p:nvPr/>
        </p:nvSpPr>
        <p:spPr bwMode="auto">
          <a:xfrm>
            <a:off x="8837613" y="6243638"/>
            <a:ext cx="198437" cy="187325"/>
          </a:xfrm>
          <a:prstGeom prst="rect">
            <a:avLst/>
          </a:prstGeom>
          <a:noFill/>
          <a:ln w="9525">
            <a:noFill/>
            <a:miter lim="800000"/>
            <a:headEnd/>
            <a:tailEnd/>
          </a:ln>
        </p:spPr>
        <p:txBody>
          <a:bodyPr wrap="none" lIns="0" tIns="0" rIns="0" bIns="0">
            <a:spAutoFit/>
          </a:bodyPr>
          <a:lstStyle/>
          <a:p>
            <a:r>
              <a:rPr lang="ru-RU" sz="1100">
                <a:solidFill>
                  <a:srgbClr val="000000"/>
                </a:solidFill>
                <a:latin typeface="Arial" pitchFamily="34" charset="0"/>
              </a:rPr>
              <a:t>42</a:t>
            </a:r>
            <a:endParaRPr lang="ru-RU" sz="2400">
              <a:latin typeface="Times New Roman" pitchFamily="18" charset="0"/>
            </a:endParaRPr>
          </a:p>
        </p:txBody>
      </p:sp>
      <p:sp>
        <p:nvSpPr>
          <p:cNvPr id="129159" name="Rectangle 135"/>
          <p:cNvSpPr>
            <a:spLocks noChangeArrowheads="1"/>
          </p:cNvSpPr>
          <p:nvPr/>
        </p:nvSpPr>
        <p:spPr bwMode="auto">
          <a:xfrm>
            <a:off x="6808788" y="6483350"/>
            <a:ext cx="496887" cy="168275"/>
          </a:xfrm>
          <a:prstGeom prst="rect">
            <a:avLst/>
          </a:prstGeom>
          <a:noFill/>
          <a:ln w="9525">
            <a:noFill/>
            <a:miter lim="800000"/>
            <a:headEnd/>
            <a:tailEnd/>
          </a:ln>
        </p:spPr>
        <p:txBody>
          <a:bodyPr wrap="none" lIns="0" tIns="0" rIns="0" bIns="0">
            <a:spAutoFit/>
          </a:bodyPr>
          <a:lstStyle/>
          <a:p>
            <a:r>
              <a:rPr lang="ru-RU" sz="1100" b="1">
                <a:solidFill>
                  <a:srgbClr val="000000"/>
                </a:solidFill>
                <a:latin typeface="Arial" pitchFamily="34" charset="0"/>
              </a:rPr>
              <a:t>Months</a:t>
            </a:r>
            <a:endParaRPr lang="ru-RU" sz="2400">
              <a:latin typeface="Times New Roman" pitchFamily="18" charset="0"/>
            </a:endParaRPr>
          </a:p>
        </p:txBody>
      </p:sp>
      <p:sp>
        <p:nvSpPr>
          <p:cNvPr id="129160" name="Rectangle 136"/>
          <p:cNvSpPr>
            <a:spLocks noChangeArrowheads="1"/>
          </p:cNvSpPr>
          <p:nvPr/>
        </p:nvSpPr>
        <p:spPr bwMode="auto">
          <a:xfrm rot="-5400000">
            <a:off x="3475832" y="4977606"/>
            <a:ext cx="2122488" cy="168275"/>
          </a:xfrm>
          <a:prstGeom prst="rect">
            <a:avLst/>
          </a:prstGeom>
          <a:noFill/>
          <a:ln w="9525">
            <a:noFill/>
            <a:miter lim="800000"/>
            <a:headEnd/>
            <a:tailEnd/>
          </a:ln>
        </p:spPr>
        <p:txBody>
          <a:bodyPr wrap="none" lIns="0" tIns="0" rIns="0" bIns="0">
            <a:spAutoFit/>
          </a:bodyPr>
          <a:lstStyle/>
          <a:p>
            <a:r>
              <a:rPr lang="ru-RU" sz="1100" b="1">
                <a:solidFill>
                  <a:srgbClr val="000000"/>
                </a:solidFill>
                <a:latin typeface="Arial" pitchFamily="34" charset="0"/>
              </a:rPr>
              <a:t>Probability of Progression-free  </a:t>
            </a:r>
            <a:endParaRPr lang="ru-RU" sz="2400">
              <a:latin typeface="Times New Roman" pitchFamily="18" charset="0"/>
            </a:endParaRPr>
          </a:p>
        </p:txBody>
      </p:sp>
      <p:sp>
        <p:nvSpPr>
          <p:cNvPr id="129161" name="Rectangle 137"/>
          <p:cNvSpPr>
            <a:spLocks noChangeArrowheads="1"/>
          </p:cNvSpPr>
          <p:nvPr/>
        </p:nvSpPr>
        <p:spPr bwMode="auto">
          <a:xfrm rot="-5400000">
            <a:off x="4305300" y="5014913"/>
            <a:ext cx="796925" cy="168275"/>
          </a:xfrm>
          <a:prstGeom prst="rect">
            <a:avLst/>
          </a:prstGeom>
          <a:noFill/>
          <a:ln w="9525">
            <a:noFill/>
            <a:miter lim="800000"/>
            <a:headEnd/>
            <a:tailEnd/>
          </a:ln>
        </p:spPr>
        <p:txBody>
          <a:bodyPr wrap="none" lIns="0" tIns="0" rIns="0" bIns="0">
            <a:spAutoFit/>
          </a:bodyPr>
          <a:lstStyle/>
          <a:p>
            <a:r>
              <a:rPr lang="ru-RU" sz="1100" b="1">
                <a:solidFill>
                  <a:srgbClr val="000000"/>
                </a:solidFill>
                <a:latin typeface="Arial" pitchFamily="34" charset="0"/>
              </a:rPr>
              <a:t>Survival (%)</a:t>
            </a:r>
            <a:endParaRPr lang="ru-RU" sz="2400">
              <a:latin typeface="Times New Roman" pitchFamily="18" charset="0"/>
            </a:endParaRPr>
          </a:p>
        </p:txBody>
      </p:sp>
      <p:sp>
        <p:nvSpPr>
          <p:cNvPr id="129162" name="Rectangle 138"/>
          <p:cNvSpPr>
            <a:spLocks noChangeArrowheads="1"/>
          </p:cNvSpPr>
          <p:nvPr/>
        </p:nvSpPr>
        <p:spPr bwMode="auto">
          <a:xfrm>
            <a:off x="4316413" y="3897313"/>
            <a:ext cx="4768850" cy="2908300"/>
          </a:xfrm>
          <a:prstGeom prst="rect">
            <a:avLst/>
          </a:prstGeom>
          <a:noFill/>
          <a:ln w="9525">
            <a:solidFill>
              <a:srgbClr val="000000"/>
            </a:solidFill>
            <a:miter lim="800000"/>
            <a:headEnd/>
            <a:tailEnd/>
          </a:ln>
        </p:spPr>
        <p:txBody>
          <a:bodyPr/>
          <a:lstStyle/>
          <a:p>
            <a:endParaRPr lang="ru-RU"/>
          </a:p>
        </p:txBody>
      </p:sp>
      <p:sp>
        <p:nvSpPr>
          <p:cNvPr id="129163" name="Rectangle 139"/>
          <p:cNvSpPr>
            <a:spLocks noChangeArrowheads="1"/>
          </p:cNvSpPr>
          <p:nvPr/>
        </p:nvSpPr>
        <p:spPr bwMode="auto">
          <a:xfrm>
            <a:off x="4859338" y="1700213"/>
            <a:ext cx="4284662" cy="1552575"/>
          </a:xfrm>
          <a:prstGeom prst="rect">
            <a:avLst/>
          </a:prstGeom>
          <a:noFill/>
          <a:ln w="9525">
            <a:noFill/>
            <a:miter lim="800000"/>
            <a:headEnd/>
            <a:tailEnd/>
          </a:ln>
        </p:spPr>
        <p:txBody>
          <a:bodyPr>
            <a:spAutoFit/>
          </a:bodyPr>
          <a:lstStyle/>
          <a:p>
            <a:pPr>
              <a:spcBef>
                <a:spcPct val="50000"/>
              </a:spcBef>
              <a:buFontTx/>
              <a:buChar char="•"/>
            </a:pPr>
            <a:r>
              <a:rPr lang="ru-RU" sz="2400">
                <a:latin typeface="Times New Roman" pitchFamily="18" charset="0"/>
              </a:rPr>
              <a:t> Средняя общая</a:t>
            </a:r>
          </a:p>
          <a:p>
            <a:pPr>
              <a:spcBef>
                <a:spcPct val="50000"/>
              </a:spcBef>
            </a:pPr>
            <a:r>
              <a:rPr lang="ru-RU" sz="2400">
                <a:latin typeface="Times New Roman" pitchFamily="18" charset="0"/>
              </a:rPr>
              <a:t> выживаемость               </a:t>
            </a:r>
            <a:r>
              <a:rPr lang="en-US" sz="2400">
                <a:solidFill>
                  <a:schemeClr val="hlink"/>
                </a:solidFill>
                <a:latin typeface="Times New Roman" pitchFamily="18" charset="0"/>
              </a:rPr>
              <a:t>17</a:t>
            </a:r>
            <a:r>
              <a:rPr lang="ru-RU" sz="2400">
                <a:solidFill>
                  <a:schemeClr val="hlink"/>
                </a:solidFill>
                <a:latin typeface="Times New Roman" pitchFamily="18" charset="0"/>
              </a:rPr>
              <a:t> мес</a:t>
            </a:r>
            <a:r>
              <a:rPr lang="ru-RU" sz="2400">
                <a:latin typeface="Times New Roman" pitchFamily="18" charset="0"/>
              </a:rPr>
              <a:t>.</a:t>
            </a:r>
            <a:r>
              <a:rPr lang="en-US" sz="2400">
                <a:latin typeface="Times New Roman" pitchFamily="18" charset="0"/>
              </a:rPr>
              <a:t> </a:t>
            </a:r>
            <a:endParaRPr lang="ru-RU" sz="2400">
              <a:latin typeface="Times New Roman" pitchFamily="18" charset="0"/>
            </a:endParaRPr>
          </a:p>
          <a:p>
            <a:pPr>
              <a:spcBef>
                <a:spcPct val="50000"/>
              </a:spcBef>
              <a:buFontTx/>
              <a:buChar char="•"/>
            </a:pPr>
            <a:r>
              <a:rPr lang="ru-RU" sz="2400">
                <a:latin typeface="Times New Roman" pitchFamily="18" charset="0"/>
              </a:rPr>
              <a:t>Средняя </a:t>
            </a:r>
            <a:r>
              <a:rPr lang="en-US" sz="2400">
                <a:latin typeface="Times New Roman" pitchFamily="18" charset="0"/>
              </a:rPr>
              <a:t> PFS                 </a:t>
            </a:r>
            <a:r>
              <a:rPr lang="en-US" sz="2400">
                <a:solidFill>
                  <a:schemeClr val="hlink"/>
                </a:solidFill>
                <a:latin typeface="Times New Roman" pitchFamily="18" charset="0"/>
              </a:rPr>
              <a:t>14 </a:t>
            </a:r>
            <a:r>
              <a:rPr lang="ru-RU" sz="2400">
                <a:solidFill>
                  <a:schemeClr val="hlink"/>
                </a:solidFill>
                <a:latin typeface="Times New Roman" pitchFamily="18" charset="0"/>
              </a:rPr>
              <a:t>мес.</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ext Box 2"/>
          <p:cNvSpPr txBox="1">
            <a:spLocks noChangeArrowheads="1"/>
          </p:cNvSpPr>
          <p:nvPr/>
        </p:nvSpPr>
        <p:spPr bwMode="auto">
          <a:xfrm>
            <a:off x="1066800" y="2286000"/>
            <a:ext cx="2667000" cy="457200"/>
          </a:xfrm>
          <a:prstGeom prst="rect">
            <a:avLst/>
          </a:prstGeom>
          <a:noFill/>
          <a:ln w="9525">
            <a:noFill/>
            <a:miter lim="800000"/>
            <a:headEnd/>
            <a:tailEnd/>
          </a:ln>
        </p:spPr>
        <p:txBody>
          <a:bodyPr>
            <a:spAutoFit/>
          </a:bodyPr>
          <a:lstStyle/>
          <a:p>
            <a:pPr algn="ctr"/>
            <a:r>
              <a:rPr lang="ru-RU" sz="2400">
                <a:latin typeface="Times New Roman" pitchFamily="18" charset="0"/>
              </a:rPr>
              <a:t> </a:t>
            </a:r>
            <a:endParaRPr lang="ru-RU" sz="2400">
              <a:solidFill>
                <a:srgbClr val="FFFFCC"/>
              </a:solidFill>
              <a:latin typeface="Times New Roman" pitchFamily="18" charset="0"/>
            </a:endParaRPr>
          </a:p>
        </p:txBody>
      </p:sp>
      <p:pic>
        <p:nvPicPr>
          <p:cNvPr id="130051" name="Picture 3"/>
          <p:cNvPicPr>
            <a:picLocks noChangeAspect="1" noChangeArrowheads="1"/>
          </p:cNvPicPr>
          <p:nvPr/>
        </p:nvPicPr>
        <p:blipFill>
          <a:blip r:embed="rId2" cstate="print">
            <a:lum bright="6000" contrast="54000"/>
            <a:grayscl/>
          </a:blip>
          <a:srcRect l="2942" t="12494" r="2942" b="20042"/>
          <a:stretch>
            <a:fillRect/>
          </a:stretch>
        </p:blipFill>
        <p:spPr bwMode="auto">
          <a:xfrm>
            <a:off x="381000" y="2667000"/>
            <a:ext cx="3505200" cy="2365375"/>
          </a:xfrm>
          <a:prstGeom prst="rect">
            <a:avLst/>
          </a:prstGeom>
          <a:noFill/>
          <a:ln w="12700">
            <a:solidFill>
              <a:srgbClr val="00CCFF"/>
            </a:solidFill>
            <a:miter lim="800000"/>
            <a:headEnd/>
            <a:tailEnd/>
          </a:ln>
        </p:spPr>
      </p:pic>
      <p:sp>
        <p:nvSpPr>
          <p:cNvPr id="130052" name="Rectangle 4"/>
          <p:cNvSpPr>
            <a:spLocks noChangeArrowheads="1"/>
          </p:cNvSpPr>
          <p:nvPr/>
        </p:nvSpPr>
        <p:spPr bwMode="auto">
          <a:xfrm>
            <a:off x="4572000" y="1196975"/>
            <a:ext cx="4176713" cy="457200"/>
          </a:xfrm>
          <a:prstGeom prst="rect">
            <a:avLst/>
          </a:prstGeom>
          <a:noFill/>
          <a:ln w="9525">
            <a:noFill/>
            <a:miter lim="800000"/>
            <a:headEnd/>
            <a:tailEnd/>
          </a:ln>
        </p:spPr>
        <p:txBody>
          <a:bodyPr>
            <a:spAutoFit/>
          </a:bodyPr>
          <a:lstStyle/>
          <a:p>
            <a:pPr algn="ctr"/>
            <a:r>
              <a:rPr lang="ru-RU" sz="2400">
                <a:latin typeface="Times New Roman" pitchFamily="18" charset="0"/>
              </a:rPr>
              <a:t>После химиолучевой терапии</a:t>
            </a:r>
          </a:p>
        </p:txBody>
      </p:sp>
      <p:pic>
        <p:nvPicPr>
          <p:cNvPr id="130053" name="Picture 5"/>
          <p:cNvPicPr>
            <a:picLocks noChangeAspect="1" noChangeArrowheads="1"/>
          </p:cNvPicPr>
          <p:nvPr/>
        </p:nvPicPr>
        <p:blipFill>
          <a:blip r:embed="rId3" cstate="print">
            <a:lum bright="6000" contrast="42000"/>
            <a:grayscl/>
          </a:blip>
          <a:srcRect/>
          <a:stretch>
            <a:fillRect/>
          </a:stretch>
        </p:blipFill>
        <p:spPr bwMode="auto">
          <a:xfrm>
            <a:off x="4419600" y="4572000"/>
            <a:ext cx="4419600" cy="2120900"/>
          </a:xfrm>
          <a:prstGeom prst="rect">
            <a:avLst/>
          </a:prstGeom>
          <a:noFill/>
          <a:ln w="19050">
            <a:solidFill>
              <a:srgbClr val="00CCFF"/>
            </a:solidFill>
            <a:miter lim="800000"/>
            <a:headEnd/>
            <a:tailEnd/>
          </a:ln>
        </p:spPr>
      </p:pic>
      <p:sp>
        <p:nvSpPr>
          <p:cNvPr id="130054" name="Rectangle 6"/>
          <p:cNvSpPr>
            <a:spLocks noChangeArrowheads="1"/>
          </p:cNvSpPr>
          <p:nvPr/>
        </p:nvSpPr>
        <p:spPr bwMode="auto">
          <a:xfrm>
            <a:off x="5105400" y="4038600"/>
            <a:ext cx="3816350" cy="822325"/>
          </a:xfrm>
          <a:prstGeom prst="rect">
            <a:avLst/>
          </a:prstGeom>
          <a:noFill/>
          <a:ln w="9525">
            <a:noFill/>
            <a:miter lim="800000"/>
            <a:headEnd/>
            <a:tailEnd/>
          </a:ln>
        </p:spPr>
        <p:txBody>
          <a:bodyPr>
            <a:spAutoFit/>
          </a:bodyPr>
          <a:lstStyle/>
          <a:p>
            <a:r>
              <a:rPr lang="ru-RU" sz="2400">
                <a:solidFill>
                  <a:srgbClr val="FFFFCC"/>
                </a:solidFill>
                <a:latin typeface="Times New Roman" pitchFamily="18" charset="0"/>
              </a:rPr>
              <a:t>   Через </a:t>
            </a:r>
            <a:r>
              <a:rPr lang="en-US" sz="2400">
                <a:solidFill>
                  <a:srgbClr val="FFFFCC"/>
                </a:solidFill>
                <a:latin typeface="Times New Roman" pitchFamily="18" charset="0"/>
              </a:rPr>
              <a:t> 5 </a:t>
            </a:r>
            <a:r>
              <a:rPr lang="ru-RU" sz="2400">
                <a:solidFill>
                  <a:srgbClr val="FFFFCC"/>
                </a:solidFill>
                <a:latin typeface="Times New Roman" pitchFamily="18" charset="0"/>
              </a:rPr>
              <a:t>лет</a:t>
            </a:r>
            <a:endParaRPr lang="ru-RU" sz="2400">
              <a:latin typeface="Times New Roman" pitchFamily="18" charset="0"/>
            </a:endParaRPr>
          </a:p>
          <a:p>
            <a:endParaRPr lang="ru-RU" sz="2400">
              <a:latin typeface="Times New Roman" pitchFamily="18" charset="0"/>
            </a:endParaRPr>
          </a:p>
        </p:txBody>
      </p:sp>
      <p:sp>
        <p:nvSpPr>
          <p:cNvPr id="130055" name="Rectangle 7"/>
          <p:cNvSpPr>
            <a:spLocks noChangeArrowheads="1"/>
          </p:cNvSpPr>
          <p:nvPr/>
        </p:nvSpPr>
        <p:spPr bwMode="auto">
          <a:xfrm>
            <a:off x="990600" y="304800"/>
            <a:ext cx="7086600" cy="946150"/>
          </a:xfrm>
          <a:prstGeom prst="rect">
            <a:avLst/>
          </a:prstGeom>
          <a:noFill/>
          <a:ln w="9525">
            <a:noFill/>
            <a:miter lim="800000"/>
            <a:headEnd/>
            <a:tailEnd/>
          </a:ln>
        </p:spPr>
        <p:txBody>
          <a:bodyPr>
            <a:spAutoFit/>
          </a:bodyPr>
          <a:lstStyle/>
          <a:p>
            <a:pPr algn="ctr">
              <a:spcBef>
                <a:spcPct val="20000"/>
              </a:spcBef>
              <a:buClr>
                <a:schemeClr val="tx2"/>
              </a:buClr>
              <a:buSzPct val="75000"/>
              <a:buFont typeface="Wingdings" pitchFamily="2" charset="2"/>
              <a:buNone/>
            </a:pPr>
            <a:r>
              <a:rPr lang="ru-RU" sz="2800" b="1" dirty="0" err="1">
                <a:solidFill>
                  <a:srgbClr val="FF0000"/>
                </a:solidFill>
                <a:latin typeface="Times New Roman" pitchFamily="18" charset="0"/>
              </a:rPr>
              <a:t>Глиобластома</a:t>
            </a:r>
            <a:r>
              <a:rPr lang="en-US" sz="2800" b="1" dirty="0">
                <a:solidFill>
                  <a:srgbClr val="FF0000"/>
                </a:solidFill>
                <a:latin typeface="Times New Roman" pitchFamily="18" charset="0"/>
              </a:rPr>
              <a:t> </a:t>
            </a:r>
            <a:r>
              <a:rPr lang="ru-RU" sz="2800" b="1" dirty="0">
                <a:solidFill>
                  <a:srgbClr val="FF0000"/>
                </a:solidFill>
                <a:latin typeface="Times New Roman" pitchFamily="18" charset="0"/>
              </a:rPr>
              <a:t>(Больной Н., 3</a:t>
            </a:r>
            <a:r>
              <a:rPr lang="en-US" sz="2800" b="1" dirty="0">
                <a:solidFill>
                  <a:srgbClr val="FF0000"/>
                </a:solidFill>
                <a:latin typeface="Times New Roman" pitchFamily="18" charset="0"/>
              </a:rPr>
              <a:t>6</a:t>
            </a:r>
            <a:r>
              <a:rPr lang="ru-RU" sz="2800" b="1" dirty="0">
                <a:solidFill>
                  <a:srgbClr val="FF0000"/>
                </a:solidFill>
                <a:latin typeface="Times New Roman" pitchFamily="18" charset="0"/>
              </a:rPr>
              <a:t> лет)</a:t>
            </a:r>
            <a:br>
              <a:rPr lang="ru-RU" sz="2800" b="1" dirty="0">
                <a:solidFill>
                  <a:srgbClr val="FF0000"/>
                </a:solidFill>
                <a:latin typeface="Times New Roman" pitchFamily="18" charset="0"/>
              </a:rPr>
            </a:br>
            <a:endParaRPr lang="ru-RU" sz="2800" b="1" dirty="0">
              <a:solidFill>
                <a:srgbClr val="FF0000"/>
              </a:solidFill>
              <a:latin typeface="Times New Roman" pitchFamily="18" charset="0"/>
            </a:endParaRPr>
          </a:p>
        </p:txBody>
      </p:sp>
      <p:pic>
        <p:nvPicPr>
          <p:cNvPr id="130056" name="Picture 8"/>
          <p:cNvPicPr>
            <a:picLocks noChangeAspect="1" noChangeArrowheads="1"/>
          </p:cNvPicPr>
          <p:nvPr/>
        </p:nvPicPr>
        <p:blipFill>
          <a:blip r:embed="rId4" cstate="print">
            <a:lum bright="24000" contrast="48000"/>
          </a:blip>
          <a:srcRect/>
          <a:stretch>
            <a:fillRect/>
          </a:stretch>
        </p:blipFill>
        <p:spPr bwMode="auto">
          <a:xfrm>
            <a:off x="4419600" y="1752600"/>
            <a:ext cx="4419600" cy="2095500"/>
          </a:xfrm>
          <a:prstGeom prst="rect">
            <a:avLst/>
          </a:prstGeom>
          <a:noFill/>
          <a:ln w="19050">
            <a:solidFill>
              <a:srgbClr val="00CCFF"/>
            </a:solidFill>
            <a:miter lim="800000"/>
            <a:headEnd/>
            <a:tailEnd/>
          </a:ln>
        </p:spPr>
      </p:pic>
      <p:sp>
        <p:nvSpPr>
          <p:cNvPr id="130057" name="Rectangle 9"/>
          <p:cNvSpPr>
            <a:spLocks noChangeArrowheads="1"/>
          </p:cNvSpPr>
          <p:nvPr/>
        </p:nvSpPr>
        <p:spPr bwMode="auto">
          <a:xfrm>
            <a:off x="1066800" y="2057400"/>
            <a:ext cx="2784475" cy="457200"/>
          </a:xfrm>
          <a:prstGeom prst="rect">
            <a:avLst/>
          </a:prstGeom>
          <a:noFill/>
          <a:ln w="9525">
            <a:noFill/>
            <a:miter lim="800000"/>
            <a:headEnd/>
            <a:tailEnd/>
          </a:ln>
        </p:spPr>
        <p:txBody>
          <a:bodyPr>
            <a:spAutoFit/>
          </a:bodyPr>
          <a:lstStyle/>
          <a:p>
            <a:r>
              <a:rPr lang="ru-RU" sz="2400">
                <a:latin typeface="Times New Roman" pitchFamily="18" charset="0"/>
              </a:rPr>
              <a:t>Перед операцией</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r>
              <a:rPr lang="en-US" dirty="0" smtClean="0">
                <a:solidFill>
                  <a:srgbClr val="FF0000"/>
                </a:solidFill>
              </a:rPr>
              <a:t>9</a:t>
            </a:r>
            <a:r>
              <a:rPr lang="ru-RU" dirty="0" smtClean="0">
                <a:solidFill>
                  <a:srgbClr val="FF0000"/>
                </a:solidFill>
              </a:rPr>
              <a:t> лет после удаления ГБМ</a:t>
            </a:r>
          </a:p>
        </p:txBody>
      </p:sp>
      <p:pic>
        <p:nvPicPr>
          <p:cNvPr id="131075" name="Picture 2" descr="C:\Documents and Settings\Krivoshapkin\Рабочий стол\100SSCAM\SNC117jpg.jpg"/>
          <p:cNvPicPr>
            <a:picLocks noGrp="1" noChangeAspect="1" noChangeArrowheads="1"/>
          </p:cNvPicPr>
          <p:nvPr>
            <p:ph idx="1"/>
          </p:nvPr>
        </p:nvPicPr>
        <p:blipFill>
          <a:blip r:embed="rId2" cstate="print"/>
          <a:srcRect/>
          <a:stretch>
            <a:fillRect/>
          </a:stretch>
        </p:blipFill>
        <p:spPr>
          <a:xfrm>
            <a:off x="500063" y="1714500"/>
            <a:ext cx="3721100" cy="4530725"/>
          </a:xfrm>
          <a:noFill/>
        </p:spPr>
      </p:pic>
      <p:pic>
        <p:nvPicPr>
          <p:cNvPr id="131076" name="Picture 2" descr="C:\Documents and Settings\Krivoshapkin\Рабочий стол\100SSCAM\SNC1173.jpg"/>
          <p:cNvPicPr>
            <a:picLocks noChangeAspect="1" noChangeArrowheads="1"/>
          </p:cNvPicPr>
          <p:nvPr/>
        </p:nvPicPr>
        <p:blipFill>
          <a:blip r:embed="rId3" cstate="print"/>
          <a:srcRect/>
          <a:stretch>
            <a:fillRect/>
          </a:stretch>
        </p:blipFill>
        <p:spPr bwMode="auto">
          <a:xfrm>
            <a:off x="4397375" y="2500313"/>
            <a:ext cx="4425950" cy="2714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1857388"/>
          </a:xfrm>
        </p:spPr>
        <p:txBody>
          <a:bodyPr>
            <a:normAutofit fontScale="90000"/>
          </a:bodyPr>
          <a:lstStyle/>
          <a:p>
            <a:pPr>
              <a:defRPr/>
            </a:pPr>
            <a:r>
              <a:rPr lang="ru-RU" sz="3600" dirty="0" smtClean="0"/>
              <a:t>Рецидив ГБМ</a:t>
            </a:r>
            <a:br>
              <a:rPr lang="ru-RU" sz="3600" dirty="0" smtClean="0"/>
            </a:br>
            <a:r>
              <a:rPr lang="ru-RU" sz="3600" dirty="0" smtClean="0"/>
              <a:t>до                  через 3              </a:t>
            </a:r>
            <a:r>
              <a:rPr lang="ru-RU" sz="3600" dirty="0" smtClean="0">
                <a:solidFill>
                  <a:schemeClr val="accent2"/>
                </a:solidFill>
              </a:rPr>
              <a:t>3.5года </a:t>
            </a:r>
            <a:br>
              <a:rPr lang="ru-RU" sz="3600" dirty="0" smtClean="0">
                <a:solidFill>
                  <a:schemeClr val="accent2"/>
                </a:solidFill>
              </a:rPr>
            </a:br>
            <a:r>
              <a:rPr lang="ru-RU" sz="3600" dirty="0" smtClean="0">
                <a:solidFill>
                  <a:schemeClr val="accent2"/>
                </a:solidFill>
              </a:rPr>
              <a:t>                                        ЧТО ДЕЛАТЬ?</a:t>
            </a:r>
            <a:br>
              <a:rPr lang="ru-RU" sz="3600" dirty="0" smtClean="0">
                <a:solidFill>
                  <a:schemeClr val="accent2"/>
                </a:solidFill>
              </a:rPr>
            </a:br>
            <a:r>
              <a:rPr lang="ru-RU" sz="4000" dirty="0" smtClean="0"/>
              <a:t> </a:t>
            </a:r>
            <a:endParaRPr lang="ru-RU" sz="4000" dirty="0"/>
          </a:p>
        </p:txBody>
      </p:sp>
      <p:pic>
        <p:nvPicPr>
          <p:cNvPr id="132099" name="Picture 2" descr="C:\Documents and Settings\Администратор\Рабочий стол\DSC02.jpg"/>
          <p:cNvPicPr>
            <a:picLocks noGrp="1" noChangeAspect="1" noChangeArrowheads="1"/>
          </p:cNvPicPr>
          <p:nvPr>
            <p:ph idx="1"/>
          </p:nvPr>
        </p:nvPicPr>
        <p:blipFill>
          <a:blip r:embed="rId2" cstate="print"/>
          <a:srcRect/>
          <a:stretch>
            <a:fillRect/>
          </a:stretch>
        </p:blipFill>
        <p:spPr>
          <a:xfrm>
            <a:off x="0" y="2714625"/>
            <a:ext cx="2928938" cy="3563938"/>
          </a:xfrm>
          <a:noFill/>
        </p:spPr>
      </p:pic>
      <p:pic>
        <p:nvPicPr>
          <p:cNvPr id="132100" name="Picture 2" descr="C:\Documents and Settings\Администратор\Рабочий стол\DSC6.jpg"/>
          <p:cNvPicPr>
            <a:picLocks noChangeAspect="1" noChangeArrowheads="1"/>
          </p:cNvPicPr>
          <p:nvPr/>
        </p:nvPicPr>
        <p:blipFill>
          <a:blip r:embed="rId3" cstate="print"/>
          <a:srcRect/>
          <a:stretch>
            <a:fillRect/>
          </a:stretch>
        </p:blipFill>
        <p:spPr bwMode="auto">
          <a:xfrm>
            <a:off x="3000375" y="2714625"/>
            <a:ext cx="2727325" cy="3643313"/>
          </a:xfrm>
          <a:prstGeom prst="rect">
            <a:avLst/>
          </a:prstGeom>
          <a:noFill/>
          <a:ln w="9525">
            <a:noFill/>
            <a:miter lim="800000"/>
            <a:headEnd/>
            <a:tailEnd/>
          </a:ln>
        </p:spPr>
      </p:pic>
      <p:pic>
        <p:nvPicPr>
          <p:cNvPr id="132101" name="Picture 2" descr="C:\Documents and Settings\Администратор\Рабочий стол\DSC9.jpg"/>
          <p:cNvPicPr>
            <a:picLocks noChangeAspect="1" noChangeArrowheads="1"/>
          </p:cNvPicPr>
          <p:nvPr/>
        </p:nvPicPr>
        <p:blipFill>
          <a:blip r:embed="rId4" cstate="print"/>
          <a:srcRect/>
          <a:stretch>
            <a:fillRect/>
          </a:stretch>
        </p:blipFill>
        <p:spPr bwMode="auto">
          <a:xfrm>
            <a:off x="5753100" y="2786063"/>
            <a:ext cx="3136900" cy="3571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idx="4294967295"/>
          </p:nvPr>
        </p:nvSpPr>
        <p:spPr/>
        <p:txBody>
          <a:bodyPr/>
          <a:lstStyle/>
          <a:p>
            <a:pPr eaLnBrk="1" hangingPunct="1"/>
            <a:r>
              <a:rPr lang="ru-RU" sz="2200" dirty="0" smtClean="0"/>
              <a:t>Выбор тактики лечения зависит от возраста больного, ОС</a:t>
            </a:r>
            <a:r>
              <a:rPr lang="en-US" sz="2200" dirty="0" smtClean="0"/>
              <a:t>, </a:t>
            </a:r>
            <a:r>
              <a:rPr lang="ru-RU" sz="2200" dirty="0" smtClean="0"/>
              <a:t>гистологии</a:t>
            </a:r>
            <a:r>
              <a:rPr lang="en-US" sz="2200" dirty="0" smtClean="0"/>
              <a:t>, </a:t>
            </a:r>
            <a:r>
              <a:rPr lang="ru-RU" sz="2200" dirty="0" smtClean="0"/>
              <a:t>ответа на первую линию терапии</a:t>
            </a:r>
            <a:r>
              <a:rPr lang="en-US" sz="2200" dirty="0" smtClean="0"/>
              <a:t>, </a:t>
            </a:r>
            <a:r>
              <a:rPr lang="ru-RU" sz="2200" dirty="0" smtClean="0"/>
              <a:t>времени от диагностики</a:t>
            </a:r>
            <a:r>
              <a:rPr lang="en-US" sz="2200" dirty="0" smtClean="0"/>
              <a:t>, </a:t>
            </a:r>
            <a:r>
              <a:rPr lang="ru-RU" sz="2200" dirty="0" smtClean="0"/>
              <a:t>особенностей и локализации рецидива</a:t>
            </a:r>
            <a:endParaRPr lang="en-US" sz="2200" dirty="0" smtClean="0"/>
          </a:p>
          <a:p>
            <a:pPr eaLnBrk="1" hangingPunct="1"/>
            <a:r>
              <a:rPr lang="ru-RU" sz="2200" dirty="0" smtClean="0">
                <a:cs typeface="Arial" pitchFamily="34" charset="0"/>
              </a:rPr>
              <a:t>Локальный рецидив</a:t>
            </a:r>
            <a:r>
              <a:rPr lang="en-US" sz="2200" dirty="0" smtClean="0">
                <a:cs typeface="Arial" pitchFamily="34" charset="0"/>
              </a:rPr>
              <a:t>:</a:t>
            </a:r>
          </a:p>
          <a:p>
            <a:pPr lvl="1" eaLnBrk="1" hangingPunct="1"/>
            <a:r>
              <a:rPr lang="ru-RU" sz="1800" dirty="0" smtClean="0">
                <a:cs typeface="Arial" pitchFamily="34" charset="0"/>
              </a:rPr>
              <a:t>Повторное удаление</a:t>
            </a:r>
            <a:r>
              <a:rPr lang="en-US" sz="1800" dirty="0" smtClean="0">
                <a:cs typeface="Arial" pitchFamily="34" charset="0"/>
              </a:rPr>
              <a:t> ± BCNU </a:t>
            </a:r>
            <a:r>
              <a:rPr lang="ru-RU" sz="1800" dirty="0" err="1" smtClean="0">
                <a:cs typeface="Arial" pitchFamily="34" charset="0"/>
              </a:rPr>
              <a:t>импланты</a:t>
            </a:r>
            <a:endParaRPr lang="en-US" sz="1800" dirty="0" smtClean="0">
              <a:cs typeface="Arial" pitchFamily="34" charset="0"/>
            </a:endParaRPr>
          </a:p>
          <a:p>
            <a:pPr eaLnBrk="1" hangingPunct="1"/>
            <a:r>
              <a:rPr lang="ru-RU" sz="2200" dirty="0" smtClean="0">
                <a:cs typeface="Arial" pitchFamily="34" charset="0"/>
              </a:rPr>
              <a:t>Опухоль не </a:t>
            </a:r>
            <a:r>
              <a:rPr lang="ru-RU" sz="2200" dirty="0" err="1" smtClean="0">
                <a:cs typeface="Arial" pitchFamily="34" charset="0"/>
              </a:rPr>
              <a:t>удалима</a:t>
            </a:r>
            <a:r>
              <a:rPr lang="en-US" sz="2200" dirty="0" smtClean="0">
                <a:cs typeface="Arial" pitchFamily="34" charset="0"/>
              </a:rPr>
              <a:t>/</a:t>
            </a:r>
            <a:r>
              <a:rPr lang="ru-RU" sz="2200" dirty="0" smtClean="0">
                <a:cs typeface="Arial" pitchFamily="34" charset="0"/>
              </a:rPr>
              <a:t>хирургия неоправданно </a:t>
            </a:r>
            <a:r>
              <a:rPr lang="ru-RU" sz="2200" dirty="0" err="1" smtClean="0">
                <a:cs typeface="Arial" pitchFamily="34" charset="0"/>
              </a:rPr>
              <a:t>рискована</a:t>
            </a:r>
            <a:r>
              <a:rPr lang="en-US" sz="2200" dirty="0" smtClean="0">
                <a:cs typeface="Arial" pitchFamily="34" charset="0"/>
              </a:rPr>
              <a:t>:</a:t>
            </a:r>
          </a:p>
          <a:p>
            <a:pPr lvl="1" eaLnBrk="1" hangingPunct="1"/>
            <a:r>
              <a:rPr lang="ru-RU" sz="1800" dirty="0" smtClean="0">
                <a:cs typeface="Arial" pitchFamily="34" charset="0"/>
              </a:rPr>
              <a:t>Системная химиотерапия с </a:t>
            </a:r>
            <a:r>
              <a:rPr lang="ru-RU" sz="1800" dirty="0" err="1" smtClean="0">
                <a:cs typeface="Arial" pitchFamily="34" charset="0"/>
              </a:rPr>
              <a:t>темозоломидом</a:t>
            </a:r>
            <a:r>
              <a:rPr lang="ru-RU" sz="1800" dirty="0" smtClean="0">
                <a:cs typeface="Arial" pitchFamily="34" charset="0"/>
              </a:rPr>
              <a:t> или на основе </a:t>
            </a:r>
            <a:r>
              <a:rPr lang="ru-RU" sz="1800" dirty="0" err="1" smtClean="0">
                <a:cs typeface="Arial" pitchFamily="34" charset="0"/>
              </a:rPr>
              <a:t>нитрозопроизводных</a:t>
            </a:r>
            <a:r>
              <a:rPr lang="en-US" sz="1800" dirty="0" smtClean="0">
                <a:cs typeface="Arial" pitchFamily="34" charset="0"/>
              </a:rPr>
              <a:t>)</a:t>
            </a:r>
          </a:p>
          <a:p>
            <a:pPr lvl="1" eaLnBrk="1" hangingPunct="1"/>
            <a:r>
              <a:rPr lang="ru-RU" sz="1800" dirty="0" smtClean="0">
                <a:cs typeface="Arial" pitchFamily="34" charset="0"/>
              </a:rPr>
              <a:t>Повторное облучение?</a:t>
            </a:r>
            <a:endParaRPr lang="en-US" sz="1800" dirty="0" smtClean="0">
              <a:cs typeface="Arial" pitchFamily="34" charset="0"/>
            </a:endParaRPr>
          </a:p>
          <a:p>
            <a:pPr eaLnBrk="1" hangingPunct="1"/>
            <a:r>
              <a:rPr lang="ru-RU" sz="2200" dirty="0" smtClean="0">
                <a:cs typeface="Arial" pitchFamily="34" charset="0"/>
              </a:rPr>
              <a:t>Диффузный или </a:t>
            </a:r>
            <a:r>
              <a:rPr lang="ru-RU" sz="2200" dirty="0" err="1" smtClean="0">
                <a:cs typeface="Arial" pitchFamily="34" charset="0"/>
              </a:rPr>
              <a:t>мультифокальный</a:t>
            </a:r>
            <a:r>
              <a:rPr lang="ru-RU" sz="2200" dirty="0" smtClean="0">
                <a:cs typeface="Arial" pitchFamily="34" charset="0"/>
              </a:rPr>
              <a:t> рецидив</a:t>
            </a:r>
            <a:r>
              <a:rPr lang="en-US" sz="2200" dirty="0" smtClean="0">
                <a:cs typeface="Arial" pitchFamily="34" charset="0"/>
              </a:rPr>
              <a:t>:</a:t>
            </a:r>
          </a:p>
          <a:p>
            <a:pPr lvl="1" eaLnBrk="1" hangingPunct="1"/>
            <a:r>
              <a:rPr lang="ru-RU" sz="1800" dirty="0" smtClean="0">
                <a:cs typeface="Arial" pitchFamily="34" charset="0"/>
              </a:rPr>
              <a:t>Системная химиотерапия</a:t>
            </a:r>
            <a:endParaRPr lang="en-US" sz="1800" dirty="0" smtClean="0">
              <a:cs typeface="Arial" pitchFamily="34" charset="0"/>
            </a:endParaRPr>
          </a:p>
        </p:txBody>
      </p:sp>
      <p:sp>
        <p:nvSpPr>
          <p:cNvPr id="18435" name="Text Box 5"/>
          <p:cNvSpPr txBox="1">
            <a:spLocks noChangeArrowheads="1"/>
          </p:cNvSpPr>
          <p:nvPr/>
        </p:nvSpPr>
        <p:spPr bwMode="auto">
          <a:xfrm>
            <a:off x="2643188" y="6092825"/>
            <a:ext cx="6500812" cy="304800"/>
          </a:xfrm>
          <a:prstGeom prst="rect">
            <a:avLst/>
          </a:prstGeom>
          <a:noFill/>
          <a:ln w="9525">
            <a:noFill/>
            <a:miter lim="800000"/>
            <a:headEnd/>
            <a:tailEnd/>
          </a:ln>
        </p:spPr>
        <p:txBody>
          <a:bodyPr>
            <a:spAutoFit/>
          </a:bodyPr>
          <a:lstStyle/>
          <a:p>
            <a:pPr>
              <a:spcBef>
                <a:spcPct val="50000"/>
              </a:spcBef>
              <a:buFont typeface="Wingdings" pitchFamily="2" charset="2"/>
              <a:buNone/>
            </a:pPr>
            <a:r>
              <a:rPr lang="en-US" sz="1400">
                <a:latin typeface="Lucida Sans Unicode" pitchFamily="34" charset="0"/>
              </a:rPr>
              <a:t>NCCN Practice Guidelines in Oncology. </a:t>
            </a:r>
            <a:r>
              <a:rPr lang="ru-RU" sz="1400">
                <a:latin typeface="Lucida Sans Unicode" pitchFamily="34" charset="0"/>
              </a:rPr>
              <a:t>Доступ</a:t>
            </a:r>
            <a:r>
              <a:rPr lang="en-US" sz="1400">
                <a:latin typeface="Lucida Sans Unicode" pitchFamily="34" charset="0"/>
              </a:rPr>
              <a:t>: http://www.nccn.org</a:t>
            </a:r>
          </a:p>
        </p:txBody>
      </p:sp>
      <p:sp>
        <p:nvSpPr>
          <p:cNvPr id="18436" name="Rectangle 2"/>
          <p:cNvSpPr>
            <a:spLocks noChangeArrowheads="1"/>
          </p:cNvSpPr>
          <p:nvPr/>
        </p:nvSpPr>
        <p:spPr bwMode="invGray">
          <a:xfrm>
            <a:off x="395288" y="522288"/>
            <a:ext cx="8353425" cy="890587"/>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solidFill>
                  <a:srgbClr val="262626"/>
                </a:solidFill>
                <a:latin typeface="Lucida Sans Unicode" pitchFamily="34" charset="0"/>
              </a:rPr>
              <a:t>Рекомендации </a:t>
            </a:r>
            <a:r>
              <a:rPr lang="en-US" sz="3200" b="1">
                <a:solidFill>
                  <a:srgbClr val="262626"/>
                </a:solidFill>
                <a:latin typeface="Lucida Sans Unicode" pitchFamily="34" charset="0"/>
              </a:rPr>
              <a:t>NCCN</a:t>
            </a:r>
            <a:r>
              <a:rPr lang="ru-RU" sz="3200" b="1">
                <a:solidFill>
                  <a:srgbClr val="262626"/>
                </a:solidFill>
                <a:latin typeface="Lucida Sans Unicode" pitchFamily="34" charset="0"/>
              </a:rPr>
              <a:t>: рецидив ГБМ</a:t>
            </a:r>
            <a:r>
              <a:rPr lang="en-US" sz="3200">
                <a:solidFill>
                  <a:srgbClr val="262626"/>
                </a:solidFill>
                <a:latin typeface="Lucida Sans Unicode" pitchFamily="34" charset="0"/>
              </a:rPr>
              <a:t>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idx="1"/>
          </p:nvPr>
        </p:nvSpPr>
        <p:spPr/>
        <p:txBody>
          <a:bodyPr/>
          <a:lstStyle/>
          <a:p>
            <a:pPr eaLnBrk="1" hangingPunct="1"/>
            <a:r>
              <a:rPr lang="ru-RU" smtClean="0"/>
              <a:t>Получение морфологического материала</a:t>
            </a:r>
            <a:endParaRPr lang="en-US" smtClean="0"/>
          </a:p>
          <a:p>
            <a:pPr eaLnBrk="1" hangingPunct="1"/>
            <a:r>
              <a:rPr lang="ru-RU" smtClean="0"/>
              <a:t>Устранение масс-эффекта</a:t>
            </a:r>
            <a:endParaRPr lang="en-US" smtClean="0"/>
          </a:p>
          <a:p>
            <a:pPr lvl="1" eaLnBrk="1" hangingPunct="1"/>
            <a:r>
              <a:rPr lang="ru-RU" smtClean="0"/>
              <a:t>Уменьшение дозы кортикостероидов</a:t>
            </a:r>
            <a:endParaRPr lang="en-US" smtClean="0"/>
          </a:p>
          <a:p>
            <a:pPr lvl="1" eaLnBrk="1" hangingPunct="1"/>
            <a:r>
              <a:rPr lang="ru-RU" smtClean="0"/>
              <a:t>Создание лучших условий для последующего лечения</a:t>
            </a:r>
            <a:endParaRPr lang="en-US" smtClean="0"/>
          </a:p>
          <a:p>
            <a:pPr eaLnBrk="1" hangingPunct="1"/>
            <a:r>
              <a:rPr lang="ru-RU" smtClean="0"/>
              <a:t>Уменьшает выраженность симптомов обусловленных опухолью</a:t>
            </a:r>
            <a:endParaRPr lang="en-US" smtClean="0">
              <a:solidFill>
                <a:srgbClr val="FF0000"/>
              </a:solidFill>
            </a:endParaRPr>
          </a:p>
          <a:p>
            <a:pPr eaLnBrk="1" hangingPunct="1"/>
            <a:r>
              <a:rPr lang="ru-RU" smtClean="0"/>
              <a:t>Может увеличить выживаемость</a:t>
            </a:r>
            <a:endParaRPr lang="en-US" smtClean="0"/>
          </a:p>
          <a:p>
            <a:pPr eaLnBrk="1" hangingPunct="1"/>
            <a:endParaRPr lang="en-US" i="1" smtClean="0"/>
          </a:p>
        </p:txBody>
      </p:sp>
      <p:sp>
        <p:nvSpPr>
          <p:cNvPr id="20483" name="Text Box 5"/>
          <p:cNvSpPr txBox="1">
            <a:spLocks noChangeArrowheads="1"/>
          </p:cNvSpPr>
          <p:nvPr/>
        </p:nvSpPr>
        <p:spPr bwMode="auto">
          <a:xfrm>
            <a:off x="4641850" y="6092825"/>
            <a:ext cx="4502150" cy="623888"/>
          </a:xfrm>
          <a:prstGeom prst="rect">
            <a:avLst/>
          </a:prstGeom>
          <a:noFill/>
          <a:ln w="9525">
            <a:noFill/>
            <a:miter lim="800000"/>
            <a:headEnd/>
            <a:tailEnd/>
          </a:ln>
        </p:spPr>
        <p:txBody>
          <a:bodyPr>
            <a:spAutoFit/>
          </a:bodyPr>
          <a:lstStyle/>
          <a:p>
            <a:pPr>
              <a:spcBef>
                <a:spcPct val="50000"/>
              </a:spcBef>
              <a:buFont typeface="Wingdings" pitchFamily="2" charset="2"/>
              <a:buNone/>
            </a:pPr>
            <a:r>
              <a:rPr lang="en-US" sz="1400">
                <a:latin typeface="Lucida Sans Unicode" pitchFamily="34" charset="0"/>
              </a:rPr>
              <a:t>NCCN Practice Guidelines in Oncology. </a:t>
            </a:r>
            <a:endParaRPr lang="ru-RU" sz="1400">
              <a:latin typeface="Lucida Sans Unicode" pitchFamily="34" charset="0"/>
            </a:endParaRPr>
          </a:p>
          <a:p>
            <a:pPr>
              <a:spcBef>
                <a:spcPct val="50000"/>
              </a:spcBef>
              <a:buFont typeface="Wingdings" pitchFamily="2" charset="2"/>
              <a:buNone/>
            </a:pPr>
            <a:r>
              <a:rPr lang="ru-RU" sz="1400">
                <a:latin typeface="Lucida Sans Unicode" pitchFamily="34" charset="0"/>
              </a:rPr>
              <a:t>Доступно на</a:t>
            </a:r>
            <a:r>
              <a:rPr lang="en-US" sz="1400">
                <a:latin typeface="Lucida Sans Unicode" pitchFamily="34" charset="0"/>
              </a:rPr>
              <a:t>: http://www.nccn.org. </a:t>
            </a:r>
          </a:p>
        </p:txBody>
      </p:sp>
      <p:sp>
        <p:nvSpPr>
          <p:cNvPr id="20484" name="Rectangle 2"/>
          <p:cNvSpPr>
            <a:spLocks noChangeArrowheads="1"/>
          </p:cNvSpPr>
          <p:nvPr/>
        </p:nvSpPr>
        <p:spPr bwMode="invGray">
          <a:xfrm>
            <a:off x="395288" y="450850"/>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solidFill>
                  <a:srgbClr val="262626"/>
                </a:solidFill>
                <a:latin typeface="Lucida Sans Unicode" pitchFamily="34" charset="0"/>
              </a:rPr>
              <a:t>Обоснование повторной операции</a:t>
            </a:r>
            <a:endParaRPr lang="en-US" sz="3200">
              <a:solidFill>
                <a:srgbClr val="262626"/>
              </a:solidFill>
              <a:latin typeface="Lucida Sans Unicode"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p:txBody>
          <a:bodyPr>
            <a:normAutofit/>
          </a:bodyPr>
          <a:lstStyle/>
          <a:p>
            <a:pPr marL="146050" indent="-146050" eaLnBrk="1" fontAlgn="auto" hangingPunct="1">
              <a:spcAft>
                <a:spcPct val="20000"/>
              </a:spcAft>
              <a:buFont typeface="Wingdings" pitchFamily="2" charset="2"/>
              <a:buChar char="Ø"/>
              <a:tabLst>
                <a:tab pos="1214438" algn="ctr"/>
              </a:tabLst>
              <a:defRPr/>
            </a:pPr>
            <a:r>
              <a:rPr lang="ru-RU" sz="2800" dirty="0" smtClean="0"/>
              <a:t>Возможности повторной лучевой терапии ограничены толерантностью к ней нормальных тканей головного мозга</a:t>
            </a:r>
          </a:p>
          <a:p>
            <a:pPr marL="146050" indent="-146050" eaLnBrk="1" fontAlgn="auto" hangingPunct="1">
              <a:spcAft>
                <a:spcPct val="20000"/>
              </a:spcAft>
              <a:buFont typeface="Wingdings" pitchFamily="2" charset="2"/>
              <a:buChar char="Ø"/>
              <a:tabLst>
                <a:tab pos="1214438" algn="ctr"/>
              </a:tabLst>
              <a:defRPr/>
            </a:pPr>
            <a:r>
              <a:rPr lang="ru-RU" sz="2800" dirty="0" smtClean="0"/>
              <a:t>Приводит к незначительному увеличению общей выживаемости. </a:t>
            </a:r>
          </a:p>
          <a:p>
            <a:pPr marL="146050" indent="-146050" eaLnBrk="1" fontAlgn="auto" hangingPunct="1">
              <a:spcAft>
                <a:spcPct val="20000"/>
              </a:spcAft>
              <a:buFont typeface="Wingdings" pitchFamily="2" charset="2"/>
              <a:buChar char="Ø"/>
              <a:tabLst>
                <a:tab pos="1214438" algn="ctr"/>
              </a:tabLst>
              <a:defRPr/>
            </a:pPr>
            <a:r>
              <a:rPr lang="ru-RU" sz="2800" dirty="0" smtClean="0"/>
              <a:t>Медиана выживаемости у больных с ограниченной по объёму опухолью после радиохирургического лечения составляет от 26 до 47недель</a:t>
            </a:r>
            <a:r>
              <a:rPr lang="en-US" sz="2800" dirty="0" smtClean="0"/>
              <a:t>.</a:t>
            </a:r>
            <a:endParaRPr lang="en-GB" sz="2800" dirty="0" smtClean="0"/>
          </a:p>
          <a:p>
            <a:pPr marL="365760" indent="-256032" eaLnBrk="1" fontAlgn="auto" hangingPunct="1">
              <a:spcAft>
                <a:spcPts val="0"/>
              </a:spcAft>
              <a:buFont typeface="Wingdings 3"/>
              <a:buChar char=""/>
              <a:defRPr/>
            </a:pPr>
            <a:endParaRPr lang="ru-RU" dirty="0"/>
          </a:p>
        </p:txBody>
      </p:sp>
      <p:sp>
        <p:nvSpPr>
          <p:cNvPr id="23555" name="Прямоугольник 3"/>
          <p:cNvSpPr>
            <a:spLocks noChangeArrowheads="1"/>
          </p:cNvSpPr>
          <p:nvPr/>
        </p:nvSpPr>
        <p:spPr bwMode="auto">
          <a:xfrm>
            <a:off x="3500438" y="6237288"/>
            <a:ext cx="5643562" cy="304800"/>
          </a:xfrm>
          <a:prstGeom prst="rect">
            <a:avLst/>
          </a:prstGeom>
          <a:noFill/>
          <a:ln w="9525">
            <a:noFill/>
            <a:miter lim="800000"/>
            <a:headEnd/>
            <a:tailEnd/>
          </a:ln>
        </p:spPr>
        <p:txBody>
          <a:bodyPr>
            <a:spAutoFit/>
          </a:bodyPr>
          <a:lstStyle/>
          <a:p>
            <a:r>
              <a:rPr lang="de-DE" sz="1400">
                <a:latin typeface="Lucida Sans Unicode" pitchFamily="34" charset="0"/>
              </a:rPr>
              <a:t>Nieder </a:t>
            </a:r>
            <a:r>
              <a:rPr lang="en-US" sz="1400">
                <a:latin typeface="Lucida Sans Unicode" pitchFamily="34" charset="0"/>
              </a:rPr>
              <a:t>et al. Crit. Rev. Oncol. Hematol. 2006; 60,181-193</a:t>
            </a:r>
            <a:endParaRPr lang="ru-RU" sz="1400">
              <a:latin typeface="Lucida Sans Unicode" pitchFamily="34" charset="0"/>
            </a:endParaRPr>
          </a:p>
        </p:txBody>
      </p:sp>
      <p:sp>
        <p:nvSpPr>
          <p:cNvPr id="23556" name="Rectangle 2"/>
          <p:cNvSpPr>
            <a:spLocks noChangeArrowheads="1"/>
          </p:cNvSpPr>
          <p:nvPr/>
        </p:nvSpPr>
        <p:spPr bwMode="invGray">
          <a:xfrm>
            <a:off x="395288" y="450850"/>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400" b="1">
                <a:solidFill>
                  <a:srgbClr val="262626"/>
                </a:solidFill>
                <a:latin typeface="Lucida Sans Unicode" pitchFamily="34" charset="0"/>
              </a:rPr>
              <a:t>Повторная лучевая терапия</a:t>
            </a:r>
            <a:endParaRPr lang="en-US" sz="3400" b="1">
              <a:solidFill>
                <a:srgbClr val="262626"/>
              </a:solidFill>
              <a:latin typeface="Lucida Sans Unicode" pitchFamily="34" charset="0"/>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786313" y="1481138"/>
            <a:ext cx="3900487" cy="4525962"/>
          </a:xfrm>
        </p:spPr>
        <p:txBody>
          <a:bodyPr/>
          <a:lstStyle/>
          <a:p>
            <a:pPr eaLnBrk="1" hangingPunct="1">
              <a:lnSpc>
                <a:spcPct val="90000"/>
              </a:lnSpc>
            </a:pPr>
            <a:r>
              <a:rPr lang="ru-RU" sz="2000" smtClean="0"/>
              <a:t>Пластинки пропитанные</a:t>
            </a:r>
            <a:r>
              <a:rPr lang="en-US" sz="2000" smtClean="0"/>
              <a:t> </a:t>
            </a:r>
            <a:r>
              <a:rPr lang="ru-RU" sz="2000" smtClean="0"/>
              <a:t>кармустином</a:t>
            </a:r>
            <a:r>
              <a:rPr lang="en-US" sz="2000" smtClean="0"/>
              <a:t> 7.7 </a:t>
            </a:r>
            <a:r>
              <a:rPr lang="ru-RU" sz="2000" smtClean="0"/>
              <a:t>мг</a:t>
            </a:r>
            <a:r>
              <a:rPr lang="en-US" sz="2000" smtClean="0"/>
              <a:t> (BCNU)</a:t>
            </a:r>
          </a:p>
          <a:p>
            <a:pPr lvl="1" eaLnBrk="1" hangingPunct="1">
              <a:lnSpc>
                <a:spcPct val="90000"/>
              </a:lnSpc>
            </a:pPr>
            <a:r>
              <a:rPr lang="ru-RU" sz="1700" smtClean="0"/>
              <a:t>Кармустин</a:t>
            </a:r>
            <a:r>
              <a:rPr lang="en-US" sz="1700" smtClean="0"/>
              <a:t> </a:t>
            </a:r>
            <a:r>
              <a:rPr lang="ru-RU" sz="1700" smtClean="0"/>
              <a:t>высвобождается в течение </a:t>
            </a:r>
            <a:r>
              <a:rPr lang="en-US" sz="1700" smtClean="0"/>
              <a:t>2-3 </a:t>
            </a:r>
            <a:r>
              <a:rPr lang="ru-RU" sz="1700" smtClean="0"/>
              <a:t>недель</a:t>
            </a:r>
            <a:endParaRPr lang="en-US" sz="1700" smtClean="0"/>
          </a:p>
          <a:p>
            <a:pPr lvl="1" eaLnBrk="1" hangingPunct="1">
              <a:lnSpc>
                <a:spcPct val="90000"/>
              </a:lnSpc>
            </a:pPr>
            <a:r>
              <a:rPr lang="en-US" sz="1700" smtClean="0"/>
              <a:t>&gt; 70% </a:t>
            </a:r>
            <a:r>
              <a:rPr lang="ru-RU" sz="1700" smtClean="0"/>
              <a:t>разрушение к </a:t>
            </a:r>
            <a:r>
              <a:rPr lang="en-US" sz="1700" smtClean="0"/>
              <a:t>3</a:t>
            </a:r>
            <a:r>
              <a:rPr lang="ru-RU" sz="1700" smtClean="0"/>
              <a:t>-ей неделе</a:t>
            </a:r>
            <a:endParaRPr lang="en-US" sz="1700" smtClean="0"/>
          </a:p>
          <a:p>
            <a:pPr eaLnBrk="1" hangingPunct="1">
              <a:lnSpc>
                <a:spcPct val="90000"/>
              </a:lnSpc>
            </a:pPr>
            <a:r>
              <a:rPr lang="ru-RU" sz="2000" smtClean="0"/>
              <a:t>Регистрация (США)</a:t>
            </a:r>
            <a:endParaRPr lang="en-US" sz="2000" smtClean="0"/>
          </a:p>
          <a:p>
            <a:pPr lvl="1" eaLnBrk="1" hangingPunct="1">
              <a:lnSpc>
                <a:spcPct val="90000"/>
              </a:lnSpc>
            </a:pPr>
            <a:r>
              <a:rPr lang="en-US" sz="1700" smtClean="0"/>
              <a:t>1996 </a:t>
            </a:r>
            <a:r>
              <a:rPr lang="ru-RU" sz="1700" smtClean="0"/>
              <a:t>рецидивы</a:t>
            </a:r>
            <a:r>
              <a:rPr lang="en-US" sz="1700" smtClean="0"/>
              <a:t> </a:t>
            </a:r>
            <a:r>
              <a:rPr lang="ru-RU" sz="1700" smtClean="0"/>
              <a:t>ГБМ</a:t>
            </a:r>
            <a:r>
              <a:rPr lang="en-US" sz="1700" smtClean="0"/>
              <a:t> </a:t>
            </a:r>
            <a:r>
              <a:rPr lang="ru-RU" sz="1700" smtClean="0"/>
              <a:t>как дополнение к хирургии</a:t>
            </a:r>
            <a:r>
              <a:rPr lang="en-US" sz="1700" baseline="30000" smtClean="0"/>
              <a:t>[1]</a:t>
            </a:r>
            <a:endParaRPr lang="en-US" sz="1700" smtClean="0"/>
          </a:p>
          <a:p>
            <a:pPr lvl="1" eaLnBrk="1" hangingPunct="1">
              <a:lnSpc>
                <a:spcPct val="90000"/>
              </a:lnSpc>
            </a:pPr>
            <a:r>
              <a:rPr lang="en-US" sz="1700" smtClean="0"/>
              <a:t>2003 </a:t>
            </a:r>
            <a:r>
              <a:rPr lang="ru-RU" sz="1700" smtClean="0"/>
              <a:t>первичные ГБМ</a:t>
            </a:r>
            <a:r>
              <a:rPr lang="en-US" sz="1700" baseline="30000" smtClean="0"/>
              <a:t>[2]</a:t>
            </a:r>
            <a:endParaRPr lang="en-US" sz="1700" smtClean="0"/>
          </a:p>
          <a:p>
            <a:pPr eaLnBrk="1" hangingPunct="1">
              <a:lnSpc>
                <a:spcPct val="90000"/>
              </a:lnSpc>
            </a:pPr>
            <a:r>
              <a:rPr lang="ru-RU" sz="2000" smtClean="0"/>
              <a:t>Локальное воздействие помогает избежать ГЭБ</a:t>
            </a:r>
          </a:p>
          <a:p>
            <a:pPr eaLnBrk="1" hangingPunct="1">
              <a:lnSpc>
                <a:spcPct val="90000"/>
              </a:lnSpc>
            </a:pPr>
            <a:r>
              <a:rPr lang="ru-RU" sz="2000" smtClean="0"/>
              <a:t>Белее низкая токсичность, чем при системной ХТ</a:t>
            </a:r>
            <a:endParaRPr lang="en-US" sz="2000" smtClean="0"/>
          </a:p>
        </p:txBody>
      </p:sp>
      <p:sp>
        <p:nvSpPr>
          <p:cNvPr id="25603" name="Text Box 5"/>
          <p:cNvSpPr txBox="1">
            <a:spLocks noChangeArrowheads="1"/>
          </p:cNvSpPr>
          <p:nvPr/>
        </p:nvSpPr>
        <p:spPr bwMode="auto">
          <a:xfrm>
            <a:off x="4143375" y="6143625"/>
            <a:ext cx="4859338" cy="523875"/>
          </a:xfrm>
          <a:prstGeom prst="rect">
            <a:avLst/>
          </a:prstGeom>
          <a:noFill/>
          <a:ln w="9525">
            <a:noFill/>
            <a:miter lim="800000"/>
            <a:headEnd/>
            <a:tailEnd/>
          </a:ln>
        </p:spPr>
        <p:txBody>
          <a:bodyPr>
            <a:spAutoFit/>
          </a:bodyPr>
          <a:lstStyle/>
          <a:p>
            <a:pPr>
              <a:buFont typeface="Wingdings" pitchFamily="2" charset="2"/>
              <a:buNone/>
            </a:pPr>
            <a:r>
              <a:rPr lang="en-US" sz="1400">
                <a:latin typeface="Lucida Sans Unicode" pitchFamily="34" charset="0"/>
              </a:rPr>
              <a:t>1. Brem H, et al. Lancet. 1995;345:1008-1012. </a:t>
            </a:r>
            <a:br>
              <a:rPr lang="en-US" sz="1400">
                <a:latin typeface="Lucida Sans Unicode" pitchFamily="34" charset="0"/>
              </a:rPr>
            </a:br>
            <a:r>
              <a:rPr lang="en-US" sz="1400">
                <a:latin typeface="Lucida Sans Unicode" pitchFamily="34" charset="0"/>
              </a:rPr>
              <a:t>2. Westphal M, et al. Neuro Oncol. 2003;5:79-88.</a:t>
            </a:r>
          </a:p>
        </p:txBody>
      </p:sp>
      <p:sp>
        <p:nvSpPr>
          <p:cNvPr id="25604" name="Text Box 8"/>
          <p:cNvSpPr txBox="1">
            <a:spLocks noChangeArrowheads="1"/>
          </p:cNvSpPr>
          <p:nvPr/>
        </p:nvSpPr>
        <p:spPr bwMode="auto">
          <a:xfrm>
            <a:off x="2214563" y="1857375"/>
            <a:ext cx="2571750" cy="1816100"/>
          </a:xfrm>
          <a:prstGeom prst="rect">
            <a:avLst/>
          </a:prstGeom>
          <a:noFill/>
          <a:ln w="9525" algn="ctr">
            <a:noFill/>
            <a:miter lim="800000"/>
            <a:headEnd/>
            <a:tailEnd/>
          </a:ln>
        </p:spPr>
        <p:txBody>
          <a:bodyPr>
            <a:spAutoFit/>
          </a:bodyPr>
          <a:lstStyle/>
          <a:p>
            <a:pPr eaLnBrk="0" hangingPunct="0"/>
            <a:r>
              <a:rPr lang="ru-RU" sz="1600" b="1" u="sng">
                <a:latin typeface="Lucida Sans Unicode" pitchFamily="34" charset="0"/>
                <a:ea typeface="MS Hei"/>
                <a:cs typeface="MS Hei"/>
              </a:rPr>
              <a:t>Медиана выживаемости</a:t>
            </a:r>
            <a:endParaRPr lang="en-US" sz="1600" b="1" u="sng">
              <a:latin typeface="Lucida Sans Unicode" pitchFamily="34" charset="0"/>
              <a:ea typeface="MS Hei"/>
              <a:cs typeface="MS Hei"/>
            </a:endParaRPr>
          </a:p>
          <a:p>
            <a:pPr eaLnBrk="0" hangingPunct="0"/>
            <a:r>
              <a:rPr lang="en-US" sz="1600">
                <a:latin typeface="Lucida Sans Unicode" pitchFamily="34" charset="0"/>
                <a:ea typeface="MS Hei"/>
                <a:cs typeface="MS Hei"/>
              </a:rPr>
              <a:t>BCNU: 31 </a:t>
            </a:r>
            <a:r>
              <a:rPr lang="ru-RU" sz="1600">
                <a:latin typeface="Lucida Sans Unicode" pitchFamily="34" charset="0"/>
                <a:ea typeface="MS Hei"/>
                <a:cs typeface="MS Hei"/>
              </a:rPr>
              <a:t>неделя</a:t>
            </a:r>
            <a:r>
              <a:rPr lang="en-US" sz="1600">
                <a:latin typeface="Lucida Sans Unicode" pitchFamily="34" charset="0"/>
                <a:ea typeface="MS Hei"/>
                <a:cs typeface="MS Hei"/>
              </a:rPr>
              <a:t/>
            </a:r>
            <a:br>
              <a:rPr lang="en-US" sz="1600">
                <a:latin typeface="Lucida Sans Unicode" pitchFamily="34" charset="0"/>
                <a:ea typeface="MS Hei"/>
                <a:cs typeface="MS Hei"/>
              </a:rPr>
            </a:br>
            <a:r>
              <a:rPr lang="ru-RU" sz="1600">
                <a:latin typeface="Lucida Sans Unicode" pitchFamily="34" charset="0"/>
              </a:rPr>
              <a:t>Плацебо</a:t>
            </a:r>
            <a:r>
              <a:rPr lang="en-US" sz="1600">
                <a:latin typeface="Lucida Sans Unicode" pitchFamily="34" charset="0"/>
              </a:rPr>
              <a:t>: 23 </a:t>
            </a:r>
            <a:r>
              <a:rPr lang="ru-RU" sz="1600">
                <a:latin typeface="Lucida Sans Unicode" pitchFamily="34" charset="0"/>
              </a:rPr>
              <a:t>недели</a:t>
            </a:r>
            <a:endParaRPr lang="en-US" sz="1600">
              <a:latin typeface="Lucida Sans Unicode" pitchFamily="34" charset="0"/>
            </a:endParaRPr>
          </a:p>
          <a:p>
            <a:pPr>
              <a:buFont typeface="Verdana" pitchFamily="34" charset="0"/>
              <a:buNone/>
            </a:pPr>
            <a:r>
              <a:rPr lang="en-US" sz="1600" b="1" u="sng">
                <a:latin typeface="Lucida Sans Unicode" pitchFamily="34" charset="0"/>
              </a:rPr>
              <a:t>6-</a:t>
            </a:r>
            <a:r>
              <a:rPr lang="ru-RU" sz="1600" b="1" u="sng">
                <a:latin typeface="Lucida Sans Unicode" pitchFamily="34" charset="0"/>
              </a:rPr>
              <a:t>Мес.</a:t>
            </a:r>
            <a:r>
              <a:rPr lang="en-US" sz="1600" b="1" u="sng">
                <a:latin typeface="Lucida Sans Unicode" pitchFamily="34" charset="0"/>
              </a:rPr>
              <a:t> </a:t>
            </a:r>
            <a:r>
              <a:rPr lang="ru-RU" sz="1600" b="1" u="sng">
                <a:latin typeface="Lucida Sans Unicode" pitchFamily="34" charset="0"/>
              </a:rPr>
              <a:t>выживаемость</a:t>
            </a:r>
            <a:r>
              <a:rPr lang="en-US" sz="1600">
                <a:latin typeface="Lucida Sans Unicode" pitchFamily="34" charset="0"/>
              </a:rPr>
              <a:t/>
            </a:r>
            <a:br>
              <a:rPr lang="en-US" sz="1600">
                <a:latin typeface="Lucida Sans Unicode" pitchFamily="34" charset="0"/>
              </a:rPr>
            </a:br>
            <a:r>
              <a:rPr lang="en-US" sz="1600">
                <a:latin typeface="Lucida Sans Unicode" pitchFamily="34" charset="0"/>
              </a:rPr>
              <a:t>BCNU: 66%</a:t>
            </a:r>
            <a:br>
              <a:rPr lang="en-US" sz="1600">
                <a:latin typeface="Lucida Sans Unicode" pitchFamily="34" charset="0"/>
              </a:rPr>
            </a:br>
            <a:r>
              <a:rPr lang="ru-RU" sz="1600">
                <a:latin typeface="Lucida Sans Unicode" pitchFamily="34" charset="0"/>
              </a:rPr>
              <a:t>Плацебо</a:t>
            </a:r>
            <a:r>
              <a:rPr lang="en-US" sz="1600">
                <a:latin typeface="Lucida Sans Unicode" pitchFamily="34" charset="0"/>
              </a:rPr>
              <a:t>: 46%</a:t>
            </a:r>
          </a:p>
        </p:txBody>
      </p:sp>
      <p:sp>
        <p:nvSpPr>
          <p:cNvPr id="25605" name="Text Box 8"/>
          <p:cNvSpPr txBox="1">
            <a:spLocks noChangeArrowheads="1"/>
          </p:cNvSpPr>
          <p:nvPr/>
        </p:nvSpPr>
        <p:spPr bwMode="auto">
          <a:xfrm>
            <a:off x="1714500" y="4202113"/>
            <a:ext cx="1106488" cy="285750"/>
          </a:xfrm>
          <a:prstGeom prst="rect">
            <a:avLst/>
          </a:prstGeom>
          <a:noFill/>
          <a:ln w="9525" algn="ctr">
            <a:noFill/>
            <a:miter lim="800000"/>
            <a:headEnd/>
            <a:tailEnd/>
          </a:ln>
        </p:spPr>
        <p:txBody>
          <a:bodyPr>
            <a:spAutoFit/>
          </a:bodyPr>
          <a:lstStyle/>
          <a:p>
            <a:pPr eaLnBrk="0" hangingPunct="0">
              <a:lnSpc>
                <a:spcPct val="90000"/>
              </a:lnSpc>
            </a:pPr>
            <a:r>
              <a:rPr lang="en-US" b="1">
                <a:solidFill>
                  <a:schemeClr val="accent2"/>
                </a:solidFill>
                <a:latin typeface="Lucida Sans Unicode" pitchFamily="34" charset="0"/>
              </a:rPr>
              <a:t>BCNU</a:t>
            </a:r>
          </a:p>
        </p:txBody>
      </p:sp>
      <p:sp>
        <p:nvSpPr>
          <p:cNvPr id="7" name="Text Box 8"/>
          <p:cNvSpPr txBox="1">
            <a:spLocks noChangeArrowheads="1"/>
          </p:cNvSpPr>
          <p:nvPr/>
        </p:nvSpPr>
        <p:spPr bwMode="auto">
          <a:xfrm>
            <a:off x="1214438" y="5278438"/>
            <a:ext cx="1231900" cy="349250"/>
          </a:xfrm>
          <a:prstGeom prst="rect">
            <a:avLst/>
          </a:prstGeom>
          <a:noFill/>
          <a:ln w="9525" algn="ctr">
            <a:noFill/>
            <a:miter lim="800000"/>
            <a:headEnd/>
            <a:tailEnd/>
          </a:ln>
        </p:spPr>
        <p:txBody>
          <a:bodyPr>
            <a:spAutoFit/>
          </a:bodyPr>
          <a:lstStyle/>
          <a:p>
            <a:pPr algn="r" eaLnBrk="0" fontAlgn="auto" hangingPunct="0">
              <a:lnSpc>
                <a:spcPct val="90000"/>
              </a:lnSpc>
              <a:spcAft>
                <a:spcPts val="0"/>
              </a:spcAft>
              <a:defRPr/>
            </a:pPr>
            <a:r>
              <a:rPr lang="ru-RU" b="1" dirty="0">
                <a:solidFill>
                  <a:schemeClr val="accent3"/>
                </a:solidFill>
                <a:latin typeface="+mn-lt"/>
                <a:cs typeface="+mn-cs"/>
              </a:rPr>
              <a:t>Плацебо</a:t>
            </a:r>
            <a:endParaRPr lang="en-US" b="1" dirty="0">
              <a:solidFill>
                <a:schemeClr val="accent3"/>
              </a:solidFill>
              <a:latin typeface="+mn-lt"/>
              <a:cs typeface="+mn-cs"/>
            </a:endParaRPr>
          </a:p>
        </p:txBody>
      </p:sp>
      <p:sp>
        <p:nvSpPr>
          <p:cNvPr id="25607" name="Text Box 8"/>
          <p:cNvSpPr txBox="1">
            <a:spLocks noChangeArrowheads="1"/>
          </p:cNvSpPr>
          <p:nvPr/>
        </p:nvSpPr>
        <p:spPr bwMode="auto">
          <a:xfrm>
            <a:off x="1785938" y="6072188"/>
            <a:ext cx="2571750" cy="292100"/>
          </a:xfrm>
          <a:prstGeom prst="rect">
            <a:avLst/>
          </a:prstGeom>
          <a:noFill/>
          <a:ln w="9525" algn="ctr">
            <a:noFill/>
            <a:miter lim="800000"/>
            <a:headEnd/>
            <a:tailEnd/>
          </a:ln>
        </p:spPr>
        <p:txBody>
          <a:bodyPr>
            <a:spAutoFit/>
          </a:bodyPr>
          <a:lstStyle/>
          <a:p>
            <a:pPr algn="ctr" eaLnBrk="0" hangingPunct="0">
              <a:lnSpc>
                <a:spcPct val="90000"/>
              </a:lnSpc>
            </a:pPr>
            <a:r>
              <a:rPr lang="ru-RU" sz="1400" b="1">
                <a:latin typeface="Lucida Sans Unicode" pitchFamily="34" charset="0"/>
              </a:rPr>
              <a:t>Время</a:t>
            </a:r>
            <a:r>
              <a:rPr lang="en-US" sz="1400" b="1">
                <a:latin typeface="Lucida Sans Unicode" pitchFamily="34" charset="0"/>
              </a:rPr>
              <a:t> (</a:t>
            </a:r>
            <a:r>
              <a:rPr lang="ru-RU" sz="1400" b="1">
                <a:latin typeface="Lucida Sans Unicode" pitchFamily="34" charset="0"/>
              </a:rPr>
              <a:t>недели</a:t>
            </a:r>
            <a:r>
              <a:rPr lang="en-US" sz="1400" b="1">
                <a:latin typeface="Lucida Sans Unicode" pitchFamily="34" charset="0"/>
              </a:rPr>
              <a:t>)</a:t>
            </a:r>
          </a:p>
        </p:txBody>
      </p:sp>
      <p:sp>
        <p:nvSpPr>
          <p:cNvPr id="25608" name="Text Box 8"/>
          <p:cNvSpPr txBox="1">
            <a:spLocks noChangeArrowheads="1"/>
          </p:cNvSpPr>
          <p:nvPr/>
        </p:nvSpPr>
        <p:spPr bwMode="auto">
          <a:xfrm rot="-5400000">
            <a:off x="-1417638" y="3886201"/>
            <a:ext cx="3717925" cy="292100"/>
          </a:xfrm>
          <a:prstGeom prst="rect">
            <a:avLst/>
          </a:prstGeom>
          <a:noFill/>
          <a:ln w="9525" algn="ctr">
            <a:noFill/>
            <a:miter lim="800000"/>
            <a:headEnd/>
            <a:tailEnd/>
          </a:ln>
        </p:spPr>
        <p:txBody>
          <a:bodyPr>
            <a:spAutoFit/>
          </a:bodyPr>
          <a:lstStyle/>
          <a:p>
            <a:pPr algn="ctr" eaLnBrk="0" hangingPunct="0">
              <a:lnSpc>
                <a:spcPct val="90000"/>
              </a:lnSpc>
            </a:pPr>
            <a:r>
              <a:rPr lang="ru-RU" sz="1400" b="1">
                <a:latin typeface="Lucida Sans Unicode" pitchFamily="34" charset="0"/>
              </a:rPr>
              <a:t>Выживаемость</a:t>
            </a:r>
            <a:endParaRPr lang="en-US" sz="1400" b="1">
              <a:latin typeface="Lucida Sans Unicode" pitchFamily="34" charset="0"/>
            </a:endParaRPr>
          </a:p>
        </p:txBody>
      </p:sp>
      <p:sp>
        <p:nvSpPr>
          <p:cNvPr id="25609" name="Text Box 8"/>
          <p:cNvSpPr txBox="1">
            <a:spLocks noChangeArrowheads="1"/>
          </p:cNvSpPr>
          <p:nvPr/>
        </p:nvSpPr>
        <p:spPr bwMode="auto">
          <a:xfrm>
            <a:off x="0" y="2071688"/>
            <a:ext cx="960438" cy="341312"/>
          </a:xfrm>
          <a:prstGeom prst="rect">
            <a:avLst/>
          </a:prstGeom>
          <a:noFill/>
          <a:ln w="9525" algn="ctr">
            <a:noFill/>
            <a:miter lim="800000"/>
            <a:headEnd/>
            <a:tailEnd/>
          </a:ln>
        </p:spPr>
        <p:txBody>
          <a:bodyPr>
            <a:spAutoFit/>
          </a:bodyPr>
          <a:lstStyle/>
          <a:p>
            <a:pPr algn="r" eaLnBrk="0" hangingPunct="0">
              <a:lnSpc>
                <a:spcPct val="90000"/>
              </a:lnSpc>
            </a:pPr>
            <a:r>
              <a:rPr lang="en-US">
                <a:latin typeface="Lucida Sans Unicode" pitchFamily="34" charset="0"/>
              </a:rPr>
              <a:t>1.00</a:t>
            </a:r>
          </a:p>
        </p:txBody>
      </p:sp>
      <p:sp>
        <p:nvSpPr>
          <p:cNvPr id="25610" name="Text Box 8"/>
          <p:cNvSpPr txBox="1">
            <a:spLocks noChangeArrowheads="1"/>
          </p:cNvSpPr>
          <p:nvPr/>
        </p:nvSpPr>
        <p:spPr bwMode="auto">
          <a:xfrm>
            <a:off x="458788" y="2398713"/>
            <a:ext cx="531812" cy="287337"/>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0.9</a:t>
            </a:r>
          </a:p>
        </p:txBody>
      </p:sp>
      <p:sp>
        <p:nvSpPr>
          <p:cNvPr id="25611" name="Text Box 8"/>
          <p:cNvSpPr txBox="1">
            <a:spLocks noChangeArrowheads="1"/>
          </p:cNvSpPr>
          <p:nvPr/>
        </p:nvSpPr>
        <p:spPr bwMode="auto">
          <a:xfrm>
            <a:off x="458788" y="2765425"/>
            <a:ext cx="531812" cy="285750"/>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0.8</a:t>
            </a:r>
          </a:p>
        </p:txBody>
      </p:sp>
      <p:sp>
        <p:nvSpPr>
          <p:cNvPr id="25612" name="Text Box 8"/>
          <p:cNvSpPr txBox="1">
            <a:spLocks noChangeArrowheads="1"/>
          </p:cNvSpPr>
          <p:nvPr/>
        </p:nvSpPr>
        <p:spPr bwMode="auto">
          <a:xfrm>
            <a:off x="458788" y="3130550"/>
            <a:ext cx="531812" cy="285750"/>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0.7</a:t>
            </a:r>
          </a:p>
        </p:txBody>
      </p:sp>
      <p:sp>
        <p:nvSpPr>
          <p:cNvPr id="25613" name="Text Box 8"/>
          <p:cNvSpPr txBox="1">
            <a:spLocks noChangeArrowheads="1"/>
          </p:cNvSpPr>
          <p:nvPr/>
        </p:nvSpPr>
        <p:spPr bwMode="auto">
          <a:xfrm>
            <a:off x="458788" y="3495675"/>
            <a:ext cx="531812" cy="285750"/>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0.6</a:t>
            </a:r>
          </a:p>
        </p:txBody>
      </p:sp>
      <p:sp>
        <p:nvSpPr>
          <p:cNvPr id="25614" name="Text Box 8"/>
          <p:cNvSpPr txBox="1">
            <a:spLocks noChangeArrowheads="1"/>
          </p:cNvSpPr>
          <p:nvPr/>
        </p:nvSpPr>
        <p:spPr bwMode="auto">
          <a:xfrm>
            <a:off x="458788" y="3827463"/>
            <a:ext cx="531812" cy="285750"/>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0.5</a:t>
            </a:r>
          </a:p>
        </p:txBody>
      </p:sp>
      <p:sp>
        <p:nvSpPr>
          <p:cNvPr id="25615" name="Text Box 8"/>
          <p:cNvSpPr txBox="1">
            <a:spLocks noChangeArrowheads="1"/>
          </p:cNvSpPr>
          <p:nvPr/>
        </p:nvSpPr>
        <p:spPr bwMode="auto">
          <a:xfrm>
            <a:off x="458788" y="4192588"/>
            <a:ext cx="531812" cy="285750"/>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0.4</a:t>
            </a:r>
          </a:p>
        </p:txBody>
      </p:sp>
      <p:sp>
        <p:nvSpPr>
          <p:cNvPr id="25616" name="Text Box 8"/>
          <p:cNvSpPr txBox="1">
            <a:spLocks noChangeArrowheads="1"/>
          </p:cNvSpPr>
          <p:nvPr/>
        </p:nvSpPr>
        <p:spPr bwMode="auto">
          <a:xfrm>
            <a:off x="458788" y="4557713"/>
            <a:ext cx="531812" cy="285750"/>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0.3</a:t>
            </a:r>
          </a:p>
        </p:txBody>
      </p:sp>
      <p:sp>
        <p:nvSpPr>
          <p:cNvPr id="25617" name="Text Box 8"/>
          <p:cNvSpPr txBox="1">
            <a:spLocks noChangeArrowheads="1"/>
          </p:cNvSpPr>
          <p:nvPr/>
        </p:nvSpPr>
        <p:spPr bwMode="auto">
          <a:xfrm>
            <a:off x="458788" y="4922838"/>
            <a:ext cx="531812" cy="287337"/>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0.2</a:t>
            </a:r>
          </a:p>
        </p:txBody>
      </p:sp>
      <p:sp>
        <p:nvSpPr>
          <p:cNvPr id="25618" name="Text Box 8"/>
          <p:cNvSpPr txBox="1">
            <a:spLocks noChangeArrowheads="1"/>
          </p:cNvSpPr>
          <p:nvPr/>
        </p:nvSpPr>
        <p:spPr bwMode="auto">
          <a:xfrm>
            <a:off x="458788" y="5289550"/>
            <a:ext cx="531812" cy="285750"/>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0.1</a:t>
            </a:r>
          </a:p>
        </p:txBody>
      </p:sp>
      <p:sp>
        <p:nvSpPr>
          <p:cNvPr id="25619" name="Text Box 8"/>
          <p:cNvSpPr txBox="1">
            <a:spLocks noChangeArrowheads="1"/>
          </p:cNvSpPr>
          <p:nvPr/>
        </p:nvSpPr>
        <p:spPr bwMode="auto">
          <a:xfrm>
            <a:off x="458788" y="5654675"/>
            <a:ext cx="531812" cy="285750"/>
          </a:xfrm>
          <a:prstGeom prst="rect">
            <a:avLst/>
          </a:prstGeom>
          <a:noFill/>
          <a:ln w="9525" algn="ctr">
            <a:noFill/>
            <a:miter lim="800000"/>
            <a:headEnd/>
            <a:tailEnd/>
          </a:ln>
        </p:spPr>
        <p:txBody>
          <a:bodyPr>
            <a:spAutoFit/>
          </a:bodyPr>
          <a:lstStyle/>
          <a:p>
            <a:pPr algn="r" eaLnBrk="0" hangingPunct="0">
              <a:lnSpc>
                <a:spcPct val="90000"/>
              </a:lnSpc>
            </a:pPr>
            <a:r>
              <a:rPr lang="en-US" sz="1400">
                <a:latin typeface="Lucida Sans Unicode" pitchFamily="34" charset="0"/>
              </a:rPr>
              <a:t>0</a:t>
            </a:r>
          </a:p>
        </p:txBody>
      </p:sp>
      <p:sp>
        <p:nvSpPr>
          <p:cNvPr id="25620" name="Text Box 8"/>
          <p:cNvSpPr txBox="1">
            <a:spLocks noChangeArrowheads="1"/>
          </p:cNvSpPr>
          <p:nvPr/>
        </p:nvSpPr>
        <p:spPr bwMode="auto">
          <a:xfrm>
            <a:off x="715963" y="5891213"/>
            <a:ext cx="608012"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0</a:t>
            </a:r>
          </a:p>
        </p:txBody>
      </p:sp>
      <p:sp>
        <p:nvSpPr>
          <p:cNvPr id="25621" name="Text Box 8"/>
          <p:cNvSpPr txBox="1">
            <a:spLocks noChangeArrowheads="1"/>
          </p:cNvSpPr>
          <p:nvPr/>
        </p:nvSpPr>
        <p:spPr bwMode="auto">
          <a:xfrm>
            <a:off x="1082675" y="5891213"/>
            <a:ext cx="608013"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20</a:t>
            </a:r>
          </a:p>
        </p:txBody>
      </p:sp>
      <p:sp>
        <p:nvSpPr>
          <p:cNvPr id="25622" name="Text Box 8"/>
          <p:cNvSpPr txBox="1">
            <a:spLocks noChangeArrowheads="1"/>
          </p:cNvSpPr>
          <p:nvPr/>
        </p:nvSpPr>
        <p:spPr bwMode="auto">
          <a:xfrm>
            <a:off x="1449388" y="5891213"/>
            <a:ext cx="608012"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40</a:t>
            </a:r>
          </a:p>
        </p:txBody>
      </p:sp>
      <p:sp>
        <p:nvSpPr>
          <p:cNvPr id="25623" name="Text Box 8"/>
          <p:cNvSpPr txBox="1">
            <a:spLocks noChangeArrowheads="1"/>
          </p:cNvSpPr>
          <p:nvPr/>
        </p:nvSpPr>
        <p:spPr bwMode="auto">
          <a:xfrm>
            <a:off x="1816100" y="5891213"/>
            <a:ext cx="608013"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60</a:t>
            </a:r>
          </a:p>
        </p:txBody>
      </p:sp>
      <p:sp>
        <p:nvSpPr>
          <p:cNvPr id="25624" name="Text Box 8"/>
          <p:cNvSpPr txBox="1">
            <a:spLocks noChangeArrowheads="1"/>
          </p:cNvSpPr>
          <p:nvPr/>
        </p:nvSpPr>
        <p:spPr bwMode="auto">
          <a:xfrm>
            <a:off x="2184400" y="5891213"/>
            <a:ext cx="608013"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80</a:t>
            </a:r>
          </a:p>
        </p:txBody>
      </p:sp>
      <p:sp>
        <p:nvSpPr>
          <p:cNvPr id="25625" name="Text Box 8"/>
          <p:cNvSpPr txBox="1">
            <a:spLocks noChangeArrowheads="1"/>
          </p:cNvSpPr>
          <p:nvPr/>
        </p:nvSpPr>
        <p:spPr bwMode="auto">
          <a:xfrm>
            <a:off x="2522538" y="5891213"/>
            <a:ext cx="608012"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100</a:t>
            </a:r>
          </a:p>
        </p:txBody>
      </p:sp>
      <p:sp>
        <p:nvSpPr>
          <p:cNvPr id="25626" name="Text Box 8"/>
          <p:cNvSpPr txBox="1">
            <a:spLocks noChangeArrowheads="1"/>
          </p:cNvSpPr>
          <p:nvPr/>
        </p:nvSpPr>
        <p:spPr bwMode="auto">
          <a:xfrm>
            <a:off x="2894013" y="5891213"/>
            <a:ext cx="608012"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120</a:t>
            </a:r>
          </a:p>
        </p:txBody>
      </p:sp>
      <p:sp>
        <p:nvSpPr>
          <p:cNvPr id="25627" name="Text Box 8"/>
          <p:cNvSpPr txBox="1">
            <a:spLocks noChangeArrowheads="1"/>
          </p:cNvSpPr>
          <p:nvPr/>
        </p:nvSpPr>
        <p:spPr bwMode="auto">
          <a:xfrm>
            <a:off x="3255963" y="5891213"/>
            <a:ext cx="608012"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140</a:t>
            </a:r>
          </a:p>
        </p:txBody>
      </p:sp>
      <p:sp>
        <p:nvSpPr>
          <p:cNvPr id="25628" name="Text Box 8"/>
          <p:cNvSpPr txBox="1">
            <a:spLocks noChangeArrowheads="1"/>
          </p:cNvSpPr>
          <p:nvPr/>
        </p:nvSpPr>
        <p:spPr bwMode="auto">
          <a:xfrm>
            <a:off x="3617913" y="5891213"/>
            <a:ext cx="609600"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160</a:t>
            </a:r>
          </a:p>
        </p:txBody>
      </p:sp>
      <p:sp>
        <p:nvSpPr>
          <p:cNvPr id="25629" name="Text Box 8"/>
          <p:cNvSpPr txBox="1">
            <a:spLocks noChangeArrowheads="1"/>
          </p:cNvSpPr>
          <p:nvPr/>
        </p:nvSpPr>
        <p:spPr bwMode="auto">
          <a:xfrm>
            <a:off x="3976688" y="5891213"/>
            <a:ext cx="608012" cy="285750"/>
          </a:xfrm>
          <a:prstGeom prst="rect">
            <a:avLst/>
          </a:prstGeom>
          <a:noFill/>
          <a:ln w="9525" algn="ctr">
            <a:noFill/>
            <a:miter lim="800000"/>
            <a:headEnd/>
            <a:tailEnd/>
          </a:ln>
        </p:spPr>
        <p:txBody>
          <a:bodyPr>
            <a:spAutoFit/>
          </a:bodyPr>
          <a:lstStyle/>
          <a:p>
            <a:pPr algn="ctr" eaLnBrk="0" hangingPunct="0">
              <a:lnSpc>
                <a:spcPct val="90000"/>
              </a:lnSpc>
            </a:pPr>
            <a:r>
              <a:rPr lang="en-US" sz="1400">
                <a:latin typeface="Lucida Sans Unicode" pitchFamily="34" charset="0"/>
              </a:rPr>
              <a:t>180</a:t>
            </a:r>
          </a:p>
        </p:txBody>
      </p:sp>
      <p:cxnSp>
        <p:nvCxnSpPr>
          <p:cNvPr id="25630" name="Straight Connector 34"/>
          <p:cNvCxnSpPr>
            <a:cxnSpLocks noChangeShapeType="1"/>
          </p:cNvCxnSpPr>
          <p:nvPr/>
        </p:nvCxnSpPr>
        <p:spPr bwMode="auto">
          <a:xfrm>
            <a:off x="1017588" y="5827713"/>
            <a:ext cx="3649662" cy="0"/>
          </a:xfrm>
          <a:prstGeom prst="line">
            <a:avLst/>
          </a:prstGeom>
          <a:noFill/>
          <a:ln w="28575" algn="ctr">
            <a:solidFill>
              <a:schemeClr val="tx1"/>
            </a:solidFill>
            <a:round/>
            <a:headEnd/>
            <a:tailEnd/>
          </a:ln>
        </p:spPr>
      </p:cxnSp>
      <p:cxnSp>
        <p:nvCxnSpPr>
          <p:cNvPr id="25631" name="Straight Connector 36"/>
          <p:cNvCxnSpPr>
            <a:cxnSpLocks noChangeShapeType="1"/>
          </p:cNvCxnSpPr>
          <p:nvPr/>
        </p:nvCxnSpPr>
        <p:spPr bwMode="auto">
          <a:xfrm rot="16200000" flipH="1">
            <a:off x="-840581" y="3999707"/>
            <a:ext cx="3697287" cy="0"/>
          </a:xfrm>
          <a:prstGeom prst="line">
            <a:avLst/>
          </a:prstGeom>
          <a:noFill/>
          <a:ln w="28575" algn="ctr">
            <a:solidFill>
              <a:schemeClr val="tx1"/>
            </a:solidFill>
            <a:round/>
            <a:headEnd/>
            <a:tailEnd/>
          </a:ln>
        </p:spPr>
      </p:cxnSp>
      <p:cxnSp>
        <p:nvCxnSpPr>
          <p:cNvPr id="25632" name="Straight Connector 38"/>
          <p:cNvCxnSpPr>
            <a:cxnSpLocks noChangeShapeType="1"/>
          </p:cNvCxnSpPr>
          <p:nvPr/>
        </p:nvCxnSpPr>
        <p:spPr bwMode="auto">
          <a:xfrm rot="5400000">
            <a:off x="981075" y="5862638"/>
            <a:ext cx="63500" cy="0"/>
          </a:xfrm>
          <a:prstGeom prst="line">
            <a:avLst/>
          </a:prstGeom>
          <a:noFill/>
          <a:ln w="28575" algn="ctr">
            <a:solidFill>
              <a:schemeClr val="tx1"/>
            </a:solidFill>
            <a:round/>
            <a:headEnd/>
            <a:tailEnd/>
          </a:ln>
        </p:spPr>
      </p:cxnSp>
      <p:cxnSp>
        <p:nvCxnSpPr>
          <p:cNvPr id="25633" name="Straight Connector 39"/>
          <p:cNvCxnSpPr>
            <a:cxnSpLocks noChangeShapeType="1"/>
          </p:cNvCxnSpPr>
          <p:nvPr/>
        </p:nvCxnSpPr>
        <p:spPr bwMode="auto">
          <a:xfrm rot="5400000">
            <a:off x="1349375" y="5862638"/>
            <a:ext cx="63500" cy="0"/>
          </a:xfrm>
          <a:prstGeom prst="line">
            <a:avLst/>
          </a:prstGeom>
          <a:noFill/>
          <a:ln w="28575" algn="ctr">
            <a:solidFill>
              <a:schemeClr val="tx1"/>
            </a:solidFill>
            <a:round/>
            <a:headEnd/>
            <a:tailEnd/>
          </a:ln>
        </p:spPr>
      </p:cxnSp>
      <p:cxnSp>
        <p:nvCxnSpPr>
          <p:cNvPr id="25634" name="Straight Connector 40"/>
          <p:cNvCxnSpPr>
            <a:cxnSpLocks noChangeShapeType="1"/>
          </p:cNvCxnSpPr>
          <p:nvPr/>
        </p:nvCxnSpPr>
        <p:spPr bwMode="auto">
          <a:xfrm rot="5400000">
            <a:off x="1711325" y="5862638"/>
            <a:ext cx="63500" cy="0"/>
          </a:xfrm>
          <a:prstGeom prst="line">
            <a:avLst/>
          </a:prstGeom>
          <a:noFill/>
          <a:ln w="28575" algn="ctr">
            <a:solidFill>
              <a:schemeClr val="tx1"/>
            </a:solidFill>
            <a:round/>
            <a:headEnd/>
            <a:tailEnd/>
          </a:ln>
        </p:spPr>
      </p:cxnSp>
      <p:cxnSp>
        <p:nvCxnSpPr>
          <p:cNvPr id="25635" name="Straight Connector 41"/>
          <p:cNvCxnSpPr>
            <a:cxnSpLocks noChangeShapeType="1"/>
          </p:cNvCxnSpPr>
          <p:nvPr/>
        </p:nvCxnSpPr>
        <p:spPr bwMode="auto">
          <a:xfrm rot="5400000">
            <a:off x="2074863" y="5862638"/>
            <a:ext cx="63500" cy="0"/>
          </a:xfrm>
          <a:prstGeom prst="line">
            <a:avLst/>
          </a:prstGeom>
          <a:noFill/>
          <a:ln w="28575" algn="ctr">
            <a:solidFill>
              <a:schemeClr val="tx1"/>
            </a:solidFill>
            <a:round/>
            <a:headEnd/>
            <a:tailEnd/>
          </a:ln>
        </p:spPr>
      </p:cxnSp>
      <p:cxnSp>
        <p:nvCxnSpPr>
          <p:cNvPr id="25636" name="Straight Connector 42"/>
          <p:cNvCxnSpPr>
            <a:cxnSpLocks noChangeShapeType="1"/>
          </p:cNvCxnSpPr>
          <p:nvPr/>
        </p:nvCxnSpPr>
        <p:spPr bwMode="auto">
          <a:xfrm rot="5400000">
            <a:off x="2436813" y="5862638"/>
            <a:ext cx="63500" cy="0"/>
          </a:xfrm>
          <a:prstGeom prst="line">
            <a:avLst/>
          </a:prstGeom>
          <a:noFill/>
          <a:ln w="28575" algn="ctr">
            <a:solidFill>
              <a:schemeClr val="tx1"/>
            </a:solidFill>
            <a:round/>
            <a:headEnd/>
            <a:tailEnd/>
          </a:ln>
        </p:spPr>
      </p:cxnSp>
      <p:cxnSp>
        <p:nvCxnSpPr>
          <p:cNvPr id="25637" name="Straight Connector 43"/>
          <p:cNvCxnSpPr>
            <a:cxnSpLocks noChangeShapeType="1"/>
          </p:cNvCxnSpPr>
          <p:nvPr/>
        </p:nvCxnSpPr>
        <p:spPr bwMode="auto">
          <a:xfrm rot="5400000">
            <a:off x="2798763" y="5862638"/>
            <a:ext cx="63500" cy="0"/>
          </a:xfrm>
          <a:prstGeom prst="line">
            <a:avLst/>
          </a:prstGeom>
          <a:noFill/>
          <a:ln w="28575" algn="ctr">
            <a:solidFill>
              <a:schemeClr val="tx1"/>
            </a:solidFill>
            <a:round/>
            <a:headEnd/>
            <a:tailEnd/>
          </a:ln>
        </p:spPr>
      </p:cxnSp>
      <p:cxnSp>
        <p:nvCxnSpPr>
          <p:cNvPr id="25638" name="Straight Connector 44"/>
          <p:cNvCxnSpPr>
            <a:cxnSpLocks noChangeShapeType="1"/>
          </p:cNvCxnSpPr>
          <p:nvPr/>
        </p:nvCxnSpPr>
        <p:spPr bwMode="auto">
          <a:xfrm rot="5400000">
            <a:off x="3162300" y="5862638"/>
            <a:ext cx="63500" cy="0"/>
          </a:xfrm>
          <a:prstGeom prst="line">
            <a:avLst/>
          </a:prstGeom>
          <a:noFill/>
          <a:ln w="28575" algn="ctr">
            <a:solidFill>
              <a:schemeClr val="tx1"/>
            </a:solidFill>
            <a:round/>
            <a:headEnd/>
            <a:tailEnd/>
          </a:ln>
        </p:spPr>
      </p:cxnSp>
      <p:cxnSp>
        <p:nvCxnSpPr>
          <p:cNvPr id="25639" name="Straight Connector 45"/>
          <p:cNvCxnSpPr>
            <a:cxnSpLocks noChangeShapeType="1"/>
          </p:cNvCxnSpPr>
          <p:nvPr/>
        </p:nvCxnSpPr>
        <p:spPr bwMode="auto">
          <a:xfrm rot="5400000">
            <a:off x="3524250" y="5862638"/>
            <a:ext cx="63500" cy="0"/>
          </a:xfrm>
          <a:prstGeom prst="line">
            <a:avLst/>
          </a:prstGeom>
          <a:noFill/>
          <a:ln w="28575" algn="ctr">
            <a:solidFill>
              <a:schemeClr val="tx1"/>
            </a:solidFill>
            <a:round/>
            <a:headEnd/>
            <a:tailEnd/>
          </a:ln>
        </p:spPr>
      </p:cxnSp>
      <p:cxnSp>
        <p:nvCxnSpPr>
          <p:cNvPr id="25640" name="Straight Connector 46"/>
          <p:cNvCxnSpPr>
            <a:cxnSpLocks noChangeShapeType="1"/>
          </p:cNvCxnSpPr>
          <p:nvPr/>
        </p:nvCxnSpPr>
        <p:spPr bwMode="auto">
          <a:xfrm rot="5400000">
            <a:off x="3886200" y="5862638"/>
            <a:ext cx="63500" cy="0"/>
          </a:xfrm>
          <a:prstGeom prst="line">
            <a:avLst/>
          </a:prstGeom>
          <a:noFill/>
          <a:ln w="28575" algn="ctr">
            <a:solidFill>
              <a:schemeClr val="tx1"/>
            </a:solidFill>
            <a:round/>
            <a:headEnd/>
            <a:tailEnd/>
          </a:ln>
        </p:spPr>
      </p:cxnSp>
      <p:cxnSp>
        <p:nvCxnSpPr>
          <p:cNvPr id="25641" name="Straight Connector 47"/>
          <p:cNvCxnSpPr>
            <a:cxnSpLocks noChangeShapeType="1"/>
          </p:cNvCxnSpPr>
          <p:nvPr/>
        </p:nvCxnSpPr>
        <p:spPr bwMode="auto">
          <a:xfrm rot="5400000">
            <a:off x="4248150" y="5862638"/>
            <a:ext cx="63500" cy="0"/>
          </a:xfrm>
          <a:prstGeom prst="line">
            <a:avLst/>
          </a:prstGeom>
          <a:noFill/>
          <a:ln w="28575" algn="ctr">
            <a:solidFill>
              <a:schemeClr val="tx1"/>
            </a:solidFill>
            <a:round/>
            <a:headEnd/>
            <a:tailEnd/>
          </a:ln>
        </p:spPr>
      </p:cxnSp>
      <p:cxnSp>
        <p:nvCxnSpPr>
          <p:cNvPr id="25642" name="Straight Connector 48"/>
          <p:cNvCxnSpPr>
            <a:cxnSpLocks noChangeShapeType="1"/>
          </p:cNvCxnSpPr>
          <p:nvPr/>
        </p:nvCxnSpPr>
        <p:spPr bwMode="auto">
          <a:xfrm rot="5400000">
            <a:off x="4629150" y="5862638"/>
            <a:ext cx="63500" cy="0"/>
          </a:xfrm>
          <a:prstGeom prst="line">
            <a:avLst/>
          </a:prstGeom>
          <a:noFill/>
          <a:ln w="28575" algn="ctr">
            <a:solidFill>
              <a:schemeClr val="tx1"/>
            </a:solidFill>
            <a:round/>
            <a:headEnd/>
            <a:tailEnd/>
          </a:ln>
        </p:spPr>
      </p:cxnSp>
      <p:cxnSp>
        <p:nvCxnSpPr>
          <p:cNvPr id="25643" name="Straight Connector 49"/>
          <p:cNvCxnSpPr>
            <a:cxnSpLocks noChangeShapeType="1"/>
          </p:cNvCxnSpPr>
          <p:nvPr/>
        </p:nvCxnSpPr>
        <p:spPr bwMode="auto">
          <a:xfrm rot="10800000">
            <a:off x="935038" y="2162175"/>
            <a:ext cx="63500" cy="0"/>
          </a:xfrm>
          <a:prstGeom prst="line">
            <a:avLst/>
          </a:prstGeom>
          <a:noFill/>
          <a:ln w="28575" algn="ctr">
            <a:solidFill>
              <a:schemeClr val="tx1"/>
            </a:solidFill>
            <a:round/>
            <a:headEnd/>
            <a:tailEnd/>
          </a:ln>
        </p:spPr>
      </p:cxnSp>
      <p:cxnSp>
        <p:nvCxnSpPr>
          <p:cNvPr id="25644" name="Straight Connector 50"/>
          <p:cNvCxnSpPr>
            <a:cxnSpLocks noChangeShapeType="1"/>
          </p:cNvCxnSpPr>
          <p:nvPr/>
        </p:nvCxnSpPr>
        <p:spPr bwMode="auto">
          <a:xfrm rot="10800000">
            <a:off x="935038" y="2528888"/>
            <a:ext cx="63500" cy="0"/>
          </a:xfrm>
          <a:prstGeom prst="line">
            <a:avLst/>
          </a:prstGeom>
          <a:noFill/>
          <a:ln w="28575" algn="ctr">
            <a:solidFill>
              <a:schemeClr val="tx1"/>
            </a:solidFill>
            <a:round/>
            <a:headEnd/>
            <a:tailEnd/>
          </a:ln>
        </p:spPr>
      </p:cxnSp>
      <p:cxnSp>
        <p:nvCxnSpPr>
          <p:cNvPr id="25645" name="Straight Connector 51"/>
          <p:cNvCxnSpPr>
            <a:cxnSpLocks noChangeShapeType="1"/>
          </p:cNvCxnSpPr>
          <p:nvPr/>
        </p:nvCxnSpPr>
        <p:spPr bwMode="auto">
          <a:xfrm rot="10800000">
            <a:off x="935038" y="2895600"/>
            <a:ext cx="63500" cy="0"/>
          </a:xfrm>
          <a:prstGeom prst="line">
            <a:avLst/>
          </a:prstGeom>
          <a:noFill/>
          <a:ln w="28575" algn="ctr">
            <a:solidFill>
              <a:schemeClr val="tx1"/>
            </a:solidFill>
            <a:round/>
            <a:headEnd/>
            <a:tailEnd/>
          </a:ln>
        </p:spPr>
      </p:cxnSp>
      <p:cxnSp>
        <p:nvCxnSpPr>
          <p:cNvPr id="25646" name="Straight Connector 52"/>
          <p:cNvCxnSpPr>
            <a:cxnSpLocks noChangeShapeType="1"/>
          </p:cNvCxnSpPr>
          <p:nvPr/>
        </p:nvCxnSpPr>
        <p:spPr bwMode="auto">
          <a:xfrm rot="10800000">
            <a:off x="935038" y="3260725"/>
            <a:ext cx="63500" cy="0"/>
          </a:xfrm>
          <a:prstGeom prst="line">
            <a:avLst/>
          </a:prstGeom>
          <a:noFill/>
          <a:ln w="28575" algn="ctr">
            <a:solidFill>
              <a:schemeClr val="tx1"/>
            </a:solidFill>
            <a:round/>
            <a:headEnd/>
            <a:tailEnd/>
          </a:ln>
        </p:spPr>
      </p:cxnSp>
      <p:cxnSp>
        <p:nvCxnSpPr>
          <p:cNvPr id="25647" name="Straight Connector 53"/>
          <p:cNvCxnSpPr>
            <a:cxnSpLocks noChangeShapeType="1"/>
          </p:cNvCxnSpPr>
          <p:nvPr/>
        </p:nvCxnSpPr>
        <p:spPr bwMode="auto">
          <a:xfrm rot="10800000">
            <a:off x="935038" y="3627438"/>
            <a:ext cx="63500" cy="0"/>
          </a:xfrm>
          <a:prstGeom prst="line">
            <a:avLst/>
          </a:prstGeom>
          <a:noFill/>
          <a:ln w="28575" algn="ctr">
            <a:solidFill>
              <a:schemeClr val="tx1"/>
            </a:solidFill>
            <a:round/>
            <a:headEnd/>
            <a:tailEnd/>
          </a:ln>
        </p:spPr>
      </p:cxnSp>
      <p:cxnSp>
        <p:nvCxnSpPr>
          <p:cNvPr id="25648" name="Straight Connector 54"/>
          <p:cNvCxnSpPr>
            <a:cxnSpLocks noChangeShapeType="1"/>
          </p:cNvCxnSpPr>
          <p:nvPr/>
        </p:nvCxnSpPr>
        <p:spPr bwMode="auto">
          <a:xfrm rot="10800000">
            <a:off x="935038" y="3994150"/>
            <a:ext cx="63500" cy="0"/>
          </a:xfrm>
          <a:prstGeom prst="line">
            <a:avLst/>
          </a:prstGeom>
          <a:noFill/>
          <a:ln w="28575" algn="ctr">
            <a:solidFill>
              <a:schemeClr val="tx1"/>
            </a:solidFill>
            <a:round/>
            <a:headEnd/>
            <a:tailEnd/>
          </a:ln>
        </p:spPr>
      </p:cxnSp>
      <p:cxnSp>
        <p:nvCxnSpPr>
          <p:cNvPr id="25649" name="Straight Connector 55"/>
          <p:cNvCxnSpPr>
            <a:cxnSpLocks noChangeShapeType="1"/>
          </p:cNvCxnSpPr>
          <p:nvPr/>
        </p:nvCxnSpPr>
        <p:spPr bwMode="auto">
          <a:xfrm rot="10800000">
            <a:off x="935038" y="4360863"/>
            <a:ext cx="63500" cy="0"/>
          </a:xfrm>
          <a:prstGeom prst="line">
            <a:avLst/>
          </a:prstGeom>
          <a:noFill/>
          <a:ln w="28575" algn="ctr">
            <a:solidFill>
              <a:schemeClr val="tx1"/>
            </a:solidFill>
            <a:round/>
            <a:headEnd/>
            <a:tailEnd/>
          </a:ln>
        </p:spPr>
      </p:cxnSp>
      <p:cxnSp>
        <p:nvCxnSpPr>
          <p:cNvPr id="25650" name="Straight Connector 56"/>
          <p:cNvCxnSpPr>
            <a:cxnSpLocks noChangeShapeType="1"/>
          </p:cNvCxnSpPr>
          <p:nvPr/>
        </p:nvCxnSpPr>
        <p:spPr bwMode="auto">
          <a:xfrm rot="10800000">
            <a:off x="935038" y="4727575"/>
            <a:ext cx="63500" cy="0"/>
          </a:xfrm>
          <a:prstGeom prst="line">
            <a:avLst/>
          </a:prstGeom>
          <a:noFill/>
          <a:ln w="28575" algn="ctr">
            <a:solidFill>
              <a:schemeClr val="tx1"/>
            </a:solidFill>
            <a:round/>
            <a:headEnd/>
            <a:tailEnd/>
          </a:ln>
        </p:spPr>
      </p:cxnSp>
      <p:cxnSp>
        <p:nvCxnSpPr>
          <p:cNvPr id="25651" name="Straight Connector 57"/>
          <p:cNvCxnSpPr>
            <a:cxnSpLocks noChangeShapeType="1"/>
          </p:cNvCxnSpPr>
          <p:nvPr/>
        </p:nvCxnSpPr>
        <p:spPr bwMode="auto">
          <a:xfrm rot="10800000">
            <a:off x="935038" y="5094288"/>
            <a:ext cx="63500" cy="0"/>
          </a:xfrm>
          <a:prstGeom prst="line">
            <a:avLst/>
          </a:prstGeom>
          <a:noFill/>
          <a:ln w="28575" algn="ctr">
            <a:solidFill>
              <a:schemeClr val="tx1"/>
            </a:solidFill>
            <a:round/>
            <a:headEnd/>
            <a:tailEnd/>
          </a:ln>
        </p:spPr>
      </p:cxnSp>
      <p:cxnSp>
        <p:nvCxnSpPr>
          <p:cNvPr id="25652" name="Straight Connector 58"/>
          <p:cNvCxnSpPr>
            <a:cxnSpLocks noChangeShapeType="1"/>
          </p:cNvCxnSpPr>
          <p:nvPr/>
        </p:nvCxnSpPr>
        <p:spPr bwMode="auto">
          <a:xfrm rot="10800000">
            <a:off x="935038" y="5461000"/>
            <a:ext cx="63500" cy="0"/>
          </a:xfrm>
          <a:prstGeom prst="line">
            <a:avLst/>
          </a:prstGeom>
          <a:noFill/>
          <a:ln w="28575" algn="ctr">
            <a:solidFill>
              <a:schemeClr val="tx1"/>
            </a:solidFill>
            <a:round/>
            <a:headEnd/>
            <a:tailEnd/>
          </a:ln>
        </p:spPr>
      </p:cxnSp>
      <p:cxnSp>
        <p:nvCxnSpPr>
          <p:cNvPr id="25653" name="Straight Connector 59"/>
          <p:cNvCxnSpPr>
            <a:cxnSpLocks noChangeShapeType="1"/>
          </p:cNvCxnSpPr>
          <p:nvPr/>
        </p:nvCxnSpPr>
        <p:spPr bwMode="auto">
          <a:xfrm rot="10800000">
            <a:off x="935038" y="5827713"/>
            <a:ext cx="63500" cy="0"/>
          </a:xfrm>
          <a:prstGeom prst="line">
            <a:avLst/>
          </a:prstGeom>
          <a:noFill/>
          <a:ln w="28575" algn="ctr">
            <a:solidFill>
              <a:schemeClr val="tx1"/>
            </a:solidFill>
            <a:round/>
            <a:headEnd/>
            <a:tailEnd/>
          </a:ln>
        </p:spPr>
      </p:cxnSp>
      <p:grpSp>
        <p:nvGrpSpPr>
          <p:cNvPr id="25654" name="Group 62"/>
          <p:cNvGrpSpPr>
            <a:grpSpLocks/>
          </p:cNvGrpSpPr>
          <p:nvPr/>
        </p:nvGrpSpPr>
        <p:grpSpPr bwMode="auto">
          <a:xfrm>
            <a:off x="1033463" y="2176463"/>
            <a:ext cx="3629025" cy="3438525"/>
            <a:chOff x="938213" y="2176464"/>
            <a:chExt cx="3629025" cy="3438524"/>
          </a:xfrm>
        </p:grpSpPr>
        <p:sp>
          <p:nvSpPr>
            <p:cNvPr id="25659" name="Freeform 60"/>
            <p:cNvSpPr>
              <a:spLocks noChangeArrowheads="1"/>
            </p:cNvSpPr>
            <p:nvPr/>
          </p:nvSpPr>
          <p:spPr bwMode="auto">
            <a:xfrm>
              <a:off x="1533525" y="4238625"/>
              <a:ext cx="3033713" cy="1376363"/>
            </a:xfrm>
            <a:custGeom>
              <a:avLst/>
              <a:gdLst>
                <a:gd name="T0" fmla="*/ 3033713 w 3033713"/>
                <a:gd name="T1" fmla="*/ 1376363 h 1376363"/>
                <a:gd name="T2" fmla="*/ 2938463 w 3033713"/>
                <a:gd name="T3" fmla="*/ 1376363 h 1376363"/>
                <a:gd name="T4" fmla="*/ 2919413 w 3033713"/>
                <a:gd name="T5" fmla="*/ 1333500 h 1376363"/>
                <a:gd name="T6" fmla="*/ 2586039 w 3033713"/>
                <a:gd name="T7" fmla="*/ 1338263 h 1376363"/>
                <a:gd name="T8" fmla="*/ 2586039 w 3033713"/>
                <a:gd name="T9" fmla="*/ 1281113 h 1376363"/>
                <a:gd name="T10" fmla="*/ 1971686 w 3033713"/>
                <a:gd name="T11" fmla="*/ 1290638 h 1376363"/>
                <a:gd name="T12" fmla="*/ 1971686 w 3033713"/>
                <a:gd name="T13" fmla="*/ 1247775 h 1376363"/>
                <a:gd name="T14" fmla="*/ 1800236 w 3033713"/>
                <a:gd name="T15" fmla="*/ 1262063 h 1376363"/>
                <a:gd name="T16" fmla="*/ 1781186 w 3033713"/>
                <a:gd name="T17" fmla="*/ 1223963 h 1376363"/>
                <a:gd name="T18" fmla="*/ 1647836 w 3033713"/>
                <a:gd name="T19" fmla="*/ 1219200 h 1376363"/>
                <a:gd name="T20" fmla="*/ 1628786 w 3033713"/>
                <a:gd name="T21" fmla="*/ 1185863 h 1376363"/>
                <a:gd name="T22" fmla="*/ 1371611 w 3033713"/>
                <a:gd name="T23" fmla="*/ 1185863 h 1376363"/>
                <a:gd name="T24" fmla="*/ 1371611 w 3033713"/>
                <a:gd name="T25" fmla="*/ 1147763 h 1376363"/>
                <a:gd name="T26" fmla="*/ 1200161 w 3033713"/>
                <a:gd name="T27" fmla="*/ 1147763 h 1376363"/>
                <a:gd name="T28" fmla="*/ 1195399 w 3033713"/>
                <a:gd name="T29" fmla="*/ 1114425 h 1376363"/>
                <a:gd name="T30" fmla="*/ 1162061 w 3033713"/>
                <a:gd name="T31" fmla="*/ 1114425 h 1376363"/>
                <a:gd name="T32" fmla="*/ 1162061 w 3033713"/>
                <a:gd name="T33" fmla="*/ 1071563 h 1376363"/>
                <a:gd name="T34" fmla="*/ 1119199 w 3033713"/>
                <a:gd name="T35" fmla="*/ 1071563 h 1376363"/>
                <a:gd name="T36" fmla="*/ 1109674 w 3033713"/>
                <a:gd name="T37" fmla="*/ 1042988 h 1376363"/>
                <a:gd name="T38" fmla="*/ 842963 w 3033713"/>
                <a:gd name="T39" fmla="*/ 1042988 h 1376363"/>
                <a:gd name="T40" fmla="*/ 838200 w 3033713"/>
                <a:gd name="T41" fmla="*/ 1004888 h 1376363"/>
                <a:gd name="T42" fmla="*/ 814388 w 3033713"/>
                <a:gd name="T43" fmla="*/ 1004888 h 1376363"/>
                <a:gd name="T44" fmla="*/ 809625 w 3033713"/>
                <a:gd name="T45" fmla="*/ 976313 h 1376363"/>
                <a:gd name="T46" fmla="*/ 690563 w 3033713"/>
                <a:gd name="T47" fmla="*/ 976313 h 1376363"/>
                <a:gd name="T48" fmla="*/ 681038 w 3033713"/>
                <a:gd name="T49" fmla="*/ 942975 h 1376363"/>
                <a:gd name="T50" fmla="*/ 642938 w 3033713"/>
                <a:gd name="T51" fmla="*/ 942975 h 1376363"/>
                <a:gd name="T52" fmla="*/ 633413 w 3033713"/>
                <a:gd name="T53" fmla="*/ 904875 h 1376363"/>
                <a:gd name="T54" fmla="*/ 500063 w 3033713"/>
                <a:gd name="T55" fmla="*/ 904875 h 1376363"/>
                <a:gd name="T56" fmla="*/ 485775 w 3033713"/>
                <a:gd name="T57" fmla="*/ 866775 h 1376363"/>
                <a:gd name="T58" fmla="*/ 461963 w 3033713"/>
                <a:gd name="T59" fmla="*/ 833438 h 1376363"/>
                <a:gd name="T60" fmla="*/ 452438 w 3033713"/>
                <a:gd name="T61" fmla="*/ 804863 h 1376363"/>
                <a:gd name="T62" fmla="*/ 428625 w 3033713"/>
                <a:gd name="T63" fmla="*/ 804863 h 1376363"/>
                <a:gd name="T64" fmla="*/ 428625 w 3033713"/>
                <a:gd name="T65" fmla="*/ 804863 h 1376363"/>
                <a:gd name="T66" fmla="*/ 419100 w 3033713"/>
                <a:gd name="T67" fmla="*/ 766763 h 1376363"/>
                <a:gd name="T68" fmla="*/ 338138 w 3033713"/>
                <a:gd name="T69" fmla="*/ 766763 h 1376363"/>
                <a:gd name="T70" fmla="*/ 319088 w 3033713"/>
                <a:gd name="T71" fmla="*/ 738188 h 1376363"/>
                <a:gd name="T72" fmla="*/ 300038 w 3033713"/>
                <a:gd name="T73" fmla="*/ 738188 h 1376363"/>
                <a:gd name="T74" fmla="*/ 290513 w 3033713"/>
                <a:gd name="T75" fmla="*/ 714375 h 1376363"/>
                <a:gd name="T76" fmla="*/ 247650 w 3033713"/>
                <a:gd name="T77" fmla="*/ 714375 h 1376363"/>
                <a:gd name="T78" fmla="*/ 247650 w 3033713"/>
                <a:gd name="T79" fmla="*/ 690563 h 1376363"/>
                <a:gd name="T80" fmla="*/ 238125 w 3033713"/>
                <a:gd name="T81" fmla="*/ 671513 h 1376363"/>
                <a:gd name="T82" fmla="*/ 219075 w 3033713"/>
                <a:gd name="T83" fmla="*/ 633413 h 1376363"/>
                <a:gd name="T84" fmla="*/ 214313 w 3033713"/>
                <a:gd name="T85" fmla="*/ 619125 h 1376363"/>
                <a:gd name="T86" fmla="*/ 209550 w 3033713"/>
                <a:gd name="T87" fmla="*/ 609600 h 1376363"/>
                <a:gd name="T88" fmla="*/ 185738 w 3033713"/>
                <a:gd name="T89" fmla="*/ 557213 h 1376363"/>
                <a:gd name="T90" fmla="*/ 185738 w 3033713"/>
                <a:gd name="T91" fmla="*/ 542925 h 1376363"/>
                <a:gd name="T92" fmla="*/ 185738 w 3033713"/>
                <a:gd name="T93" fmla="*/ 528638 h 1376363"/>
                <a:gd name="T94" fmla="*/ 176213 w 3033713"/>
                <a:gd name="T95" fmla="*/ 485775 h 1376363"/>
                <a:gd name="T96" fmla="*/ 157163 w 3033713"/>
                <a:gd name="T97" fmla="*/ 457200 h 1376363"/>
                <a:gd name="T98" fmla="*/ 157163 w 3033713"/>
                <a:gd name="T99" fmla="*/ 414338 h 1376363"/>
                <a:gd name="T100" fmla="*/ 157163 w 3033713"/>
                <a:gd name="T101" fmla="*/ 385763 h 1376363"/>
                <a:gd name="T102" fmla="*/ 142875 w 3033713"/>
                <a:gd name="T103" fmla="*/ 366713 h 1376363"/>
                <a:gd name="T104" fmla="*/ 133350 w 3033713"/>
                <a:gd name="T105" fmla="*/ 357188 h 1376363"/>
                <a:gd name="T106" fmla="*/ 123825 w 3033713"/>
                <a:gd name="T107" fmla="*/ 347663 h 1376363"/>
                <a:gd name="T108" fmla="*/ 123825 w 3033713"/>
                <a:gd name="T109" fmla="*/ 247650 h 1376363"/>
                <a:gd name="T110" fmla="*/ 90488 w 3033713"/>
                <a:gd name="T111" fmla="*/ 214313 h 1376363"/>
                <a:gd name="T112" fmla="*/ 90488 w 3033713"/>
                <a:gd name="T113" fmla="*/ 190500 h 1376363"/>
                <a:gd name="T114" fmla="*/ 76200 w 3033713"/>
                <a:gd name="T115" fmla="*/ 138113 h 1376363"/>
                <a:gd name="T116" fmla="*/ 71438 w 3033713"/>
                <a:gd name="T117" fmla="*/ 123825 h 1376363"/>
                <a:gd name="T118" fmla="*/ 71438 w 3033713"/>
                <a:gd name="T119" fmla="*/ 109538 h 1376363"/>
                <a:gd name="T120" fmla="*/ 52388 w 3033713"/>
                <a:gd name="T121" fmla="*/ 52388 h 1376363"/>
                <a:gd name="T122" fmla="*/ 23813 w 3033713"/>
                <a:gd name="T123" fmla="*/ 38100 h 1376363"/>
                <a:gd name="T124" fmla="*/ 0 w 3033713"/>
                <a:gd name="T125" fmla="*/ 0 h 13763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033713"/>
                <a:gd name="T190" fmla="*/ 0 h 1376363"/>
                <a:gd name="T191" fmla="*/ 3033713 w 3033713"/>
                <a:gd name="T192" fmla="*/ 1376363 h 13763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033713" h="1376363">
                  <a:moveTo>
                    <a:pt x="3033713" y="1376363"/>
                  </a:moveTo>
                  <a:lnTo>
                    <a:pt x="2938463" y="1376363"/>
                  </a:lnTo>
                  <a:lnTo>
                    <a:pt x="2919413" y="1333500"/>
                  </a:lnTo>
                  <a:lnTo>
                    <a:pt x="2586038" y="1338263"/>
                  </a:lnTo>
                  <a:lnTo>
                    <a:pt x="2586038" y="1281113"/>
                  </a:lnTo>
                  <a:lnTo>
                    <a:pt x="1971675" y="1290638"/>
                  </a:lnTo>
                  <a:lnTo>
                    <a:pt x="1971675" y="1247775"/>
                  </a:lnTo>
                  <a:lnTo>
                    <a:pt x="1800225" y="1262063"/>
                  </a:lnTo>
                  <a:lnTo>
                    <a:pt x="1781175" y="1223963"/>
                  </a:lnTo>
                  <a:lnTo>
                    <a:pt x="1647825" y="1219200"/>
                  </a:lnTo>
                  <a:cubicBezTo>
                    <a:pt x="1637428" y="1182810"/>
                    <a:pt x="1649857" y="1185863"/>
                    <a:pt x="1628775" y="1185863"/>
                  </a:cubicBezTo>
                  <a:lnTo>
                    <a:pt x="1371600" y="1185863"/>
                  </a:lnTo>
                  <a:lnTo>
                    <a:pt x="1371600" y="1147763"/>
                  </a:lnTo>
                  <a:lnTo>
                    <a:pt x="1200150" y="1147763"/>
                  </a:lnTo>
                  <a:lnTo>
                    <a:pt x="1195388" y="1114425"/>
                  </a:lnTo>
                  <a:lnTo>
                    <a:pt x="1162050" y="1114425"/>
                  </a:lnTo>
                  <a:lnTo>
                    <a:pt x="1162050" y="1071563"/>
                  </a:lnTo>
                  <a:lnTo>
                    <a:pt x="1119188" y="1071563"/>
                  </a:lnTo>
                  <a:lnTo>
                    <a:pt x="1109663" y="1042988"/>
                  </a:lnTo>
                  <a:lnTo>
                    <a:pt x="842963" y="1042988"/>
                  </a:lnTo>
                  <a:lnTo>
                    <a:pt x="838200" y="1004888"/>
                  </a:lnTo>
                  <a:lnTo>
                    <a:pt x="814388" y="1004888"/>
                  </a:lnTo>
                  <a:lnTo>
                    <a:pt x="809625" y="976313"/>
                  </a:lnTo>
                  <a:lnTo>
                    <a:pt x="690563" y="976313"/>
                  </a:lnTo>
                  <a:cubicBezTo>
                    <a:pt x="685575" y="941404"/>
                    <a:pt x="697026" y="942975"/>
                    <a:pt x="681038" y="942975"/>
                  </a:cubicBezTo>
                  <a:lnTo>
                    <a:pt x="642938" y="942975"/>
                  </a:lnTo>
                  <a:lnTo>
                    <a:pt x="633413" y="904875"/>
                  </a:lnTo>
                  <a:lnTo>
                    <a:pt x="500063" y="904875"/>
                  </a:lnTo>
                  <a:lnTo>
                    <a:pt x="485775" y="866775"/>
                  </a:lnTo>
                  <a:lnTo>
                    <a:pt x="461963" y="833438"/>
                  </a:lnTo>
                  <a:cubicBezTo>
                    <a:pt x="456939" y="803297"/>
                    <a:pt x="466856" y="804863"/>
                    <a:pt x="452438" y="804863"/>
                  </a:cubicBezTo>
                  <a:lnTo>
                    <a:pt x="428625" y="804863"/>
                  </a:lnTo>
                  <a:lnTo>
                    <a:pt x="419100" y="766763"/>
                  </a:lnTo>
                  <a:lnTo>
                    <a:pt x="338138" y="766763"/>
                  </a:lnTo>
                  <a:lnTo>
                    <a:pt x="319088" y="738188"/>
                  </a:lnTo>
                  <a:lnTo>
                    <a:pt x="300038" y="738188"/>
                  </a:lnTo>
                  <a:lnTo>
                    <a:pt x="290513" y="714375"/>
                  </a:lnTo>
                  <a:lnTo>
                    <a:pt x="247650" y="714375"/>
                  </a:lnTo>
                  <a:lnTo>
                    <a:pt x="247650" y="690563"/>
                  </a:lnTo>
                  <a:lnTo>
                    <a:pt x="238125" y="671513"/>
                  </a:lnTo>
                  <a:lnTo>
                    <a:pt x="219075" y="633413"/>
                  </a:lnTo>
                  <a:lnTo>
                    <a:pt x="214313" y="619125"/>
                  </a:lnTo>
                  <a:lnTo>
                    <a:pt x="209550" y="609600"/>
                  </a:lnTo>
                  <a:lnTo>
                    <a:pt x="185738" y="557213"/>
                  </a:lnTo>
                  <a:lnTo>
                    <a:pt x="185738" y="542925"/>
                  </a:lnTo>
                  <a:lnTo>
                    <a:pt x="185738" y="528638"/>
                  </a:lnTo>
                  <a:lnTo>
                    <a:pt x="176213" y="485775"/>
                  </a:lnTo>
                  <a:lnTo>
                    <a:pt x="157163" y="457200"/>
                  </a:lnTo>
                  <a:lnTo>
                    <a:pt x="157163" y="414338"/>
                  </a:lnTo>
                  <a:lnTo>
                    <a:pt x="157163" y="385763"/>
                  </a:lnTo>
                  <a:lnTo>
                    <a:pt x="142875" y="366713"/>
                  </a:lnTo>
                  <a:lnTo>
                    <a:pt x="133350" y="357188"/>
                  </a:lnTo>
                  <a:lnTo>
                    <a:pt x="123825" y="347663"/>
                  </a:lnTo>
                  <a:lnTo>
                    <a:pt x="123825" y="247650"/>
                  </a:lnTo>
                  <a:lnTo>
                    <a:pt x="90488" y="214313"/>
                  </a:lnTo>
                  <a:lnTo>
                    <a:pt x="90488" y="190500"/>
                  </a:lnTo>
                  <a:lnTo>
                    <a:pt x="76200" y="138113"/>
                  </a:lnTo>
                  <a:lnTo>
                    <a:pt x="71438" y="123825"/>
                  </a:lnTo>
                  <a:lnTo>
                    <a:pt x="71438" y="109538"/>
                  </a:lnTo>
                  <a:cubicBezTo>
                    <a:pt x="61391" y="49256"/>
                    <a:pt x="81226" y="52388"/>
                    <a:pt x="52388" y="52388"/>
                  </a:cubicBezTo>
                  <a:lnTo>
                    <a:pt x="23813" y="38100"/>
                  </a:lnTo>
                  <a:lnTo>
                    <a:pt x="0" y="0"/>
                  </a:lnTo>
                </a:path>
              </a:pathLst>
            </a:custGeom>
            <a:noFill/>
            <a:ln w="28575" algn="ctr">
              <a:solidFill>
                <a:schemeClr val="accent2"/>
              </a:solidFill>
              <a:round/>
              <a:headEnd/>
              <a:tailEnd/>
            </a:ln>
          </p:spPr>
          <p:txBody>
            <a:bodyPr anchor="ctr"/>
            <a:lstStyle/>
            <a:p>
              <a:endParaRPr lang="ru-RU"/>
            </a:p>
          </p:txBody>
        </p:sp>
        <p:sp>
          <p:nvSpPr>
            <p:cNvPr id="25660" name="Freeform 61"/>
            <p:cNvSpPr>
              <a:spLocks noChangeArrowheads="1"/>
            </p:cNvSpPr>
            <p:nvPr/>
          </p:nvSpPr>
          <p:spPr bwMode="auto">
            <a:xfrm>
              <a:off x="938213" y="2176464"/>
              <a:ext cx="605121" cy="2071688"/>
            </a:xfrm>
            <a:custGeom>
              <a:avLst/>
              <a:gdLst>
                <a:gd name="T0" fmla="*/ 595312 w 605121"/>
                <a:gd name="T1" fmla="*/ 2071688 h 2071688"/>
                <a:gd name="T2" fmla="*/ 604837 w 605121"/>
                <a:gd name="T3" fmla="*/ 2014538 h 2071688"/>
                <a:gd name="T4" fmla="*/ 604837 w 605121"/>
                <a:gd name="T5" fmla="*/ 1985963 h 2071688"/>
                <a:gd name="T6" fmla="*/ 585787 w 605121"/>
                <a:gd name="T7" fmla="*/ 1962150 h 2071688"/>
                <a:gd name="T8" fmla="*/ 571500 w 605121"/>
                <a:gd name="T9" fmla="*/ 1933575 h 2071688"/>
                <a:gd name="T10" fmla="*/ 581025 w 605121"/>
                <a:gd name="T11" fmla="*/ 1862138 h 2071688"/>
                <a:gd name="T12" fmla="*/ 561975 w 605121"/>
                <a:gd name="T13" fmla="*/ 1838325 h 2071688"/>
                <a:gd name="T14" fmla="*/ 561975 w 605121"/>
                <a:gd name="T15" fmla="*/ 1824038 h 2071688"/>
                <a:gd name="T16" fmla="*/ 552450 w 605121"/>
                <a:gd name="T17" fmla="*/ 1766888 h 2071688"/>
                <a:gd name="T18" fmla="*/ 528637 w 605121"/>
                <a:gd name="T19" fmla="*/ 1666875 h 2071688"/>
                <a:gd name="T20" fmla="*/ 509587 w 605121"/>
                <a:gd name="T21" fmla="*/ 1662113 h 2071688"/>
                <a:gd name="T22" fmla="*/ 495300 w 605121"/>
                <a:gd name="T23" fmla="*/ 1638300 h 2071688"/>
                <a:gd name="T24" fmla="*/ 495300 w 605121"/>
                <a:gd name="T25" fmla="*/ 1609725 h 2071688"/>
                <a:gd name="T26" fmla="*/ 481012 w 605121"/>
                <a:gd name="T27" fmla="*/ 1595438 h 2071688"/>
                <a:gd name="T28" fmla="*/ 481012 w 605121"/>
                <a:gd name="T29" fmla="*/ 1547813 h 2071688"/>
                <a:gd name="T30" fmla="*/ 466725 w 605121"/>
                <a:gd name="T31" fmla="*/ 1524000 h 2071688"/>
                <a:gd name="T32" fmla="*/ 466725 w 605121"/>
                <a:gd name="T33" fmla="*/ 1476375 h 2071688"/>
                <a:gd name="T34" fmla="*/ 461962 w 605121"/>
                <a:gd name="T35" fmla="*/ 1457325 h 2071688"/>
                <a:gd name="T36" fmla="*/ 457200 w 605121"/>
                <a:gd name="T37" fmla="*/ 1423988 h 2071688"/>
                <a:gd name="T38" fmla="*/ 438150 w 605121"/>
                <a:gd name="T39" fmla="*/ 1390650 h 2071688"/>
                <a:gd name="T40" fmla="*/ 428625 w 605121"/>
                <a:gd name="T41" fmla="*/ 1371600 h 2071688"/>
                <a:gd name="T42" fmla="*/ 404812 w 605121"/>
                <a:gd name="T43" fmla="*/ 1333500 h 2071688"/>
                <a:gd name="T44" fmla="*/ 395287 w 605121"/>
                <a:gd name="T45" fmla="*/ 1314450 h 2071688"/>
                <a:gd name="T46" fmla="*/ 390525 w 605121"/>
                <a:gd name="T47" fmla="*/ 1281113 h 2071688"/>
                <a:gd name="T48" fmla="*/ 381000 w 605121"/>
                <a:gd name="T49" fmla="*/ 1271588 h 2071688"/>
                <a:gd name="T50" fmla="*/ 376237 w 605121"/>
                <a:gd name="T51" fmla="*/ 1195388 h 2071688"/>
                <a:gd name="T52" fmla="*/ 357187 w 605121"/>
                <a:gd name="T53" fmla="*/ 1157288 h 2071688"/>
                <a:gd name="T54" fmla="*/ 333375 w 605121"/>
                <a:gd name="T55" fmla="*/ 1114425 h 2071688"/>
                <a:gd name="T56" fmla="*/ 347662 w 605121"/>
                <a:gd name="T57" fmla="*/ 1052513 h 2071688"/>
                <a:gd name="T58" fmla="*/ 328612 w 605121"/>
                <a:gd name="T59" fmla="*/ 1004888 h 2071688"/>
                <a:gd name="T60" fmla="*/ 309562 w 605121"/>
                <a:gd name="T61" fmla="*/ 976313 h 2071688"/>
                <a:gd name="T62" fmla="*/ 295275 w 605121"/>
                <a:gd name="T63" fmla="*/ 971550 h 2071688"/>
                <a:gd name="T64" fmla="*/ 276225 w 605121"/>
                <a:gd name="T65" fmla="*/ 933450 h 2071688"/>
                <a:gd name="T66" fmla="*/ 290512 w 605121"/>
                <a:gd name="T67" fmla="*/ 809625 h 2071688"/>
                <a:gd name="T68" fmla="*/ 271462 w 605121"/>
                <a:gd name="T69" fmla="*/ 776288 h 2071688"/>
                <a:gd name="T70" fmla="*/ 271462 w 605121"/>
                <a:gd name="T71" fmla="*/ 752475 h 2071688"/>
                <a:gd name="T72" fmla="*/ 257175 w 605121"/>
                <a:gd name="T73" fmla="*/ 742950 h 2071688"/>
                <a:gd name="T74" fmla="*/ 252412 w 605121"/>
                <a:gd name="T75" fmla="*/ 638175 h 2071688"/>
                <a:gd name="T76" fmla="*/ 228600 w 605121"/>
                <a:gd name="T77" fmla="*/ 633413 h 2071688"/>
                <a:gd name="T78" fmla="*/ 223837 w 605121"/>
                <a:gd name="T79" fmla="*/ 609600 h 2071688"/>
                <a:gd name="T80" fmla="*/ 223837 w 605121"/>
                <a:gd name="T81" fmla="*/ 528638 h 2071688"/>
                <a:gd name="T82" fmla="*/ 209550 w 605121"/>
                <a:gd name="T83" fmla="*/ 514350 h 2071688"/>
                <a:gd name="T84" fmla="*/ 209550 w 605121"/>
                <a:gd name="T85" fmla="*/ 481013 h 2071688"/>
                <a:gd name="T86" fmla="*/ 185737 w 605121"/>
                <a:gd name="T87" fmla="*/ 414338 h 2071688"/>
                <a:gd name="T88" fmla="*/ 171450 w 605121"/>
                <a:gd name="T89" fmla="*/ 400050 h 2071688"/>
                <a:gd name="T90" fmla="*/ 152400 w 605121"/>
                <a:gd name="T91" fmla="*/ 338138 h 2071688"/>
                <a:gd name="T92" fmla="*/ 142875 w 605121"/>
                <a:gd name="T93" fmla="*/ 300038 h 2071688"/>
                <a:gd name="T94" fmla="*/ 123825 w 605121"/>
                <a:gd name="T95" fmla="*/ 271463 h 2071688"/>
                <a:gd name="T96" fmla="*/ 104775 w 605121"/>
                <a:gd name="T97" fmla="*/ 228600 h 2071688"/>
                <a:gd name="T98" fmla="*/ 100012 w 605121"/>
                <a:gd name="T99" fmla="*/ 190500 h 2071688"/>
                <a:gd name="T100" fmla="*/ 76200 w 605121"/>
                <a:gd name="T101" fmla="*/ 147638 h 2071688"/>
                <a:gd name="T102" fmla="*/ 57150 w 605121"/>
                <a:gd name="T103" fmla="*/ 109538 h 2071688"/>
                <a:gd name="T104" fmla="*/ 57150 w 605121"/>
                <a:gd name="T105" fmla="*/ 61913 h 2071688"/>
                <a:gd name="T106" fmla="*/ 52387 w 605121"/>
                <a:gd name="T107" fmla="*/ 38100 h 2071688"/>
                <a:gd name="T108" fmla="*/ 28575 w 605121"/>
                <a:gd name="T109" fmla="*/ 28575 h 2071688"/>
                <a:gd name="T110" fmla="*/ 23812 w 605121"/>
                <a:gd name="T111" fmla="*/ 0 h 2071688"/>
                <a:gd name="T112" fmla="*/ 0 w 605121"/>
                <a:gd name="T113" fmla="*/ 0 h 207168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605121"/>
                <a:gd name="T172" fmla="*/ 0 h 2071688"/>
                <a:gd name="T173" fmla="*/ 605121 w 605121"/>
                <a:gd name="T174" fmla="*/ 2071688 h 207168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605121" h="2071688">
                  <a:moveTo>
                    <a:pt x="595312" y="2071688"/>
                  </a:moveTo>
                  <a:cubicBezTo>
                    <a:pt x="605121" y="2017738"/>
                    <a:pt x="604837" y="2037049"/>
                    <a:pt x="604837" y="2014538"/>
                  </a:cubicBezTo>
                  <a:lnTo>
                    <a:pt x="604837" y="1985963"/>
                  </a:lnTo>
                  <a:cubicBezTo>
                    <a:pt x="594133" y="1959202"/>
                    <a:pt x="603861" y="1962150"/>
                    <a:pt x="585787" y="1962150"/>
                  </a:cubicBezTo>
                  <a:cubicBezTo>
                    <a:pt x="569595" y="1940560"/>
                    <a:pt x="571500" y="1951037"/>
                    <a:pt x="571500" y="1933575"/>
                  </a:cubicBezTo>
                  <a:lnTo>
                    <a:pt x="581025" y="1862138"/>
                  </a:lnTo>
                  <a:lnTo>
                    <a:pt x="561975" y="1838325"/>
                  </a:lnTo>
                  <a:lnTo>
                    <a:pt x="561975" y="1824038"/>
                  </a:lnTo>
                  <a:lnTo>
                    <a:pt x="552450" y="1766888"/>
                  </a:lnTo>
                  <a:lnTo>
                    <a:pt x="528637" y="1666875"/>
                  </a:lnTo>
                  <a:lnTo>
                    <a:pt x="509587" y="1662113"/>
                  </a:lnTo>
                  <a:lnTo>
                    <a:pt x="495300" y="1638300"/>
                  </a:lnTo>
                  <a:lnTo>
                    <a:pt x="495300" y="1609725"/>
                  </a:lnTo>
                  <a:lnTo>
                    <a:pt x="481012" y="1595438"/>
                  </a:lnTo>
                  <a:lnTo>
                    <a:pt x="481012" y="1547813"/>
                  </a:lnTo>
                  <a:lnTo>
                    <a:pt x="466725" y="1524000"/>
                  </a:lnTo>
                  <a:lnTo>
                    <a:pt x="466725" y="1476375"/>
                  </a:lnTo>
                  <a:lnTo>
                    <a:pt x="461962" y="1457325"/>
                  </a:lnTo>
                  <a:lnTo>
                    <a:pt x="457200" y="1423988"/>
                  </a:lnTo>
                  <a:lnTo>
                    <a:pt x="438150" y="1390650"/>
                  </a:lnTo>
                  <a:lnTo>
                    <a:pt x="428625" y="1371600"/>
                  </a:lnTo>
                  <a:lnTo>
                    <a:pt x="404812" y="1333500"/>
                  </a:lnTo>
                  <a:lnTo>
                    <a:pt x="395287" y="1314450"/>
                  </a:lnTo>
                  <a:lnTo>
                    <a:pt x="390525" y="1281113"/>
                  </a:lnTo>
                  <a:lnTo>
                    <a:pt x="381000" y="1271588"/>
                  </a:lnTo>
                  <a:cubicBezTo>
                    <a:pt x="385960" y="1192219"/>
                    <a:pt x="411212" y="1195388"/>
                    <a:pt x="376237" y="1195388"/>
                  </a:cubicBezTo>
                  <a:lnTo>
                    <a:pt x="357187" y="1157288"/>
                  </a:lnTo>
                  <a:lnTo>
                    <a:pt x="333375" y="1114425"/>
                  </a:lnTo>
                  <a:lnTo>
                    <a:pt x="347662" y="1052513"/>
                  </a:lnTo>
                  <a:lnTo>
                    <a:pt x="328612" y="1004888"/>
                  </a:lnTo>
                  <a:cubicBezTo>
                    <a:pt x="318083" y="973301"/>
                    <a:pt x="329127" y="976313"/>
                    <a:pt x="309562" y="976313"/>
                  </a:cubicBezTo>
                  <a:lnTo>
                    <a:pt x="295275" y="971550"/>
                  </a:lnTo>
                  <a:lnTo>
                    <a:pt x="276225" y="933450"/>
                  </a:lnTo>
                  <a:lnTo>
                    <a:pt x="290512" y="809625"/>
                  </a:lnTo>
                  <a:cubicBezTo>
                    <a:pt x="274399" y="782769"/>
                    <a:pt x="280365" y="794092"/>
                    <a:pt x="271462" y="776288"/>
                  </a:cubicBezTo>
                  <a:lnTo>
                    <a:pt x="271462" y="752475"/>
                  </a:lnTo>
                  <a:lnTo>
                    <a:pt x="257175" y="742950"/>
                  </a:lnTo>
                  <a:lnTo>
                    <a:pt x="252412" y="638175"/>
                  </a:lnTo>
                  <a:lnTo>
                    <a:pt x="228600" y="633413"/>
                  </a:lnTo>
                  <a:lnTo>
                    <a:pt x="223837" y="609600"/>
                  </a:lnTo>
                  <a:lnTo>
                    <a:pt x="223837" y="528638"/>
                  </a:lnTo>
                  <a:lnTo>
                    <a:pt x="209550" y="514350"/>
                  </a:lnTo>
                  <a:lnTo>
                    <a:pt x="209550" y="481013"/>
                  </a:lnTo>
                  <a:lnTo>
                    <a:pt x="185737" y="414338"/>
                  </a:lnTo>
                  <a:lnTo>
                    <a:pt x="171450" y="400050"/>
                  </a:lnTo>
                  <a:lnTo>
                    <a:pt x="152400" y="338138"/>
                  </a:lnTo>
                  <a:cubicBezTo>
                    <a:pt x="147440" y="298463"/>
                    <a:pt x="160436" y="300038"/>
                    <a:pt x="142875" y="300038"/>
                  </a:cubicBezTo>
                  <a:lnTo>
                    <a:pt x="123825" y="271463"/>
                  </a:lnTo>
                  <a:lnTo>
                    <a:pt x="104775" y="228600"/>
                  </a:lnTo>
                  <a:lnTo>
                    <a:pt x="100012" y="190500"/>
                  </a:lnTo>
                  <a:lnTo>
                    <a:pt x="76200" y="147638"/>
                  </a:lnTo>
                  <a:lnTo>
                    <a:pt x="57150" y="109538"/>
                  </a:lnTo>
                  <a:lnTo>
                    <a:pt x="57150" y="61913"/>
                  </a:lnTo>
                  <a:lnTo>
                    <a:pt x="52387" y="38100"/>
                  </a:lnTo>
                  <a:lnTo>
                    <a:pt x="28575" y="28575"/>
                  </a:lnTo>
                  <a:lnTo>
                    <a:pt x="23812" y="0"/>
                  </a:lnTo>
                  <a:lnTo>
                    <a:pt x="0" y="0"/>
                  </a:lnTo>
                </a:path>
              </a:pathLst>
            </a:custGeom>
            <a:noFill/>
            <a:ln w="28575" algn="ctr">
              <a:solidFill>
                <a:schemeClr val="accent2"/>
              </a:solidFill>
              <a:round/>
              <a:headEnd/>
              <a:tailEnd/>
            </a:ln>
          </p:spPr>
          <p:txBody>
            <a:bodyPr anchor="ctr"/>
            <a:lstStyle/>
            <a:p>
              <a:endParaRPr lang="ru-RU"/>
            </a:p>
          </p:txBody>
        </p:sp>
      </p:grpSp>
      <p:grpSp>
        <p:nvGrpSpPr>
          <p:cNvPr id="25655" name="Group 65"/>
          <p:cNvGrpSpPr>
            <a:grpSpLocks/>
          </p:cNvGrpSpPr>
          <p:nvPr/>
        </p:nvGrpSpPr>
        <p:grpSpPr bwMode="auto">
          <a:xfrm>
            <a:off x="1042988" y="2171700"/>
            <a:ext cx="3614737" cy="3519488"/>
            <a:chOff x="947738" y="2171700"/>
            <a:chExt cx="3614737" cy="3519488"/>
          </a:xfrm>
        </p:grpSpPr>
        <p:sp>
          <p:nvSpPr>
            <p:cNvPr id="59" name="Freeform 63"/>
            <p:cNvSpPr/>
            <p:nvPr/>
          </p:nvSpPr>
          <p:spPr bwMode="auto">
            <a:xfrm>
              <a:off x="1690688" y="4881563"/>
              <a:ext cx="2871787" cy="809625"/>
            </a:xfrm>
            <a:custGeom>
              <a:avLst/>
              <a:gdLst>
                <a:gd name="connsiteX0" fmla="*/ 2871787 w 2871787"/>
                <a:gd name="connsiteY0" fmla="*/ 809625 h 809625"/>
                <a:gd name="connsiteX1" fmla="*/ 2281237 w 2871787"/>
                <a:gd name="connsiteY1" fmla="*/ 809625 h 809625"/>
                <a:gd name="connsiteX2" fmla="*/ 2276475 w 2871787"/>
                <a:gd name="connsiteY2" fmla="*/ 700087 h 809625"/>
                <a:gd name="connsiteX3" fmla="*/ 1752600 w 2871787"/>
                <a:gd name="connsiteY3" fmla="*/ 695325 h 809625"/>
                <a:gd name="connsiteX4" fmla="*/ 1743075 w 2871787"/>
                <a:gd name="connsiteY4" fmla="*/ 642937 h 809625"/>
                <a:gd name="connsiteX5" fmla="*/ 1704975 w 2871787"/>
                <a:gd name="connsiteY5" fmla="*/ 633412 h 809625"/>
                <a:gd name="connsiteX6" fmla="*/ 1685925 w 2871787"/>
                <a:gd name="connsiteY6" fmla="*/ 585787 h 809625"/>
                <a:gd name="connsiteX7" fmla="*/ 1281112 w 2871787"/>
                <a:gd name="connsiteY7" fmla="*/ 590550 h 809625"/>
                <a:gd name="connsiteX8" fmla="*/ 1271587 w 2871787"/>
                <a:gd name="connsiteY8" fmla="*/ 538162 h 809625"/>
                <a:gd name="connsiteX9" fmla="*/ 1252537 w 2871787"/>
                <a:gd name="connsiteY9" fmla="*/ 538162 h 809625"/>
                <a:gd name="connsiteX10" fmla="*/ 1252537 w 2871787"/>
                <a:gd name="connsiteY10" fmla="*/ 500062 h 809625"/>
                <a:gd name="connsiteX11" fmla="*/ 1000125 w 2871787"/>
                <a:gd name="connsiteY11" fmla="*/ 509587 h 809625"/>
                <a:gd name="connsiteX12" fmla="*/ 995362 w 2871787"/>
                <a:gd name="connsiteY12" fmla="*/ 481012 h 809625"/>
                <a:gd name="connsiteX13" fmla="*/ 690562 w 2871787"/>
                <a:gd name="connsiteY13" fmla="*/ 476250 h 809625"/>
                <a:gd name="connsiteX14" fmla="*/ 676275 w 2871787"/>
                <a:gd name="connsiteY14" fmla="*/ 419100 h 809625"/>
                <a:gd name="connsiteX15" fmla="*/ 633412 w 2871787"/>
                <a:gd name="connsiteY15" fmla="*/ 409575 h 809625"/>
                <a:gd name="connsiteX16" fmla="*/ 623887 w 2871787"/>
                <a:gd name="connsiteY16" fmla="*/ 371475 h 809625"/>
                <a:gd name="connsiteX17" fmla="*/ 604837 w 2871787"/>
                <a:gd name="connsiteY17" fmla="*/ 342900 h 809625"/>
                <a:gd name="connsiteX18" fmla="*/ 461962 w 2871787"/>
                <a:gd name="connsiteY18" fmla="*/ 342900 h 809625"/>
                <a:gd name="connsiteX19" fmla="*/ 461962 w 2871787"/>
                <a:gd name="connsiteY19" fmla="*/ 280987 h 809625"/>
                <a:gd name="connsiteX20" fmla="*/ 228600 w 2871787"/>
                <a:gd name="connsiteY20" fmla="*/ 266700 h 809625"/>
                <a:gd name="connsiteX21" fmla="*/ 228600 w 2871787"/>
                <a:gd name="connsiteY21" fmla="*/ 266700 h 809625"/>
                <a:gd name="connsiteX22" fmla="*/ 209550 w 2871787"/>
                <a:gd name="connsiteY22" fmla="*/ 214312 h 809625"/>
                <a:gd name="connsiteX23" fmla="*/ 100012 w 2871787"/>
                <a:gd name="connsiteY23" fmla="*/ 214312 h 809625"/>
                <a:gd name="connsiteX24" fmla="*/ 95250 w 2871787"/>
                <a:gd name="connsiteY24" fmla="*/ 152400 h 809625"/>
                <a:gd name="connsiteX25" fmla="*/ 76200 w 2871787"/>
                <a:gd name="connsiteY25" fmla="*/ 138112 h 809625"/>
                <a:gd name="connsiteX26" fmla="*/ 71437 w 2871787"/>
                <a:gd name="connsiteY26" fmla="*/ 109537 h 809625"/>
                <a:gd name="connsiteX27" fmla="*/ 71437 w 2871787"/>
                <a:gd name="connsiteY27" fmla="*/ 109537 h 809625"/>
                <a:gd name="connsiteX28" fmla="*/ 38100 w 2871787"/>
                <a:gd name="connsiteY28" fmla="*/ 80962 h 809625"/>
                <a:gd name="connsiteX29" fmla="*/ 0 w 2871787"/>
                <a:gd name="connsiteY29" fmla="*/ 28575 h 809625"/>
                <a:gd name="connsiteX30" fmla="*/ 0 w 2871787"/>
                <a:gd name="connsiteY30" fmla="*/ 0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871787" h="809625">
                  <a:moveTo>
                    <a:pt x="2871787" y="809625"/>
                  </a:moveTo>
                  <a:lnTo>
                    <a:pt x="2281237" y="809625"/>
                  </a:lnTo>
                  <a:lnTo>
                    <a:pt x="2276475" y="700087"/>
                  </a:lnTo>
                  <a:lnTo>
                    <a:pt x="1752600" y="695325"/>
                  </a:lnTo>
                  <a:lnTo>
                    <a:pt x="1743075" y="642937"/>
                  </a:lnTo>
                  <a:lnTo>
                    <a:pt x="1704975" y="633412"/>
                  </a:lnTo>
                  <a:lnTo>
                    <a:pt x="1685925" y="585787"/>
                  </a:lnTo>
                  <a:lnTo>
                    <a:pt x="1281112" y="590550"/>
                  </a:lnTo>
                  <a:lnTo>
                    <a:pt x="1271587" y="538162"/>
                  </a:lnTo>
                  <a:lnTo>
                    <a:pt x="1252537" y="538162"/>
                  </a:lnTo>
                  <a:lnTo>
                    <a:pt x="1252537" y="500062"/>
                  </a:lnTo>
                  <a:lnTo>
                    <a:pt x="1000125" y="509587"/>
                  </a:lnTo>
                  <a:lnTo>
                    <a:pt x="995362" y="481012"/>
                  </a:lnTo>
                  <a:lnTo>
                    <a:pt x="690562" y="476250"/>
                  </a:lnTo>
                  <a:lnTo>
                    <a:pt x="676275" y="419100"/>
                  </a:lnTo>
                  <a:lnTo>
                    <a:pt x="633412" y="409575"/>
                  </a:lnTo>
                  <a:lnTo>
                    <a:pt x="623887" y="371475"/>
                  </a:lnTo>
                  <a:lnTo>
                    <a:pt x="604837" y="342900"/>
                  </a:lnTo>
                  <a:lnTo>
                    <a:pt x="461962" y="342900"/>
                  </a:lnTo>
                  <a:lnTo>
                    <a:pt x="461962" y="280987"/>
                  </a:lnTo>
                  <a:lnTo>
                    <a:pt x="228600" y="266700"/>
                  </a:lnTo>
                  <a:lnTo>
                    <a:pt x="228600" y="266700"/>
                  </a:lnTo>
                  <a:lnTo>
                    <a:pt x="209550" y="214312"/>
                  </a:lnTo>
                  <a:lnTo>
                    <a:pt x="100012" y="214312"/>
                  </a:lnTo>
                  <a:lnTo>
                    <a:pt x="95250" y="152400"/>
                  </a:lnTo>
                  <a:lnTo>
                    <a:pt x="76200" y="138112"/>
                  </a:lnTo>
                  <a:lnTo>
                    <a:pt x="71437" y="109537"/>
                  </a:lnTo>
                  <a:lnTo>
                    <a:pt x="71437" y="109537"/>
                  </a:lnTo>
                  <a:lnTo>
                    <a:pt x="38100" y="80962"/>
                  </a:lnTo>
                  <a:lnTo>
                    <a:pt x="0" y="28575"/>
                  </a:lnTo>
                  <a:lnTo>
                    <a:pt x="0" y="0"/>
                  </a:lnTo>
                </a:path>
              </a:pathLst>
            </a:custGeom>
            <a:noFill/>
            <a:ln w="28575" cap="flat" cmpd="sng" algn="ctr">
              <a:solidFill>
                <a:schemeClr val="accent3"/>
              </a:solidFill>
              <a:prstDash val="solid"/>
              <a:round/>
              <a:headEnd type="none" w="med" len="med"/>
              <a:tailEnd type="none"/>
            </a:ln>
            <a:effectLst/>
          </p:spPr>
          <p:txBody>
            <a:bodyPr anchor="ctr"/>
            <a:lstStyle/>
            <a:p>
              <a:pPr algn="ctr" fontAlgn="auto">
                <a:spcBef>
                  <a:spcPts val="0"/>
                </a:spcBef>
                <a:spcAft>
                  <a:spcPts val="0"/>
                </a:spcAft>
                <a:defRPr/>
              </a:pPr>
              <a:endParaRPr lang="en-US">
                <a:latin typeface="+mn-lt"/>
                <a:cs typeface="+mn-cs"/>
              </a:endParaRPr>
            </a:p>
          </p:txBody>
        </p:sp>
        <p:sp>
          <p:nvSpPr>
            <p:cNvPr id="60" name="Freeform 64"/>
            <p:cNvSpPr/>
            <p:nvPr/>
          </p:nvSpPr>
          <p:spPr bwMode="auto">
            <a:xfrm>
              <a:off x="947738" y="2171700"/>
              <a:ext cx="738187" cy="2709863"/>
            </a:xfrm>
            <a:custGeom>
              <a:avLst/>
              <a:gdLst>
                <a:gd name="connsiteX0" fmla="*/ 738187 w 738187"/>
                <a:gd name="connsiteY0" fmla="*/ 2709863 h 2709863"/>
                <a:gd name="connsiteX1" fmla="*/ 704850 w 738187"/>
                <a:gd name="connsiteY1" fmla="*/ 2628900 h 2709863"/>
                <a:gd name="connsiteX2" fmla="*/ 685800 w 738187"/>
                <a:gd name="connsiteY2" fmla="*/ 2595563 h 2709863"/>
                <a:gd name="connsiteX3" fmla="*/ 676275 w 738187"/>
                <a:gd name="connsiteY3" fmla="*/ 2543175 h 2709863"/>
                <a:gd name="connsiteX4" fmla="*/ 638175 w 738187"/>
                <a:gd name="connsiteY4" fmla="*/ 2514600 h 2709863"/>
                <a:gd name="connsiteX5" fmla="*/ 623887 w 738187"/>
                <a:gd name="connsiteY5" fmla="*/ 2495550 h 2709863"/>
                <a:gd name="connsiteX6" fmla="*/ 600075 w 738187"/>
                <a:gd name="connsiteY6" fmla="*/ 2443163 h 2709863"/>
                <a:gd name="connsiteX7" fmla="*/ 576262 w 738187"/>
                <a:gd name="connsiteY7" fmla="*/ 2424113 h 2709863"/>
                <a:gd name="connsiteX8" fmla="*/ 571500 w 738187"/>
                <a:gd name="connsiteY8" fmla="*/ 2386013 h 2709863"/>
                <a:gd name="connsiteX9" fmla="*/ 557212 w 738187"/>
                <a:gd name="connsiteY9" fmla="*/ 2381250 h 2709863"/>
                <a:gd name="connsiteX10" fmla="*/ 538162 w 738187"/>
                <a:gd name="connsiteY10" fmla="*/ 2357438 h 2709863"/>
                <a:gd name="connsiteX11" fmla="*/ 538162 w 738187"/>
                <a:gd name="connsiteY11" fmla="*/ 2328863 h 2709863"/>
                <a:gd name="connsiteX12" fmla="*/ 538162 w 738187"/>
                <a:gd name="connsiteY12" fmla="*/ 2276475 h 2709863"/>
                <a:gd name="connsiteX13" fmla="*/ 509587 w 738187"/>
                <a:gd name="connsiteY13" fmla="*/ 2266950 h 2709863"/>
                <a:gd name="connsiteX14" fmla="*/ 509587 w 738187"/>
                <a:gd name="connsiteY14" fmla="*/ 2243138 h 2709863"/>
                <a:gd name="connsiteX15" fmla="*/ 481012 w 738187"/>
                <a:gd name="connsiteY15" fmla="*/ 2209800 h 2709863"/>
                <a:gd name="connsiteX16" fmla="*/ 485775 w 738187"/>
                <a:gd name="connsiteY16" fmla="*/ 2105025 h 2709863"/>
                <a:gd name="connsiteX17" fmla="*/ 476250 w 738187"/>
                <a:gd name="connsiteY17" fmla="*/ 2071688 h 2709863"/>
                <a:gd name="connsiteX18" fmla="*/ 466725 w 738187"/>
                <a:gd name="connsiteY18" fmla="*/ 2014538 h 2709863"/>
                <a:gd name="connsiteX19" fmla="*/ 466725 w 738187"/>
                <a:gd name="connsiteY19" fmla="*/ 1981200 h 2709863"/>
                <a:gd name="connsiteX20" fmla="*/ 447675 w 738187"/>
                <a:gd name="connsiteY20" fmla="*/ 1962150 h 2709863"/>
                <a:gd name="connsiteX21" fmla="*/ 442912 w 738187"/>
                <a:gd name="connsiteY21" fmla="*/ 1895475 h 2709863"/>
                <a:gd name="connsiteX22" fmla="*/ 414337 w 738187"/>
                <a:gd name="connsiteY22" fmla="*/ 1866900 h 2709863"/>
                <a:gd name="connsiteX23" fmla="*/ 414337 w 738187"/>
                <a:gd name="connsiteY23" fmla="*/ 1833563 h 2709863"/>
                <a:gd name="connsiteX24" fmla="*/ 390525 w 738187"/>
                <a:gd name="connsiteY24" fmla="*/ 1819275 h 2709863"/>
                <a:gd name="connsiteX25" fmla="*/ 385762 w 738187"/>
                <a:gd name="connsiteY25" fmla="*/ 1728788 h 2709863"/>
                <a:gd name="connsiteX26" fmla="*/ 381000 w 738187"/>
                <a:gd name="connsiteY26" fmla="*/ 1704975 h 2709863"/>
                <a:gd name="connsiteX27" fmla="*/ 381000 w 738187"/>
                <a:gd name="connsiteY27" fmla="*/ 1657350 h 2709863"/>
                <a:gd name="connsiteX28" fmla="*/ 366712 w 738187"/>
                <a:gd name="connsiteY28" fmla="*/ 1652588 h 2709863"/>
                <a:gd name="connsiteX29" fmla="*/ 371475 w 738187"/>
                <a:gd name="connsiteY29" fmla="*/ 1528763 h 2709863"/>
                <a:gd name="connsiteX30" fmla="*/ 357187 w 738187"/>
                <a:gd name="connsiteY30" fmla="*/ 1514475 h 2709863"/>
                <a:gd name="connsiteX31" fmla="*/ 347662 w 738187"/>
                <a:gd name="connsiteY31" fmla="*/ 1452563 h 2709863"/>
                <a:gd name="connsiteX32" fmla="*/ 338137 w 738187"/>
                <a:gd name="connsiteY32" fmla="*/ 1423988 h 2709863"/>
                <a:gd name="connsiteX33" fmla="*/ 328612 w 738187"/>
                <a:gd name="connsiteY33" fmla="*/ 1343025 h 2709863"/>
                <a:gd name="connsiteX34" fmla="*/ 319087 w 738187"/>
                <a:gd name="connsiteY34" fmla="*/ 1319213 h 2709863"/>
                <a:gd name="connsiteX35" fmla="*/ 304800 w 738187"/>
                <a:gd name="connsiteY35" fmla="*/ 1252538 h 2709863"/>
                <a:gd name="connsiteX36" fmla="*/ 285750 w 738187"/>
                <a:gd name="connsiteY36" fmla="*/ 1209675 h 2709863"/>
                <a:gd name="connsiteX37" fmla="*/ 261937 w 738187"/>
                <a:gd name="connsiteY37" fmla="*/ 1166813 h 2709863"/>
                <a:gd name="connsiteX38" fmla="*/ 261937 w 738187"/>
                <a:gd name="connsiteY38" fmla="*/ 1138238 h 2709863"/>
                <a:gd name="connsiteX39" fmla="*/ 242887 w 738187"/>
                <a:gd name="connsiteY39" fmla="*/ 1128713 h 2709863"/>
                <a:gd name="connsiteX40" fmla="*/ 247650 w 738187"/>
                <a:gd name="connsiteY40" fmla="*/ 1090613 h 2709863"/>
                <a:gd name="connsiteX41" fmla="*/ 247650 w 738187"/>
                <a:gd name="connsiteY41" fmla="*/ 1038225 h 2709863"/>
                <a:gd name="connsiteX42" fmla="*/ 247650 w 738187"/>
                <a:gd name="connsiteY42" fmla="*/ 1004888 h 2709863"/>
                <a:gd name="connsiteX43" fmla="*/ 242887 w 738187"/>
                <a:gd name="connsiteY43" fmla="*/ 957263 h 2709863"/>
                <a:gd name="connsiteX44" fmla="*/ 238125 w 738187"/>
                <a:gd name="connsiteY44" fmla="*/ 881063 h 2709863"/>
                <a:gd name="connsiteX45" fmla="*/ 214312 w 738187"/>
                <a:gd name="connsiteY45" fmla="*/ 866775 h 2709863"/>
                <a:gd name="connsiteX46" fmla="*/ 214312 w 738187"/>
                <a:gd name="connsiteY46" fmla="*/ 866775 h 2709863"/>
                <a:gd name="connsiteX47" fmla="*/ 190500 w 738187"/>
                <a:gd name="connsiteY47" fmla="*/ 819150 h 2709863"/>
                <a:gd name="connsiteX48" fmla="*/ 204787 w 738187"/>
                <a:gd name="connsiteY48" fmla="*/ 700088 h 2709863"/>
                <a:gd name="connsiteX49" fmla="*/ 190500 w 738187"/>
                <a:gd name="connsiteY49" fmla="*/ 633413 h 2709863"/>
                <a:gd name="connsiteX50" fmla="*/ 190500 w 738187"/>
                <a:gd name="connsiteY50" fmla="*/ 604838 h 2709863"/>
                <a:gd name="connsiteX51" fmla="*/ 180975 w 738187"/>
                <a:gd name="connsiteY51" fmla="*/ 552450 h 2709863"/>
                <a:gd name="connsiteX52" fmla="*/ 166687 w 738187"/>
                <a:gd name="connsiteY52" fmla="*/ 495300 h 2709863"/>
                <a:gd name="connsiteX53" fmla="*/ 166687 w 738187"/>
                <a:gd name="connsiteY53" fmla="*/ 481013 h 2709863"/>
                <a:gd name="connsiteX54" fmla="*/ 166687 w 738187"/>
                <a:gd name="connsiteY54" fmla="*/ 381000 h 2709863"/>
                <a:gd name="connsiteX55" fmla="*/ 138112 w 738187"/>
                <a:gd name="connsiteY55" fmla="*/ 347663 h 2709863"/>
                <a:gd name="connsiteX56" fmla="*/ 147637 w 738187"/>
                <a:gd name="connsiteY56" fmla="*/ 300038 h 2709863"/>
                <a:gd name="connsiteX57" fmla="*/ 109537 w 738187"/>
                <a:gd name="connsiteY57" fmla="*/ 271463 h 2709863"/>
                <a:gd name="connsiteX58" fmla="*/ 90487 w 738187"/>
                <a:gd name="connsiteY58" fmla="*/ 219075 h 2709863"/>
                <a:gd name="connsiteX59" fmla="*/ 90487 w 738187"/>
                <a:gd name="connsiteY59" fmla="*/ 171450 h 2709863"/>
                <a:gd name="connsiteX60" fmla="*/ 71437 w 738187"/>
                <a:gd name="connsiteY60" fmla="*/ 119063 h 2709863"/>
                <a:gd name="connsiteX61" fmla="*/ 61912 w 738187"/>
                <a:gd name="connsiteY61" fmla="*/ 61913 h 2709863"/>
                <a:gd name="connsiteX62" fmla="*/ 52387 w 738187"/>
                <a:gd name="connsiteY62" fmla="*/ 33338 h 2709863"/>
                <a:gd name="connsiteX63" fmla="*/ 42862 w 738187"/>
                <a:gd name="connsiteY63" fmla="*/ 4763 h 2709863"/>
                <a:gd name="connsiteX64" fmla="*/ 0 w 738187"/>
                <a:gd name="connsiteY64" fmla="*/ 0 h 2709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738187" h="2709863">
                  <a:moveTo>
                    <a:pt x="738187" y="2709863"/>
                  </a:moveTo>
                  <a:lnTo>
                    <a:pt x="704850" y="2628900"/>
                  </a:lnTo>
                  <a:lnTo>
                    <a:pt x="685800" y="2595563"/>
                  </a:lnTo>
                  <a:cubicBezTo>
                    <a:pt x="680893" y="2541594"/>
                    <a:pt x="698572" y="2543175"/>
                    <a:pt x="676275" y="2543175"/>
                  </a:cubicBezTo>
                  <a:lnTo>
                    <a:pt x="638175" y="2514600"/>
                  </a:lnTo>
                  <a:lnTo>
                    <a:pt x="623887" y="2495550"/>
                  </a:lnTo>
                  <a:cubicBezTo>
                    <a:pt x="608765" y="2440100"/>
                    <a:pt x="627700" y="2443163"/>
                    <a:pt x="600075" y="2443163"/>
                  </a:cubicBezTo>
                  <a:lnTo>
                    <a:pt x="576262" y="2424113"/>
                  </a:lnTo>
                  <a:cubicBezTo>
                    <a:pt x="574675" y="2411413"/>
                    <a:pt x="576698" y="2397709"/>
                    <a:pt x="571500" y="2386013"/>
                  </a:cubicBezTo>
                  <a:cubicBezTo>
                    <a:pt x="569461" y="2381425"/>
                    <a:pt x="557212" y="2381250"/>
                    <a:pt x="557212" y="2381250"/>
                  </a:cubicBezTo>
                  <a:lnTo>
                    <a:pt x="538162" y="2357438"/>
                  </a:lnTo>
                  <a:lnTo>
                    <a:pt x="538162" y="2328863"/>
                  </a:lnTo>
                  <a:lnTo>
                    <a:pt x="538162" y="2276475"/>
                  </a:lnTo>
                  <a:lnTo>
                    <a:pt x="509587" y="2266950"/>
                  </a:lnTo>
                  <a:lnTo>
                    <a:pt x="509587" y="2243138"/>
                  </a:lnTo>
                  <a:lnTo>
                    <a:pt x="481012" y="2209800"/>
                  </a:lnTo>
                  <a:lnTo>
                    <a:pt x="485775" y="2105025"/>
                  </a:lnTo>
                  <a:lnTo>
                    <a:pt x="476250" y="2071688"/>
                  </a:lnTo>
                  <a:lnTo>
                    <a:pt x="466725" y="2014538"/>
                  </a:lnTo>
                  <a:lnTo>
                    <a:pt x="466725" y="1981200"/>
                  </a:lnTo>
                  <a:lnTo>
                    <a:pt x="447675" y="1962150"/>
                  </a:lnTo>
                  <a:lnTo>
                    <a:pt x="442912" y="1895475"/>
                  </a:lnTo>
                  <a:lnTo>
                    <a:pt x="414337" y="1866900"/>
                  </a:lnTo>
                  <a:lnTo>
                    <a:pt x="414337" y="1833563"/>
                  </a:lnTo>
                  <a:lnTo>
                    <a:pt x="390525" y="1819275"/>
                  </a:lnTo>
                  <a:lnTo>
                    <a:pt x="385762" y="1728788"/>
                  </a:lnTo>
                  <a:lnTo>
                    <a:pt x="381000" y="1704975"/>
                  </a:lnTo>
                  <a:lnTo>
                    <a:pt x="381000" y="1657350"/>
                  </a:lnTo>
                  <a:lnTo>
                    <a:pt x="366712" y="1652588"/>
                  </a:lnTo>
                  <a:lnTo>
                    <a:pt x="371475" y="1528763"/>
                  </a:lnTo>
                  <a:lnTo>
                    <a:pt x="357187" y="1514475"/>
                  </a:lnTo>
                  <a:lnTo>
                    <a:pt x="347662" y="1452563"/>
                  </a:lnTo>
                  <a:lnTo>
                    <a:pt x="338137" y="1423988"/>
                  </a:lnTo>
                  <a:lnTo>
                    <a:pt x="328612" y="1343025"/>
                  </a:lnTo>
                  <a:lnTo>
                    <a:pt x="319087" y="1319213"/>
                  </a:lnTo>
                  <a:lnTo>
                    <a:pt x="304800" y="1252538"/>
                  </a:lnTo>
                  <a:cubicBezTo>
                    <a:pt x="284175" y="1216443"/>
                    <a:pt x="285750" y="1231999"/>
                    <a:pt x="285750" y="1209675"/>
                  </a:cubicBezTo>
                  <a:lnTo>
                    <a:pt x="261937" y="1166813"/>
                  </a:lnTo>
                  <a:lnTo>
                    <a:pt x="261937" y="1138238"/>
                  </a:lnTo>
                  <a:lnTo>
                    <a:pt x="242887" y="1128713"/>
                  </a:lnTo>
                  <a:lnTo>
                    <a:pt x="247650" y="1090613"/>
                  </a:lnTo>
                  <a:lnTo>
                    <a:pt x="247650" y="1038225"/>
                  </a:lnTo>
                  <a:lnTo>
                    <a:pt x="247650" y="1004888"/>
                  </a:lnTo>
                  <a:lnTo>
                    <a:pt x="242887" y="957263"/>
                  </a:lnTo>
                  <a:lnTo>
                    <a:pt x="238125" y="881063"/>
                  </a:lnTo>
                  <a:lnTo>
                    <a:pt x="214312" y="866775"/>
                  </a:lnTo>
                  <a:lnTo>
                    <a:pt x="214312" y="866775"/>
                  </a:lnTo>
                  <a:lnTo>
                    <a:pt x="190500" y="819150"/>
                  </a:lnTo>
                  <a:lnTo>
                    <a:pt x="204787" y="700088"/>
                  </a:lnTo>
                  <a:lnTo>
                    <a:pt x="190500" y="633413"/>
                  </a:lnTo>
                  <a:lnTo>
                    <a:pt x="190500" y="604838"/>
                  </a:lnTo>
                  <a:lnTo>
                    <a:pt x="180975" y="552450"/>
                  </a:lnTo>
                  <a:lnTo>
                    <a:pt x="166687" y="495300"/>
                  </a:lnTo>
                  <a:lnTo>
                    <a:pt x="166687" y="481013"/>
                  </a:lnTo>
                  <a:lnTo>
                    <a:pt x="166687" y="381000"/>
                  </a:lnTo>
                  <a:lnTo>
                    <a:pt x="138112" y="347663"/>
                  </a:lnTo>
                  <a:lnTo>
                    <a:pt x="147637" y="300038"/>
                  </a:lnTo>
                  <a:lnTo>
                    <a:pt x="109537" y="271463"/>
                  </a:lnTo>
                  <a:lnTo>
                    <a:pt x="90487" y="219075"/>
                  </a:lnTo>
                  <a:lnTo>
                    <a:pt x="90487" y="171450"/>
                  </a:lnTo>
                  <a:lnTo>
                    <a:pt x="71437" y="119063"/>
                  </a:lnTo>
                  <a:lnTo>
                    <a:pt x="61912" y="61913"/>
                  </a:lnTo>
                  <a:lnTo>
                    <a:pt x="52387" y="33338"/>
                  </a:lnTo>
                  <a:lnTo>
                    <a:pt x="42862" y="4763"/>
                  </a:lnTo>
                  <a:lnTo>
                    <a:pt x="0" y="0"/>
                  </a:lnTo>
                </a:path>
              </a:pathLst>
            </a:custGeom>
            <a:noFill/>
            <a:ln w="28575" cap="flat" cmpd="sng" algn="ctr">
              <a:solidFill>
                <a:schemeClr val="accent3"/>
              </a:solidFill>
              <a:prstDash val="solid"/>
              <a:round/>
              <a:headEnd type="none" w="med" len="med"/>
              <a:tailEnd type="none"/>
            </a:ln>
            <a:effectLst/>
          </p:spPr>
          <p:txBody>
            <a:bodyPr anchor="ctr"/>
            <a:lstStyle/>
            <a:p>
              <a:pPr algn="ctr" fontAlgn="auto">
                <a:spcBef>
                  <a:spcPts val="0"/>
                </a:spcBef>
                <a:spcAft>
                  <a:spcPts val="0"/>
                </a:spcAft>
                <a:defRPr/>
              </a:pPr>
              <a:endParaRPr lang="en-US">
                <a:latin typeface="+mn-lt"/>
                <a:cs typeface="+mn-cs"/>
              </a:endParaRPr>
            </a:p>
          </p:txBody>
        </p:sp>
      </p:grpSp>
      <p:sp>
        <p:nvSpPr>
          <p:cNvPr id="25656" name="Rectangle 2"/>
          <p:cNvSpPr>
            <a:spLocks noChangeArrowheads="1"/>
          </p:cNvSpPr>
          <p:nvPr/>
        </p:nvSpPr>
        <p:spPr bwMode="invGray">
          <a:xfrm>
            <a:off x="395288" y="404813"/>
            <a:ext cx="8353425" cy="890587"/>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solidFill>
                  <a:srgbClr val="262626"/>
                </a:solidFill>
                <a:latin typeface="Lucida Sans Unicode" pitchFamily="34" charset="0"/>
              </a:rPr>
              <a:t>Хирургия + локальная терапия: </a:t>
            </a:r>
            <a:r>
              <a:rPr lang="en-US" sz="3200" b="1">
                <a:solidFill>
                  <a:srgbClr val="262626"/>
                </a:solidFill>
                <a:latin typeface="Lucida Sans Unicode" pitchFamily="34" charset="0"/>
              </a:rPr>
              <a:t>BCNU </a:t>
            </a:r>
            <a:r>
              <a:rPr lang="ru-RU" sz="3200" b="1">
                <a:solidFill>
                  <a:srgbClr val="262626"/>
                </a:solidFill>
                <a:latin typeface="Lucida Sans Unicode" pitchFamily="34" charset="0"/>
              </a:rPr>
              <a:t>импланты</a:t>
            </a:r>
            <a:endParaRPr lang="en-US" sz="3200">
              <a:solidFill>
                <a:srgbClr val="262626"/>
              </a:solidFill>
              <a:latin typeface="Lucida Sans Unicode"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3"/>
          <p:cNvSpPr txBox="1">
            <a:spLocks noChangeArrowheads="1"/>
          </p:cNvSpPr>
          <p:nvPr/>
        </p:nvSpPr>
        <p:spPr bwMode="auto">
          <a:xfrm>
            <a:off x="285750" y="1357313"/>
            <a:ext cx="8353425" cy="1924050"/>
          </a:xfrm>
          <a:prstGeom prst="rect">
            <a:avLst/>
          </a:prstGeom>
          <a:noFill/>
          <a:ln w="9525">
            <a:noFill/>
            <a:miter lim="800000"/>
            <a:headEnd/>
            <a:tailEnd/>
          </a:ln>
        </p:spPr>
        <p:txBody>
          <a:bodyPr>
            <a:spAutoFit/>
          </a:bodyPr>
          <a:lstStyle/>
          <a:p>
            <a:pPr marL="1588" indent="-1588" algn="ctr">
              <a:spcAft>
                <a:spcPct val="40000"/>
              </a:spcAft>
            </a:pPr>
            <a:r>
              <a:rPr lang="en-GB" b="1" i="1">
                <a:latin typeface="Lucida Sans Unicode" pitchFamily="34" charset="0"/>
                <a:ea typeface="Arial Unicode MS" pitchFamily="34" charset="-128"/>
                <a:cs typeface="Arial Unicode MS" pitchFamily="34" charset="-128"/>
              </a:rPr>
              <a:t>Lamborn et al. 2008 (</a:t>
            </a:r>
            <a:r>
              <a:rPr lang="ru-RU" b="1" i="1"/>
              <a:t>после</a:t>
            </a:r>
            <a:r>
              <a:rPr lang="en-GB" b="1" i="1"/>
              <a:t> </a:t>
            </a:r>
            <a:r>
              <a:rPr lang="ru-RU" b="1" i="1"/>
              <a:t>темозоломида</a:t>
            </a:r>
            <a:r>
              <a:rPr lang="en-GB" b="1" i="1">
                <a:latin typeface="Lucida Sans Unicode" pitchFamily="34" charset="0"/>
                <a:ea typeface="Arial Unicode MS" pitchFamily="34" charset="-128"/>
                <a:cs typeface="Arial Unicode MS" pitchFamily="34" charset="-128"/>
              </a:rPr>
              <a:t>)</a:t>
            </a:r>
          </a:p>
          <a:p>
            <a:pPr marL="1588" indent="-1588" algn="ctr">
              <a:spcAft>
                <a:spcPct val="40000"/>
              </a:spcAft>
            </a:pPr>
            <a:r>
              <a:rPr lang="ru-RU" sz="1400">
                <a:latin typeface="Lucida Sans Unicode" pitchFamily="34" charset="0"/>
                <a:ea typeface="Arial Unicode MS" pitchFamily="34" charset="-128"/>
                <a:cs typeface="Arial Unicode MS" pitchFamily="34" charset="-128"/>
              </a:rPr>
              <a:t>Анализ результатов 12 исследований</a:t>
            </a:r>
            <a:r>
              <a:rPr lang="en-GB" sz="1400">
                <a:latin typeface="Lucida Sans Unicode" pitchFamily="34" charset="0"/>
                <a:ea typeface="Arial Unicode MS" pitchFamily="34" charset="-128"/>
                <a:cs typeface="Arial Unicode MS" pitchFamily="34" charset="-128"/>
              </a:rPr>
              <a:t> II </a:t>
            </a:r>
            <a:r>
              <a:rPr lang="ru-RU" sz="1400">
                <a:latin typeface="Lucida Sans Unicode" pitchFamily="34" charset="0"/>
                <a:ea typeface="Arial Unicode MS" pitchFamily="34" charset="-128"/>
                <a:cs typeface="Arial Unicode MS" pitchFamily="34" charset="-128"/>
              </a:rPr>
              <a:t>фазы, включавших </a:t>
            </a:r>
            <a:r>
              <a:rPr lang="en-GB" sz="1400">
                <a:latin typeface="Lucida Sans Unicode" pitchFamily="34" charset="0"/>
                <a:ea typeface="Arial Unicode MS" pitchFamily="34" charset="-128"/>
                <a:cs typeface="Arial Unicode MS" pitchFamily="34" charset="-128"/>
              </a:rPr>
              <a:t>159 </a:t>
            </a:r>
            <a:r>
              <a:rPr lang="ru-RU" sz="1400">
                <a:latin typeface="Lucida Sans Unicode" pitchFamily="34" charset="0"/>
                <a:ea typeface="Arial Unicode MS" pitchFamily="34" charset="-128"/>
                <a:cs typeface="Arial Unicode MS" pitchFamily="34" charset="-128"/>
              </a:rPr>
              <a:t>больных глиомами</a:t>
            </a:r>
            <a:r>
              <a:rPr lang="en-GB" sz="1400">
                <a:latin typeface="Lucida Sans Unicode" pitchFamily="34" charset="0"/>
                <a:ea typeface="Arial Unicode MS" pitchFamily="34" charset="-128"/>
                <a:cs typeface="Arial Unicode MS" pitchFamily="34" charset="-128"/>
              </a:rPr>
              <a:t> grade III </a:t>
            </a:r>
            <a:r>
              <a:rPr lang="ru-RU" sz="1400">
                <a:latin typeface="Lucida Sans Unicode" pitchFamily="34" charset="0"/>
                <a:ea typeface="Arial Unicode MS" pitchFamily="34" charset="-128"/>
                <a:cs typeface="Arial Unicode MS" pitchFamily="34" charset="-128"/>
              </a:rPr>
              <a:t>и</a:t>
            </a:r>
            <a:r>
              <a:rPr lang="en-GB" sz="1400">
                <a:latin typeface="Lucida Sans Unicode" pitchFamily="34" charset="0"/>
                <a:ea typeface="Arial Unicode MS" pitchFamily="34" charset="-128"/>
                <a:cs typeface="Arial Unicode MS" pitchFamily="34" charset="-128"/>
              </a:rPr>
              <a:t> 437 </a:t>
            </a:r>
            <a:r>
              <a:rPr lang="ru-RU" sz="1400">
                <a:latin typeface="Lucida Sans Unicode" pitchFamily="34" charset="0"/>
                <a:ea typeface="Arial Unicode MS" pitchFamily="34" charset="-128"/>
                <a:cs typeface="Arial Unicode MS" pitchFamily="34" charset="-128"/>
              </a:rPr>
              <a:t>с</a:t>
            </a:r>
            <a:r>
              <a:rPr lang="en-GB" sz="1400">
                <a:latin typeface="Lucida Sans Unicode" pitchFamily="34" charset="0"/>
                <a:ea typeface="Arial Unicode MS" pitchFamily="34" charset="-128"/>
                <a:cs typeface="Arial Unicode MS" pitchFamily="34" charset="-128"/>
              </a:rPr>
              <a:t> </a:t>
            </a:r>
            <a:r>
              <a:rPr lang="ru-RU" sz="1400">
                <a:latin typeface="Lucida Sans Unicode" pitchFamily="34" charset="0"/>
                <a:ea typeface="Arial Unicode MS" pitchFamily="34" charset="-128"/>
                <a:cs typeface="Arial Unicode MS" pitchFamily="34" charset="-128"/>
              </a:rPr>
              <a:t>глиомами </a:t>
            </a:r>
            <a:r>
              <a:rPr lang="en-GB" sz="1400">
                <a:latin typeface="Lucida Sans Unicode" pitchFamily="34" charset="0"/>
                <a:ea typeface="Arial Unicode MS" pitchFamily="34" charset="-128"/>
                <a:cs typeface="Arial Unicode MS" pitchFamily="34" charset="-128"/>
              </a:rPr>
              <a:t>grade IV </a:t>
            </a:r>
          </a:p>
          <a:p>
            <a:pPr marL="1588" indent="-1588" algn="ctr">
              <a:spcAft>
                <a:spcPct val="40000"/>
              </a:spcAft>
            </a:pPr>
            <a:r>
              <a:rPr lang="ru-RU" sz="1400">
                <a:latin typeface="Lucida Sans Unicode" pitchFamily="34" charset="0"/>
                <a:ea typeface="Arial Unicode MS" pitchFamily="34" charset="-128"/>
                <a:cs typeface="Arial Unicode MS" pitchFamily="34" charset="-128"/>
              </a:rPr>
              <a:t>Исследуемые химиотерапевтические режимы</a:t>
            </a:r>
            <a:r>
              <a:rPr lang="en-GB" sz="1400">
                <a:latin typeface="Lucida Sans Unicode" pitchFamily="34" charset="0"/>
                <a:ea typeface="Arial Unicode MS" pitchFamily="34" charset="-128"/>
                <a:cs typeface="Arial Unicode MS" pitchFamily="34" charset="-128"/>
              </a:rPr>
              <a:t>: </a:t>
            </a:r>
            <a:r>
              <a:rPr lang="ru-RU" sz="1400">
                <a:latin typeface="Lucida Sans Unicode" pitchFamily="34" charset="0"/>
                <a:ea typeface="Arial Unicode MS" pitchFamily="34" charset="-128"/>
                <a:cs typeface="Arial Unicode MS" pitchFamily="34" charset="-128"/>
              </a:rPr>
              <a:t>темозоломид</a:t>
            </a:r>
            <a:r>
              <a:rPr lang="en-GB" sz="1400">
                <a:latin typeface="Lucida Sans Unicode" pitchFamily="34" charset="0"/>
                <a:ea typeface="Arial Unicode MS" pitchFamily="34" charset="-128"/>
                <a:cs typeface="Arial Unicode MS" pitchFamily="34" charset="-128"/>
              </a:rPr>
              <a:t> + </a:t>
            </a:r>
            <a:r>
              <a:rPr lang="ru-RU" sz="1400">
                <a:latin typeface="Lucida Sans Unicode" pitchFamily="34" charset="0"/>
                <a:ea typeface="Arial Unicode MS" pitchFamily="34" charset="-128"/>
                <a:cs typeface="Arial Unicode MS" pitchFamily="34" charset="-128"/>
              </a:rPr>
              <a:t>кармустин</a:t>
            </a:r>
            <a:r>
              <a:rPr lang="en-GB" sz="1400">
                <a:latin typeface="Lucida Sans Unicode" pitchFamily="34" charset="0"/>
                <a:ea typeface="Arial Unicode MS" pitchFamily="34" charset="-128"/>
                <a:cs typeface="Arial Unicode MS" pitchFamily="34" charset="-128"/>
              </a:rPr>
              <a:t>; </a:t>
            </a:r>
            <a:r>
              <a:rPr lang="ru-RU" sz="1400">
                <a:latin typeface="Lucida Sans Unicode" pitchFamily="34" charset="0"/>
                <a:ea typeface="Arial Unicode MS" pitchFamily="34" charset="-128"/>
                <a:cs typeface="Arial Unicode MS" pitchFamily="34" charset="-128"/>
              </a:rPr>
              <a:t>тимидин</a:t>
            </a:r>
            <a:r>
              <a:rPr lang="en-GB" sz="1400">
                <a:latin typeface="Lucida Sans Unicode" pitchFamily="34" charset="0"/>
                <a:ea typeface="Arial Unicode MS" pitchFamily="34" charset="-128"/>
                <a:cs typeface="Arial Unicode MS" pitchFamily="34" charset="-128"/>
              </a:rPr>
              <a:t> + </a:t>
            </a:r>
            <a:r>
              <a:rPr lang="ru-RU" sz="1400">
                <a:latin typeface="Lucida Sans Unicode" pitchFamily="34" charset="0"/>
                <a:ea typeface="Arial Unicode MS" pitchFamily="34" charset="-128"/>
                <a:cs typeface="Arial Unicode MS" pitchFamily="34" charset="-128"/>
              </a:rPr>
              <a:t>карбоплатин</a:t>
            </a:r>
            <a:r>
              <a:rPr lang="en-GB" sz="1400">
                <a:latin typeface="Lucida Sans Unicode" pitchFamily="34" charset="0"/>
                <a:ea typeface="Arial Unicode MS" pitchFamily="34" charset="-128"/>
                <a:cs typeface="Arial Unicode MS" pitchFamily="34" charset="-128"/>
              </a:rPr>
              <a:t>; </a:t>
            </a:r>
            <a:r>
              <a:rPr lang="ru-RU" sz="1400">
                <a:latin typeface="Lucida Sans Unicode" pitchFamily="34" charset="0"/>
                <a:ea typeface="Arial Unicode MS" pitchFamily="34" charset="-128"/>
                <a:cs typeface="Arial Unicode MS" pitchFamily="34" charset="-128"/>
              </a:rPr>
              <a:t>иринотекан</a:t>
            </a:r>
            <a:r>
              <a:rPr lang="en-GB" sz="1400">
                <a:latin typeface="Lucida Sans Unicode" pitchFamily="34" charset="0"/>
                <a:ea typeface="Arial Unicode MS" pitchFamily="34" charset="-128"/>
                <a:cs typeface="Arial Unicode MS" pitchFamily="34" charset="-128"/>
              </a:rPr>
              <a:t>; </a:t>
            </a:r>
            <a:r>
              <a:rPr lang="ru-RU" sz="1400">
                <a:latin typeface="Lucida Sans Unicode" pitchFamily="34" charset="0"/>
                <a:ea typeface="Arial Unicode MS" pitchFamily="34" charset="-128"/>
                <a:cs typeface="Arial Unicode MS" pitchFamily="34" charset="-128"/>
              </a:rPr>
              <a:t>темозоломид</a:t>
            </a:r>
            <a:r>
              <a:rPr lang="en-GB" sz="1400">
                <a:latin typeface="Lucida Sans Unicode" pitchFamily="34" charset="0"/>
                <a:ea typeface="Arial Unicode MS" pitchFamily="34" charset="-128"/>
                <a:cs typeface="Arial Unicode MS" pitchFamily="34" charset="-128"/>
              </a:rPr>
              <a:t> + 13-</a:t>
            </a:r>
            <a:r>
              <a:rPr lang="en-GB" sz="1400" i="1">
                <a:latin typeface="Lucida Sans Unicode" pitchFamily="34" charset="0"/>
                <a:ea typeface="Arial Unicode MS" pitchFamily="34" charset="-128"/>
                <a:cs typeface="Arial Unicode MS" pitchFamily="34" charset="-128"/>
              </a:rPr>
              <a:t>cis</a:t>
            </a:r>
            <a:r>
              <a:rPr lang="en-GB" sz="1400">
                <a:latin typeface="Lucida Sans Unicode" pitchFamily="34" charset="0"/>
                <a:ea typeface="Arial Unicode MS" pitchFamily="34" charset="-128"/>
                <a:cs typeface="Arial Unicode MS" pitchFamily="34" charset="-128"/>
              </a:rPr>
              <a:t>-retinoic acid; R115777; </a:t>
            </a:r>
            <a:r>
              <a:rPr lang="ru-RU" sz="1400">
                <a:latin typeface="Lucida Sans Unicode" pitchFamily="34" charset="0"/>
                <a:ea typeface="Arial Unicode MS" pitchFamily="34" charset="-128"/>
                <a:cs typeface="Arial Unicode MS" pitchFamily="34" charset="-128"/>
              </a:rPr>
              <a:t>темозоломид</a:t>
            </a:r>
            <a:r>
              <a:rPr lang="en-GB" sz="1400">
                <a:latin typeface="Lucida Sans Unicode" pitchFamily="34" charset="0"/>
                <a:ea typeface="Arial Unicode MS" pitchFamily="34" charset="-128"/>
                <a:cs typeface="Arial Unicode MS" pitchFamily="34" charset="-128"/>
              </a:rPr>
              <a:t> + </a:t>
            </a:r>
            <a:r>
              <a:rPr lang="ru-RU" sz="1400">
                <a:latin typeface="Lucida Sans Unicode" pitchFamily="34" charset="0"/>
                <a:ea typeface="Arial Unicode MS" pitchFamily="34" charset="-128"/>
                <a:cs typeface="Arial Unicode MS" pitchFamily="34" charset="-128"/>
              </a:rPr>
              <a:t>талидомид</a:t>
            </a:r>
            <a:r>
              <a:rPr lang="en-GB" sz="1400">
                <a:latin typeface="Lucida Sans Unicode" pitchFamily="34" charset="0"/>
                <a:ea typeface="Arial Unicode MS" pitchFamily="34" charset="-128"/>
                <a:cs typeface="Arial Unicode MS" pitchFamily="34" charset="-128"/>
              </a:rPr>
              <a:t>; </a:t>
            </a:r>
            <a:r>
              <a:rPr lang="ru-RU" sz="1400">
                <a:latin typeface="Lucida Sans Unicode" pitchFamily="34" charset="0"/>
                <a:ea typeface="Arial Unicode MS" pitchFamily="34" charset="-128"/>
                <a:cs typeface="Arial Unicode MS" pitchFamily="34" charset="-128"/>
              </a:rPr>
              <a:t>фенретинид</a:t>
            </a:r>
            <a:r>
              <a:rPr lang="en-GB" sz="1400">
                <a:latin typeface="Lucida Sans Unicode" pitchFamily="34" charset="0"/>
                <a:ea typeface="Arial Unicode MS" pitchFamily="34" charset="-128"/>
                <a:cs typeface="Arial Unicode MS" pitchFamily="34" charset="-128"/>
              </a:rPr>
              <a:t>; </a:t>
            </a:r>
            <a:r>
              <a:rPr lang="ru-RU" sz="1400">
                <a:latin typeface="Lucida Sans Unicode" pitchFamily="34" charset="0"/>
                <a:ea typeface="Arial Unicode MS" pitchFamily="34" charset="-128"/>
                <a:cs typeface="Arial Unicode MS" pitchFamily="34" charset="-128"/>
              </a:rPr>
              <a:t>иринотекан</a:t>
            </a:r>
            <a:r>
              <a:rPr lang="en-GB" sz="1400">
                <a:latin typeface="Lucida Sans Unicode" pitchFamily="34" charset="0"/>
                <a:ea typeface="Arial Unicode MS" pitchFamily="34" charset="-128"/>
                <a:cs typeface="Arial Unicode MS" pitchFamily="34" charset="-128"/>
              </a:rPr>
              <a:t> + </a:t>
            </a:r>
            <a:r>
              <a:rPr lang="ru-RU" sz="1400">
                <a:latin typeface="Lucida Sans Unicode" pitchFamily="34" charset="0"/>
                <a:ea typeface="Arial Unicode MS" pitchFamily="34" charset="-128"/>
                <a:cs typeface="Arial Unicode MS" pitchFamily="34" charset="-128"/>
              </a:rPr>
              <a:t>темозоломид</a:t>
            </a:r>
            <a:r>
              <a:rPr lang="en-GB" sz="1400">
                <a:latin typeface="Lucida Sans Unicode" pitchFamily="34" charset="0"/>
                <a:ea typeface="Arial Unicode MS" pitchFamily="34" charset="-128"/>
                <a:cs typeface="Arial Unicode MS" pitchFamily="34" charset="-128"/>
              </a:rPr>
              <a:t>; </a:t>
            </a:r>
            <a:r>
              <a:rPr lang="ru-RU" sz="1400">
                <a:latin typeface="Lucida Sans Unicode" pitchFamily="34" charset="0"/>
                <a:ea typeface="Arial Unicode MS" pitchFamily="34" charset="-128"/>
                <a:cs typeface="Arial Unicode MS" pitchFamily="34" charset="-128"/>
              </a:rPr>
              <a:t>иматиниб</a:t>
            </a:r>
            <a:r>
              <a:rPr lang="en-GB" sz="1400">
                <a:latin typeface="Lucida Sans Unicode" pitchFamily="34" charset="0"/>
                <a:ea typeface="Arial Unicode MS" pitchFamily="34" charset="-128"/>
                <a:cs typeface="Arial Unicode MS" pitchFamily="34" charset="-128"/>
              </a:rPr>
              <a:t>; ZD1839; CCI-779; OSI-774</a:t>
            </a:r>
          </a:p>
          <a:p>
            <a:pPr marL="1588" indent="-1588" algn="ctr">
              <a:spcAft>
                <a:spcPct val="40000"/>
              </a:spcAft>
            </a:pPr>
            <a:endParaRPr lang="en-GB" sz="1400">
              <a:latin typeface="Lucida Sans Unicode" pitchFamily="34" charset="0"/>
              <a:ea typeface="Arial Unicode MS" pitchFamily="34" charset="-128"/>
              <a:cs typeface="Arial Unicode MS" pitchFamily="34" charset="-128"/>
            </a:endParaRPr>
          </a:p>
        </p:txBody>
      </p:sp>
      <p:graphicFrame>
        <p:nvGraphicFramePr>
          <p:cNvPr id="457106" name="Group 402"/>
          <p:cNvGraphicFramePr>
            <a:graphicFrameLocks noGrp="1"/>
          </p:cNvGraphicFramePr>
          <p:nvPr/>
        </p:nvGraphicFramePr>
        <p:xfrm>
          <a:off x="142875" y="3071813"/>
          <a:ext cx="8642350" cy="3181353"/>
        </p:xfrm>
        <a:graphic>
          <a:graphicData uri="http://schemas.openxmlformats.org/drawingml/2006/table">
            <a:tbl>
              <a:tblPr/>
              <a:tblGrid>
                <a:gridCol w="968375"/>
                <a:gridCol w="969963"/>
                <a:gridCol w="966787"/>
                <a:gridCol w="968375"/>
                <a:gridCol w="969963"/>
                <a:gridCol w="968375"/>
                <a:gridCol w="966787"/>
                <a:gridCol w="969963"/>
                <a:gridCol w="893762"/>
              </a:tblGrid>
              <a:tr h="847725">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361950" algn="l"/>
                        </a:tabLst>
                      </a:pPr>
                      <a:endParaRPr kumimoji="0" lang="en-US" sz="1400" b="0" i="0" u="none" strike="noStrike" cap="none" normalizeH="0" baseline="0" dirty="0" smtClean="0">
                        <a:ln>
                          <a:noFill/>
                        </a:ln>
                        <a:solidFill>
                          <a:schemeClr val="tx1"/>
                        </a:solidFill>
                        <a:effectLst/>
                        <a:latin typeface="Arial" charset="0"/>
                        <a:ea typeface="Arial Unicode MS" pitchFamily="34" charset="-128"/>
                        <a:cs typeface="Arial Unicode MS" pitchFamily="34" charset="-128"/>
                      </a:endParaRPr>
                    </a:p>
                  </a:txBody>
                  <a:tcPr marL="0" anchor="ctr" horzOverflow="overflow">
                    <a:lnL cap="flat">
                      <a:noFill/>
                    </a:lnL>
                    <a:lnR>
                      <a:noFill/>
                    </a:lnR>
                    <a:lnT cap="fla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361950" algn="l"/>
                        </a:tabLst>
                      </a:pPr>
                      <a:endParaRPr kumimoji="0" lang="en-US" sz="1400" b="0" i="0" u="none" strike="noStrike" cap="none" normalizeH="0" baseline="0" smtClean="0">
                        <a:ln>
                          <a:noFill/>
                        </a:ln>
                        <a:solidFill>
                          <a:schemeClr val="tx1"/>
                        </a:solidFill>
                        <a:effectLst/>
                        <a:latin typeface="Arial" charset="0"/>
                        <a:ea typeface="Arial Unicode MS" pitchFamily="34" charset="-128"/>
                        <a:cs typeface="Arial Unicode MS" pitchFamily="34" charset="-128"/>
                      </a:endParaRPr>
                    </a:p>
                  </a:txBody>
                  <a:tcPr marL="0" anchor="b" horzOverflow="overflow">
                    <a:lnL>
                      <a:noFill/>
                    </a:lnL>
                    <a:lnR>
                      <a:noFill/>
                    </a:lnR>
                    <a:lnT cap="fla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tab pos="361950" algn="l"/>
                        </a:tabLst>
                      </a:pP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ПР</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ЧР</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r>
                      <a:b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b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p>
                  </a:txBody>
                  <a:tcPr marL="0" anchor="b" horzOverflow="overflow">
                    <a:lnL>
                      <a:noFill/>
                    </a:lnL>
                    <a:lnR>
                      <a:noFill/>
                    </a:lnR>
                    <a:lnT cap="fla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tab pos="361950" algn="l"/>
                        </a:tabLst>
                      </a:pP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Медиана</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ВБП</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(недели</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p>
                  </a:txBody>
                  <a:tcPr marL="0" anchor="b" horzOverflow="overflow">
                    <a:lnL>
                      <a:noFill/>
                    </a:lnL>
                    <a:lnR>
                      <a:noFill/>
                    </a:lnR>
                    <a:lnT cap="fla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6-</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мес.</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ВБП</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r>
                      <a:b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b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p>
                  </a:txBody>
                  <a:tcPr marL="0" anchor="b" horzOverflow="overflow">
                    <a:lnL>
                      <a:noFill/>
                    </a:lnL>
                    <a:lnR>
                      <a:noFill/>
                    </a:lnR>
                    <a:lnT cap="fla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tab pos="361950" algn="l"/>
                        </a:tabLst>
                      </a:pP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1-</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год</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r>
                      <a:b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b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ВБП</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r>
                      <a:b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b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p>
                  </a:txBody>
                  <a:tcPr marL="0" anchor="b" horzOverflow="overflow">
                    <a:lnL>
                      <a:noFill/>
                    </a:lnL>
                    <a:lnR>
                      <a:noFill/>
                    </a:lnR>
                    <a:lnT cap="fla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tab pos="361950" algn="l"/>
                        </a:tabLst>
                      </a:pP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Медиана</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r>
                      <a:b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b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ОВ</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r>
                      <a:b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b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недели</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p>
                  </a:txBody>
                  <a:tcPr marL="0" anchor="b" horzOverflow="overflow">
                    <a:lnL>
                      <a:noFill/>
                    </a:lnL>
                    <a:lnR>
                      <a:noFill/>
                    </a:lnR>
                    <a:lnT cap="fla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tab pos="361950" algn="l"/>
                        </a:tabLst>
                      </a:pP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6-</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мес.</a:t>
                      </a:r>
                    </a:p>
                    <a:p>
                      <a:pPr marL="0" marR="0" lvl="0" indent="0" algn="ctr" defTabSz="914400" rtl="0" eaLnBrk="1" fontAlgn="base" latinLnBrk="0" hangingPunct="1">
                        <a:lnSpc>
                          <a:spcPct val="100000"/>
                        </a:lnSpc>
                        <a:spcBef>
                          <a:spcPct val="20000"/>
                        </a:spcBef>
                        <a:spcAft>
                          <a:spcPct val="0"/>
                        </a:spcAft>
                        <a:buClrTx/>
                        <a:buSzTx/>
                        <a:buFontTx/>
                        <a:buNone/>
                        <a:tabLst>
                          <a:tab pos="361950" algn="l"/>
                        </a:tabLst>
                      </a:pP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ОВ</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r>
                      <a:b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b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p>
                  </a:txBody>
                  <a:tcPr marL="0" anchor="b" horzOverflow="overflow">
                    <a:lnL>
                      <a:noFill/>
                    </a:lnL>
                    <a:lnR>
                      <a:noFill/>
                    </a:lnR>
                    <a:lnT cap="fla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tab pos="361950" algn="l"/>
                        </a:tabLst>
                      </a:pP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1-</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год</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r>
                      <a:b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b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ОВ</a:t>
                      </a: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
                      </a:r>
                      <a:b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b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p>
                  </a:txBody>
                  <a:tcPr marL="0" anchor="b" horzOverflow="overflow">
                    <a:lnL>
                      <a:noFill/>
                    </a:lnL>
                    <a:lnR cap="flat">
                      <a:noFill/>
                    </a:lnR>
                    <a:lnT cap="flat">
                      <a:noFill/>
                    </a:lnT>
                    <a:lnB w="28575" cap="flat" cmpd="sng" algn="ctr">
                      <a:solidFill>
                        <a:srgbClr val="9BA3B7"/>
                      </a:solidFill>
                      <a:prstDash val="solid"/>
                      <a:round/>
                      <a:headEnd type="none" w="med" len="med"/>
                      <a:tailEnd type="none" w="med" len="med"/>
                    </a:lnB>
                    <a:lnTlToBr>
                      <a:noFill/>
                    </a:lnTlToBr>
                    <a:lnBlToTr>
                      <a:noFill/>
                    </a:lnBlToTr>
                    <a:noFill/>
                  </a:tcPr>
                </a:tc>
              </a:tr>
              <a:tr h="388938">
                <a:tc row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Grade III </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глиома</a:t>
                      </a:r>
                      <a:endPar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endParaRPr>
                    </a:p>
                  </a:txBody>
                  <a:tcPr marL="0" anchor="ctr" horzOverflow="overflow">
                    <a:lnL cap="flat">
                      <a:noFill/>
                    </a:lnL>
                    <a:lnR>
                      <a:noFill/>
                    </a:lnR>
                    <a:lnT w="285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TMZ</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24</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47</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52 </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82</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51</a:t>
                      </a:r>
                    </a:p>
                  </a:txBody>
                  <a:tcPr marL="0" anchor="ctr" horzOverflow="overflow">
                    <a:lnL>
                      <a:noFill/>
                    </a:lnL>
                    <a:lnR cap="flat">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r>
              <a:tr h="388938">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Другие</a:t>
                      </a:r>
                      <a:endPar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endParaRP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8</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17</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36 </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57</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40</a:t>
                      </a:r>
                    </a:p>
                  </a:txBody>
                  <a:tcPr marL="0" anchor="ctr" horzOverflow="overflow">
                    <a:lnL>
                      <a:noFill/>
                    </a:lnL>
                    <a:lnR cap="flat">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r>
              <a:tr h="388938">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Все</a:t>
                      </a:r>
                      <a:endPar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endParaRP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9</a:t>
                      </a: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11</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28</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39 </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66</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44</a:t>
                      </a:r>
                    </a:p>
                  </a:txBody>
                  <a:tcPr marL="0" anchor="ctr" horzOverflow="overflow">
                    <a:lnL>
                      <a:noFill/>
                    </a:lnL>
                    <a:lnR cap="flat">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r>
              <a:tr h="388938">
                <a:tc row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Grade IV </a:t>
                      </a: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глиома</a:t>
                      </a:r>
                      <a:endPar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endParaRPr>
                    </a:p>
                  </a:txBody>
                  <a:tcPr marL="0" anchor="ctr" horzOverflow="overflow">
                    <a:lnL cap="flat">
                      <a:noFill/>
                    </a:lnL>
                    <a:lnR>
                      <a:noFill/>
                    </a:lnR>
                    <a:lnT w="285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TMZ</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15</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28</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40 </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69</a:t>
                      </a:r>
                    </a:p>
                  </a:txBody>
                  <a:tcPr marL="0" anchor="ctr" horzOverflow="overflow">
                    <a:lnL>
                      <a:noFill/>
                    </a:lnL>
                    <a:lnR>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37</a:t>
                      </a:r>
                    </a:p>
                  </a:txBody>
                  <a:tcPr marL="0" anchor="ctr" horzOverflow="overflow">
                    <a:lnL>
                      <a:noFill/>
                    </a:lnL>
                    <a:lnR cap="flat">
                      <a:noFill/>
                    </a:lnR>
                    <a:lnT w="285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r>
              <a:tr h="388938">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Другие</a:t>
                      </a:r>
                      <a:endPar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endParaRP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7</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9</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26 </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48</a:t>
                      </a:r>
                    </a:p>
                  </a:txBody>
                  <a:tcPr marL="0" anchor="ctr" horzOverflow="overflow">
                    <a:lnL>
                      <a:noFill/>
                    </a:lnL>
                    <a:lnR>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19</a:t>
                      </a:r>
                    </a:p>
                  </a:txBody>
                  <a:tcPr marL="0" anchor="ctr" horzOverflow="overflow">
                    <a:lnL>
                      <a:noFill/>
                    </a:lnL>
                    <a:lnR cap="flat">
                      <a:noFill/>
                    </a:lnR>
                    <a:lnT w="3175" cap="flat" cmpd="sng" algn="ctr">
                      <a:solidFill>
                        <a:srgbClr val="9BA3B7"/>
                      </a:solidFill>
                      <a:prstDash val="solid"/>
                      <a:round/>
                      <a:headEnd type="none" w="med" len="med"/>
                      <a:tailEnd type="none" w="med" len="med"/>
                    </a:lnT>
                    <a:lnB w="3175" cap="flat" cmpd="sng" algn="ctr">
                      <a:solidFill>
                        <a:srgbClr val="9BA3B7"/>
                      </a:solidFill>
                      <a:prstDash val="solid"/>
                      <a:round/>
                      <a:headEnd type="none" w="med" len="med"/>
                      <a:tailEnd type="none" w="med" len="med"/>
                    </a:lnB>
                    <a:lnTlToBr>
                      <a:noFill/>
                    </a:lnTlToBr>
                    <a:lnBlToTr>
                      <a:noFill/>
                    </a:lnBlToTr>
                    <a:noFill/>
                  </a:tcPr>
                </a:tc>
              </a:tr>
              <a:tr h="388938">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Все</a:t>
                      </a:r>
                      <a:endPar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endParaRP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7</a:t>
                      </a: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8</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16</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30 </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Arial Unicode MS" pitchFamily="34" charset="-128"/>
                          <a:cs typeface="Arial Unicode MS" pitchFamily="34" charset="-128"/>
                        </a:rPr>
                        <a:t>55</a:t>
                      </a:r>
                    </a:p>
                  </a:txBody>
                  <a:tcPr marL="0" anchor="ctr" horzOverflow="overflow">
                    <a:lnL>
                      <a:noFill/>
                    </a:lnL>
                    <a:lnR>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Arial" charset="0"/>
                          <a:ea typeface="Arial Unicode MS" pitchFamily="34" charset="-128"/>
                          <a:cs typeface="Arial Unicode MS" pitchFamily="34" charset="-128"/>
                        </a:rPr>
                        <a:t>25</a:t>
                      </a:r>
                    </a:p>
                  </a:txBody>
                  <a:tcPr marL="0" anchor="ctr" horzOverflow="overflow">
                    <a:lnL>
                      <a:noFill/>
                    </a:lnL>
                    <a:lnR cap="flat">
                      <a:noFill/>
                    </a:lnR>
                    <a:lnT w="3175"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r>
            </a:tbl>
          </a:graphicData>
        </a:graphic>
      </p:graphicFrame>
      <p:sp>
        <p:nvSpPr>
          <p:cNvPr id="27722" name="Rectangle 269"/>
          <p:cNvSpPr>
            <a:spLocks noChangeArrowheads="1"/>
          </p:cNvSpPr>
          <p:nvPr/>
        </p:nvSpPr>
        <p:spPr bwMode="auto">
          <a:xfrm>
            <a:off x="4857750" y="6500813"/>
            <a:ext cx="4143375" cy="261937"/>
          </a:xfrm>
          <a:prstGeom prst="rect">
            <a:avLst/>
          </a:prstGeom>
          <a:noFill/>
          <a:ln w="9525">
            <a:noFill/>
            <a:miter lim="800000"/>
            <a:headEnd/>
            <a:tailEnd/>
          </a:ln>
        </p:spPr>
        <p:txBody>
          <a:bodyPr>
            <a:spAutoFit/>
          </a:bodyPr>
          <a:lstStyle/>
          <a:p>
            <a:pPr>
              <a:spcBef>
                <a:spcPct val="50000"/>
              </a:spcBef>
            </a:pPr>
            <a:r>
              <a:rPr lang="en-GB" sz="1100">
                <a:latin typeface="Lucida Sans Unicode" pitchFamily="34" charset="0"/>
                <a:ea typeface="Arial Unicode MS" pitchFamily="34" charset="-128"/>
                <a:cs typeface="Arial Unicode MS" pitchFamily="34" charset="-128"/>
              </a:rPr>
              <a:t>Lamborn, et al. </a:t>
            </a:r>
            <a:r>
              <a:rPr lang="en-US" sz="1100">
                <a:latin typeface="Lucida Sans Unicode" pitchFamily="34" charset="0"/>
              </a:rPr>
              <a:t>Neuro-oncol 2008 10: 162-170</a:t>
            </a:r>
            <a:endParaRPr lang="en-GB" sz="1100">
              <a:latin typeface="Lucida Sans Unicode" pitchFamily="34" charset="0"/>
              <a:ea typeface="Arial Unicode MS" pitchFamily="34" charset="-128"/>
              <a:cs typeface="Arial Unicode MS" pitchFamily="34" charset="-128"/>
            </a:endParaRPr>
          </a:p>
        </p:txBody>
      </p:sp>
      <p:sp>
        <p:nvSpPr>
          <p:cNvPr id="27723" name="Rectangle 403"/>
          <p:cNvSpPr>
            <a:spLocks noChangeArrowheads="1"/>
          </p:cNvSpPr>
          <p:nvPr/>
        </p:nvSpPr>
        <p:spPr bwMode="auto">
          <a:xfrm>
            <a:off x="4000500" y="3143250"/>
            <a:ext cx="1022350" cy="3098800"/>
          </a:xfrm>
          <a:prstGeom prst="rect">
            <a:avLst/>
          </a:prstGeom>
          <a:noFill/>
          <a:ln w="25400">
            <a:solidFill>
              <a:srgbClr val="FF0000"/>
            </a:solidFill>
            <a:miter lim="800000"/>
            <a:headEnd/>
            <a:tailEnd/>
          </a:ln>
        </p:spPr>
        <p:txBody>
          <a:bodyPr wrap="none" anchor="ctr"/>
          <a:lstStyle/>
          <a:p>
            <a:endParaRPr lang="en-US" sz="1600">
              <a:latin typeface="Lucida Sans Unicode" pitchFamily="34" charset="0"/>
              <a:ea typeface="Arial Unicode MS" pitchFamily="34" charset="-128"/>
              <a:cs typeface="Arial Unicode MS" pitchFamily="34" charset="-128"/>
            </a:endParaRPr>
          </a:p>
        </p:txBody>
      </p:sp>
      <p:sp>
        <p:nvSpPr>
          <p:cNvPr id="27724" name="Rectangle 404"/>
          <p:cNvSpPr>
            <a:spLocks noChangeArrowheads="1"/>
          </p:cNvSpPr>
          <p:nvPr/>
        </p:nvSpPr>
        <p:spPr bwMode="auto">
          <a:xfrm>
            <a:off x="5929313" y="3143250"/>
            <a:ext cx="1022350" cy="3098800"/>
          </a:xfrm>
          <a:prstGeom prst="rect">
            <a:avLst/>
          </a:prstGeom>
          <a:noFill/>
          <a:ln w="25400">
            <a:solidFill>
              <a:srgbClr val="FF0000"/>
            </a:solidFill>
            <a:miter lim="800000"/>
            <a:headEnd/>
            <a:tailEnd/>
          </a:ln>
        </p:spPr>
        <p:txBody>
          <a:bodyPr wrap="none" anchor="ctr"/>
          <a:lstStyle/>
          <a:p>
            <a:endParaRPr lang="en-US" sz="1600">
              <a:latin typeface="Lucida Sans Unicode" pitchFamily="34" charset="0"/>
              <a:ea typeface="Arial Unicode MS" pitchFamily="34" charset="-128"/>
              <a:cs typeface="Arial Unicode MS" pitchFamily="34" charset="-128"/>
            </a:endParaRPr>
          </a:p>
        </p:txBody>
      </p:sp>
      <p:sp>
        <p:nvSpPr>
          <p:cNvPr id="27725" name="Rectangle 405"/>
          <p:cNvSpPr>
            <a:spLocks noChangeArrowheads="1"/>
          </p:cNvSpPr>
          <p:nvPr/>
        </p:nvSpPr>
        <p:spPr bwMode="auto">
          <a:xfrm>
            <a:off x="7858125" y="3143250"/>
            <a:ext cx="1022350" cy="3098800"/>
          </a:xfrm>
          <a:prstGeom prst="rect">
            <a:avLst/>
          </a:prstGeom>
          <a:noFill/>
          <a:ln w="25400">
            <a:solidFill>
              <a:srgbClr val="FF0000"/>
            </a:solidFill>
            <a:miter lim="800000"/>
            <a:headEnd/>
            <a:tailEnd/>
          </a:ln>
        </p:spPr>
        <p:txBody>
          <a:bodyPr wrap="none" anchor="ctr"/>
          <a:lstStyle/>
          <a:p>
            <a:endParaRPr lang="en-US" sz="1600">
              <a:latin typeface="Lucida Sans Unicode" pitchFamily="34" charset="0"/>
              <a:ea typeface="Arial Unicode MS" pitchFamily="34" charset="-128"/>
              <a:cs typeface="Arial Unicode MS" pitchFamily="34" charset="-128"/>
            </a:endParaRPr>
          </a:p>
        </p:txBody>
      </p:sp>
      <p:sp>
        <p:nvSpPr>
          <p:cNvPr id="27726" name="Rectangle 2"/>
          <p:cNvSpPr>
            <a:spLocks noChangeArrowheads="1"/>
          </p:cNvSpPr>
          <p:nvPr/>
        </p:nvSpPr>
        <p:spPr bwMode="invGray">
          <a:xfrm>
            <a:off x="323850" y="188913"/>
            <a:ext cx="8353425" cy="890587"/>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solidFill>
                  <a:srgbClr val="262626"/>
                </a:solidFill>
                <a:latin typeface="Lucida Sans Unicode" pitchFamily="34" charset="0"/>
              </a:rPr>
              <a:t>Мета-анализ исследований </a:t>
            </a:r>
            <a:r>
              <a:rPr lang="en-US" sz="3200" b="1">
                <a:solidFill>
                  <a:srgbClr val="262626"/>
                </a:solidFill>
                <a:latin typeface="Lucida Sans Unicode" pitchFamily="34" charset="0"/>
              </a:rPr>
              <a:t>II</a:t>
            </a:r>
            <a:r>
              <a:rPr lang="ru-RU" sz="3200" b="1">
                <a:solidFill>
                  <a:srgbClr val="262626"/>
                </a:solidFill>
                <a:latin typeface="Lucida Sans Unicode" pitchFamily="34" charset="0"/>
              </a:rPr>
              <a:t> фазы </a:t>
            </a:r>
          </a:p>
          <a:p>
            <a:pPr>
              <a:buClr>
                <a:schemeClr val="accent1"/>
              </a:buClr>
              <a:buSzPct val="68000"/>
              <a:buFont typeface="Wingdings 3" pitchFamily="18" charset="2"/>
              <a:buNone/>
            </a:pPr>
            <a:r>
              <a:rPr lang="ru-RU" sz="3200" b="1">
                <a:solidFill>
                  <a:srgbClr val="262626"/>
                </a:solidFill>
                <a:latin typeface="Lucida Sans Unicode" pitchFamily="34" charset="0"/>
              </a:rPr>
              <a:t>при глиомах </a:t>
            </a:r>
            <a:r>
              <a:rPr lang="en-US" sz="3200" b="1">
                <a:solidFill>
                  <a:srgbClr val="262626"/>
                </a:solidFill>
                <a:latin typeface="Lucida Sans Unicode" pitchFamily="34" charset="0"/>
              </a:rPr>
              <a:t>Gr III </a:t>
            </a:r>
            <a:r>
              <a:rPr lang="ru-RU" sz="3200" b="1">
                <a:solidFill>
                  <a:srgbClr val="262626"/>
                </a:solidFill>
                <a:latin typeface="Lucida Sans Unicode" pitchFamily="34" charset="0"/>
              </a:rPr>
              <a:t>и </a:t>
            </a:r>
            <a:r>
              <a:rPr lang="en-US" sz="3200" b="1">
                <a:solidFill>
                  <a:srgbClr val="262626"/>
                </a:solidFill>
                <a:latin typeface="Lucida Sans Unicode" pitchFamily="34" charset="0"/>
              </a:rPr>
              <a:t>Gr IV</a:t>
            </a:r>
            <a:endParaRPr lang="en-US" sz="3200">
              <a:solidFill>
                <a:srgbClr val="262626"/>
              </a:solidFill>
              <a:latin typeface="Lucida Sans Unicode" pitchFamily="34" charset="0"/>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5" name="Rectangle 9"/>
          <p:cNvSpPr>
            <a:spLocks noGrp="1" noChangeArrowheads="1"/>
          </p:cNvSpPr>
          <p:nvPr>
            <p:ph type="body" idx="4294967295"/>
          </p:nvPr>
        </p:nvSpPr>
        <p:spPr>
          <a:xfrm>
            <a:off x="457200" y="1214438"/>
            <a:ext cx="8472488" cy="4792662"/>
          </a:xfrm>
        </p:spPr>
        <p:txBody>
          <a:bodyPr>
            <a:normAutofit fontScale="85000" lnSpcReduction="20000"/>
          </a:bodyPr>
          <a:lstStyle/>
          <a:p>
            <a:pPr marL="365760" indent="-256032" eaLnBrk="1" fontAlgn="auto" hangingPunct="1">
              <a:spcBef>
                <a:spcPct val="0"/>
              </a:spcBef>
              <a:spcAft>
                <a:spcPct val="35000"/>
              </a:spcAft>
              <a:buFont typeface="Wingdings 3"/>
              <a:buChar char=""/>
              <a:defRPr/>
            </a:pPr>
            <a:r>
              <a:rPr lang="ru-RU" sz="2600" dirty="0" smtClean="0"/>
              <a:t>Выбор лекарственных средств  в лечении рецидива злокачественных глиом ограничен преимущественно </a:t>
            </a:r>
            <a:r>
              <a:rPr lang="ru-RU" sz="2600" dirty="0" err="1" smtClean="0"/>
              <a:t>алкилирующими</a:t>
            </a:r>
            <a:r>
              <a:rPr lang="ru-RU" sz="2600" dirty="0" smtClean="0"/>
              <a:t> препаратами:</a:t>
            </a:r>
            <a:endParaRPr lang="en-GB" sz="2600" dirty="0" smtClean="0"/>
          </a:p>
          <a:p>
            <a:pPr marL="621792" lvl="1" eaLnBrk="1" fontAlgn="auto" hangingPunct="1">
              <a:spcBef>
                <a:spcPct val="0"/>
              </a:spcBef>
              <a:spcAft>
                <a:spcPct val="35000"/>
              </a:spcAft>
              <a:buFont typeface="Verdana"/>
              <a:buChar char="◦"/>
              <a:defRPr/>
            </a:pPr>
            <a:r>
              <a:rPr lang="ru-RU" sz="2100" dirty="0" err="1" smtClean="0"/>
              <a:t>темозоломид</a:t>
            </a:r>
            <a:endParaRPr lang="en-GB" sz="2100" dirty="0" smtClean="0"/>
          </a:p>
          <a:p>
            <a:pPr marL="621792" lvl="1" eaLnBrk="1" fontAlgn="auto" hangingPunct="1">
              <a:spcBef>
                <a:spcPct val="0"/>
              </a:spcBef>
              <a:spcAft>
                <a:spcPct val="35000"/>
              </a:spcAft>
              <a:buFont typeface="Verdana"/>
              <a:buChar char="◦"/>
              <a:defRPr/>
            </a:pPr>
            <a:r>
              <a:rPr lang="ru-RU" sz="2100" dirty="0" smtClean="0"/>
              <a:t>производные </a:t>
            </a:r>
            <a:r>
              <a:rPr lang="ru-RU" sz="2100" dirty="0" err="1" smtClean="0"/>
              <a:t>нитрозомочевины</a:t>
            </a:r>
            <a:r>
              <a:rPr lang="en-GB" sz="2100" dirty="0" smtClean="0"/>
              <a:t> (</a:t>
            </a:r>
            <a:r>
              <a:rPr lang="ru-RU" sz="2100" dirty="0" err="1" smtClean="0"/>
              <a:t>кармустин</a:t>
            </a:r>
            <a:r>
              <a:rPr lang="en-GB" sz="2100" dirty="0" smtClean="0"/>
              <a:t>, </a:t>
            </a:r>
            <a:r>
              <a:rPr lang="ru-RU" sz="2100" dirty="0" err="1" smtClean="0"/>
              <a:t>ломустин</a:t>
            </a:r>
            <a:r>
              <a:rPr lang="ru-RU" sz="2100" dirty="0" smtClean="0"/>
              <a:t>, </a:t>
            </a:r>
            <a:r>
              <a:rPr lang="ru-RU" sz="2100" dirty="0" err="1" smtClean="0"/>
              <a:t>фотемустин</a:t>
            </a:r>
            <a:r>
              <a:rPr lang="en-GB" sz="2100" dirty="0" smtClean="0"/>
              <a:t>)</a:t>
            </a:r>
          </a:p>
          <a:p>
            <a:pPr marL="621792" lvl="1" eaLnBrk="1" fontAlgn="auto" hangingPunct="1">
              <a:spcBef>
                <a:spcPct val="0"/>
              </a:spcBef>
              <a:spcAft>
                <a:spcPct val="35000"/>
              </a:spcAft>
              <a:buFont typeface="Verdana"/>
              <a:buChar char="◦"/>
              <a:defRPr/>
            </a:pPr>
            <a:r>
              <a:rPr lang="ru-RU" sz="2100" dirty="0" err="1" smtClean="0"/>
              <a:t>карбоплатин</a:t>
            </a:r>
            <a:endParaRPr lang="en-GB" sz="2100" dirty="0" smtClean="0"/>
          </a:p>
          <a:p>
            <a:pPr marL="621792" lvl="1" eaLnBrk="1" fontAlgn="auto" hangingPunct="1">
              <a:spcBef>
                <a:spcPct val="0"/>
              </a:spcBef>
              <a:spcAft>
                <a:spcPct val="35000"/>
              </a:spcAft>
              <a:buFont typeface="Verdana"/>
              <a:buChar char="◦"/>
              <a:defRPr/>
            </a:pPr>
            <a:r>
              <a:rPr lang="ru-RU" sz="2100" dirty="0" err="1" smtClean="0"/>
              <a:t>прокарбазин</a:t>
            </a:r>
            <a:endParaRPr lang="en-GB" sz="2100" dirty="0" smtClean="0"/>
          </a:p>
          <a:p>
            <a:pPr marL="365760" indent="-256032" eaLnBrk="1" fontAlgn="auto" hangingPunct="1">
              <a:spcBef>
                <a:spcPct val="0"/>
              </a:spcBef>
              <a:spcAft>
                <a:spcPct val="35000"/>
              </a:spcAft>
              <a:buFont typeface="Wingdings 3"/>
              <a:buChar char=""/>
              <a:defRPr/>
            </a:pPr>
            <a:r>
              <a:rPr lang="ru-RU" sz="2900" dirty="0" smtClean="0"/>
              <a:t>Данные клинических исследований свидетельствуют об ограниченной эффективности существующих препаратов</a:t>
            </a:r>
            <a:r>
              <a:rPr lang="en-GB" sz="2900" dirty="0" smtClean="0"/>
              <a:t>:</a:t>
            </a:r>
            <a:r>
              <a:rPr lang="en-GB" sz="2400" baseline="30000" dirty="0" smtClean="0"/>
              <a:t>1–4</a:t>
            </a:r>
            <a:r>
              <a:rPr lang="en-GB" sz="2400" dirty="0" smtClean="0"/>
              <a:t> </a:t>
            </a:r>
          </a:p>
          <a:p>
            <a:pPr marL="621792" lvl="1" eaLnBrk="1" fontAlgn="auto" hangingPunct="1">
              <a:spcBef>
                <a:spcPct val="0"/>
              </a:spcBef>
              <a:spcAft>
                <a:spcPct val="35000"/>
              </a:spcAft>
              <a:buFont typeface="Verdana"/>
              <a:buChar char="◦"/>
              <a:defRPr/>
            </a:pPr>
            <a:r>
              <a:rPr lang="ru-RU" dirty="0" smtClean="0"/>
              <a:t>Частота объективного ответа</a:t>
            </a:r>
            <a:r>
              <a:rPr lang="en-GB" dirty="0" smtClean="0"/>
              <a:t> &lt;10% </a:t>
            </a:r>
          </a:p>
          <a:p>
            <a:pPr marL="621792" lvl="1" eaLnBrk="1" fontAlgn="auto" hangingPunct="1">
              <a:spcBef>
                <a:spcPct val="0"/>
              </a:spcBef>
              <a:spcAft>
                <a:spcPct val="35000"/>
              </a:spcAft>
              <a:buFont typeface="Verdana"/>
              <a:buChar char="◦"/>
              <a:defRPr/>
            </a:pPr>
            <a:r>
              <a:rPr lang="ru-RU" dirty="0" smtClean="0"/>
              <a:t>Медиана выживаемости без прогрессирования</a:t>
            </a:r>
            <a:r>
              <a:rPr lang="en-GB" dirty="0" smtClean="0"/>
              <a:t> &lt;15 </a:t>
            </a:r>
            <a:r>
              <a:rPr lang="ru-RU" dirty="0" smtClean="0"/>
              <a:t>недель </a:t>
            </a:r>
            <a:endParaRPr lang="en-GB" dirty="0" smtClean="0"/>
          </a:p>
          <a:p>
            <a:pPr marL="621792" lvl="1" eaLnBrk="1" fontAlgn="auto" hangingPunct="1">
              <a:spcBef>
                <a:spcPct val="0"/>
              </a:spcBef>
              <a:spcAft>
                <a:spcPct val="35000"/>
              </a:spcAft>
              <a:buFont typeface="Verdana"/>
              <a:buChar char="◦"/>
              <a:defRPr/>
            </a:pPr>
            <a:r>
              <a:rPr lang="ru-RU" dirty="0" smtClean="0"/>
              <a:t>Медиана общей выживаемости</a:t>
            </a:r>
            <a:r>
              <a:rPr lang="en-GB" dirty="0" smtClean="0"/>
              <a:t> &lt;40 </a:t>
            </a:r>
            <a:r>
              <a:rPr lang="ru-RU" dirty="0" smtClean="0"/>
              <a:t>недель </a:t>
            </a:r>
            <a:endParaRPr lang="en-GB" dirty="0" smtClean="0"/>
          </a:p>
        </p:txBody>
      </p:sp>
      <p:sp>
        <p:nvSpPr>
          <p:cNvPr id="294916" name="Rectangle 6"/>
          <p:cNvSpPr>
            <a:spLocks noChangeArrowheads="1"/>
          </p:cNvSpPr>
          <p:nvPr/>
        </p:nvSpPr>
        <p:spPr bwMode="auto">
          <a:xfrm>
            <a:off x="2808288" y="6092825"/>
            <a:ext cx="6335712" cy="396875"/>
          </a:xfrm>
          <a:prstGeom prst="rect">
            <a:avLst/>
          </a:prstGeom>
          <a:noFill/>
          <a:ln w="9525">
            <a:noFill/>
            <a:miter lim="800000"/>
            <a:headEnd/>
            <a:tailEnd/>
          </a:ln>
        </p:spPr>
        <p:txBody>
          <a:bodyPr>
            <a:spAutoFit/>
          </a:bodyPr>
          <a:lstStyle/>
          <a:p>
            <a:pPr fontAlgn="auto">
              <a:spcBef>
                <a:spcPct val="50000"/>
              </a:spcBef>
              <a:spcAft>
                <a:spcPts val="0"/>
              </a:spcAft>
              <a:defRPr/>
            </a:pPr>
            <a:r>
              <a:rPr lang="en-GB" sz="1000" b="1" dirty="0">
                <a:solidFill>
                  <a:schemeClr val="tx2">
                    <a:lumMod val="50000"/>
                  </a:schemeClr>
                </a:solidFill>
                <a:latin typeface="+mn-lt"/>
                <a:ea typeface="Arial Unicode MS" pitchFamily="34" charset="-128"/>
                <a:cs typeface="Arial Unicode MS" pitchFamily="34" charset="-128"/>
              </a:rPr>
              <a:t>1.</a:t>
            </a:r>
            <a:r>
              <a:rPr lang="en-GB" sz="1000" dirty="0">
                <a:solidFill>
                  <a:schemeClr val="tx2">
                    <a:lumMod val="50000"/>
                  </a:schemeClr>
                </a:solidFill>
                <a:latin typeface="+mn-lt"/>
                <a:ea typeface="Arial Unicode MS" pitchFamily="34" charset="-128"/>
                <a:cs typeface="Arial Unicode MS" pitchFamily="34" charset="-128"/>
              </a:rPr>
              <a:t> Wong, et al. JCO 1999; </a:t>
            </a:r>
            <a:r>
              <a:rPr lang="en-GB" sz="1000" b="1" dirty="0">
                <a:solidFill>
                  <a:schemeClr val="tx2">
                    <a:lumMod val="50000"/>
                  </a:schemeClr>
                </a:solidFill>
                <a:latin typeface="+mn-lt"/>
                <a:ea typeface="Arial Unicode MS" pitchFamily="34" charset="-128"/>
                <a:cs typeface="Arial Unicode MS" pitchFamily="34" charset="-128"/>
              </a:rPr>
              <a:t>2.</a:t>
            </a:r>
            <a:r>
              <a:rPr lang="en-GB" sz="1000" dirty="0">
                <a:solidFill>
                  <a:schemeClr val="tx2">
                    <a:lumMod val="50000"/>
                  </a:schemeClr>
                </a:solidFill>
                <a:latin typeface="+mn-lt"/>
                <a:ea typeface="Arial Unicode MS" pitchFamily="34" charset="-128"/>
                <a:cs typeface="Arial Unicode MS" pitchFamily="34" charset="-128"/>
              </a:rPr>
              <a:t> </a:t>
            </a:r>
            <a:r>
              <a:rPr lang="it-IT" sz="1000" dirty="0">
                <a:solidFill>
                  <a:schemeClr val="tx2">
                    <a:lumMod val="50000"/>
                  </a:schemeClr>
                </a:solidFill>
                <a:latin typeface="+mn-lt"/>
                <a:ea typeface="Arial Unicode MS" pitchFamily="34" charset="-128"/>
                <a:cs typeface="Arial Unicode MS" pitchFamily="34" charset="-128"/>
              </a:rPr>
              <a:t>Ballman, et al. Neuro Oncol 2006; </a:t>
            </a:r>
            <a:r>
              <a:rPr lang="it-IT" sz="1000" b="1" dirty="0">
                <a:solidFill>
                  <a:schemeClr val="tx2">
                    <a:lumMod val="50000"/>
                  </a:schemeClr>
                </a:solidFill>
                <a:latin typeface="+mn-lt"/>
                <a:ea typeface="Arial Unicode MS" pitchFamily="34" charset="-128"/>
                <a:cs typeface="Arial Unicode MS" pitchFamily="34" charset="-128"/>
              </a:rPr>
              <a:t>3.</a:t>
            </a:r>
            <a:r>
              <a:rPr lang="it-IT" sz="1000" dirty="0">
                <a:solidFill>
                  <a:schemeClr val="tx2">
                    <a:lumMod val="50000"/>
                  </a:schemeClr>
                </a:solidFill>
                <a:latin typeface="+mn-lt"/>
                <a:ea typeface="Arial Unicode MS" pitchFamily="34" charset="-128"/>
                <a:cs typeface="Arial Unicode MS" pitchFamily="34" charset="-128"/>
              </a:rPr>
              <a:t> Lamborn, et al. Neuro Oncol 2008</a:t>
            </a:r>
            <a:br>
              <a:rPr lang="it-IT" sz="1000" dirty="0">
                <a:solidFill>
                  <a:schemeClr val="tx2">
                    <a:lumMod val="50000"/>
                  </a:schemeClr>
                </a:solidFill>
                <a:latin typeface="+mn-lt"/>
                <a:ea typeface="Arial Unicode MS" pitchFamily="34" charset="-128"/>
                <a:cs typeface="Arial Unicode MS" pitchFamily="34" charset="-128"/>
              </a:rPr>
            </a:br>
            <a:r>
              <a:rPr lang="it-IT" sz="1000" b="1" dirty="0">
                <a:solidFill>
                  <a:schemeClr val="tx2">
                    <a:lumMod val="50000"/>
                  </a:schemeClr>
                </a:solidFill>
                <a:latin typeface="+mn-lt"/>
                <a:ea typeface="Arial Unicode MS" pitchFamily="34" charset="-128"/>
                <a:cs typeface="Arial Unicode MS" pitchFamily="34" charset="-128"/>
              </a:rPr>
              <a:t>4.</a:t>
            </a:r>
            <a:r>
              <a:rPr lang="it-IT" sz="1000" dirty="0">
                <a:solidFill>
                  <a:schemeClr val="tx2">
                    <a:lumMod val="50000"/>
                  </a:schemeClr>
                </a:solidFill>
                <a:latin typeface="+mn-lt"/>
                <a:ea typeface="Arial Unicode MS" pitchFamily="34" charset="-128"/>
                <a:cs typeface="Arial Unicode MS" pitchFamily="34" charset="-128"/>
              </a:rPr>
              <a:t> Hart, et al. Cochrane Database Syst Rev 2008; </a:t>
            </a:r>
            <a:r>
              <a:rPr lang="it-IT" sz="1000" b="1" dirty="0">
                <a:solidFill>
                  <a:schemeClr val="tx2">
                    <a:lumMod val="50000"/>
                  </a:schemeClr>
                </a:solidFill>
                <a:latin typeface="+mn-lt"/>
                <a:ea typeface="Arial Unicode MS" pitchFamily="34" charset="-128"/>
                <a:cs typeface="Arial Unicode MS" pitchFamily="34" charset="-128"/>
              </a:rPr>
              <a:t>5. </a:t>
            </a:r>
            <a:r>
              <a:rPr lang="it-IT" sz="1000" dirty="0">
                <a:solidFill>
                  <a:schemeClr val="tx2">
                    <a:lumMod val="50000"/>
                  </a:schemeClr>
                </a:solidFill>
                <a:latin typeface="+mn-lt"/>
                <a:ea typeface="Arial Unicode MS" pitchFamily="34" charset="-128"/>
                <a:cs typeface="Arial Unicode MS" pitchFamily="34" charset="-128"/>
              </a:rPr>
              <a:t>Fine, et al. ASCO 2008  </a:t>
            </a:r>
            <a:endParaRPr lang="en-GB" sz="1000" dirty="0">
              <a:solidFill>
                <a:schemeClr val="tx2">
                  <a:lumMod val="50000"/>
                </a:schemeClr>
              </a:solidFill>
              <a:latin typeface="+mn-lt"/>
              <a:ea typeface="Arial Unicode MS" pitchFamily="34" charset="-128"/>
              <a:cs typeface="Arial Unicode MS" pitchFamily="34" charset="-128"/>
            </a:endParaRPr>
          </a:p>
        </p:txBody>
      </p:sp>
      <p:sp>
        <p:nvSpPr>
          <p:cNvPr id="28676" name="Rectangle 2"/>
          <p:cNvSpPr>
            <a:spLocks noChangeArrowheads="1"/>
          </p:cNvSpPr>
          <p:nvPr/>
        </p:nvSpPr>
        <p:spPr bwMode="invGray">
          <a:xfrm>
            <a:off x="395288" y="450850"/>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dirty="0" smtClean="0">
                <a:solidFill>
                  <a:srgbClr val="262626"/>
                </a:solidFill>
                <a:latin typeface="Lucida Sans Unicode" pitchFamily="34" charset="0"/>
              </a:rPr>
              <a:t>Химиотерапия</a:t>
            </a:r>
            <a:endParaRPr lang="en-US" sz="3200" dirty="0">
              <a:solidFill>
                <a:srgbClr val="262626"/>
              </a:solidFill>
              <a:latin typeface="Lucida Sans Unicode" pitchFamily="34" charset="0"/>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ctrTitle"/>
          </p:nvPr>
        </p:nvSpPr>
        <p:spPr>
          <a:xfrm>
            <a:off x="1214414" y="428604"/>
            <a:ext cx="7634312" cy="2913070"/>
          </a:xfrm>
        </p:spPr>
        <p:txBody>
          <a:bodyPr>
            <a:noAutofit/>
          </a:bodyPr>
          <a:lstStyle/>
          <a:p>
            <a:pPr eaLnBrk="1" fontAlgn="auto" hangingPunct="1">
              <a:spcAft>
                <a:spcPts val="0"/>
              </a:spcAft>
              <a:defRPr/>
            </a:pPr>
            <a:r>
              <a:rPr lang="ru-RU" sz="4400" dirty="0" smtClean="0"/>
              <a:t> </a:t>
            </a:r>
            <a:r>
              <a:rPr lang="ru-RU" sz="4400" dirty="0" err="1" smtClean="0"/>
              <a:t>Авастин</a:t>
            </a:r>
            <a:r>
              <a:rPr lang="ru-RU" sz="4400" dirty="0" smtClean="0"/>
              <a:t> в лечении   больных с рецидивом </a:t>
            </a:r>
            <a:r>
              <a:rPr lang="ru-RU" sz="4400" dirty="0" err="1" smtClean="0"/>
              <a:t>глиобластомы</a:t>
            </a:r>
            <a:endParaRPr lang="en-US" sz="4400" dirty="0" smtClean="0"/>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Group 3"/>
          <p:cNvGrpSpPr>
            <a:grpSpLocks/>
          </p:cNvGrpSpPr>
          <p:nvPr/>
        </p:nvGrpSpPr>
        <p:grpSpPr bwMode="auto">
          <a:xfrm>
            <a:off x="457200" y="1844675"/>
            <a:ext cx="8229600" cy="4067175"/>
            <a:chOff x="288" y="845"/>
            <a:chExt cx="5184" cy="2726"/>
          </a:xfrm>
        </p:grpSpPr>
        <p:pic>
          <p:nvPicPr>
            <p:cNvPr id="30726" name="Picture 4" descr="Image 12"/>
            <p:cNvPicPr>
              <a:picLocks noChangeAspect="1" noChangeArrowheads="1"/>
            </p:cNvPicPr>
            <p:nvPr/>
          </p:nvPicPr>
          <p:blipFill>
            <a:blip r:embed="rId3" cstate="print"/>
            <a:srcRect/>
            <a:stretch>
              <a:fillRect/>
            </a:stretch>
          </p:blipFill>
          <p:spPr bwMode="auto">
            <a:xfrm>
              <a:off x="288" y="845"/>
              <a:ext cx="5184" cy="2726"/>
            </a:xfrm>
            <a:prstGeom prst="rect">
              <a:avLst/>
            </a:prstGeom>
            <a:noFill/>
            <a:ln w="9525">
              <a:solidFill>
                <a:schemeClr val="accent1"/>
              </a:solidFill>
              <a:miter lim="800000"/>
              <a:headEnd/>
              <a:tailEnd/>
            </a:ln>
          </p:spPr>
        </p:pic>
        <p:sp>
          <p:nvSpPr>
            <p:cNvPr id="30727" name="Text Box 5"/>
            <p:cNvSpPr txBox="1">
              <a:spLocks noChangeArrowheads="1"/>
            </p:cNvSpPr>
            <p:nvPr/>
          </p:nvSpPr>
          <p:spPr bwMode="gray">
            <a:xfrm>
              <a:off x="799" y="1110"/>
              <a:ext cx="346" cy="204"/>
            </a:xfrm>
            <a:prstGeom prst="rect">
              <a:avLst/>
            </a:prstGeom>
            <a:noFill/>
            <a:ln w="12700">
              <a:noFill/>
              <a:miter lim="800000"/>
              <a:headEnd type="none" w="sm" len="sm"/>
              <a:tailEnd type="none" w="sm" len="sm"/>
            </a:ln>
          </p:spPr>
          <p:txBody>
            <a:bodyPr wrap="none">
              <a:spAutoFit/>
            </a:bodyPr>
            <a:lstStyle/>
            <a:p>
              <a:pPr eaLnBrk="0" hangingPunct="0"/>
              <a:r>
                <a:rPr lang="en-GB" sz="1400" b="1">
                  <a:solidFill>
                    <a:schemeClr val="bg1"/>
                  </a:solidFill>
                  <a:latin typeface="Lucida Sans Unicode" pitchFamily="34" charset="0"/>
                  <a:ea typeface="Arial Unicode MS" pitchFamily="34" charset="-128"/>
                  <a:cs typeface="Arial Unicode MS" pitchFamily="34" charset="-128"/>
                </a:rPr>
                <a:t>EGF</a:t>
              </a:r>
            </a:p>
          </p:txBody>
        </p:sp>
        <p:sp>
          <p:nvSpPr>
            <p:cNvPr id="30728" name="Text Box 6"/>
            <p:cNvSpPr txBox="1">
              <a:spLocks noChangeArrowheads="1"/>
            </p:cNvSpPr>
            <p:nvPr/>
          </p:nvSpPr>
          <p:spPr bwMode="gray">
            <a:xfrm>
              <a:off x="1125" y="901"/>
              <a:ext cx="631" cy="206"/>
            </a:xfrm>
            <a:prstGeom prst="rect">
              <a:avLst/>
            </a:prstGeom>
            <a:noFill/>
            <a:ln w="12700">
              <a:noFill/>
              <a:miter lim="800000"/>
              <a:headEnd type="none" w="sm" len="sm"/>
              <a:tailEnd type="none" w="sm" len="sm"/>
            </a:ln>
          </p:spPr>
          <p:txBody>
            <a:bodyPr wrap="none">
              <a:spAutoFit/>
            </a:bodyPr>
            <a:lstStyle/>
            <a:p>
              <a:pPr eaLnBrk="0" hangingPunct="0"/>
              <a:r>
                <a:rPr lang="ru-RU" sz="1400" b="1">
                  <a:solidFill>
                    <a:schemeClr val="bg1"/>
                  </a:solidFill>
                  <a:latin typeface="Lucida Sans Unicode" pitchFamily="34" charset="0"/>
                  <a:ea typeface="Arial Unicode MS" pitchFamily="34" charset="-128"/>
                  <a:cs typeface="Arial Unicode MS" pitchFamily="34" charset="-128"/>
                  <a:sym typeface="Symbol" pitchFamily="18" charset="2"/>
                </a:rPr>
                <a:t>Гипоксия</a:t>
              </a:r>
              <a:endParaRPr lang="en-GB" sz="1400" b="1">
                <a:solidFill>
                  <a:schemeClr val="bg1"/>
                </a:solidFill>
                <a:latin typeface="Lucida Sans Unicode" pitchFamily="34" charset="0"/>
                <a:ea typeface="Arial Unicode MS" pitchFamily="34" charset="-128"/>
                <a:cs typeface="Arial Unicode MS" pitchFamily="34" charset="-128"/>
                <a:sym typeface="Symbol" pitchFamily="18" charset="2"/>
              </a:endParaRPr>
            </a:p>
          </p:txBody>
        </p:sp>
        <p:sp>
          <p:nvSpPr>
            <p:cNvPr id="30729" name="Text Box 7"/>
            <p:cNvSpPr txBox="1">
              <a:spLocks noChangeArrowheads="1"/>
            </p:cNvSpPr>
            <p:nvPr/>
          </p:nvSpPr>
          <p:spPr bwMode="gray">
            <a:xfrm>
              <a:off x="1714" y="882"/>
              <a:ext cx="427" cy="205"/>
            </a:xfrm>
            <a:prstGeom prst="rect">
              <a:avLst/>
            </a:prstGeom>
            <a:noFill/>
            <a:ln w="12700">
              <a:noFill/>
              <a:miter lim="800000"/>
              <a:headEnd type="none" w="sm" len="sm"/>
              <a:tailEnd type="none" w="sm" len="sm"/>
            </a:ln>
          </p:spPr>
          <p:txBody>
            <a:bodyPr wrap="none">
              <a:spAutoFit/>
            </a:bodyPr>
            <a:lstStyle/>
            <a:p>
              <a:pPr eaLnBrk="0" hangingPunct="0"/>
              <a:r>
                <a:rPr lang="en-GB" sz="1400" b="1">
                  <a:solidFill>
                    <a:schemeClr val="bg1"/>
                  </a:solidFill>
                  <a:latin typeface="Lucida Sans Unicode" pitchFamily="34" charset="0"/>
                  <a:ea typeface="Arial Unicode MS" pitchFamily="34" charset="-128"/>
                  <a:cs typeface="Arial Unicode MS" pitchFamily="34" charset="-128"/>
                </a:rPr>
                <a:t>PDGF</a:t>
              </a:r>
            </a:p>
          </p:txBody>
        </p:sp>
        <p:sp>
          <p:nvSpPr>
            <p:cNvPr id="30730" name="Text Box 8"/>
            <p:cNvSpPr txBox="1">
              <a:spLocks noChangeArrowheads="1"/>
            </p:cNvSpPr>
            <p:nvPr/>
          </p:nvSpPr>
          <p:spPr bwMode="gray">
            <a:xfrm>
              <a:off x="597" y="1378"/>
              <a:ext cx="314" cy="203"/>
            </a:xfrm>
            <a:prstGeom prst="rect">
              <a:avLst/>
            </a:prstGeom>
            <a:noFill/>
            <a:ln w="12700">
              <a:noFill/>
              <a:miter lim="800000"/>
              <a:headEnd type="none" w="sm" len="sm"/>
              <a:tailEnd type="none" w="sm" len="sm"/>
            </a:ln>
          </p:spPr>
          <p:txBody>
            <a:bodyPr wrap="none">
              <a:spAutoFit/>
            </a:bodyPr>
            <a:lstStyle/>
            <a:p>
              <a:pPr eaLnBrk="0" hangingPunct="0"/>
              <a:r>
                <a:rPr lang="en-GB" sz="1400" b="1">
                  <a:solidFill>
                    <a:schemeClr val="bg1"/>
                  </a:solidFill>
                  <a:latin typeface="Lucida Sans Unicode" pitchFamily="34" charset="0"/>
                  <a:ea typeface="Arial Unicode MS" pitchFamily="34" charset="-128"/>
                  <a:cs typeface="Arial Unicode MS" pitchFamily="34" charset="-128"/>
                </a:rPr>
                <a:t>IL-8</a:t>
              </a:r>
            </a:p>
          </p:txBody>
        </p:sp>
        <p:sp>
          <p:nvSpPr>
            <p:cNvPr id="30731" name="Text Box 9"/>
            <p:cNvSpPr txBox="1">
              <a:spLocks noChangeArrowheads="1"/>
            </p:cNvSpPr>
            <p:nvPr/>
          </p:nvSpPr>
          <p:spPr bwMode="gray">
            <a:xfrm>
              <a:off x="583" y="1643"/>
              <a:ext cx="407" cy="204"/>
            </a:xfrm>
            <a:prstGeom prst="rect">
              <a:avLst/>
            </a:prstGeom>
            <a:noFill/>
            <a:ln w="12700">
              <a:noFill/>
              <a:miter lim="800000"/>
              <a:headEnd type="none" w="sm" len="sm"/>
              <a:tailEnd type="none" w="sm" len="sm"/>
            </a:ln>
          </p:spPr>
          <p:txBody>
            <a:bodyPr wrap="none">
              <a:spAutoFit/>
            </a:bodyPr>
            <a:lstStyle/>
            <a:p>
              <a:pPr eaLnBrk="0" hangingPunct="0"/>
              <a:r>
                <a:rPr lang="en-GB" sz="1400" b="1">
                  <a:solidFill>
                    <a:schemeClr val="bg1"/>
                  </a:solidFill>
                  <a:latin typeface="Lucida Sans Unicode" pitchFamily="34" charset="0"/>
                  <a:ea typeface="Arial Unicode MS" pitchFamily="34" charset="-128"/>
                  <a:cs typeface="Arial Unicode MS" pitchFamily="34" charset="-128"/>
                </a:rPr>
                <a:t>bFGF</a:t>
              </a:r>
            </a:p>
          </p:txBody>
        </p:sp>
        <p:sp>
          <p:nvSpPr>
            <p:cNvPr id="30732" name="Text Box 10"/>
            <p:cNvSpPr txBox="1">
              <a:spLocks noChangeArrowheads="1"/>
            </p:cNvSpPr>
            <p:nvPr/>
          </p:nvSpPr>
          <p:spPr bwMode="gray">
            <a:xfrm>
              <a:off x="564" y="1878"/>
              <a:ext cx="491" cy="206"/>
            </a:xfrm>
            <a:prstGeom prst="rect">
              <a:avLst/>
            </a:prstGeom>
            <a:noFill/>
            <a:ln w="12700">
              <a:noFill/>
              <a:miter lim="800000"/>
              <a:headEnd type="none" w="sm" len="sm"/>
              <a:tailEnd type="none" w="sm" len="sm"/>
            </a:ln>
          </p:spPr>
          <p:txBody>
            <a:bodyPr wrap="none">
              <a:spAutoFit/>
            </a:bodyPr>
            <a:lstStyle/>
            <a:p>
              <a:pPr algn="ctr" eaLnBrk="0" hangingPunct="0"/>
              <a:r>
                <a:rPr lang="en-GB" sz="1400" b="1">
                  <a:solidFill>
                    <a:schemeClr val="bg1"/>
                  </a:solidFill>
                  <a:latin typeface="Lucida Sans Unicode" pitchFamily="34" charset="0"/>
                  <a:ea typeface="Arial Unicode MS" pitchFamily="34" charset="-128"/>
                  <a:cs typeface="Arial Unicode MS" pitchFamily="34" charset="-128"/>
                </a:rPr>
                <a:t>COX-2</a:t>
              </a:r>
            </a:p>
          </p:txBody>
        </p:sp>
        <p:sp>
          <p:nvSpPr>
            <p:cNvPr id="30733" name="Text Box 11"/>
            <p:cNvSpPr txBox="1">
              <a:spLocks noChangeArrowheads="1"/>
            </p:cNvSpPr>
            <p:nvPr/>
          </p:nvSpPr>
          <p:spPr bwMode="gray">
            <a:xfrm>
              <a:off x="2086" y="1596"/>
              <a:ext cx="1325" cy="206"/>
            </a:xfrm>
            <a:prstGeom prst="rect">
              <a:avLst/>
            </a:prstGeom>
            <a:noFill/>
            <a:ln w="12700">
              <a:noFill/>
              <a:miter lim="800000"/>
              <a:headEnd type="none" w="sm" len="sm"/>
              <a:tailEnd type="none" w="sm" len="sm"/>
            </a:ln>
          </p:spPr>
          <p:txBody>
            <a:bodyPr wrap="none">
              <a:spAutoFit/>
            </a:bodyPr>
            <a:lstStyle/>
            <a:p>
              <a:pPr eaLnBrk="0" hangingPunct="0"/>
              <a:r>
                <a:rPr lang="ru-RU" sz="1400" b="1">
                  <a:solidFill>
                    <a:schemeClr val="bg1"/>
                  </a:solidFill>
                  <a:latin typeface="Lucida Sans Unicode" pitchFamily="34" charset="0"/>
                  <a:ea typeface="Arial Unicode MS" pitchFamily="34" charset="-128"/>
                  <a:cs typeface="Arial Unicode MS" pitchFamily="34" charset="-128"/>
                </a:rPr>
                <a:t>Высвобождение </a:t>
              </a:r>
              <a:r>
                <a:rPr lang="en-GB" sz="1400" b="1">
                  <a:solidFill>
                    <a:schemeClr val="bg1"/>
                  </a:solidFill>
                  <a:latin typeface="Lucida Sans Unicode" pitchFamily="34" charset="0"/>
                  <a:ea typeface="Arial Unicode MS" pitchFamily="34" charset="-128"/>
                  <a:cs typeface="Arial Unicode MS" pitchFamily="34" charset="-128"/>
                </a:rPr>
                <a:t>VEGF</a:t>
              </a:r>
            </a:p>
          </p:txBody>
        </p:sp>
        <p:sp>
          <p:nvSpPr>
            <p:cNvPr id="30734" name="Text Box 12"/>
            <p:cNvSpPr txBox="1">
              <a:spLocks noChangeArrowheads="1"/>
            </p:cNvSpPr>
            <p:nvPr/>
          </p:nvSpPr>
          <p:spPr bwMode="gray">
            <a:xfrm>
              <a:off x="3452" y="1466"/>
              <a:ext cx="1527" cy="351"/>
            </a:xfrm>
            <a:prstGeom prst="rect">
              <a:avLst/>
            </a:prstGeom>
            <a:noFill/>
            <a:ln w="12700">
              <a:noFill/>
              <a:miter lim="800000"/>
              <a:headEnd type="none" w="sm" len="sm"/>
              <a:tailEnd type="none" w="sm" len="sm"/>
            </a:ln>
          </p:spPr>
          <p:txBody>
            <a:bodyPr wrap="none">
              <a:spAutoFit/>
            </a:bodyPr>
            <a:lstStyle/>
            <a:p>
              <a:pPr eaLnBrk="0" hangingPunct="0"/>
              <a:r>
                <a:rPr lang="ru-RU" sz="1400" b="1">
                  <a:solidFill>
                    <a:schemeClr val="bg1"/>
                  </a:solidFill>
                  <a:latin typeface="Lucida Sans Unicode" pitchFamily="34" charset="0"/>
                  <a:ea typeface="Arial Unicode MS" pitchFamily="34" charset="-128"/>
                  <a:cs typeface="Arial Unicode MS" pitchFamily="34" charset="-128"/>
                </a:rPr>
                <a:t>Связывание и активация</a:t>
              </a:r>
            </a:p>
            <a:p>
              <a:pPr eaLnBrk="0" hangingPunct="0"/>
              <a:r>
                <a:rPr lang="ru-RU" sz="1400" b="1">
                  <a:solidFill>
                    <a:schemeClr val="bg1"/>
                  </a:solidFill>
                  <a:latin typeface="Lucida Sans Unicode" pitchFamily="34" charset="0"/>
                  <a:ea typeface="Arial Unicode MS" pitchFamily="34" charset="-128"/>
                  <a:cs typeface="Arial Unicode MS" pitchFamily="34" charset="-128"/>
                </a:rPr>
                <a:t>рецептора</a:t>
              </a:r>
              <a:r>
                <a:rPr lang="en-GB" sz="1400" b="1">
                  <a:solidFill>
                    <a:schemeClr val="bg1"/>
                  </a:solidFill>
                  <a:latin typeface="Lucida Sans Unicode" pitchFamily="34" charset="0"/>
                  <a:ea typeface="Arial Unicode MS" pitchFamily="34" charset="-128"/>
                  <a:cs typeface="Arial Unicode MS" pitchFamily="34" charset="-128"/>
                </a:rPr>
                <a:t> VEGF</a:t>
              </a:r>
            </a:p>
          </p:txBody>
        </p:sp>
        <p:sp>
          <p:nvSpPr>
            <p:cNvPr id="30735" name="Text Box 13"/>
            <p:cNvSpPr txBox="1">
              <a:spLocks noChangeArrowheads="1"/>
            </p:cNvSpPr>
            <p:nvPr/>
          </p:nvSpPr>
          <p:spPr bwMode="gray">
            <a:xfrm>
              <a:off x="2105" y="1021"/>
              <a:ext cx="401" cy="204"/>
            </a:xfrm>
            <a:prstGeom prst="rect">
              <a:avLst/>
            </a:prstGeom>
            <a:noFill/>
            <a:ln w="12700">
              <a:noFill/>
              <a:miter lim="800000"/>
              <a:headEnd type="none" w="sm" len="sm"/>
              <a:tailEnd type="none" w="sm" len="sm"/>
            </a:ln>
          </p:spPr>
          <p:txBody>
            <a:bodyPr wrap="none">
              <a:spAutoFit/>
            </a:bodyPr>
            <a:lstStyle/>
            <a:p>
              <a:pPr eaLnBrk="0" hangingPunct="0"/>
              <a:r>
                <a:rPr lang="en-GB" sz="1400" b="1">
                  <a:solidFill>
                    <a:schemeClr val="bg1"/>
                  </a:solidFill>
                  <a:latin typeface="Lucida Sans Unicode" pitchFamily="34" charset="0"/>
                  <a:ea typeface="Arial Unicode MS" pitchFamily="34" charset="-128"/>
                  <a:cs typeface="Arial Unicode MS" pitchFamily="34" charset="-128"/>
                </a:rPr>
                <a:t>IGF-1</a:t>
              </a:r>
              <a:endParaRPr lang="en-GB" sz="1400" b="1" baseline="-25000">
                <a:solidFill>
                  <a:schemeClr val="bg1"/>
                </a:solidFill>
                <a:latin typeface="Lucida Sans Unicode" pitchFamily="34" charset="0"/>
                <a:ea typeface="Arial Unicode MS" pitchFamily="34" charset="-128"/>
                <a:cs typeface="Arial Unicode MS" pitchFamily="34" charset="-128"/>
              </a:endParaRPr>
            </a:p>
          </p:txBody>
        </p:sp>
        <p:sp>
          <p:nvSpPr>
            <p:cNvPr id="30736" name="Text Box 14"/>
            <p:cNvSpPr txBox="1">
              <a:spLocks noChangeArrowheads="1"/>
            </p:cNvSpPr>
            <p:nvPr/>
          </p:nvSpPr>
          <p:spPr bwMode="gray">
            <a:xfrm>
              <a:off x="2745" y="3056"/>
              <a:ext cx="970" cy="206"/>
            </a:xfrm>
            <a:prstGeom prst="rect">
              <a:avLst/>
            </a:prstGeom>
            <a:noFill/>
            <a:ln w="12700">
              <a:noFill/>
              <a:miter lim="800000"/>
              <a:headEnd type="none" w="sm" len="sm"/>
              <a:tailEnd type="none" w="sm" len="sm"/>
            </a:ln>
          </p:spPr>
          <p:txBody>
            <a:bodyPr wrap="none">
              <a:spAutoFit/>
            </a:bodyPr>
            <a:lstStyle/>
            <a:p>
              <a:pPr eaLnBrk="0" hangingPunct="0"/>
              <a:r>
                <a:rPr lang="ru-RU" sz="1400" b="1">
                  <a:solidFill>
                    <a:schemeClr val="bg1"/>
                  </a:solidFill>
                  <a:latin typeface="Lucida Sans Unicode" pitchFamily="34" charset="0"/>
                  <a:ea typeface="Arial Unicode MS" pitchFamily="34" charset="-128"/>
                  <a:cs typeface="Arial Unicode MS" pitchFamily="34" charset="-128"/>
                </a:rPr>
                <a:t>Пролиферация</a:t>
              </a:r>
              <a:endParaRPr lang="en-GB" sz="1400" b="1">
                <a:solidFill>
                  <a:schemeClr val="bg1"/>
                </a:solidFill>
                <a:latin typeface="Lucida Sans Unicode" pitchFamily="34" charset="0"/>
                <a:ea typeface="Arial Unicode MS" pitchFamily="34" charset="-128"/>
                <a:cs typeface="Arial Unicode MS" pitchFamily="34" charset="-128"/>
              </a:endParaRPr>
            </a:p>
          </p:txBody>
        </p:sp>
        <p:sp>
          <p:nvSpPr>
            <p:cNvPr id="30737" name="Text Box 15"/>
            <p:cNvSpPr txBox="1">
              <a:spLocks noChangeArrowheads="1"/>
            </p:cNvSpPr>
            <p:nvPr/>
          </p:nvSpPr>
          <p:spPr bwMode="gray">
            <a:xfrm>
              <a:off x="1845" y="3008"/>
              <a:ext cx="923" cy="206"/>
            </a:xfrm>
            <a:prstGeom prst="rect">
              <a:avLst/>
            </a:prstGeom>
            <a:noFill/>
            <a:ln w="12700">
              <a:noFill/>
              <a:miter lim="800000"/>
              <a:headEnd type="none" w="sm" len="sm"/>
              <a:tailEnd type="none" w="sm" len="sm"/>
            </a:ln>
          </p:spPr>
          <p:txBody>
            <a:bodyPr wrap="none">
              <a:spAutoFit/>
            </a:bodyPr>
            <a:lstStyle/>
            <a:p>
              <a:pPr eaLnBrk="0" hangingPunct="0"/>
              <a:r>
                <a:rPr lang="ru-RU" sz="1400" b="1">
                  <a:solidFill>
                    <a:schemeClr val="bg1"/>
                  </a:solidFill>
                  <a:latin typeface="Lucida Sans Unicode" pitchFamily="34" charset="0"/>
                  <a:ea typeface="Arial Unicode MS" pitchFamily="34" charset="-128"/>
                  <a:cs typeface="Arial Unicode MS" pitchFamily="34" charset="-128"/>
                </a:rPr>
                <a:t>Выживаемость</a:t>
              </a:r>
              <a:endParaRPr lang="en-GB" sz="1400" b="1">
                <a:solidFill>
                  <a:schemeClr val="bg1"/>
                </a:solidFill>
                <a:latin typeface="Lucida Sans Unicode" pitchFamily="34" charset="0"/>
                <a:ea typeface="Arial Unicode MS" pitchFamily="34" charset="-128"/>
                <a:cs typeface="Arial Unicode MS" pitchFamily="34" charset="-128"/>
              </a:endParaRPr>
            </a:p>
          </p:txBody>
        </p:sp>
        <p:sp>
          <p:nvSpPr>
            <p:cNvPr id="30738" name="Text Box 16"/>
            <p:cNvSpPr txBox="1">
              <a:spLocks noChangeArrowheads="1"/>
            </p:cNvSpPr>
            <p:nvPr/>
          </p:nvSpPr>
          <p:spPr bwMode="gray">
            <a:xfrm>
              <a:off x="3647" y="3028"/>
              <a:ext cx="679" cy="206"/>
            </a:xfrm>
            <a:prstGeom prst="rect">
              <a:avLst/>
            </a:prstGeom>
            <a:noFill/>
            <a:ln w="12700">
              <a:noFill/>
              <a:miter lim="800000"/>
              <a:headEnd type="none" w="sm" len="sm"/>
              <a:tailEnd type="none" w="sm" len="sm"/>
            </a:ln>
          </p:spPr>
          <p:txBody>
            <a:bodyPr wrap="none">
              <a:spAutoFit/>
            </a:bodyPr>
            <a:lstStyle/>
            <a:p>
              <a:pPr eaLnBrk="0" hangingPunct="0"/>
              <a:r>
                <a:rPr lang="ru-RU" sz="1400" b="1">
                  <a:solidFill>
                    <a:schemeClr val="bg1"/>
                  </a:solidFill>
                  <a:latin typeface="Lucida Sans Unicode" pitchFamily="34" charset="0"/>
                  <a:ea typeface="Arial Unicode MS" pitchFamily="34" charset="-128"/>
                  <a:cs typeface="Arial Unicode MS" pitchFamily="34" charset="-128"/>
                </a:rPr>
                <a:t>Миграция</a:t>
              </a:r>
              <a:endParaRPr lang="en-GB" sz="1400" b="1">
                <a:solidFill>
                  <a:schemeClr val="bg1"/>
                </a:solidFill>
                <a:latin typeface="Lucida Sans Unicode" pitchFamily="34" charset="0"/>
                <a:ea typeface="Arial Unicode MS" pitchFamily="34" charset="-128"/>
                <a:cs typeface="Arial Unicode MS" pitchFamily="34" charset="-128"/>
              </a:endParaRPr>
            </a:p>
          </p:txBody>
        </p:sp>
        <p:sp>
          <p:nvSpPr>
            <p:cNvPr id="30739" name="Text Box 17"/>
            <p:cNvSpPr txBox="1">
              <a:spLocks noChangeArrowheads="1"/>
            </p:cNvSpPr>
            <p:nvPr/>
          </p:nvSpPr>
          <p:spPr bwMode="gray">
            <a:xfrm>
              <a:off x="2657" y="3302"/>
              <a:ext cx="1273" cy="248"/>
            </a:xfrm>
            <a:prstGeom prst="rect">
              <a:avLst/>
            </a:prstGeom>
            <a:noFill/>
            <a:ln w="12700">
              <a:noFill/>
              <a:miter lim="800000"/>
              <a:headEnd type="none" w="sm" len="sm"/>
              <a:tailEnd type="none" w="sm" len="sm"/>
            </a:ln>
          </p:spPr>
          <p:txBody>
            <a:bodyPr>
              <a:spAutoFit/>
            </a:bodyPr>
            <a:lstStyle/>
            <a:p>
              <a:pPr algn="ctr" eaLnBrk="0" hangingPunct="0"/>
              <a:r>
                <a:rPr lang="ru-RU" b="1">
                  <a:solidFill>
                    <a:schemeClr val="bg1"/>
                  </a:solidFill>
                  <a:latin typeface="Lucida Sans Unicode" pitchFamily="34" charset="0"/>
                  <a:ea typeface="Arial Unicode MS" pitchFamily="34" charset="-128"/>
                  <a:cs typeface="Arial Unicode MS" pitchFamily="34" charset="-128"/>
                </a:rPr>
                <a:t>АНГИОГЕНЕЗ</a:t>
              </a:r>
              <a:endParaRPr lang="en-GB" b="1">
                <a:solidFill>
                  <a:schemeClr val="bg1"/>
                </a:solidFill>
                <a:latin typeface="Lucida Sans Unicode" pitchFamily="34" charset="0"/>
                <a:ea typeface="Arial Unicode MS" pitchFamily="34" charset="-128"/>
                <a:cs typeface="Arial Unicode MS" pitchFamily="34" charset="-128"/>
              </a:endParaRPr>
            </a:p>
          </p:txBody>
        </p:sp>
        <p:sp>
          <p:nvSpPr>
            <p:cNvPr id="30740" name="Text Box 18"/>
            <p:cNvSpPr txBox="1">
              <a:spLocks noChangeArrowheads="1"/>
            </p:cNvSpPr>
            <p:nvPr/>
          </p:nvSpPr>
          <p:spPr bwMode="gray">
            <a:xfrm>
              <a:off x="4254" y="3217"/>
              <a:ext cx="1005" cy="206"/>
            </a:xfrm>
            <a:prstGeom prst="rect">
              <a:avLst/>
            </a:prstGeom>
            <a:noFill/>
            <a:ln w="12700">
              <a:noFill/>
              <a:miter lim="800000"/>
              <a:headEnd type="none" w="sm" len="sm"/>
              <a:tailEnd type="none" w="sm" len="sm"/>
            </a:ln>
          </p:spPr>
          <p:txBody>
            <a:bodyPr wrap="none">
              <a:spAutoFit/>
            </a:bodyPr>
            <a:lstStyle/>
            <a:p>
              <a:pPr eaLnBrk="0" hangingPunct="0"/>
              <a:r>
                <a:rPr lang="ru-RU" sz="1400" b="1">
                  <a:solidFill>
                    <a:schemeClr val="bg1"/>
                  </a:solidFill>
                  <a:latin typeface="Lucida Sans Unicode" pitchFamily="34" charset="0"/>
                  <a:ea typeface="Arial Unicode MS" pitchFamily="34" charset="-128"/>
                  <a:cs typeface="Arial Unicode MS" pitchFamily="34" charset="-128"/>
                </a:rPr>
                <a:t>Проницаемость</a:t>
              </a:r>
              <a:endParaRPr lang="en-GB" sz="1400" b="1">
                <a:solidFill>
                  <a:schemeClr val="bg1"/>
                </a:solidFill>
                <a:latin typeface="Lucida Sans Unicode" pitchFamily="34" charset="0"/>
                <a:ea typeface="Arial Unicode MS" pitchFamily="34" charset="-128"/>
                <a:cs typeface="Arial Unicode MS" pitchFamily="34" charset="-128"/>
              </a:endParaRPr>
            </a:p>
          </p:txBody>
        </p:sp>
        <p:sp>
          <p:nvSpPr>
            <p:cNvPr id="30741" name="Text Box 19"/>
            <p:cNvSpPr txBox="1">
              <a:spLocks noChangeArrowheads="1"/>
            </p:cNvSpPr>
            <p:nvPr/>
          </p:nvSpPr>
          <p:spPr bwMode="gray">
            <a:xfrm>
              <a:off x="523" y="2693"/>
              <a:ext cx="1447" cy="495"/>
            </a:xfrm>
            <a:prstGeom prst="rect">
              <a:avLst/>
            </a:prstGeom>
            <a:noFill/>
            <a:ln w="12700">
              <a:noFill/>
              <a:miter lim="800000"/>
              <a:headEnd type="none" w="sm" len="sm"/>
              <a:tailEnd type="none" w="sm" len="sm"/>
            </a:ln>
          </p:spPr>
          <p:txBody>
            <a:bodyPr wrap="none">
              <a:spAutoFit/>
            </a:bodyPr>
            <a:lstStyle/>
            <a:p>
              <a:pPr algn="ctr" eaLnBrk="0" hangingPunct="0"/>
              <a:r>
                <a:rPr lang="ru-RU" sz="1400" b="1">
                  <a:solidFill>
                    <a:schemeClr val="bg1"/>
                  </a:solidFill>
                  <a:latin typeface="Lucida Sans Unicode" pitchFamily="34" charset="0"/>
                  <a:ea typeface="Arial Unicode MS" pitchFamily="34" charset="-128"/>
                  <a:cs typeface="Arial Unicode MS" pitchFamily="34" charset="-128"/>
                </a:rPr>
                <a:t>Увеличение экспрессии</a:t>
              </a:r>
              <a:endParaRPr lang="en-GB" sz="1400" b="1">
                <a:solidFill>
                  <a:schemeClr val="bg1"/>
                </a:solidFill>
                <a:latin typeface="Lucida Sans Unicode" pitchFamily="34" charset="0"/>
                <a:ea typeface="Arial Unicode MS" pitchFamily="34" charset="-128"/>
                <a:cs typeface="Arial Unicode MS" pitchFamily="34" charset="-128"/>
              </a:endParaRPr>
            </a:p>
            <a:p>
              <a:pPr algn="ctr" eaLnBrk="0" hangingPunct="0"/>
              <a:r>
                <a:rPr lang="en-GB" sz="1400" b="1">
                  <a:solidFill>
                    <a:schemeClr val="bg1"/>
                  </a:solidFill>
                  <a:latin typeface="Lucida Sans Unicode" pitchFamily="34" charset="0"/>
                  <a:ea typeface="Arial Unicode MS" pitchFamily="34" charset="-128"/>
                  <a:cs typeface="Arial Unicode MS" pitchFamily="34" charset="-128"/>
                </a:rPr>
                <a:t>(MMP, tPA, uPA, uPAr,</a:t>
              </a:r>
            </a:p>
            <a:p>
              <a:pPr algn="ctr" eaLnBrk="0" hangingPunct="0"/>
              <a:r>
                <a:rPr lang="en-GB" sz="1400" b="1">
                  <a:solidFill>
                    <a:schemeClr val="bg1"/>
                  </a:solidFill>
                  <a:latin typeface="Lucida Sans Unicode" pitchFamily="34" charset="0"/>
                  <a:ea typeface="Arial Unicode MS" pitchFamily="34" charset="-128"/>
                  <a:cs typeface="Arial Unicode MS" pitchFamily="34" charset="-128"/>
                </a:rPr>
                <a:t>eNOS, </a:t>
              </a:r>
              <a:r>
                <a:rPr lang="ru-RU" sz="1400" b="1">
                  <a:solidFill>
                    <a:schemeClr val="bg1"/>
                  </a:solidFill>
                  <a:latin typeface="Lucida Sans Unicode" pitchFamily="34" charset="0"/>
                  <a:ea typeface="Arial Unicode MS" pitchFamily="34" charset="-128"/>
                  <a:cs typeface="Arial Unicode MS" pitchFamily="34" charset="-128"/>
                </a:rPr>
                <a:t>и т.д</a:t>
              </a:r>
              <a:r>
                <a:rPr lang="en-GB" sz="1400" b="1">
                  <a:solidFill>
                    <a:schemeClr val="bg1"/>
                  </a:solidFill>
                  <a:latin typeface="Lucida Sans Unicode" pitchFamily="34" charset="0"/>
                  <a:ea typeface="Arial Unicode MS" pitchFamily="34" charset="-128"/>
                  <a:cs typeface="Arial Unicode MS" pitchFamily="34" charset="-128"/>
                </a:rPr>
                <a:t>.)</a:t>
              </a:r>
            </a:p>
          </p:txBody>
        </p:sp>
        <p:sp>
          <p:nvSpPr>
            <p:cNvPr id="30742" name="Line 20"/>
            <p:cNvSpPr>
              <a:spLocks noChangeShapeType="1"/>
            </p:cNvSpPr>
            <p:nvPr/>
          </p:nvSpPr>
          <p:spPr bwMode="gray">
            <a:xfrm flipH="1">
              <a:off x="1850" y="2797"/>
              <a:ext cx="928" cy="0"/>
            </a:xfrm>
            <a:prstGeom prst="line">
              <a:avLst/>
            </a:prstGeom>
            <a:noFill/>
            <a:ln w="19050">
              <a:solidFill>
                <a:schemeClr val="bg1"/>
              </a:solidFill>
              <a:round/>
              <a:headEnd type="none" w="sm" len="sm"/>
              <a:tailEnd type="stealth" w="sm" len="med"/>
            </a:ln>
          </p:spPr>
          <p:txBody>
            <a:bodyPr/>
            <a:lstStyle/>
            <a:p>
              <a:endParaRPr lang="ru-RU"/>
            </a:p>
          </p:txBody>
        </p:sp>
        <p:sp>
          <p:nvSpPr>
            <p:cNvPr id="30743" name="Line 21"/>
            <p:cNvSpPr>
              <a:spLocks noChangeShapeType="1"/>
            </p:cNvSpPr>
            <p:nvPr/>
          </p:nvSpPr>
          <p:spPr bwMode="gray">
            <a:xfrm>
              <a:off x="3735" y="2839"/>
              <a:ext cx="896" cy="378"/>
            </a:xfrm>
            <a:prstGeom prst="line">
              <a:avLst/>
            </a:prstGeom>
            <a:noFill/>
            <a:ln w="19050">
              <a:solidFill>
                <a:schemeClr val="bg1"/>
              </a:solidFill>
              <a:round/>
              <a:headEnd type="none" w="sm" len="sm"/>
              <a:tailEnd type="stealth" w="sm" len="med"/>
            </a:ln>
          </p:spPr>
          <p:txBody>
            <a:bodyPr/>
            <a:lstStyle/>
            <a:p>
              <a:endParaRPr lang="ru-RU"/>
            </a:p>
          </p:txBody>
        </p:sp>
        <p:sp>
          <p:nvSpPr>
            <p:cNvPr id="30744" name="Line 22"/>
            <p:cNvSpPr>
              <a:spLocks noChangeShapeType="1"/>
            </p:cNvSpPr>
            <p:nvPr/>
          </p:nvSpPr>
          <p:spPr bwMode="gray">
            <a:xfrm flipH="1">
              <a:off x="3829" y="3217"/>
              <a:ext cx="0" cy="112"/>
            </a:xfrm>
            <a:prstGeom prst="line">
              <a:avLst/>
            </a:prstGeom>
            <a:noFill/>
            <a:ln w="19050">
              <a:solidFill>
                <a:schemeClr val="bg1"/>
              </a:solidFill>
              <a:round/>
              <a:headEnd type="none" w="sm" len="sm"/>
              <a:tailEnd type="stealth" w="sm" len="med"/>
            </a:ln>
          </p:spPr>
          <p:txBody>
            <a:bodyPr/>
            <a:lstStyle/>
            <a:p>
              <a:endParaRPr lang="ru-RU"/>
            </a:p>
          </p:txBody>
        </p:sp>
        <p:sp>
          <p:nvSpPr>
            <p:cNvPr id="30745" name="Text Box 23"/>
            <p:cNvSpPr txBox="1">
              <a:spLocks noChangeArrowheads="1"/>
            </p:cNvSpPr>
            <p:nvPr/>
          </p:nvSpPr>
          <p:spPr bwMode="gray">
            <a:xfrm>
              <a:off x="3522" y="2625"/>
              <a:ext cx="235" cy="163"/>
            </a:xfrm>
            <a:prstGeom prst="rect">
              <a:avLst/>
            </a:prstGeom>
            <a:noFill/>
            <a:ln w="12700">
              <a:noFill/>
              <a:miter lim="800000"/>
              <a:headEnd/>
              <a:tailEnd/>
            </a:ln>
          </p:spPr>
          <p:txBody>
            <a:bodyPr wrap="none" anchor="ctr">
              <a:spAutoFit/>
            </a:bodyPr>
            <a:lstStyle/>
            <a:p>
              <a:pPr algn="ctr" eaLnBrk="0" hangingPunct="0"/>
              <a:r>
                <a:rPr lang="en-US" sz="1000" b="1">
                  <a:solidFill>
                    <a:schemeClr val="bg1"/>
                  </a:solidFill>
                  <a:latin typeface="Lucida Sans Unicode" pitchFamily="34" charset="0"/>
                  <a:ea typeface="Arial Unicode MS" pitchFamily="34" charset="-128"/>
                  <a:cs typeface="Arial Unicode MS" pitchFamily="34" charset="-128"/>
                </a:rPr>
                <a:t>– P</a:t>
              </a:r>
            </a:p>
          </p:txBody>
        </p:sp>
        <p:sp>
          <p:nvSpPr>
            <p:cNvPr id="30746" name="Text Box 24"/>
            <p:cNvSpPr txBox="1">
              <a:spLocks noChangeArrowheads="1"/>
            </p:cNvSpPr>
            <p:nvPr/>
          </p:nvSpPr>
          <p:spPr bwMode="gray">
            <a:xfrm>
              <a:off x="3499" y="2737"/>
              <a:ext cx="235" cy="163"/>
            </a:xfrm>
            <a:prstGeom prst="rect">
              <a:avLst/>
            </a:prstGeom>
            <a:noFill/>
            <a:ln w="12700">
              <a:noFill/>
              <a:miter lim="800000"/>
              <a:headEnd/>
              <a:tailEnd/>
            </a:ln>
          </p:spPr>
          <p:txBody>
            <a:bodyPr wrap="none" anchor="ctr">
              <a:spAutoFit/>
            </a:bodyPr>
            <a:lstStyle/>
            <a:p>
              <a:pPr algn="ctr" eaLnBrk="0" hangingPunct="0"/>
              <a:r>
                <a:rPr lang="en-US" sz="1000" b="1">
                  <a:solidFill>
                    <a:schemeClr val="bg1"/>
                  </a:solidFill>
                  <a:latin typeface="Lucida Sans Unicode" pitchFamily="34" charset="0"/>
                  <a:ea typeface="Arial Unicode MS" pitchFamily="34" charset="-128"/>
                  <a:cs typeface="Arial Unicode MS" pitchFamily="34" charset="-128"/>
                </a:rPr>
                <a:t>– P</a:t>
              </a:r>
            </a:p>
          </p:txBody>
        </p:sp>
        <p:sp>
          <p:nvSpPr>
            <p:cNvPr id="30747" name="Text Box 25"/>
            <p:cNvSpPr txBox="1">
              <a:spLocks noChangeArrowheads="1"/>
            </p:cNvSpPr>
            <p:nvPr/>
          </p:nvSpPr>
          <p:spPr bwMode="gray">
            <a:xfrm>
              <a:off x="2802" y="2623"/>
              <a:ext cx="235" cy="163"/>
            </a:xfrm>
            <a:prstGeom prst="rect">
              <a:avLst/>
            </a:prstGeom>
            <a:noFill/>
            <a:ln w="12700">
              <a:noFill/>
              <a:miter lim="800000"/>
              <a:headEnd/>
              <a:tailEnd/>
            </a:ln>
          </p:spPr>
          <p:txBody>
            <a:bodyPr wrap="none" anchor="ctr">
              <a:spAutoFit/>
            </a:bodyPr>
            <a:lstStyle/>
            <a:p>
              <a:pPr algn="ctr" eaLnBrk="0" hangingPunct="0"/>
              <a:r>
                <a:rPr lang="en-US" sz="1000" b="1">
                  <a:solidFill>
                    <a:schemeClr val="bg1"/>
                  </a:solidFill>
                  <a:latin typeface="Lucida Sans Unicode" pitchFamily="34" charset="0"/>
                  <a:ea typeface="Arial Unicode MS" pitchFamily="34" charset="-128"/>
                  <a:cs typeface="Arial Unicode MS" pitchFamily="34" charset="-128"/>
                </a:rPr>
                <a:t>P– </a:t>
              </a:r>
            </a:p>
          </p:txBody>
        </p:sp>
        <p:sp>
          <p:nvSpPr>
            <p:cNvPr id="30748" name="Text Box 26"/>
            <p:cNvSpPr txBox="1">
              <a:spLocks noChangeArrowheads="1"/>
            </p:cNvSpPr>
            <p:nvPr/>
          </p:nvSpPr>
          <p:spPr bwMode="gray">
            <a:xfrm>
              <a:off x="2803" y="2745"/>
              <a:ext cx="235" cy="162"/>
            </a:xfrm>
            <a:prstGeom prst="rect">
              <a:avLst/>
            </a:prstGeom>
            <a:noFill/>
            <a:ln w="12700">
              <a:noFill/>
              <a:miter lim="800000"/>
              <a:headEnd/>
              <a:tailEnd/>
            </a:ln>
          </p:spPr>
          <p:txBody>
            <a:bodyPr wrap="none" anchor="ctr">
              <a:spAutoFit/>
            </a:bodyPr>
            <a:lstStyle/>
            <a:p>
              <a:pPr algn="ctr" eaLnBrk="0" hangingPunct="0"/>
              <a:r>
                <a:rPr lang="en-US" sz="1000" b="1">
                  <a:solidFill>
                    <a:schemeClr val="bg1"/>
                  </a:solidFill>
                  <a:latin typeface="Lucida Sans Unicode" pitchFamily="34" charset="0"/>
                  <a:ea typeface="Arial Unicode MS" pitchFamily="34" charset="-128"/>
                  <a:cs typeface="Arial Unicode MS" pitchFamily="34" charset="-128"/>
                </a:rPr>
                <a:t>P– </a:t>
              </a:r>
            </a:p>
          </p:txBody>
        </p:sp>
        <p:sp>
          <p:nvSpPr>
            <p:cNvPr id="30749" name="Line 27"/>
            <p:cNvSpPr>
              <a:spLocks noChangeShapeType="1"/>
            </p:cNvSpPr>
            <p:nvPr/>
          </p:nvSpPr>
          <p:spPr bwMode="gray">
            <a:xfrm flipH="1">
              <a:off x="3264" y="2934"/>
              <a:ext cx="0" cy="113"/>
            </a:xfrm>
            <a:prstGeom prst="line">
              <a:avLst/>
            </a:prstGeom>
            <a:noFill/>
            <a:ln w="19050">
              <a:solidFill>
                <a:schemeClr val="bg1"/>
              </a:solidFill>
              <a:round/>
              <a:headEnd type="none" w="sm" len="sm"/>
              <a:tailEnd type="stealth" w="sm" len="med"/>
            </a:ln>
          </p:spPr>
          <p:txBody>
            <a:bodyPr/>
            <a:lstStyle/>
            <a:p>
              <a:endParaRPr lang="ru-RU"/>
            </a:p>
          </p:txBody>
        </p:sp>
        <p:sp>
          <p:nvSpPr>
            <p:cNvPr id="30750" name="Line 28"/>
            <p:cNvSpPr>
              <a:spLocks noChangeShapeType="1"/>
            </p:cNvSpPr>
            <p:nvPr/>
          </p:nvSpPr>
          <p:spPr bwMode="gray">
            <a:xfrm flipH="1">
              <a:off x="3264" y="3217"/>
              <a:ext cx="0" cy="112"/>
            </a:xfrm>
            <a:prstGeom prst="line">
              <a:avLst/>
            </a:prstGeom>
            <a:noFill/>
            <a:ln w="19050">
              <a:solidFill>
                <a:schemeClr val="bg1"/>
              </a:solidFill>
              <a:round/>
              <a:headEnd type="none" w="sm" len="sm"/>
              <a:tailEnd type="stealth" w="sm" len="med"/>
            </a:ln>
          </p:spPr>
          <p:txBody>
            <a:bodyPr/>
            <a:lstStyle/>
            <a:p>
              <a:endParaRPr lang="ru-RU"/>
            </a:p>
          </p:txBody>
        </p:sp>
        <p:sp>
          <p:nvSpPr>
            <p:cNvPr id="30751" name="Line 29"/>
            <p:cNvSpPr>
              <a:spLocks noChangeShapeType="1"/>
            </p:cNvSpPr>
            <p:nvPr/>
          </p:nvSpPr>
          <p:spPr bwMode="gray">
            <a:xfrm flipH="1">
              <a:off x="2475" y="3200"/>
              <a:ext cx="0" cy="112"/>
            </a:xfrm>
            <a:prstGeom prst="line">
              <a:avLst/>
            </a:prstGeom>
            <a:noFill/>
            <a:ln w="19050">
              <a:solidFill>
                <a:schemeClr val="bg1"/>
              </a:solidFill>
              <a:round/>
              <a:headEnd type="none" w="sm" len="sm"/>
              <a:tailEnd type="stealth" w="sm" len="med"/>
            </a:ln>
          </p:spPr>
          <p:txBody>
            <a:bodyPr/>
            <a:lstStyle/>
            <a:p>
              <a:endParaRPr lang="ru-RU"/>
            </a:p>
          </p:txBody>
        </p:sp>
        <p:sp>
          <p:nvSpPr>
            <p:cNvPr id="30752" name="Line 30"/>
            <p:cNvSpPr>
              <a:spLocks noChangeShapeType="1"/>
            </p:cNvSpPr>
            <p:nvPr/>
          </p:nvSpPr>
          <p:spPr bwMode="gray">
            <a:xfrm>
              <a:off x="3547" y="2934"/>
              <a:ext cx="188" cy="113"/>
            </a:xfrm>
            <a:prstGeom prst="line">
              <a:avLst/>
            </a:prstGeom>
            <a:noFill/>
            <a:ln w="19050">
              <a:solidFill>
                <a:schemeClr val="bg1"/>
              </a:solidFill>
              <a:round/>
              <a:headEnd type="none" w="sm" len="sm"/>
              <a:tailEnd type="stealth" w="sm" len="med"/>
            </a:ln>
          </p:spPr>
          <p:txBody>
            <a:bodyPr/>
            <a:lstStyle/>
            <a:p>
              <a:endParaRPr lang="ru-RU"/>
            </a:p>
          </p:txBody>
        </p:sp>
        <p:sp>
          <p:nvSpPr>
            <p:cNvPr id="30753" name="Line 31"/>
            <p:cNvSpPr>
              <a:spLocks noChangeShapeType="1"/>
            </p:cNvSpPr>
            <p:nvPr/>
          </p:nvSpPr>
          <p:spPr bwMode="gray">
            <a:xfrm flipH="1">
              <a:off x="2295" y="2934"/>
              <a:ext cx="545" cy="74"/>
            </a:xfrm>
            <a:prstGeom prst="line">
              <a:avLst/>
            </a:prstGeom>
            <a:noFill/>
            <a:ln w="19050">
              <a:solidFill>
                <a:schemeClr val="bg1"/>
              </a:solidFill>
              <a:round/>
              <a:headEnd type="none" w="sm" len="sm"/>
              <a:tailEnd type="stealth" w="sm" len="med"/>
            </a:ln>
          </p:spPr>
          <p:txBody>
            <a:bodyPr/>
            <a:lstStyle/>
            <a:p>
              <a:endParaRPr lang="ru-RU"/>
            </a:p>
          </p:txBody>
        </p:sp>
      </p:grpSp>
      <p:sp>
        <p:nvSpPr>
          <p:cNvPr id="30723" name="Text Box 33"/>
          <p:cNvSpPr txBox="1">
            <a:spLocks noChangeArrowheads="1"/>
          </p:cNvSpPr>
          <p:nvPr/>
        </p:nvSpPr>
        <p:spPr bwMode="auto">
          <a:xfrm>
            <a:off x="395288" y="1125538"/>
            <a:ext cx="8353425" cy="641350"/>
          </a:xfrm>
          <a:prstGeom prst="rect">
            <a:avLst/>
          </a:prstGeom>
          <a:noFill/>
          <a:ln w="9525">
            <a:noFill/>
            <a:miter lim="800000"/>
            <a:headEnd/>
            <a:tailEnd/>
          </a:ln>
        </p:spPr>
        <p:txBody>
          <a:bodyPr>
            <a:spAutoFit/>
          </a:bodyPr>
          <a:lstStyle/>
          <a:p>
            <a:pPr marL="1588" indent="-1588" algn="ctr">
              <a:spcBef>
                <a:spcPct val="50000"/>
              </a:spcBef>
            </a:pPr>
            <a:r>
              <a:rPr lang="ru-RU" b="1" i="1">
                <a:solidFill>
                  <a:srgbClr val="000099"/>
                </a:solidFill>
                <a:latin typeface="Lucida Sans Unicode" pitchFamily="34" charset="0"/>
                <a:ea typeface="Arial Unicode MS" pitchFamily="34" charset="-128"/>
                <a:cs typeface="Arial Unicode MS" pitchFamily="34" charset="-128"/>
              </a:rPr>
              <a:t>Опухоль и её окружение </a:t>
            </a:r>
            <a:r>
              <a:rPr lang="en-GB" b="1" i="1">
                <a:solidFill>
                  <a:srgbClr val="000099"/>
                </a:solidFill>
                <a:latin typeface="Lucida Sans Unicode" pitchFamily="34" charset="0"/>
                <a:ea typeface="Arial Unicode MS" pitchFamily="34" charset="-128"/>
                <a:cs typeface="Arial Unicode MS" pitchFamily="34" charset="-128"/>
              </a:rPr>
              <a:t> </a:t>
            </a:r>
            <a:r>
              <a:rPr lang="ru-RU" b="1" i="1">
                <a:solidFill>
                  <a:srgbClr val="000099"/>
                </a:solidFill>
                <a:latin typeface="Lucida Sans Unicode" pitchFamily="34" charset="0"/>
                <a:ea typeface="Arial Unicode MS" pitchFamily="34" charset="-128"/>
                <a:cs typeface="Arial Unicode MS" pitchFamily="34" charset="-128"/>
              </a:rPr>
              <a:t>вызывают экспрессию сосудистого эндотелиального фактора роста</a:t>
            </a:r>
            <a:r>
              <a:rPr lang="en-GB" b="1" i="1">
                <a:solidFill>
                  <a:srgbClr val="000099"/>
                </a:solidFill>
                <a:latin typeface="Lucida Sans Unicode" pitchFamily="34" charset="0"/>
                <a:ea typeface="Arial Unicode MS" pitchFamily="34" charset="-128"/>
                <a:cs typeface="Arial Unicode MS" pitchFamily="34" charset="-128"/>
              </a:rPr>
              <a:t> (VEGF), </a:t>
            </a:r>
            <a:r>
              <a:rPr lang="ru-RU" b="1" i="1">
                <a:solidFill>
                  <a:srgbClr val="000099"/>
                </a:solidFill>
                <a:latin typeface="Lucida Sans Unicode" pitchFamily="34" charset="0"/>
                <a:ea typeface="Arial Unicode MS" pitchFamily="34" charset="-128"/>
                <a:cs typeface="Arial Unicode MS" pitchFamily="34" charset="-128"/>
              </a:rPr>
              <a:t>ответственного за ангиогенез</a:t>
            </a:r>
            <a:endParaRPr lang="en-US" b="1" i="1">
              <a:solidFill>
                <a:srgbClr val="000099"/>
              </a:solidFill>
              <a:latin typeface="Lucida Sans Unicode" pitchFamily="34" charset="0"/>
              <a:ea typeface="Arial Unicode MS" pitchFamily="34" charset="-128"/>
              <a:cs typeface="Arial Unicode MS" pitchFamily="34" charset="-128"/>
            </a:endParaRPr>
          </a:p>
        </p:txBody>
      </p:sp>
      <p:sp>
        <p:nvSpPr>
          <p:cNvPr id="30724" name="Text Box 35"/>
          <p:cNvSpPr txBox="1">
            <a:spLocks noChangeArrowheads="1"/>
          </p:cNvSpPr>
          <p:nvPr/>
        </p:nvSpPr>
        <p:spPr bwMode="auto">
          <a:xfrm>
            <a:off x="6215063" y="6429375"/>
            <a:ext cx="2624137" cy="244475"/>
          </a:xfrm>
          <a:prstGeom prst="rect">
            <a:avLst/>
          </a:prstGeom>
          <a:noFill/>
          <a:ln w="9525">
            <a:noFill/>
            <a:miter lim="800000"/>
            <a:headEnd/>
            <a:tailEnd/>
          </a:ln>
        </p:spPr>
        <p:txBody>
          <a:bodyPr>
            <a:spAutoFit/>
          </a:bodyPr>
          <a:lstStyle/>
          <a:p>
            <a:pPr>
              <a:spcBef>
                <a:spcPct val="50000"/>
              </a:spcBef>
            </a:pPr>
            <a:r>
              <a:rPr lang="en-GB" sz="1000">
                <a:latin typeface="Lucida Sans Unicode" pitchFamily="34" charset="0"/>
                <a:ea typeface="Arial Unicode MS" pitchFamily="34" charset="-128"/>
                <a:cs typeface="Arial Unicode MS" pitchFamily="34" charset="-128"/>
              </a:rPr>
              <a:t>Jain, et al. Nat Rev Neurosci 2007</a:t>
            </a:r>
          </a:p>
        </p:txBody>
      </p:sp>
      <p:sp>
        <p:nvSpPr>
          <p:cNvPr id="30725" name="Rectangle 2"/>
          <p:cNvSpPr>
            <a:spLocks noChangeArrowheads="1"/>
          </p:cNvSpPr>
          <p:nvPr/>
        </p:nvSpPr>
        <p:spPr bwMode="invGray">
          <a:xfrm>
            <a:off x="395288" y="450850"/>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solidFill>
                  <a:srgbClr val="262626"/>
                </a:solidFill>
                <a:latin typeface="Lucida Sans Unicode" pitchFamily="34" charset="0"/>
              </a:rPr>
              <a:t>Роль </a:t>
            </a:r>
            <a:r>
              <a:rPr lang="en-US" sz="3200" b="1">
                <a:solidFill>
                  <a:srgbClr val="262626"/>
                </a:solidFill>
                <a:latin typeface="Lucida Sans Unicode" pitchFamily="34" charset="0"/>
              </a:rPr>
              <a:t>VEGF</a:t>
            </a:r>
            <a:r>
              <a:rPr lang="ru-RU" sz="3200" b="1">
                <a:solidFill>
                  <a:srgbClr val="262626"/>
                </a:solidFill>
                <a:latin typeface="Lucida Sans Unicode" pitchFamily="34" charset="0"/>
              </a:rPr>
              <a:t> при глиобластомах</a:t>
            </a:r>
            <a:endParaRPr lang="en-US" sz="3200">
              <a:solidFill>
                <a:srgbClr val="262626"/>
              </a:solidFill>
              <a:latin typeface="Lucida Sans Unicode" pitchFamily="34" charset="0"/>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idx="1"/>
          </p:nvPr>
        </p:nvSpPr>
        <p:spPr>
          <a:xfrm>
            <a:off x="714375" y="1268413"/>
            <a:ext cx="8215313" cy="5143500"/>
          </a:xfrm>
        </p:spPr>
        <p:txBody>
          <a:bodyPr/>
          <a:lstStyle/>
          <a:p>
            <a:pPr eaLnBrk="1" hangingPunct="1">
              <a:lnSpc>
                <a:spcPct val="80000"/>
              </a:lnSpc>
            </a:pPr>
            <a:r>
              <a:rPr lang="ru-RU" sz="1900" smtClean="0">
                <a:solidFill>
                  <a:srgbClr val="000099"/>
                </a:solidFill>
              </a:rPr>
              <a:t>Для ГБМ свойственна эндотелиальная пролиферация и неоваскуляризация:</a:t>
            </a:r>
            <a:endParaRPr lang="en-GB" sz="1900" smtClean="0">
              <a:solidFill>
                <a:srgbClr val="000099"/>
              </a:solidFill>
            </a:endParaRPr>
          </a:p>
          <a:p>
            <a:pPr lvl="1" eaLnBrk="1" hangingPunct="1">
              <a:lnSpc>
                <a:spcPct val="80000"/>
              </a:lnSpc>
            </a:pPr>
            <a:r>
              <a:rPr lang="ru-RU" sz="1600" smtClean="0"/>
              <a:t>Глиобластома экспрессирует</a:t>
            </a:r>
            <a:r>
              <a:rPr lang="en-GB" sz="1600" smtClean="0"/>
              <a:t> VEGF </a:t>
            </a:r>
            <a:r>
              <a:rPr lang="ru-RU" sz="1600" smtClean="0"/>
              <a:t>и другие проангиогенные факторы роста</a:t>
            </a:r>
            <a:endParaRPr lang="en-GB" sz="1600" smtClean="0"/>
          </a:p>
          <a:p>
            <a:pPr lvl="1" eaLnBrk="1" hangingPunct="1">
              <a:lnSpc>
                <a:spcPct val="80000"/>
              </a:lnSpc>
            </a:pPr>
            <a:r>
              <a:rPr lang="ru-RU" sz="1600" smtClean="0"/>
              <a:t>В зонах гипоксии находятся клетки потенциально резистентые к лечению</a:t>
            </a:r>
            <a:endParaRPr lang="en-US" sz="1600" smtClean="0"/>
          </a:p>
          <a:p>
            <a:pPr eaLnBrk="1" hangingPunct="1">
              <a:lnSpc>
                <a:spcPct val="80000"/>
              </a:lnSpc>
              <a:spcBef>
                <a:spcPct val="0"/>
              </a:spcBef>
              <a:spcAft>
                <a:spcPct val="90000"/>
              </a:spcAft>
            </a:pPr>
            <a:r>
              <a:rPr lang="ru-RU" sz="1800" smtClean="0">
                <a:solidFill>
                  <a:srgbClr val="000099"/>
                </a:solidFill>
              </a:rPr>
              <a:t>Гиперэкспрессия </a:t>
            </a:r>
            <a:r>
              <a:rPr lang="en-GB" sz="1800" smtClean="0">
                <a:solidFill>
                  <a:srgbClr val="000099"/>
                </a:solidFill>
              </a:rPr>
              <a:t>VEGF </a:t>
            </a:r>
            <a:r>
              <a:rPr lang="ru-RU" sz="1800" smtClean="0">
                <a:solidFill>
                  <a:srgbClr val="000099"/>
                </a:solidFill>
              </a:rPr>
              <a:t>описана при глиомах </a:t>
            </a:r>
            <a:r>
              <a:rPr lang="en-GB" sz="1800" smtClean="0">
                <a:solidFill>
                  <a:srgbClr val="000099"/>
                </a:solidFill>
              </a:rPr>
              <a:t>grade II−IV</a:t>
            </a:r>
            <a:r>
              <a:rPr lang="en-GB" sz="1400" baseline="60000" smtClean="0">
                <a:solidFill>
                  <a:srgbClr val="000099"/>
                </a:solidFill>
              </a:rPr>
              <a:t>1,2</a:t>
            </a:r>
            <a:r>
              <a:rPr lang="en-GB" sz="1800" smtClean="0">
                <a:solidFill>
                  <a:srgbClr val="000099"/>
                </a:solidFill>
              </a:rPr>
              <a:t> </a:t>
            </a:r>
            <a:r>
              <a:rPr lang="ru-RU" sz="1800" smtClean="0">
                <a:solidFill>
                  <a:srgbClr val="000099"/>
                </a:solidFill>
              </a:rPr>
              <a:t>и ассоциирована с плохим прогнозом</a:t>
            </a:r>
            <a:r>
              <a:rPr lang="en-GB" sz="1400" baseline="60000" smtClean="0">
                <a:solidFill>
                  <a:srgbClr val="000099"/>
                </a:solidFill>
              </a:rPr>
              <a:t>3</a:t>
            </a:r>
            <a:endParaRPr lang="en-GB" sz="1400" smtClean="0">
              <a:solidFill>
                <a:srgbClr val="000099"/>
              </a:solidFill>
            </a:endParaRPr>
          </a:p>
          <a:p>
            <a:pPr lvl="1" eaLnBrk="1" hangingPunct="1">
              <a:lnSpc>
                <a:spcPct val="80000"/>
              </a:lnSpc>
            </a:pPr>
            <a:r>
              <a:rPr lang="ru-RU" sz="2000" smtClean="0">
                <a:solidFill>
                  <a:srgbClr val="000099"/>
                </a:solidFill>
              </a:rPr>
              <a:t>Антиангиогенные препараты могут нормализовать васкуляризацию опухоли:</a:t>
            </a:r>
          </a:p>
          <a:p>
            <a:pPr eaLnBrk="1" hangingPunct="1">
              <a:lnSpc>
                <a:spcPct val="80000"/>
              </a:lnSpc>
            </a:pPr>
            <a:endParaRPr lang="en-GB" sz="2000" smtClean="0">
              <a:solidFill>
                <a:srgbClr val="000099"/>
              </a:solidFill>
            </a:endParaRPr>
          </a:p>
          <a:p>
            <a:pPr lvl="1" eaLnBrk="1" hangingPunct="1">
              <a:lnSpc>
                <a:spcPct val="80000"/>
              </a:lnSpc>
            </a:pPr>
            <a:r>
              <a:rPr lang="ru-RU" sz="1600" smtClean="0"/>
              <a:t>Облегчают доставку лекарств и кислорода к опухоли</a:t>
            </a:r>
          </a:p>
          <a:p>
            <a:pPr lvl="1" eaLnBrk="1" hangingPunct="1">
              <a:lnSpc>
                <a:spcPct val="80000"/>
              </a:lnSpc>
            </a:pPr>
            <a:endParaRPr lang="en-GB" sz="1600" smtClean="0"/>
          </a:p>
          <a:p>
            <a:pPr eaLnBrk="1" hangingPunct="1">
              <a:lnSpc>
                <a:spcPct val="80000"/>
              </a:lnSpc>
              <a:spcBef>
                <a:spcPct val="0"/>
              </a:spcBef>
              <a:spcAft>
                <a:spcPct val="90000"/>
              </a:spcAft>
            </a:pPr>
            <a:r>
              <a:rPr lang="ru-RU" sz="1800" smtClean="0">
                <a:solidFill>
                  <a:srgbClr val="000099"/>
                </a:solidFill>
              </a:rPr>
              <a:t>Усиливают эффективность противоопухолевых препаратов</a:t>
            </a:r>
          </a:p>
          <a:p>
            <a:pPr eaLnBrk="1" hangingPunct="1">
              <a:lnSpc>
                <a:spcPct val="80000"/>
              </a:lnSpc>
              <a:spcBef>
                <a:spcPct val="0"/>
              </a:spcBef>
              <a:spcAft>
                <a:spcPct val="90000"/>
              </a:spcAft>
            </a:pPr>
            <a:r>
              <a:rPr lang="ru-RU" sz="1800" smtClean="0">
                <a:solidFill>
                  <a:srgbClr val="000099"/>
                </a:solidFill>
              </a:rPr>
              <a:t>Доклинические исследования предполагают, что воздействие на </a:t>
            </a:r>
            <a:r>
              <a:rPr lang="en-GB" sz="1800" smtClean="0">
                <a:solidFill>
                  <a:srgbClr val="000099"/>
                </a:solidFill>
              </a:rPr>
              <a:t>VEGF </a:t>
            </a:r>
            <a:r>
              <a:rPr lang="ru-RU" sz="1800" smtClean="0">
                <a:solidFill>
                  <a:srgbClr val="000099"/>
                </a:solidFill>
              </a:rPr>
              <a:t>с использованием нейтрализующих антител может приостановить рост клеток глиомы</a:t>
            </a:r>
            <a:r>
              <a:rPr lang="en-GB" sz="1400" baseline="60000" smtClean="0">
                <a:solidFill>
                  <a:srgbClr val="000099"/>
                </a:solidFill>
              </a:rPr>
              <a:t>4</a:t>
            </a:r>
          </a:p>
        </p:txBody>
      </p:sp>
      <p:sp>
        <p:nvSpPr>
          <p:cNvPr id="31747" name="Прямоугольник 3"/>
          <p:cNvSpPr>
            <a:spLocks noChangeArrowheads="1"/>
          </p:cNvSpPr>
          <p:nvPr/>
        </p:nvSpPr>
        <p:spPr bwMode="auto">
          <a:xfrm>
            <a:off x="3429000" y="6092825"/>
            <a:ext cx="5715000" cy="457200"/>
          </a:xfrm>
          <a:prstGeom prst="rect">
            <a:avLst/>
          </a:prstGeom>
          <a:noFill/>
          <a:ln w="9525">
            <a:noFill/>
            <a:miter lim="800000"/>
            <a:headEnd/>
            <a:tailEnd/>
          </a:ln>
        </p:spPr>
        <p:txBody>
          <a:bodyPr>
            <a:spAutoFit/>
          </a:bodyPr>
          <a:lstStyle/>
          <a:p>
            <a:pPr>
              <a:spcBef>
                <a:spcPct val="50000"/>
              </a:spcBef>
            </a:pPr>
            <a:r>
              <a:rPr lang="en-GB" sz="1200" b="1">
                <a:latin typeface="Lucida Sans Unicode" pitchFamily="34" charset="0"/>
                <a:ea typeface="Arial Unicode MS" pitchFamily="34" charset="-128"/>
                <a:cs typeface="Arial Unicode MS" pitchFamily="34" charset="-128"/>
              </a:rPr>
              <a:t>1.</a:t>
            </a:r>
            <a:r>
              <a:rPr lang="en-GB" sz="1200">
                <a:latin typeface="Lucida Sans Unicode" pitchFamily="34" charset="0"/>
                <a:ea typeface="Arial Unicode MS" pitchFamily="34" charset="-128"/>
                <a:cs typeface="Arial Unicode MS" pitchFamily="34" charset="-128"/>
              </a:rPr>
              <a:t> Salmaggi, et al. J Neurooncol 2003; </a:t>
            </a:r>
            <a:r>
              <a:rPr lang="en-GB" sz="1200" b="1">
                <a:latin typeface="Lucida Sans Unicode" pitchFamily="34" charset="0"/>
                <a:ea typeface="Arial Unicode MS" pitchFamily="34" charset="-128"/>
                <a:cs typeface="Arial Unicode MS" pitchFamily="34" charset="-128"/>
              </a:rPr>
              <a:t>2.</a:t>
            </a:r>
            <a:r>
              <a:rPr lang="en-GB" sz="1200">
                <a:latin typeface="Lucida Sans Unicode" pitchFamily="34" charset="0"/>
                <a:ea typeface="Arial Unicode MS" pitchFamily="34" charset="-128"/>
                <a:cs typeface="Arial Unicode MS" pitchFamily="34" charset="-128"/>
              </a:rPr>
              <a:t> Lamszus, et al. Clin Cancer Res 2003</a:t>
            </a:r>
            <a:r>
              <a:rPr lang="ru-RU" sz="1200">
                <a:latin typeface="Lucida Sans Unicode" pitchFamily="34" charset="0"/>
                <a:ea typeface="Arial Unicode MS" pitchFamily="34" charset="-128"/>
                <a:cs typeface="Arial Unicode MS" pitchFamily="34" charset="-128"/>
              </a:rPr>
              <a:t> </a:t>
            </a:r>
            <a:r>
              <a:rPr lang="en-GB" sz="1200" b="1">
                <a:latin typeface="Lucida Sans Unicode" pitchFamily="34" charset="0"/>
                <a:ea typeface="Arial Unicode MS" pitchFamily="34" charset="-128"/>
                <a:cs typeface="Arial Unicode MS" pitchFamily="34" charset="-128"/>
              </a:rPr>
              <a:t>3.</a:t>
            </a:r>
            <a:r>
              <a:rPr lang="en-GB" sz="1200">
                <a:latin typeface="Lucida Sans Unicode" pitchFamily="34" charset="0"/>
                <a:ea typeface="Arial Unicode MS" pitchFamily="34" charset="-128"/>
                <a:cs typeface="Arial Unicode MS" pitchFamily="34" charset="-128"/>
              </a:rPr>
              <a:t> Ferrara, et al. Nat Med 2003; </a:t>
            </a:r>
            <a:r>
              <a:rPr lang="en-GB" sz="1200" b="1">
                <a:latin typeface="Lucida Sans Unicode" pitchFamily="34" charset="0"/>
                <a:ea typeface="Arial Unicode MS" pitchFamily="34" charset="-128"/>
                <a:cs typeface="Arial Unicode MS" pitchFamily="34" charset="-128"/>
              </a:rPr>
              <a:t>4.</a:t>
            </a:r>
            <a:r>
              <a:rPr lang="en-GB" sz="1200">
                <a:latin typeface="Lucida Sans Unicode" pitchFamily="34" charset="0"/>
                <a:ea typeface="Arial Unicode MS" pitchFamily="34" charset="-128"/>
                <a:cs typeface="Arial Unicode MS" pitchFamily="34" charset="-128"/>
              </a:rPr>
              <a:t> Stefanik, et al. J Neurooncol 2001</a:t>
            </a:r>
          </a:p>
        </p:txBody>
      </p:sp>
      <p:sp>
        <p:nvSpPr>
          <p:cNvPr id="31748" name="Rectangle 2"/>
          <p:cNvSpPr>
            <a:spLocks noChangeArrowheads="1"/>
          </p:cNvSpPr>
          <p:nvPr/>
        </p:nvSpPr>
        <p:spPr bwMode="invGray">
          <a:xfrm>
            <a:off x="395288" y="450850"/>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latin typeface="Lucida Sans Unicode" pitchFamily="34" charset="0"/>
              </a:rPr>
              <a:t>Воздействие на ангиогенез при ГБМ</a:t>
            </a:r>
            <a:endParaRPr lang="en-US" sz="3200">
              <a:latin typeface="Lucida Sans Unicode"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5"/>
          <p:cNvSpPr>
            <a:spLocks noGrp="1" noChangeArrowheads="1"/>
          </p:cNvSpPr>
          <p:nvPr>
            <p:ph idx="4294967295"/>
          </p:nvPr>
        </p:nvSpPr>
        <p:spPr>
          <a:xfrm>
            <a:off x="457200" y="1196975"/>
            <a:ext cx="8229600" cy="4810125"/>
          </a:xfrm>
        </p:spPr>
        <p:txBody>
          <a:bodyPr/>
          <a:lstStyle/>
          <a:p>
            <a:pPr eaLnBrk="1" hangingPunct="1"/>
            <a:r>
              <a:rPr lang="ru-RU" sz="1800" smtClean="0"/>
              <a:t>Оценка двух групп больных </a:t>
            </a:r>
            <a:r>
              <a:rPr lang="en-GB" sz="1800" smtClean="0"/>
              <a:t>(N = 35)</a:t>
            </a:r>
          </a:p>
          <a:p>
            <a:pPr lvl="1" eaLnBrk="1" hangingPunct="1"/>
            <a:r>
              <a:rPr lang="ru-RU" sz="1600" smtClean="0"/>
              <a:t>Группа</a:t>
            </a:r>
            <a:r>
              <a:rPr lang="en-US" sz="1600" smtClean="0"/>
              <a:t> 1 (n = 23): </a:t>
            </a:r>
            <a:r>
              <a:rPr lang="ru-RU" sz="1600" smtClean="0"/>
              <a:t>Авастин</a:t>
            </a:r>
            <a:r>
              <a:rPr lang="en-US" sz="1600" smtClean="0"/>
              <a:t> 10 </a:t>
            </a:r>
            <a:r>
              <a:rPr lang="ru-RU" sz="1600" smtClean="0"/>
              <a:t>мг</a:t>
            </a:r>
            <a:r>
              <a:rPr lang="en-US" sz="1600" smtClean="0"/>
              <a:t>/</a:t>
            </a:r>
            <a:r>
              <a:rPr lang="ru-RU" sz="1600" smtClean="0"/>
              <a:t>кг</a:t>
            </a:r>
            <a:r>
              <a:rPr lang="en-US" sz="1600" smtClean="0"/>
              <a:t> + </a:t>
            </a:r>
            <a:r>
              <a:rPr lang="ru-RU" sz="1600" smtClean="0"/>
              <a:t>иринотекан</a:t>
            </a:r>
            <a:r>
              <a:rPr lang="en-US" sz="1600" smtClean="0"/>
              <a:t> </a:t>
            </a:r>
            <a:r>
              <a:rPr lang="ru-RU" sz="1600" smtClean="0"/>
              <a:t>каждые</a:t>
            </a:r>
            <a:r>
              <a:rPr lang="en-US" sz="1600" smtClean="0"/>
              <a:t> 2 </a:t>
            </a:r>
            <a:r>
              <a:rPr lang="ru-RU" sz="1600" smtClean="0"/>
              <a:t>недели</a:t>
            </a:r>
            <a:r>
              <a:rPr lang="en-US" sz="1600" smtClean="0"/>
              <a:t> </a:t>
            </a:r>
            <a:r>
              <a:rPr lang="ru-RU" sz="1600" smtClean="0"/>
              <a:t> 6 - недельного цикла</a:t>
            </a:r>
            <a:r>
              <a:rPr lang="en-US" sz="1600" smtClean="0"/>
              <a:t> </a:t>
            </a:r>
          </a:p>
          <a:p>
            <a:pPr lvl="1" eaLnBrk="1" hangingPunct="1"/>
            <a:r>
              <a:rPr lang="ru-RU" sz="1600" smtClean="0"/>
              <a:t>Группа</a:t>
            </a:r>
            <a:r>
              <a:rPr lang="en-US" sz="1600" smtClean="0"/>
              <a:t> 2 (n = 12): </a:t>
            </a:r>
            <a:r>
              <a:rPr lang="ru-RU" sz="1600" smtClean="0"/>
              <a:t>Авастин</a:t>
            </a:r>
            <a:r>
              <a:rPr lang="en-US" sz="1600" smtClean="0"/>
              <a:t> 15 </a:t>
            </a:r>
            <a:r>
              <a:rPr lang="ru-RU" sz="1600" smtClean="0"/>
              <a:t>мг</a:t>
            </a:r>
            <a:r>
              <a:rPr lang="en-US" sz="1600" smtClean="0"/>
              <a:t>/</a:t>
            </a:r>
            <a:r>
              <a:rPr lang="ru-RU" sz="1600" smtClean="0"/>
              <a:t>кг</a:t>
            </a:r>
            <a:r>
              <a:rPr lang="en-US" sz="1600" smtClean="0"/>
              <a:t> </a:t>
            </a:r>
            <a:r>
              <a:rPr lang="ru-RU" sz="1600" smtClean="0"/>
              <a:t>каждые</a:t>
            </a:r>
            <a:r>
              <a:rPr lang="en-US" sz="1600" smtClean="0"/>
              <a:t> 21 </a:t>
            </a:r>
            <a:r>
              <a:rPr lang="ru-RU" sz="1600" smtClean="0"/>
              <a:t>день</a:t>
            </a:r>
            <a:r>
              <a:rPr lang="en-US" sz="1600" smtClean="0"/>
              <a:t> + </a:t>
            </a:r>
            <a:r>
              <a:rPr lang="ru-RU" sz="1600" smtClean="0"/>
              <a:t>иринотекан</a:t>
            </a:r>
            <a:r>
              <a:rPr lang="en-US" sz="1600" smtClean="0"/>
              <a:t> </a:t>
            </a:r>
            <a:r>
              <a:rPr lang="ru-RU" sz="1600" smtClean="0"/>
              <a:t>в</a:t>
            </a:r>
            <a:r>
              <a:rPr lang="en-US" sz="1600" smtClean="0"/>
              <a:t> </a:t>
            </a:r>
            <a:r>
              <a:rPr lang="ru-RU" sz="1600" smtClean="0"/>
              <a:t>дни</a:t>
            </a:r>
            <a:r>
              <a:rPr lang="en-US" sz="1600" smtClean="0"/>
              <a:t> 1, 8, 22, </a:t>
            </a:r>
            <a:r>
              <a:rPr lang="ru-RU" sz="1600" smtClean="0"/>
              <a:t>и</a:t>
            </a:r>
            <a:r>
              <a:rPr lang="en-US" sz="1600" smtClean="0"/>
              <a:t> 29 </a:t>
            </a:r>
            <a:r>
              <a:rPr lang="ru-RU" sz="1600" smtClean="0"/>
              <a:t>6 - недельного цикла</a:t>
            </a:r>
            <a:endParaRPr lang="en-US" sz="1600" smtClean="0"/>
          </a:p>
          <a:p>
            <a:pPr lvl="1" eaLnBrk="1" hangingPunct="1"/>
            <a:endParaRPr lang="en-US" sz="1600" smtClean="0"/>
          </a:p>
          <a:p>
            <a:pPr lvl="1" eaLnBrk="1" hangingPunct="1"/>
            <a:endParaRPr lang="en-US" sz="2000" smtClean="0"/>
          </a:p>
          <a:p>
            <a:pPr lvl="1" eaLnBrk="1" hangingPunct="1"/>
            <a:endParaRPr lang="en-US" sz="2000" smtClean="0"/>
          </a:p>
          <a:p>
            <a:pPr lvl="1" eaLnBrk="1" hangingPunct="1">
              <a:buFont typeface="Arial" pitchFamily="34" charset="0"/>
              <a:buNone/>
            </a:pPr>
            <a:endParaRPr lang="en-US" sz="2000" smtClean="0"/>
          </a:p>
        </p:txBody>
      </p:sp>
      <p:sp>
        <p:nvSpPr>
          <p:cNvPr id="33795" name="Text Box 8"/>
          <p:cNvSpPr txBox="1">
            <a:spLocks noChangeArrowheads="1"/>
          </p:cNvSpPr>
          <p:nvPr/>
        </p:nvSpPr>
        <p:spPr bwMode="auto">
          <a:xfrm>
            <a:off x="3713163" y="6429375"/>
            <a:ext cx="5430837" cy="292100"/>
          </a:xfrm>
          <a:prstGeom prst="rect">
            <a:avLst/>
          </a:prstGeom>
          <a:noFill/>
          <a:ln w="9525" algn="ctr">
            <a:noFill/>
            <a:miter lim="800000"/>
            <a:headEnd/>
            <a:tailEnd/>
          </a:ln>
        </p:spPr>
        <p:txBody>
          <a:bodyPr>
            <a:spAutoFit/>
          </a:bodyPr>
          <a:lstStyle/>
          <a:p>
            <a:pPr marL="266700" indent="-266700" eaLnBrk="0" hangingPunct="0">
              <a:lnSpc>
                <a:spcPct val="90000"/>
              </a:lnSpc>
            </a:pPr>
            <a:r>
              <a:rPr lang="nl-NL" sz="1400">
                <a:latin typeface="Lucida Sans Unicode" pitchFamily="34" charset="0"/>
                <a:ea typeface="MS Hei"/>
                <a:cs typeface="MS Hei"/>
              </a:rPr>
              <a:t>Vredenburgh JJ, et al. J Clin Oncol. 2007;25:4722-4729.</a:t>
            </a:r>
          </a:p>
        </p:txBody>
      </p:sp>
      <p:sp>
        <p:nvSpPr>
          <p:cNvPr id="33796" name="Rectangle 6"/>
          <p:cNvSpPr txBox="1">
            <a:spLocks noChangeArrowheads="1"/>
          </p:cNvSpPr>
          <p:nvPr/>
        </p:nvSpPr>
        <p:spPr bwMode="auto">
          <a:xfrm>
            <a:off x="5429250" y="2781300"/>
            <a:ext cx="3189288" cy="395288"/>
          </a:xfrm>
          <a:prstGeom prst="rect">
            <a:avLst/>
          </a:prstGeom>
          <a:noFill/>
          <a:ln w="9525">
            <a:noFill/>
            <a:miter lim="800000"/>
            <a:headEnd/>
            <a:tailEnd/>
          </a:ln>
        </p:spPr>
        <p:txBody>
          <a:bodyPr/>
          <a:lstStyle/>
          <a:p>
            <a:pPr marL="342900" indent="-342900" algn="ctr">
              <a:lnSpc>
                <a:spcPct val="90000"/>
              </a:lnSpc>
              <a:spcBef>
                <a:spcPts val="1000"/>
              </a:spcBef>
              <a:spcAft>
                <a:spcPts val="700"/>
              </a:spcAft>
              <a:buClr>
                <a:schemeClr val="folHlink"/>
              </a:buClr>
              <a:buFont typeface="Wingdings" pitchFamily="2" charset="2"/>
              <a:buNone/>
            </a:pPr>
            <a:r>
              <a:rPr lang="en-US" b="1">
                <a:latin typeface="Lucida Sans Unicode" pitchFamily="34" charset="0"/>
              </a:rPr>
              <a:t>6-</a:t>
            </a:r>
            <a:r>
              <a:rPr lang="ru-RU" b="1">
                <a:latin typeface="Lucida Sans Unicode" pitchFamily="34" charset="0"/>
              </a:rPr>
              <a:t>мес. ОВ</a:t>
            </a:r>
            <a:r>
              <a:rPr lang="en-US" b="1">
                <a:latin typeface="Lucida Sans Unicode" pitchFamily="34" charset="0"/>
              </a:rPr>
              <a:t> </a:t>
            </a:r>
            <a:r>
              <a:rPr lang="ru-RU" b="1">
                <a:latin typeface="Lucida Sans Unicode" pitchFamily="34" charset="0"/>
              </a:rPr>
              <a:t>для всех больных</a:t>
            </a:r>
            <a:r>
              <a:rPr lang="en-US" b="1">
                <a:latin typeface="Lucida Sans Unicode" pitchFamily="34" charset="0"/>
              </a:rPr>
              <a:t>: 77% </a:t>
            </a:r>
          </a:p>
        </p:txBody>
      </p:sp>
      <p:sp>
        <p:nvSpPr>
          <p:cNvPr id="33797" name="TextBox 8"/>
          <p:cNvSpPr txBox="1">
            <a:spLocks noChangeArrowheads="1"/>
          </p:cNvSpPr>
          <p:nvPr/>
        </p:nvSpPr>
        <p:spPr bwMode="auto">
          <a:xfrm>
            <a:off x="1357313" y="2781300"/>
            <a:ext cx="3132137" cy="641350"/>
          </a:xfrm>
          <a:prstGeom prst="rect">
            <a:avLst/>
          </a:prstGeom>
          <a:noFill/>
          <a:ln w="9525">
            <a:noFill/>
            <a:miter lim="800000"/>
            <a:headEnd/>
            <a:tailEnd/>
          </a:ln>
        </p:spPr>
        <p:txBody>
          <a:bodyPr>
            <a:spAutoFit/>
          </a:bodyPr>
          <a:lstStyle/>
          <a:p>
            <a:pPr algn="ctr">
              <a:buFont typeface="Verdana" pitchFamily="34" charset="0"/>
              <a:buNone/>
            </a:pPr>
            <a:r>
              <a:rPr lang="en-US" b="1">
                <a:latin typeface="Lucida Sans Unicode" pitchFamily="34" charset="0"/>
              </a:rPr>
              <a:t>6-</a:t>
            </a:r>
            <a:r>
              <a:rPr lang="ru-RU" b="1">
                <a:latin typeface="Lucida Sans Unicode" pitchFamily="34" charset="0"/>
              </a:rPr>
              <a:t>мес.</a:t>
            </a:r>
            <a:r>
              <a:rPr lang="en-US" b="1">
                <a:latin typeface="Lucida Sans Unicode" pitchFamily="34" charset="0"/>
              </a:rPr>
              <a:t> </a:t>
            </a:r>
            <a:r>
              <a:rPr lang="ru-RU" b="1">
                <a:latin typeface="Lucida Sans Unicode" pitchFamily="34" charset="0"/>
              </a:rPr>
              <a:t>ВБП</a:t>
            </a:r>
            <a:r>
              <a:rPr lang="en-US" b="1">
                <a:latin typeface="Lucida Sans Unicode" pitchFamily="34" charset="0"/>
              </a:rPr>
              <a:t> </a:t>
            </a:r>
            <a:r>
              <a:rPr lang="ru-RU" b="1">
                <a:latin typeface="Lucida Sans Unicode" pitchFamily="34" charset="0"/>
              </a:rPr>
              <a:t>для всех больных</a:t>
            </a:r>
            <a:r>
              <a:rPr lang="en-US" b="1">
                <a:latin typeface="Lucida Sans Unicode" pitchFamily="34" charset="0"/>
              </a:rPr>
              <a:t>: 46%</a:t>
            </a:r>
          </a:p>
        </p:txBody>
      </p:sp>
      <p:sp>
        <p:nvSpPr>
          <p:cNvPr id="33798" name="TextBox 8"/>
          <p:cNvSpPr txBox="1">
            <a:spLocks noChangeArrowheads="1"/>
          </p:cNvSpPr>
          <p:nvPr/>
        </p:nvSpPr>
        <p:spPr bwMode="auto">
          <a:xfrm rot="-5400000">
            <a:off x="-257969" y="4274345"/>
            <a:ext cx="1819275" cy="366712"/>
          </a:xfrm>
          <a:prstGeom prst="rect">
            <a:avLst/>
          </a:prstGeom>
          <a:noFill/>
          <a:ln w="9525">
            <a:noFill/>
            <a:miter lim="800000"/>
            <a:headEnd/>
            <a:tailEnd/>
          </a:ln>
        </p:spPr>
        <p:txBody>
          <a:bodyPr wrap="none">
            <a:spAutoFit/>
          </a:bodyPr>
          <a:lstStyle/>
          <a:p>
            <a:pPr algn="ctr">
              <a:buFont typeface="Verdana" pitchFamily="34" charset="0"/>
              <a:buNone/>
            </a:pPr>
            <a:r>
              <a:rPr lang="ru-RU" b="1">
                <a:latin typeface="Lucida Sans Unicode" pitchFamily="34" charset="0"/>
              </a:rPr>
              <a:t>Выживаемость</a:t>
            </a:r>
            <a:endParaRPr lang="en-US" b="1">
              <a:latin typeface="Lucida Sans Unicode" pitchFamily="34" charset="0"/>
            </a:endParaRPr>
          </a:p>
        </p:txBody>
      </p:sp>
      <p:sp>
        <p:nvSpPr>
          <p:cNvPr id="33799" name="TextBox 9"/>
          <p:cNvSpPr txBox="1">
            <a:spLocks noChangeArrowheads="1"/>
          </p:cNvSpPr>
          <p:nvPr/>
        </p:nvSpPr>
        <p:spPr bwMode="auto">
          <a:xfrm>
            <a:off x="2057400" y="5614988"/>
            <a:ext cx="1047750" cy="369887"/>
          </a:xfrm>
          <a:prstGeom prst="rect">
            <a:avLst/>
          </a:prstGeom>
          <a:noFill/>
          <a:ln w="9525">
            <a:noFill/>
            <a:miter lim="800000"/>
            <a:headEnd/>
            <a:tailEnd/>
          </a:ln>
        </p:spPr>
        <p:txBody>
          <a:bodyPr wrap="none">
            <a:spAutoFit/>
          </a:bodyPr>
          <a:lstStyle/>
          <a:p>
            <a:pPr algn="ctr">
              <a:buFont typeface="Verdana" pitchFamily="34" charset="0"/>
              <a:buNone/>
            </a:pPr>
            <a:r>
              <a:rPr lang="ru-RU" b="1">
                <a:latin typeface="Lucida Sans Unicode" pitchFamily="34" charset="0"/>
              </a:rPr>
              <a:t>Недели</a:t>
            </a:r>
            <a:endParaRPr lang="en-US" b="1">
              <a:latin typeface="Lucida Sans Unicode" pitchFamily="34" charset="0"/>
            </a:endParaRPr>
          </a:p>
        </p:txBody>
      </p:sp>
      <p:sp>
        <p:nvSpPr>
          <p:cNvPr id="33800" name="TextBox 10"/>
          <p:cNvSpPr txBox="1">
            <a:spLocks noChangeArrowheads="1"/>
          </p:cNvSpPr>
          <p:nvPr/>
        </p:nvSpPr>
        <p:spPr bwMode="auto">
          <a:xfrm>
            <a:off x="976313" y="5189538"/>
            <a:ext cx="328612" cy="366712"/>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a:t>
            </a:r>
          </a:p>
        </p:txBody>
      </p:sp>
      <p:sp>
        <p:nvSpPr>
          <p:cNvPr id="33801" name="TextBox 11"/>
          <p:cNvSpPr txBox="1">
            <a:spLocks noChangeArrowheads="1"/>
          </p:cNvSpPr>
          <p:nvPr/>
        </p:nvSpPr>
        <p:spPr bwMode="auto">
          <a:xfrm>
            <a:off x="827088" y="4846638"/>
            <a:ext cx="546100" cy="366712"/>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0.2</a:t>
            </a:r>
          </a:p>
        </p:txBody>
      </p:sp>
      <p:sp>
        <p:nvSpPr>
          <p:cNvPr id="33802" name="TextBox 12"/>
          <p:cNvSpPr txBox="1">
            <a:spLocks noChangeArrowheads="1"/>
          </p:cNvSpPr>
          <p:nvPr/>
        </p:nvSpPr>
        <p:spPr bwMode="auto">
          <a:xfrm>
            <a:off x="827088" y="4505325"/>
            <a:ext cx="546100" cy="366713"/>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0.4</a:t>
            </a:r>
          </a:p>
        </p:txBody>
      </p:sp>
      <p:sp>
        <p:nvSpPr>
          <p:cNvPr id="33803" name="TextBox 13"/>
          <p:cNvSpPr txBox="1">
            <a:spLocks noChangeArrowheads="1"/>
          </p:cNvSpPr>
          <p:nvPr/>
        </p:nvSpPr>
        <p:spPr bwMode="auto">
          <a:xfrm>
            <a:off x="827088" y="4162425"/>
            <a:ext cx="546100" cy="366713"/>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0.6</a:t>
            </a:r>
          </a:p>
        </p:txBody>
      </p:sp>
      <p:sp>
        <p:nvSpPr>
          <p:cNvPr id="33804" name="TextBox 14"/>
          <p:cNvSpPr txBox="1">
            <a:spLocks noChangeArrowheads="1"/>
          </p:cNvSpPr>
          <p:nvPr/>
        </p:nvSpPr>
        <p:spPr bwMode="auto">
          <a:xfrm>
            <a:off x="827088" y="3821113"/>
            <a:ext cx="546100" cy="366712"/>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0.8</a:t>
            </a:r>
          </a:p>
        </p:txBody>
      </p:sp>
      <p:sp>
        <p:nvSpPr>
          <p:cNvPr id="33805" name="TextBox 15"/>
          <p:cNvSpPr txBox="1">
            <a:spLocks noChangeArrowheads="1"/>
          </p:cNvSpPr>
          <p:nvPr/>
        </p:nvSpPr>
        <p:spPr bwMode="auto">
          <a:xfrm>
            <a:off x="827088" y="3478213"/>
            <a:ext cx="546100" cy="366712"/>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1.0</a:t>
            </a:r>
          </a:p>
        </p:txBody>
      </p:sp>
      <p:sp>
        <p:nvSpPr>
          <p:cNvPr id="33806" name="TextBox 17"/>
          <p:cNvSpPr txBox="1">
            <a:spLocks noChangeArrowheads="1"/>
          </p:cNvSpPr>
          <p:nvPr/>
        </p:nvSpPr>
        <p:spPr bwMode="auto">
          <a:xfrm>
            <a:off x="1703388" y="5381625"/>
            <a:ext cx="382587"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20</a:t>
            </a:r>
          </a:p>
        </p:txBody>
      </p:sp>
      <p:sp>
        <p:nvSpPr>
          <p:cNvPr id="33807" name="TextBox 18"/>
          <p:cNvSpPr txBox="1">
            <a:spLocks noChangeArrowheads="1"/>
          </p:cNvSpPr>
          <p:nvPr/>
        </p:nvSpPr>
        <p:spPr bwMode="auto">
          <a:xfrm>
            <a:off x="2184400" y="5381625"/>
            <a:ext cx="384175"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40</a:t>
            </a:r>
          </a:p>
        </p:txBody>
      </p:sp>
      <p:sp>
        <p:nvSpPr>
          <p:cNvPr id="33808" name="TextBox 19"/>
          <p:cNvSpPr txBox="1">
            <a:spLocks noChangeArrowheads="1"/>
          </p:cNvSpPr>
          <p:nvPr/>
        </p:nvSpPr>
        <p:spPr bwMode="auto">
          <a:xfrm>
            <a:off x="2662238" y="5381625"/>
            <a:ext cx="384175"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60</a:t>
            </a:r>
          </a:p>
        </p:txBody>
      </p:sp>
      <p:sp>
        <p:nvSpPr>
          <p:cNvPr id="33809" name="TextBox 20"/>
          <p:cNvSpPr txBox="1">
            <a:spLocks noChangeArrowheads="1"/>
          </p:cNvSpPr>
          <p:nvPr/>
        </p:nvSpPr>
        <p:spPr bwMode="auto">
          <a:xfrm>
            <a:off x="3140075" y="5381625"/>
            <a:ext cx="382588"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80</a:t>
            </a:r>
          </a:p>
        </p:txBody>
      </p:sp>
      <p:sp>
        <p:nvSpPr>
          <p:cNvPr id="33810" name="TextBox 21"/>
          <p:cNvSpPr txBox="1">
            <a:spLocks noChangeArrowheads="1"/>
          </p:cNvSpPr>
          <p:nvPr/>
        </p:nvSpPr>
        <p:spPr bwMode="auto">
          <a:xfrm>
            <a:off x="3570288" y="5381625"/>
            <a:ext cx="482600"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100</a:t>
            </a:r>
          </a:p>
        </p:txBody>
      </p:sp>
      <p:sp>
        <p:nvSpPr>
          <p:cNvPr id="33811" name="Freeform 22"/>
          <p:cNvSpPr>
            <a:spLocks noChangeArrowheads="1"/>
          </p:cNvSpPr>
          <p:nvPr/>
        </p:nvSpPr>
        <p:spPr bwMode="auto">
          <a:xfrm>
            <a:off x="1431925" y="3621088"/>
            <a:ext cx="2151063" cy="1497012"/>
          </a:xfrm>
          <a:custGeom>
            <a:avLst/>
            <a:gdLst>
              <a:gd name="T0" fmla="*/ 0 w 2149929"/>
              <a:gd name="T1" fmla="*/ 0 h 1496786"/>
              <a:gd name="T2" fmla="*/ 60192 w 2149929"/>
              <a:gd name="T3" fmla="*/ 0 h 1496786"/>
              <a:gd name="T4" fmla="*/ 60192 w 2149929"/>
              <a:gd name="T5" fmla="*/ 46335 h 1496786"/>
              <a:gd name="T6" fmla="*/ 139527 w 2149929"/>
              <a:gd name="T7" fmla="*/ 46335 h 1496786"/>
              <a:gd name="T8" fmla="*/ 139527 w 2149929"/>
              <a:gd name="T9" fmla="*/ 103575 h 1496786"/>
              <a:gd name="T10" fmla="*/ 205187 w 2149929"/>
              <a:gd name="T11" fmla="*/ 106296 h 1496786"/>
              <a:gd name="T12" fmla="*/ 205187 w 2149929"/>
              <a:gd name="T13" fmla="*/ 139003 h 1496786"/>
              <a:gd name="T14" fmla="*/ 229810 w 2149929"/>
              <a:gd name="T15" fmla="*/ 139003 h 1496786"/>
              <a:gd name="T16" fmla="*/ 232545 w 2149929"/>
              <a:gd name="T17" fmla="*/ 182616 h 1496786"/>
              <a:gd name="T18" fmla="*/ 246225 w 2149929"/>
              <a:gd name="T19" fmla="*/ 182616 h 1496786"/>
              <a:gd name="T20" fmla="*/ 246225 w 2149929"/>
              <a:gd name="T21" fmla="*/ 245299 h 1496786"/>
              <a:gd name="T22" fmla="*/ 281790 w 2149929"/>
              <a:gd name="T23" fmla="*/ 245299 h 1496786"/>
              <a:gd name="T24" fmla="*/ 281790 w 2149929"/>
              <a:gd name="T25" fmla="*/ 288912 h 1496786"/>
              <a:gd name="T26" fmla="*/ 298206 w 2149929"/>
              <a:gd name="T27" fmla="*/ 288912 h 1496786"/>
              <a:gd name="T28" fmla="*/ 295469 w 2149929"/>
              <a:gd name="T29" fmla="*/ 389755 h 1496786"/>
              <a:gd name="T30" fmla="*/ 355658 w 2149929"/>
              <a:gd name="T31" fmla="*/ 389755 h 1496786"/>
              <a:gd name="T32" fmla="*/ 355658 w 2149929"/>
              <a:gd name="T33" fmla="*/ 490598 h 1496786"/>
              <a:gd name="T34" fmla="*/ 404903 w 2149929"/>
              <a:gd name="T35" fmla="*/ 490598 h 1496786"/>
              <a:gd name="T36" fmla="*/ 404903 w 2149929"/>
              <a:gd name="T37" fmla="*/ 536932 h 1496786"/>
              <a:gd name="T38" fmla="*/ 426789 w 2149929"/>
              <a:gd name="T39" fmla="*/ 536932 h 1496786"/>
              <a:gd name="T40" fmla="*/ 424054 w 2149929"/>
              <a:gd name="T41" fmla="*/ 640506 h 1496786"/>
              <a:gd name="T42" fmla="*/ 467826 w 2149929"/>
              <a:gd name="T43" fmla="*/ 640506 h 1496786"/>
              <a:gd name="T44" fmla="*/ 467826 w 2149929"/>
              <a:gd name="T45" fmla="*/ 686840 h 1496786"/>
              <a:gd name="T46" fmla="*/ 517071 w 2149929"/>
              <a:gd name="T47" fmla="*/ 686840 h 1496786"/>
              <a:gd name="T48" fmla="*/ 517071 w 2149929"/>
              <a:gd name="T49" fmla="*/ 744070 h 1496786"/>
              <a:gd name="T50" fmla="*/ 552638 w 2149929"/>
              <a:gd name="T51" fmla="*/ 744070 h 1496786"/>
              <a:gd name="T52" fmla="*/ 555374 w 2149929"/>
              <a:gd name="T53" fmla="*/ 844915 h 1496786"/>
              <a:gd name="T54" fmla="*/ 569052 w 2149929"/>
              <a:gd name="T55" fmla="*/ 844915 h 1496786"/>
              <a:gd name="T56" fmla="*/ 569052 w 2149929"/>
              <a:gd name="T57" fmla="*/ 891249 h 1496786"/>
              <a:gd name="T58" fmla="*/ 579997 w 2149929"/>
              <a:gd name="T59" fmla="*/ 891249 h 1496786"/>
              <a:gd name="T60" fmla="*/ 577260 w 2149929"/>
              <a:gd name="T61" fmla="*/ 943035 h 1496786"/>
              <a:gd name="T62" fmla="*/ 659334 w 2149929"/>
              <a:gd name="T63" fmla="*/ 945766 h 1496786"/>
              <a:gd name="T64" fmla="*/ 659334 w 2149929"/>
              <a:gd name="T65" fmla="*/ 981195 h 1496786"/>
              <a:gd name="T66" fmla="*/ 703108 w 2149929"/>
              <a:gd name="T67" fmla="*/ 981195 h 1496786"/>
              <a:gd name="T68" fmla="*/ 703108 w 2149929"/>
              <a:gd name="T69" fmla="*/ 1038433 h 1496786"/>
              <a:gd name="T70" fmla="*/ 741408 w 2149929"/>
              <a:gd name="T71" fmla="*/ 1038433 h 1496786"/>
              <a:gd name="T72" fmla="*/ 744146 w 2149929"/>
              <a:gd name="T73" fmla="*/ 1079316 h 1496786"/>
              <a:gd name="T74" fmla="*/ 812540 w 2149929"/>
              <a:gd name="T75" fmla="*/ 1076592 h 1496786"/>
              <a:gd name="T76" fmla="*/ 809804 w 2149929"/>
              <a:gd name="T77" fmla="*/ 1136554 h 1496786"/>
              <a:gd name="T78" fmla="*/ 859049 w 2149929"/>
              <a:gd name="T79" fmla="*/ 1136554 h 1496786"/>
              <a:gd name="T80" fmla="*/ 859049 w 2149929"/>
              <a:gd name="T81" fmla="*/ 1180159 h 1496786"/>
              <a:gd name="T82" fmla="*/ 921974 w 2149929"/>
              <a:gd name="T83" fmla="*/ 1180159 h 1496786"/>
              <a:gd name="T84" fmla="*/ 924708 w 2149929"/>
              <a:gd name="T85" fmla="*/ 1231946 h 1496786"/>
              <a:gd name="T86" fmla="*/ 1056032 w 2149929"/>
              <a:gd name="T87" fmla="*/ 1231946 h 1496786"/>
              <a:gd name="T88" fmla="*/ 1053294 w 2149929"/>
              <a:gd name="T89" fmla="*/ 1272828 h 1496786"/>
              <a:gd name="T90" fmla="*/ 1129899 w 2149929"/>
              <a:gd name="T91" fmla="*/ 1272828 h 1496786"/>
              <a:gd name="T92" fmla="*/ 1129899 w 2149929"/>
              <a:gd name="T93" fmla="*/ 1332789 h 1496786"/>
              <a:gd name="T94" fmla="*/ 1217445 w 2149929"/>
              <a:gd name="T95" fmla="*/ 1332789 h 1496786"/>
              <a:gd name="T96" fmla="*/ 1217445 w 2149929"/>
              <a:gd name="T97" fmla="*/ 1381850 h 1496786"/>
              <a:gd name="T98" fmla="*/ 1485555 w 2149929"/>
              <a:gd name="T99" fmla="*/ 1381850 h 1496786"/>
              <a:gd name="T100" fmla="*/ 1485555 w 2149929"/>
              <a:gd name="T101" fmla="*/ 1430910 h 1496786"/>
              <a:gd name="T102" fmla="*/ 1581309 w 2149929"/>
              <a:gd name="T103" fmla="*/ 1430910 h 1496786"/>
              <a:gd name="T104" fmla="*/ 1581309 w 2149929"/>
              <a:gd name="T105" fmla="*/ 1499046 h 1496786"/>
              <a:gd name="T106" fmla="*/ 2161300 w 2149929"/>
              <a:gd name="T107" fmla="*/ 1499046 h 149678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149929"/>
              <a:gd name="T163" fmla="*/ 0 h 1496786"/>
              <a:gd name="T164" fmla="*/ 2149929 w 2149929"/>
              <a:gd name="T165" fmla="*/ 1496786 h 149678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149929" h="1496786">
                <a:moveTo>
                  <a:pt x="0" y="0"/>
                </a:moveTo>
                <a:lnTo>
                  <a:pt x="59872" y="0"/>
                </a:lnTo>
                <a:lnTo>
                  <a:pt x="59872" y="46265"/>
                </a:lnTo>
                <a:lnTo>
                  <a:pt x="138793" y="46265"/>
                </a:lnTo>
                <a:lnTo>
                  <a:pt x="138793" y="103415"/>
                </a:lnTo>
                <a:lnTo>
                  <a:pt x="204107" y="106136"/>
                </a:lnTo>
                <a:lnTo>
                  <a:pt x="204107" y="138793"/>
                </a:lnTo>
                <a:lnTo>
                  <a:pt x="228600" y="138793"/>
                </a:lnTo>
                <a:lnTo>
                  <a:pt x="231322" y="182336"/>
                </a:lnTo>
                <a:lnTo>
                  <a:pt x="244929" y="182336"/>
                </a:lnTo>
                <a:lnTo>
                  <a:pt x="244929" y="244929"/>
                </a:lnTo>
                <a:lnTo>
                  <a:pt x="280307" y="244929"/>
                </a:lnTo>
                <a:lnTo>
                  <a:pt x="280307" y="288472"/>
                </a:lnTo>
                <a:lnTo>
                  <a:pt x="296636" y="288472"/>
                </a:lnTo>
                <a:cubicBezTo>
                  <a:pt x="295729" y="322036"/>
                  <a:pt x="294821" y="355601"/>
                  <a:pt x="293914" y="389165"/>
                </a:cubicBezTo>
                <a:lnTo>
                  <a:pt x="353786" y="389165"/>
                </a:lnTo>
                <a:lnTo>
                  <a:pt x="353786" y="489858"/>
                </a:lnTo>
                <a:lnTo>
                  <a:pt x="402772" y="489858"/>
                </a:lnTo>
                <a:lnTo>
                  <a:pt x="402772" y="536122"/>
                </a:lnTo>
                <a:lnTo>
                  <a:pt x="424543" y="536122"/>
                </a:lnTo>
                <a:lnTo>
                  <a:pt x="421822" y="639536"/>
                </a:lnTo>
                <a:lnTo>
                  <a:pt x="465364" y="639536"/>
                </a:lnTo>
                <a:lnTo>
                  <a:pt x="465364" y="685800"/>
                </a:lnTo>
                <a:lnTo>
                  <a:pt x="514350" y="685800"/>
                </a:lnTo>
                <a:lnTo>
                  <a:pt x="514350" y="742950"/>
                </a:lnTo>
                <a:lnTo>
                  <a:pt x="549729" y="742950"/>
                </a:lnTo>
                <a:lnTo>
                  <a:pt x="552450" y="843643"/>
                </a:lnTo>
                <a:lnTo>
                  <a:pt x="566057" y="843643"/>
                </a:lnTo>
                <a:lnTo>
                  <a:pt x="566057" y="889908"/>
                </a:lnTo>
                <a:lnTo>
                  <a:pt x="576943" y="889908"/>
                </a:lnTo>
                <a:lnTo>
                  <a:pt x="574222" y="941615"/>
                </a:lnTo>
                <a:lnTo>
                  <a:pt x="655864" y="944336"/>
                </a:lnTo>
                <a:lnTo>
                  <a:pt x="655864" y="979715"/>
                </a:lnTo>
                <a:lnTo>
                  <a:pt x="699407" y="979715"/>
                </a:lnTo>
                <a:lnTo>
                  <a:pt x="699407" y="1036865"/>
                </a:lnTo>
                <a:lnTo>
                  <a:pt x="737507" y="1036865"/>
                </a:lnTo>
                <a:lnTo>
                  <a:pt x="740229" y="1077686"/>
                </a:lnTo>
                <a:lnTo>
                  <a:pt x="808264" y="1074965"/>
                </a:lnTo>
                <a:lnTo>
                  <a:pt x="805543" y="1134836"/>
                </a:lnTo>
                <a:lnTo>
                  <a:pt x="854529" y="1134836"/>
                </a:lnTo>
                <a:lnTo>
                  <a:pt x="854529" y="1178379"/>
                </a:lnTo>
                <a:lnTo>
                  <a:pt x="917122" y="1178379"/>
                </a:lnTo>
                <a:lnTo>
                  <a:pt x="919843" y="1230086"/>
                </a:lnTo>
                <a:lnTo>
                  <a:pt x="1050472" y="1230086"/>
                </a:lnTo>
                <a:lnTo>
                  <a:pt x="1047750" y="1270908"/>
                </a:lnTo>
                <a:lnTo>
                  <a:pt x="1123950" y="1270908"/>
                </a:lnTo>
                <a:lnTo>
                  <a:pt x="1123950" y="1330779"/>
                </a:lnTo>
                <a:lnTo>
                  <a:pt x="1211036" y="1330779"/>
                </a:lnTo>
                <a:lnTo>
                  <a:pt x="1211036" y="1379765"/>
                </a:lnTo>
                <a:lnTo>
                  <a:pt x="1477736" y="1379765"/>
                </a:lnTo>
                <a:lnTo>
                  <a:pt x="1477736" y="1428750"/>
                </a:lnTo>
                <a:lnTo>
                  <a:pt x="1572986" y="1428750"/>
                </a:lnTo>
                <a:lnTo>
                  <a:pt x="1572986" y="1496786"/>
                </a:lnTo>
                <a:lnTo>
                  <a:pt x="2149929" y="1496786"/>
                </a:lnTo>
              </a:path>
            </a:pathLst>
          </a:custGeom>
          <a:noFill/>
          <a:ln w="28575" algn="ctr">
            <a:solidFill>
              <a:schemeClr val="accent2"/>
            </a:solidFill>
            <a:round/>
            <a:headEnd/>
            <a:tailEnd/>
          </a:ln>
        </p:spPr>
        <p:txBody>
          <a:bodyPr anchor="ctr"/>
          <a:lstStyle/>
          <a:p>
            <a:endParaRPr lang="ru-RU"/>
          </a:p>
        </p:txBody>
      </p:sp>
      <p:cxnSp>
        <p:nvCxnSpPr>
          <p:cNvPr id="33812" name="Straight Connector 24"/>
          <p:cNvCxnSpPr>
            <a:cxnSpLocks noChangeShapeType="1"/>
          </p:cNvCxnSpPr>
          <p:nvPr/>
        </p:nvCxnSpPr>
        <p:spPr bwMode="auto">
          <a:xfrm>
            <a:off x="2268538" y="3902075"/>
            <a:ext cx="182562" cy="0"/>
          </a:xfrm>
          <a:prstGeom prst="line">
            <a:avLst/>
          </a:prstGeom>
          <a:noFill/>
          <a:ln w="28575" algn="ctr">
            <a:solidFill>
              <a:schemeClr val="accent2"/>
            </a:solidFill>
            <a:round/>
            <a:headEnd/>
            <a:tailEnd/>
          </a:ln>
        </p:spPr>
      </p:cxnSp>
      <p:sp>
        <p:nvSpPr>
          <p:cNvPr id="33813" name="TextBox 25"/>
          <p:cNvSpPr txBox="1">
            <a:spLocks noChangeArrowheads="1"/>
          </p:cNvSpPr>
          <p:nvPr/>
        </p:nvSpPr>
        <p:spPr bwMode="auto">
          <a:xfrm>
            <a:off x="2420938" y="3760788"/>
            <a:ext cx="2143125" cy="366712"/>
          </a:xfrm>
          <a:prstGeom prst="rect">
            <a:avLst/>
          </a:prstGeom>
          <a:noFill/>
          <a:ln w="9525">
            <a:noFill/>
            <a:miter lim="800000"/>
            <a:headEnd/>
            <a:tailEnd/>
          </a:ln>
        </p:spPr>
        <p:txBody>
          <a:bodyPr wrap="none">
            <a:spAutoFit/>
          </a:bodyPr>
          <a:lstStyle/>
          <a:p>
            <a:pPr>
              <a:buFont typeface="Verdana" pitchFamily="34" charset="0"/>
              <a:buNone/>
            </a:pPr>
            <a:r>
              <a:rPr lang="ru-RU">
                <a:latin typeface="Lucida Sans Unicode" pitchFamily="34" charset="0"/>
              </a:rPr>
              <a:t>ВБП ГБМ</a:t>
            </a:r>
            <a:r>
              <a:rPr lang="en-US">
                <a:latin typeface="Lucida Sans Unicode" pitchFamily="34" charset="0"/>
              </a:rPr>
              <a:t> (N = 35)</a:t>
            </a:r>
          </a:p>
        </p:txBody>
      </p:sp>
      <p:cxnSp>
        <p:nvCxnSpPr>
          <p:cNvPr id="33814" name="Straight Connector 27"/>
          <p:cNvCxnSpPr>
            <a:cxnSpLocks noChangeShapeType="1"/>
          </p:cNvCxnSpPr>
          <p:nvPr/>
        </p:nvCxnSpPr>
        <p:spPr bwMode="auto">
          <a:xfrm rot="5400000">
            <a:off x="2903538" y="5051425"/>
            <a:ext cx="68262" cy="1588"/>
          </a:xfrm>
          <a:prstGeom prst="line">
            <a:avLst/>
          </a:prstGeom>
          <a:noFill/>
          <a:ln w="19050" algn="ctr">
            <a:solidFill>
              <a:schemeClr val="accent2"/>
            </a:solidFill>
            <a:round/>
            <a:headEnd/>
            <a:tailEnd/>
          </a:ln>
        </p:spPr>
      </p:cxnSp>
      <p:cxnSp>
        <p:nvCxnSpPr>
          <p:cNvPr id="33815" name="Straight Connector 31"/>
          <p:cNvCxnSpPr>
            <a:cxnSpLocks noChangeShapeType="1"/>
          </p:cNvCxnSpPr>
          <p:nvPr/>
        </p:nvCxnSpPr>
        <p:spPr bwMode="auto">
          <a:xfrm rot="5400000">
            <a:off x="561181" y="4488657"/>
            <a:ext cx="1736725" cy="1588"/>
          </a:xfrm>
          <a:prstGeom prst="line">
            <a:avLst/>
          </a:prstGeom>
          <a:noFill/>
          <a:ln w="28575" algn="ctr">
            <a:solidFill>
              <a:schemeClr val="tx1"/>
            </a:solidFill>
            <a:round/>
            <a:headEnd/>
            <a:tailEnd/>
          </a:ln>
        </p:spPr>
      </p:cxnSp>
      <p:cxnSp>
        <p:nvCxnSpPr>
          <p:cNvPr id="33816" name="Straight Connector 33"/>
          <p:cNvCxnSpPr>
            <a:cxnSpLocks noChangeShapeType="1"/>
          </p:cNvCxnSpPr>
          <p:nvPr/>
        </p:nvCxnSpPr>
        <p:spPr bwMode="auto">
          <a:xfrm rot="10800000">
            <a:off x="1433513" y="5345113"/>
            <a:ext cx="2387600" cy="0"/>
          </a:xfrm>
          <a:prstGeom prst="line">
            <a:avLst/>
          </a:prstGeom>
          <a:noFill/>
          <a:ln w="28575" algn="ctr">
            <a:solidFill>
              <a:schemeClr val="tx1"/>
            </a:solidFill>
            <a:round/>
            <a:headEnd/>
            <a:tailEnd/>
          </a:ln>
        </p:spPr>
      </p:cxnSp>
      <p:cxnSp>
        <p:nvCxnSpPr>
          <p:cNvPr id="33817" name="Straight Connector 35"/>
          <p:cNvCxnSpPr>
            <a:cxnSpLocks noChangeShapeType="1"/>
          </p:cNvCxnSpPr>
          <p:nvPr/>
        </p:nvCxnSpPr>
        <p:spPr bwMode="auto">
          <a:xfrm>
            <a:off x="1355725" y="5345113"/>
            <a:ext cx="63500" cy="0"/>
          </a:xfrm>
          <a:prstGeom prst="line">
            <a:avLst/>
          </a:prstGeom>
          <a:noFill/>
          <a:ln w="28575" algn="ctr">
            <a:solidFill>
              <a:schemeClr val="tx1"/>
            </a:solidFill>
            <a:round/>
            <a:headEnd/>
            <a:tailEnd/>
          </a:ln>
        </p:spPr>
      </p:cxnSp>
      <p:cxnSp>
        <p:nvCxnSpPr>
          <p:cNvPr id="33818" name="Straight Connector 36"/>
          <p:cNvCxnSpPr>
            <a:cxnSpLocks noChangeShapeType="1"/>
          </p:cNvCxnSpPr>
          <p:nvPr/>
        </p:nvCxnSpPr>
        <p:spPr bwMode="auto">
          <a:xfrm>
            <a:off x="1355725" y="5002213"/>
            <a:ext cx="63500" cy="0"/>
          </a:xfrm>
          <a:prstGeom prst="line">
            <a:avLst/>
          </a:prstGeom>
          <a:noFill/>
          <a:ln w="28575" algn="ctr">
            <a:solidFill>
              <a:schemeClr val="tx1"/>
            </a:solidFill>
            <a:round/>
            <a:headEnd/>
            <a:tailEnd/>
          </a:ln>
        </p:spPr>
      </p:cxnSp>
      <p:cxnSp>
        <p:nvCxnSpPr>
          <p:cNvPr id="33819" name="Straight Connector 37"/>
          <p:cNvCxnSpPr>
            <a:cxnSpLocks noChangeShapeType="1"/>
          </p:cNvCxnSpPr>
          <p:nvPr/>
        </p:nvCxnSpPr>
        <p:spPr bwMode="auto">
          <a:xfrm>
            <a:off x="1355725" y="4660900"/>
            <a:ext cx="63500" cy="0"/>
          </a:xfrm>
          <a:prstGeom prst="line">
            <a:avLst/>
          </a:prstGeom>
          <a:noFill/>
          <a:ln w="28575" algn="ctr">
            <a:solidFill>
              <a:schemeClr val="tx1"/>
            </a:solidFill>
            <a:round/>
            <a:headEnd/>
            <a:tailEnd/>
          </a:ln>
        </p:spPr>
      </p:cxnSp>
      <p:cxnSp>
        <p:nvCxnSpPr>
          <p:cNvPr id="33820" name="Straight Connector 38"/>
          <p:cNvCxnSpPr>
            <a:cxnSpLocks noChangeShapeType="1"/>
          </p:cNvCxnSpPr>
          <p:nvPr/>
        </p:nvCxnSpPr>
        <p:spPr bwMode="auto">
          <a:xfrm>
            <a:off x="1355725" y="4318000"/>
            <a:ext cx="63500" cy="0"/>
          </a:xfrm>
          <a:prstGeom prst="line">
            <a:avLst/>
          </a:prstGeom>
          <a:noFill/>
          <a:ln w="28575" algn="ctr">
            <a:solidFill>
              <a:schemeClr val="tx1"/>
            </a:solidFill>
            <a:round/>
            <a:headEnd/>
            <a:tailEnd/>
          </a:ln>
        </p:spPr>
      </p:cxnSp>
      <p:cxnSp>
        <p:nvCxnSpPr>
          <p:cNvPr id="33821" name="Straight Connector 39"/>
          <p:cNvCxnSpPr>
            <a:cxnSpLocks noChangeShapeType="1"/>
          </p:cNvCxnSpPr>
          <p:nvPr/>
        </p:nvCxnSpPr>
        <p:spPr bwMode="auto">
          <a:xfrm>
            <a:off x="1355725" y="3976688"/>
            <a:ext cx="63500" cy="0"/>
          </a:xfrm>
          <a:prstGeom prst="line">
            <a:avLst/>
          </a:prstGeom>
          <a:noFill/>
          <a:ln w="28575" algn="ctr">
            <a:solidFill>
              <a:schemeClr val="tx1"/>
            </a:solidFill>
            <a:round/>
            <a:headEnd/>
            <a:tailEnd/>
          </a:ln>
        </p:spPr>
      </p:cxnSp>
      <p:cxnSp>
        <p:nvCxnSpPr>
          <p:cNvPr id="33822" name="Straight Connector 40"/>
          <p:cNvCxnSpPr>
            <a:cxnSpLocks noChangeShapeType="1"/>
          </p:cNvCxnSpPr>
          <p:nvPr/>
        </p:nvCxnSpPr>
        <p:spPr bwMode="auto">
          <a:xfrm>
            <a:off x="1355725" y="3638550"/>
            <a:ext cx="63500" cy="0"/>
          </a:xfrm>
          <a:prstGeom prst="line">
            <a:avLst/>
          </a:prstGeom>
          <a:noFill/>
          <a:ln w="28575" algn="ctr">
            <a:solidFill>
              <a:schemeClr val="tx1"/>
            </a:solidFill>
            <a:round/>
            <a:headEnd/>
            <a:tailEnd/>
          </a:ln>
        </p:spPr>
      </p:cxnSp>
      <p:cxnSp>
        <p:nvCxnSpPr>
          <p:cNvPr id="33823" name="Straight Connector 41"/>
          <p:cNvCxnSpPr>
            <a:cxnSpLocks noChangeShapeType="1"/>
          </p:cNvCxnSpPr>
          <p:nvPr/>
        </p:nvCxnSpPr>
        <p:spPr bwMode="auto">
          <a:xfrm rot="5400000">
            <a:off x="1387475" y="5386388"/>
            <a:ext cx="63500" cy="0"/>
          </a:xfrm>
          <a:prstGeom prst="line">
            <a:avLst/>
          </a:prstGeom>
          <a:noFill/>
          <a:ln w="28575" algn="ctr">
            <a:solidFill>
              <a:schemeClr val="tx1"/>
            </a:solidFill>
            <a:round/>
            <a:headEnd/>
            <a:tailEnd/>
          </a:ln>
        </p:spPr>
      </p:cxnSp>
      <p:cxnSp>
        <p:nvCxnSpPr>
          <p:cNvPr id="33824" name="Straight Connector 42"/>
          <p:cNvCxnSpPr>
            <a:cxnSpLocks noChangeShapeType="1"/>
          </p:cNvCxnSpPr>
          <p:nvPr/>
        </p:nvCxnSpPr>
        <p:spPr bwMode="auto">
          <a:xfrm rot="5400000">
            <a:off x="1862138" y="5386388"/>
            <a:ext cx="63500" cy="0"/>
          </a:xfrm>
          <a:prstGeom prst="line">
            <a:avLst/>
          </a:prstGeom>
          <a:noFill/>
          <a:ln w="28575" algn="ctr">
            <a:solidFill>
              <a:schemeClr val="tx1"/>
            </a:solidFill>
            <a:round/>
            <a:headEnd/>
            <a:tailEnd/>
          </a:ln>
        </p:spPr>
      </p:cxnSp>
      <p:cxnSp>
        <p:nvCxnSpPr>
          <p:cNvPr id="33825" name="Straight Connector 43"/>
          <p:cNvCxnSpPr>
            <a:cxnSpLocks noChangeShapeType="1"/>
          </p:cNvCxnSpPr>
          <p:nvPr/>
        </p:nvCxnSpPr>
        <p:spPr bwMode="auto">
          <a:xfrm rot="5400000">
            <a:off x="2339975" y="5386388"/>
            <a:ext cx="63500" cy="0"/>
          </a:xfrm>
          <a:prstGeom prst="line">
            <a:avLst/>
          </a:prstGeom>
          <a:noFill/>
          <a:ln w="28575" algn="ctr">
            <a:solidFill>
              <a:schemeClr val="tx1"/>
            </a:solidFill>
            <a:round/>
            <a:headEnd/>
            <a:tailEnd/>
          </a:ln>
        </p:spPr>
      </p:cxnSp>
      <p:cxnSp>
        <p:nvCxnSpPr>
          <p:cNvPr id="33826" name="Straight Connector 44"/>
          <p:cNvCxnSpPr>
            <a:cxnSpLocks noChangeShapeType="1"/>
          </p:cNvCxnSpPr>
          <p:nvPr/>
        </p:nvCxnSpPr>
        <p:spPr bwMode="auto">
          <a:xfrm rot="5400000">
            <a:off x="2817813" y="5386388"/>
            <a:ext cx="63500" cy="0"/>
          </a:xfrm>
          <a:prstGeom prst="line">
            <a:avLst/>
          </a:prstGeom>
          <a:noFill/>
          <a:ln w="28575" algn="ctr">
            <a:solidFill>
              <a:schemeClr val="tx1"/>
            </a:solidFill>
            <a:round/>
            <a:headEnd/>
            <a:tailEnd/>
          </a:ln>
        </p:spPr>
      </p:cxnSp>
      <p:cxnSp>
        <p:nvCxnSpPr>
          <p:cNvPr id="33827" name="Straight Connector 45"/>
          <p:cNvCxnSpPr>
            <a:cxnSpLocks noChangeShapeType="1"/>
          </p:cNvCxnSpPr>
          <p:nvPr/>
        </p:nvCxnSpPr>
        <p:spPr bwMode="auto">
          <a:xfrm rot="5400000">
            <a:off x="3297238" y="5386388"/>
            <a:ext cx="63500" cy="0"/>
          </a:xfrm>
          <a:prstGeom prst="line">
            <a:avLst/>
          </a:prstGeom>
          <a:noFill/>
          <a:ln w="28575" algn="ctr">
            <a:solidFill>
              <a:schemeClr val="tx1"/>
            </a:solidFill>
            <a:round/>
            <a:headEnd/>
            <a:tailEnd/>
          </a:ln>
        </p:spPr>
      </p:cxnSp>
      <p:cxnSp>
        <p:nvCxnSpPr>
          <p:cNvPr id="33828" name="Straight Connector 46"/>
          <p:cNvCxnSpPr>
            <a:cxnSpLocks noChangeShapeType="1"/>
          </p:cNvCxnSpPr>
          <p:nvPr/>
        </p:nvCxnSpPr>
        <p:spPr bwMode="auto">
          <a:xfrm rot="5400000">
            <a:off x="3775075" y="5386388"/>
            <a:ext cx="63500" cy="0"/>
          </a:xfrm>
          <a:prstGeom prst="line">
            <a:avLst/>
          </a:prstGeom>
          <a:noFill/>
          <a:ln w="28575" algn="ctr">
            <a:solidFill>
              <a:schemeClr val="tx1"/>
            </a:solidFill>
            <a:round/>
            <a:headEnd/>
            <a:tailEnd/>
          </a:ln>
        </p:spPr>
      </p:cxnSp>
      <p:sp>
        <p:nvSpPr>
          <p:cNvPr id="33829" name="TextBox 47"/>
          <p:cNvSpPr txBox="1">
            <a:spLocks noChangeArrowheads="1"/>
          </p:cNvSpPr>
          <p:nvPr/>
        </p:nvSpPr>
        <p:spPr bwMode="auto">
          <a:xfrm>
            <a:off x="1277938" y="5381625"/>
            <a:ext cx="284162"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a:t>
            </a:r>
          </a:p>
        </p:txBody>
      </p:sp>
      <p:sp>
        <p:nvSpPr>
          <p:cNvPr id="33830" name="TextBox 48"/>
          <p:cNvSpPr txBox="1">
            <a:spLocks noChangeArrowheads="1"/>
          </p:cNvSpPr>
          <p:nvPr/>
        </p:nvSpPr>
        <p:spPr bwMode="auto">
          <a:xfrm rot="-5400000">
            <a:off x="4034631" y="4279107"/>
            <a:ext cx="1819275" cy="366712"/>
          </a:xfrm>
          <a:prstGeom prst="rect">
            <a:avLst/>
          </a:prstGeom>
          <a:noFill/>
          <a:ln w="9525">
            <a:noFill/>
            <a:miter lim="800000"/>
            <a:headEnd/>
            <a:tailEnd/>
          </a:ln>
        </p:spPr>
        <p:txBody>
          <a:bodyPr wrap="none">
            <a:spAutoFit/>
          </a:bodyPr>
          <a:lstStyle/>
          <a:p>
            <a:pPr algn="ctr">
              <a:buFont typeface="Verdana" pitchFamily="34" charset="0"/>
              <a:buNone/>
            </a:pPr>
            <a:r>
              <a:rPr lang="ru-RU" b="1">
                <a:latin typeface="Lucida Sans Unicode" pitchFamily="34" charset="0"/>
              </a:rPr>
              <a:t>Выживаемость</a:t>
            </a:r>
            <a:endParaRPr lang="en-US" b="1">
              <a:latin typeface="Lucida Sans Unicode" pitchFamily="34" charset="0"/>
            </a:endParaRPr>
          </a:p>
        </p:txBody>
      </p:sp>
      <p:sp>
        <p:nvSpPr>
          <p:cNvPr id="33831" name="TextBox 49"/>
          <p:cNvSpPr txBox="1">
            <a:spLocks noChangeArrowheads="1"/>
          </p:cNvSpPr>
          <p:nvPr/>
        </p:nvSpPr>
        <p:spPr bwMode="auto">
          <a:xfrm>
            <a:off x="6335713" y="5614988"/>
            <a:ext cx="1047750" cy="369887"/>
          </a:xfrm>
          <a:prstGeom prst="rect">
            <a:avLst/>
          </a:prstGeom>
          <a:noFill/>
          <a:ln w="9525">
            <a:noFill/>
            <a:miter lim="800000"/>
            <a:headEnd/>
            <a:tailEnd/>
          </a:ln>
        </p:spPr>
        <p:txBody>
          <a:bodyPr wrap="none">
            <a:spAutoFit/>
          </a:bodyPr>
          <a:lstStyle/>
          <a:p>
            <a:pPr algn="ctr">
              <a:buFont typeface="Verdana" pitchFamily="34" charset="0"/>
              <a:buNone/>
            </a:pPr>
            <a:r>
              <a:rPr lang="ru-RU" b="1">
                <a:latin typeface="Lucida Sans Unicode" pitchFamily="34" charset="0"/>
              </a:rPr>
              <a:t>Недели</a:t>
            </a:r>
            <a:endParaRPr lang="en-US" b="1">
              <a:latin typeface="Lucida Sans Unicode" pitchFamily="34" charset="0"/>
            </a:endParaRPr>
          </a:p>
        </p:txBody>
      </p:sp>
      <p:sp>
        <p:nvSpPr>
          <p:cNvPr id="33832" name="TextBox 50"/>
          <p:cNvSpPr txBox="1">
            <a:spLocks noChangeArrowheads="1"/>
          </p:cNvSpPr>
          <p:nvPr/>
        </p:nvSpPr>
        <p:spPr bwMode="auto">
          <a:xfrm>
            <a:off x="5254625" y="5194300"/>
            <a:ext cx="328613" cy="366713"/>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a:t>
            </a:r>
          </a:p>
        </p:txBody>
      </p:sp>
      <p:sp>
        <p:nvSpPr>
          <p:cNvPr id="33833" name="TextBox 51"/>
          <p:cNvSpPr txBox="1">
            <a:spLocks noChangeArrowheads="1"/>
          </p:cNvSpPr>
          <p:nvPr/>
        </p:nvSpPr>
        <p:spPr bwMode="auto">
          <a:xfrm>
            <a:off x="5105400" y="4852988"/>
            <a:ext cx="546100" cy="366712"/>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0.2</a:t>
            </a:r>
          </a:p>
        </p:txBody>
      </p:sp>
      <p:sp>
        <p:nvSpPr>
          <p:cNvPr id="33834" name="TextBox 52"/>
          <p:cNvSpPr txBox="1">
            <a:spLocks noChangeArrowheads="1"/>
          </p:cNvSpPr>
          <p:nvPr/>
        </p:nvSpPr>
        <p:spPr bwMode="auto">
          <a:xfrm>
            <a:off x="5105400" y="4511675"/>
            <a:ext cx="546100" cy="366713"/>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0.4</a:t>
            </a:r>
          </a:p>
        </p:txBody>
      </p:sp>
      <p:sp>
        <p:nvSpPr>
          <p:cNvPr id="33835" name="TextBox 53"/>
          <p:cNvSpPr txBox="1">
            <a:spLocks noChangeArrowheads="1"/>
          </p:cNvSpPr>
          <p:nvPr/>
        </p:nvSpPr>
        <p:spPr bwMode="auto">
          <a:xfrm>
            <a:off x="5105400" y="4168775"/>
            <a:ext cx="546100" cy="366713"/>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0.6</a:t>
            </a:r>
          </a:p>
        </p:txBody>
      </p:sp>
      <p:sp>
        <p:nvSpPr>
          <p:cNvPr id="33836" name="TextBox 54"/>
          <p:cNvSpPr txBox="1">
            <a:spLocks noChangeArrowheads="1"/>
          </p:cNvSpPr>
          <p:nvPr/>
        </p:nvSpPr>
        <p:spPr bwMode="auto">
          <a:xfrm>
            <a:off x="5105400" y="3827463"/>
            <a:ext cx="546100" cy="366712"/>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0.8</a:t>
            </a:r>
          </a:p>
        </p:txBody>
      </p:sp>
      <p:sp>
        <p:nvSpPr>
          <p:cNvPr id="33837" name="TextBox 55"/>
          <p:cNvSpPr txBox="1">
            <a:spLocks noChangeArrowheads="1"/>
          </p:cNvSpPr>
          <p:nvPr/>
        </p:nvSpPr>
        <p:spPr bwMode="auto">
          <a:xfrm>
            <a:off x="5105400" y="3484563"/>
            <a:ext cx="546100" cy="366712"/>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1.0</a:t>
            </a:r>
          </a:p>
        </p:txBody>
      </p:sp>
      <p:sp>
        <p:nvSpPr>
          <p:cNvPr id="33838" name="TextBox 56"/>
          <p:cNvSpPr txBox="1">
            <a:spLocks noChangeArrowheads="1"/>
          </p:cNvSpPr>
          <p:nvPr/>
        </p:nvSpPr>
        <p:spPr bwMode="auto">
          <a:xfrm>
            <a:off x="5983288" y="5387975"/>
            <a:ext cx="382587"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20</a:t>
            </a:r>
          </a:p>
        </p:txBody>
      </p:sp>
      <p:sp>
        <p:nvSpPr>
          <p:cNvPr id="33839" name="TextBox 57"/>
          <p:cNvSpPr txBox="1">
            <a:spLocks noChangeArrowheads="1"/>
          </p:cNvSpPr>
          <p:nvPr/>
        </p:nvSpPr>
        <p:spPr bwMode="auto">
          <a:xfrm>
            <a:off x="6464300" y="5387975"/>
            <a:ext cx="384175"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40</a:t>
            </a:r>
          </a:p>
        </p:txBody>
      </p:sp>
      <p:sp>
        <p:nvSpPr>
          <p:cNvPr id="33840" name="TextBox 58"/>
          <p:cNvSpPr txBox="1">
            <a:spLocks noChangeArrowheads="1"/>
          </p:cNvSpPr>
          <p:nvPr/>
        </p:nvSpPr>
        <p:spPr bwMode="auto">
          <a:xfrm>
            <a:off x="6942138" y="5387975"/>
            <a:ext cx="382587"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60</a:t>
            </a:r>
          </a:p>
        </p:txBody>
      </p:sp>
      <p:sp>
        <p:nvSpPr>
          <p:cNvPr id="33841" name="TextBox 59"/>
          <p:cNvSpPr txBox="1">
            <a:spLocks noChangeArrowheads="1"/>
          </p:cNvSpPr>
          <p:nvPr/>
        </p:nvSpPr>
        <p:spPr bwMode="auto">
          <a:xfrm>
            <a:off x="7419975" y="5387975"/>
            <a:ext cx="382588"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80</a:t>
            </a:r>
          </a:p>
        </p:txBody>
      </p:sp>
      <p:sp>
        <p:nvSpPr>
          <p:cNvPr id="33842" name="TextBox 60"/>
          <p:cNvSpPr txBox="1">
            <a:spLocks noChangeArrowheads="1"/>
          </p:cNvSpPr>
          <p:nvPr/>
        </p:nvSpPr>
        <p:spPr bwMode="auto">
          <a:xfrm>
            <a:off x="7848600" y="5387975"/>
            <a:ext cx="482600"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100</a:t>
            </a:r>
          </a:p>
        </p:txBody>
      </p:sp>
      <p:cxnSp>
        <p:nvCxnSpPr>
          <p:cNvPr id="33843" name="Straight Connector 61"/>
          <p:cNvCxnSpPr>
            <a:cxnSpLocks noChangeShapeType="1"/>
          </p:cNvCxnSpPr>
          <p:nvPr/>
        </p:nvCxnSpPr>
        <p:spPr bwMode="auto">
          <a:xfrm>
            <a:off x="6759575" y="3902075"/>
            <a:ext cx="182563" cy="0"/>
          </a:xfrm>
          <a:prstGeom prst="line">
            <a:avLst/>
          </a:prstGeom>
          <a:noFill/>
          <a:ln w="28575" algn="ctr">
            <a:solidFill>
              <a:schemeClr val="accent2"/>
            </a:solidFill>
            <a:round/>
            <a:headEnd/>
            <a:tailEnd/>
          </a:ln>
        </p:spPr>
      </p:cxnSp>
      <p:sp>
        <p:nvSpPr>
          <p:cNvPr id="33844" name="TextBox 62"/>
          <p:cNvSpPr txBox="1">
            <a:spLocks noChangeArrowheads="1"/>
          </p:cNvSpPr>
          <p:nvPr/>
        </p:nvSpPr>
        <p:spPr bwMode="auto">
          <a:xfrm>
            <a:off x="6900863" y="3760788"/>
            <a:ext cx="2038350" cy="369887"/>
          </a:xfrm>
          <a:prstGeom prst="rect">
            <a:avLst/>
          </a:prstGeom>
          <a:noFill/>
          <a:ln w="9525">
            <a:noFill/>
            <a:miter lim="800000"/>
            <a:headEnd/>
            <a:tailEnd/>
          </a:ln>
        </p:spPr>
        <p:txBody>
          <a:bodyPr wrap="none">
            <a:spAutoFit/>
          </a:bodyPr>
          <a:lstStyle/>
          <a:p>
            <a:pPr>
              <a:buFont typeface="Verdana" pitchFamily="34" charset="0"/>
              <a:buNone/>
            </a:pPr>
            <a:r>
              <a:rPr lang="ru-RU">
                <a:latin typeface="Lucida Sans Unicode" pitchFamily="34" charset="0"/>
              </a:rPr>
              <a:t>ОВ ГБМ</a:t>
            </a:r>
            <a:r>
              <a:rPr lang="en-US">
                <a:latin typeface="Lucida Sans Unicode" pitchFamily="34" charset="0"/>
              </a:rPr>
              <a:t> (N = 35)</a:t>
            </a:r>
          </a:p>
        </p:txBody>
      </p:sp>
      <p:cxnSp>
        <p:nvCxnSpPr>
          <p:cNvPr id="33845" name="Straight Connector 63"/>
          <p:cNvCxnSpPr>
            <a:cxnSpLocks noChangeShapeType="1"/>
          </p:cNvCxnSpPr>
          <p:nvPr/>
        </p:nvCxnSpPr>
        <p:spPr bwMode="auto">
          <a:xfrm rot="5400000">
            <a:off x="4839494" y="4495007"/>
            <a:ext cx="1736725" cy="1587"/>
          </a:xfrm>
          <a:prstGeom prst="line">
            <a:avLst/>
          </a:prstGeom>
          <a:noFill/>
          <a:ln w="28575" algn="ctr">
            <a:solidFill>
              <a:schemeClr val="tx1"/>
            </a:solidFill>
            <a:round/>
            <a:headEnd/>
            <a:tailEnd/>
          </a:ln>
        </p:spPr>
      </p:cxnSp>
      <p:cxnSp>
        <p:nvCxnSpPr>
          <p:cNvPr id="33846" name="Straight Connector 64"/>
          <p:cNvCxnSpPr>
            <a:cxnSpLocks noChangeShapeType="1"/>
          </p:cNvCxnSpPr>
          <p:nvPr/>
        </p:nvCxnSpPr>
        <p:spPr bwMode="auto">
          <a:xfrm rot="10800000">
            <a:off x="5711825" y="5351463"/>
            <a:ext cx="2389188" cy="0"/>
          </a:xfrm>
          <a:prstGeom prst="line">
            <a:avLst/>
          </a:prstGeom>
          <a:noFill/>
          <a:ln w="28575" algn="ctr">
            <a:solidFill>
              <a:schemeClr val="tx1"/>
            </a:solidFill>
            <a:round/>
            <a:headEnd/>
            <a:tailEnd/>
          </a:ln>
        </p:spPr>
      </p:cxnSp>
      <p:cxnSp>
        <p:nvCxnSpPr>
          <p:cNvPr id="33847" name="Straight Connector 65"/>
          <p:cNvCxnSpPr>
            <a:cxnSpLocks noChangeShapeType="1"/>
          </p:cNvCxnSpPr>
          <p:nvPr/>
        </p:nvCxnSpPr>
        <p:spPr bwMode="auto">
          <a:xfrm>
            <a:off x="5635625" y="5351463"/>
            <a:ext cx="63500" cy="0"/>
          </a:xfrm>
          <a:prstGeom prst="line">
            <a:avLst/>
          </a:prstGeom>
          <a:noFill/>
          <a:ln w="28575" algn="ctr">
            <a:solidFill>
              <a:schemeClr val="tx1"/>
            </a:solidFill>
            <a:round/>
            <a:headEnd/>
            <a:tailEnd/>
          </a:ln>
        </p:spPr>
      </p:cxnSp>
      <p:cxnSp>
        <p:nvCxnSpPr>
          <p:cNvPr id="33848" name="Straight Connector 66"/>
          <p:cNvCxnSpPr>
            <a:cxnSpLocks noChangeShapeType="1"/>
          </p:cNvCxnSpPr>
          <p:nvPr/>
        </p:nvCxnSpPr>
        <p:spPr bwMode="auto">
          <a:xfrm>
            <a:off x="5635625" y="5008563"/>
            <a:ext cx="63500" cy="0"/>
          </a:xfrm>
          <a:prstGeom prst="line">
            <a:avLst/>
          </a:prstGeom>
          <a:noFill/>
          <a:ln w="28575" algn="ctr">
            <a:solidFill>
              <a:schemeClr val="tx1"/>
            </a:solidFill>
            <a:round/>
            <a:headEnd/>
            <a:tailEnd/>
          </a:ln>
        </p:spPr>
      </p:cxnSp>
      <p:cxnSp>
        <p:nvCxnSpPr>
          <p:cNvPr id="33849" name="Straight Connector 67"/>
          <p:cNvCxnSpPr>
            <a:cxnSpLocks noChangeShapeType="1"/>
          </p:cNvCxnSpPr>
          <p:nvPr/>
        </p:nvCxnSpPr>
        <p:spPr bwMode="auto">
          <a:xfrm>
            <a:off x="5635625" y="4667250"/>
            <a:ext cx="63500" cy="0"/>
          </a:xfrm>
          <a:prstGeom prst="line">
            <a:avLst/>
          </a:prstGeom>
          <a:noFill/>
          <a:ln w="28575" algn="ctr">
            <a:solidFill>
              <a:schemeClr val="tx1"/>
            </a:solidFill>
            <a:round/>
            <a:headEnd/>
            <a:tailEnd/>
          </a:ln>
        </p:spPr>
      </p:cxnSp>
      <p:cxnSp>
        <p:nvCxnSpPr>
          <p:cNvPr id="33850" name="Straight Connector 68"/>
          <p:cNvCxnSpPr>
            <a:cxnSpLocks noChangeShapeType="1"/>
          </p:cNvCxnSpPr>
          <p:nvPr/>
        </p:nvCxnSpPr>
        <p:spPr bwMode="auto">
          <a:xfrm>
            <a:off x="5635625" y="4324350"/>
            <a:ext cx="63500" cy="0"/>
          </a:xfrm>
          <a:prstGeom prst="line">
            <a:avLst/>
          </a:prstGeom>
          <a:noFill/>
          <a:ln w="28575" algn="ctr">
            <a:solidFill>
              <a:schemeClr val="tx1"/>
            </a:solidFill>
            <a:round/>
            <a:headEnd/>
            <a:tailEnd/>
          </a:ln>
        </p:spPr>
      </p:cxnSp>
      <p:cxnSp>
        <p:nvCxnSpPr>
          <p:cNvPr id="33851" name="Straight Connector 69"/>
          <p:cNvCxnSpPr>
            <a:cxnSpLocks noChangeShapeType="1"/>
          </p:cNvCxnSpPr>
          <p:nvPr/>
        </p:nvCxnSpPr>
        <p:spPr bwMode="auto">
          <a:xfrm>
            <a:off x="5635625" y="3983038"/>
            <a:ext cx="63500" cy="0"/>
          </a:xfrm>
          <a:prstGeom prst="line">
            <a:avLst/>
          </a:prstGeom>
          <a:noFill/>
          <a:ln w="28575" algn="ctr">
            <a:solidFill>
              <a:schemeClr val="tx1"/>
            </a:solidFill>
            <a:round/>
            <a:headEnd/>
            <a:tailEnd/>
          </a:ln>
        </p:spPr>
      </p:cxnSp>
      <p:cxnSp>
        <p:nvCxnSpPr>
          <p:cNvPr id="33852" name="Straight Connector 70"/>
          <p:cNvCxnSpPr>
            <a:cxnSpLocks noChangeShapeType="1"/>
          </p:cNvCxnSpPr>
          <p:nvPr/>
        </p:nvCxnSpPr>
        <p:spPr bwMode="auto">
          <a:xfrm>
            <a:off x="5635625" y="3644900"/>
            <a:ext cx="63500" cy="0"/>
          </a:xfrm>
          <a:prstGeom prst="line">
            <a:avLst/>
          </a:prstGeom>
          <a:noFill/>
          <a:ln w="28575" algn="ctr">
            <a:solidFill>
              <a:schemeClr val="tx1"/>
            </a:solidFill>
            <a:round/>
            <a:headEnd/>
            <a:tailEnd/>
          </a:ln>
        </p:spPr>
      </p:cxnSp>
      <p:cxnSp>
        <p:nvCxnSpPr>
          <p:cNvPr id="33853" name="Straight Connector 71"/>
          <p:cNvCxnSpPr>
            <a:cxnSpLocks noChangeShapeType="1"/>
          </p:cNvCxnSpPr>
          <p:nvPr/>
        </p:nvCxnSpPr>
        <p:spPr bwMode="auto">
          <a:xfrm rot="5400000">
            <a:off x="5667375" y="5392738"/>
            <a:ext cx="63500" cy="0"/>
          </a:xfrm>
          <a:prstGeom prst="line">
            <a:avLst/>
          </a:prstGeom>
          <a:noFill/>
          <a:ln w="28575" algn="ctr">
            <a:solidFill>
              <a:schemeClr val="tx1"/>
            </a:solidFill>
            <a:round/>
            <a:headEnd/>
            <a:tailEnd/>
          </a:ln>
        </p:spPr>
      </p:cxnSp>
      <p:cxnSp>
        <p:nvCxnSpPr>
          <p:cNvPr id="33854" name="Straight Connector 72"/>
          <p:cNvCxnSpPr>
            <a:cxnSpLocks noChangeShapeType="1"/>
          </p:cNvCxnSpPr>
          <p:nvPr/>
        </p:nvCxnSpPr>
        <p:spPr bwMode="auto">
          <a:xfrm rot="5400000">
            <a:off x="6140450" y="5392738"/>
            <a:ext cx="63500" cy="0"/>
          </a:xfrm>
          <a:prstGeom prst="line">
            <a:avLst/>
          </a:prstGeom>
          <a:noFill/>
          <a:ln w="28575" algn="ctr">
            <a:solidFill>
              <a:schemeClr val="tx1"/>
            </a:solidFill>
            <a:round/>
            <a:headEnd/>
            <a:tailEnd/>
          </a:ln>
        </p:spPr>
      </p:cxnSp>
      <p:cxnSp>
        <p:nvCxnSpPr>
          <p:cNvPr id="33855" name="Straight Connector 73"/>
          <p:cNvCxnSpPr>
            <a:cxnSpLocks noChangeShapeType="1"/>
          </p:cNvCxnSpPr>
          <p:nvPr/>
        </p:nvCxnSpPr>
        <p:spPr bwMode="auto">
          <a:xfrm rot="5400000">
            <a:off x="6619875" y="5392738"/>
            <a:ext cx="63500" cy="0"/>
          </a:xfrm>
          <a:prstGeom prst="line">
            <a:avLst/>
          </a:prstGeom>
          <a:noFill/>
          <a:ln w="28575" algn="ctr">
            <a:solidFill>
              <a:schemeClr val="tx1"/>
            </a:solidFill>
            <a:round/>
            <a:headEnd/>
            <a:tailEnd/>
          </a:ln>
        </p:spPr>
      </p:cxnSp>
      <p:cxnSp>
        <p:nvCxnSpPr>
          <p:cNvPr id="33856" name="Straight Connector 74"/>
          <p:cNvCxnSpPr>
            <a:cxnSpLocks noChangeShapeType="1"/>
          </p:cNvCxnSpPr>
          <p:nvPr/>
        </p:nvCxnSpPr>
        <p:spPr bwMode="auto">
          <a:xfrm rot="5400000">
            <a:off x="7097713" y="5392738"/>
            <a:ext cx="63500" cy="0"/>
          </a:xfrm>
          <a:prstGeom prst="line">
            <a:avLst/>
          </a:prstGeom>
          <a:noFill/>
          <a:ln w="28575" algn="ctr">
            <a:solidFill>
              <a:schemeClr val="tx1"/>
            </a:solidFill>
            <a:round/>
            <a:headEnd/>
            <a:tailEnd/>
          </a:ln>
        </p:spPr>
      </p:cxnSp>
      <p:cxnSp>
        <p:nvCxnSpPr>
          <p:cNvPr id="33857" name="Straight Connector 75"/>
          <p:cNvCxnSpPr>
            <a:cxnSpLocks noChangeShapeType="1"/>
          </p:cNvCxnSpPr>
          <p:nvPr/>
        </p:nvCxnSpPr>
        <p:spPr bwMode="auto">
          <a:xfrm rot="5400000">
            <a:off x="7577138" y="5392738"/>
            <a:ext cx="63500" cy="0"/>
          </a:xfrm>
          <a:prstGeom prst="line">
            <a:avLst/>
          </a:prstGeom>
          <a:noFill/>
          <a:ln w="28575" algn="ctr">
            <a:solidFill>
              <a:schemeClr val="tx1"/>
            </a:solidFill>
            <a:round/>
            <a:headEnd/>
            <a:tailEnd/>
          </a:ln>
        </p:spPr>
      </p:cxnSp>
      <p:cxnSp>
        <p:nvCxnSpPr>
          <p:cNvPr id="33858" name="Straight Connector 76"/>
          <p:cNvCxnSpPr>
            <a:cxnSpLocks noChangeShapeType="1"/>
          </p:cNvCxnSpPr>
          <p:nvPr/>
        </p:nvCxnSpPr>
        <p:spPr bwMode="auto">
          <a:xfrm rot="5400000">
            <a:off x="8053388" y="5392738"/>
            <a:ext cx="63500" cy="0"/>
          </a:xfrm>
          <a:prstGeom prst="line">
            <a:avLst/>
          </a:prstGeom>
          <a:noFill/>
          <a:ln w="28575" algn="ctr">
            <a:solidFill>
              <a:schemeClr val="tx1"/>
            </a:solidFill>
            <a:round/>
            <a:headEnd/>
            <a:tailEnd/>
          </a:ln>
        </p:spPr>
      </p:cxnSp>
      <p:sp>
        <p:nvSpPr>
          <p:cNvPr id="33859" name="TextBox 77"/>
          <p:cNvSpPr txBox="1">
            <a:spLocks noChangeArrowheads="1"/>
          </p:cNvSpPr>
          <p:nvPr/>
        </p:nvSpPr>
        <p:spPr bwMode="auto">
          <a:xfrm>
            <a:off x="5557838" y="5387975"/>
            <a:ext cx="284162" cy="307975"/>
          </a:xfrm>
          <a:prstGeom prst="rect">
            <a:avLst/>
          </a:prstGeom>
          <a:noFill/>
          <a:ln w="9525">
            <a:noFill/>
            <a:miter lim="800000"/>
            <a:headEnd/>
            <a:tailEnd/>
          </a:ln>
        </p:spPr>
        <p:txBody>
          <a:bodyPr wrap="none">
            <a:spAutoFit/>
          </a:bodyPr>
          <a:lstStyle/>
          <a:p>
            <a:pPr>
              <a:buFont typeface="Verdana" pitchFamily="34" charset="0"/>
              <a:buNone/>
            </a:pPr>
            <a:r>
              <a:rPr lang="en-US">
                <a:latin typeface="Lucida Sans Unicode" pitchFamily="34" charset="0"/>
              </a:rPr>
              <a:t>0</a:t>
            </a:r>
          </a:p>
        </p:txBody>
      </p:sp>
      <p:sp>
        <p:nvSpPr>
          <p:cNvPr id="33860" name="Freeform 78"/>
          <p:cNvSpPr>
            <a:spLocks noChangeArrowheads="1"/>
          </p:cNvSpPr>
          <p:nvPr/>
        </p:nvSpPr>
        <p:spPr bwMode="auto">
          <a:xfrm>
            <a:off x="5721350" y="3624263"/>
            <a:ext cx="2141538" cy="1468437"/>
          </a:xfrm>
          <a:custGeom>
            <a:avLst/>
            <a:gdLst>
              <a:gd name="T0" fmla="*/ 0 w 2141543"/>
              <a:gd name="T1" fmla="*/ 2979 h 1468401"/>
              <a:gd name="T2" fmla="*/ 50635 w 2141543"/>
              <a:gd name="T3" fmla="*/ 0 h 1468401"/>
              <a:gd name="T4" fmla="*/ 50635 w 2141543"/>
              <a:gd name="T5" fmla="*/ 38731 h 1468401"/>
              <a:gd name="T6" fmla="*/ 190624 w 2141543"/>
              <a:gd name="T7" fmla="*/ 38731 h 1468401"/>
              <a:gd name="T8" fmla="*/ 193603 w 2141543"/>
              <a:gd name="T9" fmla="*/ 92354 h 1468401"/>
              <a:gd name="T10" fmla="*/ 282948 w 2141543"/>
              <a:gd name="T11" fmla="*/ 92354 h 1468401"/>
              <a:gd name="T12" fmla="*/ 282948 w 2141543"/>
              <a:gd name="T13" fmla="*/ 145987 h 1468401"/>
              <a:gd name="T14" fmla="*/ 300819 w 2141543"/>
              <a:gd name="T15" fmla="*/ 145987 h 1468401"/>
              <a:gd name="T16" fmla="*/ 300819 w 2141543"/>
              <a:gd name="T17" fmla="*/ 190674 h 1468401"/>
              <a:gd name="T18" fmla="*/ 318690 w 2141543"/>
              <a:gd name="T19" fmla="*/ 190674 h 1468401"/>
              <a:gd name="T20" fmla="*/ 318690 w 2141543"/>
              <a:gd name="T21" fmla="*/ 244297 h 1468401"/>
              <a:gd name="T22" fmla="*/ 402088 w 2141543"/>
              <a:gd name="T23" fmla="*/ 241319 h 1468401"/>
              <a:gd name="T24" fmla="*/ 405066 w 2141543"/>
              <a:gd name="T25" fmla="*/ 288985 h 1468401"/>
              <a:gd name="T26" fmla="*/ 515271 w 2141543"/>
              <a:gd name="T27" fmla="*/ 288985 h 1468401"/>
              <a:gd name="T28" fmla="*/ 518249 w 2141543"/>
              <a:gd name="T29" fmla="*/ 336651 h 1468401"/>
              <a:gd name="T30" fmla="*/ 562927 w 2141543"/>
              <a:gd name="T31" fmla="*/ 336651 h 1468401"/>
              <a:gd name="T32" fmla="*/ 562927 w 2141543"/>
              <a:gd name="T33" fmla="*/ 387296 h 1468401"/>
              <a:gd name="T34" fmla="*/ 613561 w 2141543"/>
              <a:gd name="T35" fmla="*/ 387296 h 1468401"/>
              <a:gd name="T36" fmla="*/ 619518 w 2141543"/>
              <a:gd name="T37" fmla="*/ 440928 h 1468401"/>
              <a:gd name="T38" fmla="*/ 702917 w 2141543"/>
              <a:gd name="T39" fmla="*/ 443907 h 1468401"/>
              <a:gd name="T40" fmla="*/ 702917 w 2141543"/>
              <a:gd name="T41" fmla="*/ 479659 h 1468401"/>
              <a:gd name="T42" fmla="*/ 804176 w 2141543"/>
              <a:gd name="T43" fmla="*/ 482637 h 1468401"/>
              <a:gd name="T44" fmla="*/ 804176 w 2141543"/>
              <a:gd name="T45" fmla="*/ 533283 h 1468401"/>
              <a:gd name="T46" fmla="*/ 828004 w 2141543"/>
              <a:gd name="T47" fmla="*/ 533283 h 1468401"/>
              <a:gd name="T48" fmla="*/ 828004 w 2141543"/>
              <a:gd name="T49" fmla="*/ 583927 h 1468401"/>
              <a:gd name="T50" fmla="*/ 857789 w 2141543"/>
              <a:gd name="T51" fmla="*/ 586906 h 1468401"/>
              <a:gd name="T52" fmla="*/ 857789 w 2141543"/>
              <a:gd name="T53" fmla="*/ 637559 h 1468401"/>
              <a:gd name="T54" fmla="*/ 875660 w 2141543"/>
              <a:gd name="T55" fmla="*/ 637559 h 1468401"/>
              <a:gd name="T56" fmla="*/ 872681 w 2141543"/>
              <a:gd name="T57" fmla="*/ 694162 h 1468401"/>
              <a:gd name="T58" fmla="*/ 887574 w 2141543"/>
              <a:gd name="T59" fmla="*/ 694162 h 1468401"/>
              <a:gd name="T60" fmla="*/ 881617 w 2141543"/>
              <a:gd name="T61" fmla="*/ 732892 h 1468401"/>
              <a:gd name="T62" fmla="*/ 926294 w 2141543"/>
              <a:gd name="T63" fmla="*/ 738850 h 1468401"/>
              <a:gd name="T64" fmla="*/ 926294 w 2141543"/>
              <a:gd name="T65" fmla="*/ 780559 h 1468401"/>
              <a:gd name="T66" fmla="*/ 953101 w 2141543"/>
              <a:gd name="T67" fmla="*/ 780559 h 1468401"/>
              <a:gd name="T68" fmla="*/ 950122 w 2141543"/>
              <a:gd name="T69" fmla="*/ 843126 h 1468401"/>
              <a:gd name="T70" fmla="*/ 988843 w 2141543"/>
              <a:gd name="T71" fmla="*/ 843126 h 1468401"/>
              <a:gd name="T72" fmla="*/ 988843 w 2141543"/>
              <a:gd name="T73" fmla="*/ 881857 h 1468401"/>
              <a:gd name="T74" fmla="*/ 1009692 w 2141543"/>
              <a:gd name="T75" fmla="*/ 881857 h 1468401"/>
              <a:gd name="T76" fmla="*/ 1009692 w 2141543"/>
              <a:gd name="T77" fmla="*/ 935480 h 1468401"/>
              <a:gd name="T78" fmla="*/ 1069263 w 2141543"/>
              <a:gd name="T79" fmla="*/ 935480 h 1468401"/>
              <a:gd name="T80" fmla="*/ 1066285 w 2141543"/>
              <a:gd name="T81" fmla="*/ 971232 h 1468401"/>
              <a:gd name="T82" fmla="*/ 1155640 w 2141543"/>
              <a:gd name="T83" fmla="*/ 971232 h 1468401"/>
              <a:gd name="T84" fmla="*/ 1155640 w 2141543"/>
              <a:gd name="T85" fmla="*/ 1027834 h 1468401"/>
              <a:gd name="T86" fmla="*/ 1179468 w 2141543"/>
              <a:gd name="T87" fmla="*/ 1027834 h 1468401"/>
              <a:gd name="T88" fmla="*/ 1176489 w 2141543"/>
              <a:gd name="T89" fmla="*/ 1087424 h 1468401"/>
              <a:gd name="T90" fmla="*/ 1423695 w 2141543"/>
              <a:gd name="T91" fmla="*/ 1084445 h 1468401"/>
              <a:gd name="T92" fmla="*/ 1423695 w 2141543"/>
              <a:gd name="T93" fmla="*/ 1132112 h 1468401"/>
              <a:gd name="T94" fmla="*/ 1611341 w 2141543"/>
              <a:gd name="T95" fmla="*/ 1135090 h 1468401"/>
              <a:gd name="T96" fmla="*/ 1611341 w 2141543"/>
              <a:gd name="T97" fmla="*/ 1212551 h 1468401"/>
              <a:gd name="T98" fmla="*/ 1968751 w 2141543"/>
              <a:gd name="T99" fmla="*/ 1212551 h 1468401"/>
              <a:gd name="T100" fmla="*/ 1968751 w 2141543"/>
              <a:gd name="T101" fmla="*/ 1465784 h 1468401"/>
              <a:gd name="T102" fmla="*/ 2141502 w 2141543"/>
              <a:gd name="T103" fmla="*/ 1468762 h 146840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141543"/>
              <a:gd name="T157" fmla="*/ 0 h 1468401"/>
              <a:gd name="T158" fmla="*/ 2141543 w 2141543"/>
              <a:gd name="T159" fmla="*/ 1468401 h 146840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141543" h="1468401">
                <a:moveTo>
                  <a:pt x="0" y="2979"/>
                </a:moveTo>
                <a:lnTo>
                  <a:pt x="50635" y="0"/>
                </a:lnTo>
                <a:lnTo>
                  <a:pt x="50635" y="38721"/>
                </a:lnTo>
                <a:lnTo>
                  <a:pt x="190624" y="38721"/>
                </a:lnTo>
                <a:lnTo>
                  <a:pt x="193603" y="92334"/>
                </a:lnTo>
                <a:lnTo>
                  <a:pt x="282958" y="92334"/>
                </a:lnTo>
                <a:lnTo>
                  <a:pt x="282958" y="145947"/>
                </a:lnTo>
                <a:lnTo>
                  <a:pt x="300829" y="145947"/>
                </a:lnTo>
                <a:lnTo>
                  <a:pt x="300829" y="190624"/>
                </a:lnTo>
                <a:lnTo>
                  <a:pt x="318700" y="190624"/>
                </a:lnTo>
                <a:lnTo>
                  <a:pt x="318700" y="244237"/>
                </a:lnTo>
                <a:lnTo>
                  <a:pt x="402098" y="241259"/>
                </a:lnTo>
                <a:lnTo>
                  <a:pt x="405076" y="288915"/>
                </a:lnTo>
                <a:lnTo>
                  <a:pt x="515281" y="288915"/>
                </a:lnTo>
                <a:lnTo>
                  <a:pt x="518259" y="336571"/>
                </a:lnTo>
                <a:lnTo>
                  <a:pt x="562937" y="336571"/>
                </a:lnTo>
                <a:lnTo>
                  <a:pt x="562937" y="387205"/>
                </a:lnTo>
                <a:lnTo>
                  <a:pt x="613571" y="387205"/>
                </a:lnTo>
                <a:lnTo>
                  <a:pt x="619528" y="440818"/>
                </a:lnTo>
                <a:lnTo>
                  <a:pt x="702927" y="443797"/>
                </a:lnTo>
                <a:lnTo>
                  <a:pt x="702927" y="479539"/>
                </a:lnTo>
                <a:lnTo>
                  <a:pt x="804196" y="482517"/>
                </a:lnTo>
                <a:lnTo>
                  <a:pt x="804196" y="533152"/>
                </a:lnTo>
                <a:lnTo>
                  <a:pt x="828024" y="533152"/>
                </a:lnTo>
                <a:lnTo>
                  <a:pt x="828024" y="583786"/>
                </a:lnTo>
                <a:lnTo>
                  <a:pt x="857809" y="586765"/>
                </a:lnTo>
                <a:lnTo>
                  <a:pt x="857809" y="637399"/>
                </a:lnTo>
                <a:lnTo>
                  <a:pt x="875680" y="637399"/>
                </a:lnTo>
                <a:lnTo>
                  <a:pt x="872701" y="693991"/>
                </a:lnTo>
                <a:lnTo>
                  <a:pt x="887594" y="693991"/>
                </a:lnTo>
                <a:lnTo>
                  <a:pt x="881637" y="732712"/>
                </a:lnTo>
                <a:lnTo>
                  <a:pt x="926314" y="738669"/>
                </a:lnTo>
                <a:lnTo>
                  <a:pt x="926314" y="780368"/>
                </a:lnTo>
                <a:lnTo>
                  <a:pt x="953121" y="780368"/>
                </a:lnTo>
                <a:lnTo>
                  <a:pt x="950142" y="842916"/>
                </a:lnTo>
                <a:lnTo>
                  <a:pt x="988863" y="842916"/>
                </a:lnTo>
                <a:lnTo>
                  <a:pt x="988863" y="881637"/>
                </a:lnTo>
                <a:lnTo>
                  <a:pt x="1009712" y="881637"/>
                </a:lnTo>
                <a:lnTo>
                  <a:pt x="1009712" y="935250"/>
                </a:lnTo>
                <a:lnTo>
                  <a:pt x="1069282" y="935250"/>
                </a:lnTo>
                <a:lnTo>
                  <a:pt x="1066304" y="970992"/>
                </a:lnTo>
                <a:lnTo>
                  <a:pt x="1155659" y="970992"/>
                </a:lnTo>
                <a:lnTo>
                  <a:pt x="1155659" y="1027583"/>
                </a:lnTo>
                <a:lnTo>
                  <a:pt x="1179487" y="1027583"/>
                </a:lnTo>
                <a:lnTo>
                  <a:pt x="1176508" y="1087153"/>
                </a:lnTo>
                <a:lnTo>
                  <a:pt x="1423724" y="1084175"/>
                </a:lnTo>
                <a:lnTo>
                  <a:pt x="1423724" y="1131831"/>
                </a:lnTo>
                <a:lnTo>
                  <a:pt x="1611370" y="1134809"/>
                </a:lnTo>
                <a:lnTo>
                  <a:pt x="1611370" y="1212250"/>
                </a:lnTo>
                <a:lnTo>
                  <a:pt x="1968790" y="1212250"/>
                </a:lnTo>
                <a:lnTo>
                  <a:pt x="1968790" y="1465423"/>
                </a:lnTo>
                <a:lnTo>
                  <a:pt x="2141543" y="1468401"/>
                </a:lnTo>
              </a:path>
            </a:pathLst>
          </a:custGeom>
          <a:noFill/>
          <a:ln w="28575" algn="ctr">
            <a:solidFill>
              <a:schemeClr val="accent2"/>
            </a:solidFill>
            <a:round/>
            <a:headEnd/>
            <a:tailEnd/>
          </a:ln>
        </p:spPr>
        <p:txBody>
          <a:bodyPr anchor="ctr"/>
          <a:lstStyle/>
          <a:p>
            <a:endParaRPr lang="ru-RU"/>
          </a:p>
        </p:txBody>
      </p:sp>
      <p:cxnSp>
        <p:nvCxnSpPr>
          <p:cNvPr id="33861" name="Straight Connector 79"/>
          <p:cNvCxnSpPr>
            <a:cxnSpLocks noChangeShapeType="1"/>
          </p:cNvCxnSpPr>
          <p:nvPr/>
        </p:nvCxnSpPr>
        <p:spPr bwMode="auto">
          <a:xfrm rot="5400000">
            <a:off x="6969919" y="4710907"/>
            <a:ext cx="66675" cy="1587"/>
          </a:xfrm>
          <a:prstGeom prst="line">
            <a:avLst/>
          </a:prstGeom>
          <a:noFill/>
          <a:ln w="19050" algn="ctr">
            <a:solidFill>
              <a:schemeClr val="accent2"/>
            </a:solidFill>
            <a:round/>
            <a:headEnd/>
            <a:tailEnd/>
          </a:ln>
        </p:spPr>
      </p:cxnSp>
      <p:cxnSp>
        <p:nvCxnSpPr>
          <p:cNvPr id="33862" name="Straight Connector 80"/>
          <p:cNvCxnSpPr>
            <a:cxnSpLocks noChangeShapeType="1"/>
          </p:cNvCxnSpPr>
          <p:nvPr/>
        </p:nvCxnSpPr>
        <p:spPr bwMode="auto">
          <a:xfrm rot="5400000">
            <a:off x="7186613" y="4762500"/>
            <a:ext cx="68262" cy="1588"/>
          </a:xfrm>
          <a:prstGeom prst="line">
            <a:avLst/>
          </a:prstGeom>
          <a:noFill/>
          <a:ln w="19050" algn="ctr">
            <a:solidFill>
              <a:schemeClr val="accent2"/>
            </a:solidFill>
            <a:round/>
            <a:headEnd/>
            <a:tailEnd/>
          </a:ln>
        </p:spPr>
      </p:cxnSp>
      <p:cxnSp>
        <p:nvCxnSpPr>
          <p:cNvPr id="33863" name="Straight Connector 81"/>
          <p:cNvCxnSpPr>
            <a:cxnSpLocks noChangeShapeType="1"/>
          </p:cNvCxnSpPr>
          <p:nvPr/>
        </p:nvCxnSpPr>
        <p:spPr bwMode="auto">
          <a:xfrm rot="5400000">
            <a:off x="7258051" y="4762500"/>
            <a:ext cx="68262" cy="1587"/>
          </a:xfrm>
          <a:prstGeom prst="line">
            <a:avLst/>
          </a:prstGeom>
          <a:noFill/>
          <a:ln w="19050" algn="ctr">
            <a:solidFill>
              <a:schemeClr val="accent2"/>
            </a:solidFill>
            <a:round/>
            <a:headEnd/>
            <a:tailEnd/>
          </a:ln>
        </p:spPr>
      </p:cxnSp>
      <p:cxnSp>
        <p:nvCxnSpPr>
          <p:cNvPr id="33864" name="Straight Connector 82"/>
          <p:cNvCxnSpPr>
            <a:cxnSpLocks noChangeShapeType="1"/>
          </p:cNvCxnSpPr>
          <p:nvPr/>
        </p:nvCxnSpPr>
        <p:spPr bwMode="auto">
          <a:xfrm rot="5400000">
            <a:off x="7346156" y="4839494"/>
            <a:ext cx="66675" cy="1588"/>
          </a:xfrm>
          <a:prstGeom prst="line">
            <a:avLst/>
          </a:prstGeom>
          <a:noFill/>
          <a:ln w="19050" algn="ctr">
            <a:solidFill>
              <a:schemeClr val="accent2"/>
            </a:solidFill>
            <a:round/>
            <a:headEnd/>
            <a:tailEnd/>
          </a:ln>
        </p:spPr>
      </p:cxnSp>
      <p:cxnSp>
        <p:nvCxnSpPr>
          <p:cNvPr id="33865" name="Straight Connector 83"/>
          <p:cNvCxnSpPr>
            <a:cxnSpLocks noChangeShapeType="1"/>
          </p:cNvCxnSpPr>
          <p:nvPr/>
        </p:nvCxnSpPr>
        <p:spPr bwMode="auto">
          <a:xfrm rot="5400000">
            <a:off x="7318375" y="4837113"/>
            <a:ext cx="68263" cy="1587"/>
          </a:xfrm>
          <a:prstGeom prst="line">
            <a:avLst/>
          </a:prstGeom>
          <a:noFill/>
          <a:ln w="19050" algn="ctr">
            <a:solidFill>
              <a:schemeClr val="accent2"/>
            </a:solidFill>
            <a:round/>
            <a:headEnd/>
            <a:tailEnd/>
          </a:ln>
        </p:spPr>
      </p:cxnSp>
      <p:cxnSp>
        <p:nvCxnSpPr>
          <p:cNvPr id="33866" name="Straight Connector 84"/>
          <p:cNvCxnSpPr>
            <a:cxnSpLocks noChangeShapeType="1"/>
          </p:cNvCxnSpPr>
          <p:nvPr/>
        </p:nvCxnSpPr>
        <p:spPr bwMode="auto">
          <a:xfrm rot="5400000">
            <a:off x="7608094" y="4839494"/>
            <a:ext cx="66675" cy="1587"/>
          </a:xfrm>
          <a:prstGeom prst="line">
            <a:avLst/>
          </a:prstGeom>
          <a:noFill/>
          <a:ln w="19050" algn="ctr">
            <a:solidFill>
              <a:schemeClr val="accent2"/>
            </a:solidFill>
            <a:round/>
            <a:headEnd/>
            <a:tailEnd/>
          </a:ln>
        </p:spPr>
      </p:cxnSp>
      <p:cxnSp>
        <p:nvCxnSpPr>
          <p:cNvPr id="33867" name="Straight Connector 85"/>
          <p:cNvCxnSpPr>
            <a:cxnSpLocks noChangeShapeType="1"/>
          </p:cNvCxnSpPr>
          <p:nvPr/>
        </p:nvCxnSpPr>
        <p:spPr bwMode="auto">
          <a:xfrm rot="5400000">
            <a:off x="7631906" y="4839494"/>
            <a:ext cx="66675" cy="1588"/>
          </a:xfrm>
          <a:prstGeom prst="line">
            <a:avLst/>
          </a:prstGeom>
          <a:noFill/>
          <a:ln w="19050" algn="ctr">
            <a:solidFill>
              <a:schemeClr val="accent2"/>
            </a:solidFill>
            <a:round/>
            <a:headEnd/>
            <a:tailEnd/>
          </a:ln>
        </p:spPr>
      </p:cxnSp>
      <p:cxnSp>
        <p:nvCxnSpPr>
          <p:cNvPr id="33868" name="Straight Connector 86"/>
          <p:cNvCxnSpPr>
            <a:cxnSpLocks noChangeShapeType="1"/>
          </p:cNvCxnSpPr>
          <p:nvPr/>
        </p:nvCxnSpPr>
        <p:spPr bwMode="auto">
          <a:xfrm rot="5400000">
            <a:off x="7834313" y="5099050"/>
            <a:ext cx="68262" cy="1588"/>
          </a:xfrm>
          <a:prstGeom prst="line">
            <a:avLst/>
          </a:prstGeom>
          <a:noFill/>
          <a:ln w="19050" algn="ctr">
            <a:solidFill>
              <a:schemeClr val="accent2"/>
            </a:solidFill>
            <a:round/>
            <a:headEnd/>
            <a:tailEnd/>
          </a:ln>
        </p:spPr>
      </p:cxnSp>
      <p:sp>
        <p:nvSpPr>
          <p:cNvPr id="33869" name="Прямоугольник 77"/>
          <p:cNvSpPr>
            <a:spLocks noChangeArrowheads="1"/>
          </p:cNvSpPr>
          <p:nvPr/>
        </p:nvSpPr>
        <p:spPr bwMode="auto">
          <a:xfrm>
            <a:off x="1500188" y="6000750"/>
            <a:ext cx="7215187" cy="369888"/>
          </a:xfrm>
          <a:prstGeom prst="rect">
            <a:avLst/>
          </a:prstGeom>
          <a:noFill/>
          <a:ln w="9525">
            <a:noFill/>
            <a:miter lim="800000"/>
            <a:headEnd/>
            <a:tailEnd/>
          </a:ln>
        </p:spPr>
        <p:txBody>
          <a:bodyPr>
            <a:spAutoFit/>
          </a:bodyPr>
          <a:lstStyle/>
          <a:p>
            <a:r>
              <a:rPr lang="ru-RU">
                <a:latin typeface="Lucida Sans Unicode" pitchFamily="34" charset="0"/>
              </a:rPr>
              <a:t>У </a:t>
            </a:r>
            <a:r>
              <a:rPr lang="en-GB">
                <a:latin typeface="Lucida Sans Unicode" pitchFamily="34" charset="0"/>
              </a:rPr>
              <a:t>20</a:t>
            </a:r>
            <a:r>
              <a:rPr lang="ru-RU">
                <a:latin typeface="Lucida Sans Unicode" pitchFamily="34" charset="0"/>
              </a:rPr>
              <a:t> из </a:t>
            </a:r>
            <a:r>
              <a:rPr lang="en-GB">
                <a:latin typeface="Lucida Sans Unicode" pitchFamily="34" charset="0"/>
              </a:rPr>
              <a:t>35 </a:t>
            </a:r>
            <a:r>
              <a:rPr lang="ru-RU">
                <a:latin typeface="Lucida Sans Unicode" pitchFamily="34" charset="0"/>
              </a:rPr>
              <a:t>больных</a:t>
            </a:r>
            <a:r>
              <a:rPr lang="en-GB">
                <a:latin typeface="Lucida Sans Unicode" pitchFamily="34" charset="0"/>
              </a:rPr>
              <a:t> (57%) </a:t>
            </a:r>
            <a:r>
              <a:rPr lang="ru-RU">
                <a:latin typeface="Lucida Sans Unicode" pitchFamily="34" charset="0"/>
              </a:rPr>
              <a:t>достигнут радиологический ответ</a:t>
            </a:r>
            <a:endParaRPr lang="en-GB">
              <a:latin typeface="Lucida Sans Unicode" pitchFamily="34" charset="0"/>
            </a:endParaRPr>
          </a:p>
        </p:txBody>
      </p:sp>
      <p:sp>
        <p:nvSpPr>
          <p:cNvPr id="33870" name="Rectangle 2"/>
          <p:cNvSpPr>
            <a:spLocks noChangeArrowheads="1"/>
          </p:cNvSpPr>
          <p:nvPr/>
        </p:nvSpPr>
        <p:spPr bwMode="invGray">
          <a:xfrm>
            <a:off x="395288" y="450850"/>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latin typeface="Lucida Sans Unicode" pitchFamily="34" charset="0"/>
              </a:rPr>
              <a:t>Авастин: первые результаты при ГБМ</a:t>
            </a:r>
            <a:endParaRPr lang="en-US" sz="3200">
              <a:latin typeface="Lucida Sans Unicode"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3" name="Rectangle 19"/>
          <p:cNvSpPr>
            <a:spLocks noGrp="1" noChangeArrowheads="1"/>
          </p:cNvSpPr>
          <p:nvPr>
            <p:ph type="body" idx="4294967295"/>
          </p:nvPr>
        </p:nvSpPr>
        <p:spPr>
          <a:xfrm>
            <a:off x="323850" y="1150938"/>
            <a:ext cx="8596313" cy="909637"/>
          </a:xfrm>
        </p:spPr>
        <p:txBody>
          <a:bodyPr>
            <a:normAutofit/>
          </a:bodyPr>
          <a:lstStyle/>
          <a:p>
            <a:pPr eaLnBrk="1" hangingPunct="1">
              <a:defRPr/>
            </a:pPr>
            <a:r>
              <a:rPr lang="ru-RU" sz="2400" smtClean="0"/>
              <a:t>Дизайн исследования </a:t>
            </a:r>
            <a:r>
              <a:rPr lang="en-US" sz="2400" b="1" smtClean="0">
                <a:effectLst>
                  <a:outerShdw blurRad="38100" dist="38100" dir="2700000" algn="tl">
                    <a:srgbClr val="C0C0C0"/>
                  </a:outerShdw>
                </a:effectLst>
              </a:rPr>
              <a:t>BRAIN</a:t>
            </a:r>
            <a:endParaRPr lang="en-GB" sz="2400" b="1" smtClean="0">
              <a:effectLst>
                <a:outerShdw blurRad="38100" dist="38100" dir="2700000" algn="tl">
                  <a:srgbClr val="C0C0C0"/>
                </a:outerShdw>
              </a:effectLst>
            </a:endParaRPr>
          </a:p>
          <a:p>
            <a:pPr marL="293688" lvl="1" indent="-290513" eaLnBrk="1" hangingPunct="1">
              <a:defRPr/>
            </a:pPr>
            <a:r>
              <a:rPr lang="ru-RU" sz="2100" smtClean="0"/>
              <a:t>Рандомизированное несравнительное исследование </a:t>
            </a:r>
            <a:r>
              <a:rPr lang="en-US" sz="2100" smtClean="0"/>
              <a:t>II</a:t>
            </a:r>
            <a:r>
              <a:rPr lang="ru-RU" sz="2100" smtClean="0"/>
              <a:t> фазы</a:t>
            </a:r>
            <a:endParaRPr lang="en-GB" sz="2100" smtClean="0"/>
          </a:p>
          <a:p>
            <a:pPr eaLnBrk="1" hangingPunct="1">
              <a:defRPr/>
            </a:pPr>
            <a:endParaRPr lang="en-GB" sz="2500" smtClean="0"/>
          </a:p>
        </p:txBody>
      </p:sp>
      <p:sp>
        <p:nvSpPr>
          <p:cNvPr id="34819" name="Rectangle 4"/>
          <p:cNvSpPr>
            <a:spLocks noChangeArrowheads="1"/>
          </p:cNvSpPr>
          <p:nvPr/>
        </p:nvSpPr>
        <p:spPr bwMode="auto">
          <a:xfrm>
            <a:off x="6072188" y="6357938"/>
            <a:ext cx="2838450" cy="396875"/>
          </a:xfrm>
          <a:prstGeom prst="rect">
            <a:avLst/>
          </a:prstGeom>
          <a:noFill/>
          <a:ln w="9525">
            <a:noFill/>
            <a:miter lim="800000"/>
            <a:headEnd/>
            <a:tailEnd/>
          </a:ln>
        </p:spPr>
        <p:txBody>
          <a:bodyPr>
            <a:spAutoFit/>
          </a:bodyPr>
          <a:lstStyle/>
          <a:p>
            <a:pPr>
              <a:spcBef>
                <a:spcPct val="20000"/>
              </a:spcBef>
            </a:pPr>
            <a:r>
              <a:rPr lang="ru-RU" sz="1000">
                <a:latin typeface="Lucida Sans Unicode" pitchFamily="34" charset="0"/>
              </a:rPr>
              <a:t>ПЗ</a:t>
            </a:r>
            <a:r>
              <a:rPr lang="en-GB" sz="1000">
                <a:latin typeface="Lucida Sans Unicode" pitchFamily="34" charset="0"/>
              </a:rPr>
              <a:t> = </a:t>
            </a:r>
            <a:r>
              <a:rPr lang="ru-RU" sz="1000">
                <a:latin typeface="Lucida Sans Unicode" pitchFamily="34" charset="0"/>
              </a:rPr>
              <a:t>прогрессирование заболевания</a:t>
            </a:r>
            <a:r>
              <a:rPr lang="en-GB" sz="1000">
                <a:latin typeface="Lucida Sans Unicode" pitchFamily="34" charset="0"/>
              </a:rPr>
              <a:t/>
            </a:r>
            <a:br>
              <a:rPr lang="en-GB" sz="1000">
                <a:latin typeface="Lucida Sans Unicode" pitchFamily="34" charset="0"/>
              </a:rPr>
            </a:br>
            <a:r>
              <a:rPr lang="en-GB" sz="1000">
                <a:latin typeface="Lucida Sans Unicode" pitchFamily="34" charset="0"/>
              </a:rPr>
              <a:t>Cloughesy, et al. J Clin Oncol 2008</a:t>
            </a:r>
          </a:p>
        </p:txBody>
      </p:sp>
      <p:sp>
        <p:nvSpPr>
          <p:cNvPr id="34820" name="Text Box 5"/>
          <p:cNvSpPr txBox="1">
            <a:spLocks noChangeArrowheads="1"/>
          </p:cNvSpPr>
          <p:nvPr/>
        </p:nvSpPr>
        <p:spPr bwMode="auto">
          <a:xfrm>
            <a:off x="357188" y="4714875"/>
            <a:ext cx="8621712" cy="1328738"/>
          </a:xfrm>
          <a:prstGeom prst="rect">
            <a:avLst/>
          </a:prstGeom>
          <a:noFill/>
          <a:ln w="9525">
            <a:noFill/>
            <a:miter lim="800000"/>
            <a:headEnd/>
            <a:tailEnd/>
          </a:ln>
        </p:spPr>
        <p:txBody>
          <a:bodyPr>
            <a:spAutoFit/>
          </a:bodyPr>
          <a:lstStyle/>
          <a:p>
            <a:pPr>
              <a:spcBef>
                <a:spcPct val="50000"/>
              </a:spcBef>
            </a:pPr>
            <a:r>
              <a:rPr lang="ru-RU">
                <a:latin typeface="Lucida Sans Unicode" pitchFamily="34" charset="0"/>
              </a:rPr>
              <a:t>Авастин</a:t>
            </a:r>
            <a:r>
              <a:rPr lang="en-GB">
                <a:latin typeface="Lucida Sans Unicode" pitchFamily="34" charset="0"/>
              </a:rPr>
              <a:t>: 10</a:t>
            </a:r>
            <a:r>
              <a:rPr lang="ru-RU">
                <a:latin typeface="Lucida Sans Unicode" pitchFamily="34" charset="0"/>
              </a:rPr>
              <a:t>мг</a:t>
            </a:r>
            <a:r>
              <a:rPr lang="en-GB">
                <a:latin typeface="Lucida Sans Unicode" pitchFamily="34" charset="0"/>
              </a:rPr>
              <a:t>/</a:t>
            </a:r>
            <a:r>
              <a:rPr lang="ru-RU">
                <a:latin typeface="Lucida Sans Unicode" pitchFamily="34" charset="0"/>
              </a:rPr>
              <a:t>кг</a:t>
            </a:r>
            <a:r>
              <a:rPr lang="en-GB">
                <a:latin typeface="Lucida Sans Unicode" pitchFamily="34" charset="0"/>
              </a:rPr>
              <a:t> </a:t>
            </a:r>
            <a:r>
              <a:rPr lang="ru-RU">
                <a:latin typeface="Lucida Sans Unicode" pitchFamily="34" charset="0"/>
              </a:rPr>
              <a:t>каждые</a:t>
            </a:r>
            <a:r>
              <a:rPr lang="en-GB">
                <a:latin typeface="Lucida Sans Unicode" pitchFamily="34" charset="0"/>
              </a:rPr>
              <a:t> 2 </a:t>
            </a:r>
            <a:r>
              <a:rPr lang="ru-RU">
                <a:latin typeface="Lucida Sans Unicode" pitchFamily="34" charset="0"/>
              </a:rPr>
              <a:t>недели</a:t>
            </a:r>
            <a:endParaRPr lang="en-GB">
              <a:latin typeface="Lucida Sans Unicode" pitchFamily="34" charset="0"/>
            </a:endParaRPr>
          </a:p>
          <a:p>
            <a:pPr>
              <a:spcBef>
                <a:spcPct val="50000"/>
              </a:spcBef>
            </a:pPr>
            <a:r>
              <a:rPr lang="ru-RU">
                <a:latin typeface="Lucida Sans Unicode" pitchFamily="34" charset="0"/>
              </a:rPr>
              <a:t>Иринотекан</a:t>
            </a:r>
            <a:r>
              <a:rPr lang="en-GB">
                <a:latin typeface="Lucida Sans Unicode" pitchFamily="34" charset="0"/>
              </a:rPr>
              <a:t>: 340</a:t>
            </a:r>
            <a:r>
              <a:rPr lang="ru-RU">
                <a:latin typeface="Lucida Sans Unicode" pitchFamily="34" charset="0"/>
              </a:rPr>
              <a:t>мг</a:t>
            </a:r>
            <a:r>
              <a:rPr lang="en-GB">
                <a:latin typeface="Lucida Sans Unicode" pitchFamily="34" charset="0"/>
              </a:rPr>
              <a:t>/</a:t>
            </a:r>
            <a:r>
              <a:rPr lang="ru-RU">
                <a:latin typeface="Lucida Sans Unicode" pitchFamily="34" charset="0"/>
              </a:rPr>
              <a:t>м</a:t>
            </a:r>
            <a:r>
              <a:rPr lang="en-GB" baseline="30000">
                <a:latin typeface="Lucida Sans Unicode" pitchFamily="34" charset="0"/>
              </a:rPr>
              <a:t>2</a:t>
            </a:r>
            <a:r>
              <a:rPr lang="en-GB">
                <a:latin typeface="Lucida Sans Unicode" pitchFamily="34" charset="0"/>
              </a:rPr>
              <a:t> </a:t>
            </a:r>
            <a:r>
              <a:rPr lang="ru-RU">
                <a:latin typeface="Lucida Sans Unicode" pitchFamily="34" charset="0"/>
              </a:rPr>
              <a:t>для пациентов, получающих противосудорожные препараты </a:t>
            </a:r>
            <a:r>
              <a:rPr lang="en-GB">
                <a:latin typeface="Lucida Sans Unicode" pitchFamily="34" charset="0"/>
              </a:rPr>
              <a:t>(EIAEDs) </a:t>
            </a:r>
            <a:r>
              <a:rPr lang="ru-RU">
                <a:latin typeface="Lucida Sans Unicode" pitchFamily="34" charset="0"/>
              </a:rPr>
              <a:t>или</a:t>
            </a:r>
            <a:r>
              <a:rPr lang="en-GB">
                <a:latin typeface="Lucida Sans Unicode" pitchFamily="34" charset="0"/>
              </a:rPr>
              <a:t> 125</a:t>
            </a:r>
            <a:r>
              <a:rPr lang="ru-RU">
                <a:latin typeface="Lucida Sans Unicode" pitchFamily="34" charset="0"/>
              </a:rPr>
              <a:t>мг</a:t>
            </a:r>
            <a:r>
              <a:rPr lang="en-GB">
                <a:latin typeface="Lucida Sans Unicode" pitchFamily="34" charset="0"/>
              </a:rPr>
              <a:t>/</a:t>
            </a:r>
            <a:r>
              <a:rPr lang="ru-RU">
                <a:latin typeface="Lucida Sans Unicode" pitchFamily="34" charset="0"/>
              </a:rPr>
              <a:t>м</a:t>
            </a:r>
            <a:r>
              <a:rPr lang="en-GB" baseline="30000">
                <a:latin typeface="Lucida Sans Unicode" pitchFamily="34" charset="0"/>
              </a:rPr>
              <a:t>2</a:t>
            </a:r>
            <a:r>
              <a:rPr lang="en-GB">
                <a:latin typeface="Lucida Sans Unicode" pitchFamily="34" charset="0"/>
              </a:rPr>
              <a:t> </a:t>
            </a:r>
            <a:r>
              <a:rPr lang="ru-RU">
                <a:latin typeface="Lucida Sans Unicode" pitchFamily="34" charset="0"/>
              </a:rPr>
              <a:t>для пациентов не получающих</a:t>
            </a:r>
            <a:r>
              <a:rPr lang="en-GB">
                <a:latin typeface="Lucida Sans Unicode" pitchFamily="34" charset="0"/>
              </a:rPr>
              <a:t> EIAEDs, </a:t>
            </a:r>
            <a:r>
              <a:rPr lang="ru-RU">
                <a:latin typeface="Lucida Sans Unicode" pitchFamily="34" charset="0"/>
              </a:rPr>
              <a:t>в дни</a:t>
            </a:r>
            <a:r>
              <a:rPr lang="en-GB">
                <a:latin typeface="Lucida Sans Unicode" pitchFamily="34" charset="0"/>
              </a:rPr>
              <a:t> 1, 8, 22, 29 </a:t>
            </a:r>
            <a:r>
              <a:rPr lang="ru-RU">
                <a:latin typeface="Lucida Sans Unicode" pitchFamily="34" charset="0"/>
              </a:rPr>
              <a:t>6-недельного цикла</a:t>
            </a:r>
            <a:endParaRPr lang="en-GB">
              <a:latin typeface="Lucida Sans Unicode" pitchFamily="34" charset="0"/>
            </a:endParaRPr>
          </a:p>
        </p:txBody>
      </p:sp>
      <p:grpSp>
        <p:nvGrpSpPr>
          <p:cNvPr id="34821" name="Group 6"/>
          <p:cNvGrpSpPr>
            <a:grpSpLocks/>
          </p:cNvGrpSpPr>
          <p:nvPr/>
        </p:nvGrpSpPr>
        <p:grpSpPr bwMode="auto">
          <a:xfrm>
            <a:off x="252413" y="2133600"/>
            <a:ext cx="8640762" cy="2014538"/>
            <a:chOff x="160" y="1480"/>
            <a:chExt cx="5442" cy="1071"/>
          </a:xfrm>
        </p:grpSpPr>
        <p:sp>
          <p:nvSpPr>
            <p:cNvPr id="34823" name="AutoShape 7"/>
            <p:cNvSpPr>
              <a:spLocks noChangeArrowheads="1"/>
            </p:cNvSpPr>
            <p:nvPr/>
          </p:nvSpPr>
          <p:spPr bwMode="auto">
            <a:xfrm>
              <a:off x="160" y="1792"/>
              <a:ext cx="1405" cy="403"/>
            </a:xfrm>
            <a:prstGeom prst="roundRect">
              <a:avLst>
                <a:gd name="adj" fmla="val 10917"/>
              </a:avLst>
            </a:prstGeom>
            <a:solidFill>
              <a:schemeClr val="accent1"/>
            </a:solidFill>
            <a:ln w="9525" algn="ctr">
              <a:noFill/>
              <a:round/>
              <a:headEnd/>
              <a:tailEnd/>
            </a:ln>
          </p:spPr>
          <p:txBody>
            <a:bodyPr lIns="90488" tIns="44450" rIns="90488" bIns="44450" anchor="ctr"/>
            <a:lstStyle/>
            <a:p>
              <a:pPr algn="ctr" defTabSz="892175" eaLnBrk="0" hangingPunct="0"/>
              <a:r>
                <a:rPr lang="ru-RU" sz="1600" b="1">
                  <a:solidFill>
                    <a:schemeClr val="bg1"/>
                  </a:solidFill>
                  <a:latin typeface="Lucida Sans Unicode" pitchFamily="34" charset="0"/>
                </a:rPr>
                <a:t>Прогрессирование или </a:t>
              </a:r>
              <a:r>
                <a:rPr lang="en-US" sz="1600" b="1">
                  <a:solidFill>
                    <a:schemeClr val="bg1"/>
                  </a:solidFill>
                  <a:latin typeface="Lucida Sans Unicode" pitchFamily="34" charset="0"/>
                </a:rPr>
                <a:t> </a:t>
              </a:r>
              <a:r>
                <a:rPr lang="ru-RU" sz="1600" b="1">
                  <a:solidFill>
                    <a:schemeClr val="bg1"/>
                  </a:solidFill>
                  <a:latin typeface="Lucida Sans Unicode" pitchFamily="34" charset="0"/>
                </a:rPr>
                <a:t>рецидив глиобластомы</a:t>
              </a:r>
              <a:endParaRPr lang="en-US" sz="1600" b="1">
                <a:solidFill>
                  <a:schemeClr val="bg1"/>
                </a:solidFill>
                <a:latin typeface="Lucida Sans Unicode" pitchFamily="34" charset="0"/>
              </a:endParaRPr>
            </a:p>
          </p:txBody>
        </p:sp>
        <p:cxnSp>
          <p:nvCxnSpPr>
            <p:cNvPr id="34824" name="AutoShape 8"/>
            <p:cNvCxnSpPr>
              <a:cxnSpLocks noChangeShapeType="1"/>
              <a:stCxn id="34823" idx="3"/>
              <a:endCxn id="34829" idx="1"/>
            </p:cNvCxnSpPr>
            <p:nvPr/>
          </p:nvCxnSpPr>
          <p:spPr bwMode="auto">
            <a:xfrm>
              <a:off x="1565" y="1994"/>
              <a:ext cx="281" cy="328"/>
            </a:xfrm>
            <a:prstGeom prst="straightConnector1">
              <a:avLst/>
            </a:prstGeom>
            <a:noFill/>
            <a:ln w="38100">
              <a:solidFill>
                <a:srgbClr val="9BA3B7"/>
              </a:solidFill>
              <a:round/>
              <a:headEnd/>
              <a:tailEnd type="triangle" w="med" len="med"/>
            </a:ln>
          </p:spPr>
        </p:cxnSp>
        <p:cxnSp>
          <p:nvCxnSpPr>
            <p:cNvPr id="34825" name="AutoShape 9"/>
            <p:cNvCxnSpPr>
              <a:cxnSpLocks noChangeShapeType="1"/>
              <a:stCxn id="34823" idx="3"/>
              <a:endCxn id="34828" idx="1"/>
            </p:cNvCxnSpPr>
            <p:nvPr/>
          </p:nvCxnSpPr>
          <p:spPr bwMode="auto">
            <a:xfrm flipV="1">
              <a:off x="1565" y="1682"/>
              <a:ext cx="276" cy="312"/>
            </a:xfrm>
            <a:prstGeom prst="straightConnector1">
              <a:avLst/>
            </a:prstGeom>
            <a:noFill/>
            <a:ln w="38100">
              <a:solidFill>
                <a:srgbClr val="9BA3B7"/>
              </a:solidFill>
              <a:round/>
              <a:headEnd/>
              <a:tailEnd type="triangle" w="med" len="med"/>
            </a:ln>
          </p:spPr>
        </p:cxnSp>
        <p:cxnSp>
          <p:nvCxnSpPr>
            <p:cNvPr id="34826" name="AutoShape 10"/>
            <p:cNvCxnSpPr>
              <a:cxnSpLocks noChangeShapeType="1"/>
              <a:stCxn id="34828" idx="3"/>
              <a:endCxn id="34831" idx="1"/>
            </p:cNvCxnSpPr>
            <p:nvPr/>
          </p:nvCxnSpPr>
          <p:spPr bwMode="auto">
            <a:xfrm>
              <a:off x="3246" y="1682"/>
              <a:ext cx="278" cy="0"/>
            </a:xfrm>
            <a:prstGeom prst="straightConnector1">
              <a:avLst/>
            </a:prstGeom>
            <a:noFill/>
            <a:ln w="38100">
              <a:solidFill>
                <a:srgbClr val="9BA3B7"/>
              </a:solidFill>
              <a:round/>
              <a:headEnd/>
              <a:tailEnd type="triangle" w="med" len="med"/>
            </a:ln>
          </p:spPr>
        </p:cxnSp>
        <p:cxnSp>
          <p:nvCxnSpPr>
            <p:cNvPr id="34827" name="AutoShape 11"/>
            <p:cNvCxnSpPr>
              <a:cxnSpLocks noChangeShapeType="1"/>
              <a:stCxn id="34831" idx="3"/>
              <a:endCxn id="34830" idx="1"/>
            </p:cNvCxnSpPr>
            <p:nvPr/>
          </p:nvCxnSpPr>
          <p:spPr bwMode="auto">
            <a:xfrm>
              <a:off x="3926" y="1682"/>
              <a:ext cx="271" cy="0"/>
            </a:xfrm>
            <a:prstGeom prst="straightConnector1">
              <a:avLst/>
            </a:prstGeom>
            <a:noFill/>
            <a:ln w="38100">
              <a:solidFill>
                <a:srgbClr val="9BA3B7"/>
              </a:solidFill>
              <a:round/>
              <a:headEnd/>
              <a:tailEnd type="triangle" w="med" len="med"/>
            </a:ln>
          </p:spPr>
        </p:cxnSp>
        <p:sp>
          <p:nvSpPr>
            <p:cNvPr id="34828" name="AutoShape 12"/>
            <p:cNvSpPr>
              <a:spLocks noChangeArrowheads="1"/>
            </p:cNvSpPr>
            <p:nvPr/>
          </p:nvSpPr>
          <p:spPr bwMode="auto">
            <a:xfrm>
              <a:off x="1841" y="1480"/>
              <a:ext cx="1405" cy="403"/>
            </a:xfrm>
            <a:prstGeom prst="roundRect">
              <a:avLst>
                <a:gd name="adj" fmla="val 10917"/>
              </a:avLst>
            </a:prstGeom>
            <a:solidFill>
              <a:schemeClr val="accent1"/>
            </a:solidFill>
            <a:ln w="9525" algn="ctr">
              <a:noFill/>
              <a:round/>
              <a:headEnd/>
              <a:tailEnd/>
            </a:ln>
          </p:spPr>
          <p:txBody>
            <a:bodyPr lIns="90488" tIns="44450" rIns="90488" bIns="44450" anchor="ctr"/>
            <a:lstStyle/>
            <a:p>
              <a:pPr algn="ctr" defTabSz="892175" eaLnBrk="0" hangingPunct="0"/>
              <a:r>
                <a:rPr lang="ru-RU" b="1">
                  <a:solidFill>
                    <a:schemeClr val="bg1"/>
                  </a:solidFill>
                  <a:latin typeface="Lucida Sans Unicode" pitchFamily="34" charset="0"/>
                </a:rPr>
                <a:t>Авастин</a:t>
              </a:r>
              <a:r>
                <a:rPr lang="en-US" b="1">
                  <a:solidFill>
                    <a:schemeClr val="bg1"/>
                  </a:solidFill>
                  <a:latin typeface="Lucida Sans Unicode" pitchFamily="34" charset="0"/>
                </a:rPr>
                <a:t> (n=85)</a:t>
              </a:r>
            </a:p>
          </p:txBody>
        </p:sp>
        <p:sp>
          <p:nvSpPr>
            <p:cNvPr id="34829" name="AutoShape 13"/>
            <p:cNvSpPr>
              <a:spLocks noChangeArrowheads="1"/>
            </p:cNvSpPr>
            <p:nvPr/>
          </p:nvSpPr>
          <p:spPr bwMode="auto">
            <a:xfrm>
              <a:off x="1846" y="2093"/>
              <a:ext cx="1405" cy="458"/>
            </a:xfrm>
            <a:prstGeom prst="roundRect">
              <a:avLst>
                <a:gd name="adj" fmla="val 10917"/>
              </a:avLst>
            </a:prstGeom>
            <a:solidFill>
              <a:schemeClr val="accent1"/>
            </a:solidFill>
            <a:ln w="9525" algn="ctr">
              <a:noFill/>
              <a:round/>
              <a:headEnd/>
              <a:tailEnd/>
            </a:ln>
          </p:spPr>
          <p:txBody>
            <a:bodyPr lIns="90488" tIns="44450" rIns="90488" bIns="44450" anchor="ctr"/>
            <a:lstStyle/>
            <a:p>
              <a:pPr algn="ctr" defTabSz="892175" eaLnBrk="0" hangingPunct="0"/>
              <a:r>
                <a:rPr lang="ru-RU" b="1">
                  <a:solidFill>
                    <a:schemeClr val="bg1"/>
                  </a:solidFill>
                  <a:latin typeface="Lucida Sans Unicode" pitchFamily="34" charset="0"/>
                </a:rPr>
                <a:t>Авастин</a:t>
              </a:r>
              <a:r>
                <a:rPr lang="en-US" b="1">
                  <a:solidFill>
                    <a:schemeClr val="bg1"/>
                  </a:solidFill>
                  <a:latin typeface="Lucida Sans Unicode" pitchFamily="34" charset="0"/>
                </a:rPr>
                <a:t> + </a:t>
              </a:r>
              <a:r>
                <a:rPr lang="ru-RU" b="1">
                  <a:solidFill>
                    <a:schemeClr val="bg1"/>
                  </a:solidFill>
                  <a:latin typeface="Lucida Sans Unicode" pitchFamily="34" charset="0"/>
                </a:rPr>
                <a:t>иринотекан</a:t>
              </a:r>
              <a:r>
                <a:rPr lang="en-US" b="1">
                  <a:solidFill>
                    <a:schemeClr val="bg1"/>
                  </a:solidFill>
                  <a:latin typeface="Lucida Sans Unicode" pitchFamily="34" charset="0"/>
                </a:rPr>
                <a:t> (n=82)</a:t>
              </a:r>
            </a:p>
          </p:txBody>
        </p:sp>
        <p:sp>
          <p:nvSpPr>
            <p:cNvPr id="34830" name="AutoShape 14"/>
            <p:cNvSpPr>
              <a:spLocks noChangeArrowheads="1"/>
            </p:cNvSpPr>
            <p:nvPr/>
          </p:nvSpPr>
          <p:spPr bwMode="auto">
            <a:xfrm>
              <a:off x="4197" y="1480"/>
              <a:ext cx="1405" cy="403"/>
            </a:xfrm>
            <a:prstGeom prst="roundRect">
              <a:avLst>
                <a:gd name="adj" fmla="val 10917"/>
              </a:avLst>
            </a:prstGeom>
            <a:solidFill>
              <a:schemeClr val="accent1"/>
            </a:solidFill>
            <a:ln w="9525" algn="ctr">
              <a:noFill/>
              <a:round/>
              <a:headEnd/>
              <a:tailEnd/>
            </a:ln>
          </p:spPr>
          <p:txBody>
            <a:bodyPr lIns="90488" tIns="44450" rIns="90488" bIns="44450" anchor="ctr"/>
            <a:lstStyle/>
            <a:p>
              <a:pPr algn="ctr" defTabSz="892175" eaLnBrk="0" hangingPunct="0"/>
              <a:r>
                <a:rPr lang="ru-RU" b="1">
                  <a:solidFill>
                    <a:schemeClr val="bg1"/>
                  </a:solidFill>
                  <a:latin typeface="Lucida Sans Unicode" pitchFamily="34" charset="0"/>
                </a:rPr>
                <a:t>Авастин</a:t>
              </a:r>
              <a:r>
                <a:rPr lang="en-US" b="1">
                  <a:solidFill>
                    <a:schemeClr val="bg1"/>
                  </a:solidFill>
                  <a:latin typeface="Lucida Sans Unicode" pitchFamily="34" charset="0"/>
                </a:rPr>
                <a:t> + </a:t>
              </a:r>
              <a:r>
                <a:rPr lang="ru-RU" b="1">
                  <a:solidFill>
                    <a:schemeClr val="bg1"/>
                  </a:solidFill>
                  <a:latin typeface="Lucida Sans Unicode" pitchFamily="34" charset="0"/>
                </a:rPr>
                <a:t>иринотекан</a:t>
              </a:r>
              <a:endParaRPr lang="en-US" b="1">
                <a:solidFill>
                  <a:schemeClr val="bg1"/>
                </a:solidFill>
                <a:latin typeface="Lucida Sans Unicode" pitchFamily="34" charset="0"/>
              </a:endParaRPr>
            </a:p>
          </p:txBody>
        </p:sp>
        <p:sp>
          <p:nvSpPr>
            <p:cNvPr id="34831" name="AutoShape 15"/>
            <p:cNvSpPr>
              <a:spLocks noChangeArrowheads="1"/>
            </p:cNvSpPr>
            <p:nvPr/>
          </p:nvSpPr>
          <p:spPr bwMode="auto">
            <a:xfrm>
              <a:off x="3524" y="1480"/>
              <a:ext cx="402" cy="403"/>
            </a:xfrm>
            <a:prstGeom prst="roundRect">
              <a:avLst>
                <a:gd name="adj" fmla="val 10917"/>
              </a:avLst>
            </a:prstGeom>
            <a:solidFill>
              <a:schemeClr val="accent1"/>
            </a:solidFill>
            <a:ln w="9525" algn="ctr">
              <a:noFill/>
              <a:round/>
              <a:headEnd/>
              <a:tailEnd/>
            </a:ln>
          </p:spPr>
          <p:txBody>
            <a:bodyPr lIns="90488" tIns="44450" rIns="90488" bIns="44450" anchor="ctr"/>
            <a:lstStyle/>
            <a:p>
              <a:pPr algn="ctr" defTabSz="892175" eaLnBrk="0" hangingPunct="0"/>
              <a:r>
                <a:rPr lang="ru-RU" b="1">
                  <a:solidFill>
                    <a:schemeClr val="bg1"/>
                  </a:solidFill>
                  <a:latin typeface="Lucida Sans Unicode" pitchFamily="34" charset="0"/>
                </a:rPr>
                <a:t>ПЗ</a:t>
              </a:r>
              <a:endParaRPr lang="en-US" b="1">
                <a:solidFill>
                  <a:schemeClr val="bg1"/>
                </a:solidFill>
                <a:latin typeface="Lucida Sans Unicode" pitchFamily="34" charset="0"/>
              </a:endParaRPr>
            </a:p>
          </p:txBody>
        </p:sp>
        <p:sp>
          <p:nvSpPr>
            <p:cNvPr id="34832" name="AutoShape 16"/>
            <p:cNvSpPr>
              <a:spLocks noChangeArrowheads="1"/>
            </p:cNvSpPr>
            <p:nvPr/>
          </p:nvSpPr>
          <p:spPr bwMode="auto">
            <a:xfrm>
              <a:off x="3524" y="2110"/>
              <a:ext cx="402" cy="403"/>
            </a:xfrm>
            <a:prstGeom prst="roundRect">
              <a:avLst>
                <a:gd name="adj" fmla="val 10917"/>
              </a:avLst>
            </a:prstGeom>
            <a:solidFill>
              <a:schemeClr val="accent1"/>
            </a:solidFill>
            <a:ln w="9525" algn="ctr">
              <a:noFill/>
              <a:round/>
              <a:headEnd/>
              <a:tailEnd/>
            </a:ln>
          </p:spPr>
          <p:txBody>
            <a:bodyPr lIns="90488" tIns="44450" rIns="90488" bIns="44450" anchor="ctr"/>
            <a:lstStyle/>
            <a:p>
              <a:pPr algn="ctr" defTabSz="892175" eaLnBrk="0" hangingPunct="0"/>
              <a:r>
                <a:rPr lang="ru-RU" b="1">
                  <a:solidFill>
                    <a:schemeClr val="bg1"/>
                  </a:solidFill>
                  <a:latin typeface="Lucida Sans Unicode" pitchFamily="34" charset="0"/>
                </a:rPr>
                <a:t>ПЗ</a:t>
              </a:r>
              <a:endParaRPr lang="en-US" b="1">
                <a:solidFill>
                  <a:schemeClr val="bg1"/>
                </a:solidFill>
                <a:latin typeface="Lucida Sans Unicode" pitchFamily="34" charset="0"/>
              </a:endParaRPr>
            </a:p>
          </p:txBody>
        </p:sp>
        <p:cxnSp>
          <p:nvCxnSpPr>
            <p:cNvPr id="34833" name="AutoShape 17"/>
            <p:cNvCxnSpPr>
              <a:cxnSpLocks noChangeShapeType="1"/>
              <a:stCxn id="34829" idx="3"/>
              <a:endCxn id="34832" idx="1"/>
            </p:cNvCxnSpPr>
            <p:nvPr/>
          </p:nvCxnSpPr>
          <p:spPr bwMode="auto">
            <a:xfrm flipV="1">
              <a:off x="3251" y="2311"/>
              <a:ext cx="273" cy="10"/>
            </a:xfrm>
            <a:prstGeom prst="straightConnector1">
              <a:avLst/>
            </a:prstGeom>
            <a:noFill/>
            <a:ln w="38100">
              <a:solidFill>
                <a:srgbClr val="9BA3B7"/>
              </a:solidFill>
              <a:round/>
              <a:headEnd/>
              <a:tailEnd type="triangle" w="med" len="med"/>
            </a:ln>
          </p:spPr>
        </p:cxnSp>
        <p:sp>
          <p:nvSpPr>
            <p:cNvPr id="34834" name="Text Box 18"/>
            <p:cNvSpPr txBox="1">
              <a:spLocks noChangeArrowheads="1"/>
            </p:cNvSpPr>
            <p:nvPr/>
          </p:nvSpPr>
          <p:spPr bwMode="auto">
            <a:xfrm>
              <a:off x="1608" y="1913"/>
              <a:ext cx="499" cy="162"/>
            </a:xfrm>
            <a:prstGeom prst="rect">
              <a:avLst/>
            </a:prstGeom>
            <a:noFill/>
            <a:ln w="9525">
              <a:noFill/>
              <a:miter lim="800000"/>
              <a:headEnd/>
              <a:tailEnd/>
            </a:ln>
          </p:spPr>
          <p:txBody>
            <a:bodyPr>
              <a:spAutoFit/>
            </a:bodyPr>
            <a:lstStyle/>
            <a:p>
              <a:pPr>
                <a:spcBef>
                  <a:spcPct val="50000"/>
                </a:spcBef>
              </a:pPr>
              <a:r>
                <a:rPr lang="en-GB" sz="1400">
                  <a:latin typeface="Lucida Sans Unicode" pitchFamily="34" charset="0"/>
                </a:rPr>
                <a:t>1:1</a:t>
              </a:r>
            </a:p>
          </p:txBody>
        </p:sp>
      </p:grpSp>
      <p:sp>
        <p:nvSpPr>
          <p:cNvPr id="34822" name="Rectangle 2"/>
          <p:cNvSpPr>
            <a:spLocks noChangeArrowheads="1"/>
          </p:cNvSpPr>
          <p:nvPr/>
        </p:nvSpPr>
        <p:spPr bwMode="invGray">
          <a:xfrm>
            <a:off x="395288" y="115888"/>
            <a:ext cx="8353425" cy="890587"/>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200" b="1">
                <a:latin typeface="Lucida Sans Unicode" pitchFamily="34" charset="0"/>
              </a:rPr>
              <a:t>Авастин в лечении глиом высокой степени злокачественности</a:t>
            </a:r>
            <a:endParaRPr lang="en-US" sz="3200">
              <a:latin typeface="Lucida Sans Unicode" pitchFamily="34" charset="0"/>
            </a:endParaRP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59" name="Group 51"/>
          <p:cNvGraphicFramePr>
            <a:graphicFrameLocks noGrp="1"/>
          </p:cNvGraphicFramePr>
          <p:nvPr/>
        </p:nvGraphicFramePr>
        <p:xfrm>
          <a:off x="317500" y="1484313"/>
          <a:ext cx="8399463" cy="4403408"/>
        </p:xfrm>
        <a:graphic>
          <a:graphicData uri="http://schemas.openxmlformats.org/drawingml/2006/table">
            <a:tbl>
              <a:tblPr/>
              <a:tblGrid>
                <a:gridCol w="2505075"/>
                <a:gridCol w="1493838"/>
                <a:gridCol w="2200275"/>
                <a:gridCol w="2200275"/>
              </a:tblGrid>
              <a:tr h="760413">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ru-RU" sz="2400" b="1" i="0" u="none" strike="noStrike" cap="none" normalizeH="0" baseline="0" dirty="0" smtClean="0">
                          <a:ln>
                            <a:noFill/>
                          </a:ln>
                          <a:solidFill>
                            <a:srgbClr val="000099"/>
                          </a:solidFill>
                          <a:effectLst/>
                          <a:latin typeface="Arial" pitchFamily="34" charset="0"/>
                          <a:ea typeface="Arial Unicode MS" pitchFamily="34" charset="-128"/>
                          <a:cs typeface="Arial Unicode MS" pitchFamily="34" charset="-128"/>
                        </a:rPr>
                        <a:t>Показатель</a:t>
                      </a:r>
                      <a:endParaRPr kumimoji="0" lang="en-GB" sz="2400" b="1" i="0" u="none" strike="noStrike" cap="none" normalizeH="0" baseline="0" dirty="0" smtClean="0">
                        <a:ln>
                          <a:noFill/>
                        </a:ln>
                        <a:solidFill>
                          <a:srgbClr val="000099"/>
                        </a:solidFill>
                        <a:effectLst/>
                        <a:latin typeface="Arial" pitchFamily="34" charset="0"/>
                        <a:ea typeface="Arial Unicode MS" pitchFamily="34" charset="-128"/>
                        <a:cs typeface="Arial Unicode MS" pitchFamily="34" charset="-128"/>
                      </a:endParaRPr>
                    </a:p>
                  </a:txBody>
                  <a:tcPr marL="0" anchor="b" horzOverflow="overflow">
                    <a:lnL>
                      <a:noFill/>
                    </a:lnL>
                    <a:lnR>
                      <a:noFill/>
                    </a:lnR>
                    <a:ln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ru-RU" sz="20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Авастин</a:t>
                      </a:r>
                      <a:r>
                        <a:rPr kumimoji="0" lang="en-GB" sz="20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
                      </a:r>
                      <a:br>
                        <a:rPr kumimoji="0" lang="en-GB" sz="20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br>
                      <a: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(n=85)</a:t>
                      </a:r>
                    </a:p>
                  </a:txBody>
                  <a:tcPr marL="0" anchor="b" horzOverflow="overflow">
                    <a:lnL>
                      <a:noFill/>
                    </a:lnL>
                    <a:lnR>
                      <a:noFill/>
                    </a:lnR>
                    <a:ln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ru-RU" sz="18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Авастин</a:t>
                      </a:r>
                      <a:r>
                        <a:rPr kumimoji="0" lang="en-GB" sz="18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 + </a:t>
                      </a:r>
                      <a:r>
                        <a:rPr kumimoji="0" lang="ru-RU" sz="18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иринотекан</a:t>
                      </a:r>
                      <a:r>
                        <a:rPr kumimoji="0" lang="en-GB" sz="18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 </a:t>
                      </a:r>
                      <a: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
                      </a:r>
                      <a:b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br>
                      <a: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(n=82)</a:t>
                      </a:r>
                    </a:p>
                  </a:txBody>
                  <a:tcPr marL="0" anchor="b" horzOverflow="overflow">
                    <a:lnL>
                      <a:noFill/>
                    </a:lnL>
                    <a:lnR>
                      <a:noFill/>
                    </a:lnR>
                    <a:ln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Wong et al. 1999</a:t>
                      </a:r>
                    </a:p>
                  </a:txBody>
                  <a:tcPr marL="0" anchor="b" horzOverflow="overflow">
                    <a:lnL>
                      <a:noFill/>
                    </a:lnL>
                    <a:lnR>
                      <a:noFill/>
                    </a:lnR>
                    <a:lnT>
                      <a:noFill/>
                    </a:lnT>
                    <a:lnB w="28575" cap="flat" cmpd="sng" algn="ctr">
                      <a:solidFill>
                        <a:srgbClr val="9BA3B7"/>
                      </a:solidFill>
                      <a:prstDash val="solid"/>
                      <a:round/>
                      <a:headEnd type="none" w="med" len="med"/>
                      <a:tailEnd type="none" w="med" len="med"/>
                    </a:lnB>
                    <a:lnTlToBr>
                      <a:noFill/>
                    </a:lnTlToBr>
                    <a:lnBlToTr>
                      <a:noFill/>
                    </a:lnBlToTr>
                    <a:noFill/>
                  </a:tcPr>
                </a:tc>
              </a:tr>
              <a:tr h="777875">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80975"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Медиана общей выживаемости</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a:t>
                      </a: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месяцы </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(95% </a:t>
                      </a: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ДИ</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9.2</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(8.2–10.7)</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8.7</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(7.8–10.9)</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6.9</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744538">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80975" algn="l"/>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6-</a:t>
                      </a: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месячная выживаемость без прогрессирования</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a:t>
                      </a: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(97.5% </a:t>
                      </a: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ДИ</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42.6</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(29.6–55.5)</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50.3</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(36.8–63.9)</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15</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endPar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endParaRP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1235075">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76213" algn="l"/>
                        </a:tabLst>
                      </a:pPr>
                      <a:r>
                        <a:rPr kumimoji="0" lang="ru-RU"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Частота объективного ответа</a:t>
                      </a:r>
                      <a:r>
                        <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 %</a:t>
                      </a:r>
                      <a:br>
                        <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	(97.5% </a:t>
                      </a:r>
                      <a:r>
                        <a:rPr kumimoji="0" lang="ru-RU"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ДИ</a:t>
                      </a:r>
                      <a:r>
                        <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a:t>
                      </a:r>
                      <a:br>
                        <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	</a:t>
                      </a:r>
                      <a:r>
                        <a:rPr kumimoji="0" lang="ru-RU"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Полный ответ</a:t>
                      </a:r>
                      <a:r>
                        <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
                      </a:r>
                      <a:br>
                        <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	</a:t>
                      </a:r>
                      <a:r>
                        <a:rPr kumimoji="0" lang="ru-RU"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Частичный ответ</a:t>
                      </a:r>
                      <a:endParaRPr kumimoji="0" lang="en-GB" sz="15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endParaRP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28.2</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(18.5–40.3)</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1.2</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27.1</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37.8</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(26.5–50.8)</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2.4</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35.4</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9</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NA</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NA</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744538">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76213"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Медиана длительности ответа</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a:t>
                      </a: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месяцы</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(95% </a:t>
                      </a: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ДИ</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a:t>
                      </a: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5.6</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(3.0–5.75)</a:t>
                      </a: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4.3</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(4.14–)</a:t>
                      </a: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NA</a:t>
                      </a: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r>
            </a:tbl>
          </a:graphicData>
        </a:graphic>
      </p:graphicFrame>
      <p:sp>
        <p:nvSpPr>
          <p:cNvPr id="35868" name="Rectangle 56"/>
          <p:cNvSpPr>
            <a:spLocks noChangeArrowheads="1"/>
          </p:cNvSpPr>
          <p:nvPr/>
        </p:nvSpPr>
        <p:spPr bwMode="auto">
          <a:xfrm>
            <a:off x="6357938" y="6357938"/>
            <a:ext cx="2409825" cy="246062"/>
          </a:xfrm>
          <a:prstGeom prst="rect">
            <a:avLst/>
          </a:prstGeom>
          <a:noFill/>
          <a:ln w="9525">
            <a:noFill/>
            <a:miter lim="800000"/>
            <a:headEnd/>
            <a:tailEnd/>
          </a:ln>
        </p:spPr>
        <p:txBody>
          <a:bodyPr>
            <a:spAutoFit/>
          </a:bodyPr>
          <a:lstStyle/>
          <a:p>
            <a:pPr>
              <a:spcBef>
                <a:spcPct val="50000"/>
              </a:spcBef>
            </a:pPr>
            <a:r>
              <a:rPr lang="en-GB" sz="1000">
                <a:latin typeface="Lucida Sans Unicode" pitchFamily="34" charset="0"/>
              </a:rPr>
              <a:t>Cloughesy, et al. J Clin Oncol 2008</a:t>
            </a:r>
          </a:p>
        </p:txBody>
      </p:sp>
      <p:sp>
        <p:nvSpPr>
          <p:cNvPr id="35869" name="Text Box 24"/>
          <p:cNvSpPr txBox="1">
            <a:spLocks noChangeArrowheads="1"/>
          </p:cNvSpPr>
          <p:nvPr/>
        </p:nvSpPr>
        <p:spPr bwMode="auto">
          <a:xfrm>
            <a:off x="252413" y="1125538"/>
            <a:ext cx="5507037" cy="427037"/>
          </a:xfrm>
          <a:prstGeom prst="rect">
            <a:avLst/>
          </a:prstGeom>
          <a:noFill/>
          <a:ln w="12700">
            <a:noFill/>
            <a:miter lim="800000"/>
            <a:headEnd/>
            <a:tailEnd/>
          </a:ln>
        </p:spPr>
        <p:txBody>
          <a:bodyPr wrap="none">
            <a:spAutoFit/>
          </a:bodyPr>
          <a:lstStyle/>
          <a:p>
            <a:pPr eaLnBrk="0" hangingPunct="0">
              <a:spcBef>
                <a:spcPct val="50000"/>
              </a:spcBef>
            </a:pPr>
            <a:r>
              <a:rPr lang="ru-RU" sz="2200" b="1">
                <a:latin typeface="Lucida Sans Unicode" pitchFamily="34" charset="0"/>
              </a:rPr>
              <a:t>Исследование </a:t>
            </a:r>
            <a:r>
              <a:rPr lang="en-US" sz="2200" b="1">
                <a:latin typeface="Lucida Sans Unicode" pitchFamily="34" charset="0"/>
              </a:rPr>
              <a:t>BRAIN:</a:t>
            </a:r>
            <a:r>
              <a:rPr lang="ru-RU" sz="2200" b="1">
                <a:latin typeface="Lucida Sans Unicode" pitchFamily="34" charset="0"/>
              </a:rPr>
              <a:t> эффективность</a:t>
            </a:r>
            <a:endParaRPr lang="en-US" sz="2200" b="1">
              <a:latin typeface="Lucida Sans Unicode" pitchFamily="34" charset="0"/>
            </a:endParaRPr>
          </a:p>
        </p:txBody>
      </p:sp>
      <p:sp>
        <p:nvSpPr>
          <p:cNvPr id="35870" name="Rectangle 2"/>
          <p:cNvSpPr>
            <a:spLocks noChangeArrowheads="1"/>
          </p:cNvSpPr>
          <p:nvPr/>
        </p:nvSpPr>
        <p:spPr bwMode="invGray">
          <a:xfrm>
            <a:off x="395288" y="115888"/>
            <a:ext cx="8353425" cy="890587"/>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000" b="1">
                <a:latin typeface="Lucida Sans Unicode" pitchFamily="34" charset="0"/>
              </a:rPr>
              <a:t>Авастин в лечении глиом высокой степени злокачественности</a:t>
            </a:r>
            <a:endParaRPr lang="en-US" sz="3000">
              <a:latin typeface="Lucida Sans Unicode" pitchFamily="34" charset="0"/>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Object 4"/>
          <p:cNvPicPr>
            <a:picLocks noChangeAspect="1" noChangeArrowheads="1"/>
          </p:cNvPicPr>
          <p:nvPr/>
        </p:nvPicPr>
        <p:blipFill>
          <a:blip r:embed="rId3" cstate="print"/>
          <a:srcRect/>
          <a:stretch>
            <a:fillRect/>
          </a:stretch>
        </p:blipFill>
        <p:spPr bwMode="auto">
          <a:xfrm>
            <a:off x="755650" y="1916113"/>
            <a:ext cx="7308850" cy="2962275"/>
          </a:xfrm>
          <a:prstGeom prst="rect">
            <a:avLst/>
          </a:prstGeom>
          <a:noFill/>
          <a:ln w="9525">
            <a:noFill/>
            <a:miter lim="800000"/>
            <a:headEnd/>
            <a:tailEnd/>
          </a:ln>
        </p:spPr>
      </p:pic>
      <p:sp>
        <p:nvSpPr>
          <p:cNvPr id="36867" name="Text Box 15"/>
          <p:cNvSpPr txBox="1">
            <a:spLocks noChangeArrowheads="1"/>
          </p:cNvSpPr>
          <p:nvPr/>
        </p:nvSpPr>
        <p:spPr bwMode="auto">
          <a:xfrm>
            <a:off x="4368800" y="1781175"/>
            <a:ext cx="635000" cy="3160713"/>
          </a:xfrm>
          <a:prstGeom prst="rect">
            <a:avLst/>
          </a:prstGeom>
          <a:noFill/>
          <a:ln w="9525">
            <a:noFill/>
            <a:miter lim="800000"/>
            <a:headEnd/>
            <a:tailEnd/>
          </a:ln>
        </p:spPr>
        <p:txBody>
          <a:bodyPr wrap="none">
            <a:spAutoFit/>
          </a:bodyPr>
          <a:lstStyle/>
          <a:p>
            <a:pPr algn="r">
              <a:spcAft>
                <a:spcPct val="285000"/>
              </a:spcAft>
            </a:pPr>
            <a:r>
              <a:rPr lang="en-US" sz="1600">
                <a:solidFill>
                  <a:srgbClr val="000000"/>
                </a:solidFill>
                <a:ea typeface="Arial Unicode MS" pitchFamily="34" charset="-128"/>
                <a:cs typeface="Arial Unicode MS" pitchFamily="34" charset="-128"/>
              </a:rPr>
              <a:t>50</a:t>
            </a:r>
          </a:p>
          <a:p>
            <a:pPr algn="r">
              <a:spcAft>
                <a:spcPct val="285000"/>
              </a:spcAft>
            </a:pPr>
            <a:r>
              <a:rPr lang="en-US" sz="1600">
                <a:solidFill>
                  <a:srgbClr val="000000"/>
                </a:solidFill>
                <a:ea typeface="Arial Unicode MS" pitchFamily="34" charset="-128"/>
                <a:cs typeface="Arial Unicode MS" pitchFamily="34" charset="-128"/>
              </a:rPr>
              <a:t>0</a:t>
            </a:r>
          </a:p>
          <a:p>
            <a:pPr algn="r">
              <a:spcAft>
                <a:spcPct val="285000"/>
              </a:spcAft>
            </a:pPr>
            <a:r>
              <a:rPr lang="en-US" sz="1600">
                <a:solidFill>
                  <a:srgbClr val="000000"/>
                </a:solidFill>
                <a:ea typeface="Arial Unicode MS" pitchFamily="34" charset="-128"/>
                <a:cs typeface="Arial Unicode MS" pitchFamily="34" charset="-128"/>
              </a:rPr>
              <a:t>–50</a:t>
            </a:r>
          </a:p>
          <a:p>
            <a:pPr algn="r">
              <a:spcAft>
                <a:spcPct val="285000"/>
              </a:spcAft>
            </a:pPr>
            <a:r>
              <a:rPr lang="en-US" sz="1600">
                <a:solidFill>
                  <a:srgbClr val="000000"/>
                </a:solidFill>
                <a:ea typeface="Arial Unicode MS" pitchFamily="34" charset="-128"/>
                <a:cs typeface="Arial Unicode MS" pitchFamily="34" charset="-128"/>
              </a:rPr>
              <a:t>–100</a:t>
            </a:r>
          </a:p>
        </p:txBody>
      </p:sp>
      <p:sp>
        <p:nvSpPr>
          <p:cNvPr id="36868" name="Text Box 2"/>
          <p:cNvSpPr txBox="1">
            <a:spLocks noChangeArrowheads="1"/>
          </p:cNvSpPr>
          <p:nvPr/>
        </p:nvSpPr>
        <p:spPr bwMode="auto">
          <a:xfrm>
            <a:off x="357188" y="1122363"/>
            <a:ext cx="8621712" cy="793750"/>
          </a:xfrm>
          <a:prstGeom prst="rect">
            <a:avLst/>
          </a:prstGeom>
          <a:noFill/>
          <a:ln w="9525">
            <a:noFill/>
            <a:miter lim="800000"/>
            <a:headEnd/>
            <a:tailEnd/>
          </a:ln>
        </p:spPr>
        <p:txBody>
          <a:bodyPr>
            <a:spAutoFit/>
          </a:bodyPr>
          <a:lstStyle/>
          <a:p>
            <a:pPr>
              <a:lnSpc>
                <a:spcPct val="60000"/>
              </a:lnSpc>
              <a:spcAft>
                <a:spcPct val="75000"/>
              </a:spcAft>
              <a:tabLst>
                <a:tab pos="2149475" algn="ctr"/>
                <a:tab pos="6546850" algn="ctr"/>
              </a:tabLst>
            </a:pPr>
            <a:r>
              <a:rPr lang="ru-RU" b="1">
                <a:latin typeface="Lucida Sans Unicode" pitchFamily="34" charset="0"/>
              </a:rPr>
              <a:t>Исследование BRAIN: влияние на качество жизни пациентов.</a:t>
            </a:r>
          </a:p>
          <a:p>
            <a:pPr>
              <a:lnSpc>
                <a:spcPct val="60000"/>
              </a:lnSpc>
              <a:spcAft>
                <a:spcPct val="75000"/>
              </a:spcAft>
              <a:tabLst>
                <a:tab pos="2149475" algn="ctr"/>
                <a:tab pos="6546850" algn="ctr"/>
              </a:tabLst>
            </a:pPr>
            <a:r>
              <a:rPr lang="ru-RU" b="1">
                <a:latin typeface="Lucida Sans Unicode" pitchFamily="34" charset="0"/>
              </a:rPr>
              <a:t>Снижение дозы кортикостероидов</a:t>
            </a:r>
            <a:r>
              <a:rPr lang="en-GB" b="1">
                <a:latin typeface="Lucida Sans Unicode" pitchFamily="34" charset="0"/>
              </a:rPr>
              <a:t> </a:t>
            </a:r>
            <a:r>
              <a:rPr lang="ru-RU" b="1">
                <a:latin typeface="Lucida Sans Unicode" pitchFamily="34" charset="0"/>
              </a:rPr>
              <a:t>относительного исходного уровня </a:t>
            </a:r>
            <a:r>
              <a:rPr lang="en-GB" b="1">
                <a:latin typeface="Lucida Sans Unicode" pitchFamily="34" charset="0"/>
              </a:rPr>
              <a:t>(%) </a:t>
            </a:r>
            <a:r>
              <a:rPr lang="en-GB" baseline="30000">
                <a:latin typeface="Lucida Sans Unicode" pitchFamily="34" charset="0"/>
              </a:rPr>
              <a:t>	</a:t>
            </a:r>
            <a:endParaRPr lang="en-GB" b="1">
              <a:latin typeface="Lucida Sans Unicode" pitchFamily="34" charset="0"/>
            </a:endParaRPr>
          </a:p>
        </p:txBody>
      </p:sp>
      <p:sp>
        <p:nvSpPr>
          <p:cNvPr id="36869" name="Text Box 6"/>
          <p:cNvSpPr txBox="1">
            <a:spLocks noChangeArrowheads="1"/>
          </p:cNvSpPr>
          <p:nvPr/>
        </p:nvSpPr>
        <p:spPr bwMode="auto">
          <a:xfrm rot="-5400000">
            <a:off x="-1418431" y="3055144"/>
            <a:ext cx="3260725" cy="366713"/>
          </a:xfrm>
          <a:prstGeom prst="rect">
            <a:avLst/>
          </a:prstGeom>
          <a:noFill/>
          <a:ln w="9525">
            <a:noFill/>
            <a:miter lim="800000"/>
            <a:headEnd/>
            <a:tailEnd/>
          </a:ln>
        </p:spPr>
        <p:txBody>
          <a:bodyPr>
            <a:spAutoFit/>
          </a:bodyPr>
          <a:lstStyle/>
          <a:p>
            <a:pPr algn="ctr"/>
            <a:r>
              <a:rPr lang="ru-RU">
                <a:latin typeface="Lucida Sans Unicode" pitchFamily="34" charset="0"/>
              </a:rPr>
              <a:t>Изменение дозы</a:t>
            </a:r>
            <a:r>
              <a:rPr lang="en-US">
                <a:latin typeface="Lucida Sans Unicode" pitchFamily="34" charset="0"/>
              </a:rPr>
              <a:t> (%)</a:t>
            </a:r>
          </a:p>
        </p:txBody>
      </p:sp>
      <p:sp>
        <p:nvSpPr>
          <p:cNvPr id="36870" name="Text Box 9"/>
          <p:cNvSpPr txBox="1">
            <a:spLocks noChangeArrowheads="1"/>
          </p:cNvSpPr>
          <p:nvPr/>
        </p:nvSpPr>
        <p:spPr bwMode="auto">
          <a:xfrm>
            <a:off x="1000125" y="5229225"/>
            <a:ext cx="3097213" cy="366713"/>
          </a:xfrm>
          <a:prstGeom prst="rect">
            <a:avLst/>
          </a:prstGeom>
          <a:noFill/>
          <a:ln w="9525">
            <a:noFill/>
            <a:miter lim="800000"/>
            <a:headEnd/>
            <a:tailEnd/>
          </a:ln>
        </p:spPr>
        <p:txBody>
          <a:bodyPr>
            <a:spAutoFit/>
          </a:bodyPr>
          <a:lstStyle/>
          <a:p>
            <a:pPr algn="ctr"/>
            <a:r>
              <a:rPr lang="ru-RU">
                <a:latin typeface="Lucida Sans Unicode" pitchFamily="34" charset="0"/>
              </a:rPr>
              <a:t>Пациенты</a:t>
            </a:r>
            <a:endParaRPr lang="en-US">
              <a:latin typeface="Lucida Sans Unicode" pitchFamily="34" charset="0"/>
            </a:endParaRPr>
          </a:p>
        </p:txBody>
      </p:sp>
      <p:sp>
        <p:nvSpPr>
          <p:cNvPr id="36871" name="Text Box 10"/>
          <p:cNvSpPr txBox="1">
            <a:spLocks noChangeArrowheads="1"/>
          </p:cNvSpPr>
          <p:nvPr/>
        </p:nvSpPr>
        <p:spPr bwMode="auto">
          <a:xfrm>
            <a:off x="5164138" y="5222875"/>
            <a:ext cx="3079750" cy="366713"/>
          </a:xfrm>
          <a:prstGeom prst="rect">
            <a:avLst/>
          </a:prstGeom>
          <a:noFill/>
          <a:ln w="9525">
            <a:noFill/>
            <a:miter lim="800000"/>
            <a:headEnd/>
            <a:tailEnd/>
          </a:ln>
        </p:spPr>
        <p:txBody>
          <a:bodyPr>
            <a:spAutoFit/>
          </a:bodyPr>
          <a:lstStyle/>
          <a:p>
            <a:pPr algn="ctr"/>
            <a:r>
              <a:rPr lang="ru-RU">
                <a:latin typeface="Lucida Sans Unicode" pitchFamily="34" charset="0"/>
              </a:rPr>
              <a:t>Пациенты</a:t>
            </a:r>
            <a:endParaRPr lang="en-US">
              <a:latin typeface="Lucida Sans Unicode" pitchFamily="34" charset="0"/>
            </a:endParaRPr>
          </a:p>
        </p:txBody>
      </p:sp>
      <p:sp>
        <p:nvSpPr>
          <p:cNvPr id="36872" name="Text Box 14"/>
          <p:cNvSpPr txBox="1">
            <a:spLocks noChangeArrowheads="1"/>
          </p:cNvSpPr>
          <p:nvPr/>
        </p:nvSpPr>
        <p:spPr bwMode="auto">
          <a:xfrm>
            <a:off x="5643563" y="6427788"/>
            <a:ext cx="3227387" cy="430212"/>
          </a:xfrm>
          <a:prstGeom prst="rect">
            <a:avLst/>
          </a:prstGeom>
          <a:noFill/>
          <a:ln w="9525">
            <a:noFill/>
            <a:miter lim="800000"/>
            <a:headEnd/>
            <a:tailEnd/>
          </a:ln>
        </p:spPr>
        <p:txBody>
          <a:bodyPr wrap="none">
            <a:spAutoFit/>
          </a:bodyPr>
          <a:lstStyle/>
          <a:p>
            <a:pPr>
              <a:spcAft>
                <a:spcPct val="20000"/>
              </a:spcAft>
            </a:pPr>
            <a:r>
              <a:rPr lang="en-US" sz="1000">
                <a:latin typeface="Lucida Sans Unicode" pitchFamily="34" charset="0"/>
              </a:rPr>
              <a:t>Cloughesy, et al. J Clin Oncol 2008</a:t>
            </a:r>
            <a:endParaRPr lang="ru-RU" sz="1000">
              <a:latin typeface="Lucida Sans Unicode" pitchFamily="34" charset="0"/>
            </a:endParaRPr>
          </a:p>
          <a:p>
            <a:pPr>
              <a:spcAft>
                <a:spcPct val="20000"/>
              </a:spcAft>
            </a:pPr>
            <a:r>
              <a:rPr lang="en-US" sz="1000">
                <a:latin typeface="Lucida Sans Unicode" pitchFamily="34" charset="0"/>
              </a:rPr>
              <a:t>Vredenburgh et al. EJC 2009;7 (Suppl.):495-496.</a:t>
            </a:r>
          </a:p>
        </p:txBody>
      </p:sp>
      <p:sp>
        <p:nvSpPr>
          <p:cNvPr id="36873" name="Text Box 16"/>
          <p:cNvSpPr txBox="1">
            <a:spLocks noChangeArrowheads="1"/>
          </p:cNvSpPr>
          <p:nvPr/>
        </p:nvSpPr>
        <p:spPr bwMode="auto">
          <a:xfrm rot="-5400000">
            <a:off x="2620169" y="2983706"/>
            <a:ext cx="3260725" cy="366713"/>
          </a:xfrm>
          <a:prstGeom prst="rect">
            <a:avLst/>
          </a:prstGeom>
          <a:noFill/>
          <a:ln w="9525">
            <a:noFill/>
            <a:miter lim="800000"/>
            <a:headEnd/>
            <a:tailEnd/>
          </a:ln>
        </p:spPr>
        <p:txBody>
          <a:bodyPr>
            <a:spAutoFit/>
          </a:bodyPr>
          <a:lstStyle/>
          <a:p>
            <a:pPr algn="ctr"/>
            <a:r>
              <a:rPr lang="ru-RU">
                <a:latin typeface="Lucida Sans Unicode" pitchFamily="34" charset="0"/>
              </a:rPr>
              <a:t>Изменение дозы</a:t>
            </a:r>
            <a:r>
              <a:rPr lang="en-US">
                <a:latin typeface="Lucida Sans Unicode" pitchFamily="34" charset="0"/>
              </a:rPr>
              <a:t> (%)</a:t>
            </a:r>
          </a:p>
        </p:txBody>
      </p:sp>
      <p:sp>
        <p:nvSpPr>
          <p:cNvPr id="36874" name="Rectangle 16"/>
          <p:cNvSpPr>
            <a:spLocks noChangeArrowheads="1"/>
          </p:cNvSpPr>
          <p:nvPr/>
        </p:nvSpPr>
        <p:spPr bwMode="auto">
          <a:xfrm>
            <a:off x="500063" y="5661025"/>
            <a:ext cx="8248650" cy="749300"/>
          </a:xfrm>
          <a:prstGeom prst="rect">
            <a:avLst/>
          </a:prstGeom>
          <a:solidFill>
            <a:schemeClr val="bg1"/>
          </a:solidFill>
          <a:ln w="12700">
            <a:noFill/>
            <a:miter lim="800000"/>
            <a:headEnd/>
            <a:tailEnd/>
          </a:ln>
        </p:spPr>
        <p:txBody>
          <a:bodyPr>
            <a:spAutoFit/>
          </a:bodyPr>
          <a:lstStyle/>
          <a:p>
            <a:pPr eaLnBrk="0" hangingPunct="0">
              <a:lnSpc>
                <a:spcPct val="80000"/>
              </a:lnSpc>
              <a:spcBef>
                <a:spcPct val="50000"/>
              </a:spcBef>
            </a:pPr>
            <a:r>
              <a:rPr lang="ru-RU">
                <a:latin typeface="Imago" pitchFamily="2" charset="0"/>
              </a:rPr>
              <a:t>У пациентов, ответивших на терапию Авастином, наблюдались стабилизация или улучшение нейрокогнитивной функции, а также снижение применяемой дозы стероидов. </a:t>
            </a:r>
          </a:p>
        </p:txBody>
      </p:sp>
      <p:sp>
        <p:nvSpPr>
          <p:cNvPr id="36875" name="Text Box 5"/>
          <p:cNvSpPr txBox="1">
            <a:spLocks noChangeArrowheads="1"/>
          </p:cNvSpPr>
          <p:nvPr/>
        </p:nvSpPr>
        <p:spPr bwMode="auto">
          <a:xfrm>
            <a:off x="179388" y="1781175"/>
            <a:ext cx="635000" cy="3160713"/>
          </a:xfrm>
          <a:prstGeom prst="rect">
            <a:avLst/>
          </a:prstGeom>
          <a:noFill/>
          <a:ln w="9525">
            <a:noFill/>
            <a:miter lim="800000"/>
            <a:headEnd/>
            <a:tailEnd/>
          </a:ln>
        </p:spPr>
        <p:txBody>
          <a:bodyPr wrap="none">
            <a:spAutoFit/>
          </a:bodyPr>
          <a:lstStyle/>
          <a:p>
            <a:pPr algn="r">
              <a:spcAft>
                <a:spcPct val="285000"/>
              </a:spcAft>
            </a:pPr>
            <a:r>
              <a:rPr lang="en-US" sz="1600">
                <a:solidFill>
                  <a:srgbClr val="000000"/>
                </a:solidFill>
                <a:ea typeface="Arial Unicode MS" pitchFamily="34" charset="-128"/>
                <a:cs typeface="Arial Unicode MS" pitchFamily="34" charset="-128"/>
              </a:rPr>
              <a:t>50</a:t>
            </a:r>
          </a:p>
          <a:p>
            <a:pPr algn="r">
              <a:spcAft>
                <a:spcPct val="285000"/>
              </a:spcAft>
            </a:pPr>
            <a:r>
              <a:rPr lang="en-US" sz="1600">
                <a:solidFill>
                  <a:srgbClr val="000000"/>
                </a:solidFill>
                <a:ea typeface="Arial Unicode MS" pitchFamily="34" charset="-128"/>
                <a:cs typeface="Arial Unicode MS" pitchFamily="34" charset="-128"/>
              </a:rPr>
              <a:t>0</a:t>
            </a:r>
          </a:p>
          <a:p>
            <a:pPr algn="r">
              <a:spcAft>
                <a:spcPct val="285000"/>
              </a:spcAft>
            </a:pPr>
            <a:r>
              <a:rPr lang="en-US" sz="1600">
                <a:solidFill>
                  <a:srgbClr val="000000"/>
                </a:solidFill>
                <a:ea typeface="Arial Unicode MS" pitchFamily="34" charset="-128"/>
                <a:cs typeface="Arial Unicode MS" pitchFamily="34" charset="-128"/>
              </a:rPr>
              <a:t>–50</a:t>
            </a:r>
          </a:p>
          <a:p>
            <a:pPr algn="r">
              <a:spcAft>
                <a:spcPct val="285000"/>
              </a:spcAft>
            </a:pPr>
            <a:r>
              <a:rPr lang="en-US" sz="1600">
                <a:solidFill>
                  <a:srgbClr val="000000"/>
                </a:solidFill>
                <a:ea typeface="Arial Unicode MS" pitchFamily="34" charset="-128"/>
                <a:cs typeface="Arial Unicode MS" pitchFamily="34" charset="-128"/>
              </a:rPr>
              <a:t>–100</a:t>
            </a:r>
          </a:p>
        </p:txBody>
      </p:sp>
      <p:sp>
        <p:nvSpPr>
          <p:cNvPr id="36876" name="Text Box 7"/>
          <p:cNvSpPr txBox="1">
            <a:spLocks noChangeArrowheads="1"/>
          </p:cNvSpPr>
          <p:nvPr/>
        </p:nvSpPr>
        <p:spPr bwMode="auto">
          <a:xfrm>
            <a:off x="785813" y="4941888"/>
            <a:ext cx="3692525" cy="336550"/>
          </a:xfrm>
          <a:prstGeom prst="rect">
            <a:avLst/>
          </a:prstGeom>
          <a:noFill/>
          <a:ln w="9525">
            <a:noFill/>
            <a:miter lim="800000"/>
            <a:headEnd/>
            <a:tailEnd/>
          </a:ln>
        </p:spPr>
        <p:txBody>
          <a:bodyPr>
            <a:spAutoFit/>
          </a:bodyPr>
          <a:lstStyle/>
          <a:p>
            <a:pPr>
              <a:tabLst>
                <a:tab pos="109538" algn="ctr"/>
                <a:tab pos="438150" algn="ctr"/>
                <a:tab pos="774700" algn="ctr"/>
                <a:tab pos="1111250" algn="ctr"/>
                <a:tab pos="1463675" algn="ctr"/>
                <a:tab pos="1778000" algn="ctr"/>
                <a:tab pos="2120900" algn="ctr"/>
                <a:tab pos="2451100" algn="ctr"/>
                <a:tab pos="2787650" algn="ctr"/>
                <a:tab pos="3124200" algn="ctr"/>
              </a:tabLst>
            </a:pPr>
            <a:r>
              <a:rPr lang="en-US" sz="1600">
                <a:solidFill>
                  <a:srgbClr val="000000"/>
                </a:solidFill>
                <a:ea typeface="Arial Unicode MS" pitchFamily="34" charset="-128"/>
                <a:cs typeface="Arial Unicode MS" pitchFamily="34" charset="-128"/>
              </a:rPr>
              <a:t>	0	5	10	15	20	25	30	35	40	45</a:t>
            </a:r>
          </a:p>
        </p:txBody>
      </p:sp>
      <p:sp>
        <p:nvSpPr>
          <p:cNvPr id="36877" name="Text Box 8"/>
          <p:cNvSpPr txBox="1">
            <a:spLocks noChangeArrowheads="1"/>
          </p:cNvSpPr>
          <p:nvPr/>
        </p:nvSpPr>
        <p:spPr bwMode="auto">
          <a:xfrm>
            <a:off x="4983163" y="4941888"/>
            <a:ext cx="3692525" cy="336550"/>
          </a:xfrm>
          <a:prstGeom prst="rect">
            <a:avLst/>
          </a:prstGeom>
          <a:noFill/>
          <a:ln w="9525">
            <a:noFill/>
            <a:miter lim="800000"/>
            <a:headEnd/>
            <a:tailEnd/>
          </a:ln>
        </p:spPr>
        <p:txBody>
          <a:bodyPr>
            <a:spAutoFit/>
          </a:bodyPr>
          <a:lstStyle/>
          <a:p>
            <a:pPr>
              <a:tabLst>
                <a:tab pos="109538" algn="ctr"/>
                <a:tab pos="438150" algn="ctr"/>
                <a:tab pos="774700" algn="ctr"/>
                <a:tab pos="1111250" algn="ctr"/>
                <a:tab pos="1463675" algn="ctr"/>
                <a:tab pos="1778000" algn="ctr"/>
                <a:tab pos="2120900" algn="ctr"/>
                <a:tab pos="2451100" algn="ctr"/>
                <a:tab pos="2787650" algn="ctr"/>
                <a:tab pos="3124200" algn="ctr"/>
              </a:tabLst>
            </a:pPr>
            <a:r>
              <a:rPr lang="en-US" sz="1600">
                <a:solidFill>
                  <a:srgbClr val="000000"/>
                </a:solidFill>
                <a:ea typeface="Arial Unicode MS" pitchFamily="34" charset="-128"/>
                <a:cs typeface="Arial Unicode MS" pitchFamily="34" charset="-128"/>
              </a:rPr>
              <a:t>	0	5	10	15	20	25	30	35	40	45</a:t>
            </a:r>
          </a:p>
        </p:txBody>
      </p:sp>
      <p:sp>
        <p:nvSpPr>
          <p:cNvPr id="36878" name="Text Box 11"/>
          <p:cNvSpPr txBox="1">
            <a:spLocks noChangeArrowheads="1"/>
          </p:cNvSpPr>
          <p:nvPr/>
        </p:nvSpPr>
        <p:spPr bwMode="auto">
          <a:xfrm>
            <a:off x="5578475" y="2200275"/>
            <a:ext cx="3497263" cy="581025"/>
          </a:xfrm>
          <a:prstGeom prst="rect">
            <a:avLst/>
          </a:prstGeom>
          <a:noFill/>
          <a:ln w="9525">
            <a:noFill/>
            <a:miter lim="800000"/>
            <a:headEnd/>
            <a:tailEnd/>
          </a:ln>
        </p:spPr>
        <p:txBody>
          <a:bodyPr wrap="none">
            <a:spAutoFit/>
          </a:bodyPr>
          <a:lstStyle/>
          <a:p>
            <a:pPr>
              <a:spcAft>
                <a:spcPct val="30000"/>
              </a:spcAft>
            </a:pPr>
            <a:r>
              <a:rPr lang="ru-RU" sz="1400">
                <a:solidFill>
                  <a:srgbClr val="000000"/>
                </a:solidFill>
                <a:ea typeface="Arial Unicode MS" pitchFamily="34" charset="-128"/>
                <a:cs typeface="Arial Unicode MS" pitchFamily="34" charset="-128"/>
              </a:rPr>
              <a:t>Зарегистрирован объективный ответ</a:t>
            </a:r>
            <a:endParaRPr lang="en-US" sz="1400">
              <a:solidFill>
                <a:srgbClr val="000000"/>
              </a:solidFill>
              <a:ea typeface="Arial Unicode MS" pitchFamily="34" charset="-128"/>
              <a:cs typeface="Arial Unicode MS" pitchFamily="34" charset="-128"/>
            </a:endParaRPr>
          </a:p>
          <a:p>
            <a:r>
              <a:rPr lang="ru-RU" sz="1400">
                <a:solidFill>
                  <a:srgbClr val="000000"/>
                </a:solidFill>
                <a:ea typeface="Arial Unicode MS" pitchFamily="34" charset="-128"/>
                <a:cs typeface="Arial Unicode MS" pitchFamily="34" charset="-128"/>
              </a:rPr>
              <a:t>Не зарегистрирован объективный ответ</a:t>
            </a:r>
            <a:endParaRPr lang="en-US" sz="1400">
              <a:solidFill>
                <a:srgbClr val="000000"/>
              </a:solidFill>
              <a:ea typeface="Arial Unicode MS" pitchFamily="34" charset="-128"/>
              <a:cs typeface="Arial Unicode MS" pitchFamily="34" charset="-128"/>
            </a:endParaRPr>
          </a:p>
        </p:txBody>
      </p:sp>
      <p:sp>
        <p:nvSpPr>
          <p:cNvPr id="38" name="Rectangle 12"/>
          <p:cNvSpPr>
            <a:spLocks noChangeArrowheads="1"/>
          </p:cNvSpPr>
          <p:nvPr/>
        </p:nvSpPr>
        <p:spPr bwMode="auto">
          <a:xfrm>
            <a:off x="5364163" y="2276475"/>
            <a:ext cx="158750" cy="160338"/>
          </a:xfrm>
          <a:prstGeom prst="rect">
            <a:avLst/>
          </a:prstGeom>
          <a:solidFill>
            <a:schemeClr val="accent3">
              <a:lumMod val="60000"/>
              <a:lumOff val="40000"/>
            </a:schemeClr>
          </a:solidFill>
          <a:ln w="9525">
            <a:solidFill>
              <a:schemeClr val="accent3">
                <a:lumMod val="60000"/>
                <a:lumOff val="40000"/>
              </a:schemeClr>
            </a:solidFill>
            <a:miter lim="800000"/>
            <a:headEnd/>
            <a:tailEnd/>
          </a:ln>
        </p:spPr>
        <p:txBody>
          <a:bodyPr wrap="none" anchor="ctr"/>
          <a:lstStyle>
            <a:defPPr>
              <a:defRPr lang="en-GB"/>
            </a:defPPr>
            <a:lvl1pPr algn="l" rtl="0" fontAlgn="base">
              <a:spcBef>
                <a:spcPct val="0"/>
              </a:spcBef>
              <a:spcAft>
                <a:spcPct val="0"/>
              </a:spcAft>
              <a:defRPr sz="1600" kern="1200">
                <a:solidFill>
                  <a:srgbClr val="000000"/>
                </a:solidFill>
                <a:latin typeface="Arial" charset="0"/>
                <a:ea typeface="Arial Unicode MS" pitchFamily="34" charset="-128"/>
                <a:cs typeface="Arial Unicode MS" pitchFamily="34" charset="-128"/>
              </a:defRPr>
            </a:lvl1pPr>
            <a:lvl2pPr marL="457200" algn="l" rtl="0" fontAlgn="base">
              <a:spcBef>
                <a:spcPct val="0"/>
              </a:spcBef>
              <a:spcAft>
                <a:spcPct val="0"/>
              </a:spcAft>
              <a:defRPr sz="1600" kern="1200">
                <a:solidFill>
                  <a:srgbClr val="000000"/>
                </a:solidFill>
                <a:latin typeface="Arial" charset="0"/>
                <a:ea typeface="Arial Unicode MS" pitchFamily="34" charset="-128"/>
                <a:cs typeface="Arial Unicode MS" pitchFamily="34" charset="-128"/>
              </a:defRPr>
            </a:lvl2pPr>
            <a:lvl3pPr marL="914400" algn="l" rtl="0" fontAlgn="base">
              <a:spcBef>
                <a:spcPct val="0"/>
              </a:spcBef>
              <a:spcAft>
                <a:spcPct val="0"/>
              </a:spcAft>
              <a:defRPr sz="1600" kern="1200">
                <a:solidFill>
                  <a:srgbClr val="000000"/>
                </a:solidFill>
                <a:latin typeface="Arial" charset="0"/>
                <a:ea typeface="Arial Unicode MS" pitchFamily="34" charset="-128"/>
                <a:cs typeface="Arial Unicode MS" pitchFamily="34" charset="-128"/>
              </a:defRPr>
            </a:lvl3pPr>
            <a:lvl4pPr marL="1371600" algn="l" rtl="0" fontAlgn="base">
              <a:spcBef>
                <a:spcPct val="0"/>
              </a:spcBef>
              <a:spcAft>
                <a:spcPct val="0"/>
              </a:spcAft>
              <a:defRPr sz="1600" kern="1200">
                <a:solidFill>
                  <a:srgbClr val="000000"/>
                </a:solidFill>
                <a:latin typeface="Arial" charset="0"/>
                <a:ea typeface="Arial Unicode MS" pitchFamily="34" charset="-128"/>
                <a:cs typeface="Arial Unicode MS" pitchFamily="34" charset="-128"/>
              </a:defRPr>
            </a:lvl4pPr>
            <a:lvl5pPr marL="1828800" algn="l" rtl="0" fontAlgn="base">
              <a:spcBef>
                <a:spcPct val="0"/>
              </a:spcBef>
              <a:spcAft>
                <a:spcPct val="0"/>
              </a:spcAft>
              <a:defRPr sz="1600" kern="1200">
                <a:solidFill>
                  <a:srgbClr val="000000"/>
                </a:solidFill>
                <a:latin typeface="Arial" charset="0"/>
                <a:ea typeface="Arial Unicode MS" pitchFamily="34" charset="-128"/>
                <a:cs typeface="Arial Unicode MS" pitchFamily="34" charset="-128"/>
              </a:defRPr>
            </a:lvl5pPr>
            <a:lvl6pPr marL="2286000" algn="l" defTabSz="914400" rtl="0" eaLnBrk="1" latinLnBrk="0" hangingPunct="1">
              <a:defRPr sz="1600" kern="1200">
                <a:solidFill>
                  <a:srgbClr val="000000"/>
                </a:solidFill>
                <a:latin typeface="Arial" charset="0"/>
                <a:ea typeface="Arial Unicode MS" pitchFamily="34" charset="-128"/>
                <a:cs typeface="Arial Unicode MS" pitchFamily="34" charset="-128"/>
              </a:defRPr>
            </a:lvl6pPr>
            <a:lvl7pPr marL="2743200" algn="l" defTabSz="914400" rtl="0" eaLnBrk="1" latinLnBrk="0" hangingPunct="1">
              <a:defRPr sz="1600" kern="1200">
                <a:solidFill>
                  <a:srgbClr val="000000"/>
                </a:solidFill>
                <a:latin typeface="Arial" charset="0"/>
                <a:ea typeface="Arial Unicode MS" pitchFamily="34" charset="-128"/>
                <a:cs typeface="Arial Unicode MS" pitchFamily="34" charset="-128"/>
              </a:defRPr>
            </a:lvl7pPr>
            <a:lvl8pPr marL="3200400" algn="l" defTabSz="914400" rtl="0" eaLnBrk="1" latinLnBrk="0" hangingPunct="1">
              <a:defRPr sz="1600" kern="1200">
                <a:solidFill>
                  <a:srgbClr val="000000"/>
                </a:solidFill>
                <a:latin typeface="Arial" charset="0"/>
                <a:ea typeface="Arial Unicode MS" pitchFamily="34" charset="-128"/>
                <a:cs typeface="Arial Unicode MS" pitchFamily="34" charset="-128"/>
              </a:defRPr>
            </a:lvl8pPr>
            <a:lvl9pPr marL="3657600" algn="l" defTabSz="914400" rtl="0" eaLnBrk="1" latinLnBrk="0" hangingPunct="1">
              <a:defRPr sz="1600" kern="1200">
                <a:solidFill>
                  <a:srgbClr val="000000"/>
                </a:solidFill>
                <a:latin typeface="Arial" charset="0"/>
                <a:ea typeface="Arial Unicode MS" pitchFamily="34" charset="-128"/>
                <a:cs typeface="Arial Unicode MS" pitchFamily="34" charset="-128"/>
              </a:defRPr>
            </a:lvl9pPr>
          </a:lstStyle>
          <a:p>
            <a:pPr>
              <a:defRPr/>
            </a:pPr>
            <a:endParaRPr lang="en-US" sz="1400" b="1"/>
          </a:p>
        </p:txBody>
      </p:sp>
      <p:sp>
        <p:nvSpPr>
          <p:cNvPr id="36880" name="Rectangle 13"/>
          <p:cNvSpPr>
            <a:spLocks noChangeArrowheads="1"/>
          </p:cNvSpPr>
          <p:nvPr/>
        </p:nvSpPr>
        <p:spPr bwMode="auto">
          <a:xfrm>
            <a:off x="5364163" y="2547938"/>
            <a:ext cx="158750" cy="160337"/>
          </a:xfrm>
          <a:prstGeom prst="rect">
            <a:avLst/>
          </a:prstGeom>
          <a:solidFill>
            <a:srgbClr val="00B050"/>
          </a:solidFill>
          <a:ln w="9525">
            <a:noFill/>
            <a:miter lim="800000"/>
            <a:headEnd/>
            <a:tailEnd/>
          </a:ln>
        </p:spPr>
        <p:txBody>
          <a:bodyPr wrap="none" anchor="ctr"/>
          <a:lstStyle/>
          <a:p>
            <a:endParaRPr lang="en-US" sz="1400" b="1">
              <a:solidFill>
                <a:srgbClr val="000000"/>
              </a:solidFill>
              <a:ea typeface="Arial Unicode MS" pitchFamily="34" charset="-128"/>
              <a:cs typeface="Arial Unicode MS" pitchFamily="34" charset="-128"/>
            </a:endParaRPr>
          </a:p>
        </p:txBody>
      </p:sp>
      <p:sp>
        <p:nvSpPr>
          <p:cNvPr id="36881" name="Rectangle 2"/>
          <p:cNvSpPr>
            <a:spLocks noChangeArrowheads="1"/>
          </p:cNvSpPr>
          <p:nvPr/>
        </p:nvSpPr>
        <p:spPr bwMode="invGray">
          <a:xfrm>
            <a:off x="395288" y="44450"/>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2800" b="1">
                <a:solidFill>
                  <a:srgbClr val="646464"/>
                </a:solidFill>
                <a:latin typeface="Lucida Sans Unicode" pitchFamily="34" charset="0"/>
              </a:rPr>
              <a:t>Авастин в лечении глиом высокой степени злокачественности</a:t>
            </a:r>
            <a:endParaRPr lang="en-US" sz="2800">
              <a:solidFill>
                <a:srgbClr val="646464"/>
              </a:solidFill>
              <a:latin typeface="Lucida Sans Unicode" pitchFamily="34" charset="0"/>
            </a:endParaRPr>
          </a:p>
        </p:txBody>
      </p:sp>
      <p:sp>
        <p:nvSpPr>
          <p:cNvPr id="36882" name="Text Box 20"/>
          <p:cNvSpPr txBox="1">
            <a:spLocks noChangeArrowheads="1"/>
          </p:cNvSpPr>
          <p:nvPr/>
        </p:nvSpPr>
        <p:spPr bwMode="auto">
          <a:xfrm>
            <a:off x="1166813" y="1865313"/>
            <a:ext cx="1789112" cy="366712"/>
          </a:xfrm>
          <a:prstGeom prst="rect">
            <a:avLst/>
          </a:prstGeom>
          <a:noFill/>
          <a:ln w="9525">
            <a:noFill/>
            <a:miter lim="800000"/>
            <a:headEnd/>
            <a:tailEnd/>
          </a:ln>
        </p:spPr>
        <p:txBody>
          <a:bodyPr wrap="none">
            <a:spAutoFit/>
          </a:bodyPr>
          <a:lstStyle/>
          <a:p>
            <a:r>
              <a:rPr lang="ru-RU"/>
              <a:t>Авастин (</a:t>
            </a:r>
            <a:r>
              <a:rPr lang="en-US"/>
              <a:t>n=43</a:t>
            </a:r>
            <a:r>
              <a:rPr lang="ru-RU"/>
              <a:t>)</a:t>
            </a:r>
            <a:endParaRPr lang="en-US"/>
          </a:p>
        </p:txBody>
      </p:sp>
      <p:sp>
        <p:nvSpPr>
          <p:cNvPr id="36883" name="Text Box 21"/>
          <p:cNvSpPr txBox="1">
            <a:spLocks noChangeArrowheads="1"/>
          </p:cNvSpPr>
          <p:nvPr/>
        </p:nvSpPr>
        <p:spPr bwMode="auto">
          <a:xfrm>
            <a:off x="5334000" y="1844675"/>
            <a:ext cx="3270250" cy="366713"/>
          </a:xfrm>
          <a:prstGeom prst="rect">
            <a:avLst/>
          </a:prstGeom>
          <a:noFill/>
          <a:ln w="9525">
            <a:noFill/>
            <a:miter lim="800000"/>
            <a:headEnd/>
            <a:tailEnd/>
          </a:ln>
        </p:spPr>
        <p:txBody>
          <a:bodyPr wrap="none">
            <a:spAutoFit/>
          </a:bodyPr>
          <a:lstStyle/>
          <a:p>
            <a:r>
              <a:rPr lang="ru-RU"/>
              <a:t>Авастин </a:t>
            </a:r>
            <a:r>
              <a:rPr lang="en-US"/>
              <a:t>+ </a:t>
            </a:r>
            <a:r>
              <a:rPr lang="ru-RU"/>
              <a:t>иринотекан (</a:t>
            </a:r>
            <a:r>
              <a:rPr lang="en-US"/>
              <a:t>n=43</a:t>
            </a:r>
            <a:r>
              <a:rPr lang="ru-RU"/>
              <a:t>)</a:t>
            </a:r>
            <a:endParaRPr lang="en-US"/>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2"/>
          <p:cNvGraphicFramePr>
            <a:graphicFrameLocks noGrp="1"/>
          </p:cNvGraphicFramePr>
          <p:nvPr/>
        </p:nvGraphicFramePr>
        <p:xfrm>
          <a:off x="571500" y="1984375"/>
          <a:ext cx="8351838" cy="3866516"/>
        </p:xfrm>
        <a:graphic>
          <a:graphicData uri="http://schemas.openxmlformats.org/drawingml/2006/table">
            <a:tbl>
              <a:tblPr/>
              <a:tblGrid>
                <a:gridCol w="3589338"/>
                <a:gridCol w="2206625"/>
                <a:gridCol w="2555875"/>
              </a:tblGrid>
              <a:tr h="549275">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ru-RU"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Нежелательные явления 3/4 степени</a:t>
                      </a:r>
                      <a:endParaRPr kumimoji="0" lang="en-US"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endParaRPr>
                    </a:p>
                  </a:txBody>
                  <a:tcPr marL="0" anchor="b" horzOverflow="overflow">
                    <a:lnL>
                      <a:noFill/>
                    </a:lnL>
                    <a:lnR>
                      <a:noFill/>
                    </a:lnR>
                    <a:ln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ru-RU"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Авастин</a:t>
                      </a:r>
                      <a: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
                      </a:r>
                      <a:b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br>
                      <a: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(n=84)</a:t>
                      </a:r>
                    </a:p>
                  </a:txBody>
                  <a:tcPr marL="0" anchor="b" horzOverflow="overflow">
                    <a:lnL>
                      <a:noFill/>
                    </a:lnL>
                    <a:lnR>
                      <a:noFill/>
                    </a:lnR>
                    <a:lnT>
                      <a:noFill/>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ru-RU"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Авастин</a:t>
                      </a:r>
                      <a: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 + </a:t>
                      </a:r>
                      <a:r>
                        <a:rPr kumimoji="0" lang="ru-RU"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иринотекан</a:t>
                      </a:r>
                      <a: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 </a:t>
                      </a:r>
                      <a:b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br>
                      <a:r>
                        <a:rPr kumimoji="0" lang="en-GB" sz="1500" b="1" i="0" u="none" strike="noStrike" cap="none" normalizeH="0" baseline="0" smtClean="0">
                          <a:ln>
                            <a:noFill/>
                          </a:ln>
                          <a:solidFill>
                            <a:srgbClr val="000099"/>
                          </a:solidFill>
                          <a:effectLst/>
                          <a:latin typeface="Arial" pitchFamily="34" charset="0"/>
                          <a:ea typeface="Arial Unicode MS" pitchFamily="34" charset="-128"/>
                          <a:cs typeface="Arial Unicode MS" pitchFamily="34" charset="-128"/>
                        </a:rPr>
                        <a:t>(n=79)</a:t>
                      </a:r>
                    </a:p>
                  </a:txBody>
                  <a:tcPr marL="0" anchor="b" horzOverflow="overflow">
                    <a:lnL>
                      <a:noFill/>
                    </a:lnL>
                    <a:lnR>
                      <a:noFill/>
                    </a:lnR>
                    <a:lnT>
                      <a:noFill/>
                    </a:lnT>
                    <a:lnB w="28575" cap="flat" cmpd="sng" algn="ctr">
                      <a:solidFill>
                        <a:srgbClr val="9BA3B7"/>
                      </a:solidFill>
                      <a:prstDash val="solid"/>
                      <a:round/>
                      <a:headEnd type="none" w="med" len="med"/>
                      <a:tailEnd type="none" w="med" len="med"/>
                    </a:lnB>
                    <a:lnTlToBr>
                      <a:noFill/>
                    </a:lnTlToBr>
                    <a:lnBlToTr>
                      <a:noFill/>
                    </a:lnBlToTr>
                    <a:noFill/>
                  </a:tcPr>
                </a:tc>
              </a:tr>
              <a:tr h="549275">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80975"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Кровоизлияния</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n (%)</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a:t>
                      </a: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в ЦНС</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n (%)</a:t>
                      </a:r>
                      <a:endPar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sym typeface="Symbol" pitchFamily="18" charset="2"/>
                      </a:endParaRP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0</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0</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2 (2.5)</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 (1.3)</a:t>
                      </a:r>
                    </a:p>
                  </a:txBody>
                  <a:tcPr marL="0" anchor="ctr" horzOverflow="overflow">
                    <a:lnL>
                      <a:noFill/>
                    </a:lnL>
                    <a:lnR>
                      <a:noFill/>
                    </a:lnR>
                    <a:lnT w="28575"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341313">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80975"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Перфорация ЖКТ</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n (%)</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0</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 (1.3)</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320675">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76213"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Артериальная тромбоэмболия</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n (%)</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 (1.2)</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2 (2.5)</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76213"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Венозная тромбоэмболия</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n (%)</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3 (3.6)</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7 (8.9)</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549275">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76213"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П</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арието–окципитальная обратимая энцефалопатия , n (%)</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0</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a:r>
                      <a:b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b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 (1.3)</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320675">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76213"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Протеинурия</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n (%)</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0</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 (1.3)</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595313">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76213"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Нарушение процесса заживления ран</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a:t>
                      </a:r>
                      <a:endPar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endParaRPr>
                    </a:p>
                    <a:p>
                      <a:pPr marL="0" marR="0" lvl="0" indent="0" algn="l" defTabSz="914400" rtl="0" eaLnBrk="0" fontAlgn="base" latinLnBrk="0" hangingPunct="0">
                        <a:lnSpc>
                          <a:spcPct val="100000"/>
                        </a:lnSpc>
                        <a:spcBef>
                          <a:spcPct val="20000"/>
                        </a:spcBef>
                        <a:spcAft>
                          <a:spcPct val="0"/>
                        </a:spcAft>
                        <a:buClrTx/>
                        <a:buSzTx/>
                        <a:buFontTx/>
                        <a:buNone/>
                        <a:tabLst>
                          <a:tab pos="176213" algn="l"/>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n (%)</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2 (2.4)</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 (1.3)</a:t>
                      </a:r>
                    </a:p>
                  </a:txBody>
                  <a:tcPr marL="0" anchor="ctr" horzOverflow="overflow">
                    <a:lnL>
                      <a:noFill/>
                    </a:lnL>
                    <a:lnR>
                      <a:noFill/>
                    </a:lnR>
                    <a:lnT w="12700" cap="flat" cmpd="sng" algn="ctr">
                      <a:solidFill>
                        <a:srgbClr val="9BA3B7"/>
                      </a:solidFill>
                      <a:prstDash val="solid"/>
                      <a:round/>
                      <a:headEnd type="none" w="med" len="med"/>
                      <a:tailEnd type="none" w="med" len="med"/>
                    </a:lnT>
                    <a:lnB w="12700" cap="flat" cmpd="sng" algn="ctr">
                      <a:solidFill>
                        <a:srgbClr val="9BA3B7"/>
                      </a:solidFill>
                      <a:prstDash val="solid"/>
                      <a:round/>
                      <a:headEnd type="none" w="med" len="med"/>
                      <a:tailEnd type="none" w="med" len="med"/>
                    </a:lnB>
                    <a:lnTlToBr>
                      <a:noFill/>
                    </a:lnTlToBr>
                    <a:lnBlToTr>
                      <a:noFill/>
                    </a:lnBlToTr>
                    <a:noFill/>
                  </a:tcPr>
                </a:tc>
              </a:tr>
              <a:tr h="320675">
                <a:tc>
                  <a:txBody>
                    <a:bodyPr/>
                    <a:lstStyle/>
                    <a:p>
                      <a:pPr marL="0" marR="0" lvl="0" indent="0" algn="l" defTabSz="914400" rtl="0" eaLnBrk="0" fontAlgn="base" latinLnBrk="0" hangingPunct="0">
                        <a:lnSpc>
                          <a:spcPct val="100000"/>
                        </a:lnSpc>
                        <a:spcBef>
                          <a:spcPct val="20000"/>
                        </a:spcBef>
                        <a:spcAft>
                          <a:spcPct val="0"/>
                        </a:spcAft>
                        <a:buClrTx/>
                        <a:buSzTx/>
                        <a:buFontTx/>
                        <a:buNone/>
                        <a:tabLst>
                          <a:tab pos="176213" algn="l"/>
                        </a:tabLst>
                      </a:pPr>
                      <a:r>
                        <a:rPr kumimoji="0" lang="ru-RU"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Инфекционные заболевания</a:t>
                      </a: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 n (%)</a:t>
                      </a: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8 (9.5)</a:t>
                      </a: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500" b="0"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rPr>
                        <a:t>11 (13.9)</a:t>
                      </a:r>
                    </a:p>
                  </a:txBody>
                  <a:tcPr marL="0" anchor="ctr" horzOverflow="overflow">
                    <a:lnL>
                      <a:noFill/>
                    </a:lnL>
                    <a:lnR>
                      <a:noFill/>
                    </a:lnR>
                    <a:lnT w="12700" cap="flat" cmpd="sng" algn="ctr">
                      <a:solidFill>
                        <a:srgbClr val="9BA3B7"/>
                      </a:solidFill>
                      <a:prstDash val="solid"/>
                      <a:round/>
                      <a:headEnd type="none" w="med" len="med"/>
                      <a:tailEnd type="none" w="med" len="med"/>
                    </a:lnT>
                    <a:lnB w="28575" cap="flat" cmpd="sng" algn="ctr">
                      <a:solidFill>
                        <a:srgbClr val="9BA3B7"/>
                      </a:solidFill>
                      <a:prstDash val="solid"/>
                      <a:round/>
                      <a:headEnd type="none" w="med" len="med"/>
                      <a:tailEnd type="none" w="med" len="med"/>
                    </a:lnB>
                    <a:lnTlToBr>
                      <a:noFill/>
                    </a:lnTlToBr>
                    <a:lnBlToTr>
                      <a:noFill/>
                    </a:lnBlToTr>
                    <a:noFill/>
                  </a:tcPr>
                </a:tc>
              </a:tr>
            </a:tbl>
          </a:graphicData>
        </a:graphic>
      </p:graphicFrame>
      <p:sp>
        <p:nvSpPr>
          <p:cNvPr id="37927" name="Rectangle 40"/>
          <p:cNvSpPr>
            <a:spLocks noChangeArrowheads="1"/>
          </p:cNvSpPr>
          <p:nvPr/>
        </p:nvSpPr>
        <p:spPr bwMode="auto">
          <a:xfrm>
            <a:off x="395288" y="1341438"/>
            <a:ext cx="7429500" cy="457200"/>
          </a:xfrm>
          <a:prstGeom prst="rect">
            <a:avLst/>
          </a:prstGeom>
          <a:noFill/>
          <a:ln w="12700">
            <a:noFill/>
            <a:miter lim="800000"/>
            <a:headEnd/>
            <a:tailEnd/>
          </a:ln>
        </p:spPr>
        <p:txBody>
          <a:bodyPr>
            <a:spAutoFit/>
          </a:bodyPr>
          <a:lstStyle/>
          <a:p>
            <a:pPr eaLnBrk="0" hangingPunct="0">
              <a:spcBef>
                <a:spcPct val="50000"/>
              </a:spcBef>
            </a:pPr>
            <a:r>
              <a:rPr lang="ru-RU" sz="2400"/>
              <a:t>Исследование </a:t>
            </a:r>
            <a:r>
              <a:rPr lang="en-US" sz="2400"/>
              <a:t>BRAIN:</a:t>
            </a:r>
            <a:r>
              <a:rPr lang="ru-RU" sz="2400"/>
              <a:t> профиль безопасности</a:t>
            </a:r>
            <a:endParaRPr lang="en-US" sz="2400"/>
          </a:p>
        </p:txBody>
      </p:sp>
      <p:sp>
        <p:nvSpPr>
          <p:cNvPr id="37928" name="Rectangle 64"/>
          <p:cNvSpPr>
            <a:spLocks noChangeArrowheads="1"/>
          </p:cNvSpPr>
          <p:nvPr/>
        </p:nvSpPr>
        <p:spPr bwMode="auto">
          <a:xfrm>
            <a:off x="5786438" y="6429375"/>
            <a:ext cx="3124200" cy="277813"/>
          </a:xfrm>
          <a:prstGeom prst="rect">
            <a:avLst/>
          </a:prstGeom>
          <a:noFill/>
          <a:ln w="9525">
            <a:noFill/>
            <a:miter lim="800000"/>
            <a:headEnd/>
            <a:tailEnd/>
          </a:ln>
        </p:spPr>
        <p:txBody>
          <a:bodyPr>
            <a:spAutoFit/>
          </a:bodyPr>
          <a:lstStyle/>
          <a:p>
            <a:pPr>
              <a:spcBef>
                <a:spcPct val="50000"/>
              </a:spcBef>
            </a:pPr>
            <a:r>
              <a:rPr lang="en-GB" sz="1200">
                <a:latin typeface="Lucida Sans Unicode" pitchFamily="34" charset="0"/>
              </a:rPr>
              <a:t>Cloughesy, et al. J Clin Oncol 2008</a:t>
            </a:r>
          </a:p>
        </p:txBody>
      </p:sp>
      <p:sp>
        <p:nvSpPr>
          <p:cNvPr id="37929" name="Rectangle 2"/>
          <p:cNvSpPr>
            <a:spLocks noChangeArrowheads="1"/>
          </p:cNvSpPr>
          <p:nvPr/>
        </p:nvSpPr>
        <p:spPr bwMode="invGray">
          <a:xfrm>
            <a:off x="395288" y="115888"/>
            <a:ext cx="8353425" cy="890587"/>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3000" b="1">
                <a:latin typeface="Lucida Sans Unicode" pitchFamily="34" charset="0"/>
              </a:rPr>
              <a:t>Авастин в лечении глиом высокой степени злокачественности</a:t>
            </a:r>
            <a:endParaRPr lang="en-US" sz="3000">
              <a:latin typeface="Lucida Sans Unicode" pitchFamily="34" charset="0"/>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invGray">
          <a:xfrm>
            <a:off x="395288" y="234950"/>
            <a:ext cx="85693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2900" b="1">
                <a:latin typeface="Lucida Sans Unicode" pitchFamily="34" charset="0"/>
              </a:rPr>
              <a:t>Сравнительная эффективность различных современных режимов ХТ при рецидиве ГБМ</a:t>
            </a:r>
            <a:endParaRPr lang="en-US" sz="2900">
              <a:latin typeface="Lucida Sans Unicode" pitchFamily="34" charset="0"/>
            </a:endParaRPr>
          </a:p>
        </p:txBody>
      </p:sp>
      <p:sp>
        <p:nvSpPr>
          <p:cNvPr id="1028" name="Прямоугольник 3"/>
          <p:cNvSpPr>
            <a:spLocks noChangeArrowheads="1"/>
          </p:cNvSpPr>
          <p:nvPr/>
        </p:nvSpPr>
        <p:spPr bwMode="auto">
          <a:xfrm>
            <a:off x="4000500" y="5805488"/>
            <a:ext cx="5143500" cy="1462087"/>
          </a:xfrm>
          <a:prstGeom prst="rect">
            <a:avLst/>
          </a:prstGeom>
          <a:noFill/>
          <a:ln w="9525">
            <a:noFill/>
            <a:miter lim="800000"/>
            <a:headEnd/>
            <a:tailEnd/>
          </a:ln>
        </p:spPr>
        <p:txBody>
          <a:bodyPr>
            <a:spAutoFit/>
          </a:bodyPr>
          <a:lstStyle/>
          <a:p>
            <a:r>
              <a:rPr lang="en-GB" sz="1200">
                <a:latin typeface="Lucida Sans Unicode" pitchFamily="34" charset="0"/>
                <a:ea typeface="Arial Unicode MS" pitchFamily="34" charset="-128"/>
                <a:cs typeface="Arial Unicode MS" pitchFamily="34" charset="-128"/>
              </a:rPr>
              <a:t>1. Wong, et al. J Clin Oncol 1999</a:t>
            </a:r>
            <a:r>
              <a:rPr lang="ru-RU" sz="1200">
                <a:latin typeface="Lucida Sans Unicode" pitchFamily="34" charset="0"/>
                <a:ea typeface="Arial Unicode MS" pitchFamily="34" charset="-128"/>
                <a:cs typeface="Arial Unicode MS" pitchFamily="34" charset="-128"/>
              </a:rPr>
              <a:t> 2.</a:t>
            </a:r>
            <a:r>
              <a:rPr lang="it-IT" sz="1200">
                <a:latin typeface="Lucida Sans Unicode" pitchFamily="34" charset="0"/>
              </a:rPr>
              <a:t>Brandes </a:t>
            </a:r>
            <a:r>
              <a:rPr lang="en-US" sz="1200">
                <a:latin typeface="Lucida Sans Unicode" pitchFamily="34" charset="0"/>
              </a:rPr>
              <a:t>et al. Cancer Chemother Pharmacol. 2009 September; 64(4): 769–775</a:t>
            </a:r>
            <a:r>
              <a:rPr lang="ru-RU" sz="1200">
                <a:latin typeface="Lucida Sans Unicode" pitchFamily="34" charset="0"/>
              </a:rPr>
              <a:t> </a:t>
            </a:r>
          </a:p>
          <a:p>
            <a:r>
              <a:rPr lang="ru-RU" sz="1200">
                <a:latin typeface="Lucida Sans Unicode" pitchFamily="34" charset="0"/>
              </a:rPr>
              <a:t>3.</a:t>
            </a:r>
            <a:r>
              <a:rPr lang="en-GB" sz="1200">
                <a:latin typeface="Lucida Sans Unicode" pitchFamily="34" charset="0"/>
              </a:rPr>
              <a:t>Fine, et al. ASCO 2008</a:t>
            </a:r>
            <a:r>
              <a:rPr lang="ru-RU" sz="1200">
                <a:latin typeface="Lucida Sans Unicode" pitchFamily="34" charset="0"/>
              </a:rPr>
              <a:t> 4. </a:t>
            </a:r>
            <a:r>
              <a:rPr lang="en-US" sz="1200">
                <a:latin typeface="Lucida Sans Unicode" pitchFamily="34" charset="0"/>
              </a:rPr>
              <a:t>Wick et al. JCO </a:t>
            </a:r>
            <a:r>
              <a:rPr lang="ru-RU" sz="1200">
                <a:latin typeface="Lucida Sans Unicode" pitchFamily="34" charset="0"/>
              </a:rPr>
              <a:t>2007</a:t>
            </a:r>
            <a:r>
              <a:rPr lang="en-US" sz="1200">
                <a:latin typeface="Lucida Sans Unicode" pitchFamily="34" charset="0"/>
              </a:rPr>
              <a:t>; 25 (22): 3357. </a:t>
            </a:r>
            <a:endParaRPr lang="ru-RU" sz="1200">
              <a:latin typeface="Lucida Sans Unicode" pitchFamily="34" charset="0"/>
            </a:endParaRPr>
          </a:p>
          <a:p>
            <a:r>
              <a:rPr lang="ru-RU" sz="1200">
                <a:latin typeface="Lucida Sans Unicode" pitchFamily="34" charset="0"/>
              </a:rPr>
              <a:t>5. </a:t>
            </a:r>
            <a:r>
              <a:rPr lang="en-GB" sz="1200">
                <a:latin typeface="Lucida Sans Unicode" pitchFamily="34" charset="0"/>
              </a:rPr>
              <a:t>Cloughesy, et al. J Clin Oncol 2008</a:t>
            </a:r>
          </a:p>
          <a:p>
            <a:endParaRPr lang="en-GB" sz="1200">
              <a:latin typeface="Lucida Sans Unicode" pitchFamily="34" charset="0"/>
            </a:endParaRPr>
          </a:p>
          <a:p>
            <a:r>
              <a:rPr lang="ru-RU" sz="1200">
                <a:latin typeface="Lucida Sans Unicode" pitchFamily="34" charset="0"/>
              </a:rPr>
              <a:t> </a:t>
            </a:r>
          </a:p>
          <a:p>
            <a:endParaRPr lang="ru-RU">
              <a:latin typeface="Lucida Sans Unicode" pitchFamily="34" charset="0"/>
            </a:endParaRPr>
          </a:p>
        </p:txBody>
      </p:sp>
      <p:graphicFrame>
        <p:nvGraphicFramePr>
          <p:cNvPr id="1026" name="Object 13"/>
          <p:cNvGraphicFramePr>
            <a:graphicFrameLocks noChangeAspect="1"/>
          </p:cNvGraphicFramePr>
          <p:nvPr/>
        </p:nvGraphicFramePr>
        <p:xfrm>
          <a:off x="250825" y="1339850"/>
          <a:ext cx="7920038" cy="4537075"/>
        </p:xfrm>
        <a:graphic>
          <a:graphicData uri="http://schemas.openxmlformats.org/presentationml/2006/ole">
            <mc:AlternateContent xmlns:mc="http://schemas.openxmlformats.org/markup-compatibility/2006">
              <mc:Choice xmlns:v="urn:schemas-microsoft-com:vml" Requires="v">
                <p:oleObj spid="_x0000_s1027" name="Chart" r:id="rId4" imgW="3686251" imgH="2657551" progId="Excel.Sheet.8">
                  <p:embed/>
                </p:oleObj>
              </mc:Choice>
              <mc:Fallback>
                <p:oleObj name="Chart" r:id="rId4" imgW="3686251" imgH="2657551" progId="Excel.Sheet.8">
                  <p:embed/>
                  <p:pic>
                    <p:nvPicPr>
                      <p:cNvPr id="0" name="Object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1339850"/>
                        <a:ext cx="7920038" cy="453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idx="1"/>
          </p:nvPr>
        </p:nvSpPr>
        <p:spPr>
          <a:xfrm>
            <a:off x="323850" y="1168400"/>
            <a:ext cx="8596313" cy="5500688"/>
          </a:xfrm>
        </p:spPr>
        <p:txBody>
          <a:bodyPr/>
          <a:lstStyle/>
          <a:p>
            <a:pPr eaLnBrk="1" hangingPunct="1">
              <a:lnSpc>
                <a:spcPct val="70000"/>
              </a:lnSpc>
              <a:spcBef>
                <a:spcPct val="0"/>
              </a:spcBef>
              <a:spcAft>
                <a:spcPct val="75000"/>
              </a:spcAft>
            </a:pPr>
            <a:r>
              <a:rPr lang="ru-RU" sz="2400" smtClean="0">
                <a:solidFill>
                  <a:srgbClr val="000099"/>
                </a:solidFill>
                <a:cs typeface="Arial" pitchFamily="34" charset="0"/>
              </a:rPr>
              <a:t>Авастин эффективен в лечении больных с рецидивом глиобластомы как в монотерапии, так и в комбинации с иринотеканом</a:t>
            </a:r>
            <a:endParaRPr lang="en-GB" sz="2400" baseline="30000" smtClean="0">
              <a:solidFill>
                <a:srgbClr val="000099"/>
              </a:solidFill>
              <a:cs typeface="Arial" pitchFamily="34" charset="0"/>
            </a:endParaRPr>
          </a:p>
          <a:p>
            <a:pPr lvl="1" eaLnBrk="1" hangingPunct="1">
              <a:lnSpc>
                <a:spcPct val="70000"/>
              </a:lnSpc>
              <a:spcBef>
                <a:spcPct val="0"/>
              </a:spcBef>
              <a:spcAft>
                <a:spcPct val="75000"/>
              </a:spcAft>
            </a:pPr>
            <a:r>
              <a:rPr lang="ru-RU" sz="1500" smtClean="0">
                <a:cs typeface="Arial" pitchFamily="34" charset="0"/>
              </a:rPr>
              <a:t>Применение Авастина позволило более чем у половины больных достигнуть 6-месячной выживаемости без прогрессирования (50,3 % при использовании комбинации Авастин + иринотекан; 42,6% при использовании Авастина в монотерапии) </a:t>
            </a:r>
            <a:r>
              <a:rPr lang="en-US" sz="1500" baseline="30000" smtClean="0">
                <a:cs typeface="Arial" pitchFamily="34" charset="0"/>
              </a:rPr>
              <a:t>[</a:t>
            </a:r>
            <a:r>
              <a:rPr lang="ru-RU" sz="1500" baseline="30000" smtClean="0">
                <a:cs typeface="Arial" pitchFamily="34" charset="0"/>
              </a:rPr>
              <a:t>1,</a:t>
            </a:r>
            <a:r>
              <a:rPr lang="en-US" sz="1500" baseline="30000" smtClean="0">
                <a:cs typeface="Arial" pitchFamily="34" charset="0"/>
              </a:rPr>
              <a:t>2]</a:t>
            </a:r>
            <a:r>
              <a:rPr lang="ru-RU" sz="1500" smtClean="0">
                <a:cs typeface="Arial" pitchFamily="34" charset="0"/>
              </a:rPr>
              <a:t> </a:t>
            </a:r>
          </a:p>
          <a:p>
            <a:pPr lvl="1" eaLnBrk="1" hangingPunct="1">
              <a:lnSpc>
                <a:spcPct val="70000"/>
              </a:lnSpc>
              <a:spcBef>
                <a:spcPct val="0"/>
              </a:spcBef>
              <a:spcAft>
                <a:spcPct val="75000"/>
              </a:spcAft>
            </a:pPr>
            <a:r>
              <a:rPr lang="ru-RU" sz="1500" smtClean="0">
                <a:cs typeface="Arial" pitchFamily="34" charset="0"/>
              </a:rPr>
              <a:t> У 38% больных, принимавших Авастин в комбинации с иринотеканом был зарегистрирован объективный ответ, у больных, получавших монотерапию Авастином, данный показатель составил 28% </a:t>
            </a:r>
            <a:r>
              <a:rPr lang="en-US" sz="1500" baseline="30000" smtClean="0">
                <a:cs typeface="Arial" pitchFamily="34" charset="0"/>
              </a:rPr>
              <a:t>[</a:t>
            </a:r>
            <a:r>
              <a:rPr lang="ru-RU" sz="1500" baseline="30000" smtClean="0">
                <a:cs typeface="Arial" pitchFamily="34" charset="0"/>
              </a:rPr>
              <a:t>1,</a:t>
            </a:r>
            <a:r>
              <a:rPr lang="en-US" sz="1500" baseline="30000" smtClean="0">
                <a:cs typeface="Arial" pitchFamily="34" charset="0"/>
              </a:rPr>
              <a:t>2]</a:t>
            </a:r>
            <a:r>
              <a:rPr lang="ru-RU" sz="1500" smtClean="0">
                <a:cs typeface="Arial" pitchFamily="34" charset="0"/>
              </a:rPr>
              <a:t> </a:t>
            </a:r>
          </a:p>
          <a:p>
            <a:pPr lvl="1" eaLnBrk="1" hangingPunct="1">
              <a:lnSpc>
                <a:spcPct val="70000"/>
              </a:lnSpc>
              <a:spcBef>
                <a:spcPct val="0"/>
              </a:spcBef>
              <a:spcAft>
                <a:spcPct val="75000"/>
              </a:spcAft>
            </a:pPr>
            <a:r>
              <a:rPr lang="ru-RU" sz="1500" smtClean="0">
                <a:cs typeface="Arial" pitchFamily="34" charset="0"/>
              </a:rPr>
              <a:t> Медиана общей выживаемости составила 9,2 месяца на монотерапии Авастином и 8,7 месяцев при использовании комбинации Авастин + иринотекан </a:t>
            </a:r>
            <a:r>
              <a:rPr lang="en-US" sz="1500" baseline="30000" smtClean="0">
                <a:cs typeface="Arial" pitchFamily="34" charset="0"/>
              </a:rPr>
              <a:t>[</a:t>
            </a:r>
            <a:r>
              <a:rPr lang="ru-RU" sz="1500" baseline="30000" smtClean="0">
                <a:cs typeface="Arial" pitchFamily="34" charset="0"/>
              </a:rPr>
              <a:t>1,</a:t>
            </a:r>
            <a:r>
              <a:rPr lang="en-US" sz="1500" baseline="30000" smtClean="0">
                <a:cs typeface="Arial" pitchFamily="34" charset="0"/>
              </a:rPr>
              <a:t>2]</a:t>
            </a:r>
            <a:r>
              <a:rPr lang="ru-RU" sz="1500" smtClean="0">
                <a:cs typeface="Arial" pitchFamily="34" charset="0"/>
              </a:rPr>
              <a:t> </a:t>
            </a:r>
          </a:p>
          <a:p>
            <a:pPr lvl="1" eaLnBrk="1" hangingPunct="1">
              <a:lnSpc>
                <a:spcPct val="70000"/>
              </a:lnSpc>
              <a:spcBef>
                <a:spcPct val="0"/>
              </a:spcBef>
              <a:spcAft>
                <a:spcPct val="75000"/>
              </a:spcAft>
            </a:pPr>
            <a:r>
              <a:rPr lang="ru-RU" sz="1500" smtClean="0">
                <a:cs typeface="Arial" pitchFamily="34" charset="0"/>
              </a:rPr>
              <a:t>У пациентов, ответивших на терапию Авастином, наблюдались стабилизация или улучшение нейрокогнитивной функции, а также снижение применяемой дозы стероидов</a:t>
            </a:r>
            <a:r>
              <a:rPr lang="en-US" sz="1500" smtClean="0">
                <a:cs typeface="Arial" pitchFamily="34" charset="0"/>
              </a:rPr>
              <a:t> </a:t>
            </a:r>
            <a:r>
              <a:rPr lang="en-US" sz="1500" baseline="30000" smtClean="0">
                <a:cs typeface="Arial" pitchFamily="34" charset="0"/>
              </a:rPr>
              <a:t>[1]</a:t>
            </a:r>
            <a:endParaRPr lang="en-GB" sz="1500" baseline="30000" smtClean="0">
              <a:cs typeface="Arial" pitchFamily="34" charset="0"/>
            </a:endParaRPr>
          </a:p>
          <a:p>
            <a:pPr eaLnBrk="1" hangingPunct="1">
              <a:lnSpc>
                <a:spcPct val="70000"/>
              </a:lnSpc>
              <a:spcBef>
                <a:spcPct val="0"/>
              </a:spcBef>
              <a:spcAft>
                <a:spcPct val="75000"/>
              </a:spcAft>
            </a:pPr>
            <a:r>
              <a:rPr lang="ru-RU" sz="2400" smtClean="0">
                <a:solidFill>
                  <a:srgbClr val="000099"/>
                </a:solidFill>
                <a:cs typeface="Arial" pitchFamily="34" charset="0"/>
              </a:rPr>
              <a:t>Авастин обладает приемлемым профилем безопасности и хорошо переносится</a:t>
            </a:r>
            <a:r>
              <a:rPr lang="ru-RU" sz="2600" smtClean="0">
                <a:solidFill>
                  <a:srgbClr val="227A8F"/>
                </a:solidFill>
                <a:cs typeface="Arial" pitchFamily="34" charset="0"/>
              </a:rPr>
              <a:t> </a:t>
            </a:r>
            <a:endParaRPr lang="en-GB" sz="2600" smtClean="0">
              <a:solidFill>
                <a:srgbClr val="227A8F"/>
              </a:solidFill>
              <a:cs typeface="Arial" pitchFamily="34" charset="0"/>
            </a:endParaRPr>
          </a:p>
          <a:p>
            <a:pPr lvl="1" eaLnBrk="1" hangingPunct="1">
              <a:lnSpc>
                <a:spcPct val="70000"/>
              </a:lnSpc>
              <a:spcBef>
                <a:spcPct val="0"/>
              </a:spcBef>
              <a:spcAft>
                <a:spcPct val="75000"/>
              </a:spcAft>
            </a:pPr>
            <a:r>
              <a:rPr lang="ru-RU" sz="1600" smtClean="0">
                <a:cs typeface="Arial" pitchFamily="34" charset="0"/>
              </a:rPr>
              <a:t>Низкая частота кровоизлияний в ЦНС и процессов нарушения заживления ран</a:t>
            </a:r>
            <a:endParaRPr lang="en-GB" sz="1600" smtClean="0">
              <a:cs typeface="Arial" pitchFamily="34" charset="0"/>
            </a:endParaRPr>
          </a:p>
          <a:p>
            <a:pPr eaLnBrk="1" hangingPunct="1">
              <a:lnSpc>
                <a:spcPct val="70000"/>
              </a:lnSpc>
              <a:spcBef>
                <a:spcPct val="0"/>
              </a:spcBef>
              <a:spcAft>
                <a:spcPct val="75000"/>
              </a:spcAft>
            </a:pPr>
            <a:endParaRPr lang="en-GB" sz="1500" smtClean="0">
              <a:latin typeface="Arial" pitchFamily="34" charset="0"/>
              <a:cs typeface="Arial" pitchFamily="34" charset="0"/>
            </a:endParaRPr>
          </a:p>
        </p:txBody>
      </p:sp>
      <p:sp>
        <p:nvSpPr>
          <p:cNvPr id="45059" name="Rectangle 5"/>
          <p:cNvSpPr>
            <a:spLocks noChangeArrowheads="1"/>
          </p:cNvSpPr>
          <p:nvPr/>
        </p:nvSpPr>
        <p:spPr bwMode="auto">
          <a:xfrm>
            <a:off x="5072063" y="6286500"/>
            <a:ext cx="4071937" cy="477838"/>
          </a:xfrm>
          <a:prstGeom prst="rect">
            <a:avLst/>
          </a:prstGeom>
          <a:noFill/>
          <a:ln w="9525">
            <a:noFill/>
            <a:miter lim="800000"/>
            <a:headEnd/>
            <a:tailEnd/>
          </a:ln>
        </p:spPr>
        <p:txBody>
          <a:bodyPr>
            <a:spAutoFit/>
          </a:bodyPr>
          <a:lstStyle/>
          <a:p>
            <a:pPr>
              <a:spcBef>
                <a:spcPct val="50000"/>
              </a:spcBef>
            </a:pPr>
            <a:r>
              <a:rPr lang="en-GB" sz="1000">
                <a:latin typeface="Lucida Sans Unicode" pitchFamily="34" charset="0"/>
              </a:rPr>
              <a:t>1.Cloughesy, et al. ASCO 2008</a:t>
            </a:r>
          </a:p>
          <a:p>
            <a:pPr>
              <a:spcBef>
                <a:spcPct val="50000"/>
              </a:spcBef>
            </a:pPr>
            <a:r>
              <a:rPr lang="en-GB" sz="1000">
                <a:latin typeface="Lucida Sans Unicode" pitchFamily="34" charset="0"/>
              </a:rPr>
              <a:t>2. </a:t>
            </a:r>
            <a:r>
              <a:rPr lang="en-US" sz="1000">
                <a:latin typeface="Lucida Sans Unicode" pitchFamily="34" charset="0"/>
              </a:rPr>
              <a:t>Ananthnarayan, et.al J Neurooncol (2008) 88:339–347</a:t>
            </a:r>
            <a:endParaRPr lang="en-GB" sz="1000">
              <a:latin typeface="Lucida Sans Unicode" pitchFamily="34" charset="0"/>
            </a:endParaRPr>
          </a:p>
        </p:txBody>
      </p:sp>
      <p:sp>
        <p:nvSpPr>
          <p:cNvPr id="45060" name="Rectangle 2"/>
          <p:cNvSpPr>
            <a:spLocks noChangeArrowheads="1"/>
          </p:cNvSpPr>
          <p:nvPr/>
        </p:nvSpPr>
        <p:spPr bwMode="invGray">
          <a:xfrm>
            <a:off x="395288" y="115888"/>
            <a:ext cx="8353425" cy="890587"/>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2800" b="1">
                <a:latin typeface="Lucida Sans Unicode" pitchFamily="34" charset="0"/>
              </a:rPr>
              <a:t>Авастин в лечении глиом высокой степени злокачественности: выводы</a:t>
            </a:r>
            <a:endParaRPr lang="en-US" sz="2800">
              <a:latin typeface="Lucida Sans Unicode" pitchFamily="34" charset="0"/>
            </a:endParaRP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idx="1"/>
          </p:nvPr>
        </p:nvSpPr>
        <p:spPr>
          <a:xfrm>
            <a:off x="34925" y="1871663"/>
            <a:ext cx="8596313" cy="477837"/>
          </a:xfrm>
        </p:spPr>
        <p:txBody>
          <a:bodyPr/>
          <a:lstStyle/>
          <a:p>
            <a:pPr eaLnBrk="1" hangingPunct="1"/>
            <a:r>
              <a:rPr lang="ru-RU" sz="2200" b="1" smtClean="0">
                <a:solidFill>
                  <a:srgbClr val="000099"/>
                </a:solidFill>
                <a:latin typeface="Imago" pitchFamily="2" charset="0"/>
              </a:rPr>
              <a:t>Режим дозирования Авастина:</a:t>
            </a:r>
            <a:endParaRPr lang="en-US" sz="2200" b="1" smtClean="0">
              <a:solidFill>
                <a:srgbClr val="000099"/>
              </a:solidFill>
              <a:latin typeface="Imago" pitchFamily="2" charset="0"/>
            </a:endParaRPr>
          </a:p>
        </p:txBody>
      </p:sp>
      <p:sp>
        <p:nvSpPr>
          <p:cNvPr id="46083" name="Rectangle 4"/>
          <p:cNvSpPr>
            <a:spLocks noChangeArrowheads="1"/>
          </p:cNvSpPr>
          <p:nvPr/>
        </p:nvSpPr>
        <p:spPr bwMode="auto">
          <a:xfrm>
            <a:off x="977900" y="2697163"/>
            <a:ext cx="930275" cy="366712"/>
          </a:xfrm>
          <a:prstGeom prst="rect">
            <a:avLst/>
          </a:prstGeom>
          <a:noFill/>
          <a:ln w="9525">
            <a:noFill/>
            <a:miter lim="800000"/>
            <a:headEnd/>
            <a:tailEnd/>
          </a:ln>
        </p:spPr>
        <p:txBody>
          <a:bodyPr lIns="92075" tIns="46038" rIns="92075" bIns="46038">
            <a:spAutoFit/>
          </a:bodyPr>
          <a:lstStyle/>
          <a:p>
            <a:pPr algn="ctr">
              <a:spcBef>
                <a:spcPct val="50000"/>
              </a:spcBef>
              <a:tabLst>
                <a:tab pos="2230438" algn="ctr"/>
                <a:tab pos="3457575" algn="ctr"/>
                <a:tab pos="4572000" algn="ctr"/>
                <a:tab pos="5810250" algn="ctr"/>
              </a:tabLst>
            </a:pPr>
            <a:r>
              <a:rPr lang="ru-RU" b="1">
                <a:latin typeface="Lucida Sans Unicode" pitchFamily="34" charset="0"/>
              </a:rPr>
              <a:t>День</a:t>
            </a:r>
            <a:endParaRPr lang="en-US" b="1">
              <a:latin typeface="Lucida Sans Unicode" pitchFamily="34" charset="0"/>
            </a:endParaRPr>
          </a:p>
        </p:txBody>
      </p:sp>
      <p:sp>
        <p:nvSpPr>
          <p:cNvPr id="46084" name="Rectangle 5"/>
          <p:cNvSpPr>
            <a:spLocks noChangeArrowheads="1"/>
          </p:cNvSpPr>
          <p:nvPr/>
        </p:nvSpPr>
        <p:spPr bwMode="auto">
          <a:xfrm>
            <a:off x="1055688" y="2984500"/>
            <a:ext cx="5767387" cy="527050"/>
          </a:xfrm>
          <a:prstGeom prst="rect">
            <a:avLst/>
          </a:prstGeom>
          <a:solidFill>
            <a:srgbClr val="008080"/>
          </a:solidFill>
          <a:ln w="9525">
            <a:noFill/>
            <a:miter lim="800000"/>
            <a:headEnd/>
            <a:tailEnd/>
          </a:ln>
        </p:spPr>
        <p:txBody>
          <a:bodyPr wrap="none" lIns="92075" tIns="46038" rIns="92075" bIns="46038" anchor="ctr"/>
          <a:lstStyle/>
          <a:p>
            <a:pPr algn="ctr"/>
            <a:endParaRPr lang="en-US" sz="2200">
              <a:latin typeface="Lucida Sans Unicode" pitchFamily="34" charset="0"/>
            </a:endParaRPr>
          </a:p>
        </p:txBody>
      </p:sp>
      <p:sp>
        <p:nvSpPr>
          <p:cNvPr id="46085" name="Text Box 6"/>
          <p:cNvSpPr txBox="1">
            <a:spLocks noChangeArrowheads="1"/>
          </p:cNvSpPr>
          <p:nvPr/>
        </p:nvSpPr>
        <p:spPr bwMode="auto">
          <a:xfrm>
            <a:off x="1087438" y="2924175"/>
            <a:ext cx="360362" cy="427038"/>
          </a:xfrm>
          <a:prstGeom prst="rect">
            <a:avLst/>
          </a:prstGeom>
          <a:noFill/>
          <a:ln w="12700">
            <a:noFill/>
            <a:miter lim="800000"/>
            <a:headEnd type="none" w="sm" len="sm"/>
            <a:tailEnd type="none" w="sm" len="sm"/>
          </a:ln>
        </p:spPr>
        <p:txBody>
          <a:bodyPr wrap="none">
            <a:spAutoFit/>
          </a:bodyPr>
          <a:lstStyle/>
          <a:p>
            <a:r>
              <a:rPr lang="en-GB" sz="2200" b="1">
                <a:solidFill>
                  <a:schemeClr val="bg1"/>
                </a:solidFill>
                <a:latin typeface="Lucida Sans Unicode" pitchFamily="34" charset="0"/>
              </a:rPr>
              <a:t>1</a:t>
            </a:r>
          </a:p>
        </p:txBody>
      </p:sp>
      <p:sp>
        <p:nvSpPr>
          <p:cNvPr id="46086" name="Text Box 7"/>
          <p:cNvSpPr txBox="1">
            <a:spLocks noChangeArrowheads="1"/>
          </p:cNvSpPr>
          <p:nvPr/>
        </p:nvSpPr>
        <p:spPr bwMode="auto">
          <a:xfrm>
            <a:off x="3821113" y="2924175"/>
            <a:ext cx="536575" cy="427038"/>
          </a:xfrm>
          <a:prstGeom prst="rect">
            <a:avLst/>
          </a:prstGeom>
          <a:noFill/>
          <a:ln w="12700">
            <a:noFill/>
            <a:miter lim="800000"/>
            <a:headEnd type="none" w="sm" len="sm"/>
            <a:tailEnd type="none" w="sm" len="sm"/>
          </a:ln>
        </p:spPr>
        <p:txBody>
          <a:bodyPr wrap="none">
            <a:spAutoFit/>
          </a:bodyPr>
          <a:lstStyle/>
          <a:p>
            <a:r>
              <a:rPr lang="en-GB" sz="2200" b="1">
                <a:solidFill>
                  <a:schemeClr val="bg1"/>
                </a:solidFill>
                <a:latin typeface="Lucida Sans Unicode" pitchFamily="34" charset="0"/>
              </a:rPr>
              <a:t>1</a:t>
            </a:r>
            <a:r>
              <a:rPr lang="ru-RU" sz="2200" b="1">
                <a:solidFill>
                  <a:schemeClr val="bg1"/>
                </a:solidFill>
                <a:latin typeface="Lucida Sans Unicode" pitchFamily="34" charset="0"/>
              </a:rPr>
              <a:t>4</a:t>
            </a:r>
            <a:endParaRPr lang="en-GB" sz="2200" b="1">
              <a:solidFill>
                <a:schemeClr val="bg1"/>
              </a:solidFill>
              <a:latin typeface="Lucida Sans Unicode" pitchFamily="34" charset="0"/>
            </a:endParaRPr>
          </a:p>
        </p:txBody>
      </p:sp>
      <p:sp>
        <p:nvSpPr>
          <p:cNvPr id="46087" name="Text Box 8"/>
          <p:cNvSpPr txBox="1">
            <a:spLocks noChangeArrowheads="1"/>
          </p:cNvSpPr>
          <p:nvPr/>
        </p:nvSpPr>
        <p:spPr bwMode="auto">
          <a:xfrm>
            <a:off x="5175250" y="2924175"/>
            <a:ext cx="536575" cy="427038"/>
          </a:xfrm>
          <a:prstGeom prst="rect">
            <a:avLst/>
          </a:prstGeom>
          <a:noFill/>
          <a:ln w="12700">
            <a:noFill/>
            <a:miter lim="800000"/>
            <a:headEnd type="none" w="sm" len="sm"/>
            <a:tailEnd type="none" w="sm" len="sm"/>
          </a:ln>
        </p:spPr>
        <p:txBody>
          <a:bodyPr wrap="none">
            <a:spAutoFit/>
          </a:bodyPr>
          <a:lstStyle/>
          <a:p>
            <a:r>
              <a:rPr lang="en-GB" sz="2200" b="1">
                <a:solidFill>
                  <a:schemeClr val="bg1"/>
                </a:solidFill>
                <a:latin typeface="Lucida Sans Unicode" pitchFamily="34" charset="0"/>
              </a:rPr>
              <a:t>21</a:t>
            </a:r>
          </a:p>
        </p:txBody>
      </p:sp>
      <p:sp>
        <p:nvSpPr>
          <p:cNvPr id="46088" name="Text Box 9"/>
          <p:cNvSpPr txBox="1">
            <a:spLocks noChangeArrowheads="1"/>
          </p:cNvSpPr>
          <p:nvPr/>
        </p:nvSpPr>
        <p:spPr bwMode="auto">
          <a:xfrm>
            <a:off x="6308725" y="2946400"/>
            <a:ext cx="536575" cy="427038"/>
          </a:xfrm>
          <a:prstGeom prst="rect">
            <a:avLst/>
          </a:prstGeom>
          <a:noFill/>
          <a:ln w="12700">
            <a:noFill/>
            <a:miter lim="800000"/>
            <a:headEnd type="none" w="sm" len="sm"/>
            <a:tailEnd type="none" w="sm" len="sm"/>
          </a:ln>
        </p:spPr>
        <p:txBody>
          <a:bodyPr wrap="none">
            <a:spAutoFit/>
          </a:bodyPr>
          <a:lstStyle/>
          <a:p>
            <a:r>
              <a:rPr lang="en-GB" sz="2200" b="1">
                <a:solidFill>
                  <a:schemeClr val="bg1"/>
                </a:solidFill>
                <a:latin typeface="Lucida Sans Unicode" pitchFamily="34" charset="0"/>
              </a:rPr>
              <a:t>28</a:t>
            </a:r>
          </a:p>
        </p:txBody>
      </p:sp>
      <p:sp>
        <p:nvSpPr>
          <p:cNvPr id="46089" name="Line 10"/>
          <p:cNvSpPr>
            <a:spLocks noChangeShapeType="1"/>
          </p:cNvSpPr>
          <p:nvPr/>
        </p:nvSpPr>
        <p:spPr bwMode="auto">
          <a:xfrm flipV="1">
            <a:off x="1182688" y="3498850"/>
            <a:ext cx="0" cy="561975"/>
          </a:xfrm>
          <a:prstGeom prst="line">
            <a:avLst/>
          </a:prstGeom>
          <a:noFill/>
          <a:ln w="50800">
            <a:solidFill>
              <a:schemeClr val="accent1"/>
            </a:solidFill>
            <a:round/>
            <a:headEnd type="none" w="sm" len="sm"/>
            <a:tailEnd type="triangle" w="med" len="med"/>
          </a:ln>
        </p:spPr>
        <p:txBody>
          <a:bodyPr wrap="none" anchor="ctr"/>
          <a:lstStyle/>
          <a:p>
            <a:endParaRPr lang="ru-RU"/>
          </a:p>
        </p:txBody>
      </p:sp>
      <p:sp>
        <p:nvSpPr>
          <p:cNvPr id="46090" name="Line 11"/>
          <p:cNvSpPr>
            <a:spLocks noChangeShapeType="1"/>
          </p:cNvSpPr>
          <p:nvPr/>
        </p:nvSpPr>
        <p:spPr bwMode="auto">
          <a:xfrm flipV="1">
            <a:off x="4078288" y="3514725"/>
            <a:ext cx="0" cy="561975"/>
          </a:xfrm>
          <a:prstGeom prst="line">
            <a:avLst/>
          </a:prstGeom>
          <a:noFill/>
          <a:ln w="50800">
            <a:solidFill>
              <a:schemeClr val="accent1"/>
            </a:solidFill>
            <a:round/>
            <a:headEnd type="none" w="sm" len="sm"/>
            <a:tailEnd type="triangle" w="med" len="med"/>
          </a:ln>
        </p:spPr>
        <p:txBody>
          <a:bodyPr wrap="none" anchor="ctr"/>
          <a:lstStyle/>
          <a:p>
            <a:endParaRPr lang="ru-RU"/>
          </a:p>
        </p:txBody>
      </p:sp>
      <p:sp>
        <p:nvSpPr>
          <p:cNvPr id="46091" name="Rectangle 13"/>
          <p:cNvSpPr>
            <a:spLocks noChangeArrowheads="1"/>
          </p:cNvSpPr>
          <p:nvPr/>
        </p:nvSpPr>
        <p:spPr bwMode="auto">
          <a:xfrm>
            <a:off x="933450" y="4575175"/>
            <a:ext cx="930275" cy="366713"/>
          </a:xfrm>
          <a:prstGeom prst="rect">
            <a:avLst/>
          </a:prstGeom>
          <a:noFill/>
          <a:ln w="9525">
            <a:noFill/>
            <a:miter lim="800000"/>
            <a:headEnd/>
            <a:tailEnd/>
          </a:ln>
        </p:spPr>
        <p:txBody>
          <a:bodyPr lIns="92075" tIns="46038" rIns="92075" bIns="46038">
            <a:spAutoFit/>
          </a:bodyPr>
          <a:lstStyle/>
          <a:p>
            <a:pPr algn="ctr">
              <a:spcBef>
                <a:spcPct val="50000"/>
              </a:spcBef>
              <a:tabLst>
                <a:tab pos="2230438" algn="ctr"/>
                <a:tab pos="3457575" algn="ctr"/>
                <a:tab pos="4572000" algn="ctr"/>
                <a:tab pos="5810250" algn="ctr"/>
              </a:tabLst>
            </a:pPr>
            <a:r>
              <a:rPr lang="ru-RU" b="1">
                <a:latin typeface="Lucida Sans Unicode" pitchFamily="34" charset="0"/>
              </a:rPr>
              <a:t>День</a:t>
            </a:r>
            <a:endParaRPr lang="en-US" b="1">
              <a:latin typeface="Lucida Sans Unicode" pitchFamily="34" charset="0"/>
            </a:endParaRPr>
          </a:p>
        </p:txBody>
      </p:sp>
      <p:sp>
        <p:nvSpPr>
          <p:cNvPr id="46092" name="Rectangle 14"/>
          <p:cNvSpPr>
            <a:spLocks noChangeArrowheads="1"/>
          </p:cNvSpPr>
          <p:nvPr/>
        </p:nvSpPr>
        <p:spPr bwMode="auto">
          <a:xfrm>
            <a:off x="1046163" y="4899025"/>
            <a:ext cx="5768975" cy="527050"/>
          </a:xfrm>
          <a:prstGeom prst="rect">
            <a:avLst/>
          </a:prstGeom>
          <a:solidFill>
            <a:srgbClr val="008080"/>
          </a:solidFill>
          <a:ln w="9525">
            <a:noFill/>
            <a:miter lim="800000"/>
            <a:headEnd/>
            <a:tailEnd/>
          </a:ln>
        </p:spPr>
        <p:txBody>
          <a:bodyPr wrap="none" lIns="92075" tIns="46038" rIns="92075" bIns="46038" anchor="ctr"/>
          <a:lstStyle/>
          <a:p>
            <a:pPr algn="ctr"/>
            <a:endParaRPr lang="en-US" sz="2200">
              <a:latin typeface="Lucida Sans Unicode" pitchFamily="34" charset="0"/>
            </a:endParaRPr>
          </a:p>
        </p:txBody>
      </p:sp>
      <p:sp>
        <p:nvSpPr>
          <p:cNvPr id="46093" name="Text Box 15"/>
          <p:cNvSpPr txBox="1">
            <a:spLocks noChangeArrowheads="1"/>
          </p:cNvSpPr>
          <p:nvPr/>
        </p:nvSpPr>
        <p:spPr bwMode="auto">
          <a:xfrm>
            <a:off x="1022350" y="4940300"/>
            <a:ext cx="360363" cy="427038"/>
          </a:xfrm>
          <a:prstGeom prst="rect">
            <a:avLst/>
          </a:prstGeom>
          <a:noFill/>
          <a:ln w="12700">
            <a:noFill/>
            <a:miter lim="800000"/>
            <a:headEnd type="none" w="sm" len="sm"/>
            <a:tailEnd type="none" w="sm" len="sm"/>
          </a:ln>
        </p:spPr>
        <p:txBody>
          <a:bodyPr wrap="none">
            <a:spAutoFit/>
          </a:bodyPr>
          <a:lstStyle/>
          <a:p>
            <a:r>
              <a:rPr lang="en-GB" sz="2200" b="1">
                <a:solidFill>
                  <a:schemeClr val="bg1"/>
                </a:solidFill>
                <a:latin typeface="Lucida Sans Unicode" pitchFamily="34" charset="0"/>
              </a:rPr>
              <a:t>1</a:t>
            </a:r>
          </a:p>
        </p:txBody>
      </p:sp>
      <p:sp>
        <p:nvSpPr>
          <p:cNvPr id="46094" name="Text Box 16"/>
          <p:cNvSpPr txBox="1">
            <a:spLocks noChangeArrowheads="1"/>
          </p:cNvSpPr>
          <p:nvPr/>
        </p:nvSpPr>
        <p:spPr bwMode="auto">
          <a:xfrm>
            <a:off x="3754438" y="4940300"/>
            <a:ext cx="536575" cy="427038"/>
          </a:xfrm>
          <a:prstGeom prst="rect">
            <a:avLst/>
          </a:prstGeom>
          <a:noFill/>
          <a:ln w="12700">
            <a:noFill/>
            <a:miter lim="800000"/>
            <a:headEnd type="none" w="sm" len="sm"/>
            <a:tailEnd type="none" w="sm" len="sm"/>
          </a:ln>
        </p:spPr>
        <p:txBody>
          <a:bodyPr wrap="none">
            <a:spAutoFit/>
          </a:bodyPr>
          <a:lstStyle/>
          <a:p>
            <a:r>
              <a:rPr lang="en-GB" sz="2200" b="1">
                <a:solidFill>
                  <a:schemeClr val="bg1"/>
                </a:solidFill>
                <a:latin typeface="Lucida Sans Unicode" pitchFamily="34" charset="0"/>
              </a:rPr>
              <a:t>1</a:t>
            </a:r>
            <a:r>
              <a:rPr lang="ru-RU" sz="2200" b="1">
                <a:solidFill>
                  <a:schemeClr val="bg1"/>
                </a:solidFill>
                <a:latin typeface="Lucida Sans Unicode" pitchFamily="34" charset="0"/>
              </a:rPr>
              <a:t>4</a:t>
            </a:r>
            <a:endParaRPr lang="en-GB" sz="2200" b="1">
              <a:solidFill>
                <a:schemeClr val="bg1"/>
              </a:solidFill>
              <a:latin typeface="Lucida Sans Unicode" pitchFamily="34" charset="0"/>
            </a:endParaRPr>
          </a:p>
        </p:txBody>
      </p:sp>
      <p:sp>
        <p:nvSpPr>
          <p:cNvPr id="46095" name="Text Box 17"/>
          <p:cNvSpPr txBox="1">
            <a:spLocks noChangeArrowheads="1"/>
          </p:cNvSpPr>
          <p:nvPr/>
        </p:nvSpPr>
        <p:spPr bwMode="auto">
          <a:xfrm>
            <a:off x="5108575" y="4940300"/>
            <a:ext cx="536575" cy="427038"/>
          </a:xfrm>
          <a:prstGeom prst="rect">
            <a:avLst/>
          </a:prstGeom>
          <a:noFill/>
          <a:ln w="12700">
            <a:noFill/>
            <a:miter lim="800000"/>
            <a:headEnd type="none" w="sm" len="sm"/>
            <a:tailEnd type="none" w="sm" len="sm"/>
          </a:ln>
        </p:spPr>
        <p:txBody>
          <a:bodyPr wrap="none">
            <a:spAutoFit/>
          </a:bodyPr>
          <a:lstStyle/>
          <a:p>
            <a:r>
              <a:rPr lang="en-GB" sz="2200" b="1">
                <a:solidFill>
                  <a:schemeClr val="bg1"/>
                </a:solidFill>
                <a:latin typeface="Lucida Sans Unicode" pitchFamily="34" charset="0"/>
              </a:rPr>
              <a:t>21</a:t>
            </a:r>
          </a:p>
        </p:txBody>
      </p:sp>
      <p:sp>
        <p:nvSpPr>
          <p:cNvPr id="46096" name="Text Box 18"/>
          <p:cNvSpPr txBox="1">
            <a:spLocks noChangeArrowheads="1"/>
          </p:cNvSpPr>
          <p:nvPr/>
        </p:nvSpPr>
        <p:spPr bwMode="auto">
          <a:xfrm>
            <a:off x="6243638" y="4962525"/>
            <a:ext cx="536575" cy="427038"/>
          </a:xfrm>
          <a:prstGeom prst="rect">
            <a:avLst/>
          </a:prstGeom>
          <a:noFill/>
          <a:ln w="12700">
            <a:noFill/>
            <a:miter lim="800000"/>
            <a:headEnd type="none" w="sm" len="sm"/>
            <a:tailEnd type="none" w="sm" len="sm"/>
          </a:ln>
        </p:spPr>
        <p:txBody>
          <a:bodyPr wrap="none">
            <a:spAutoFit/>
          </a:bodyPr>
          <a:lstStyle/>
          <a:p>
            <a:r>
              <a:rPr lang="en-GB" sz="2200" b="1">
                <a:solidFill>
                  <a:schemeClr val="bg1"/>
                </a:solidFill>
                <a:latin typeface="Lucida Sans Unicode" pitchFamily="34" charset="0"/>
              </a:rPr>
              <a:t>28</a:t>
            </a:r>
          </a:p>
        </p:txBody>
      </p:sp>
      <p:sp>
        <p:nvSpPr>
          <p:cNvPr id="46097" name="Line 19"/>
          <p:cNvSpPr>
            <a:spLocks noChangeShapeType="1"/>
          </p:cNvSpPr>
          <p:nvPr/>
        </p:nvSpPr>
        <p:spPr bwMode="auto">
          <a:xfrm flipV="1">
            <a:off x="1117600" y="5445125"/>
            <a:ext cx="0" cy="561975"/>
          </a:xfrm>
          <a:prstGeom prst="line">
            <a:avLst/>
          </a:prstGeom>
          <a:noFill/>
          <a:ln w="50800">
            <a:solidFill>
              <a:schemeClr val="accent1"/>
            </a:solidFill>
            <a:round/>
            <a:headEnd type="none" w="sm" len="sm"/>
            <a:tailEnd type="triangle" w="med" len="med"/>
          </a:ln>
        </p:spPr>
        <p:txBody>
          <a:bodyPr wrap="none" anchor="ctr"/>
          <a:lstStyle/>
          <a:p>
            <a:endParaRPr lang="ru-RU"/>
          </a:p>
        </p:txBody>
      </p:sp>
      <p:sp>
        <p:nvSpPr>
          <p:cNvPr id="46098" name="Line 20"/>
          <p:cNvSpPr>
            <a:spLocks noChangeShapeType="1"/>
          </p:cNvSpPr>
          <p:nvPr/>
        </p:nvSpPr>
        <p:spPr bwMode="auto">
          <a:xfrm flipV="1">
            <a:off x="5341938" y="5429250"/>
            <a:ext cx="0" cy="561975"/>
          </a:xfrm>
          <a:prstGeom prst="line">
            <a:avLst/>
          </a:prstGeom>
          <a:noFill/>
          <a:ln w="50800">
            <a:solidFill>
              <a:schemeClr val="accent1"/>
            </a:solidFill>
            <a:round/>
            <a:headEnd type="none" w="sm" len="sm"/>
            <a:tailEnd type="triangle" w="med" len="med"/>
          </a:ln>
        </p:spPr>
        <p:txBody>
          <a:bodyPr wrap="none" anchor="ctr"/>
          <a:lstStyle/>
          <a:p>
            <a:endParaRPr lang="ru-RU"/>
          </a:p>
        </p:txBody>
      </p:sp>
      <p:sp>
        <p:nvSpPr>
          <p:cNvPr id="46099" name="Rectangle 22"/>
          <p:cNvSpPr>
            <a:spLocks noChangeArrowheads="1"/>
          </p:cNvSpPr>
          <p:nvPr/>
        </p:nvSpPr>
        <p:spPr bwMode="auto">
          <a:xfrm>
            <a:off x="1287463" y="3640138"/>
            <a:ext cx="2049462" cy="366712"/>
          </a:xfrm>
          <a:prstGeom prst="rect">
            <a:avLst/>
          </a:prstGeom>
          <a:noFill/>
          <a:ln w="12700">
            <a:noFill/>
            <a:miter lim="800000"/>
            <a:headEnd/>
            <a:tailEnd/>
          </a:ln>
        </p:spPr>
        <p:txBody>
          <a:bodyPr wrap="none">
            <a:spAutoFit/>
          </a:bodyPr>
          <a:lstStyle/>
          <a:p>
            <a:pPr eaLnBrk="0" hangingPunct="0">
              <a:spcBef>
                <a:spcPct val="50000"/>
              </a:spcBef>
            </a:pPr>
            <a:r>
              <a:rPr lang="ru-RU" b="1">
                <a:solidFill>
                  <a:srgbClr val="000099"/>
                </a:solidFill>
                <a:latin typeface="Imago" pitchFamily="2" charset="0"/>
              </a:rPr>
              <a:t>Авастин 10 мг/кг</a:t>
            </a:r>
            <a:endParaRPr lang="en-US" b="1">
              <a:solidFill>
                <a:srgbClr val="000099"/>
              </a:solidFill>
              <a:latin typeface="Imago" pitchFamily="2" charset="0"/>
            </a:endParaRPr>
          </a:p>
        </p:txBody>
      </p:sp>
      <p:sp>
        <p:nvSpPr>
          <p:cNvPr id="46100" name="Rectangle 23"/>
          <p:cNvSpPr>
            <a:spLocks noChangeArrowheads="1"/>
          </p:cNvSpPr>
          <p:nvPr/>
        </p:nvSpPr>
        <p:spPr bwMode="auto">
          <a:xfrm>
            <a:off x="4146550" y="3633788"/>
            <a:ext cx="2049463" cy="366712"/>
          </a:xfrm>
          <a:prstGeom prst="rect">
            <a:avLst/>
          </a:prstGeom>
          <a:noFill/>
          <a:ln w="12700">
            <a:noFill/>
            <a:miter lim="800000"/>
            <a:headEnd/>
            <a:tailEnd/>
          </a:ln>
        </p:spPr>
        <p:txBody>
          <a:bodyPr wrap="none">
            <a:spAutoFit/>
          </a:bodyPr>
          <a:lstStyle/>
          <a:p>
            <a:pPr eaLnBrk="0" hangingPunct="0">
              <a:spcBef>
                <a:spcPct val="50000"/>
              </a:spcBef>
            </a:pPr>
            <a:r>
              <a:rPr lang="ru-RU" b="1">
                <a:solidFill>
                  <a:srgbClr val="000099"/>
                </a:solidFill>
                <a:latin typeface="Imago" pitchFamily="2" charset="0"/>
              </a:rPr>
              <a:t>Авастин 10 мг/кг</a:t>
            </a:r>
            <a:endParaRPr lang="en-US" b="1">
              <a:solidFill>
                <a:srgbClr val="000099"/>
              </a:solidFill>
              <a:latin typeface="Imago" pitchFamily="2" charset="0"/>
            </a:endParaRPr>
          </a:p>
        </p:txBody>
      </p:sp>
      <p:sp>
        <p:nvSpPr>
          <p:cNvPr id="46101" name="Rectangle 24"/>
          <p:cNvSpPr>
            <a:spLocks noChangeArrowheads="1"/>
          </p:cNvSpPr>
          <p:nvPr/>
        </p:nvSpPr>
        <p:spPr bwMode="auto">
          <a:xfrm>
            <a:off x="1220788" y="5572125"/>
            <a:ext cx="2049462" cy="366713"/>
          </a:xfrm>
          <a:prstGeom prst="rect">
            <a:avLst/>
          </a:prstGeom>
          <a:noFill/>
          <a:ln w="12700">
            <a:noFill/>
            <a:miter lim="800000"/>
            <a:headEnd/>
            <a:tailEnd/>
          </a:ln>
        </p:spPr>
        <p:txBody>
          <a:bodyPr wrap="none">
            <a:spAutoFit/>
          </a:bodyPr>
          <a:lstStyle/>
          <a:p>
            <a:pPr eaLnBrk="0" hangingPunct="0">
              <a:spcBef>
                <a:spcPct val="50000"/>
              </a:spcBef>
            </a:pPr>
            <a:r>
              <a:rPr lang="ru-RU" b="1">
                <a:solidFill>
                  <a:srgbClr val="000099"/>
                </a:solidFill>
                <a:latin typeface="Imago" pitchFamily="2" charset="0"/>
              </a:rPr>
              <a:t>Авастин 15 мг/кг</a:t>
            </a:r>
            <a:endParaRPr lang="en-US" b="1">
              <a:solidFill>
                <a:srgbClr val="000099"/>
              </a:solidFill>
              <a:latin typeface="Imago" pitchFamily="2" charset="0"/>
            </a:endParaRPr>
          </a:p>
        </p:txBody>
      </p:sp>
      <p:sp>
        <p:nvSpPr>
          <p:cNvPr id="46102" name="Rectangle 25"/>
          <p:cNvSpPr>
            <a:spLocks noChangeArrowheads="1"/>
          </p:cNvSpPr>
          <p:nvPr/>
        </p:nvSpPr>
        <p:spPr bwMode="auto">
          <a:xfrm>
            <a:off x="5475288" y="5565775"/>
            <a:ext cx="2049462" cy="366713"/>
          </a:xfrm>
          <a:prstGeom prst="rect">
            <a:avLst/>
          </a:prstGeom>
          <a:noFill/>
          <a:ln w="12700">
            <a:noFill/>
            <a:miter lim="800000"/>
            <a:headEnd/>
            <a:tailEnd/>
          </a:ln>
        </p:spPr>
        <p:txBody>
          <a:bodyPr wrap="none">
            <a:spAutoFit/>
          </a:bodyPr>
          <a:lstStyle/>
          <a:p>
            <a:pPr eaLnBrk="0" hangingPunct="0">
              <a:spcBef>
                <a:spcPct val="50000"/>
              </a:spcBef>
            </a:pPr>
            <a:r>
              <a:rPr lang="ru-RU" b="1">
                <a:solidFill>
                  <a:srgbClr val="000099"/>
                </a:solidFill>
                <a:latin typeface="Imago" pitchFamily="2" charset="0"/>
              </a:rPr>
              <a:t>Авастин 15 мг/кг</a:t>
            </a:r>
            <a:endParaRPr lang="en-US" b="1">
              <a:solidFill>
                <a:srgbClr val="000099"/>
              </a:solidFill>
              <a:latin typeface="Imago" pitchFamily="2" charset="0"/>
            </a:endParaRPr>
          </a:p>
        </p:txBody>
      </p:sp>
      <p:sp>
        <p:nvSpPr>
          <p:cNvPr id="46103" name="Rectangle 26"/>
          <p:cNvSpPr>
            <a:spLocks noChangeArrowheads="1"/>
          </p:cNvSpPr>
          <p:nvPr/>
        </p:nvSpPr>
        <p:spPr bwMode="auto">
          <a:xfrm>
            <a:off x="214313" y="765175"/>
            <a:ext cx="8597900" cy="477838"/>
          </a:xfrm>
          <a:prstGeom prst="rect">
            <a:avLst/>
          </a:prstGeom>
          <a:noFill/>
          <a:ln w="9525" algn="ctr">
            <a:noFill/>
            <a:miter lim="800000"/>
            <a:headEnd/>
            <a:tailEnd/>
          </a:ln>
        </p:spPr>
        <p:txBody>
          <a:bodyPr lIns="0"/>
          <a:lstStyle/>
          <a:p>
            <a:pPr marL="1588" indent="-1588" eaLnBrk="0" hangingPunct="0">
              <a:spcBef>
                <a:spcPct val="20000"/>
              </a:spcBef>
            </a:pPr>
            <a:r>
              <a:rPr lang="ru-RU" b="1">
                <a:latin typeface="Lucida Sans Unicode" pitchFamily="34" charset="0"/>
              </a:rPr>
              <a:t>Показание: лечение рецидива глиобластомы</a:t>
            </a:r>
          </a:p>
          <a:p>
            <a:pPr marL="1588" indent="-1588" eaLnBrk="0" hangingPunct="0">
              <a:spcBef>
                <a:spcPct val="20000"/>
              </a:spcBef>
              <a:buFontTx/>
              <a:buChar char="•"/>
            </a:pPr>
            <a:r>
              <a:rPr lang="ru-RU" b="1">
                <a:latin typeface="Lucida Sans Unicode" pitchFamily="34" charset="0"/>
              </a:rPr>
              <a:t> </a:t>
            </a:r>
            <a:r>
              <a:rPr lang="ru-RU">
                <a:latin typeface="Lucida Sans Unicode" pitchFamily="34" charset="0"/>
              </a:rPr>
              <a:t>в монотерапии</a:t>
            </a:r>
          </a:p>
          <a:p>
            <a:pPr marL="1588" indent="-1588" eaLnBrk="0" hangingPunct="0">
              <a:spcBef>
                <a:spcPct val="20000"/>
              </a:spcBef>
              <a:buFontTx/>
              <a:buChar char="•"/>
            </a:pPr>
            <a:r>
              <a:rPr lang="ru-RU">
                <a:latin typeface="Lucida Sans Unicode" pitchFamily="34" charset="0"/>
              </a:rPr>
              <a:t> в комбинации с иринотеканом</a:t>
            </a:r>
            <a:endParaRPr lang="en-US">
              <a:latin typeface="Lucida Sans Unicode" pitchFamily="34" charset="0"/>
            </a:endParaRPr>
          </a:p>
        </p:txBody>
      </p:sp>
      <p:sp>
        <p:nvSpPr>
          <p:cNvPr id="46104" name="Text Box 28"/>
          <p:cNvSpPr txBox="1">
            <a:spLocks noChangeArrowheads="1"/>
          </p:cNvSpPr>
          <p:nvPr/>
        </p:nvSpPr>
        <p:spPr bwMode="auto">
          <a:xfrm>
            <a:off x="134938" y="2297113"/>
            <a:ext cx="3598862" cy="366712"/>
          </a:xfrm>
          <a:prstGeom prst="rect">
            <a:avLst/>
          </a:prstGeom>
          <a:noFill/>
          <a:ln w="9525">
            <a:noFill/>
            <a:miter lim="800000"/>
            <a:headEnd/>
            <a:tailEnd/>
          </a:ln>
        </p:spPr>
        <p:txBody>
          <a:bodyPr wrap="none">
            <a:spAutoFit/>
          </a:bodyPr>
          <a:lstStyle/>
          <a:p>
            <a:pPr>
              <a:buFontTx/>
              <a:buChar char="•"/>
            </a:pPr>
            <a:r>
              <a:rPr lang="ru-RU" b="1"/>
              <a:t> 10 мг/ кг один раз в 2 недели</a:t>
            </a:r>
            <a:endParaRPr lang="en-US" b="1"/>
          </a:p>
        </p:txBody>
      </p:sp>
      <p:sp>
        <p:nvSpPr>
          <p:cNvPr id="46105" name="Text Box 29"/>
          <p:cNvSpPr txBox="1">
            <a:spLocks noChangeArrowheads="1"/>
          </p:cNvSpPr>
          <p:nvPr/>
        </p:nvSpPr>
        <p:spPr bwMode="auto">
          <a:xfrm>
            <a:off x="107950" y="4149725"/>
            <a:ext cx="3598863" cy="366713"/>
          </a:xfrm>
          <a:prstGeom prst="rect">
            <a:avLst/>
          </a:prstGeom>
          <a:noFill/>
          <a:ln w="9525">
            <a:noFill/>
            <a:miter lim="800000"/>
            <a:headEnd/>
            <a:tailEnd/>
          </a:ln>
        </p:spPr>
        <p:txBody>
          <a:bodyPr wrap="none">
            <a:spAutoFit/>
          </a:bodyPr>
          <a:lstStyle/>
          <a:p>
            <a:pPr>
              <a:buFontTx/>
              <a:buChar char="•"/>
            </a:pPr>
            <a:r>
              <a:rPr lang="ru-RU" b="1"/>
              <a:t> 15 мг/ кг один раз в 3 недели</a:t>
            </a:r>
            <a:endParaRPr lang="en-US" b="1"/>
          </a:p>
        </p:txBody>
      </p:sp>
      <p:sp>
        <p:nvSpPr>
          <p:cNvPr id="46106" name="Rectangle 2"/>
          <p:cNvSpPr>
            <a:spLocks noChangeArrowheads="1"/>
          </p:cNvSpPr>
          <p:nvPr/>
        </p:nvSpPr>
        <p:spPr bwMode="invGray">
          <a:xfrm>
            <a:off x="179388" y="161925"/>
            <a:ext cx="8353425" cy="890588"/>
          </a:xfrm>
          <a:prstGeom prst="rect">
            <a:avLst/>
          </a:prstGeom>
          <a:noFill/>
          <a:ln w="9525">
            <a:noFill/>
            <a:miter lim="800000"/>
            <a:headEnd/>
            <a:tailEnd/>
          </a:ln>
        </p:spPr>
        <p:txBody>
          <a:bodyPr lIns="45720" rIns="45720"/>
          <a:lstStyle/>
          <a:p>
            <a:pPr>
              <a:buClr>
                <a:schemeClr val="accent1"/>
              </a:buClr>
              <a:buSzPct val="68000"/>
              <a:buFont typeface="Wingdings 3" pitchFamily="18" charset="2"/>
              <a:buNone/>
            </a:pPr>
            <a:r>
              <a:rPr lang="ru-RU" sz="2800" b="1">
                <a:latin typeface="Lucida Sans Unicode" pitchFamily="34" charset="0"/>
              </a:rPr>
              <a:t>Показание и режим дозирования</a:t>
            </a:r>
            <a:endParaRPr lang="en-US" sz="2800">
              <a:latin typeface="Lucida Sans Unicode" pitchFamily="34" charset="0"/>
            </a:endParaRPr>
          </a:p>
        </p:txBody>
      </p:sp>
    </p:spTree>
  </p:cSld>
  <p:clrMapOvr>
    <a:masterClrMapping/>
  </p:clrMapOvr>
  <p:transition/>
  <p:timing>
    <p:tnLst>
      <p:par>
        <p:cTn id="1" dur="indefinite" restart="never" nodeType="tmRoot"/>
      </p:par>
    </p:tnLst>
  </p:timing>
</p:sld>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Custom Design">
  <a:themeElements>
    <a:clrScheme name="ONC Colors">
      <a:dk1>
        <a:srgbClr val="CDCDCF"/>
      </a:dk1>
      <a:lt1>
        <a:srgbClr val="FFFFFF"/>
      </a:lt1>
      <a:dk2>
        <a:srgbClr val="00003E"/>
      </a:dk2>
      <a:lt2>
        <a:srgbClr val="F8F45A"/>
      </a:lt2>
      <a:accent1>
        <a:srgbClr val="12AD2B"/>
      </a:accent1>
      <a:accent2>
        <a:srgbClr val="5AAACE"/>
      </a:accent2>
      <a:accent3>
        <a:srgbClr val="F6A108"/>
      </a:accent3>
      <a:accent4>
        <a:srgbClr val="4FAD26"/>
      </a:accent4>
      <a:accent5>
        <a:srgbClr val="2B85B8"/>
      </a:accent5>
      <a:accent6>
        <a:srgbClr val="8B3D9A"/>
      </a:accent6>
      <a:hlink>
        <a:srgbClr val="F6A108"/>
      </a:hlink>
      <a:folHlink>
        <a:srgbClr val="8B3D9A"/>
      </a:folHlink>
    </a:clrScheme>
    <a:fontScheme name="Custom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90000"/>
          </a:lnSpc>
          <a:spcBef>
            <a:spcPct val="35000"/>
          </a:spcBef>
          <a:spcAft>
            <a:spcPct val="25000"/>
          </a:spcAft>
          <a:buClr>
            <a:schemeClr val="folHlink"/>
          </a:buClr>
          <a:buSzTx/>
          <a:buFont typeface="Wingdings" pitchFamily="2" charset="2"/>
          <a:buChar char="§"/>
          <a:tabLst/>
          <a:defRPr kumimoji="0" lang="en-US" sz="2400" b="0" i="0" u="none" strike="noStrike" cap="none" normalizeH="0" baseline="0" smtClean="0">
            <a:ln>
              <a:noFill/>
            </a:ln>
            <a:solidFill>
              <a:schemeClr val="tx1"/>
            </a:solidFill>
            <a:effectLst/>
            <a:latin typeface="Arial" charset="0"/>
          </a:defRPr>
        </a:defPPr>
      </a:lstStyle>
    </a:spDef>
    <a:lnDef>
      <a:spPr bwMode="auto">
        <a:noFill/>
        <a:ln w="28575" cap="flat" cmpd="sng" algn="ctr">
          <a:solidFill>
            <a:schemeClr val="tx1"/>
          </a:solidFill>
          <a:prstDash val="solid"/>
          <a:round/>
          <a:headEnd type="none" w="med" len="med"/>
          <a:tailEnd type="none" w="med" len="med"/>
        </a:ln>
        <a:effectLst/>
      </a:spPr>
      <a:bodyPr/>
      <a:lstStyle/>
    </a:lnDef>
  </a:objectDefaults>
  <a:extraClrSchemeLst>
    <a:extraClrScheme>
      <a:clrScheme name="Custom Design 1">
        <a:dk1>
          <a:srgbClr val="CDCDCF"/>
        </a:dk1>
        <a:lt1>
          <a:srgbClr val="FFFFFF"/>
        </a:lt1>
        <a:dk2>
          <a:srgbClr val="00003E"/>
        </a:dk2>
        <a:lt2>
          <a:srgbClr val="F8F45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8B3D9A"/>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Custom Design">
  <a:themeElements>
    <a:clrScheme name="3_Custom Design 1">
      <a:dk1>
        <a:srgbClr val="CDCDCF"/>
      </a:dk1>
      <a:lt1>
        <a:srgbClr val="FFFFFF"/>
      </a:lt1>
      <a:dk2>
        <a:srgbClr val="00003E"/>
      </a:dk2>
      <a:lt2>
        <a:srgbClr val="F8F45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8B3D9A"/>
      </a:folHlink>
    </a:clrScheme>
    <a:fontScheme name="3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Custom Design 1">
        <a:dk1>
          <a:srgbClr val="CDCDCF"/>
        </a:dk1>
        <a:lt1>
          <a:srgbClr val="FFFFFF"/>
        </a:lt1>
        <a:dk2>
          <a:srgbClr val="00003E"/>
        </a:dk2>
        <a:lt2>
          <a:srgbClr val="F8F45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8B3D9A"/>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Custom Design">
  <a:themeElements>
    <a:clrScheme name="4_Custom Design 1">
      <a:dk1>
        <a:srgbClr val="CDCDCF"/>
      </a:dk1>
      <a:lt1>
        <a:srgbClr val="FFFFFF"/>
      </a:lt1>
      <a:dk2>
        <a:srgbClr val="00003E"/>
      </a:dk2>
      <a:lt2>
        <a:srgbClr val="F8F45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8B3D9A"/>
      </a:folHlink>
    </a:clrScheme>
    <a:fontScheme name="4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Custom Design 1">
        <a:dk1>
          <a:srgbClr val="CDCDCF"/>
        </a:dk1>
        <a:lt1>
          <a:srgbClr val="FFFFFF"/>
        </a:lt1>
        <a:dk2>
          <a:srgbClr val="00003E"/>
        </a:dk2>
        <a:lt2>
          <a:srgbClr val="F8F45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8B3D9A"/>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Custom Design">
  <a:themeElements>
    <a:clrScheme name="5_Custom Design 1">
      <a:dk1>
        <a:srgbClr val="CDCDCF"/>
      </a:dk1>
      <a:lt1>
        <a:srgbClr val="FFFFFF"/>
      </a:lt1>
      <a:dk2>
        <a:srgbClr val="00003E"/>
      </a:dk2>
      <a:lt2>
        <a:srgbClr val="F8F45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8B3D9A"/>
      </a:folHlink>
    </a:clrScheme>
    <a:fontScheme name="5_Custom Desig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Custom Design 1">
        <a:dk1>
          <a:srgbClr val="CDCDCF"/>
        </a:dk1>
        <a:lt1>
          <a:srgbClr val="FFFFFF"/>
        </a:lt1>
        <a:dk2>
          <a:srgbClr val="00003E"/>
        </a:dk2>
        <a:lt2>
          <a:srgbClr val="F8F45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8B3D9A"/>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CCO_RecurrentGBM_Batchelor (1)</Template>
  <TotalTime>5606</TotalTime>
  <Words>2618</Words>
  <Application>Microsoft Office PowerPoint</Application>
  <PresentationFormat>Экран (4:3)</PresentationFormat>
  <Paragraphs>645</Paragraphs>
  <Slides>45</Slides>
  <Notes>22</Notes>
  <HiddenSlides>0</HiddenSlides>
  <MMClips>1</MMClips>
  <ScaleCrop>false</ScaleCrop>
  <HeadingPairs>
    <vt:vector size="8" baseType="variant">
      <vt:variant>
        <vt:lpstr>Использованные шрифты</vt:lpstr>
      </vt:variant>
      <vt:variant>
        <vt:i4>16</vt:i4>
      </vt:variant>
      <vt:variant>
        <vt:lpstr>Тема</vt:lpstr>
      </vt:variant>
      <vt:variant>
        <vt:i4>5</vt:i4>
      </vt:variant>
      <vt:variant>
        <vt:lpstr>Внедренные серверы OLE</vt:lpstr>
      </vt:variant>
      <vt:variant>
        <vt:i4>2</vt:i4>
      </vt:variant>
      <vt:variant>
        <vt:lpstr>Заголовки слайдов</vt:lpstr>
      </vt:variant>
      <vt:variant>
        <vt:i4>45</vt:i4>
      </vt:variant>
    </vt:vector>
  </HeadingPairs>
  <TitlesOfParts>
    <vt:vector size="68" baseType="lpstr">
      <vt:lpstr>Arial Unicode MS</vt:lpstr>
      <vt:lpstr>MS PGothic</vt:lpstr>
      <vt:lpstr>MS PGothic</vt:lpstr>
      <vt:lpstr>Arial</vt:lpstr>
      <vt:lpstr>Calibri</vt:lpstr>
      <vt:lpstr>Garamond</vt:lpstr>
      <vt:lpstr>Imago</vt:lpstr>
      <vt:lpstr>Lucida Sans Unicode</vt:lpstr>
      <vt:lpstr>MS Hei</vt:lpstr>
      <vt:lpstr>Symbol</vt:lpstr>
      <vt:lpstr>Tahoma</vt:lpstr>
      <vt:lpstr>Times New Roman</vt:lpstr>
      <vt:lpstr>Verdana</vt:lpstr>
      <vt:lpstr>Wingdings</vt:lpstr>
      <vt:lpstr>Wingdings 2</vt:lpstr>
      <vt:lpstr>Wingdings 3</vt:lpstr>
      <vt:lpstr>Custom Design</vt:lpstr>
      <vt:lpstr>3_Custom Design</vt:lpstr>
      <vt:lpstr>4_Custom Design</vt:lpstr>
      <vt:lpstr>5_Custom Design</vt:lpstr>
      <vt:lpstr>Открытая</vt:lpstr>
      <vt:lpstr>Chart</vt:lpstr>
      <vt:lpstr>Document</vt:lpstr>
      <vt:lpstr>Презентация PowerPoint</vt:lpstr>
      <vt:lpstr>Распределение первичных опухолей ЦНС по гистологии в США</vt:lpstr>
      <vt:lpstr>Подтипы первичных астроцитарных опухолей ЦНС</vt:lpstr>
      <vt:lpstr>Комплексная  терапия  больных  глиальными  опухолями  </vt:lpstr>
      <vt:lpstr>Хирургия</vt:lpstr>
      <vt:lpstr>Фибриллярная астроцитома ствола    до                  после операции</vt:lpstr>
      <vt:lpstr>Верхом на коне и галопом через 8 лет после операции</vt:lpstr>
      <vt:lpstr>ОСНОВНЫЕ ЦЕЛИ ХИРУРГИИ  ПРИ ЗЛОКАЧЕСТВЕННЫХ ГЛИОМАХ </vt:lpstr>
      <vt:lpstr>Презентация PowerPoint</vt:lpstr>
      <vt:lpstr>Радикальная резекция (GTR) и качество жизни (Brown et al. Neurosurg 57(3):495-504, 2005) </vt:lpstr>
      <vt:lpstr>Рандомизированные исследования радикальных удалений злокачественных глиом</vt:lpstr>
      <vt:lpstr>Современная операционная </vt:lpstr>
      <vt:lpstr>Нейронавигационное попадание в опухоль</vt:lpstr>
      <vt:lpstr>Подход и удаление опухоли</vt:lpstr>
      <vt:lpstr>5 ALA окрашивание</vt:lpstr>
      <vt:lpstr>Презентация PowerPoint</vt:lpstr>
      <vt:lpstr>Презентация PowerPoint</vt:lpstr>
      <vt:lpstr>Презентация PowerPoint</vt:lpstr>
      <vt:lpstr>Лекарственное лечение</vt:lpstr>
      <vt:lpstr>Презентация PowerPoint</vt:lpstr>
      <vt:lpstr>Презентация PowerPoint</vt:lpstr>
      <vt:lpstr>Презентация PowerPoint</vt:lpstr>
      <vt:lpstr>Презентация PowerPoint</vt:lpstr>
      <vt:lpstr>Журнал вопросы нейрохирургии  им. Н.Н. Бурденко №4, 2006 ,С. 10-14</vt:lpstr>
      <vt:lpstr>Химиотерапия Темодалом + лучевая терапия при ГБМ после радикального удаления</vt:lpstr>
      <vt:lpstr>Презентация PowerPoint</vt:lpstr>
      <vt:lpstr>9 лет после удаления ГБМ</vt:lpstr>
      <vt:lpstr>Рецидив ГБМ до                  через 3              3.5года                                          ЧТО ДЕЛАТЬ?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Авастин в лечении   больных с рецидивом глиобластомы</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Treatment Paradigms in Recurrent GBM: Today’s Options and Tomorrow’s Promising Directions</dc:title>
  <dc:creator>Алёшка</dc:creator>
  <cp:lastModifiedBy>Владимир Муртазин</cp:lastModifiedBy>
  <cp:revision>205</cp:revision>
  <dcterms:created xsi:type="dcterms:W3CDTF">2009-11-11T21:18:31Z</dcterms:created>
  <dcterms:modified xsi:type="dcterms:W3CDTF">2015-04-09T16:37:54Z</dcterms:modified>
</cp:coreProperties>
</file>