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34"/>
  </p:notesMasterIdLst>
  <p:sldIdLst>
    <p:sldId id="256" r:id="rId2"/>
    <p:sldId id="331" r:id="rId3"/>
    <p:sldId id="336" r:id="rId4"/>
    <p:sldId id="318" r:id="rId5"/>
    <p:sldId id="293" r:id="rId6"/>
    <p:sldId id="321" r:id="rId7"/>
    <p:sldId id="279" r:id="rId8"/>
    <p:sldId id="282" r:id="rId9"/>
    <p:sldId id="301" r:id="rId10"/>
    <p:sldId id="346" r:id="rId11"/>
    <p:sldId id="353" r:id="rId12"/>
    <p:sldId id="348" r:id="rId13"/>
    <p:sldId id="341" r:id="rId14"/>
    <p:sldId id="342" r:id="rId15"/>
    <p:sldId id="297" r:id="rId16"/>
    <p:sldId id="298" r:id="rId17"/>
    <p:sldId id="299" r:id="rId18"/>
    <p:sldId id="300" r:id="rId19"/>
    <p:sldId id="347" r:id="rId20"/>
    <p:sldId id="343" r:id="rId21"/>
    <p:sldId id="349" r:id="rId22"/>
    <p:sldId id="350" r:id="rId23"/>
    <p:sldId id="351" r:id="rId24"/>
    <p:sldId id="339" r:id="rId25"/>
    <p:sldId id="323" r:id="rId26"/>
    <p:sldId id="324" r:id="rId27"/>
    <p:sldId id="344" r:id="rId28"/>
    <p:sldId id="345" r:id="rId29"/>
    <p:sldId id="337" r:id="rId30"/>
    <p:sldId id="338" r:id="rId31"/>
    <p:sldId id="340" r:id="rId32"/>
    <p:sldId id="27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70" d="100"/>
          <a:sy n="70" d="100"/>
        </p:scale>
        <p:origin x="138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err="1" smtClean="0"/>
              <a:t>Менингиомы</a:t>
            </a:r>
            <a:r>
              <a:rPr lang="ru-RU" dirty="0" smtClean="0"/>
              <a:t>       </a:t>
            </a: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58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c:rich>
      </c:tx>
      <c:layout>
        <c:manualLayout>
          <c:xMode val="edge"/>
          <c:yMode val="edge"/>
          <c:x val="0.3121001492496640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3993955814576694"/>
          <c:y val="0.26932588556345399"/>
          <c:w val="0.59005692325409886"/>
          <c:h val="0.664955730647770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основания черепа</c:v>
                </c:pt>
                <c:pt idx="1">
                  <c:v>парасагиттальные</c:v>
                </c:pt>
                <c:pt idx="2">
                  <c:v>конвекситальные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30</c:v>
                </c:pt>
                <c:pt idx="1">
                  <c:v>12</c:v>
                </c:pt>
                <c:pt idx="2">
                  <c:v>16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269045392"/>
        <c:axId val="-269044848"/>
      </c:barChart>
      <c:valAx>
        <c:axId val="-2690448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69045392"/>
        <c:crosses val="autoZero"/>
        <c:crossBetween val="between"/>
      </c:valAx>
      <c:catAx>
        <c:axId val="-26904539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crossAx val="-269044848"/>
        <c:crosses val="autoZero"/>
        <c:auto val="1"/>
        <c:lblAlgn val="ctr"/>
        <c:lblOffset val="100"/>
        <c:noMultiLvlLbl val="0"/>
      </c:cat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Другие сосудистые опухоли      </a:t>
            </a: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c:rich>
      </c:tx>
      <c:layout>
        <c:manualLayout>
          <c:xMode val="edge"/>
          <c:yMode val="edge"/>
          <c:x val="0.25839414307501185"/>
          <c:y val="3.513390620630267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41762594560200378"/>
          <c:y val="0.1635592457874375"/>
          <c:w val="0.56017260708406136"/>
          <c:h val="0.7711476421217691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</a:t>
                    </a:r>
                    <a:endParaRPr lang="ru-RU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Параганглиома</c:v>
                </c:pt>
                <c:pt idx="1">
                  <c:v>ангиофиброма</c:v>
                </c:pt>
                <c:pt idx="2">
                  <c:v>метастазы нейробластомы</c:v>
                </c:pt>
                <c:pt idx="3">
                  <c:v>гемангиобластома</c:v>
                </c:pt>
                <c:pt idx="4">
                  <c:v>гистиоцитома</c:v>
                </c:pt>
                <c:pt idx="5">
                  <c:v>гемангиоперицитома</c:v>
                </c:pt>
                <c:pt idx="6">
                  <c:v>гемангиоэндотелиома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9</c:v>
                </c:pt>
                <c:pt idx="1">
                  <c:v>3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506391552"/>
        <c:axId val="-506393184"/>
      </c:barChart>
      <c:catAx>
        <c:axId val="-50639155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crossAx val="-506393184"/>
        <c:crosses val="autoZero"/>
        <c:auto val="1"/>
        <c:lblAlgn val="ctr"/>
        <c:lblOffset val="100"/>
        <c:noMultiLvlLbl val="0"/>
      </c:catAx>
      <c:valAx>
        <c:axId val="-5063931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5063915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Мл/см3</a:t>
            </a:r>
            <a:endParaRPr lang="ru-RU" dirty="0"/>
          </a:p>
        </c:rich>
      </c:tx>
      <c:layout/>
      <c:overlay val="0"/>
    </c:title>
    <c:autoTitleDeleted val="0"/>
    <c:view3D>
      <c:rotX val="15"/>
      <c:rotY val="20"/>
      <c:rAngAx val="0"/>
    </c:view3D>
    <c:floor>
      <c:thickness val="0"/>
      <c:spPr>
        <a:noFill/>
        <a:ln>
          <a:noFill/>
        </a:ln>
      </c:spPr>
    </c:floor>
    <c:sideWall>
      <c:thickness val="0"/>
      <c:spPr>
        <a:noFill/>
      </c:spPr>
    </c:sideWall>
    <c:backWall>
      <c:thickness val="0"/>
      <c:spPr>
        <a:noFill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после эмболизации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конвекситальные</c:v>
                </c:pt>
                <c:pt idx="1">
                  <c:v>базальные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5.48</c:v>
                </c:pt>
                <c:pt idx="1">
                  <c:v>9.5399999999999991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 эмболизации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конвекситальные</c:v>
                </c:pt>
                <c:pt idx="1">
                  <c:v>базальные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10.82</c:v>
                </c:pt>
                <c:pt idx="1">
                  <c:v>20.66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-261664432"/>
        <c:axId val="-261659536"/>
        <c:axId val="0"/>
      </c:bar3DChart>
      <c:catAx>
        <c:axId val="-261664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-261659536"/>
        <c:crosses val="autoZero"/>
        <c:auto val="1"/>
        <c:lblAlgn val="ctr"/>
        <c:lblOffset val="100"/>
        <c:noMultiLvlLbl val="0"/>
      </c:catAx>
      <c:valAx>
        <c:axId val="-261659536"/>
        <c:scaling>
          <c:orientation val="minMax"/>
        </c:scaling>
        <c:delete val="1"/>
        <c:axPos val="b"/>
        <c:majorGridlines/>
        <c:numFmt formatCode="General" sourceLinked="1"/>
        <c:majorTickMark val="none"/>
        <c:minorTickMark val="none"/>
        <c:tickLblPos val="nextTo"/>
        <c:crossAx val="-261664432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zero"/>
    <c:showDLblsOverMax val="0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9143C2-2F09-4F6C-AE49-6CFD33F0B957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87EAB27-14AA-4F7D-8561-1027454B9D88}">
      <dgm:prSet phldrT="[Текст]"/>
      <dgm:spPr>
        <a:noFill/>
        <a:ln w="63500"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i="1" dirty="0" err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Менингиомы</a:t>
          </a:r>
          <a:endParaRPr lang="ru-RU" i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84CBCF-70D6-4CE5-ACAC-656E86533DCA}" type="parTrans" cxnId="{F83BA373-7962-4946-9482-D6FDA49A1F50}">
      <dgm:prSet/>
      <dgm:spPr/>
      <dgm:t>
        <a:bodyPr/>
        <a:lstStyle/>
        <a:p>
          <a:endParaRPr lang="ru-RU"/>
        </a:p>
      </dgm:t>
    </dgm:pt>
    <dgm:pt modelId="{585D0C6C-13AD-45C1-9E50-BFA6A48D9C04}" type="sibTrans" cxnId="{F83BA373-7962-4946-9482-D6FDA49A1F50}">
      <dgm:prSet/>
      <dgm:spPr/>
      <dgm:t>
        <a:bodyPr/>
        <a:lstStyle/>
        <a:p>
          <a:endParaRPr lang="ru-RU"/>
        </a:p>
      </dgm:t>
    </dgm:pt>
    <dgm:pt modelId="{141B7848-2CFD-4D57-9385-E021E738EB6B}">
      <dgm:prSet phldrT="[Текст]" custT="1"/>
      <dgm:spPr/>
      <dgm:t>
        <a:bodyPr/>
        <a:lstStyle/>
        <a:p>
          <a:r>
            <a:rPr lang="ru-RU" sz="2000" dirty="0" smtClean="0"/>
            <a:t>Тотальное удаление</a:t>
          </a:r>
        </a:p>
        <a:p>
          <a:r>
            <a:rPr lang="ru-RU" sz="2800" b="1" dirty="0" smtClean="0"/>
            <a:t>47</a:t>
          </a:r>
          <a:endParaRPr lang="ru-RU" sz="2800" b="1" dirty="0"/>
        </a:p>
      </dgm:t>
    </dgm:pt>
    <dgm:pt modelId="{35E61775-1F06-4D23-A251-AEC971E03323}" type="parTrans" cxnId="{5620488E-7632-4170-A6EB-5AFC7EB768C2}">
      <dgm:prSet/>
      <dgm:spPr/>
      <dgm:t>
        <a:bodyPr/>
        <a:lstStyle/>
        <a:p>
          <a:endParaRPr lang="ru-RU"/>
        </a:p>
      </dgm:t>
    </dgm:pt>
    <dgm:pt modelId="{CE577320-B958-4E22-8CE2-CA5085E144C9}" type="sibTrans" cxnId="{5620488E-7632-4170-A6EB-5AFC7EB768C2}">
      <dgm:prSet/>
      <dgm:spPr/>
      <dgm:t>
        <a:bodyPr/>
        <a:lstStyle/>
        <a:p>
          <a:endParaRPr lang="ru-RU"/>
        </a:p>
      </dgm:t>
    </dgm:pt>
    <dgm:pt modelId="{F55B85C5-1CBA-4CB8-B5D5-414CD3D0CEE1}">
      <dgm:prSet phldrT="[Текст]" custT="1"/>
      <dgm:spPr/>
      <dgm:t>
        <a:bodyPr/>
        <a:lstStyle/>
        <a:p>
          <a:r>
            <a:rPr lang="ru-RU" sz="2000" dirty="0" smtClean="0"/>
            <a:t>Лучевая терапия</a:t>
          </a:r>
        </a:p>
        <a:p>
          <a:r>
            <a:rPr lang="ru-RU" sz="2800" b="1" dirty="0" smtClean="0"/>
            <a:t>2</a:t>
          </a:r>
          <a:endParaRPr lang="ru-RU" sz="2800" b="1" dirty="0"/>
        </a:p>
      </dgm:t>
    </dgm:pt>
    <dgm:pt modelId="{C0FCE1F9-EBC4-4083-B461-A24F1EEF361C}" type="parTrans" cxnId="{7838EEE8-B8BA-4729-9832-4DFF6D330EC2}">
      <dgm:prSet/>
      <dgm:spPr/>
      <dgm:t>
        <a:bodyPr/>
        <a:lstStyle/>
        <a:p>
          <a:endParaRPr lang="ru-RU"/>
        </a:p>
      </dgm:t>
    </dgm:pt>
    <dgm:pt modelId="{50655CD9-B786-4DF4-80EF-54DE82E8FC3F}" type="sibTrans" cxnId="{7838EEE8-B8BA-4729-9832-4DFF6D330EC2}">
      <dgm:prSet/>
      <dgm:spPr/>
      <dgm:t>
        <a:bodyPr/>
        <a:lstStyle/>
        <a:p>
          <a:endParaRPr lang="ru-RU"/>
        </a:p>
      </dgm:t>
    </dgm:pt>
    <dgm:pt modelId="{DF228C43-7278-4A62-A0DB-D2D30EA89E6E}">
      <dgm:prSet phldrT="[Текст]" custT="1"/>
      <dgm:spPr/>
      <dgm:t>
        <a:bodyPr/>
        <a:lstStyle/>
        <a:p>
          <a:r>
            <a:rPr lang="ru-RU" sz="2000" dirty="0" smtClean="0"/>
            <a:t>Наблюдение</a:t>
          </a:r>
        </a:p>
        <a:p>
          <a:r>
            <a:rPr lang="en-US" sz="2800" b="1" dirty="0" smtClean="0"/>
            <a:t>7</a:t>
          </a:r>
          <a:endParaRPr lang="ru-RU" sz="2800" b="1" dirty="0"/>
        </a:p>
      </dgm:t>
    </dgm:pt>
    <dgm:pt modelId="{27A13880-F2CB-4C25-A785-2BEF472438B6}" type="parTrans" cxnId="{399AA7FF-4E73-417D-B56A-602FD1C09700}">
      <dgm:prSet/>
      <dgm:spPr/>
      <dgm:t>
        <a:bodyPr/>
        <a:lstStyle/>
        <a:p>
          <a:endParaRPr lang="ru-RU"/>
        </a:p>
      </dgm:t>
    </dgm:pt>
    <dgm:pt modelId="{87273FCF-C9AD-46BC-8C21-10AE87D2F02F}" type="sibTrans" cxnId="{399AA7FF-4E73-417D-B56A-602FD1C09700}">
      <dgm:prSet/>
      <dgm:spPr/>
      <dgm:t>
        <a:bodyPr/>
        <a:lstStyle/>
        <a:p>
          <a:endParaRPr lang="ru-RU"/>
        </a:p>
      </dgm:t>
    </dgm:pt>
    <dgm:pt modelId="{21327FA6-BE69-4B54-80F1-F237DF7B1B4B}" type="pres">
      <dgm:prSet presAssocID="{759143C2-2F09-4F6C-AE49-6CFD33F0B95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A484276-2ADF-431E-8A93-934E0056A57B}" type="pres">
      <dgm:prSet presAssocID="{987EAB27-14AA-4F7D-8561-1027454B9D88}" presName="root" presStyleCnt="0"/>
      <dgm:spPr/>
    </dgm:pt>
    <dgm:pt modelId="{FF190E80-B873-4D7F-8570-57695E6CE84F}" type="pres">
      <dgm:prSet presAssocID="{987EAB27-14AA-4F7D-8561-1027454B9D88}" presName="rootComposite" presStyleCnt="0"/>
      <dgm:spPr/>
    </dgm:pt>
    <dgm:pt modelId="{C6ECF17E-DB97-485F-97D3-B2F78D647D05}" type="pres">
      <dgm:prSet presAssocID="{987EAB27-14AA-4F7D-8561-1027454B9D88}" presName="rootText" presStyleLbl="node1" presStyleIdx="0" presStyleCnt="1" custScaleX="136380"/>
      <dgm:spPr/>
      <dgm:t>
        <a:bodyPr/>
        <a:lstStyle/>
        <a:p>
          <a:endParaRPr lang="ru-RU"/>
        </a:p>
      </dgm:t>
    </dgm:pt>
    <dgm:pt modelId="{AB4B93A2-F372-439B-8079-E9F71FCFF97D}" type="pres">
      <dgm:prSet presAssocID="{987EAB27-14AA-4F7D-8561-1027454B9D88}" presName="rootConnector" presStyleLbl="node1" presStyleIdx="0" presStyleCnt="1"/>
      <dgm:spPr/>
      <dgm:t>
        <a:bodyPr/>
        <a:lstStyle/>
        <a:p>
          <a:endParaRPr lang="ru-RU"/>
        </a:p>
      </dgm:t>
    </dgm:pt>
    <dgm:pt modelId="{E605BAB6-E56D-48C3-BBC9-EE7B6427FD16}" type="pres">
      <dgm:prSet presAssocID="{987EAB27-14AA-4F7D-8561-1027454B9D88}" presName="childShape" presStyleCnt="0"/>
      <dgm:spPr/>
    </dgm:pt>
    <dgm:pt modelId="{C0B13E3D-41E6-4ED2-A941-A0CDB48D4522}" type="pres">
      <dgm:prSet presAssocID="{35E61775-1F06-4D23-A251-AEC971E03323}" presName="Name13" presStyleLbl="parChTrans1D2" presStyleIdx="0" presStyleCnt="3"/>
      <dgm:spPr/>
      <dgm:t>
        <a:bodyPr/>
        <a:lstStyle/>
        <a:p>
          <a:endParaRPr lang="ru-RU"/>
        </a:p>
      </dgm:t>
    </dgm:pt>
    <dgm:pt modelId="{DCC5DC49-17CB-4AAE-8226-2198947833FE}" type="pres">
      <dgm:prSet presAssocID="{141B7848-2CFD-4D57-9385-E021E738EB6B}" presName="childText" presStyleLbl="bgAcc1" presStyleIdx="0" presStyleCnt="3" custLinFactNeighborX="-12239" custLinFactNeighborY="5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9A80A-CB2E-408C-9E4B-2A143C78813C}" type="pres">
      <dgm:prSet presAssocID="{C0FCE1F9-EBC4-4083-B461-A24F1EEF361C}" presName="Name13" presStyleLbl="parChTrans1D2" presStyleIdx="1" presStyleCnt="3"/>
      <dgm:spPr/>
      <dgm:t>
        <a:bodyPr/>
        <a:lstStyle/>
        <a:p>
          <a:endParaRPr lang="ru-RU"/>
        </a:p>
      </dgm:t>
    </dgm:pt>
    <dgm:pt modelId="{8554BEE4-8FCB-4C86-9BCB-E12D774C4753}" type="pres">
      <dgm:prSet presAssocID="{F55B85C5-1CBA-4CB8-B5D5-414CD3D0CEE1}" presName="childText" presStyleLbl="bgAcc1" presStyleIdx="1" presStyleCnt="3" custScaleY="109815" custLinFactNeighborX="13988" custLinFactNeighborY="-125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345F0A-EDBE-4017-A75E-9121AA2A2CA8}" type="pres">
      <dgm:prSet presAssocID="{27A13880-F2CB-4C25-A785-2BEF472438B6}" presName="Name13" presStyleLbl="parChTrans1D2" presStyleIdx="2" presStyleCnt="3"/>
      <dgm:spPr/>
      <dgm:t>
        <a:bodyPr/>
        <a:lstStyle/>
        <a:p>
          <a:endParaRPr lang="ru-RU"/>
        </a:p>
      </dgm:t>
    </dgm:pt>
    <dgm:pt modelId="{8C2688A4-5F5A-405D-A3C9-31172613C90B}" type="pres">
      <dgm:prSet presAssocID="{DF228C43-7278-4A62-A0DB-D2D30EA89E6E}" presName="childText" presStyleLbl="bgAcc1" presStyleIdx="2" presStyleCnt="3" custLinFactNeighborX="44586" custLinFactNeighborY="-255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375861A-4C5E-48FF-A4EC-F5BE47A3215A}" type="presOf" srcId="{987EAB27-14AA-4F7D-8561-1027454B9D88}" destId="{C6ECF17E-DB97-485F-97D3-B2F78D647D05}" srcOrd="0" destOrd="0" presId="urn:microsoft.com/office/officeart/2005/8/layout/hierarchy3"/>
    <dgm:cxn modelId="{AF2E0E7F-9A43-4959-A4F3-4D6671793BE3}" type="presOf" srcId="{F55B85C5-1CBA-4CB8-B5D5-414CD3D0CEE1}" destId="{8554BEE4-8FCB-4C86-9BCB-E12D774C4753}" srcOrd="0" destOrd="0" presId="urn:microsoft.com/office/officeart/2005/8/layout/hierarchy3"/>
    <dgm:cxn modelId="{AEBA8B48-0A06-4D71-A49C-C107A282CDDD}" type="presOf" srcId="{35E61775-1F06-4D23-A251-AEC971E03323}" destId="{C0B13E3D-41E6-4ED2-A941-A0CDB48D4522}" srcOrd="0" destOrd="0" presId="urn:microsoft.com/office/officeart/2005/8/layout/hierarchy3"/>
    <dgm:cxn modelId="{7838EEE8-B8BA-4729-9832-4DFF6D330EC2}" srcId="{987EAB27-14AA-4F7D-8561-1027454B9D88}" destId="{F55B85C5-1CBA-4CB8-B5D5-414CD3D0CEE1}" srcOrd="1" destOrd="0" parTransId="{C0FCE1F9-EBC4-4083-B461-A24F1EEF361C}" sibTransId="{50655CD9-B786-4DF4-80EF-54DE82E8FC3F}"/>
    <dgm:cxn modelId="{6C8C4FAA-40B7-4144-A8DA-50BAAC8A9D74}" type="presOf" srcId="{C0FCE1F9-EBC4-4083-B461-A24F1EEF361C}" destId="{5809A80A-CB2E-408C-9E4B-2A143C78813C}" srcOrd="0" destOrd="0" presId="urn:microsoft.com/office/officeart/2005/8/layout/hierarchy3"/>
    <dgm:cxn modelId="{8C31A038-8544-4D8E-8C3D-316317AF64B4}" type="presOf" srcId="{DF228C43-7278-4A62-A0DB-D2D30EA89E6E}" destId="{8C2688A4-5F5A-405D-A3C9-31172613C90B}" srcOrd="0" destOrd="0" presId="urn:microsoft.com/office/officeart/2005/8/layout/hierarchy3"/>
    <dgm:cxn modelId="{8D709761-6E80-45B5-89E7-FD775C6C7284}" type="presOf" srcId="{987EAB27-14AA-4F7D-8561-1027454B9D88}" destId="{AB4B93A2-F372-439B-8079-E9F71FCFF97D}" srcOrd="1" destOrd="0" presId="urn:microsoft.com/office/officeart/2005/8/layout/hierarchy3"/>
    <dgm:cxn modelId="{F83BA373-7962-4946-9482-D6FDA49A1F50}" srcId="{759143C2-2F09-4F6C-AE49-6CFD33F0B957}" destId="{987EAB27-14AA-4F7D-8561-1027454B9D88}" srcOrd="0" destOrd="0" parTransId="{EA84CBCF-70D6-4CE5-ACAC-656E86533DCA}" sibTransId="{585D0C6C-13AD-45C1-9E50-BFA6A48D9C04}"/>
    <dgm:cxn modelId="{C7113363-2126-4A34-86B3-26D5C9F4CF5A}" type="presOf" srcId="{141B7848-2CFD-4D57-9385-E021E738EB6B}" destId="{DCC5DC49-17CB-4AAE-8226-2198947833FE}" srcOrd="0" destOrd="0" presId="urn:microsoft.com/office/officeart/2005/8/layout/hierarchy3"/>
    <dgm:cxn modelId="{19410260-2879-426B-83E1-13CAA1433B90}" type="presOf" srcId="{759143C2-2F09-4F6C-AE49-6CFD33F0B957}" destId="{21327FA6-BE69-4B54-80F1-F237DF7B1B4B}" srcOrd="0" destOrd="0" presId="urn:microsoft.com/office/officeart/2005/8/layout/hierarchy3"/>
    <dgm:cxn modelId="{399AA7FF-4E73-417D-B56A-602FD1C09700}" srcId="{987EAB27-14AA-4F7D-8561-1027454B9D88}" destId="{DF228C43-7278-4A62-A0DB-D2D30EA89E6E}" srcOrd="2" destOrd="0" parTransId="{27A13880-F2CB-4C25-A785-2BEF472438B6}" sibTransId="{87273FCF-C9AD-46BC-8C21-10AE87D2F02F}"/>
    <dgm:cxn modelId="{C86D2CAE-7EDC-48C6-8686-D7469DE29160}" type="presOf" srcId="{27A13880-F2CB-4C25-A785-2BEF472438B6}" destId="{D0345F0A-EDBE-4017-A75E-9121AA2A2CA8}" srcOrd="0" destOrd="0" presId="urn:microsoft.com/office/officeart/2005/8/layout/hierarchy3"/>
    <dgm:cxn modelId="{5620488E-7632-4170-A6EB-5AFC7EB768C2}" srcId="{987EAB27-14AA-4F7D-8561-1027454B9D88}" destId="{141B7848-2CFD-4D57-9385-E021E738EB6B}" srcOrd="0" destOrd="0" parTransId="{35E61775-1F06-4D23-A251-AEC971E03323}" sibTransId="{CE577320-B958-4E22-8CE2-CA5085E144C9}"/>
    <dgm:cxn modelId="{6F354A2A-2AB7-438D-AE26-5FC480444AF3}" type="presParOf" srcId="{21327FA6-BE69-4B54-80F1-F237DF7B1B4B}" destId="{EA484276-2ADF-431E-8A93-934E0056A57B}" srcOrd="0" destOrd="0" presId="urn:microsoft.com/office/officeart/2005/8/layout/hierarchy3"/>
    <dgm:cxn modelId="{06759730-5793-40AB-83CE-9AAF5543DF76}" type="presParOf" srcId="{EA484276-2ADF-431E-8A93-934E0056A57B}" destId="{FF190E80-B873-4D7F-8570-57695E6CE84F}" srcOrd="0" destOrd="0" presId="urn:microsoft.com/office/officeart/2005/8/layout/hierarchy3"/>
    <dgm:cxn modelId="{3E7057A0-8463-4898-8552-8D86C1CE1734}" type="presParOf" srcId="{FF190E80-B873-4D7F-8570-57695E6CE84F}" destId="{C6ECF17E-DB97-485F-97D3-B2F78D647D05}" srcOrd="0" destOrd="0" presId="urn:microsoft.com/office/officeart/2005/8/layout/hierarchy3"/>
    <dgm:cxn modelId="{07C5D869-2D5D-432F-AB95-2BE03FB39649}" type="presParOf" srcId="{FF190E80-B873-4D7F-8570-57695E6CE84F}" destId="{AB4B93A2-F372-439B-8079-E9F71FCFF97D}" srcOrd="1" destOrd="0" presId="urn:microsoft.com/office/officeart/2005/8/layout/hierarchy3"/>
    <dgm:cxn modelId="{7B636CF6-A00C-46FF-B68E-93BC77CD00FB}" type="presParOf" srcId="{EA484276-2ADF-431E-8A93-934E0056A57B}" destId="{E605BAB6-E56D-48C3-BBC9-EE7B6427FD16}" srcOrd="1" destOrd="0" presId="urn:microsoft.com/office/officeart/2005/8/layout/hierarchy3"/>
    <dgm:cxn modelId="{DB333388-C6C3-43AE-8DC3-A64EC835351F}" type="presParOf" srcId="{E605BAB6-E56D-48C3-BBC9-EE7B6427FD16}" destId="{C0B13E3D-41E6-4ED2-A941-A0CDB48D4522}" srcOrd="0" destOrd="0" presId="urn:microsoft.com/office/officeart/2005/8/layout/hierarchy3"/>
    <dgm:cxn modelId="{C61700EC-CAA0-4B84-B70F-A2DB36BE73DC}" type="presParOf" srcId="{E605BAB6-E56D-48C3-BBC9-EE7B6427FD16}" destId="{DCC5DC49-17CB-4AAE-8226-2198947833FE}" srcOrd="1" destOrd="0" presId="urn:microsoft.com/office/officeart/2005/8/layout/hierarchy3"/>
    <dgm:cxn modelId="{0DC716D3-7F3D-47CA-A22D-BBC4E76507C6}" type="presParOf" srcId="{E605BAB6-E56D-48C3-BBC9-EE7B6427FD16}" destId="{5809A80A-CB2E-408C-9E4B-2A143C78813C}" srcOrd="2" destOrd="0" presId="urn:microsoft.com/office/officeart/2005/8/layout/hierarchy3"/>
    <dgm:cxn modelId="{3977B33B-73C9-4EC7-A44F-87E4B2630307}" type="presParOf" srcId="{E605BAB6-E56D-48C3-BBC9-EE7B6427FD16}" destId="{8554BEE4-8FCB-4C86-9BCB-E12D774C4753}" srcOrd="3" destOrd="0" presId="urn:microsoft.com/office/officeart/2005/8/layout/hierarchy3"/>
    <dgm:cxn modelId="{A9C10072-B684-462C-A3F0-E07F91A49928}" type="presParOf" srcId="{E605BAB6-E56D-48C3-BBC9-EE7B6427FD16}" destId="{D0345F0A-EDBE-4017-A75E-9121AA2A2CA8}" srcOrd="4" destOrd="0" presId="urn:microsoft.com/office/officeart/2005/8/layout/hierarchy3"/>
    <dgm:cxn modelId="{278AB721-15AE-46E6-B963-6C9BBB689AC7}" type="presParOf" srcId="{E605BAB6-E56D-48C3-BBC9-EE7B6427FD16}" destId="{8C2688A4-5F5A-405D-A3C9-31172613C90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9143C2-2F09-4F6C-AE49-6CFD33F0B957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87EAB27-14AA-4F7D-8561-1027454B9D88}">
      <dgm:prSet phldrT="[Текст]"/>
      <dgm:spPr>
        <a:noFill/>
        <a:ln w="63500"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i="1" u="none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Прочие опухоли</a:t>
          </a:r>
          <a:endParaRPr lang="ru-RU" i="1" u="none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84CBCF-70D6-4CE5-ACAC-656E86533DCA}" type="parTrans" cxnId="{F83BA373-7962-4946-9482-D6FDA49A1F50}">
      <dgm:prSet/>
      <dgm:spPr/>
      <dgm:t>
        <a:bodyPr/>
        <a:lstStyle/>
        <a:p>
          <a:endParaRPr lang="ru-RU"/>
        </a:p>
      </dgm:t>
    </dgm:pt>
    <dgm:pt modelId="{585D0C6C-13AD-45C1-9E50-BFA6A48D9C04}" type="sibTrans" cxnId="{F83BA373-7962-4946-9482-D6FDA49A1F50}">
      <dgm:prSet/>
      <dgm:spPr/>
      <dgm:t>
        <a:bodyPr/>
        <a:lstStyle/>
        <a:p>
          <a:endParaRPr lang="ru-RU"/>
        </a:p>
      </dgm:t>
    </dgm:pt>
    <dgm:pt modelId="{141B7848-2CFD-4D57-9385-E021E738EB6B}">
      <dgm:prSet phldrT="[Текст]" custT="1"/>
      <dgm:spPr/>
      <dgm:t>
        <a:bodyPr/>
        <a:lstStyle/>
        <a:p>
          <a:r>
            <a:rPr lang="ru-RU" sz="2000" dirty="0" smtClean="0"/>
            <a:t>тотальное удаление</a:t>
          </a:r>
        </a:p>
        <a:p>
          <a:r>
            <a:rPr lang="ru-RU" sz="2800" b="1" dirty="0" smtClean="0">
              <a:solidFill>
                <a:schemeClr val="tx1">
                  <a:lumMod val="85000"/>
                  <a:lumOff val="15000"/>
                </a:schemeClr>
              </a:solidFill>
            </a:rPr>
            <a:t>6</a:t>
          </a:r>
          <a:endParaRPr lang="ru-RU" sz="28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35E61775-1F06-4D23-A251-AEC971E03323}" type="parTrans" cxnId="{5620488E-7632-4170-A6EB-5AFC7EB768C2}">
      <dgm:prSet/>
      <dgm:spPr/>
      <dgm:t>
        <a:bodyPr/>
        <a:lstStyle/>
        <a:p>
          <a:endParaRPr lang="ru-RU"/>
        </a:p>
      </dgm:t>
    </dgm:pt>
    <dgm:pt modelId="{CE577320-B958-4E22-8CE2-CA5085E144C9}" type="sibTrans" cxnId="{5620488E-7632-4170-A6EB-5AFC7EB768C2}">
      <dgm:prSet/>
      <dgm:spPr/>
      <dgm:t>
        <a:bodyPr/>
        <a:lstStyle/>
        <a:p>
          <a:endParaRPr lang="ru-RU"/>
        </a:p>
      </dgm:t>
    </dgm:pt>
    <dgm:pt modelId="{F55B85C5-1CBA-4CB8-B5D5-414CD3D0CEE1}">
      <dgm:prSet phldrT="[Текст]" custT="1"/>
      <dgm:spPr/>
      <dgm:t>
        <a:bodyPr/>
        <a:lstStyle/>
        <a:p>
          <a:r>
            <a:rPr lang="ru-RU" sz="2000" dirty="0" smtClean="0"/>
            <a:t>Парциальное удаление</a:t>
          </a:r>
          <a:r>
            <a:rPr lang="en-US" sz="2000" dirty="0" smtClean="0"/>
            <a:t>&amp;</a:t>
          </a:r>
          <a:r>
            <a:rPr lang="ru-RU" sz="2000" dirty="0" smtClean="0"/>
            <a:t>лучевая терапия</a:t>
          </a:r>
        </a:p>
        <a:p>
          <a:r>
            <a:rPr lang="ru-RU" sz="2800" b="1" dirty="0" smtClean="0"/>
            <a:t>2</a:t>
          </a:r>
          <a:endParaRPr lang="ru-RU" sz="2800" b="1" dirty="0"/>
        </a:p>
      </dgm:t>
    </dgm:pt>
    <dgm:pt modelId="{C0FCE1F9-EBC4-4083-B461-A24F1EEF361C}" type="parTrans" cxnId="{7838EEE8-B8BA-4729-9832-4DFF6D330EC2}">
      <dgm:prSet/>
      <dgm:spPr/>
      <dgm:t>
        <a:bodyPr/>
        <a:lstStyle/>
        <a:p>
          <a:endParaRPr lang="ru-RU"/>
        </a:p>
      </dgm:t>
    </dgm:pt>
    <dgm:pt modelId="{50655CD9-B786-4DF4-80EF-54DE82E8FC3F}" type="sibTrans" cxnId="{7838EEE8-B8BA-4729-9832-4DFF6D330EC2}">
      <dgm:prSet/>
      <dgm:spPr/>
      <dgm:t>
        <a:bodyPr/>
        <a:lstStyle/>
        <a:p>
          <a:endParaRPr lang="ru-RU"/>
        </a:p>
      </dgm:t>
    </dgm:pt>
    <dgm:pt modelId="{DF228C43-7278-4A62-A0DB-D2D30EA89E6E}">
      <dgm:prSet phldrT="[Текст]" custT="1"/>
      <dgm:spPr/>
      <dgm:t>
        <a:bodyPr/>
        <a:lstStyle/>
        <a:p>
          <a:r>
            <a:rPr lang="ru-RU" sz="1800" dirty="0" smtClean="0"/>
            <a:t>Лучевая терапия</a:t>
          </a:r>
        </a:p>
        <a:p>
          <a:r>
            <a:rPr lang="ru-RU" sz="2800" b="1" dirty="0" smtClean="0"/>
            <a:t>7</a:t>
          </a:r>
          <a:endParaRPr lang="ru-RU" sz="2800" b="1" dirty="0"/>
        </a:p>
      </dgm:t>
    </dgm:pt>
    <dgm:pt modelId="{27A13880-F2CB-4C25-A785-2BEF472438B6}" type="parTrans" cxnId="{399AA7FF-4E73-417D-B56A-602FD1C09700}">
      <dgm:prSet/>
      <dgm:spPr/>
      <dgm:t>
        <a:bodyPr/>
        <a:lstStyle/>
        <a:p>
          <a:endParaRPr lang="ru-RU"/>
        </a:p>
      </dgm:t>
    </dgm:pt>
    <dgm:pt modelId="{87273FCF-C9AD-46BC-8C21-10AE87D2F02F}" type="sibTrans" cxnId="{399AA7FF-4E73-417D-B56A-602FD1C09700}">
      <dgm:prSet/>
      <dgm:spPr/>
      <dgm:t>
        <a:bodyPr/>
        <a:lstStyle/>
        <a:p>
          <a:endParaRPr lang="ru-RU"/>
        </a:p>
      </dgm:t>
    </dgm:pt>
    <dgm:pt modelId="{70687711-A07E-4640-8F6B-963AFA0780F2}">
      <dgm:prSet phldrT="[Текст]" custT="1"/>
      <dgm:spPr/>
      <dgm:t>
        <a:bodyPr/>
        <a:lstStyle/>
        <a:p>
          <a:r>
            <a:rPr lang="ru-RU" sz="1800" dirty="0" smtClean="0"/>
            <a:t>Отказ от дальнейшего лечения</a:t>
          </a:r>
        </a:p>
        <a:p>
          <a:r>
            <a:rPr lang="ru-RU" sz="2800" b="1" dirty="0" smtClean="0"/>
            <a:t>2</a:t>
          </a:r>
          <a:endParaRPr lang="ru-RU" sz="2800" b="1" dirty="0"/>
        </a:p>
      </dgm:t>
    </dgm:pt>
    <dgm:pt modelId="{DBD1EE48-5313-4AF4-B791-0EF45FB176E9}" type="parTrans" cxnId="{20BD8472-F796-42EA-BC77-D221FBEE474D}">
      <dgm:prSet/>
      <dgm:spPr/>
      <dgm:t>
        <a:bodyPr/>
        <a:lstStyle/>
        <a:p>
          <a:endParaRPr lang="ru-RU"/>
        </a:p>
      </dgm:t>
    </dgm:pt>
    <dgm:pt modelId="{0FB7441B-BAD4-47BA-94CE-5EB7C4B39319}" type="sibTrans" cxnId="{20BD8472-F796-42EA-BC77-D221FBEE474D}">
      <dgm:prSet/>
      <dgm:spPr/>
      <dgm:t>
        <a:bodyPr/>
        <a:lstStyle/>
        <a:p>
          <a:endParaRPr lang="ru-RU"/>
        </a:p>
      </dgm:t>
    </dgm:pt>
    <dgm:pt modelId="{21327FA6-BE69-4B54-80F1-F237DF7B1B4B}" type="pres">
      <dgm:prSet presAssocID="{759143C2-2F09-4F6C-AE49-6CFD33F0B95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A484276-2ADF-431E-8A93-934E0056A57B}" type="pres">
      <dgm:prSet presAssocID="{987EAB27-14AA-4F7D-8561-1027454B9D88}" presName="root" presStyleCnt="0"/>
      <dgm:spPr/>
    </dgm:pt>
    <dgm:pt modelId="{FF190E80-B873-4D7F-8570-57695E6CE84F}" type="pres">
      <dgm:prSet presAssocID="{987EAB27-14AA-4F7D-8561-1027454B9D88}" presName="rootComposite" presStyleCnt="0"/>
      <dgm:spPr/>
    </dgm:pt>
    <dgm:pt modelId="{C6ECF17E-DB97-485F-97D3-B2F78D647D05}" type="pres">
      <dgm:prSet presAssocID="{987EAB27-14AA-4F7D-8561-1027454B9D88}" presName="rootText" presStyleLbl="node1" presStyleIdx="0" presStyleCnt="1" custScaleX="179580" custLinFactNeighborX="-3020" custLinFactNeighborY="-274"/>
      <dgm:spPr/>
      <dgm:t>
        <a:bodyPr/>
        <a:lstStyle/>
        <a:p>
          <a:endParaRPr lang="ru-RU"/>
        </a:p>
      </dgm:t>
    </dgm:pt>
    <dgm:pt modelId="{AB4B93A2-F372-439B-8079-E9F71FCFF97D}" type="pres">
      <dgm:prSet presAssocID="{987EAB27-14AA-4F7D-8561-1027454B9D88}" presName="rootConnector" presStyleLbl="node1" presStyleIdx="0" presStyleCnt="1"/>
      <dgm:spPr/>
      <dgm:t>
        <a:bodyPr/>
        <a:lstStyle/>
        <a:p>
          <a:endParaRPr lang="ru-RU"/>
        </a:p>
      </dgm:t>
    </dgm:pt>
    <dgm:pt modelId="{E605BAB6-E56D-48C3-BBC9-EE7B6427FD16}" type="pres">
      <dgm:prSet presAssocID="{987EAB27-14AA-4F7D-8561-1027454B9D88}" presName="childShape" presStyleCnt="0"/>
      <dgm:spPr/>
    </dgm:pt>
    <dgm:pt modelId="{C0B13E3D-41E6-4ED2-A941-A0CDB48D4522}" type="pres">
      <dgm:prSet presAssocID="{35E61775-1F06-4D23-A251-AEC971E03323}" presName="Name13" presStyleLbl="parChTrans1D2" presStyleIdx="0" presStyleCnt="4"/>
      <dgm:spPr/>
      <dgm:t>
        <a:bodyPr/>
        <a:lstStyle/>
        <a:p>
          <a:endParaRPr lang="ru-RU"/>
        </a:p>
      </dgm:t>
    </dgm:pt>
    <dgm:pt modelId="{DCC5DC49-17CB-4AAE-8226-2198947833FE}" type="pres">
      <dgm:prSet presAssocID="{141B7848-2CFD-4D57-9385-E021E738EB6B}" presName="childText" presStyleLbl="bgAcc1" presStyleIdx="0" presStyleCnt="4" custScaleX="163183" custScaleY="91313" custLinFactNeighborX="-18592" custLinFactNeighborY="-8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9A80A-CB2E-408C-9E4B-2A143C78813C}" type="pres">
      <dgm:prSet presAssocID="{C0FCE1F9-EBC4-4083-B461-A24F1EEF361C}" presName="Name13" presStyleLbl="parChTrans1D2" presStyleIdx="1" presStyleCnt="4"/>
      <dgm:spPr/>
      <dgm:t>
        <a:bodyPr/>
        <a:lstStyle/>
        <a:p>
          <a:endParaRPr lang="ru-RU"/>
        </a:p>
      </dgm:t>
    </dgm:pt>
    <dgm:pt modelId="{8554BEE4-8FCB-4C86-9BCB-E12D774C4753}" type="pres">
      <dgm:prSet presAssocID="{F55B85C5-1CBA-4CB8-B5D5-414CD3D0CEE1}" presName="childText" presStyleLbl="bgAcc1" presStyleIdx="1" presStyleCnt="4" custScaleX="160419" custScaleY="133563" custLinFactNeighborX="-1405" custLinFactNeighborY="-215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345F0A-EDBE-4017-A75E-9121AA2A2CA8}" type="pres">
      <dgm:prSet presAssocID="{27A13880-F2CB-4C25-A785-2BEF472438B6}" presName="Name13" presStyleLbl="parChTrans1D2" presStyleIdx="2" presStyleCnt="4"/>
      <dgm:spPr/>
      <dgm:t>
        <a:bodyPr/>
        <a:lstStyle/>
        <a:p>
          <a:endParaRPr lang="ru-RU"/>
        </a:p>
      </dgm:t>
    </dgm:pt>
    <dgm:pt modelId="{8C2688A4-5F5A-405D-A3C9-31172613C90B}" type="pres">
      <dgm:prSet presAssocID="{DF228C43-7278-4A62-A0DB-D2D30EA89E6E}" presName="childText" presStyleLbl="bgAcc1" presStyleIdx="2" presStyleCnt="4" custScaleX="157731" custScaleY="87414" custLinFactNeighborX="11485" custLinFactNeighborY="-367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8407C0-D4C0-4B56-99B8-3764B6DD90C1}" type="pres">
      <dgm:prSet presAssocID="{DBD1EE48-5313-4AF4-B791-0EF45FB176E9}" presName="Name13" presStyleLbl="parChTrans1D2" presStyleIdx="3" presStyleCnt="4"/>
      <dgm:spPr/>
      <dgm:t>
        <a:bodyPr/>
        <a:lstStyle/>
        <a:p>
          <a:endParaRPr lang="ru-RU"/>
        </a:p>
      </dgm:t>
    </dgm:pt>
    <dgm:pt modelId="{82F46719-463C-4C82-B25F-71D84621F6F6}" type="pres">
      <dgm:prSet presAssocID="{70687711-A07E-4640-8F6B-963AFA0780F2}" presName="childText" presStyleLbl="bgAcc1" presStyleIdx="3" presStyleCnt="4" custScaleX="157828" custScaleY="97180" custLinFactNeighborX="28672" custLinFactNeighborY="-469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40CBB09-EB34-4D70-A9C9-ADDFC07914AE}" type="presOf" srcId="{35E61775-1F06-4D23-A251-AEC971E03323}" destId="{C0B13E3D-41E6-4ED2-A941-A0CDB48D4522}" srcOrd="0" destOrd="0" presId="urn:microsoft.com/office/officeart/2005/8/layout/hierarchy3"/>
    <dgm:cxn modelId="{20BD8472-F796-42EA-BC77-D221FBEE474D}" srcId="{987EAB27-14AA-4F7D-8561-1027454B9D88}" destId="{70687711-A07E-4640-8F6B-963AFA0780F2}" srcOrd="3" destOrd="0" parTransId="{DBD1EE48-5313-4AF4-B791-0EF45FB176E9}" sibTransId="{0FB7441B-BAD4-47BA-94CE-5EB7C4B39319}"/>
    <dgm:cxn modelId="{9A16A970-0E63-4321-80A7-6DC3F4458F69}" type="presOf" srcId="{70687711-A07E-4640-8F6B-963AFA0780F2}" destId="{82F46719-463C-4C82-B25F-71D84621F6F6}" srcOrd="0" destOrd="0" presId="urn:microsoft.com/office/officeart/2005/8/layout/hierarchy3"/>
    <dgm:cxn modelId="{CA3C9229-426E-411B-BD5E-5623125F11D2}" type="presOf" srcId="{759143C2-2F09-4F6C-AE49-6CFD33F0B957}" destId="{21327FA6-BE69-4B54-80F1-F237DF7B1B4B}" srcOrd="0" destOrd="0" presId="urn:microsoft.com/office/officeart/2005/8/layout/hierarchy3"/>
    <dgm:cxn modelId="{7838EEE8-B8BA-4729-9832-4DFF6D330EC2}" srcId="{987EAB27-14AA-4F7D-8561-1027454B9D88}" destId="{F55B85C5-1CBA-4CB8-B5D5-414CD3D0CEE1}" srcOrd="1" destOrd="0" parTransId="{C0FCE1F9-EBC4-4083-B461-A24F1EEF361C}" sibTransId="{50655CD9-B786-4DF4-80EF-54DE82E8FC3F}"/>
    <dgm:cxn modelId="{F83BA373-7962-4946-9482-D6FDA49A1F50}" srcId="{759143C2-2F09-4F6C-AE49-6CFD33F0B957}" destId="{987EAB27-14AA-4F7D-8561-1027454B9D88}" srcOrd="0" destOrd="0" parTransId="{EA84CBCF-70D6-4CE5-ACAC-656E86533DCA}" sibTransId="{585D0C6C-13AD-45C1-9E50-BFA6A48D9C04}"/>
    <dgm:cxn modelId="{E38ABAC5-EED1-4C5D-873C-274FDA4A9F98}" type="presOf" srcId="{987EAB27-14AA-4F7D-8561-1027454B9D88}" destId="{AB4B93A2-F372-439B-8079-E9F71FCFF97D}" srcOrd="1" destOrd="0" presId="urn:microsoft.com/office/officeart/2005/8/layout/hierarchy3"/>
    <dgm:cxn modelId="{903CFF48-CB3C-4384-BA40-8BB59C9C208F}" type="presOf" srcId="{F55B85C5-1CBA-4CB8-B5D5-414CD3D0CEE1}" destId="{8554BEE4-8FCB-4C86-9BCB-E12D774C4753}" srcOrd="0" destOrd="0" presId="urn:microsoft.com/office/officeart/2005/8/layout/hierarchy3"/>
    <dgm:cxn modelId="{0E437AF4-C760-4333-B520-F65DFA7F01FE}" type="presOf" srcId="{987EAB27-14AA-4F7D-8561-1027454B9D88}" destId="{C6ECF17E-DB97-485F-97D3-B2F78D647D05}" srcOrd="0" destOrd="0" presId="urn:microsoft.com/office/officeart/2005/8/layout/hierarchy3"/>
    <dgm:cxn modelId="{D94F51EA-B951-4104-A2BE-5386EC7635B6}" type="presOf" srcId="{DBD1EE48-5313-4AF4-B791-0EF45FB176E9}" destId="{D28407C0-D4C0-4B56-99B8-3764B6DD90C1}" srcOrd="0" destOrd="0" presId="urn:microsoft.com/office/officeart/2005/8/layout/hierarchy3"/>
    <dgm:cxn modelId="{D72ABFCB-C06A-4796-BA17-C125A7661B60}" type="presOf" srcId="{C0FCE1F9-EBC4-4083-B461-A24F1EEF361C}" destId="{5809A80A-CB2E-408C-9E4B-2A143C78813C}" srcOrd="0" destOrd="0" presId="urn:microsoft.com/office/officeart/2005/8/layout/hierarchy3"/>
    <dgm:cxn modelId="{D6CD06A7-3308-466A-960B-F6BA8C6AD694}" type="presOf" srcId="{DF228C43-7278-4A62-A0DB-D2D30EA89E6E}" destId="{8C2688A4-5F5A-405D-A3C9-31172613C90B}" srcOrd="0" destOrd="0" presId="urn:microsoft.com/office/officeart/2005/8/layout/hierarchy3"/>
    <dgm:cxn modelId="{399AA7FF-4E73-417D-B56A-602FD1C09700}" srcId="{987EAB27-14AA-4F7D-8561-1027454B9D88}" destId="{DF228C43-7278-4A62-A0DB-D2D30EA89E6E}" srcOrd="2" destOrd="0" parTransId="{27A13880-F2CB-4C25-A785-2BEF472438B6}" sibTransId="{87273FCF-C9AD-46BC-8C21-10AE87D2F02F}"/>
    <dgm:cxn modelId="{5620488E-7632-4170-A6EB-5AFC7EB768C2}" srcId="{987EAB27-14AA-4F7D-8561-1027454B9D88}" destId="{141B7848-2CFD-4D57-9385-E021E738EB6B}" srcOrd="0" destOrd="0" parTransId="{35E61775-1F06-4D23-A251-AEC971E03323}" sibTransId="{CE577320-B958-4E22-8CE2-CA5085E144C9}"/>
    <dgm:cxn modelId="{F69FA7F5-694B-4989-9F66-B8D8A666E6AB}" type="presOf" srcId="{27A13880-F2CB-4C25-A785-2BEF472438B6}" destId="{D0345F0A-EDBE-4017-A75E-9121AA2A2CA8}" srcOrd="0" destOrd="0" presId="urn:microsoft.com/office/officeart/2005/8/layout/hierarchy3"/>
    <dgm:cxn modelId="{815D548B-8C6B-4BB2-A7EF-390E29A7DF31}" type="presOf" srcId="{141B7848-2CFD-4D57-9385-E021E738EB6B}" destId="{DCC5DC49-17CB-4AAE-8226-2198947833FE}" srcOrd="0" destOrd="0" presId="urn:microsoft.com/office/officeart/2005/8/layout/hierarchy3"/>
    <dgm:cxn modelId="{4F057C3C-AC8B-4581-A81B-1A48728C3778}" type="presParOf" srcId="{21327FA6-BE69-4B54-80F1-F237DF7B1B4B}" destId="{EA484276-2ADF-431E-8A93-934E0056A57B}" srcOrd="0" destOrd="0" presId="urn:microsoft.com/office/officeart/2005/8/layout/hierarchy3"/>
    <dgm:cxn modelId="{05412FAC-A249-45F0-B038-586C999F366F}" type="presParOf" srcId="{EA484276-2ADF-431E-8A93-934E0056A57B}" destId="{FF190E80-B873-4D7F-8570-57695E6CE84F}" srcOrd="0" destOrd="0" presId="urn:microsoft.com/office/officeart/2005/8/layout/hierarchy3"/>
    <dgm:cxn modelId="{4BA1088B-2D1B-469B-B716-26BBABC95EF5}" type="presParOf" srcId="{FF190E80-B873-4D7F-8570-57695E6CE84F}" destId="{C6ECF17E-DB97-485F-97D3-B2F78D647D05}" srcOrd="0" destOrd="0" presId="urn:microsoft.com/office/officeart/2005/8/layout/hierarchy3"/>
    <dgm:cxn modelId="{B4E801F5-A2C4-4C9C-8F6C-064F33C9A7E8}" type="presParOf" srcId="{FF190E80-B873-4D7F-8570-57695E6CE84F}" destId="{AB4B93A2-F372-439B-8079-E9F71FCFF97D}" srcOrd="1" destOrd="0" presId="urn:microsoft.com/office/officeart/2005/8/layout/hierarchy3"/>
    <dgm:cxn modelId="{C3F347D6-EABE-45D4-A813-B5768592E19D}" type="presParOf" srcId="{EA484276-2ADF-431E-8A93-934E0056A57B}" destId="{E605BAB6-E56D-48C3-BBC9-EE7B6427FD16}" srcOrd="1" destOrd="0" presId="urn:microsoft.com/office/officeart/2005/8/layout/hierarchy3"/>
    <dgm:cxn modelId="{43F7EBFB-DAB4-43F4-9614-11B393363DD0}" type="presParOf" srcId="{E605BAB6-E56D-48C3-BBC9-EE7B6427FD16}" destId="{C0B13E3D-41E6-4ED2-A941-A0CDB48D4522}" srcOrd="0" destOrd="0" presId="urn:microsoft.com/office/officeart/2005/8/layout/hierarchy3"/>
    <dgm:cxn modelId="{F3B5A40D-899E-4FCB-BF14-E6936308C900}" type="presParOf" srcId="{E605BAB6-E56D-48C3-BBC9-EE7B6427FD16}" destId="{DCC5DC49-17CB-4AAE-8226-2198947833FE}" srcOrd="1" destOrd="0" presId="urn:microsoft.com/office/officeart/2005/8/layout/hierarchy3"/>
    <dgm:cxn modelId="{BBBFC830-0728-433B-9A65-E3CDACD22543}" type="presParOf" srcId="{E605BAB6-E56D-48C3-BBC9-EE7B6427FD16}" destId="{5809A80A-CB2E-408C-9E4B-2A143C78813C}" srcOrd="2" destOrd="0" presId="urn:microsoft.com/office/officeart/2005/8/layout/hierarchy3"/>
    <dgm:cxn modelId="{061F91C0-8EDF-4A3F-9308-4C9FAF5DCE7A}" type="presParOf" srcId="{E605BAB6-E56D-48C3-BBC9-EE7B6427FD16}" destId="{8554BEE4-8FCB-4C86-9BCB-E12D774C4753}" srcOrd="3" destOrd="0" presId="urn:microsoft.com/office/officeart/2005/8/layout/hierarchy3"/>
    <dgm:cxn modelId="{B47DCC0D-F92E-4258-95D2-281F7920560F}" type="presParOf" srcId="{E605BAB6-E56D-48C3-BBC9-EE7B6427FD16}" destId="{D0345F0A-EDBE-4017-A75E-9121AA2A2CA8}" srcOrd="4" destOrd="0" presId="urn:microsoft.com/office/officeart/2005/8/layout/hierarchy3"/>
    <dgm:cxn modelId="{0F3BBDEC-73F2-4364-8534-D60A175B634B}" type="presParOf" srcId="{E605BAB6-E56D-48C3-BBC9-EE7B6427FD16}" destId="{8C2688A4-5F5A-405D-A3C9-31172613C90B}" srcOrd="5" destOrd="0" presId="urn:microsoft.com/office/officeart/2005/8/layout/hierarchy3"/>
    <dgm:cxn modelId="{EAC3D9FD-A47D-4E89-90F7-E173BC2BC7ED}" type="presParOf" srcId="{E605BAB6-E56D-48C3-BBC9-EE7B6427FD16}" destId="{D28407C0-D4C0-4B56-99B8-3764B6DD90C1}" srcOrd="6" destOrd="0" presId="urn:microsoft.com/office/officeart/2005/8/layout/hierarchy3"/>
    <dgm:cxn modelId="{304DB5C5-293E-4307-8452-094EE7A37FEA}" type="presParOf" srcId="{E605BAB6-E56D-48C3-BBC9-EE7B6427FD16}" destId="{82F46719-463C-4C82-B25F-71D84621F6F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F92132-E926-4589-B45A-EA75285B5F82}" type="doc">
      <dgm:prSet loTypeId="urn:microsoft.com/office/officeart/2011/layout/TabList" loCatId="officeonline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4B48180-2139-4666-A68A-CAF851E56393}">
      <dgm:prSet phldrT="[Текст]"/>
      <dgm:spPr/>
      <dgm:t>
        <a:bodyPr/>
        <a:lstStyle/>
        <a:p>
          <a:r>
            <a:rPr lang="ru-RU" dirty="0" err="1" smtClean="0"/>
            <a:t>Деваскуляризация</a:t>
          </a:r>
          <a:r>
            <a:rPr lang="ru-RU" dirty="0" smtClean="0"/>
            <a:t> 46</a:t>
          </a:r>
          <a:endParaRPr lang="ru-RU" dirty="0"/>
        </a:p>
      </dgm:t>
    </dgm:pt>
    <dgm:pt modelId="{64E66E39-5961-4B1C-BF22-42C53BF9408E}" type="parTrans" cxnId="{EB3F7E14-F263-44DD-9044-64D7AA0DF432}">
      <dgm:prSet/>
      <dgm:spPr/>
      <dgm:t>
        <a:bodyPr/>
        <a:lstStyle/>
        <a:p>
          <a:endParaRPr lang="ru-RU"/>
        </a:p>
      </dgm:t>
    </dgm:pt>
    <dgm:pt modelId="{517286DA-1451-4BB6-A240-1316BB70B866}" type="sibTrans" cxnId="{EB3F7E14-F263-44DD-9044-64D7AA0DF432}">
      <dgm:prSet/>
      <dgm:spPr/>
      <dgm:t>
        <a:bodyPr/>
        <a:lstStyle/>
        <a:p>
          <a:endParaRPr lang="ru-RU"/>
        </a:p>
      </dgm:t>
    </dgm:pt>
    <dgm:pt modelId="{D7BE6209-CC80-400D-97D9-0F3889D7034C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М/Ж</a:t>
          </a:r>
          <a:r>
            <a:rPr lang="en-US" b="1" dirty="0" smtClean="0">
              <a:solidFill>
                <a:schemeClr val="tx1"/>
              </a:solidFill>
            </a:rPr>
            <a:t>                    27</a:t>
          </a:r>
          <a:r>
            <a:rPr lang="ru-RU" b="1" dirty="0" smtClean="0">
              <a:solidFill>
                <a:schemeClr val="tx1"/>
              </a:solidFill>
            </a:rPr>
            <a:t>/18</a:t>
          </a:r>
          <a:endParaRPr lang="en-US" b="1" dirty="0" smtClean="0">
            <a:solidFill>
              <a:schemeClr val="tx1"/>
            </a:solidFill>
          </a:endParaRPr>
        </a:p>
        <a:p>
          <a:r>
            <a:rPr lang="ru-RU" b="1" dirty="0" smtClean="0">
              <a:solidFill>
                <a:schemeClr val="tx1"/>
              </a:solidFill>
            </a:rPr>
            <a:t>Возраст</a:t>
          </a:r>
          <a:r>
            <a:rPr lang="en-US" b="1" dirty="0" smtClean="0">
              <a:solidFill>
                <a:schemeClr val="tx1"/>
              </a:solidFill>
            </a:rPr>
            <a:t>                     </a:t>
          </a:r>
          <a:r>
            <a:rPr lang="ru-RU" b="1" dirty="0" smtClean="0">
              <a:solidFill>
                <a:schemeClr val="tx1"/>
              </a:solidFill>
            </a:rPr>
            <a:t>48,3 ±</a:t>
          </a:r>
          <a:r>
            <a:rPr lang="en-US" b="1" dirty="0" smtClean="0">
              <a:solidFill>
                <a:schemeClr val="tx1"/>
              </a:solidFill>
            </a:rPr>
            <a:t> 7,3</a:t>
          </a:r>
          <a:r>
            <a:rPr lang="ru-RU" dirty="0" smtClean="0">
              <a:solidFill>
                <a:schemeClr val="tx1"/>
              </a:solidFill>
            </a:rPr>
            <a:t/>
          </a:r>
          <a:br>
            <a:rPr lang="ru-RU" dirty="0" smtClean="0">
              <a:solidFill>
                <a:schemeClr val="tx1"/>
              </a:solidFill>
            </a:rPr>
          </a:br>
          <a:endParaRPr lang="ru-RU" dirty="0">
            <a:solidFill>
              <a:schemeClr val="tx1"/>
            </a:solidFill>
          </a:endParaRPr>
        </a:p>
      </dgm:t>
    </dgm:pt>
    <dgm:pt modelId="{F26680FE-165F-4EC8-9EE3-C6FB1A7F75EA}" type="parTrans" cxnId="{72783AFD-78F2-4776-92AE-81386C854A47}">
      <dgm:prSet/>
      <dgm:spPr/>
      <dgm:t>
        <a:bodyPr/>
        <a:lstStyle/>
        <a:p>
          <a:endParaRPr lang="ru-RU"/>
        </a:p>
      </dgm:t>
    </dgm:pt>
    <dgm:pt modelId="{4BB6EB47-E160-4F34-ACCC-7E45739C4B07}" type="sibTrans" cxnId="{72783AFD-78F2-4776-92AE-81386C854A47}">
      <dgm:prSet/>
      <dgm:spPr/>
      <dgm:t>
        <a:bodyPr/>
        <a:lstStyle/>
        <a:p>
          <a:endParaRPr lang="ru-RU"/>
        </a:p>
      </dgm:t>
    </dgm:pt>
    <dgm:pt modelId="{AEAB8248-37FF-4D52-A839-DFA082C9F80F}">
      <dgm:prSet phldrT="[Текст]"/>
      <dgm:spPr/>
      <dgm:t>
        <a:bodyPr/>
        <a:lstStyle/>
        <a:p>
          <a:r>
            <a:rPr lang="ru-RU" dirty="0" smtClean="0"/>
            <a:t>Без </a:t>
          </a:r>
          <a:r>
            <a:rPr lang="ru-RU" dirty="0" err="1" smtClean="0"/>
            <a:t>деваскуляризации</a:t>
          </a:r>
          <a:r>
            <a:rPr lang="ru-RU" dirty="0" smtClean="0"/>
            <a:t> 44</a:t>
          </a:r>
          <a:endParaRPr lang="ru-RU" dirty="0"/>
        </a:p>
      </dgm:t>
    </dgm:pt>
    <dgm:pt modelId="{2AA627F5-7F9E-491D-BA87-21D71818A768}" type="parTrans" cxnId="{45C7CD62-690F-484F-AE3C-56DE237D3934}">
      <dgm:prSet/>
      <dgm:spPr/>
      <dgm:t>
        <a:bodyPr/>
        <a:lstStyle/>
        <a:p>
          <a:endParaRPr lang="ru-RU"/>
        </a:p>
      </dgm:t>
    </dgm:pt>
    <dgm:pt modelId="{E5851CD8-AB2B-4FFA-ABBE-8570F1498586}" type="sibTrans" cxnId="{45C7CD62-690F-484F-AE3C-56DE237D3934}">
      <dgm:prSet/>
      <dgm:spPr/>
      <dgm:t>
        <a:bodyPr/>
        <a:lstStyle/>
        <a:p>
          <a:endParaRPr lang="ru-RU"/>
        </a:p>
      </dgm:t>
    </dgm:pt>
    <dgm:pt modelId="{3CA7C2BC-01C0-4FB1-B239-7EF41195EE81}">
      <dgm:prSet phldrT="[Текст]" phldr="1"/>
      <dgm:spPr/>
      <dgm:t>
        <a:bodyPr/>
        <a:lstStyle/>
        <a:p>
          <a:endParaRPr lang="ru-RU"/>
        </a:p>
      </dgm:t>
    </dgm:pt>
    <dgm:pt modelId="{F4E54296-B3B6-4E28-B180-7F1E6D82DF57}" type="parTrans" cxnId="{DE679374-B756-4907-A242-D4E784E30DA8}">
      <dgm:prSet/>
      <dgm:spPr/>
      <dgm:t>
        <a:bodyPr/>
        <a:lstStyle/>
        <a:p>
          <a:endParaRPr lang="ru-RU"/>
        </a:p>
      </dgm:t>
    </dgm:pt>
    <dgm:pt modelId="{69E8C941-711D-43C4-B2B4-555D0BCBA712}" type="sibTrans" cxnId="{DE679374-B756-4907-A242-D4E784E30DA8}">
      <dgm:prSet/>
      <dgm:spPr/>
      <dgm:t>
        <a:bodyPr/>
        <a:lstStyle/>
        <a:p>
          <a:endParaRPr lang="ru-RU"/>
        </a:p>
      </dgm:t>
    </dgm:pt>
    <dgm:pt modelId="{03C17F53-8EA9-4DD2-B2A5-911666339F15}">
      <dgm:prSet phldrT="[Текст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M</a:t>
          </a:r>
          <a:r>
            <a:rPr lang="ru-RU" b="1" dirty="0" smtClean="0">
              <a:solidFill>
                <a:schemeClr val="tx1"/>
              </a:solidFill>
            </a:rPr>
            <a:t>/Ж    </a:t>
          </a:r>
          <a:r>
            <a:rPr lang="en-US" b="1" dirty="0" smtClean="0">
              <a:solidFill>
                <a:schemeClr val="tx1"/>
              </a:solidFill>
            </a:rPr>
            <a:t>           </a:t>
          </a:r>
          <a:r>
            <a:rPr lang="ru-RU" b="1" dirty="0" smtClean="0">
              <a:solidFill>
                <a:schemeClr val="tx1"/>
              </a:solidFill>
            </a:rPr>
            <a:t>              23/21</a:t>
          </a:r>
          <a:endParaRPr lang="en-US" b="1" dirty="0" smtClean="0">
            <a:solidFill>
              <a:schemeClr val="tx1"/>
            </a:solidFill>
          </a:endParaRPr>
        </a:p>
        <a:p>
          <a:r>
            <a:rPr lang="ru-RU" b="1" dirty="0" smtClean="0">
              <a:solidFill>
                <a:schemeClr val="tx1"/>
              </a:solidFill>
            </a:rPr>
            <a:t>Возраст</a:t>
          </a:r>
          <a:r>
            <a:rPr lang="en-US" b="1" dirty="0" smtClean="0">
              <a:solidFill>
                <a:schemeClr val="tx1"/>
              </a:solidFill>
            </a:rPr>
            <a:t>                  4</a:t>
          </a:r>
          <a:r>
            <a:rPr lang="ru-RU" b="1" dirty="0" smtClean="0">
              <a:solidFill>
                <a:schemeClr val="tx1"/>
              </a:solidFill>
            </a:rPr>
            <a:t>9,9 ±</a:t>
          </a:r>
          <a:r>
            <a:rPr lang="en-US" b="1" dirty="0" smtClean="0">
              <a:solidFill>
                <a:schemeClr val="tx1"/>
              </a:solidFill>
            </a:rPr>
            <a:t> 8,2</a:t>
          </a:r>
          <a:endParaRPr lang="ru-RU" dirty="0">
            <a:solidFill>
              <a:schemeClr val="tx1"/>
            </a:solidFill>
          </a:endParaRPr>
        </a:p>
      </dgm:t>
    </dgm:pt>
    <dgm:pt modelId="{EF41F8D3-DD67-4AD5-AFAC-42651471A595}" type="parTrans" cxnId="{7909145D-4A1F-4DD5-82D2-101F75811245}">
      <dgm:prSet/>
      <dgm:spPr/>
      <dgm:t>
        <a:bodyPr/>
        <a:lstStyle/>
        <a:p>
          <a:endParaRPr lang="ru-RU"/>
        </a:p>
      </dgm:t>
    </dgm:pt>
    <dgm:pt modelId="{A27E4062-C8AC-4DED-8DCF-E4A9E6875272}" type="sibTrans" cxnId="{7909145D-4A1F-4DD5-82D2-101F75811245}">
      <dgm:prSet/>
      <dgm:spPr/>
      <dgm:t>
        <a:bodyPr/>
        <a:lstStyle/>
        <a:p>
          <a:endParaRPr lang="ru-RU"/>
        </a:p>
      </dgm:t>
    </dgm:pt>
    <dgm:pt modelId="{EAA33C4F-3BCF-4FFF-BE18-8E63DEE86657}">
      <dgm:prSet phldrT="[Текст]" phldr="1"/>
      <dgm:spPr/>
      <dgm:t>
        <a:bodyPr/>
        <a:lstStyle/>
        <a:p>
          <a:endParaRPr lang="ru-RU" dirty="0"/>
        </a:p>
      </dgm:t>
    </dgm:pt>
    <dgm:pt modelId="{5E99A712-52FD-4D42-9DA8-5A1689EE2209}" type="sibTrans" cxnId="{ABECB0DC-5180-470B-93CB-E3872DE644FD}">
      <dgm:prSet/>
      <dgm:spPr/>
      <dgm:t>
        <a:bodyPr/>
        <a:lstStyle/>
        <a:p>
          <a:endParaRPr lang="ru-RU"/>
        </a:p>
      </dgm:t>
    </dgm:pt>
    <dgm:pt modelId="{48873200-E83F-48EC-816B-743FB2849F7B}" type="parTrans" cxnId="{ABECB0DC-5180-470B-93CB-E3872DE644FD}">
      <dgm:prSet/>
      <dgm:spPr/>
      <dgm:t>
        <a:bodyPr/>
        <a:lstStyle/>
        <a:p>
          <a:endParaRPr lang="ru-RU"/>
        </a:p>
      </dgm:t>
    </dgm:pt>
    <dgm:pt modelId="{AB0F9332-BF15-47C5-9982-E2FBF8B61191}" type="pres">
      <dgm:prSet presAssocID="{BFF92132-E926-4589-B45A-EA75285B5F82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D1056F6-A2C1-4215-9CC3-A9C3AB08D0F5}" type="pres">
      <dgm:prSet presAssocID="{24B48180-2139-4666-A68A-CAF851E56393}" presName="composite" presStyleCnt="0"/>
      <dgm:spPr/>
    </dgm:pt>
    <dgm:pt modelId="{DD4C67FD-3CCA-4BEF-A161-34D3B9729F66}" type="pres">
      <dgm:prSet presAssocID="{24B48180-2139-4666-A68A-CAF851E56393}" presName="FirstChild" presStyleLbl="revTx" presStyleIdx="0" presStyleCnt="4" custScaleX="40584" custLinFactNeighborX="36619" custLinFactNeighborY="16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FAC30-944A-44AB-9943-2D10F13EDDB8}" type="pres">
      <dgm:prSet presAssocID="{24B48180-2139-4666-A68A-CAF851E56393}" presName="Parent" presStyleLbl="alignNode1" presStyleIdx="0" presStyleCnt="2" custAng="0" custScaleX="300209" custLinFactNeighborX="-2074" custLinFactNeighborY="-670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EC2B39-AFA4-471A-AAEB-2DA5F9815936}" type="pres">
      <dgm:prSet presAssocID="{24B48180-2139-4666-A68A-CAF851E56393}" presName="Accent" presStyleLbl="parChTrans1D1" presStyleIdx="0" presStyleCnt="2" custSzY="45720" custScaleX="56032"/>
      <dgm:spPr/>
    </dgm:pt>
    <dgm:pt modelId="{6B33908D-C1C3-4177-A8BC-C56A5CEE5811}" type="pres">
      <dgm:prSet presAssocID="{24B48180-2139-4666-A68A-CAF851E56393}" presName="Child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95D7E4-65A9-489F-8EAF-3F69642DD272}" type="pres">
      <dgm:prSet presAssocID="{517286DA-1451-4BB6-A240-1316BB70B866}" presName="sibTrans" presStyleCnt="0"/>
      <dgm:spPr/>
    </dgm:pt>
    <dgm:pt modelId="{C3E92771-8DA1-4986-9A10-FF2C2D333DA1}" type="pres">
      <dgm:prSet presAssocID="{AEAB8248-37FF-4D52-A839-DFA082C9F80F}" presName="composite" presStyleCnt="0"/>
      <dgm:spPr/>
    </dgm:pt>
    <dgm:pt modelId="{21F69967-20BB-4C80-9FC3-BB36CADDD83B}" type="pres">
      <dgm:prSet presAssocID="{AEAB8248-37FF-4D52-A839-DFA082C9F80F}" presName="FirstChild" presStyleLbl="revTx" presStyleIdx="2" presStyleCnt="4" custScaleX="98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F840F8-9F76-4D43-BE5C-6D0DB429DA50}" type="pres">
      <dgm:prSet presAssocID="{AEAB8248-37FF-4D52-A839-DFA082C9F80F}" presName="Parent" presStyleLbl="alignNode1" presStyleIdx="1" presStyleCnt="2" custScaleX="275529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9CC568-5EC1-49CD-8AB8-D2FB14664F9E}" type="pres">
      <dgm:prSet presAssocID="{AEAB8248-37FF-4D52-A839-DFA082C9F80F}" presName="Accent" presStyleLbl="parChTrans1D1" presStyleIdx="1" presStyleCnt="2" custFlipVert="1" custSzY="45720" custScaleX="57247"/>
      <dgm:spPr/>
    </dgm:pt>
    <dgm:pt modelId="{3EF19E83-3CDE-436C-B59C-02494C8FBB42}" type="pres">
      <dgm:prSet presAssocID="{AEAB8248-37FF-4D52-A839-DFA082C9F80F}" presName="Child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ECB0DC-5180-470B-93CB-E3872DE644FD}" srcId="{24B48180-2139-4666-A68A-CAF851E56393}" destId="{EAA33C4F-3BCF-4FFF-BE18-8E63DEE86657}" srcOrd="0" destOrd="0" parTransId="{48873200-E83F-48EC-816B-743FB2849F7B}" sibTransId="{5E99A712-52FD-4D42-9DA8-5A1689EE2209}"/>
    <dgm:cxn modelId="{DC643101-7D94-4DD5-9379-0E61A93959C5}" type="presOf" srcId="{BFF92132-E926-4589-B45A-EA75285B5F82}" destId="{AB0F9332-BF15-47C5-9982-E2FBF8B61191}" srcOrd="0" destOrd="0" presId="urn:microsoft.com/office/officeart/2011/layout/TabList"/>
    <dgm:cxn modelId="{DE679374-B756-4907-A242-D4E784E30DA8}" srcId="{AEAB8248-37FF-4D52-A839-DFA082C9F80F}" destId="{3CA7C2BC-01C0-4FB1-B239-7EF41195EE81}" srcOrd="0" destOrd="0" parTransId="{F4E54296-B3B6-4E28-B180-7F1E6D82DF57}" sibTransId="{69E8C941-711D-43C4-B2B4-555D0BCBA712}"/>
    <dgm:cxn modelId="{72783AFD-78F2-4776-92AE-81386C854A47}" srcId="{24B48180-2139-4666-A68A-CAF851E56393}" destId="{D7BE6209-CC80-400D-97D9-0F3889D7034C}" srcOrd="1" destOrd="0" parTransId="{F26680FE-165F-4EC8-9EE3-C6FB1A7F75EA}" sibTransId="{4BB6EB47-E160-4F34-ACCC-7E45739C4B07}"/>
    <dgm:cxn modelId="{556B3F58-A852-42A6-BBB5-2B76616D5102}" type="presOf" srcId="{03C17F53-8EA9-4DD2-B2A5-911666339F15}" destId="{3EF19E83-3CDE-436C-B59C-02494C8FBB42}" srcOrd="0" destOrd="0" presId="urn:microsoft.com/office/officeart/2011/layout/TabList"/>
    <dgm:cxn modelId="{3F439FB6-69F6-4DA0-96B9-65797B0A78BD}" type="presOf" srcId="{D7BE6209-CC80-400D-97D9-0F3889D7034C}" destId="{6B33908D-C1C3-4177-A8BC-C56A5CEE5811}" srcOrd="0" destOrd="0" presId="urn:microsoft.com/office/officeart/2011/layout/TabList"/>
    <dgm:cxn modelId="{45C7CD62-690F-484F-AE3C-56DE237D3934}" srcId="{BFF92132-E926-4589-B45A-EA75285B5F82}" destId="{AEAB8248-37FF-4D52-A839-DFA082C9F80F}" srcOrd="1" destOrd="0" parTransId="{2AA627F5-7F9E-491D-BA87-21D71818A768}" sibTransId="{E5851CD8-AB2B-4FFA-ABBE-8570F1498586}"/>
    <dgm:cxn modelId="{7909145D-4A1F-4DD5-82D2-101F75811245}" srcId="{AEAB8248-37FF-4D52-A839-DFA082C9F80F}" destId="{03C17F53-8EA9-4DD2-B2A5-911666339F15}" srcOrd="1" destOrd="0" parTransId="{EF41F8D3-DD67-4AD5-AFAC-42651471A595}" sibTransId="{A27E4062-C8AC-4DED-8DCF-E4A9E6875272}"/>
    <dgm:cxn modelId="{D1FA69B4-3F83-4ED3-8318-9581FF3B9829}" type="presOf" srcId="{24B48180-2139-4666-A68A-CAF851E56393}" destId="{871FAC30-944A-44AB-9943-2D10F13EDDB8}" srcOrd="0" destOrd="0" presId="urn:microsoft.com/office/officeart/2011/layout/TabList"/>
    <dgm:cxn modelId="{EB3F7E14-F263-44DD-9044-64D7AA0DF432}" srcId="{BFF92132-E926-4589-B45A-EA75285B5F82}" destId="{24B48180-2139-4666-A68A-CAF851E56393}" srcOrd="0" destOrd="0" parTransId="{64E66E39-5961-4B1C-BF22-42C53BF9408E}" sibTransId="{517286DA-1451-4BB6-A240-1316BB70B866}"/>
    <dgm:cxn modelId="{807ECD6A-578D-4BFA-9DAA-F8C2BAB9367D}" type="presOf" srcId="{EAA33C4F-3BCF-4FFF-BE18-8E63DEE86657}" destId="{DD4C67FD-3CCA-4BEF-A161-34D3B9729F66}" srcOrd="0" destOrd="0" presId="urn:microsoft.com/office/officeart/2011/layout/TabList"/>
    <dgm:cxn modelId="{5AC8F514-9C1F-4EAE-A5A9-BC98E23CAB7F}" type="presOf" srcId="{AEAB8248-37FF-4D52-A839-DFA082C9F80F}" destId="{60F840F8-9F76-4D43-BE5C-6D0DB429DA50}" srcOrd="0" destOrd="0" presId="urn:microsoft.com/office/officeart/2011/layout/TabList"/>
    <dgm:cxn modelId="{E1486BDC-0E19-4A2B-BF95-88E09DA35EC0}" type="presOf" srcId="{3CA7C2BC-01C0-4FB1-B239-7EF41195EE81}" destId="{21F69967-20BB-4C80-9FC3-BB36CADDD83B}" srcOrd="0" destOrd="0" presId="urn:microsoft.com/office/officeart/2011/layout/TabList"/>
    <dgm:cxn modelId="{0F0B0425-E5F9-4A28-9D89-C410C92865D2}" type="presParOf" srcId="{AB0F9332-BF15-47C5-9982-E2FBF8B61191}" destId="{2D1056F6-A2C1-4215-9CC3-A9C3AB08D0F5}" srcOrd="0" destOrd="0" presId="urn:microsoft.com/office/officeart/2011/layout/TabList"/>
    <dgm:cxn modelId="{AD73C87B-7735-49ED-AC08-F647A3A30233}" type="presParOf" srcId="{2D1056F6-A2C1-4215-9CC3-A9C3AB08D0F5}" destId="{DD4C67FD-3CCA-4BEF-A161-34D3B9729F66}" srcOrd="0" destOrd="0" presId="urn:microsoft.com/office/officeart/2011/layout/TabList"/>
    <dgm:cxn modelId="{470126BE-CC12-4F8D-A2E5-AEFF1D801CF7}" type="presParOf" srcId="{2D1056F6-A2C1-4215-9CC3-A9C3AB08D0F5}" destId="{871FAC30-944A-44AB-9943-2D10F13EDDB8}" srcOrd="1" destOrd="0" presId="urn:microsoft.com/office/officeart/2011/layout/TabList"/>
    <dgm:cxn modelId="{96B419B4-D2F1-4DB6-BFD5-B0D052F147B7}" type="presParOf" srcId="{2D1056F6-A2C1-4215-9CC3-A9C3AB08D0F5}" destId="{4FEC2B39-AFA4-471A-AAEB-2DA5F9815936}" srcOrd="2" destOrd="0" presId="urn:microsoft.com/office/officeart/2011/layout/TabList"/>
    <dgm:cxn modelId="{197F34C1-64F8-4059-BF4C-DB66D7FEEF85}" type="presParOf" srcId="{AB0F9332-BF15-47C5-9982-E2FBF8B61191}" destId="{6B33908D-C1C3-4177-A8BC-C56A5CEE5811}" srcOrd="1" destOrd="0" presId="urn:microsoft.com/office/officeart/2011/layout/TabList"/>
    <dgm:cxn modelId="{72E40C09-88BA-4060-9E39-08A62EC0313F}" type="presParOf" srcId="{AB0F9332-BF15-47C5-9982-E2FBF8B61191}" destId="{AB95D7E4-65A9-489F-8EAF-3F69642DD272}" srcOrd="2" destOrd="0" presId="urn:microsoft.com/office/officeart/2011/layout/TabList"/>
    <dgm:cxn modelId="{DB66D263-D891-4FE0-9CA3-212399DAC742}" type="presParOf" srcId="{AB0F9332-BF15-47C5-9982-E2FBF8B61191}" destId="{C3E92771-8DA1-4986-9A10-FF2C2D333DA1}" srcOrd="3" destOrd="0" presId="urn:microsoft.com/office/officeart/2011/layout/TabList"/>
    <dgm:cxn modelId="{E59019C6-5516-4F9E-84D0-4DC6BCD99271}" type="presParOf" srcId="{C3E92771-8DA1-4986-9A10-FF2C2D333DA1}" destId="{21F69967-20BB-4C80-9FC3-BB36CADDD83B}" srcOrd="0" destOrd="0" presId="urn:microsoft.com/office/officeart/2011/layout/TabList"/>
    <dgm:cxn modelId="{32FD93E1-B10A-45EA-9272-DE38E38997A5}" type="presParOf" srcId="{C3E92771-8DA1-4986-9A10-FF2C2D333DA1}" destId="{60F840F8-9F76-4D43-BE5C-6D0DB429DA50}" srcOrd="1" destOrd="0" presId="urn:microsoft.com/office/officeart/2011/layout/TabList"/>
    <dgm:cxn modelId="{93F9480A-505C-42D6-86EF-442B18E1CFA6}" type="presParOf" srcId="{C3E92771-8DA1-4986-9A10-FF2C2D333DA1}" destId="{B19CC568-5EC1-49CD-8AB8-D2FB14664F9E}" srcOrd="2" destOrd="0" presId="urn:microsoft.com/office/officeart/2011/layout/TabList"/>
    <dgm:cxn modelId="{CB868E6C-6426-44BC-A89C-B5A3C45F3480}" type="presParOf" srcId="{AB0F9332-BF15-47C5-9982-E2FBF8B61191}" destId="{3EF19E83-3CDE-436C-B59C-02494C8FBB42}" srcOrd="4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ECF17E-DB97-485F-97D3-B2F78D647D05}">
      <dsp:nvSpPr>
        <dsp:cNvPr id="0" name=""/>
        <dsp:cNvSpPr/>
      </dsp:nvSpPr>
      <dsp:spPr>
        <a:xfrm>
          <a:off x="170815" y="100"/>
          <a:ext cx="2754713" cy="1009940"/>
        </a:xfrm>
        <a:prstGeom prst="roundRect">
          <a:avLst>
            <a:gd name="adj" fmla="val 10000"/>
          </a:avLst>
        </a:prstGeom>
        <a:noFill/>
        <a:ln w="635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865" tIns="41910" rIns="62865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i="1" kern="1200" dirty="0" err="1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Менингиомы</a:t>
          </a:r>
          <a:endParaRPr lang="ru-RU" sz="3300" i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0395" y="29680"/>
        <a:ext cx="2695553" cy="950780"/>
      </dsp:txXfrm>
    </dsp:sp>
    <dsp:sp modelId="{C0B13E3D-41E6-4ED2-A941-A0CDB48D4522}">
      <dsp:nvSpPr>
        <dsp:cNvPr id="0" name=""/>
        <dsp:cNvSpPr/>
      </dsp:nvSpPr>
      <dsp:spPr>
        <a:xfrm>
          <a:off x="400566" y="1010041"/>
          <a:ext cx="91440" cy="76350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63504"/>
              </a:lnTo>
              <a:lnTo>
                <a:pt x="123420" y="763504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C5DC49-17CB-4AAE-8226-2198947833FE}">
      <dsp:nvSpPr>
        <dsp:cNvPr id="0" name=""/>
        <dsp:cNvSpPr/>
      </dsp:nvSpPr>
      <dsp:spPr>
        <a:xfrm>
          <a:off x="523987" y="1268575"/>
          <a:ext cx="1615904" cy="10099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Тотальное удаление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47</a:t>
          </a:r>
          <a:endParaRPr lang="ru-RU" sz="2800" b="1" kern="1200" dirty="0"/>
        </a:p>
      </dsp:txBody>
      <dsp:txXfrm>
        <a:off x="553567" y="1298155"/>
        <a:ext cx="1556744" cy="950780"/>
      </dsp:txXfrm>
    </dsp:sp>
    <dsp:sp modelId="{5809A80A-CB2E-408C-9E4B-2A143C78813C}">
      <dsp:nvSpPr>
        <dsp:cNvPr id="0" name=""/>
        <dsp:cNvSpPr/>
      </dsp:nvSpPr>
      <dsp:spPr>
        <a:xfrm>
          <a:off x="446286" y="1010041"/>
          <a:ext cx="501504" cy="19432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43200"/>
              </a:lnTo>
              <a:lnTo>
                <a:pt x="501504" y="1943200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54BEE4-8FCB-4C86-9BCB-E12D774C4753}">
      <dsp:nvSpPr>
        <dsp:cNvPr id="0" name=""/>
        <dsp:cNvSpPr/>
      </dsp:nvSpPr>
      <dsp:spPr>
        <a:xfrm>
          <a:off x="947790" y="2398709"/>
          <a:ext cx="1615904" cy="11090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Лучевая терапия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2</a:t>
          </a:r>
          <a:endParaRPr lang="ru-RU" sz="2800" b="1" kern="1200" dirty="0"/>
        </a:p>
      </dsp:txBody>
      <dsp:txXfrm>
        <a:off x="980273" y="2431192"/>
        <a:ext cx="1550938" cy="1044099"/>
      </dsp:txXfrm>
    </dsp:sp>
    <dsp:sp modelId="{D0345F0A-EDBE-4017-A75E-9121AA2A2CA8}">
      <dsp:nvSpPr>
        <dsp:cNvPr id="0" name=""/>
        <dsp:cNvSpPr/>
      </dsp:nvSpPr>
      <dsp:spPr>
        <a:xfrm>
          <a:off x="446286" y="1010041"/>
          <a:ext cx="995938" cy="31228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2897"/>
              </a:lnTo>
              <a:lnTo>
                <a:pt x="995938" y="3122897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2688A4-5F5A-405D-A3C9-31172613C90B}">
      <dsp:nvSpPr>
        <dsp:cNvPr id="0" name=""/>
        <dsp:cNvSpPr/>
      </dsp:nvSpPr>
      <dsp:spPr>
        <a:xfrm>
          <a:off x="1442225" y="3627968"/>
          <a:ext cx="1615904" cy="10099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Наблюдение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7</a:t>
          </a:r>
          <a:endParaRPr lang="ru-RU" sz="2800" b="1" kern="1200" dirty="0"/>
        </a:p>
      </dsp:txBody>
      <dsp:txXfrm>
        <a:off x="1471805" y="3657548"/>
        <a:ext cx="1556744" cy="9507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ECF17E-DB97-485F-97D3-B2F78D647D05}">
      <dsp:nvSpPr>
        <dsp:cNvPr id="0" name=""/>
        <dsp:cNvSpPr/>
      </dsp:nvSpPr>
      <dsp:spPr>
        <a:xfrm>
          <a:off x="341324" y="0"/>
          <a:ext cx="3519457" cy="979913"/>
        </a:xfrm>
        <a:prstGeom prst="roundRect">
          <a:avLst>
            <a:gd name="adj" fmla="val 10000"/>
          </a:avLst>
        </a:prstGeom>
        <a:noFill/>
        <a:ln w="635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i="1" u="none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Прочие опухоли</a:t>
          </a:r>
          <a:endParaRPr lang="ru-RU" sz="3500" i="1" u="none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70025" y="28701"/>
        <a:ext cx="3462055" cy="922511"/>
      </dsp:txXfrm>
    </dsp:sp>
    <dsp:sp modelId="{C0B13E3D-41E6-4ED2-A941-A0CDB48D4522}">
      <dsp:nvSpPr>
        <dsp:cNvPr id="0" name=""/>
        <dsp:cNvSpPr/>
      </dsp:nvSpPr>
      <dsp:spPr>
        <a:xfrm>
          <a:off x="693270" y="979913"/>
          <a:ext cx="119635" cy="6122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2222"/>
              </a:lnTo>
              <a:lnTo>
                <a:pt x="119635" y="612222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C5DC49-17CB-4AAE-8226-2198947833FE}">
      <dsp:nvSpPr>
        <dsp:cNvPr id="0" name=""/>
        <dsp:cNvSpPr/>
      </dsp:nvSpPr>
      <dsp:spPr>
        <a:xfrm>
          <a:off x="812905" y="1144742"/>
          <a:ext cx="2558483" cy="8947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тотальное удаление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6</a:t>
          </a:r>
          <a:endParaRPr lang="ru-RU" sz="28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839112" y="1170949"/>
        <a:ext cx="2506069" cy="842374"/>
      </dsp:txXfrm>
    </dsp:sp>
    <dsp:sp modelId="{5809A80A-CB2E-408C-9E4B-2A143C78813C}">
      <dsp:nvSpPr>
        <dsp:cNvPr id="0" name=""/>
        <dsp:cNvSpPr/>
      </dsp:nvSpPr>
      <dsp:spPr>
        <a:xfrm>
          <a:off x="693270" y="979913"/>
          <a:ext cx="389104" cy="18297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29736"/>
              </a:lnTo>
              <a:lnTo>
                <a:pt x="389104" y="1829736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54BEE4-8FCB-4C86-9BCB-E12D774C4753}">
      <dsp:nvSpPr>
        <dsp:cNvPr id="0" name=""/>
        <dsp:cNvSpPr/>
      </dsp:nvSpPr>
      <dsp:spPr>
        <a:xfrm>
          <a:off x="1082374" y="2155248"/>
          <a:ext cx="2515148" cy="13088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Парциальное удаление</a:t>
          </a:r>
          <a:r>
            <a:rPr lang="en-US" sz="2000" kern="1200" dirty="0" smtClean="0"/>
            <a:t>&amp;</a:t>
          </a:r>
          <a:r>
            <a:rPr lang="ru-RU" sz="2000" kern="1200" dirty="0" smtClean="0"/>
            <a:t>лучевая терапия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2</a:t>
          </a:r>
          <a:endParaRPr lang="ru-RU" sz="2800" b="1" kern="1200" dirty="0"/>
        </a:p>
      </dsp:txBody>
      <dsp:txXfrm>
        <a:off x="1120707" y="2193581"/>
        <a:ext cx="2438482" cy="1232135"/>
      </dsp:txXfrm>
    </dsp:sp>
    <dsp:sp modelId="{D0345F0A-EDBE-4017-A75E-9121AA2A2CA8}">
      <dsp:nvSpPr>
        <dsp:cNvPr id="0" name=""/>
        <dsp:cNvSpPr/>
      </dsp:nvSpPr>
      <dsp:spPr>
        <a:xfrm>
          <a:off x="693270" y="979913"/>
          <a:ext cx="591201" cy="30086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08626"/>
              </a:lnTo>
              <a:lnTo>
                <a:pt x="591201" y="3008626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2688A4-5F5A-405D-A3C9-31172613C90B}">
      <dsp:nvSpPr>
        <dsp:cNvPr id="0" name=""/>
        <dsp:cNvSpPr/>
      </dsp:nvSpPr>
      <dsp:spPr>
        <a:xfrm>
          <a:off x="1284471" y="3560248"/>
          <a:ext cx="2473003" cy="8565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Лучевая терапия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7</a:t>
          </a:r>
          <a:endParaRPr lang="ru-RU" sz="2800" b="1" kern="1200" dirty="0"/>
        </a:p>
      </dsp:txBody>
      <dsp:txXfrm>
        <a:off x="1309559" y="3585336"/>
        <a:ext cx="2422827" cy="806405"/>
      </dsp:txXfrm>
    </dsp:sp>
    <dsp:sp modelId="{D28407C0-D4C0-4B56-99B8-3764B6DD90C1}">
      <dsp:nvSpPr>
        <dsp:cNvPr id="0" name=""/>
        <dsp:cNvSpPr/>
      </dsp:nvSpPr>
      <dsp:spPr>
        <a:xfrm>
          <a:off x="693270" y="979913"/>
          <a:ext cx="860669" cy="40586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8681"/>
              </a:lnTo>
              <a:lnTo>
                <a:pt x="860669" y="4058681"/>
              </a:lnTo>
            </a:path>
          </a:pathLst>
        </a:custGeom>
        <a:noFill/>
        <a:ln w="4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F46719-463C-4C82-B25F-71D84621F6F6}">
      <dsp:nvSpPr>
        <dsp:cNvPr id="0" name=""/>
        <dsp:cNvSpPr/>
      </dsp:nvSpPr>
      <dsp:spPr>
        <a:xfrm>
          <a:off x="1553940" y="4562455"/>
          <a:ext cx="2474524" cy="9522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Отказ от дальнейшего лечения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2</a:t>
          </a:r>
          <a:endParaRPr lang="ru-RU" sz="2800" b="1" kern="1200" dirty="0"/>
        </a:p>
      </dsp:txBody>
      <dsp:txXfrm>
        <a:off x="1581831" y="4590346"/>
        <a:ext cx="2418742" cy="8964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9CC568-5EC1-49CD-8AB8-D2FB14664F9E}">
      <dsp:nvSpPr>
        <dsp:cNvPr id="0" name=""/>
        <dsp:cNvSpPr/>
      </dsp:nvSpPr>
      <dsp:spPr>
        <a:xfrm flipV="1">
          <a:off x="3140773" y="3450005"/>
          <a:ext cx="4135788" cy="45720"/>
        </a:xfrm>
        <a:prstGeom prst="line">
          <a:avLst/>
        </a:prstGeom>
        <a:noFill/>
        <a:ln w="4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EC2B39-AFA4-471A-AAEB-2DA5F9815936}">
      <dsp:nvSpPr>
        <dsp:cNvPr id="0" name=""/>
        <dsp:cNvSpPr/>
      </dsp:nvSpPr>
      <dsp:spPr>
        <a:xfrm>
          <a:off x="3322498" y="830105"/>
          <a:ext cx="4048011" cy="45720"/>
        </a:xfrm>
        <a:prstGeom prst="line">
          <a:avLst/>
        </a:prstGeom>
        <a:noFill/>
        <a:ln w="4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4C67FD-3CCA-4BEF-A161-34D3B9729F66}">
      <dsp:nvSpPr>
        <dsp:cNvPr id="0" name=""/>
        <dsp:cNvSpPr/>
      </dsp:nvSpPr>
      <dsp:spPr>
        <a:xfrm>
          <a:off x="5200852" y="15830"/>
          <a:ext cx="2169662" cy="8514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/>
        </a:p>
      </dsp:txBody>
      <dsp:txXfrm>
        <a:off x="5200852" y="15830"/>
        <a:ext cx="2169662" cy="851404"/>
      </dsp:txXfrm>
    </dsp:sp>
    <dsp:sp modelId="{871FAC30-944A-44AB-9943-2D10F13EDDB8}">
      <dsp:nvSpPr>
        <dsp:cNvPr id="0" name=""/>
        <dsp:cNvSpPr/>
      </dsp:nvSpPr>
      <dsp:spPr>
        <a:xfrm>
          <a:off x="-146051" y="0"/>
          <a:ext cx="5639007" cy="851404"/>
        </a:xfrm>
        <a:prstGeom prst="round2SameRect">
          <a:avLst>
            <a:gd name="adj1" fmla="val 16670"/>
            <a:gd name="adj2" fmla="val 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4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4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4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 w="1143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accent4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 smtClean="0"/>
            <a:t>Деваскуляризация</a:t>
          </a:r>
          <a:r>
            <a:rPr lang="ru-RU" sz="3200" kern="1200" dirty="0" smtClean="0"/>
            <a:t> 46</a:t>
          </a:r>
          <a:endParaRPr lang="ru-RU" sz="3200" kern="1200" dirty="0"/>
        </a:p>
      </dsp:txBody>
      <dsp:txXfrm>
        <a:off x="-104481" y="41570"/>
        <a:ext cx="5555867" cy="809834"/>
      </dsp:txXfrm>
    </dsp:sp>
    <dsp:sp modelId="{6B33908D-C1C3-4177-A8BC-C56A5CEE5811}">
      <dsp:nvSpPr>
        <dsp:cNvPr id="0" name=""/>
        <dsp:cNvSpPr/>
      </dsp:nvSpPr>
      <dsp:spPr>
        <a:xfrm>
          <a:off x="0" y="875825"/>
          <a:ext cx="7224464" cy="1703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b="1" kern="1200" dirty="0" smtClean="0">
              <a:solidFill>
                <a:schemeClr val="tx1"/>
              </a:solidFill>
            </a:rPr>
            <a:t>М/Ж</a:t>
          </a:r>
          <a:r>
            <a:rPr lang="en-US" sz="2500" b="1" kern="1200" dirty="0" smtClean="0">
              <a:solidFill>
                <a:schemeClr val="tx1"/>
              </a:solidFill>
            </a:rPr>
            <a:t>                    27</a:t>
          </a:r>
          <a:r>
            <a:rPr lang="ru-RU" sz="2500" b="1" kern="1200" dirty="0" smtClean="0">
              <a:solidFill>
                <a:schemeClr val="tx1"/>
              </a:solidFill>
            </a:rPr>
            <a:t>/18</a:t>
          </a:r>
          <a:endParaRPr lang="en-US" sz="2500" b="1" kern="1200" dirty="0" smtClean="0">
            <a:solidFill>
              <a:schemeClr val="tx1"/>
            </a:solidFill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b="1" kern="1200" dirty="0" smtClean="0">
              <a:solidFill>
                <a:schemeClr val="tx1"/>
              </a:solidFill>
            </a:rPr>
            <a:t>Возраст</a:t>
          </a:r>
          <a:r>
            <a:rPr lang="en-US" sz="2500" b="1" kern="1200" dirty="0" smtClean="0">
              <a:solidFill>
                <a:schemeClr val="tx1"/>
              </a:solidFill>
            </a:rPr>
            <a:t>                     </a:t>
          </a:r>
          <a:r>
            <a:rPr lang="ru-RU" sz="2500" b="1" kern="1200" dirty="0" smtClean="0">
              <a:solidFill>
                <a:schemeClr val="tx1"/>
              </a:solidFill>
            </a:rPr>
            <a:t>48,3 ±</a:t>
          </a:r>
          <a:r>
            <a:rPr lang="en-US" sz="2500" b="1" kern="1200" dirty="0" smtClean="0">
              <a:solidFill>
                <a:schemeClr val="tx1"/>
              </a:solidFill>
            </a:rPr>
            <a:t> 7,3</a:t>
          </a:r>
          <a:r>
            <a:rPr lang="ru-RU" sz="2500" kern="1200" dirty="0" smtClean="0">
              <a:solidFill>
                <a:schemeClr val="tx1"/>
              </a:solidFill>
            </a:rPr>
            <a:t/>
          </a:r>
          <a:br>
            <a:rPr lang="ru-RU" sz="2500" kern="1200" dirty="0" smtClean="0">
              <a:solidFill>
                <a:schemeClr val="tx1"/>
              </a:solidFill>
            </a:rPr>
          </a:br>
          <a:endParaRPr lang="ru-RU" sz="2500" kern="1200" dirty="0">
            <a:solidFill>
              <a:schemeClr val="tx1"/>
            </a:solidFill>
          </a:endParaRPr>
        </a:p>
      </dsp:txBody>
      <dsp:txXfrm>
        <a:off x="0" y="875825"/>
        <a:ext cx="7224464" cy="1703065"/>
      </dsp:txXfrm>
    </dsp:sp>
    <dsp:sp modelId="{21F69967-20BB-4C80-9FC3-BB36CADDD83B}">
      <dsp:nvSpPr>
        <dsp:cNvPr id="0" name=""/>
        <dsp:cNvSpPr/>
      </dsp:nvSpPr>
      <dsp:spPr>
        <a:xfrm>
          <a:off x="5883242" y="2621461"/>
          <a:ext cx="529210" cy="8514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20955" rIns="20955" bIns="20955" numCol="1" spcCol="1270" anchor="b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5883242" y="2621461"/>
        <a:ext cx="529210" cy="851404"/>
      </dsp:txXfrm>
    </dsp:sp>
    <dsp:sp modelId="{60F840F8-9F76-4D43-BE5C-6D0DB429DA50}">
      <dsp:nvSpPr>
        <dsp:cNvPr id="0" name=""/>
        <dsp:cNvSpPr/>
      </dsp:nvSpPr>
      <dsp:spPr>
        <a:xfrm>
          <a:off x="-52098" y="2621461"/>
          <a:ext cx="5175428" cy="851404"/>
        </a:xfrm>
        <a:prstGeom prst="round2SameRect">
          <a:avLst>
            <a:gd name="adj1" fmla="val 16670"/>
            <a:gd name="adj2" fmla="val 0"/>
          </a:avLst>
        </a:prstGeom>
        <a:gradFill rotWithShape="0">
          <a:gsLst>
            <a:gs pos="0">
              <a:schemeClr val="accent4">
                <a:hueOff val="17235884"/>
                <a:satOff val="-43603"/>
                <a:lumOff val="1960"/>
                <a:alphaOff val="0"/>
                <a:tint val="74000"/>
              </a:schemeClr>
            </a:gs>
            <a:gs pos="49000">
              <a:schemeClr val="accent4">
                <a:hueOff val="17235884"/>
                <a:satOff val="-43603"/>
                <a:lumOff val="1960"/>
                <a:alphaOff val="0"/>
                <a:tint val="96000"/>
                <a:shade val="84000"/>
                <a:satMod val="110000"/>
              </a:schemeClr>
            </a:gs>
            <a:gs pos="49100">
              <a:schemeClr val="accent4">
                <a:hueOff val="17235884"/>
                <a:satOff val="-43603"/>
                <a:lumOff val="1960"/>
                <a:alphaOff val="0"/>
                <a:shade val="55000"/>
                <a:satMod val="150000"/>
              </a:schemeClr>
            </a:gs>
            <a:gs pos="92000">
              <a:schemeClr val="accent4">
                <a:hueOff val="17235884"/>
                <a:satOff val="-43603"/>
                <a:lumOff val="196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4">
                <a:hueOff val="17235884"/>
                <a:satOff val="-43603"/>
                <a:lumOff val="196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 w="11430" cap="flat" cmpd="sng" algn="ctr">
          <a:solidFill>
            <a:schemeClr val="accent4">
              <a:hueOff val="17235884"/>
              <a:satOff val="-43603"/>
              <a:lumOff val="196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accent4">
              <a:hueOff val="17235884"/>
              <a:satOff val="-43603"/>
              <a:lumOff val="196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9055" tIns="59055" rIns="59055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Без </a:t>
          </a:r>
          <a:r>
            <a:rPr lang="ru-RU" sz="3100" kern="1200" dirty="0" err="1" smtClean="0"/>
            <a:t>деваскуляризации</a:t>
          </a:r>
          <a:r>
            <a:rPr lang="ru-RU" sz="3100" kern="1200" dirty="0" smtClean="0"/>
            <a:t> 44</a:t>
          </a:r>
          <a:endParaRPr lang="ru-RU" sz="3100" kern="1200" dirty="0"/>
        </a:p>
      </dsp:txBody>
      <dsp:txXfrm>
        <a:off x="-10528" y="2663031"/>
        <a:ext cx="5092288" cy="809834"/>
      </dsp:txXfrm>
    </dsp:sp>
    <dsp:sp modelId="{3EF19E83-3CDE-436C-B59C-02494C8FBB42}">
      <dsp:nvSpPr>
        <dsp:cNvPr id="0" name=""/>
        <dsp:cNvSpPr/>
      </dsp:nvSpPr>
      <dsp:spPr>
        <a:xfrm>
          <a:off x="0" y="3495725"/>
          <a:ext cx="7224464" cy="1703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59055" rIns="59055" bIns="5905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 smtClean="0">
              <a:solidFill>
                <a:schemeClr val="tx1"/>
              </a:solidFill>
            </a:rPr>
            <a:t>M</a:t>
          </a:r>
          <a:r>
            <a:rPr lang="ru-RU" sz="2400" b="1" kern="1200" dirty="0" smtClean="0">
              <a:solidFill>
                <a:schemeClr val="tx1"/>
              </a:solidFill>
            </a:rPr>
            <a:t>/Ж    </a:t>
          </a:r>
          <a:r>
            <a:rPr lang="en-US" sz="2400" b="1" kern="1200" dirty="0" smtClean="0">
              <a:solidFill>
                <a:schemeClr val="tx1"/>
              </a:solidFill>
            </a:rPr>
            <a:t>           </a:t>
          </a:r>
          <a:r>
            <a:rPr lang="ru-RU" sz="2400" b="1" kern="1200" dirty="0" smtClean="0">
              <a:solidFill>
                <a:schemeClr val="tx1"/>
              </a:solidFill>
            </a:rPr>
            <a:t>              23/21</a:t>
          </a:r>
          <a:endParaRPr lang="en-US" sz="2400" b="1" kern="1200" dirty="0" smtClean="0">
            <a:solidFill>
              <a:schemeClr val="tx1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chemeClr val="tx1"/>
              </a:solidFill>
            </a:rPr>
            <a:t>Возраст</a:t>
          </a:r>
          <a:r>
            <a:rPr lang="en-US" sz="2400" b="1" kern="1200" dirty="0" smtClean="0">
              <a:solidFill>
                <a:schemeClr val="tx1"/>
              </a:solidFill>
            </a:rPr>
            <a:t>                  4</a:t>
          </a:r>
          <a:r>
            <a:rPr lang="ru-RU" sz="2400" b="1" kern="1200" dirty="0" smtClean="0">
              <a:solidFill>
                <a:schemeClr val="tx1"/>
              </a:solidFill>
            </a:rPr>
            <a:t>9,9 ±</a:t>
          </a:r>
          <a:r>
            <a:rPr lang="en-US" sz="2400" b="1" kern="1200" dirty="0" smtClean="0">
              <a:solidFill>
                <a:schemeClr val="tx1"/>
              </a:solidFill>
            </a:rPr>
            <a:t> 8,2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0" y="3495725"/>
        <a:ext cx="7224464" cy="17030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1/layout/TabList">
  <dgm:title val="Список вкладок"/>
  <dgm:desc val="Служит для отображения непоследовательных или сгруппированных блоков данных. Рекомендуется использовать для списков с текстом уровня 1 небольшого объема. Первый текст уровня 2 отображается рядом с текстом уровня 1, а остальной текст уровня 2 — под текстом уровня 1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9BE95B-DFA2-461C-B6C7-23E8223E8B59}" type="datetimeFigureOut">
              <a:rPr lang="ru-RU" smtClean="0"/>
              <a:t>09.04.2015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83BF7-FFF1-4288-A381-1872C778F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874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83BF7-FFF1-4288-A381-1872C778F4A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5557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A8FFF82-D49A-4F7A-8585-B25AEEECEBA9}" type="slidenum">
              <a:rPr lang="ru-RU" sz="1200" smtClean="0"/>
              <a:pPr/>
              <a:t>31</a:t>
            </a:fld>
            <a:endParaRPr lang="ru-RU" sz="1200" smtClean="0"/>
          </a:p>
        </p:txBody>
      </p:sp>
    </p:spTree>
    <p:extLst>
      <p:ext uri="{BB962C8B-B14F-4D97-AF65-F5344CB8AC3E}">
        <p14:creationId xmlns:p14="http://schemas.microsoft.com/office/powerpoint/2010/main" val="1748754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09.04.2015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9.png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v_panarin\&#1056;&#1072;&#1073;&#1086;&#1095;&#1080;&#1081;%20&#1089;&#1090;&#1086;&#1083;\&#1086;&#1088;&#1086;.00.avi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microsoft.com/office/2007/relationships/hdphoto" Target="../media/hdphoto8.wdp"/><Relationship Id="rId7" Type="http://schemas.microsoft.com/office/2007/relationships/hdphoto" Target="../media/hdphoto10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microsoft.com/office/2007/relationships/hdphoto" Target="../media/hdphoto9.wdp"/><Relationship Id="rId4" Type="http://schemas.openxmlformats.org/officeDocument/2006/relationships/image" Target="../media/image31.png"/><Relationship Id="rId9" Type="http://schemas.microsoft.com/office/2007/relationships/hdphoto" Target="../media/hdphoto1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44.png"/><Relationship Id="rId7" Type="http://schemas.openxmlformats.org/officeDocument/2006/relationships/image" Target="../media/image47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2.wdp"/><Relationship Id="rId5" Type="http://schemas.openxmlformats.org/officeDocument/2006/relationships/image" Target="../media/image46.jpeg"/><Relationship Id="rId4" Type="http://schemas.openxmlformats.org/officeDocument/2006/relationships/image" Target="../media/image45.png"/><Relationship Id="rId9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microsoft.com/office/2007/relationships/hdphoto" Target="../media/hdphoto19.wdp"/><Relationship Id="rId3" Type="http://schemas.microsoft.com/office/2007/relationships/hdphoto" Target="../media/hdphoto14.wdp"/><Relationship Id="rId7" Type="http://schemas.microsoft.com/office/2007/relationships/hdphoto" Target="../media/hdphoto16.wdp"/><Relationship Id="rId12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png"/><Relationship Id="rId11" Type="http://schemas.microsoft.com/office/2007/relationships/hdphoto" Target="../media/hdphoto18.wdp"/><Relationship Id="rId5" Type="http://schemas.microsoft.com/office/2007/relationships/hdphoto" Target="../media/hdphoto15.wdp"/><Relationship Id="rId10" Type="http://schemas.openxmlformats.org/officeDocument/2006/relationships/image" Target="../media/image63.png"/><Relationship Id="rId4" Type="http://schemas.openxmlformats.org/officeDocument/2006/relationships/image" Target="../media/image60.png"/><Relationship Id="rId9" Type="http://schemas.microsoft.com/office/2007/relationships/hdphoto" Target="../media/hdphoto17.wdp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7" Type="http://schemas.microsoft.com/office/2007/relationships/hdphoto" Target="../media/hdphoto22.wdp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5.png"/><Relationship Id="rId7" Type="http://schemas.openxmlformats.org/officeDocument/2006/relationships/image" Target="../media/image77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4.wdp"/><Relationship Id="rId5" Type="http://schemas.openxmlformats.org/officeDocument/2006/relationships/image" Target="../media/image76.png"/><Relationship Id="rId4" Type="http://schemas.microsoft.com/office/2007/relationships/hdphoto" Target="../media/hdphoto23.wdp"/><Relationship Id="rId9" Type="http://schemas.openxmlformats.org/officeDocument/2006/relationships/image" Target="../media/image7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10" Type="http://schemas.openxmlformats.org/officeDocument/2006/relationships/image" Target="../media/image88.png"/><Relationship Id="rId4" Type="http://schemas.openxmlformats.org/officeDocument/2006/relationships/image" Target="../media/image82.png"/><Relationship Id="rId9" Type="http://schemas.openxmlformats.org/officeDocument/2006/relationships/image" Target="../media/image87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250033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C000"/>
                </a:solidFill>
              </a:rPr>
              <a:t/>
            </a:r>
            <a:br>
              <a:rPr lang="ru-RU" sz="3600" b="1" dirty="0" smtClean="0">
                <a:solidFill>
                  <a:srgbClr val="FFC000"/>
                </a:solidFill>
              </a:rPr>
            </a:br>
            <a:r>
              <a:rPr lang="ru-RU" sz="3600" b="1" dirty="0" smtClean="0">
                <a:solidFill>
                  <a:srgbClr val="FFC000"/>
                </a:solidFill>
              </a:rPr>
              <a:t/>
            </a:r>
            <a:br>
              <a:rPr lang="ru-RU" sz="3600" b="1" dirty="0" smtClean="0">
                <a:solidFill>
                  <a:srgbClr val="FFC000"/>
                </a:solidFill>
              </a:rPr>
            </a:br>
            <a:r>
              <a:rPr lang="ru-RU" sz="3600" b="1" dirty="0" smtClean="0">
                <a:solidFill>
                  <a:srgbClr val="FFC000"/>
                </a:solidFill>
              </a:rPr>
              <a:t/>
            </a:r>
            <a:br>
              <a:rPr lang="ru-RU" sz="3600" b="1" dirty="0" smtClean="0">
                <a:solidFill>
                  <a:srgbClr val="FFC000"/>
                </a:solidFill>
              </a:rPr>
            </a:br>
            <a:r>
              <a:rPr lang="ru-RU" sz="3600" b="1" dirty="0" smtClean="0">
                <a:solidFill>
                  <a:srgbClr val="FFC000"/>
                </a:solidFill>
              </a:rPr>
              <a:t/>
            </a:r>
            <a:br>
              <a:rPr lang="ru-RU" sz="3600" b="1" dirty="0" smtClean="0">
                <a:solidFill>
                  <a:srgbClr val="FFC000"/>
                </a:solidFill>
              </a:rPr>
            </a:br>
            <a:r>
              <a:rPr lang="ru-RU" sz="3600" b="1" dirty="0" smtClean="0">
                <a:solidFill>
                  <a:srgbClr val="FFC000"/>
                </a:solidFill>
              </a:rPr>
              <a:t/>
            </a:r>
            <a:br>
              <a:rPr lang="ru-RU" sz="3600" b="1" dirty="0" smtClean="0">
                <a:solidFill>
                  <a:srgbClr val="FFC000"/>
                </a:solidFill>
              </a:rPr>
            </a:br>
            <a:r>
              <a:rPr lang="ru-RU" sz="3600" b="1" dirty="0" smtClean="0">
                <a:solidFill>
                  <a:srgbClr val="FFC000"/>
                </a:solidFill>
              </a:rPr>
              <a:t/>
            </a:r>
            <a:br>
              <a:rPr lang="ru-RU" sz="3600" b="1" dirty="0" smtClean="0">
                <a:solidFill>
                  <a:srgbClr val="FFC000"/>
                </a:solidFill>
              </a:rPr>
            </a:br>
            <a:r>
              <a:rPr lang="ru-RU" sz="3600" b="1" dirty="0" smtClean="0">
                <a:solidFill>
                  <a:srgbClr val="FFC000"/>
                </a:solidFill>
              </a:rPr>
              <a:t/>
            </a:r>
            <a:br>
              <a:rPr lang="ru-RU" sz="3600" b="1" dirty="0" smtClean="0">
                <a:solidFill>
                  <a:srgbClr val="FFC000"/>
                </a:solidFill>
              </a:rPr>
            </a:br>
            <a:r>
              <a:rPr lang="ru-RU" sz="3600" b="1" dirty="0" smtClean="0">
                <a:solidFill>
                  <a:srgbClr val="FFC000"/>
                </a:solidFill>
              </a:rPr>
              <a:t/>
            </a:r>
            <a:br>
              <a:rPr lang="ru-RU" sz="3600" b="1" dirty="0" smtClean="0">
                <a:solidFill>
                  <a:srgbClr val="FFC000"/>
                </a:solidFill>
              </a:rPr>
            </a:b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Предоперационная и лечебная </a:t>
            </a:r>
            <a:r>
              <a:rPr lang="ru-RU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дев</a:t>
            </a:r>
            <a:r>
              <a:rPr lang="ru-RU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</a:t>
            </a:r>
            <a:r>
              <a:rPr lang="ru-RU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скуляризация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опухолей головного мозга</a:t>
            </a:r>
            <a:b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ru-RU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81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836712"/>
            <a:ext cx="73448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ü"/>
            </a:pPr>
            <a:r>
              <a:rPr lang="ru-RU" sz="3600" dirty="0" err="1" smtClean="0"/>
              <a:t>Эмболизация</a:t>
            </a:r>
            <a:r>
              <a:rPr lang="ru-RU" sz="3600" dirty="0" smtClean="0"/>
              <a:t> богато </a:t>
            </a:r>
            <a:r>
              <a:rPr lang="ru-RU" sz="3600" dirty="0" err="1" smtClean="0"/>
              <a:t>васкуляризированных</a:t>
            </a:r>
            <a:r>
              <a:rPr lang="ru-RU" sz="3600" dirty="0" smtClean="0"/>
              <a:t> экстра-</a:t>
            </a:r>
            <a:r>
              <a:rPr lang="ru-RU" sz="3600" dirty="0" err="1" smtClean="0"/>
              <a:t>интракраниальных</a:t>
            </a:r>
            <a:r>
              <a:rPr lang="ru-RU" sz="3600" dirty="0" smtClean="0"/>
              <a:t> опухолей перед хирургическим удалением используется уже более 35 лет во многих нейрохирургических клиниках.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7976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821873"/>
            <a:ext cx="7272808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sz="2800" dirty="0" smtClean="0"/>
              <a:t>Уменьшение длительности  микрохирургической операции</a:t>
            </a:r>
          </a:p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sz="2800" dirty="0" smtClean="0"/>
              <a:t>Увеличение радикальности операции</a:t>
            </a:r>
          </a:p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sz="2800" dirty="0" smtClean="0"/>
              <a:t>Уменьшение частоты осложнений путем снижения </a:t>
            </a:r>
            <a:r>
              <a:rPr lang="ru-RU" sz="2800" dirty="0" err="1" smtClean="0"/>
              <a:t>интраоперационной</a:t>
            </a:r>
            <a:r>
              <a:rPr lang="ru-RU" sz="2800" dirty="0" smtClean="0"/>
              <a:t> кровопотери</a:t>
            </a:r>
          </a:p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sz="2800" dirty="0" smtClean="0"/>
              <a:t>Улучшение </a:t>
            </a:r>
            <a:r>
              <a:rPr lang="ru-RU" sz="2800" dirty="0" err="1" smtClean="0"/>
              <a:t>интраоперационной</a:t>
            </a:r>
            <a:r>
              <a:rPr lang="ru-RU" sz="2800" dirty="0" smtClean="0"/>
              <a:t> визуализации</a:t>
            </a:r>
            <a:endParaRPr lang="ru-RU" sz="28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79512" y="200635"/>
            <a:ext cx="8134850" cy="5715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2400" dirty="0" smtClean="0">
                <a:solidFill>
                  <a:schemeClr val="tx2"/>
                </a:solidFill>
              </a:rPr>
              <a:t>Цель предоперационной </a:t>
            </a:r>
            <a:r>
              <a:rPr lang="ru-RU" sz="2400" dirty="0" err="1" smtClean="0">
                <a:solidFill>
                  <a:schemeClr val="tx2"/>
                </a:solidFill>
              </a:rPr>
              <a:t>деваскуляризации</a:t>
            </a:r>
            <a:endParaRPr lang="ru-RU" sz="2400" dirty="0">
              <a:solidFill>
                <a:schemeClr val="tx2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00" y="4434284"/>
            <a:ext cx="38481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0991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83568" y="0"/>
            <a:ext cx="7924800" cy="511175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800" smtClean="0"/>
              <a:t>Клинический материал</a:t>
            </a:r>
            <a:endParaRPr lang="ru-RU" sz="2800" dirty="0" smtClean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089312371"/>
              </p:ext>
            </p:extLst>
          </p:nvPr>
        </p:nvGraphicFramePr>
        <p:xfrm>
          <a:off x="395536" y="511175"/>
          <a:ext cx="7632848" cy="212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387497650"/>
              </p:ext>
            </p:extLst>
          </p:nvPr>
        </p:nvGraphicFramePr>
        <p:xfrm>
          <a:off x="179512" y="2564904"/>
          <a:ext cx="7920880" cy="3976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0580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317500" y="714375"/>
            <a:ext cx="8637588" cy="769938"/>
          </a:xfrm>
        </p:spPr>
        <p:txBody>
          <a:bodyPr>
            <a:normAutofit/>
          </a:bodyPr>
          <a:lstStyle/>
          <a:p>
            <a:r>
              <a:rPr lang="ru-RU" dirty="0" err="1" smtClean="0"/>
              <a:t>Эмболизирующий</a:t>
            </a:r>
            <a:r>
              <a:rPr lang="ru-RU" dirty="0" smtClean="0"/>
              <a:t> материал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328613" y="2286000"/>
            <a:ext cx="8208962" cy="4214813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Микрочастицы, Микросферы</a:t>
            </a:r>
            <a:endParaRPr lang="en-US" dirty="0" smtClean="0"/>
          </a:p>
          <a:p>
            <a:endParaRPr lang="en-US" dirty="0" smtClean="0"/>
          </a:p>
          <a:p>
            <a:r>
              <a:rPr lang="ru-RU" dirty="0" err="1" smtClean="0"/>
              <a:t>Цианакрилатные</a:t>
            </a:r>
            <a:r>
              <a:rPr lang="ru-RU" dirty="0" smtClean="0"/>
              <a:t> композиции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Onyx 18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31827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8964095"/>
              </p:ext>
            </p:extLst>
          </p:nvPr>
        </p:nvGraphicFramePr>
        <p:xfrm>
          <a:off x="251520" y="692696"/>
          <a:ext cx="309634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23256670"/>
              </p:ext>
            </p:extLst>
          </p:nvPr>
        </p:nvGraphicFramePr>
        <p:xfrm>
          <a:off x="3851920" y="692696"/>
          <a:ext cx="432048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0" y="-13709"/>
            <a:ext cx="6048672" cy="91401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4000" dirty="0" smtClean="0"/>
              <a:t>Дальнейшее ведение</a:t>
            </a:r>
            <a:endParaRPr lang="ru-RU" sz="40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94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0" t="8026" r="16610" b="12583"/>
          <a:stretch/>
        </p:blipFill>
        <p:spPr bwMode="auto">
          <a:xfrm>
            <a:off x="5581600" y="0"/>
            <a:ext cx="3532909" cy="2622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13504" t="1" r="17067" b="36195"/>
          <a:stretch/>
        </p:blipFill>
        <p:spPr bwMode="auto">
          <a:xfrm>
            <a:off x="4499992" y="2621314"/>
            <a:ext cx="4640025" cy="4264070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5521" y="196133"/>
            <a:ext cx="5547547" cy="1412776"/>
          </a:xfrm>
        </p:spPr>
        <p:txBody>
          <a:bodyPr>
            <a:normAutofit/>
          </a:bodyPr>
          <a:lstStyle/>
          <a:p>
            <a:pPr algn="ctr"/>
            <a:r>
              <a:rPr lang="ru-RU" sz="2800" dirty="0" err="1" smtClean="0">
                <a:solidFill>
                  <a:schemeClr val="tx2"/>
                </a:solidFill>
              </a:rPr>
              <a:t>Эмболизация</a:t>
            </a:r>
            <a:r>
              <a:rPr lang="ru-RU" sz="2800" dirty="0" smtClean="0">
                <a:solidFill>
                  <a:schemeClr val="tx2"/>
                </a:solidFill>
              </a:rPr>
              <a:t> </a:t>
            </a:r>
            <a:r>
              <a:rPr lang="ru-RU" sz="2800" dirty="0" err="1" smtClean="0">
                <a:solidFill>
                  <a:schemeClr val="tx2"/>
                </a:solidFill>
              </a:rPr>
              <a:t>фалькс-менингиомы</a:t>
            </a:r>
            <a:r>
              <a:rPr lang="ru-RU" dirty="0" smtClean="0">
                <a:solidFill>
                  <a:schemeClr val="tx2"/>
                </a:solidFill>
              </a:rPr>
              <a:t/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(</a:t>
            </a:r>
            <a:r>
              <a:rPr lang="ru-RU" sz="22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Гистоакрил</a:t>
            </a: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+ </a:t>
            </a:r>
            <a:r>
              <a:rPr lang="ru-RU" sz="22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Липиодол</a:t>
            </a: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1:4)</a:t>
            </a:r>
            <a:endParaRPr lang="ru-RU" sz="2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11544" r="13190" b="21746"/>
          <a:stretch/>
        </p:blipFill>
        <p:spPr bwMode="auto">
          <a:xfrm>
            <a:off x="0" y="1916551"/>
            <a:ext cx="4757015" cy="4945819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8673" t="6634" r="28066" b="33622"/>
          <a:stretch/>
        </p:blipFill>
        <p:spPr bwMode="auto">
          <a:xfrm>
            <a:off x="136635" y="4935120"/>
            <a:ext cx="1898073" cy="1792569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17785" t="5916" r="3949" b="38662"/>
          <a:stretch/>
        </p:blipFill>
        <p:spPr bwMode="auto">
          <a:xfrm>
            <a:off x="2703757" y="4587877"/>
            <a:ext cx="2299854" cy="1628555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</p:pic>
      <p:sp>
        <p:nvSpPr>
          <p:cNvPr id="7" name="Прямоугольная выноска 6"/>
          <p:cNvSpPr/>
          <p:nvPr/>
        </p:nvSpPr>
        <p:spPr>
          <a:xfrm>
            <a:off x="94002" y="4941168"/>
            <a:ext cx="1930362" cy="1786521"/>
          </a:xfrm>
          <a:prstGeom prst="wedgeRectCallout">
            <a:avLst>
              <a:gd name="adj1" fmla="val 53829"/>
              <a:gd name="adj2" fmla="val -15637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ая выноска 7"/>
          <p:cNvSpPr/>
          <p:nvPr/>
        </p:nvSpPr>
        <p:spPr>
          <a:xfrm>
            <a:off x="2699792" y="4581128"/>
            <a:ext cx="2283764" cy="1628555"/>
          </a:xfrm>
          <a:prstGeom prst="wedgeRectCallout">
            <a:avLst>
              <a:gd name="adj1" fmla="val -55769"/>
              <a:gd name="adj2" fmla="val -14456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134840" y="1628800"/>
            <a:ext cx="2069008" cy="219106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372200" y="2492896"/>
            <a:ext cx="1584176" cy="15668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6552" y="116632"/>
            <a:ext cx="6140121" cy="173845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>
                <a:solidFill>
                  <a:schemeClr val="tx2"/>
                </a:solidFill>
              </a:rPr>
              <a:t>Эмболизация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ru-RU" sz="2800" b="1" dirty="0" err="1" smtClean="0">
                <a:solidFill>
                  <a:schemeClr val="tx2"/>
                </a:solidFill>
              </a:rPr>
              <a:t>парасагиттальной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ru-RU" sz="2800" b="1" dirty="0" err="1" smtClean="0">
                <a:solidFill>
                  <a:schemeClr val="tx2"/>
                </a:solidFill>
              </a:rPr>
              <a:t>менингиомы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en-US" b="1" dirty="0" smtClean="0">
                <a:solidFill>
                  <a:schemeClr val="tx2"/>
                </a:solidFill>
              </a:rPr>
              <a:t/>
            </a:r>
            <a:br>
              <a:rPr lang="en-US" b="1" dirty="0" smtClean="0">
                <a:solidFill>
                  <a:schemeClr val="tx2"/>
                </a:solidFill>
              </a:rPr>
            </a:br>
            <a:r>
              <a:rPr lang="en-US" sz="20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“ONYX 18” </a:t>
            </a:r>
            <a:endParaRPr lang="ru-RU" sz="2000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00050" y="2143116"/>
            <a:ext cx="4714884" cy="4714884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429116" y="2143116"/>
            <a:ext cx="4714884" cy="4714884"/>
          </a:xfrm>
          <a:prstGeom prst="rect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</p:pic>
      <p:sp>
        <p:nvSpPr>
          <p:cNvPr id="5" name="Овал 4"/>
          <p:cNvSpPr/>
          <p:nvPr/>
        </p:nvSpPr>
        <p:spPr>
          <a:xfrm>
            <a:off x="1907704" y="2492896"/>
            <a:ext cx="2195581" cy="215167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372200" y="2645296"/>
            <a:ext cx="2195581" cy="215167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727" b="46740"/>
          <a:stretch/>
        </p:blipFill>
        <p:spPr bwMode="auto">
          <a:xfrm>
            <a:off x="5580112" y="-20070"/>
            <a:ext cx="3563888" cy="271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2" descr="C:\Documents and Settings\v_panarin\Рабочий стол\ПРЕЗЕНТАЦИИ\Менинг., оникс\1.2.840.113845.99.1.2.392.200036.9116.3.1.21002405.8.0.5023066825071153.17.bmp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143125"/>
            <a:ext cx="4714875" cy="4714875"/>
          </a:xfrm>
          <a:solidFill>
            <a:srgbClr val="FFC000"/>
          </a:solidFill>
          <a:ln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23556" name="Picture 3" descr="C:\Documents and Settings\v_panarin\Рабочий стол\ПРЕЗЕНТАЦИИ\Менинг., оникс\1.2.840.113845.99.1.2.392.200036.9116.3.1.21002405.8.0.5023094357861293.31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2143125"/>
            <a:ext cx="4714875" cy="47148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1857375" y="2355156"/>
            <a:ext cx="928688" cy="7858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786438" y="2571750"/>
            <a:ext cx="1214437" cy="10715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0572" y="260648"/>
            <a:ext cx="7924800" cy="1512168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800" dirty="0" err="1" smtClean="0">
                <a:solidFill>
                  <a:schemeClr val="tx2"/>
                </a:solidFill>
              </a:rPr>
              <a:t>Эмболизация</a:t>
            </a:r>
            <a:r>
              <a:rPr lang="ru-RU" sz="2800" dirty="0" smtClean="0">
                <a:solidFill>
                  <a:schemeClr val="tx2"/>
                </a:solidFill>
              </a:rPr>
              <a:t> </a:t>
            </a:r>
            <a:r>
              <a:rPr lang="ru-RU" sz="2800" dirty="0" err="1" smtClean="0">
                <a:solidFill>
                  <a:schemeClr val="tx2"/>
                </a:solidFill>
              </a:rPr>
              <a:t>парасагиттальной</a:t>
            </a:r>
            <a:r>
              <a:rPr lang="ru-RU" sz="2800" dirty="0" smtClean="0">
                <a:solidFill>
                  <a:schemeClr val="tx2"/>
                </a:solidFill>
              </a:rPr>
              <a:t> </a:t>
            </a:r>
            <a:r>
              <a:rPr lang="ru-RU" sz="2800" dirty="0" err="1" smtClean="0">
                <a:solidFill>
                  <a:schemeClr val="tx2"/>
                </a:solidFill>
              </a:rPr>
              <a:t>менингиомы</a:t>
            </a:r>
            <a:r>
              <a:rPr lang="ru-RU" sz="2800" dirty="0" smtClean="0">
                <a:solidFill>
                  <a:schemeClr val="tx2"/>
                </a:solidFill>
              </a:rPr>
              <a:t> </a:t>
            </a:r>
            <a:r>
              <a:rPr lang="en-US" dirty="0" smtClean="0">
                <a:solidFill>
                  <a:schemeClr val="tx2"/>
                </a:solidFill>
              </a:rPr>
              <a:t/>
            </a:r>
            <a:br>
              <a:rPr lang="en-US" dirty="0" smtClean="0">
                <a:solidFill>
                  <a:schemeClr val="tx2"/>
                </a:solidFill>
              </a:rPr>
            </a:br>
            <a:r>
              <a:rPr lang="en-US" sz="2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“ONYX 18” </a:t>
            </a:r>
            <a:endParaRPr lang="ru-RU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74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13676" y="-99392"/>
            <a:ext cx="8066500" cy="11080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Кровопотеря при микрохирургическом удалении</a:t>
            </a:r>
            <a:endParaRPr lang="ru-RU" dirty="0" smtClean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40250883"/>
              </p:ext>
            </p:extLst>
          </p:nvPr>
        </p:nvGraphicFramePr>
        <p:xfrm>
          <a:off x="323528" y="1268760"/>
          <a:ext cx="7224464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0702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13676" y="-99392"/>
            <a:ext cx="8066500" cy="11080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Кровопотеря при микрохирургическом удалении</a:t>
            </a:r>
            <a:endParaRPr lang="ru-RU" dirty="0" smtClean="0"/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668516168"/>
              </p:ext>
            </p:extLst>
          </p:nvPr>
        </p:nvGraphicFramePr>
        <p:xfrm>
          <a:off x="107504" y="1052736"/>
          <a:ext cx="7920880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1470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F:\неверова из офтальмики\1.2.840.113845.99.1.2.392.200036.9116.3.1.21002405.9.0.1064540410682030.13.bm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68" t="7607" r="14323" b="22249"/>
          <a:stretch/>
        </p:blipFill>
        <p:spPr bwMode="auto">
          <a:xfrm>
            <a:off x="-39415" y="3437174"/>
            <a:ext cx="3818964" cy="342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F:\неверова из офтальмики\1.2.840.113845.99.1.2.392.200036.9116.3.1.21002405.9.0.1064490924943043.12.bmp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1" t="4058" r="44845" b="19472"/>
          <a:stretch/>
        </p:blipFill>
        <p:spPr bwMode="auto">
          <a:xfrm>
            <a:off x="-39416" y="188640"/>
            <a:ext cx="2699738" cy="392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вал 8"/>
          <p:cNvSpPr/>
          <p:nvPr/>
        </p:nvSpPr>
        <p:spPr>
          <a:xfrm>
            <a:off x="1043608" y="2606032"/>
            <a:ext cx="1071563" cy="10715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334285" y="4365104"/>
            <a:ext cx="2013579" cy="20837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Нашивка 3"/>
          <p:cNvSpPr/>
          <p:nvPr/>
        </p:nvSpPr>
        <p:spPr>
          <a:xfrm rot="15813604">
            <a:off x="2436748" y="6324714"/>
            <a:ext cx="504056" cy="14851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29" name="Picture 5" descr="F:\неверова из офтальмики\1.2.840.113845.99.1.2.392.200036.9116.3.1.21002405.9.0.1064866687942047.10.bmp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1" t="33222" r="39697" b="9952"/>
          <a:stretch/>
        </p:blipFill>
        <p:spPr bwMode="auto">
          <a:xfrm>
            <a:off x="5172962" y="2143286"/>
            <a:ext cx="3995936" cy="4714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неверова из офтальмики\1.2.840.113619.2.134.1762926969.1915.1334112696.857.bmp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28" t="13234" r="15087" b="6252"/>
          <a:stretch/>
        </p:blipFill>
        <p:spPr bwMode="auto">
          <a:xfrm>
            <a:off x="6613122" y="770143"/>
            <a:ext cx="2555776" cy="296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646931" y="91536"/>
            <a:ext cx="7957517" cy="135721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     </a:t>
            </a:r>
            <a:r>
              <a:rPr lang="ru-RU" sz="2800" dirty="0" err="1">
                <a:solidFill>
                  <a:schemeClr val="tx2"/>
                </a:solidFill>
              </a:rPr>
              <a:t>Эмболизация</a:t>
            </a:r>
            <a:r>
              <a:rPr lang="ru-RU" sz="2800" dirty="0">
                <a:solidFill>
                  <a:schemeClr val="tx2"/>
                </a:solidFill>
              </a:rPr>
              <a:t> </a:t>
            </a:r>
            <a:r>
              <a:rPr lang="ru-RU" sz="2800" dirty="0" err="1">
                <a:solidFill>
                  <a:schemeClr val="tx2"/>
                </a:solidFill>
              </a:rPr>
              <a:t>менингиомы</a:t>
            </a:r>
            <a:r>
              <a:rPr lang="ru-RU" sz="2800" dirty="0">
                <a:solidFill>
                  <a:schemeClr val="tx2"/>
                </a:solidFill>
              </a:rPr>
              <a:t> крыльев </a:t>
            </a:r>
            <a:br>
              <a:rPr lang="ru-RU" sz="2800" dirty="0">
                <a:solidFill>
                  <a:schemeClr val="tx2"/>
                </a:solidFill>
              </a:rPr>
            </a:br>
            <a:r>
              <a:rPr lang="ru-RU" sz="2800" dirty="0">
                <a:solidFill>
                  <a:schemeClr val="tx2"/>
                </a:solidFill>
              </a:rPr>
              <a:t>основной </a:t>
            </a:r>
            <a:r>
              <a:rPr lang="ru-RU" sz="2800" dirty="0" smtClean="0">
                <a:solidFill>
                  <a:schemeClr val="tx2"/>
                </a:solidFill>
              </a:rPr>
              <a:t>кости (медиальный вариант) </a:t>
            </a:r>
            <a:r>
              <a:rPr lang="ru-RU" sz="2800" dirty="0">
                <a:solidFill>
                  <a:schemeClr val="tx2"/>
                </a:solidFill>
              </a:rPr>
              <a:t/>
            </a:r>
            <a:br>
              <a:rPr lang="ru-RU" sz="2800" dirty="0">
                <a:solidFill>
                  <a:schemeClr val="tx2"/>
                </a:solidFill>
              </a:rPr>
            </a:br>
            <a:r>
              <a:rPr lang="ru-RU" sz="2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(</a:t>
            </a:r>
            <a:r>
              <a:rPr lang="ru-RU" sz="2000" dirty="0" err="1">
                <a:solidFill>
                  <a:schemeClr val="tx2">
                    <a:lumMod val="20000"/>
                    <a:lumOff val="80000"/>
                  </a:schemeClr>
                </a:solidFill>
              </a:rPr>
              <a:t>Гистоакрил</a:t>
            </a:r>
            <a:r>
              <a:rPr lang="ru-RU" sz="2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+ </a:t>
            </a:r>
            <a:r>
              <a:rPr lang="ru-RU" sz="2000" dirty="0" err="1">
                <a:solidFill>
                  <a:schemeClr val="tx2">
                    <a:lumMod val="20000"/>
                    <a:lumOff val="80000"/>
                  </a:schemeClr>
                </a:solidFill>
              </a:rPr>
              <a:t>липиодол</a:t>
            </a:r>
            <a:r>
              <a:rPr lang="ru-RU" sz="2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1:5)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3200" b="1" dirty="0" smtClean="0"/>
          </a:p>
        </p:txBody>
      </p:sp>
      <p:pic>
        <p:nvPicPr>
          <p:cNvPr id="5" name="Picture 6" descr="F:\неверова из офтальмики\1.2.840.113845.99.1.2.392.200036.9116.3.1.21002405.9.0.1064828158991403.20.bmp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7" t="33185" r="30112" b="26301"/>
          <a:stretch/>
        </p:blipFill>
        <p:spPr bwMode="auto">
          <a:xfrm>
            <a:off x="2790835" y="1299849"/>
            <a:ext cx="2315908" cy="213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ая выноска 17"/>
          <p:cNvSpPr/>
          <p:nvPr/>
        </p:nvSpPr>
        <p:spPr>
          <a:xfrm>
            <a:off x="2790835" y="1299850"/>
            <a:ext cx="2315908" cy="2107399"/>
          </a:xfrm>
          <a:prstGeom prst="wedgeRectCallout">
            <a:avLst>
              <a:gd name="adj1" fmla="val -57588"/>
              <a:gd name="adj2" fmla="val 1197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6699349" y="4653136"/>
            <a:ext cx="1329035" cy="12896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63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80207"/>
            <a:ext cx="7038130" cy="1725602"/>
          </a:xfrm>
        </p:spPr>
        <p:txBody>
          <a:bodyPr/>
          <a:lstStyle/>
          <a:p>
            <a:pPr algn="ctr"/>
            <a:r>
              <a:rPr lang="ru-RU" sz="2800" b="1" dirty="0" err="1" smtClean="0">
                <a:solidFill>
                  <a:schemeClr val="tx2"/>
                </a:solidFill>
              </a:rPr>
              <a:t>Эмболизация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ru-RU" sz="2800" b="1" dirty="0" err="1" smtClean="0">
                <a:solidFill>
                  <a:schemeClr val="tx2"/>
                </a:solidFill>
              </a:rPr>
              <a:t>менингиомы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smtClean="0">
                <a:solidFill>
                  <a:schemeClr val="tx2"/>
                </a:solidFill>
              </a:rPr>
              <a:t/>
            </a:r>
            <a:br>
              <a:rPr lang="en-US" sz="2800" b="1" dirty="0" smtClean="0">
                <a:solidFill>
                  <a:schemeClr val="tx2"/>
                </a:solidFill>
              </a:rPr>
            </a:br>
            <a:r>
              <a:rPr lang="ru-RU" sz="2800" b="1" dirty="0" smtClean="0">
                <a:solidFill>
                  <a:schemeClr val="tx2"/>
                </a:solidFill>
              </a:rPr>
              <a:t>крыльев основной кости</a:t>
            </a:r>
            <a:r>
              <a:rPr lang="en-US" sz="2800" b="1" dirty="0" smtClean="0">
                <a:solidFill>
                  <a:schemeClr val="tx2"/>
                </a:solidFill>
              </a:rPr>
              <a:t/>
            </a:r>
            <a:br>
              <a:rPr lang="en-US" sz="2800" b="1" dirty="0" smtClean="0">
                <a:solidFill>
                  <a:schemeClr val="tx2"/>
                </a:solidFill>
              </a:rPr>
            </a:br>
            <a:r>
              <a:rPr lang="ru-RU" sz="28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(</a:t>
            </a:r>
            <a:r>
              <a:rPr lang="en-US" sz="28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ONYX 18)</a:t>
            </a:r>
            <a:endParaRPr lang="ru-RU" sz="2800" b="1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Picture 2" descr="C:\Documents and Settings\v_panarin\Рабочий стол\турция\флиг 1.bmp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6" y="2286016"/>
            <a:ext cx="4572008" cy="457200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pic>
        <p:nvPicPr>
          <p:cNvPr id="4" name="Picture 2" descr="C:\Documents and Settings\v_panarin\Рабочий стол\турция\флиг КТ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286016" cy="2286016"/>
          </a:xfrm>
          <a:prstGeom prst="rect">
            <a:avLst/>
          </a:prstGeom>
          <a:noFill/>
        </p:spPr>
      </p:pic>
      <p:pic>
        <p:nvPicPr>
          <p:cNvPr id="7" name="Picture 3" descr="C:\Documents and Settings\v_panarin\Рабочий стол\турция\флиг 2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1992" y="2313376"/>
            <a:ext cx="4572008" cy="457200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6" name="Овал 5"/>
          <p:cNvSpPr/>
          <p:nvPr/>
        </p:nvSpPr>
        <p:spPr>
          <a:xfrm>
            <a:off x="1403648" y="2492896"/>
            <a:ext cx="2483613" cy="23024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436096" y="2286016"/>
            <a:ext cx="2483613" cy="23024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51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v_panarin\Рабочий стол\Эндоваскуляр, снимки\оникс, флигнат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19" y="0"/>
            <a:ext cx="3779912" cy="377991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305780"/>
            <a:ext cx="4142264" cy="1584176"/>
          </a:xfrm>
        </p:spPr>
        <p:txBody>
          <a:bodyPr>
            <a:normAutofit/>
          </a:bodyPr>
          <a:lstStyle/>
          <a:p>
            <a:pPr algn="r"/>
            <a:r>
              <a:rPr lang="ru-RU" sz="2400" b="1" dirty="0" smtClean="0">
                <a:solidFill>
                  <a:schemeClr val="tx2"/>
                </a:solidFill>
              </a:rPr>
              <a:t>Тотальное микрохирургическое удаление через двое суток</a:t>
            </a:r>
            <a:endParaRPr lang="ru-RU" sz="2400" dirty="0"/>
          </a:p>
        </p:txBody>
      </p:sp>
      <p:pic>
        <p:nvPicPr>
          <p:cNvPr id="6" name="Picture 2" descr="D:\ZEISS\PatientData\2010-08-31 03-29-28 Anonym359\Video\__2010-08-31_06-56-34_V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/>
          <a:srcRect l="9192" t="4195" r="14231" b="11460"/>
          <a:stretch/>
        </p:blipFill>
        <p:spPr bwMode="auto">
          <a:xfrm>
            <a:off x="3563888" y="2295213"/>
            <a:ext cx="5524582" cy="4563786"/>
          </a:xfrm>
          <a:prstGeom prst="rect">
            <a:avLst/>
          </a:prstGeom>
          <a:noFill/>
          <a:ln>
            <a:solidFill>
              <a:schemeClr val="tx2">
                <a:lumMod val="90000"/>
              </a:schemeClr>
            </a:solidFill>
          </a:ln>
        </p:spPr>
      </p:pic>
      <p:pic>
        <p:nvPicPr>
          <p:cNvPr id="5" name="оро.00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0" y="3546038"/>
            <a:ext cx="4139952" cy="3311962"/>
          </a:xfrm>
          <a:prstGeom prst="rect">
            <a:avLst/>
          </a:prstGeom>
          <a:ln>
            <a:solidFill>
              <a:schemeClr val="tx2">
                <a:lumMod val="90000"/>
              </a:schemeClr>
            </a:solidFill>
          </a:ln>
        </p:spPr>
      </p:pic>
      <p:sp>
        <p:nvSpPr>
          <p:cNvPr id="7" name="Стрелка вниз 6"/>
          <p:cNvSpPr/>
          <p:nvPr/>
        </p:nvSpPr>
        <p:spPr>
          <a:xfrm>
            <a:off x="1714480" y="3714752"/>
            <a:ext cx="357190" cy="692656"/>
          </a:xfrm>
          <a:prstGeom prst="downArrow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27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DCIM\100OLYMP\PB240021.JPG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92" t="47154" r="11024" b="9196"/>
          <a:stretch>
            <a:fillRect/>
          </a:stretch>
        </p:blipFill>
        <p:spPr bwMode="auto">
          <a:xfrm>
            <a:off x="6258719" y="4064298"/>
            <a:ext cx="2678112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" descr="E:\DCIM\100OLYMP\PB240021.JPG"/>
          <p:cNvPicPr>
            <a:picLocks noChangeAspect="1" noChangeArrowheads="1"/>
          </p:cNvPicPr>
          <p:nvPr/>
        </p:nvPicPr>
        <p:blipFill>
          <a:blip r:embed="rId3">
            <a:lum bright="1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3" t="3395" r="54160" b="52470"/>
          <a:stretch>
            <a:fillRect/>
          </a:stretch>
        </p:blipFill>
        <p:spPr bwMode="auto">
          <a:xfrm>
            <a:off x="3113087" y="4071938"/>
            <a:ext cx="2786063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4" descr="E:\DCIM\100OLYMP\PB240027.JPG"/>
          <p:cNvPicPr>
            <a:picLocks noChangeAspect="1" noChangeArrowheads="1"/>
          </p:cNvPicPr>
          <p:nvPr/>
        </p:nvPicPr>
        <p:blipFill>
          <a:blip r:embed="rId4">
            <a:lum bright="-10000" contrast="2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9" t="69571" r="57336" b="6775"/>
          <a:stretch>
            <a:fillRect/>
          </a:stretch>
        </p:blipFill>
        <p:spPr bwMode="auto">
          <a:xfrm>
            <a:off x="3000375" y="617537"/>
            <a:ext cx="2898775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 descr="E:\DCIM\100OLYMP\PB240025.JPG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69" t="36064" r="13461" b="39413"/>
          <a:stretch>
            <a:fillRect/>
          </a:stretch>
        </p:blipFill>
        <p:spPr bwMode="auto">
          <a:xfrm>
            <a:off x="6051550" y="617537"/>
            <a:ext cx="309245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 descr="E:\DCIM\100OLYMP\PB240023.JPG"/>
          <p:cNvPicPr>
            <a:picLocks noChangeAspect="1" noChangeArrowheads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2" t="63954" r="76013" b="12790"/>
          <a:stretch>
            <a:fillRect/>
          </a:stretch>
        </p:blipFill>
        <p:spPr bwMode="auto">
          <a:xfrm>
            <a:off x="0" y="4071938"/>
            <a:ext cx="2960688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Picture 7" descr="E:\DCIM\100OLYMP\PB240028.JPG"/>
          <p:cNvPicPr>
            <a:picLocks noChangeAspect="1" noChangeArrowheads="1"/>
          </p:cNvPicPr>
          <p:nvPr/>
        </p:nvPicPr>
        <p:blipFill>
          <a:blip r:embed="rId7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92" t="7089" r="13057" b="68810"/>
          <a:stretch>
            <a:fillRect/>
          </a:stretch>
        </p:blipFill>
        <p:spPr bwMode="auto">
          <a:xfrm>
            <a:off x="0" y="584200"/>
            <a:ext cx="2928938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3129" y="0"/>
            <a:ext cx="7924800" cy="504056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800" dirty="0" err="1" smtClean="0">
                <a:solidFill>
                  <a:schemeClr val="tx2"/>
                </a:solidFill>
              </a:rPr>
              <a:t>гемангиоэндотелиома</a:t>
            </a:r>
            <a:endParaRPr lang="ru-RU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89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972" r="58337" b="15134"/>
          <a:stretch>
            <a:fillRect/>
          </a:stretch>
        </p:blipFill>
        <p:spPr bwMode="auto">
          <a:xfrm>
            <a:off x="0" y="2428875"/>
            <a:ext cx="2717800" cy="442912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80" t="27657" r="1949" b="18291"/>
          <a:stretch>
            <a:fillRect/>
          </a:stretch>
        </p:blipFill>
        <p:spPr bwMode="auto">
          <a:xfrm>
            <a:off x="1571625" y="1214438"/>
            <a:ext cx="2928938" cy="33782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11" t="29411" r="55882"/>
          <a:stretch>
            <a:fillRect/>
          </a:stretch>
        </p:blipFill>
        <p:spPr bwMode="auto">
          <a:xfrm>
            <a:off x="3929063" y="2428875"/>
            <a:ext cx="2490787" cy="442912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253" t="29456" r="15691" b="21686"/>
          <a:stretch>
            <a:fillRect/>
          </a:stretch>
        </p:blipFill>
        <p:spPr bwMode="auto">
          <a:xfrm>
            <a:off x="5786438" y="1214438"/>
            <a:ext cx="3357562" cy="341312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5" name="TextBox 8"/>
          <p:cNvSpPr txBox="1">
            <a:spLocks noChangeArrowheads="1"/>
          </p:cNvSpPr>
          <p:nvPr/>
        </p:nvSpPr>
        <p:spPr bwMode="auto">
          <a:xfrm>
            <a:off x="6572250" y="5000625"/>
            <a:ext cx="2428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800" b="1"/>
              <a:t>14 </a:t>
            </a:r>
            <a:r>
              <a:rPr lang="en-US" sz="2800" b="1"/>
              <a:t>ml</a:t>
            </a:r>
            <a:r>
              <a:rPr lang="ru-RU" sz="2800" b="1"/>
              <a:t> 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90432" y="117896"/>
            <a:ext cx="7924800" cy="82746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800" dirty="0" err="1" smtClean="0">
                <a:solidFill>
                  <a:schemeClr val="tx2"/>
                </a:solidFill>
              </a:rPr>
              <a:t>Эмболизация</a:t>
            </a:r>
            <a:r>
              <a:rPr lang="ru-RU" sz="2800" dirty="0" smtClean="0">
                <a:solidFill>
                  <a:schemeClr val="tx2"/>
                </a:solidFill>
              </a:rPr>
              <a:t> </a:t>
            </a:r>
            <a:r>
              <a:rPr lang="ru-RU" sz="2800" dirty="0" err="1" smtClean="0">
                <a:solidFill>
                  <a:schemeClr val="tx2"/>
                </a:solidFill>
              </a:rPr>
              <a:t>гемангиоэндотелиомы</a:t>
            </a:r>
            <a:r>
              <a:rPr lang="en-US" dirty="0" smtClean="0">
                <a:solidFill>
                  <a:schemeClr val="tx2"/>
                </a:solidFill>
              </a:rPr>
              <a:t/>
            </a:r>
            <a:br>
              <a:rPr lang="en-US" dirty="0" smtClean="0">
                <a:solidFill>
                  <a:schemeClr val="tx2"/>
                </a:solidFill>
              </a:rPr>
            </a:br>
            <a:r>
              <a:rPr lang="en-US" sz="2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“ONYX 18” </a:t>
            </a:r>
            <a:endParaRPr lang="ru-RU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90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8" t="21973" r="19434" b="4784"/>
          <a:stretch>
            <a:fillRect/>
          </a:stretch>
        </p:blipFill>
        <p:spPr bwMode="auto">
          <a:xfrm>
            <a:off x="4781550" y="1785938"/>
            <a:ext cx="4362450" cy="507206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3" t="8789" r="19434" b="23828"/>
          <a:stretch>
            <a:fillRect/>
          </a:stretch>
        </p:blipFill>
        <p:spPr bwMode="auto">
          <a:xfrm>
            <a:off x="54873" y="1785938"/>
            <a:ext cx="4630738" cy="507206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96437" y="620688"/>
            <a:ext cx="7924800" cy="432048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800" dirty="0" smtClean="0">
                <a:solidFill>
                  <a:schemeClr val="tx2"/>
                </a:solidFill>
              </a:rPr>
              <a:t>Вторые сутки после </a:t>
            </a:r>
            <a:r>
              <a:rPr lang="ru-RU" sz="2800" dirty="0" err="1" smtClean="0">
                <a:solidFill>
                  <a:schemeClr val="tx2"/>
                </a:solidFill>
              </a:rPr>
              <a:t>эмболизации</a:t>
            </a:r>
            <a:endParaRPr lang="ru-RU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17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3" descr="E:\DCIM\100OLYMP\PC0700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623" y="-3648"/>
            <a:ext cx="1927378" cy="2218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F:\ермакова контроль\1.2.840.113619.2.134.1762926969.1914.1333591320.34.bm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2" t="9466" r="16912" b="24357"/>
          <a:stretch/>
        </p:blipFill>
        <p:spPr bwMode="auto">
          <a:xfrm>
            <a:off x="4355" y="2198544"/>
            <a:ext cx="4567645" cy="467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ермакова контроль\1.2.840.113619.2.134.1762926969.1914.1333591319.978.bmp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1" t="16659" r="13924" b="10385"/>
          <a:stretch/>
        </p:blipFill>
        <p:spPr bwMode="auto">
          <a:xfrm>
            <a:off x="4644008" y="2226563"/>
            <a:ext cx="4500282" cy="464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22689" y="260648"/>
            <a:ext cx="6869591" cy="1224136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800" dirty="0" smtClean="0">
                <a:solidFill>
                  <a:schemeClr val="tx2"/>
                </a:solidFill>
              </a:rPr>
              <a:t>Через 4 месяца после </a:t>
            </a:r>
          </a:p>
          <a:p>
            <a:pPr algn="ctr"/>
            <a:r>
              <a:rPr lang="ru-RU" sz="2800" dirty="0" smtClean="0">
                <a:solidFill>
                  <a:schemeClr val="tx2"/>
                </a:solidFill>
              </a:rPr>
              <a:t>тотального удаления</a:t>
            </a:r>
            <a:endParaRPr lang="ru-RU" sz="2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37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" descr="селме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3968" y="1290990"/>
            <a:ext cx="2795476" cy="278608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" name="Picture 7" descr="конмен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31640" y="1268760"/>
            <a:ext cx="2881633" cy="278608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2251" y="404664"/>
            <a:ext cx="8534400" cy="7400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err="1" smtClean="0">
                <a:solidFill>
                  <a:schemeClr val="tx2"/>
                </a:solidFill>
              </a:rPr>
              <a:t>Эмболизация</a:t>
            </a:r>
            <a:r>
              <a:rPr lang="ru-RU" sz="3100" b="1" dirty="0" smtClean="0">
                <a:solidFill>
                  <a:schemeClr val="tx2"/>
                </a:solidFill>
              </a:rPr>
              <a:t> </a:t>
            </a:r>
            <a:r>
              <a:rPr lang="ru-RU" sz="3100" b="1" dirty="0" err="1" smtClean="0">
                <a:solidFill>
                  <a:schemeClr val="tx2"/>
                </a:solidFill>
              </a:rPr>
              <a:t>конвекситальной</a:t>
            </a:r>
            <a:r>
              <a:rPr lang="ru-RU" sz="3100" b="1" dirty="0" smtClean="0">
                <a:solidFill>
                  <a:schemeClr val="tx2"/>
                </a:solidFill>
              </a:rPr>
              <a:t> </a:t>
            </a:r>
            <a:r>
              <a:rPr lang="ru-RU" sz="3100" b="1" dirty="0" err="1" smtClean="0">
                <a:solidFill>
                  <a:schemeClr val="tx2"/>
                </a:solidFill>
              </a:rPr>
              <a:t>менингиомы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2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(</a:t>
            </a:r>
            <a:r>
              <a:rPr lang="ru-RU" sz="22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сульфакрилат</a:t>
            </a:r>
            <a:r>
              <a:rPr lang="ru-RU" sz="22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+ </a:t>
            </a:r>
            <a:r>
              <a:rPr lang="ru-RU" sz="2200" b="1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липиодол</a:t>
            </a:r>
            <a:r>
              <a:rPr lang="ru-RU" sz="22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1:3)</a:t>
            </a:r>
            <a:endParaRPr lang="ru-RU" sz="2200" b="1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Picture 8" descr="бокмен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544" y="3857628"/>
            <a:ext cx="2928958" cy="29933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7" name="Picture 10" descr="конбок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6056" y="3857628"/>
            <a:ext cx="2968109" cy="300037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1619672" y="3985193"/>
            <a:ext cx="1555080" cy="161499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728888" y="1141270"/>
            <a:ext cx="1555080" cy="161499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681706" y="1279483"/>
            <a:ext cx="1200802" cy="119924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6172828" y="3602479"/>
            <a:ext cx="1419360" cy="132696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38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гаврищук беременная\1.2.840.113845.99.1.2.392.200036.9116.3.1.21002405.9.0.951947819984016.13.bm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91" t="3693" r="18652" b="32337"/>
          <a:stretch/>
        </p:blipFill>
        <p:spPr bwMode="auto">
          <a:xfrm>
            <a:off x="2275153" y="3868156"/>
            <a:ext cx="2460975" cy="2989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гаврищук беременная\1.2.840.113845.99.1.2.392.200036.9116.3.1.21002405.9.0.951985731852426.8.bm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6" t="6798" r="25356" b="11769"/>
          <a:stretch/>
        </p:blipFill>
        <p:spPr bwMode="auto">
          <a:xfrm>
            <a:off x="5648768" y="-34102"/>
            <a:ext cx="3481083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F:\гаврищук беременная\1.2.840.113845.99.1.2.392.200036.9116.3.1.21002405.9.0.951942629392301.18.bmp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9" t="6779" r="16070" b="29984"/>
          <a:stretch/>
        </p:blipFill>
        <p:spPr bwMode="auto">
          <a:xfrm>
            <a:off x="2312876" y="1263105"/>
            <a:ext cx="2446783" cy="251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:\гаврищук беременная\P403007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6072"/>
            <a:ext cx="2206030" cy="244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F:\гаврищук беременная\P403008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7106"/>
            <a:ext cx="2206030" cy="252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F:\гаврищук беременная\1.2.840.113619.2.134.1762926969.1914.1332812613.285.bmp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5" t="14176" r="19266" b="15085"/>
          <a:stretch/>
        </p:blipFill>
        <p:spPr bwMode="auto">
          <a:xfrm>
            <a:off x="6246439" y="3529462"/>
            <a:ext cx="2883412" cy="332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0"/>
            <a:ext cx="6692784" cy="123204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>
                <a:solidFill>
                  <a:schemeClr val="tx2"/>
                </a:solidFill>
              </a:rPr>
              <a:t>Конвекситальная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ru-RU" sz="2800" b="1" dirty="0" err="1" smtClean="0">
                <a:solidFill>
                  <a:schemeClr val="tx2"/>
                </a:solidFill>
              </a:rPr>
              <a:t>менингиома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>беременность 15-16 недель</a:t>
            </a:r>
            <a:r>
              <a:rPr lang="en-US" sz="2800" b="1" dirty="0" smtClean="0">
                <a:solidFill>
                  <a:schemeClr val="tx2"/>
                </a:solidFill>
              </a:rPr>
              <a:t/>
            </a:r>
            <a:br>
              <a:rPr lang="en-US" sz="2800" b="1" dirty="0" smtClean="0">
                <a:solidFill>
                  <a:schemeClr val="tx2"/>
                </a:solidFill>
              </a:rPr>
            </a:br>
            <a:r>
              <a:rPr lang="en-US" sz="18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  <a:r>
              <a:rPr lang="ru-RU" sz="18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гистоакрил+липиодол</a:t>
            </a:r>
            <a:r>
              <a:rPr lang="ru-RU" sz="18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1:5</a:t>
            </a:r>
            <a:r>
              <a:rPr lang="en-US" sz="18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” </a:t>
            </a:r>
            <a:endParaRPr lang="ru-RU" sz="1800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627784" y="1270566"/>
            <a:ext cx="1512168" cy="143835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627784" y="3868156"/>
            <a:ext cx="1512168" cy="143835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982722" y="188640"/>
            <a:ext cx="1512168" cy="143835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759659" y="5141189"/>
            <a:ext cx="12525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R-</a:t>
            </a:r>
            <a:r>
              <a:rPr lang="ru-RU" dirty="0" smtClean="0"/>
              <a:t>скопия 9 минут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14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2" descr="C:\Documents and Settings\v_panarin\Рабочий стол\ПРЕЗЕНТАЦИИ\нейробл\1.2.840.113845.99.1.2.392.200036.9116.3.1.21002405.8.0.393365034978920.10.bmp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6512" y="1500188"/>
            <a:ext cx="4214813" cy="4214812"/>
          </a:xfrm>
          <a:ln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28676" name="Picture 4" descr="C:\Documents and Settings\v_panarin\Рабочий стол\ПРЕЗЕНТАЦИИ\нейробл\1.2.840.113845.99.1.2.392.200036.9116.3.1.21002405.8.0.3933704318691180.6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500188"/>
            <a:ext cx="4214812" cy="421481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0048" y="260648"/>
            <a:ext cx="8534400" cy="740030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3100" dirty="0" smtClean="0">
                <a:solidFill>
                  <a:schemeClr val="tx2"/>
                </a:solidFill>
              </a:rPr>
              <a:t>Метастаз </a:t>
            </a:r>
            <a:r>
              <a:rPr lang="ru-RU" sz="3100" dirty="0" err="1" smtClean="0">
                <a:solidFill>
                  <a:schemeClr val="tx2"/>
                </a:solidFill>
              </a:rPr>
              <a:t>нейробластомы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(</a:t>
            </a:r>
            <a:r>
              <a:rPr lang="ru-RU" sz="22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гистоакрил</a:t>
            </a: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+ </a:t>
            </a:r>
            <a:r>
              <a:rPr lang="ru-RU" sz="22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липиодол</a:t>
            </a: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1:4)</a:t>
            </a:r>
            <a:endParaRPr lang="ru-RU" sz="2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61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2" descr="C:\Documents and Settings\v_panarin\Рабочий стол\ПРЕЗЕНТАЦИИ\ангиофибр\1.2.840.113845.99.1.2.392.200036.9116.3.1.21002405.8.0.3752193729682627.15.bmp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496" y="2165945"/>
            <a:ext cx="4143375" cy="4143375"/>
          </a:xfrm>
          <a:ln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29700" name="Picture 3" descr="C:\Documents and Settings\v_panarin\Рабочий стол\ПРЕЗЕНТАЦИИ\ангиофибр\1.2.840.113845.99.1.2.392.200036.9116.3.1.21002405.8.0.3752953456751383.16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165945"/>
            <a:ext cx="4143375" cy="414337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0048" y="260648"/>
            <a:ext cx="7886328" cy="1152128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3100" dirty="0" smtClean="0">
                <a:solidFill>
                  <a:schemeClr val="tx2"/>
                </a:solidFill>
              </a:rPr>
              <a:t>Ювенильная </a:t>
            </a:r>
            <a:r>
              <a:rPr lang="ru-RU" sz="3100" dirty="0" err="1" smtClean="0">
                <a:solidFill>
                  <a:schemeClr val="tx2"/>
                </a:solidFill>
              </a:rPr>
              <a:t>ангиофиброма</a:t>
            </a:r>
            <a:r>
              <a:rPr lang="ru-RU" sz="3100" dirty="0" smtClean="0">
                <a:solidFill>
                  <a:schemeClr val="tx2"/>
                </a:solidFill>
              </a:rPr>
              <a:t> носоглотки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(</a:t>
            </a:r>
            <a:r>
              <a:rPr lang="ru-RU" sz="22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гистоакрил</a:t>
            </a: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и микрочастицы)</a:t>
            </a:r>
            <a:endParaRPr lang="ru-RU" sz="2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2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/>
          <p:cNvPicPr>
            <a:picLocks noGrp="1" noChangeAspect="1" noChangeArrowheads="1"/>
          </p:cNvPicPr>
          <p:nvPr>
            <p:ph sz="quarter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77" r="33402" b="50000"/>
          <a:stretch/>
        </p:blipFill>
        <p:spPr>
          <a:xfrm>
            <a:off x="0" y="1108364"/>
            <a:ext cx="5043055" cy="3106449"/>
          </a:xfrm>
          <a:ln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30724" name="Picture 5" descr="C:\Documents and Settings\v_panarin\Рабочий стол\ПРЕЗЕНТАЦИИ\геменгиопериц\1.2.840.113845.99.1.2.392.200036.9116.3.1.21002405.8.0.3341886515721969.22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088"/>
            <a:ext cx="2643188" cy="2643187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6" descr="C:\Documents and Settings\v_panarin\Рабочий стол\ПРЕЗЕНТАЦИИ\геменгиопериц\1.2.840.113845.99.1.2.392.200036.9116.3.1.21002405.8.0.3341838182916321.23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221088"/>
            <a:ext cx="2652713" cy="265271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4" descr="C:\Documents and Settings\v_panarin\Рабочий стол\ПРЕЗЕНТАЦИИ\геменгиопериц\1.2.392.200036.9116.2.5.1.48.1220743027.1303863317.580252.bmp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2" r="-1"/>
          <a:stretch/>
        </p:blipFill>
        <p:spPr bwMode="auto">
          <a:xfrm>
            <a:off x="5043056" y="0"/>
            <a:ext cx="4100944" cy="4214813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Picture 7" descr="C:\Documents and Settings\v_panarin\Рабочий стол\ПРЕЗЕНТАЦИИ\геменгиопериц\1.2.840.113845.99.1.2.392.200036.9116.3.1.21002405.8.0.3341891917539756.28.bm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4221088"/>
            <a:ext cx="2652713" cy="265271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8" name="Picture 8" descr="C:\Documents and Settings\v_panarin\Рабочий стол\ПРЕЗЕНТАЦИИ\геменгиопериц\1.2.840.113845.99.1.2.392.200036.9116.3.1.21002405.8.0.3341918915928616.19.bm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4232671"/>
            <a:ext cx="2652712" cy="2652713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трелка влево 14"/>
          <p:cNvSpPr/>
          <p:nvPr/>
        </p:nvSpPr>
        <p:spPr>
          <a:xfrm>
            <a:off x="7500938" y="2143125"/>
            <a:ext cx="857250" cy="428625"/>
          </a:xfrm>
          <a:prstGeom prst="leftArrow">
            <a:avLst>
              <a:gd name="adj1" fmla="val 50000"/>
              <a:gd name="adj2" fmla="val 34277"/>
            </a:avLst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684584" y="-243408"/>
            <a:ext cx="6408712" cy="1152128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3100" dirty="0" err="1" smtClean="0">
                <a:solidFill>
                  <a:schemeClr val="tx2"/>
                </a:solidFill>
              </a:rPr>
              <a:t>гемангиоперицитома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(</a:t>
            </a:r>
            <a:r>
              <a:rPr lang="ru-RU" sz="22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гистоакрил+липиодол</a:t>
            </a:r>
            <a:r>
              <a:rPr lang="ru-RU" sz="2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1:4)</a:t>
            </a:r>
            <a:endParaRPr lang="ru-RU" sz="2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16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Лента лицом вверх 8"/>
          <p:cNvSpPr/>
          <p:nvPr/>
        </p:nvSpPr>
        <p:spPr>
          <a:xfrm>
            <a:off x="287524" y="4725144"/>
            <a:ext cx="7200800" cy="1925055"/>
          </a:xfrm>
          <a:prstGeom prst="ribbon2">
            <a:avLst>
              <a:gd name="adj1" fmla="val 21686"/>
              <a:gd name="adj2" fmla="val 75000"/>
            </a:avLst>
          </a:prstGeom>
          <a:solidFill>
            <a:srgbClr val="FFC000">
              <a:alpha val="2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23528" y="980728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Почему?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1700808"/>
            <a:ext cx="69127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Тяжелая сопутствующая патология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Высокий риск отрытой операции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Отсутствие неврологического дефицита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Отказ пациента от операции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367644" y="4892967"/>
            <a:ext cx="5004556" cy="1200329"/>
          </a:xfrm>
          <a:prstGeom prst="rect">
            <a:avLst/>
          </a:prstGeom>
          <a:noFill/>
          <a:ln w="4762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При условии тотальной или субтотальной </a:t>
            </a:r>
            <a:r>
              <a:rPr lang="ru-RU" dirty="0" err="1" smtClean="0"/>
              <a:t>деваскуляризации</a:t>
            </a:r>
            <a:r>
              <a:rPr lang="ru-RU" dirty="0" smtClean="0"/>
              <a:t>, подтвержденной данными  МСКТ перфузии и МРТ с контрастом </a:t>
            </a:r>
            <a:endParaRPr lang="ru-RU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0" y="174402"/>
            <a:ext cx="8134850" cy="5715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2400" dirty="0" smtClean="0">
                <a:solidFill>
                  <a:schemeClr val="tx2"/>
                </a:solidFill>
              </a:rPr>
              <a:t>Лечебная </a:t>
            </a:r>
            <a:r>
              <a:rPr lang="ru-RU" sz="2400" dirty="0" err="1" smtClean="0">
                <a:solidFill>
                  <a:schemeClr val="tx2"/>
                </a:solidFill>
              </a:rPr>
              <a:t>эндоваскулярная</a:t>
            </a:r>
            <a:r>
              <a:rPr lang="ru-RU" sz="2400" dirty="0" smtClean="0">
                <a:solidFill>
                  <a:schemeClr val="tx2"/>
                </a:solidFill>
              </a:rPr>
              <a:t> </a:t>
            </a:r>
            <a:r>
              <a:rPr lang="ru-RU" sz="2400" dirty="0" err="1" smtClean="0">
                <a:solidFill>
                  <a:schemeClr val="tx2"/>
                </a:solidFill>
              </a:rPr>
              <a:t>деваскуляризация</a:t>
            </a:r>
            <a:endParaRPr lang="ru-RU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6541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2" descr="C:\Documents and Settings\v_panarin\Рабочий стол\Хертек\1.2.840.113845.99.1.2.392.200036.9116.3.1.21002405.8.0.5471839010231400.11.bmp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14" r="31429" b="31429"/>
          <a:stretch>
            <a:fillRect/>
          </a:stretch>
        </p:blipFill>
        <p:spPr bwMode="auto">
          <a:xfrm>
            <a:off x="142875" y="1143000"/>
            <a:ext cx="2643188" cy="28829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3" descr="C:\Documents and Settings\v_panarin\Рабочий стол\Хертек\1.2.840.113845.99.1.2.392.200036.9116.3.1.21002405.8.0.547184441019946.13.bmp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168" b="20703"/>
          <a:stretch>
            <a:fillRect/>
          </a:stretch>
        </p:blipFill>
        <p:spPr bwMode="auto">
          <a:xfrm>
            <a:off x="142875" y="4143375"/>
            <a:ext cx="2663825" cy="271462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4" descr="C:\Documents and Settings\v_panarin\Рабочий стол\Хертек\1.2.840.113845.99.1.2.392.200036.9116.3.1.21002405.8.0.5471963249021750.31.bmp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947" t="15788" r="7895" b="21053"/>
          <a:stretch>
            <a:fillRect/>
          </a:stretch>
        </p:blipFill>
        <p:spPr bwMode="auto">
          <a:xfrm>
            <a:off x="3000375" y="1214438"/>
            <a:ext cx="2857500" cy="28575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5" descr="C:\Documents and Settings\v_panarin\Рабочий стол\Хертек\1.2.392.200036.9116.3.1.21002405.8.0.5472001030751037.bmp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98" t="12778" r="5450" b="15672"/>
          <a:stretch>
            <a:fillRect/>
          </a:stretch>
        </p:blipFill>
        <p:spPr bwMode="auto">
          <a:xfrm>
            <a:off x="3071813" y="4143375"/>
            <a:ext cx="2714625" cy="271462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3" name="Picture 6" descr="C:\Documents and Settings\v_panarin\Рабочий стол\Хертек\1.2.840.113845.99.1.2.392.200036.9116.3.1.21002405.8.0.5472033230921645.12.bmp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88" t="7520" r="33887" b="30957"/>
          <a:stretch>
            <a:fillRect/>
          </a:stretch>
        </p:blipFill>
        <p:spPr bwMode="auto">
          <a:xfrm>
            <a:off x="6143625" y="1214438"/>
            <a:ext cx="2857500" cy="28575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Picture 7" descr="C:\Documents and Settings\v_panarin\Рабочий стол\Хертек\1.2.840.113845.99.1.2.392.200036.9116.3.1.21002405.8.0.5472044024561049.12.bmp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237" t="30959" r="33888" b="23631"/>
          <a:stretch>
            <a:fillRect/>
          </a:stretch>
        </p:blipFill>
        <p:spPr bwMode="auto">
          <a:xfrm>
            <a:off x="6143625" y="4148138"/>
            <a:ext cx="2797175" cy="270986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вал 8"/>
          <p:cNvSpPr/>
          <p:nvPr/>
        </p:nvSpPr>
        <p:spPr>
          <a:xfrm>
            <a:off x="928688" y="2214563"/>
            <a:ext cx="1357312" cy="13573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072313" y="2286000"/>
            <a:ext cx="1357312" cy="14287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285875" y="5072063"/>
            <a:ext cx="1285875" cy="12858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429500" y="5286375"/>
            <a:ext cx="1071563" cy="10001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3500438" y="2428875"/>
            <a:ext cx="214312" cy="214313"/>
          </a:xfrm>
          <a:prstGeom prst="triangle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3571875" y="5286375"/>
            <a:ext cx="214313" cy="214313"/>
          </a:xfrm>
          <a:prstGeom prst="triangle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-20751" y="116632"/>
            <a:ext cx="8208912" cy="10263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err="1" smtClean="0">
                <a:solidFill>
                  <a:schemeClr val="tx2"/>
                </a:solidFill>
              </a:rPr>
              <a:t>Эмболизация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ru-RU" sz="2800" b="1" dirty="0" err="1" smtClean="0">
                <a:solidFill>
                  <a:schemeClr val="tx2"/>
                </a:solidFill>
              </a:rPr>
              <a:t>петрокливальной</a:t>
            </a: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ru-RU" sz="2800" b="1" dirty="0" err="1" smtClean="0">
                <a:solidFill>
                  <a:schemeClr val="tx2"/>
                </a:solidFill>
              </a:rPr>
              <a:t>менингиомы</a:t>
            </a:r>
            <a:r>
              <a:rPr lang="ru-RU" sz="2800" b="1" dirty="0" smtClean="0">
                <a:solidFill>
                  <a:schemeClr val="tx2"/>
                </a:solidFill>
              </a:rPr>
              <a:t/>
            </a:r>
            <a:br>
              <a:rPr lang="ru-RU" sz="2800" b="1" dirty="0" smtClean="0">
                <a:solidFill>
                  <a:schemeClr val="tx2"/>
                </a:solidFill>
              </a:rPr>
            </a:br>
            <a:r>
              <a:rPr lang="ru-RU" sz="2800" b="1" dirty="0" smtClean="0">
                <a:solidFill>
                  <a:schemeClr val="tx2"/>
                </a:solidFill>
              </a:rPr>
              <a:t> </a:t>
            </a:r>
            <a:r>
              <a:rPr lang="ru-RU" sz="20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(микрочастицы)</a:t>
            </a:r>
            <a:endParaRPr lang="ru-RU" sz="2000" b="1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13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169" t="11182" r="20703" b="22168"/>
          <a:stretch>
            <a:fillRect/>
          </a:stretch>
        </p:blipFill>
        <p:spPr bwMode="auto">
          <a:xfrm>
            <a:off x="1691680" y="1438850"/>
            <a:ext cx="4511228" cy="5165529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Овал 15"/>
          <p:cNvSpPr/>
          <p:nvPr/>
        </p:nvSpPr>
        <p:spPr>
          <a:xfrm>
            <a:off x="2339752" y="3717032"/>
            <a:ext cx="1928812" cy="19288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40684" y="404664"/>
            <a:ext cx="6839628" cy="64807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Контроль через 6 месяцев</a:t>
            </a:r>
            <a:endParaRPr lang="ru-RU" sz="2000" b="1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97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53194"/>
            <a:ext cx="821925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>
                <a:solidFill>
                  <a:schemeClr val="tx2"/>
                </a:solidFill>
              </a:rPr>
              <a:t>Эмболизация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dirty="0" err="1" smtClean="0">
                <a:solidFill>
                  <a:schemeClr val="tx2"/>
                </a:solidFill>
              </a:rPr>
              <a:t>менингиомы</a:t>
            </a:r>
            <a:r>
              <a:rPr lang="ru-RU" dirty="0" smtClean="0">
                <a:solidFill>
                  <a:schemeClr val="tx2"/>
                </a:solidFill>
              </a:rPr>
              <a:t> в области правого поперечного синуса </a:t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sz="1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(</a:t>
            </a:r>
            <a:r>
              <a:rPr lang="ru-RU" sz="18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Гистоакрил</a:t>
            </a:r>
            <a:r>
              <a:rPr lang="ru-RU" sz="1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+ </a:t>
            </a:r>
            <a:r>
              <a:rPr lang="ru-RU" sz="18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Липиодол</a:t>
            </a:r>
            <a:r>
              <a:rPr lang="ru-RU" sz="1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1:4)</a:t>
            </a:r>
            <a:endParaRPr lang="ru-RU" sz="18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074" name="Picture 2" descr="F:\халитова\эмбол\1.2.840.113845.99.1.2.392.200036.9116.3.1.21002405.9.0.983837211212176.15.bm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2" b="18748"/>
          <a:stretch/>
        </p:blipFill>
        <p:spPr bwMode="auto">
          <a:xfrm>
            <a:off x="-29566" y="2896829"/>
            <a:ext cx="3979863" cy="396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халитова\эмбол\1.2.840.113845.99.1.2.392.200036.9116.3.1.21002405.9.0.98400051271955.7.bm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2" t="2144" r="3867" b="15476"/>
          <a:stretch/>
        </p:blipFill>
        <p:spPr bwMode="auto">
          <a:xfrm>
            <a:off x="5301417" y="2867998"/>
            <a:ext cx="3764416" cy="401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ая выноска 3"/>
          <p:cNvSpPr/>
          <p:nvPr/>
        </p:nvSpPr>
        <p:spPr>
          <a:xfrm>
            <a:off x="29491" y="1229242"/>
            <a:ext cx="2549949" cy="2107399"/>
          </a:xfrm>
          <a:prstGeom prst="wedgeRectCallout">
            <a:avLst>
              <a:gd name="adj1" fmla="val 72491"/>
              <a:gd name="adj2" fmla="val 12315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 descr="F:\халитова\эмбол\1.2.840.113845.99.1.2.392.200036.9116.3.1.21002405.9.0.983984012062171.9.bmp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2" t="17857" b="17857"/>
          <a:stretch/>
        </p:blipFill>
        <p:spPr bwMode="auto">
          <a:xfrm>
            <a:off x="29491" y="1224694"/>
            <a:ext cx="2549949" cy="211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ая выноска 12"/>
          <p:cNvSpPr/>
          <p:nvPr/>
        </p:nvSpPr>
        <p:spPr>
          <a:xfrm>
            <a:off x="5868144" y="1261408"/>
            <a:ext cx="3024336" cy="2107399"/>
          </a:xfrm>
          <a:prstGeom prst="wedgeRectCallout">
            <a:avLst>
              <a:gd name="adj1" fmla="val 35597"/>
              <a:gd name="adj2" fmla="val 12412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 descr="F:\халитова\эмбол\1.2.840.113845.99.1.2.392.200036.9116.3.1.21002405.9.0.983989517432230.21.bmp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0" b="19317"/>
          <a:stretch/>
        </p:blipFill>
        <p:spPr bwMode="auto">
          <a:xfrm>
            <a:off x="5889848" y="1261408"/>
            <a:ext cx="3024336" cy="2075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/>
          <p:cNvSpPr/>
          <p:nvPr/>
        </p:nvSpPr>
        <p:spPr>
          <a:xfrm>
            <a:off x="2526210" y="4733528"/>
            <a:ext cx="1424087" cy="12254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7719913" y="4733528"/>
            <a:ext cx="1424087" cy="12254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06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M\Desktop\P33000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0833"/>
            <a:ext cx="4778436" cy="4957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халитова\3004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9" t="18982" r="16630" b="4442"/>
          <a:stretch/>
        </p:blipFill>
        <p:spPr bwMode="auto">
          <a:xfrm>
            <a:off x="4716017" y="1760950"/>
            <a:ext cx="4427984" cy="512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халитова\IM00000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28" t="15795" r="16363" b="21477"/>
          <a:stretch/>
        </p:blipFill>
        <p:spPr bwMode="auto">
          <a:xfrm>
            <a:off x="3923928" y="-18047"/>
            <a:ext cx="3923929" cy="388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\Desktop\P3300073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57" y="0"/>
            <a:ext cx="3863689" cy="3863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вал 7"/>
          <p:cNvSpPr/>
          <p:nvPr/>
        </p:nvSpPr>
        <p:spPr>
          <a:xfrm>
            <a:off x="611560" y="5445224"/>
            <a:ext cx="1424087" cy="12254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51520" y="1934757"/>
            <a:ext cx="1424087" cy="12254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003973" y="2060848"/>
            <a:ext cx="1424087" cy="12254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173848" y="5157192"/>
            <a:ext cx="1424087" cy="12254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19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/>
          <a:srcRect t="16198" r="9772" b="13637"/>
          <a:stretch/>
        </p:blipFill>
        <p:spPr>
          <a:xfrm>
            <a:off x="5765224" y="1431995"/>
            <a:ext cx="2257425" cy="2205471"/>
          </a:xfrm>
          <a:ln>
            <a:solidFill>
              <a:schemeClr val="tx2">
                <a:lumMod val="90000"/>
              </a:schemeClr>
            </a:solidFill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t="9667" b="7229"/>
          <a:stretch/>
        </p:blipFill>
        <p:spPr bwMode="auto">
          <a:xfrm>
            <a:off x="2727070" y="1317696"/>
            <a:ext cx="2928938" cy="2434071"/>
          </a:xfrm>
          <a:prstGeom prst="rect">
            <a:avLst/>
          </a:prstGeom>
          <a:noFill/>
          <a:ln w="9525">
            <a:solidFill>
              <a:schemeClr val="tx2">
                <a:lumMod val="9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t="6814" b="6622"/>
          <a:stretch/>
        </p:blipFill>
        <p:spPr bwMode="auto">
          <a:xfrm>
            <a:off x="2596271" y="4145296"/>
            <a:ext cx="2928938" cy="2535381"/>
          </a:xfrm>
          <a:prstGeom prst="rect">
            <a:avLst/>
          </a:prstGeom>
          <a:noFill/>
          <a:ln w="9525">
            <a:solidFill>
              <a:schemeClr val="tx2">
                <a:lumMod val="9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7"/>
          <a:srcRect l="5054" t="4789" r="6017"/>
          <a:stretch/>
        </p:blipFill>
        <p:spPr bwMode="auto">
          <a:xfrm>
            <a:off x="-8384" y="1181691"/>
            <a:ext cx="2604655" cy="2788661"/>
          </a:xfrm>
          <a:prstGeom prst="rect">
            <a:avLst/>
          </a:prstGeom>
          <a:noFill/>
          <a:ln w="9525">
            <a:solidFill>
              <a:schemeClr val="tx2">
                <a:lumMod val="9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8"/>
          <a:srcRect t="14447" r="10269" b="14994"/>
          <a:stretch/>
        </p:blipFill>
        <p:spPr bwMode="auto">
          <a:xfrm>
            <a:off x="5765224" y="4304623"/>
            <a:ext cx="2243570" cy="2216727"/>
          </a:xfrm>
          <a:prstGeom prst="rect">
            <a:avLst/>
          </a:prstGeom>
          <a:noFill/>
          <a:ln w="9525">
            <a:solidFill>
              <a:schemeClr val="tx2">
                <a:lumMod val="9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9"/>
          <a:srcRect l="5055" t="3503" r="9327"/>
          <a:stretch/>
        </p:blipFill>
        <p:spPr bwMode="auto">
          <a:xfrm>
            <a:off x="-36512" y="3949751"/>
            <a:ext cx="2604655" cy="2935633"/>
          </a:xfrm>
          <a:prstGeom prst="rect">
            <a:avLst/>
          </a:prstGeom>
          <a:noFill/>
          <a:ln w="9525">
            <a:solidFill>
              <a:schemeClr val="tx2">
                <a:lumMod val="9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9" name="Овал 8"/>
          <p:cNvSpPr/>
          <p:nvPr/>
        </p:nvSpPr>
        <p:spPr>
          <a:xfrm>
            <a:off x="2851112" y="2348880"/>
            <a:ext cx="1071563" cy="10715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3022358" y="4877205"/>
            <a:ext cx="1071562" cy="10715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147676" y="116632"/>
            <a:ext cx="7957517" cy="135721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     </a:t>
            </a:r>
            <a:r>
              <a:rPr lang="ru-RU" sz="2800" dirty="0" err="1">
                <a:solidFill>
                  <a:schemeClr val="tx2"/>
                </a:solidFill>
              </a:rPr>
              <a:t>Эмболизация</a:t>
            </a:r>
            <a:r>
              <a:rPr lang="ru-RU" sz="2800" dirty="0">
                <a:solidFill>
                  <a:schemeClr val="tx2"/>
                </a:solidFill>
              </a:rPr>
              <a:t> </a:t>
            </a:r>
            <a:r>
              <a:rPr lang="ru-RU" sz="2800" dirty="0" err="1">
                <a:solidFill>
                  <a:schemeClr val="tx2"/>
                </a:solidFill>
              </a:rPr>
              <a:t>менингиомы</a:t>
            </a:r>
            <a:r>
              <a:rPr lang="ru-RU" sz="2800" dirty="0">
                <a:solidFill>
                  <a:schemeClr val="tx2"/>
                </a:solidFill>
              </a:rPr>
              <a:t> крыльев </a:t>
            </a:r>
            <a:br>
              <a:rPr lang="ru-RU" sz="2800" dirty="0">
                <a:solidFill>
                  <a:schemeClr val="tx2"/>
                </a:solidFill>
              </a:rPr>
            </a:br>
            <a:r>
              <a:rPr lang="ru-RU" sz="2800" dirty="0">
                <a:solidFill>
                  <a:schemeClr val="tx2"/>
                </a:solidFill>
              </a:rPr>
              <a:t>основной кости </a:t>
            </a:r>
            <a:br>
              <a:rPr lang="ru-RU" sz="2800" dirty="0">
                <a:solidFill>
                  <a:schemeClr val="tx2"/>
                </a:solidFill>
              </a:rPr>
            </a:br>
            <a:r>
              <a:rPr lang="ru-RU" sz="2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(</a:t>
            </a:r>
            <a:r>
              <a:rPr lang="ru-RU" sz="2000" dirty="0" err="1">
                <a:solidFill>
                  <a:schemeClr val="tx2">
                    <a:lumMod val="20000"/>
                    <a:lumOff val="80000"/>
                  </a:schemeClr>
                </a:solidFill>
              </a:rPr>
              <a:t>Гистоакрил</a:t>
            </a:r>
            <a:r>
              <a:rPr lang="ru-RU" sz="2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+ </a:t>
            </a:r>
            <a:r>
              <a:rPr lang="ru-RU" sz="2000" dirty="0" err="1">
                <a:solidFill>
                  <a:schemeClr val="tx2">
                    <a:lumMod val="20000"/>
                    <a:lumOff val="80000"/>
                  </a:schemeClr>
                </a:solidFill>
              </a:rPr>
              <a:t>липиодол</a:t>
            </a:r>
            <a:r>
              <a:rPr lang="ru-RU" sz="20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1:3)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423200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</a:rPr>
              <a:t>Контроль через 6 месяцев</a:t>
            </a:r>
            <a:endParaRPr lang="ru-RU" sz="3200" b="1" dirty="0">
              <a:solidFill>
                <a:schemeClr val="tx2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71612"/>
            <a:ext cx="4357718" cy="4357718"/>
          </a:xfrm>
          <a:prstGeom prst="rect">
            <a:avLst/>
          </a:prstGeom>
          <a:noFill/>
          <a:ln w="9525">
            <a:solidFill>
              <a:schemeClr val="tx2">
                <a:lumMod val="9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571612"/>
            <a:ext cx="4357686" cy="4357686"/>
          </a:xfrm>
          <a:prstGeom prst="rect">
            <a:avLst/>
          </a:prstGeom>
          <a:noFill/>
          <a:ln w="9525">
            <a:solidFill>
              <a:schemeClr val="tx2">
                <a:lumMod val="90000"/>
              </a:schemeClr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2425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1" descr="C:\Documents and Settings\v_panarin\Рабочий стол\ПРЕЗЕНТАЦИИ\паллиатив\1.2.840.113747.1311294756.4420.3496.339042207182.2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3786188"/>
            <a:ext cx="3071812" cy="307181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Picture 10" descr="C:\Documents and Settings\v_panarin\Рабочий стол\ПРЕЗЕНТАЦИИ\паллиатив\1.2.840.113747.1307551989.4148.664.339042207182.1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357188"/>
            <a:ext cx="3857625" cy="3857625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0" name="Picture 6" descr="C:\Documents and Settings\v_panarin\Рабочий стол\ПРЕЗЕНТАЦИИ\паллиатив\1.2.392.200036.9116.2.5.1.48.1220743027.1307494963.258437.b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3143250" cy="314325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1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642938"/>
          </a:xfrm>
          <a:solidFill>
            <a:schemeClr val="bg1"/>
          </a:solidFill>
          <a:ln>
            <a:solidFill>
              <a:srgbClr val="FFC000"/>
            </a:solidFill>
            <a:miter lim="800000"/>
            <a:headEnd/>
            <a:tailEnd/>
          </a:ln>
        </p:spPr>
        <p:txBody>
          <a:bodyPr anchor="ctr" anchorCtr="1">
            <a:normAutofit/>
          </a:bodyPr>
          <a:lstStyle/>
          <a:p>
            <a:pPr algn="ctr"/>
            <a:r>
              <a:rPr lang="ru-RU" sz="2400" b="1" dirty="0" err="1" smtClean="0"/>
              <a:t>Парасагитальная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менингиома</a:t>
            </a:r>
            <a:r>
              <a:rPr lang="ru-RU" sz="2400" b="1" dirty="0" smtClean="0"/>
              <a:t> </a:t>
            </a:r>
            <a:r>
              <a:rPr lang="ru-RU" sz="2400" dirty="0" smtClean="0"/>
              <a:t>контроль через 1 год</a:t>
            </a:r>
          </a:p>
        </p:txBody>
      </p:sp>
      <p:pic>
        <p:nvPicPr>
          <p:cNvPr id="39942" name="Picture 2" descr="C:\Documents and Settings\v_panarin\Рабочий стол\ПРЕЗЕНТАЦИИ\паллиатив\1.2.840.113845.99.1.2.392.200036.9116.3.1.21002405.8.0.3847624678504305.13.bmp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43250" y="642938"/>
            <a:ext cx="2143125" cy="2143125"/>
          </a:xfrm>
          <a:ln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39943" name="Picture 3" descr="C:\Documents and Settings\v_panarin\Рабочий стол\ПРЕЗЕНТАЦИИ\паллиатив\1.2.840.113845.99.1.2.392.200036.9116.3.1.21002405.8.0.3847630025382662.18.bmp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1785938"/>
            <a:ext cx="2214563" cy="221456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4" name="Picture 7" descr="C:\Documents and Settings\v_panarin\Рабочий стол\ПРЕЗЕНТАЦИИ\паллиатив\1.2.392.200036.9116.2.5.1.48.1220743021.1307674829.959600.bmp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6188"/>
            <a:ext cx="3214688" cy="307181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5" name="Picture 4" descr="C:\Documents and Settings\v_panarin\Рабочий стол\ПРЕЗЕНТАЦИИ\паллиатив\1.2.840.113845.99.1.2.392.200036.9116.3.1.21002405.8.0.3847630025382662.34.bmp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714625"/>
            <a:ext cx="2286000" cy="22860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/>
          <p:cNvSpPr/>
          <p:nvPr/>
        </p:nvSpPr>
        <p:spPr>
          <a:xfrm>
            <a:off x="4429125" y="4143375"/>
            <a:ext cx="1071563" cy="10001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9947" name="Picture 5" descr="C:\Documents and Settings\v_panarin\Рабочий стол\ПРЕЗЕНТАЦИИ\паллиатив\1.2.840.113845.99.1.2.392.200036.9116.3.1.21002405.8.0.3847635417227036.16.bmp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3786188"/>
            <a:ext cx="3071813" cy="3071812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/>
          <p:cNvSpPr/>
          <p:nvPr/>
        </p:nvSpPr>
        <p:spPr>
          <a:xfrm>
            <a:off x="4429125" y="4000500"/>
            <a:ext cx="1143000" cy="10572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949" name="TextBox 15"/>
          <p:cNvSpPr txBox="1">
            <a:spLocks noChangeArrowheads="1"/>
          </p:cNvSpPr>
          <p:nvPr/>
        </p:nvSpPr>
        <p:spPr bwMode="auto">
          <a:xfrm>
            <a:off x="6858000" y="3857625"/>
            <a:ext cx="17859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Before DV</a:t>
            </a:r>
            <a:r>
              <a:rPr lang="ru-RU"/>
              <a:t> </a:t>
            </a:r>
          </a:p>
        </p:txBody>
      </p:sp>
      <p:sp>
        <p:nvSpPr>
          <p:cNvPr id="39950" name="TextBox 17"/>
          <p:cNvSpPr txBox="1">
            <a:spLocks noChangeArrowheads="1"/>
          </p:cNvSpPr>
          <p:nvPr/>
        </p:nvSpPr>
        <p:spPr bwMode="auto">
          <a:xfrm>
            <a:off x="6715125" y="6500813"/>
            <a:ext cx="2428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After DV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38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5257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Заключение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76672"/>
            <a:ext cx="7848872" cy="6381328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r>
              <a:rPr lang="ru-RU" sz="2400" dirty="0" err="1" smtClean="0"/>
              <a:t>Эмболизация</a:t>
            </a:r>
            <a:r>
              <a:rPr lang="ru-RU" sz="2400" dirty="0" smtClean="0"/>
              <a:t> </a:t>
            </a:r>
            <a:r>
              <a:rPr lang="ru-RU" sz="2400" dirty="0" err="1" smtClean="0"/>
              <a:t>гиперваскулярных</a:t>
            </a:r>
            <a:r>
              <a:rPr lang="ru-RU" sz="2400" dirty="0" smtClean="0"/>
              <a:t> опухолей </a:t>
            </a:r>
            <a:r>
              <a:rPr lang="ru-RU" sz="2400" dirty="0" err="1" smtClean="0"/>
              <a:t>явлется</a:t>
            </a:r>
            <a:r>
              <a:rPr lang="ru-RU" sz="2400" dirty="0" smtClean="0"/>
              <a:t> безопасным и эффективным методом как предоперационной подготовки, так и самостоятельным методом лечения. </a:t>
            </a:r>
          </a:p>
          <a:p>
            <a:pPr lvl="1"/>
            <a:r>
              <a:rPr lang="ru-RU" sz="2100" dirty="0" smtClean="0"/>
              <a:t>Предоперационная </a:t>
            </a:r>
            <a:r>
              <a:rPr lang="ru-RU" sz="2100" dirty="0" err="1" smtClean="0"/>
              <a:t>деваскуляризация</a:t>
            </a:r>
            <a:r>
              <a:rPr lang="ru-RU" sz="2100" dirty="0" smtClean="0"/>
              <a:t> предотвращает значительную кровопотерю при микрохирургическом удалении, улучшает </a:t>
            </a:r>
            <a:r>
              <a:rPr lang="ru-RU" sz="2100" dirty="0" err="1" smtClean="0"/>
              <a:t>интраоперационую</a:t>
            </a:r>
            <a:r>
              <a:rPr lang="ru-RU" sz="2100" dirty="0" smtClean="0"/>
              <a:t> визуализацию.</a:t>
            </a:r>
          </a:p>
          <a:p>
            <a:pPr lvl="1"/>
            <a:r>
              <a:rPr lang="ru-RU" sz="2100" dirty="0" smtClean="0"/>
              <a:t>При тяжелой сопутствующей патологии и высоком риске оперативного пособия возможно использование </a:t>
            </a:r>
            <a:r>
              <a:rPr lang="ru-RU" sz="2100" dirty="0" err="1" smtClean="0"/>
              <a:t>деваскуляризации</a:t>
            </a:r>
            <a:r>
              <a:rPr lang="ru-RU" sz="2100" dirty="0" smtClean="0"/>
              <a:t> как  единственного метода лечения с целью стабилизации или регресса опухолевого роста</a:t>
            </a:r>
          </a:p>
          <a:p>
            <a:endParaRPr lang="ru-RU" sz="2400" dirty="0"/>
          </a:p>
          <a:p>
            <a:r>
              <a:rPr lang="ru-RU" sz="2400" dirty="0" smtClean="0"/>
              <a:t>Выбор </a:t>
            </a:r>
            <a:r>
              <a:rPr lang="ru-RU" sz="2400" dirty="0" err="1" smtClean="0"/>
              <a:t>эмболизирующего</a:t>
            </a:r>
            <a:r>
              <a:rPr lang="ru-RU" sz="2400" dirty="0" smtClean="0"/>
              <a:t> агента зависит от опухолевой </a:t>
            </a:r>
            <a:r>
              <a:rPr lang="ru-RU" sz="2400" dirty="0" err="1" smtClean="0"/>
              <a:t>ангиоархитектоники</a:t>
            </a:r>
            <a:r>
              <a:rPr lang="en-US" sz="2400" dirty="0" smtClean="0"/>
              <a:t>. 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16680</TotalTime>
  <Words>299</Words>
  <Application>Microsoft Office PowerPoint</Application>
  <PresentationFormat>Экран (4:3)</PresentationFormat>
  <Paragraphs>84</Paragraphs>
  <Slides>32</Slides>
  <Notes>2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9" baseType="lpstr">
      <vt:lpstr>Arial</vt:lpstr>
      <vt:lpstr>Calibri</vt:lpstr>
      <vt:lpstr>Times New Roman</vt:lpstr>
      <vt:lpstr>Trebuchet MS</vt:lpstr>
      <vt:lpstr>Wingdings</vt:lpstr>
      <vt:lpstr>Wingdings 2</vt:lpstr>
      <vt:lpstr>Изящная</vt:lpstr>
      <vt:lpstr>        Предоперационная и лечебная девАскуляризация опухолей головного мозга </vt:lpstr>
      <vt:lpstr>Презентация PowerPoint</vt:lpstr>
      <vt:lpstr>Презентация PowerPoint</vt:lpstr>
      <vt:lpstr>Презентация PowerPoint</vt:lpstr>
      <vt:lpstr>Эмболизирующий материал</vt:lpstr>
      <vt:lpstr>Презентация PowerPoint</vt:lpstr>
      <vt:lpstr>Эмболизация фалькс-менингиомы (Гистоакрил + Липиодол 1:4)</vt:lpstr>
      <vt:lpstr>Эмболизация парасагиттальной менингиомы  “ONYX 18” </vt:lpstr>
      <vt:lpstr>Презентация PowerPoint</vt:lpstr>
      <vt:lpstr>Кровопотеря при микрохирургическом удалении</vt:lpstr>
      <vt:lpstr>Кровопотеря при микрохирургическом удалении</vt:lpstr>
      <vt:lpstr>     Эмболизация менингиомы крыльев  основной кости (медиальный вариант)  (Гистоакрил + липиодол 1:5) </vt:lpstr>
      <vt:lpstr>Эмболизация менингиомы  крыльев основной кости  (ONYX 18)</vt:lpstr>
      <vt:lpstr>Тотальное микрохирургическое удаление через двое суток</vt:lpstr>
      <vt:lpstr>Презентация PowerPoint</vt:lpstr>
      <vt:lpstr>Презентация PowerPoint</vt:lpstr>
      <vt:lpstr>Презентация PowerPoint</vt:lpstr>
      <vt:lpstr>Презентация PowerPoint</vt:lpstr>
      <vt:lpstr>Эмболизация конвекситальной менингиомы  (сульфакрилат + липиодол 1:3)</vt:lpstr>
      <vt:lpstr>Конвекситальная менингиома беременность 15-16 недель “гистоакрил+липиодол 1:5” </vt:lpstr>
      <vt:lpstr>Презентация PowerPoint</vt:lpstr>
      <vt:lpstr>Презентация PowerPoint</vt:lpstr>
      <vt:lpstr>Презентация PowerPoint</vt:lpstr>
      <vt:lpstr>Презентация PowerPoint</vt:lpstr>
      <vt:lpstr>Эмболизация петрокливальной менингиомы  (микрочастицы)</vt:lpstr>
      <vt:lpstr>Контроль через 6 месяцев</vt:lpstr>
      <vt:lpstr>Эмболизация менингиомы в области правого поперечного синуса  (Гистоакрил + Липиодол 1:4)</vt:lpstr>
      <vt:lpstr>Презентация PowerPoint</vt:lpstr>
      <vt:lpstr>     Эмболизация менингиомы крыльев  основной кости  (Гистоакрил + липиодол 1:3) </vt:lpstr>
      <vt:lpstr>Контроль через 6 месяцев</vt:lpstr>
      <vt:lpstr>Парасагитальная менингиома контроль через 1 год</vt:lpstr>
      <vt:lpstr>Заключение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ЭМБОЛИЗАЦИЯ ОПУХОЛЕЙ ГОЛОВЫ И ШЕИ</dc:title>
  <dc:creator>User</dc:creator>
  <cp:lastModifiedBy>Владимир Муртазин</cp:lastModifiedBy>
  <cp:revision>234</cp:revision>
  <dcterms:created xsi:type="dcterms:W3CDTF">2011-03-27T11:56:02Z</dcterms:created>
  <dcterms:modified xsi:type="dcterms:W3CDTF">2015-04-09T17:00:06Z</dcterms:modified>
</cp:coreProperties>
</file>