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</p:sldMasterIdLst>
  <p:sldIdLst>
    <p:sldId id="256" r:id="rId2"/>
    <p:sldId id="266" r:id="rId3"/>
    <p:sldId id="261" r:id="rId4"/>
    <p:sldId id="267" r:id="rId5"/>
    <p:sldId id="257" r:id="rId6"/>
    <p:sldId id="262" r:id="rId7"/>
    <p:sldId id="265" r:id="rId8"/>
    <p:sldId id="258" r:id="rId9"/>
    <p:sldId id="259" r:id="rId10"/>
    <p:sldId id="260" r:id="rId11"/>
    <p:sldId id="263" r:id="rId12"/>
    <p:sldId id="264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50" autoAdjust="0"/>
    <p:restoredTop sz="94660"/>
  </p:normalViewPr>
  <p:slideViewPr>
    <p:cSldViewPr snapToGrid="0">
      <p:cViewPr varScale="1">
        <p:scale>
          <a:sx n="74" d="100"/>
          <a:sy n="74" d="100"/>
        </p:scale>
        <p:origin x="6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E22F0-4E09-4012-802C-891AEF23C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C358-3BA1-499E-BEE7-89ED8E55DAE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896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E22F0-4E09-4012-802C-891AEF23C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C358-3BA1-499E-BEE7-89ED8E55DA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1028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E22F0-4E09-4012-802C-891AEF23C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C358-3BA1-499E-BEE7-89ED8E55DAE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0524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E22F0-4E09-4012-802C-891AEF23C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C358-3BA1-499E-BEE7-89ED8E55DA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7135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E22F0-4E09-4012-802C-891AEF23C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C358-3BA1-499E-BEE7-89ED8E55DA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6725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E22F0-4E09-4012-802C-891AEF23C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C358-3BA1-499E-BEE7-89ED8E55DA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1913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E22F0-4E09-4012-802C-891AEF23C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C358-3BA1-499E-BEE7-89ED8E55DA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4775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84E22F0-4E09-4012-802C-891AEF23C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E8EC358-3BA1-499E-BEE7-89ED8E55DA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7824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E22F0-4E09-4012-802C-891AEF23C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C358-3BA1-499E-BEE7-89ED8E55DA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5248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E22F0-4E09-4012-802C-891AEF23C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C358-3BA1-499E-BEE7-89ED8E55DA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50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E22F0-4E09-4012-802C-891AEF23C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C358-3BA1-499E-BEE7-89ED8E55DA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6848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84E22F0-4E09-4012-802C-891AEF23CCC8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8E8EC358-3BA1-499E-BEE7-89ED8E55DAED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3157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ИСТОРИЯ НЕЙРОХИРУРГИИ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1742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Изучение истории развития нейрохирургии, как науки.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6830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Знакомство с ключевами моментами и основными этапами в развитии истории нейрохирургии.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14159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dirty="0" smtClean="0"/>
              <a:t>- античность и средневековье</a:t>
            </a:r>
          </a:p>
          <a:p>
            <a:r>
              <a:rPr lang="ru-RU" sz="4000" dirty="0" smtClean="0"/>
              <a:t>- 20-ый век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36965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21217" y="1626695"/>
            <a:ext cx="1026446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Выделение нейрохирургии в отдельную медицинскую специальность произошло на рубеже XIX и XX веков, но корни ее уходят в глубокую древность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  <a:endParaRPr lang="en-US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</a:rPr>
              <a:t>в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оставшемся от цивилизации инков Перуанском некрополе примерно 10% черепов имеют следы трепанации, причем характер костных изменений указывает на то, что большинство больных успешно переносили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</a:rPr>
              <a:t>операцию.</a:t>
            </a:r>
            <a:endParaRPr lang="ru-RU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Около 1/3трепанаций выполнялось по поводу черепно-мозговых повреждений. Показания к трепанации черепа в остальных </a:t>
            </a:r>
            <a:r>
              <a:rPr lang="ru-RU" baseline="30000" dirty="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/</a:t>
            </a:r>
            <a:r>
              <a:rPr lang="ru-RU" baseline="-25000" dirty="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 случаев остаются неясными. Трепанация производилась путем выскабливания кости, а также с помощью долот, кусачек и конических фрез. </a:t>
            </a:r>
            <a:endParaRPr lang="en-US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</a:rPr>
              <a:t>Первое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описание трепанации черепа приведено Гиппократом в сочинении «О ранах головы». </a:t>
            </a:r>
            <a:endParaRPr lang="en-US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</a:rPr>
              <a:t>В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средние века методика трепанации существенных изменений не претерпела. Производились трепанации и на Руси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  <a:endParaRPr lang="en-US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Первое чисто нейрохирургическое руководство </a:t>
            </a:r>
            <a:r>
              <a:rPr lang="ru-RU" i="1" dirty="0">
                <a:solidFill>
                  <a:srgbClr val="000000"/>
                </a:solidFill>
                <a:latin typeface="arial" panose="020B0604020202020204" pitchFamily="34" charset="0"/>
              </a:rPr>
              <a:t>(«Tractatus de Fractura Calvae sive Cranei a Carpo editus») 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опубликовано в 1518 г. в Болонье Беренгарио да Капри (Berengario da Capri,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</a:rPr>
              <a:t>1470-1550)</a:t>
            </a: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.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</a:rPr>
              <a:t>Работа </a:t>
            </a: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посвящена в первую очередь описанию успешного лечения автором перелома затылочной кости у Лоренцо де Медичи, но в ней даны и обобщающие </a:t>
            </a:r>
            <a:r>
              <a:rPr lang="ru-RU" dirty="0" smtClean="0">
                <a:solidFill>
                  <a:srgbClr val="000000"/>
                </a:solidFill>
                <a:latin typeface="arial" panose="020B0604020202020204" pitchFamily="34" charset="0"/>
              </a:rPr>
              <a:t>рекомендации.</a:t>
            </a:r>
            <a:endParaRPr lang="ru-RU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16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718" y="451149"/>
            <a:ext cx="5421809" cy="540873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169" y="103418"/>
            <a:ext cx="4602695" cy="544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979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80" y="-66947"/>
            <a:ext cx="3297523" cy="618441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558" y="286601"/>
            <a:ext cx="7888222" cy="5830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900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276" y="244699"/>
            <a:ext cx="11449318" cy="5808371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Большой вклад в развитие техники трепанации внес Амбруаз Паре (Ambroise Pare, 1510-1590), который подробно описал инструментарий и методику трепанации, удаления остеомиелитически измененной кости, дренирования субдуральных гематом и эмпием, предложил методику репозиции вдавленных переломов </a:t>
            </a:r>
            <a:r>
              <a:rPr lang="ru-RU" dirty="0" smtClean="0"/>
              <a:t>черепа.</a:t>
            </a:r>
            <a:endParaRPr lang="ru-RU" dirty="0"/>
          </a:p>
          <a:p>
            <a:r>
              <a:rPr lang="ru-RU" dirty="0"/>
              <a:t>Развитие нейроанатомии в XVII веке связано в первую очередь с именем Т. Виллизия (Thomas Willis, 1621-1675). Опубликованная им в Лондоне в 1664 г. «Мозговая анатомия» </a:t>
            </a:r>
            <a:r>
              <a:rPr lang="ru-RU" dirty="0" smtClean="0"/>
              <a:t>явилась </a:t>
            </a:r>
            <a:r>
              <a:rPr lang="ru-RU" dirty="0"/>
              <a:t>наиболее точным для своего времени руководством. Виллизий также первым предложил термин «неврология», понимая его в чисто анатомическом </a:t>
            </a:r>
            <a:r>
              <a:rPr lang="ru-RU" dirty="0" smtClean="0"/>
              <a:t>смысле</a:t>
            </a:r>
            <a:r>
              <a:rPr lang="ru-RU" dirty="0"/>
              <a:t>.</a:t>
            </a:r>
          </a:p>
          <a:p>
            <a:r>
              <a:rPr lang="ru-RU" dirty="0"/>
              <a:t>Одновременно с анатомической наукой развивалась хирургическая техника. В книге И. Шульца [Johannes Schultes (Scultetus</a:t>
            </a:r>
            <a:r>
              <a:rPr lang="ru-RU" dirty="0" smtClean="0"/>
              <a:t>), 1595-1645</a:t>
            </a:r>
            <a:r>
              <a:rPr lang="ru-RU" dirty="0"/>
              <a:t>] </a:t>
            </a:r>
            <a:r>
              <a:rPr lang="ru-RU" i="1" dirty="0"/>
              <a:t>«Armamentarium Chirurgicum», </a:t>
            </a:r>
            <a:r>
              <a:rPr lang="ru-RU" dirty="0"/>
              <a:t>переведенной с латинского на многие языки, приведены описание и изображения множества использовавшихся тогда для трепанации инструментов, среди которых имеются похожие на современные распаторы, элеваторы, кусачки 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/>
              <a:t>К началу XVIII века в европейских странах произошел переход от кустарного изготовления медицинских инструментов к промышленному. В России также было налажено изготовление медицинских инструментов, и с 1738 г. все штатные врачи, в том числе военные, имели полноценные (для своего времени) хирургические наборы, включая инструменты для трепанации. В 1744 г. Мартын Шеин издал первый русский анатомический атлас</a:t>
            </a:r>
            <a:r>
              <a:rPr lang="ru-RU" dirty="0" smtClean="0"/>
              <a:t>.</a:t>
            </a:r>
          </a:p>
          <a:p>
            <a:r>
              <a:rPr lang="ru-RU" dirty="0"/>
              <a:t>Трепанация черепа в России традиционно применялась в это время при черепно-мозговых травмах (ЧМТ), владеть ее техникой был обязан каждый дипломированный врач. </a:t>
            </a:r>
            <a:endParaRPr lang="ru-RU" dirty="0" smtClean="0"/>
          </a:p>
          <a:p>
            <a:r>
              <a:rPr lang="ru-RU" dirty="0" smtClean="0"/>
              <a:t>Вторая </a:t>
            </a:r>
            <a:r>
              <a:rPr lang="ru-RU" dirty="0"/>
              <a:t>половина XVIII века характеризуется дальнейшим прогрессом медицинской науки и практики. Концепция патологической анатомии Дж. Морганьи (Giovanni Battista Morgagni, 1682-1771), связывающая каждую нозологию со специфическим патологическим субстратом, изменила философию всей европейской медицины и в том числе обосновала целесообразность удаления опухоли любой </a:t>
            </a:r>
            <a:r>
              <a:rPr lang="ru-RU" dirty="0" smtClean="0"/>
              <a:t>локализации.</a:t>
            </a:r>
          </a:p>
        </p:txBody>
      </p:sp>
    </p:spTree>
    <p:extLst>
      <p:ext uri="{BB962C8B-B14F-4D97-AF65-F5344CB8AC3E}">
        <p14:creationId xmlns:p14="http://schemas.microsoft.com/office/powerpoint/2010/main" val="1812317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425003"/>
            <a:ext cx="10058400" cy="5444091"/>
          </a:xfrm>
        </p:spPr>
        <p:txBody>
          <a:bodyPr>
            <a:normAutofit fontScale="70000" lnSpcReduction="20000"/>
          </a:bodyPr>
          <a:lstStyle/>
          <a:p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1807-1808 гг. в </a:t>
            </a: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Санкт-Петербурге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было издано оригинальное «Руководство к преподаванию хирургии» И.Ф. </a:t>
            </a: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Буша.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разделе «О повреждениях черепа» автор рекомендовал производить рассечение раны мягких тканей с удалением мелких свободно лежащих костных фрагментов, инородных тел и сгустков крови; </a:t>
            </a: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крупные костные 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фрагменты рекомендовалось репонировать, обнаруженным внутричерепным кровоизлияниям «давать выход». Выполнение собственно трепанации, т.е. расширения имевшегося костного дефекта, рекомендовалось только при наличии симптомов сдавления мозга, к каковым относились головная боль, судороги, воспаление и лихорадка и при больших кровоизлияниях - сужение зрачка, замедление пульса и нарушения дыхания.</a:t>
            </a:r>
          </a:p>
          <a:p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первой половине XIX века в России трепанаций выполнялось немного, в основном - по строго обоснованным показаниям. Так, Н.Ф. Арендт, выполнивший около 1000 больших операций, произвел всего от 15 до 20 трепанаций, после которых выжили 3 раненых.</a:t>
            </a:r>
          </a:p>
          <a:p>
            <a:pPr lvl="0"/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Опубликованное в 1840 г. «Руководство к оперативной хирургии» академика Христиана Саломона (Саломон Х.Х., 1797-1851) явилось квинтэссенцией опыта отечественной хирургии до Пирогова. В отношении повреждений черепа и мозга Саломон придерживался в основном взглядов Буша. Примечательно, что в этом руководстве </a:t>
            </a:r>
            <a:r>
              <a:rPr lang="ru-RU" sz="2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впервые </a:t>
            </a:r>
            <a:r>
              <a:rPr lang="ru-RU" altLang="ru-RU" sz="29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содержалась рекомендация применять пчелиный воск для гемостаза при трепанации.</a:t>
            </a:r>
          </a:p>
          <a:p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3642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811369" y="1276478"/>
            <a:ext cx="10689465" cy="477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Вероятно, первая в России операция по поводу внутричерепной опухоли была выполнена в 1844 г. профессором Харьковского университета, венецианцем по происхождению Тито Ванцетти (Tito Vanzetti, 1809-1888). Автор описал наблюдение больного с гигантским новообразованием правой половины головы и основания</a:t>
            </a:r>
            <a:r>
              <a:rPr kumimoji="0" lang="ru-RU" altLang="ru-RU" sz="16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черепа без признаков нарушения функций мозга. На операции вместо предполагавшейся кисты была обнаружена плотная опухоль, удаленная хирургом в пределах возможного. Больной скончался на 32-е сутки от инфекционных осложнений.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Опыт российской хирургии середины XIX века нашел отражение в «Началах общей военно-полевой хирургии» Н.И. Пирогова, опубликованных в Дрездене в 1865-1866 гг. Николай Иванович Пирогов (1810- 1881) представил комплексный анализ морфологических изменений и как патофизиологических, так и саногенетических механизмов, сопровождающих черепномозговые повреждения. Всего он произвел около 20 трепанаций как в остром, так и в отдаленном периоде черепно-мозговых повреждений.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Статистика исходов неясна. Особое значение для развития нейрохирургии сыграл ранний (1851-1854) труд Н.И. Пирогова - известный «ледяной» атлас, заложивший основы топографической анатомии. Опубликованные в 1-й части атласа (1851) рисунки распилов головы поражают точностью и напоминают современные компьютерные томограммы.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К середине XIX века была создана анатомическая и техническая база для развития нейрохирургии, накоплен некоторый клинический опыт. Общая анестезия (в 1844 г. Horace Wells, 1815-1848, предложил закись азота; в 1846 г. химик W.T.O. Morton, 1819-1868, и хирург J.C. Warren, 1778-1856,</a:t>
            </a:r>
            <a:r>
              <a:rPr kumimoji="0" lang="ru-RU" altLang="ru-RU" sz="16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 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anose="020B0604020202020204" pitchFamily="34" charset="0"/>
              </a:rPr>
              <a:t>применили эфир; J.Y. Simpson, 1811-1870, в 1847 г. - хлороформ) позволила удлинить время операции и лучше ориентироваться в ране.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12294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618186"/>
            <a:ext cx="10058400" cy="5250908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Владимир Михайлович Бехтерев (1857-1927) - основатель первого в мире нейрохирургического отделения (1897</a:t>
            </a:r>
            <a:r>
              <a:rPr lang="ru-RU" dirty="0" smtClean="0"/>
              <a:t>)</a:t>
            </a:r>
          </a:p>
          <a:p>
            <a:r>
              <a:rPr lang="ru-RU" dirty="0"/>
              <a:t>Людвиг Мартынович Пуссеп (1875-1942) (в эстонской транскрипции - Пуусепп) - первый в мире профессиональный </a:t>
            </a:r>
            <a:r>
              <a:rPr lang="ru-RU" dirty="0" smtClean="0"/>
              <a:t>нейрохирург</a:t>
            </a:r>
          </a:p>
          <a:p>
            <a:r>
              <a:rPr lang="ru-RU" dirty="0" smtClean="0"/>
              <a:t>Мартель </a:t>
            </a:r>
            <a:r>
              <a:rPr lang="ru-RU" dirty="0"/>
              <a:t>(Thierry de Martel, 1875-1940). Изобрел инструменты и приспособления, без которых немыслима современная нейрохирургия. Пропагандируя электротрепан, утверждал, что «им может работать имбецил</a:t>
            </a:r>
            <a:r>
              <a:rPr lang="ru-RU" dirty="0" smtClean="0"/>
              <a:t>»</a:t>
            </a:r>
          </a:p>
          <a:p>
            <a:r>
              <a:rPr lang="ru-RU" dirty="0"/>
              <a:t>Одним из основоположников мировой нейрохирургии признан Х. Кушинг (Harvey William Cushing, </a:t>
            </a:r>
            <a:r>
              <a:rPr lang="ru-RU" dirty="0" smtClean="0"/>
              <a:t>1869-1939). </a:t>
            </a:r>
            <a:r>
              <a:rPr lang="ru-RU" dirty="0"/>
              <a:t>Его работы по лечению опухолей гипофиза (1912), мостомозжечкового угла (1917) и внутричерепных менингиом (1938) стали классическими и для современных нейрохирургов. Предложенные Х. Кушингом вакуумный аспиратор, промывание раны в ходе операции </a:t>
            </a:r>
            <a:r>
              <a:rPr lang="ru-RU" dirty="0" smtClean="0"/>
              <a:t>физиологическим раствором </a:t>
            </a:r>
            <a:r>
              <a:rPr lang="ru-RU" dirty="0"/>
              <a:t>ватные полоски для защиты мозга и многие другие инновации и сегодня используются в ходе нейрохирургических вмешательств</a:t>
            </a:r>
            <a:r>
              <a:rPr lang="ru-RU" dirty="0" smtClean="0"/>
              <a:t>.</a:t>
            </a:r>
          </a:p>
          <a:p>
            <a:r>
              <a:rPr lang="ru-RU" dirty="0"/>
              <a:t>Особое значение для отечественной нейрохирургии имело создание Н.Н. Бурденко (1876-1946) в 1924 г. на базе Клиники факультетской хирургии 1-го Московского медицинского института нейрохирургических палат. Верно оценив перспективы новой специальности и подготовив группу специалистов, в 1929 г. Н.Н. Бурденко с В.В. Крамером на базе Государственного рентгеновского института организовали нейрохирургическую клинику, превратившуюся в 1932 г. в Центральный нейрохирургический научно-исследовательский институт (ныне - Научно-исследовательский институт нейрохирургии им. акад. Н.Н. Бурденко РАМН).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260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64" y="468223"/>
            <a:ext cx="5144420" cy="509545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700" y="468223"/>
            <a:ext cx="5809330" cy="509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050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</a:t>
            </a:r>
            <a:r>
              <a:rPr lang="ru-RU" dirty="0" smtClean="0"/>
              <a:t>..</a:t>
            </a:r>
          </a:p>
          <a:p>
            <a:r>
              <a:rPr lang="ru-RU" dirty="0" smtClean="0"/>
              <a:t>3. </a:t>
            </a:r>
            <a:r>
              <a:rPr lang="ru-RU" smtClean="0"/>
              <a:t>Лекции </a:t>
            </a:r>
            <a:r>
              <a:rPr lang="ru-RU" dirty="0"/>
              <a:t>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1399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417</TotalTime>
  <Words>1028</Words>
  <Application>Microsoft Office PowerPoint</Application>
  <PresentationFormat>Widescreen</PresentationFormat>
  <Paragraphs>38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arial</vt:lpstr>
      <vt:lpstr>Calibri</vt:lpstr>
      <vt:lpstr>Calibri Light</vt:lpstr>
      <vt:lpstr>Times New Roman</vt:lpstr>
      <vt:lpstr>Retrospect</vt:lpstr>
      <vt:lpstr>ИСТОРИЯ НЕЙРОХИРУРГИИ</vt:lpstr>
      <vt:lpstr>цель</vt:lpstr>
      <vt:lpstr>задачи</vt:lpstr>
      <vt:lpstr>план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НЕЙРОХИРУРГИИ</dc:title>
  <dc:creator>Тахи Тахи</dc:creator>
  <cp:lastModifiedBy>Тахи Тахи</cp:lastModifiedBy>
  <cp:revision>10</cp:revision>
  <dcterms:created xsi:type="dcterms:W3CDTF">2015-10-02T07:55:23Z</dcterms:created>
  <dcterms:modified xsi:type="dcterms:W3CDTF">2015-11-27T07:52:52Z</dcterms:modified>
</cp:coreProperties>
</file>