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67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211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606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821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086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543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11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795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394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491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008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476FC-42DA-434F-85AB-4A8E5431378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CD1BB-E84A-402A-BBC5-31614A5C53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044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НЕЙРОАНАТОМИЯ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468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Разбор анатомии центральной нервной системы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645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строения, соотношения морфологических элементов головного и спинного мозга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685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Головной мозг</a:t>
            </a:r>
          </a:p>
          <a:p>
            <a:r>
              <a:rPr lang="ru-RU" dirty="0" smtClean="0"/>
              <a:t>Мозжечок</a:t>
            </a:r>
          </a:p>
          <a:p>
            <a:r>
              <a:rPr lang="ru-RU" smtClean="0"/>
              <a:t>Спинной мозг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86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1600" y="365125"/>
            <a:ext cx="3632200" cy="5166431"/>
          </a:xfrm>
        </p:spPr>
        <p:txBody>
          <a:bodyPr/>
          <a:lstStyle/>
          <a:p>
            <a:r>
              <a:rPr lang="ru-RU" dirty="0" smtClean="0"/>
              <a:t>Поверхность полушарий головного мозга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3" y="365124"/>
            <a:ext cx="6622916" cy="6216297"/>
          </a:xfrm>
        </p:spPr>
      </p:pic>
    </p:spTree>
    <p:extLst>
      <p:ext uri="{BB962C8B-B14F-4D97-AF65-F5344CB8AC3E}">
        <p14:creationId xmlns:p14="http://schemas.microsoft.com/office/powerpoint/2010/main" val="89416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641622" cy="5324475"/>
          </a:xfrm>
        </p:spPr>
        <p:txBody>
          <a:bodyPr>
            <a:normAutofit/>
          </a:bodyPr>
          <a:lstStyle/>
          <a:p>
            <a:r>
              <a:rPr lang="ru-RU" sz="1800" dirty="0"/>
              <a:t>Фронтальный срез головного мозга на уровне сосцевидных тел:</a:t>
            </a:r>
            <a:br>
              <a:rPr lang="ru-RU" sz="1800" dirty="0"/>
            </a:br>
            <a:r>
              <a:rPr lang="ru-RU" sz="1800" dirty="0"/>
              <a:t>I - межполушарная продольная щель; 2 - свод; 3 - мозолистое тело; 4 - сосудистое сплетение бокового желудочка; 5 - лучистость мозолистого тела; 6 - медиальное ядро таламуса; 7 - хвост хвостатого ядра; 8 - гиппокамп; 9 - субталамическое ядро; 10 - III желудочек;</a:t>
            </a:r>
            <a:br>
              <a:rPr lang="ru-RU" sz="1800" dirty="0"/>
            </a:br>
            <a:r>
              <a:rPr lang="ru-RU" sz="1800" dirty="0"/>
              <a:t>II - сосцевидные тела; 12 - основание ножки мозга; 13 - миндалевидное тело; 14 - зрительный тракт; 15 - нижний рог бокового желудочка; 16 - верхняя височная борозда; 17 - ограда; 18 - островок; 19 - латеральная борозда; 20 - покрышка; 21 - скорлупа; 22 - бледный шар; 23 - внутренняя капсула; 24 - латеральные ядра таламуса; 25 - хвостатое ядро;</a:t>
            </a:r>
            <a:br>
              <a:rPr lang="ru-RU" sz="1800" dirty="0"/>
            </a:br>
            <a:r>
              <a:rPr lang="ru-RU" sz="1800" dirty="0"/>
              <a:t>26 - мозговая пластинка таламуса;</a:t>
            </a:r>
            <a:br>
              <a:rPr lang="ru-RU" sz="1800" dirty="0"/>
            </a:br>
            <a:r>
              <a:rPr lang="ru-RU" sz="1800" dirty="0"/>
              <a:t>27 - передние ядра таламуса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156" y="365126"/>
            <a:ext cx="4579414" cy="5572830"/>
          </a:xfrm>
        </p:spPr>
      </p:pic>
    </p:spTree>
    <p:extLst>
      <p:ext uri="{BB962C8B-B14F-4D97-AF65-F5344CB8AC3E}">
        <p14:creationId xmlns:p14="http://schemas.microsoft.com/office/powerpoint/2010/main" val="290174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099756" cy="5730875"/>
          </a:xfrm>
        </p:spPr>
        <p:txBody>
          <a:bodyPr>
            <a:normAutofit/>
          </a:bodyPr>
          <a:lstStyle/>
          <a:p>
            <a:r>
              <a:rPr lang="ru-RU" sz="1600" dirty="0"/>
              <a:t>Горизонтальный срез головного мозга на уровне мозолистого тела:</a:t>
            </a:r>
            <a:br>
              <a:rPr lang="ru-RU" sz="1600" dirty="0"/>
            </a:br>
            <a:r>
              <a:rPr lang="ru-RU" sz="1600" dirty="0"/>
              <a:t>I - колено мозолистого тела; 2 - свод; 3 - наружная капсула; 4 - самая наружная капсула; 5 - ограда; 6 - чече- вицеобразное ядро; 7 - III желудочек; 8 - внутренняя капсула; 9 - сосудистое сплетение бокового желудочка; 10 - задняя таламическая лучистость;</a:t>
            </a:r>
            <a:br>
              <a:rPr lang="ru-RU" sz="1600" dirty="0"/>
            </a:br>
            <a:r>
              <a:rPr lang="ru-RU" sz="1600" dirty="0"/>
              <a:t>II - шпорная борозда; 12 - продольная межполушарная щель; 13 - валик мозолистого тела; 14 - задний рог бокового желудочка; 15 - латеральные ядра таламуса; 16 - медиальные ядра таламуса; 17 - передние ядра таламуса; 18 - островок; 19 - внутренняя капсула</a:t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022" y="365125"/>
            <a:ext cx="4805866" cy="5538964"/>
          </a:xfrm>
        </p:spPr>
      </p:pic>
    </p:spTree>
    <p:extLst>
      <p:ext uri="{BB962C8B-B14F-4D97-AF65-F5344CB8AC3E}">
        <p14:creationId xmlns:p14="http://schemas.microsoft.com/office/powerpoint/2010/main" val="1576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Мозжечок </a:t>
            </a:r>
            <a:r>
              <a:rPr lang="ru-RU" dirty="0" smtClean="0">
                <a:sym typeface="Wingdings" panose="05000000000000000000" pitchFamily="2" charset="2"/>
              </a:rPr>
              <a:t>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445000" cy="435133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Ретикулярная формация ствола, ее активирующие структуры и восходящие пути к коре больших полушарий (схема):</a:t>
            </a:r>
          </a:p>
          <a:p>
            <a:r>
              <a:rPr lang="ru-RU" dirty="0"/>
              <a:t>1 - ретикулярная формация ствола мозга и ее активирующие структуры;</a:t>
            </a:r>
          </a:p>
          <a:p>
            <a:r>
              <a:rPr lang="ru-RU" dirty="0"/>
              <a:t>2 - гипоталамус; 3 - таламус; 4 - кора большого мозга; 5 - мозжечок; 6 - афферентные пути и их коллатерали; 7 - продолговатый мозг; 8 - мост мозга; 9 - средний мозг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459" y="3441989"/>
            <a:ext cx="5060104" cy="32029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548" y="443299"/>
            <a:ext cx="4354985" cy="276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1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286956" cy="4351338"/>
          </a:xfrm>
        </p:spPr>
        <p:txBody>
          <a:bodyPr>
            <a:normAutofit/>
          </a:bodyPr>
          <a:lstStyle/>
          <a:p>
            <a:r>
              <a:rPr lang="ru-RU" sz="1600" dirty="0"/>
              <a:t>Основание головного мозга с корешками черепных нервов: 1 - гипофиз; 2 - обонятельный нерв; 3 - зрительный нерв; 4 - глазодвигатель- ный нерв; 5 - блоковый нерв; 6 - отводящий нерв; 7 - двигательный корешок тройничного нерва; 8 - чувствительный корешок тройничного нерва; 9 - лицевой нерв; 10 - промежуточный нерв; 11 - преддверно-улитковый нерв; 12 - языкоглоточный нерв; 13 - блуждающий нерв; 14 - добавочный нерв; 15 - подъязычный нерв; 16 - спинномозговые корешки добавочного нерва; 17 - продолговатый мозг; 18 - мозжечок; 19 - тройничный узел; 20 - ножка мозга; 21 - зрительный тракт. Римскими цифрами обозначены черепные нервы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502" y="278383"/>
            <a:ext cx="5783298" cy="551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7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320822" cy="4351338"/>
          </a:xfrm>
        </p:spPr>
        <p:txBody>
          <a:bodyPr>
            <a:normAutofit fontScale="92500"/>
          </a:bodyPr>
          <a:lstStyle/>
          <a:p>
            <a:r>
              <a:rPr lang="ru-RU" sz="1700" dirty="0"/>
              <a:t>Мозжечок:</a:t>
            </a:r>
          </a:p>
          <a:p>
            <a:r>
              <a:rPr lang="ru-RU" sz="1700" b="1" dirty="0"/>
              <a:t>а </a:t>
            </a:r>
            <a:r>
              <a:rPr lang="ru-RU" sz="1700" dirty="0"/>
              <a:t>- внутреннее строение; </a:t>
            </a:r>
            <a:r>
              <a:rPr lang="ru-RU" sz="1700" b="1" dirty="0"/>
              <a:t>б </a:t>
            </a:r>
            <a:r>
              <a:rPr lang="ru-RU" sz="1700" dirty="0"/>
              <a:t>- ядра мозжечка и их связи (схема): 1 - кора большого мозга; 2 - вентролатеральное ядро таламуса; 3 - красное ядро; 4 - ядро шатра; 5 - шаровидное ядро; 6 - пробковидное ядро; 7 - зубчатое ядро; 8 - зубчато-красноядерный и зубчато-таламический пути; 9 - преддверномозжечковый путь; 10 - пути от червя мозжечка (ядра шатра) к тонкому и клиновидному ядрам, нижней оливе; 11 - передний спинномозжечковый путь; 12 - задний спинномозжечковый путь</a:t>
            </a:r>
          </a:p>
          <a:p>
            <a:r>
              <a:rPr lang="ru-RU" sz="1700" dirty="0"/>
              <a:t>•  от ретикулярной формации (ретикулоцеребеллярный путь);</a:t>
            </a:r>
          </a:p>
          <a:p>
            <a:r>
              <a:rPr lang="ru-RU" sz="1700" dirty="0"/>
              <a:t>•  от нижней оливы (оливоцеребеллярный путь)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288" y="948268"/>
            <a:ext cx="5720281" cy="522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2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0532" y="1286934"/>
            <a:ext cx="4402667" cy="4585230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/>
              <a:t>Желудочки мозга:</a:t>
            </a:r>
          </a:p>
          <a:p>
            <a:r>
              <a:rPr lang="ru-RU" sz="1600" dirty="0"/>
              <a:t>1 - левый боковой желудочек с лобным, затылочным и височными рогами;</a:t>
            </a:r>
          </a:p>
          <a:p>
            <a:r>
              <a:rPr lang="ru-RU" sz="1600" dirty="0"/>
              <a:t>2 - межжелудочковое отверстие; 3 - третий желудочек; 4 - сильвиев водопровод; 5 - четвертый желудочек, боковой карман</a:t>
            </a:r>
          </a:p>
          <a:p>
            <a:r>
              <a:rPr lang="ru-RU" sz="1600" dirty="0"/>
              <a:t>ножками мозга находится межножковая цистерна, кпереди от нее - цистерна перекрестка.</a:t>
            </a:r>
          </a:p>
          <a:p>
            <a:pPr marL="0" indent="0">
              <a:buNone/>
            </a:pPr>
            <a:r>
              <a:rPr lang="ru-RU" sz="1600" dirty="0"/>
              <a:t>Пути ликвороциркуляции:</a:t>
            </a:r>
          </a:p>
          <a:p>
            <a:r>
              <a:rPr lang="ru-RU" sz="1600" dirty="0"/>
              <a:t>1 - корешок спинномозгового нерва;</a:t>
            </a:r>
          </a:p>
          <a:p>
            <a:r>
              <a:rPr lang="ru-RU" sz="1600" dirty="0"/>
              <a:t>2 - арахноидальная ворсинка; 3 - эпидуральные вены; 4 - окружающая цистерна; 5 - межножковая цистерна; 6 - хиазмальная цистерна; 7 - арахноидальные ворсины; 8 - хориодальное сплетение; 9 - мозжечково-медуллярная цистерна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479" y="274814"/>
            <a:ext cx="3889588" cy="58197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" y="535883"/>
            <a:ext cx="3420534" cy="383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5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Спинной мозг и его сегменты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412" y="81674"/>
            <a:ext cx="2955388" cy="663786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947" y="2757479"/>
            <a:ext cx="6372582" cy="253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67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442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358</Words>
  <Application>Microsoft Office PowerPoint</Application>
  <PresentationFormat>Widescreen</PresentationFormat>
  <Paragraphs>34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Theme</vt:lpstr>
      <vt:lpstr>НЕЙРОАНАТОМИЯ</vt:lpstr>
      <vt:lpstr>ЦЕЛЬ ЛЕКЦИИ</vt:lpstr>
      <vt:lpstr>задачи</vt:lpstr>
      <vt:lpstr>план</vt:lpstr>
      <vt:lpstr>Поверхность полушарий головного мозга</vt:lpstr>
      <vt:lpstr>Фронтальный срез головного мозга на уровне сосцевидных тел: I - межполушарная продольная щель; 2 - свод; 3 - мозолистое тело; 4 - сосудистое сплетение бокового желудочка; 5 - лучистость мозолистого тела; 6 - медиальное ядро таламуса; 7 - хвост хвостатого ядра; 8 - гиппокамп; 9 - субталамическое ядро; 10 - III желудочек; II - сосцевидные тела; 12 - основание ножки мозга; 13 - миндалевидное тело; 14 - зрительный тракт; 15 - нижний рог бокового желудочка; 16 - верхняя височная борозда; 17 - ограда; 18 - островок; 19 - латеральная борозда; 20 - покрышка; 21 - скорлупа; 22 - бледный шар; 23 - внутренняя капсула; 24 - латеральные ядра таламуса; 25 - хвостатое ядро; 26 - мозговая пластинка таламуса; 27 - передние ядра таламуса </vt:lpstr>
      <vt:lpstr>Горизонтальный срез головного мозга на уровне мозолистого тела: I - колено мозолистого тела; 2 - свод; 3 - наружная капсула; 4 - самая наружная капсула; 5 - ограда; 6 - чече- вицеобразное ядро; 7 - III желудочек; 8 - внутренняя капсула; 9 - сосудистое сплетение бокового желудочка; 10 - задняя таламическая лучистость; II - шпорная борозда; 12 - продольная межполушарная щель; 13 - валик мозолистого тела; 14 - задний рог бокового желудочка; 15 - латеральные ядра таламуса; 16 - медиальные ядра таламуса; 17 - передние ядра таламуса; 18 - островок; 19 - внутренняя капсула </vt:lpstr>
      <vt:lpstr>Мозжечок </vt:lpstr>
      <vt:lpstr>PowerPoint Presentation</vt:lpstr>
      <vt:lpstr>PowerPoint Presentation</vt:lpstr>
      <vt:lpstr>PowerPoint Presentation</vt:lpstr>
      <vt:lpstr>Спинной мозг и его сегменты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НЕЙРОАНАТОМИЯ</dc:title>
  <dc:creator>Тахи Тахи</dc:creator>
  <cp:lastModifiedBy>Тахи Тахи</cp:lastModifiedBy>
  <cp:revision>4</cp:revision>
  <dcterms:created xsi:type="dcterms:W3CDTF">2015-10-02T10:07:07Z</dcterms:created>
  <dcterms:modified xsi:type="dcterms:W3CDTF">2015-11-27T07:54:03Z</dcterms:modified>
</cp:coreProperties>
</file>