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029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828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23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3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640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176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638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530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811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32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23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D0196-EB39-4DE9-97F7-9848349B1C3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2800A-3E68-4A55-9C3E-A060CAE905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062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Осмотр больных и ведение истории </a:t>
            </a:r>
            <a:r>
              <a:rPr lang="ru-RU" dirty="0" smtClean="0"/>
              <a:t>болезни в нейрохирургической практике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315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Цель лекции – изучение оценки неврологического статуса и офомления истории болезни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47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Обучить ординаторов составлять адекватную оценку неврологического статуса больного, вести медициснкую документацию.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265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Оформление истории </a:t>
            </a:r>
            <a:r>
              <a:rPr lang="ru-RU" dirty="0" smtClean="0"/>
              <a:t>болезни</a:t>
            </a:r>
          </a:p>
          <a:p>
            <a:r>
              <a:rPr lang="ru-RU" smtClean="0"/>
              <a:t>Неврологический статус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82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Оформление истории болезни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711" y="1388533"/>
            <a:ext cx="10857089" cy="478843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 smtClean="0"/>
              <a:t> I</a:t>
            </a:r>
            <a:r>
              <a:rPr lang="ru-RU" dirty="0"/>
              <a:t>. </a:t>
            </a:r>
            <a:r>
              <a:rPr lang="ru-RU" sz="5600" dirty="0"/>
              <a:t>ОБЩАЯ </a:t>
            </a:r>
            <a:r>
              <a:rPr lang="ru-RU" sz="5600" dirty="0" smtClean="0"/>
              <a:t>ЧАСТЬ – паспортная часть</a:t>
            </a:r>
            <a:endParaRPr lang="ru-RU" sz="5600" dirty="0"/>
          </a:p>
          <a:p>
            <a:pPr marL="0" indent="0">
              <a:buNone/>
            </a:pPr>
            <a:r>
              <a:rPr lang="ru-RU" sz="5600" dirty="0" smtClean="0"/>
              <a:t>II</a:t>
            </a:r>
            <a:r>
              <a:rPr lang="ru-RU" sz="5600" dirty="0"/>
              <a:t>. СПЕЦИАЛЬНАЯ ЧАСТЬ</a:t>
            </a:r>
          </a:p>
          <a:p>
            <a:r>
              <a:rPr lang="ru-RU" sz="5600" b="1" dirty="0"/>
              <a:t>Жалобы</a:t>
            </a:r>
            <a:r>
              <a:rPr lang="ru-RU" sz="5600" dirty="0"/>
              <a:t>: (при поступлении в клинику и на момент осмотра):</a:t>
            </a:r>
          </a:p>
          <a:p>
            <a:r>
              <a:rPr lang="ru-RU" sz="5600" b="1" dirty="0"/>
              <a:t>Анамнез данного заболевания </a:t>
            </a:r>
            <a:r>
              <a:rPr lang="ru-RU" sz="5600" dirty="0"/>
              <a:t>(от развития первых симптомов до момента курации):</a:t>
            </a:r>
          </a:p>
          <a:p>
            <a:r>
              <a:rPr lang="ru-RU" sz="5600" b="1" dirty="0"/>
              <a:t>Анамнез жизни </a:t>
            </a:r>
            <a:r>
              <a:rPr lang="ru-RU" sz="5600" dirty="0"/>
              <a:t>(включая перенесенные заболевания, травмы, операции):</a:t>
            </a:r>
          </a:p>
          <a:p>
            <a:r>
              <a:rPr lang="ru-RU" sz="5600" b="1" dirty="0"/>
              <a:t>Аллергоанамнез:</a:t>
            </a:r>
            <a:endParaRPr lang="ru-RU" sz="5600" dirty="0"/>
          </a:p>
          <a:p>
            <a:r>
              <a:rPr lang="ru-RU" sz="5600" b="1" dirty="0"/>
              <a:t>Объективное состояние </a:t>
            </a:r>
            <a:r>
              <a:rPr lang="ru-RU" sz="5600" b="1" dirty="0" smtClean="0"/>
              <a:t>больного</a:t>
            </a:r>
            <a:r>
              <a:rPr lang="ru-RU" sz="5600" dirty="0" smtClean="0"/>
              <a:t> (Общее </a:t>
            </a:r>
            <a:r>
              <a:rPr lang="ru-RU" sz="5600" dirty="0"/>
              <a:t>состояние (удовлетворительное, средней тяжести, тяжелое, крайне </a:t>
            </a:r>
            <a:r>
              <a:rPr lang="ru-RU" sz="5600" dirty="0" smtClean="0"/>
              <a:t>тяжелое), Телосложение</a:t>
            </a:r>
            <a:r>
              <a:rPr lang="ru-RU" sz="5600" dirty="0"/>
              <a:t>: (а-нормо-гиперстеник, истощение, ожирение)  </a:t>
            </a:r>
            <a:r>
              <a:rPr lang="ru-RU" sz="5600" dirty="0" smtClean="0"/>
              <a:t>, Кожные </a:t>
            </a:r>
            <a:r>
              <a:rPr lang="ru-RU" sz="5600" dirty="0"/>
              <a:t>покровы и слизистые оболочки:                             </a:t>
            </a:r>
          </a:p>
          <a:p>
            <a:r>
              <a:rPr lang="ru-RU" sz="5600" b="1" dirty="0"/>
              <a:t>Органы </a:t>
            </a:r>
            <a:r>
              <a:rPr lang="ru-RU" sz="5600" b="1" dirty="0" smtClean="0"/>
              <a:t>дыхания</a:t>
            </a:r>
            <a:r>
              <a:rPr lang="ru-RU" sz="5600" dirty="0" smtClean="0"/>
              <a:t> Частота дыхания: Патологическое </a:t>
            </a:r>
            <a:r>
              <a:rPr lang="ru-RU" sz="5600" dirty="0"/>
              <a:t>дыхание (Чейн-Стокса, Кусмауля, др.)     :   </a:t>
            </a:r>
            <a:r>
              <a:rPr lang="ru-RU" sz="5600" dirty="0" smtClean="0"/>
              <a:t>Аускультация </a:t>
            </a:r>
            <a:r>
              <a:rPr lang="ru-RU" sz="5600" dirty="0"/>
              <a:t>легких: </a:t>
            </a:r>
            <a:r>
              <a:rPr lang="ru-RU" sz="5600" dirty="0" smtClean="0"/>
              <a:t> Насыщение </a:t>
            </a:r>
            <a:r>
              <a:rPr lang="ru-RU" sz="5600" dirty="0"/>
              <a:t>гемоглобина кислородом (SpO</a:t>
            </a:r>
            <a:r>
              <a:rPr lang="ru-RU" sz="5600" baseline="-25000" dirty="0"/>
              <a:t>2 </a:t>
            </a:r>
            <a:r>
              <a:rPr lang="ru-RU" sz="5600" dirty="0"/>
              <a:t>%):</a:t>
            </a:r>
          </a:p>
          <a:p>
            <a:r>
              <a:rPr lang="ru-RU" sz="5600" b="1" dirty="0"/>
              <a:t>Органы </a:t>
            </a:r>
            <a:r>
              <a:rPr lang="ru-RU" sz="5600" b="1" dirty="0" smtClean="0"/>
              <a:t>кровообращения</a:t>
            </a:r>
            <a:r>
              <a:rPr lang="ru-RU" sz="5600" dirty="0" smtClean="0"/>
              <a:t> Частота </a:t>
            </a:r>
            <a:r>
              <a:rPr lang="ru-RU" sz="5600" dirty="0"/>
              <a:t>сердечных сокращений:  </a:t>
            </a:r>
            <a:r>
              <a:rPr lang="ru-RU" sz="5600" dirty="0" smtClean="0"/>
              <a:t> </a:t>
            </a:r>
            <a:r>
              <a:rPr lang="ru-RU" sz="5600" dirty="0"/>
              <a:t>Аритмия</a:t>
            </a:r>
            <a:r>
              <a:rPr lang="ru-RU" sz="5600" dirty="0" smtClean="0"/>
              <a:t>:</a:t>
            </a:r>
            <a:r>
              <a:rPr lang="ru-RU" sz="5600" dirty="0"/>
              <a:t> </a:t>
            </a:r>
            <a:r>
              <a:rPr lang="ru-RU" sz="5600" dirty="0" smtClean="0"/>
              <a:t>Аускультация </a:t>
            </a:r>
            <a:r>
              <a:rPr lang="ru-RU" sz="5600" dirty="0"/>
              <a:t>сердца:    </a:t>
            </a:r>
            <a:r>
              <a:rPr lang="ru-RU" sz="5600" dirty="0" smtClean="0"/>
              <a:t>Сердечные  шумы: Артериальное </a:t>
            </a:r>
            <a:r>
              <a:rPr lang="ru-RU" sz="5600" dirty="0"/>
              <a:t>давление (на двух руках):  </a:t>
            </a:r>
            <a:r>
              <a:rPr lang="ru-RU" sz="5600" dirty="0" smtClean="0"/>
              <a:t>Пальпация </a:t>
            </a:r>
            <a:r>
              <a:rPr lang="ru-RU" sz="5600" dirty="0"/>
              <a:t>и аускультация сонных артерий:</a:t>
            </a:r>
          </a:p>
          <a:p>
            <a:r>
              <a:rPr lang="ru-RU" sz="5600" b="1" dirty="0"/>
              <a:t>Органы </a:t>
            </a:r>
            <a:r>
              <a:rPr lang="ru-RU" sz="5600" b="1" dirty="0" smtClean="0"/>
              <a:t>пищеварения</a:t>
            </a:r>
            <a:r>
              <a:rPr lang="ru-RU" sz="5600" dirty="0" smtClean="0"/>
              <a:t> Аппетит</a:t>
            </a:r>
            <a:r>
              <a:rPr lang="ru-RU" sz="5600" dirty="0"/>
              <a:t>, режим питания, предпочтения в рационе (овощи, мучное, мясо, рыба, жареное, жирное, сладкое  и т.п</a:t>
            </a:r>
            <a:r>
              <a:rPr lang="ru-RU" sz="5600" dirty="0" smtClean="0"/>
              <a:t>.) Язык</a:t>
            </a:r>
            <a:r>
              <a:rPr lang="ru-RU" sz="5600" dirty="0"/>
              <a:t>: (цвет, налет, следы прикуса)   </a:t>
            </a:r>
            <a:r>
              <a:rPr lang="ru-RU" sz="5600" dirty="0" smtClean="0"/>
              <a:t>Живот</a:t>
            </a:r>
            <a:r>
              <a:rPr lang="ru-RU" sz="5600" dirty="0"/>
              <a:t>: (форма, перкуссия, пальпация, наличие болезненности, симптомы раздражения брюшины, перистальтика </a:t>
            </a:r>
            <a:r>
              <a:rPr lang="ru-RU" sz="5600" dirty="0" smtClean="0"/>
              <a:t>кишечника) Печень </a:t>
            </a:r>
            <a:r>
              <a:rPr lang="ru-RU" sz="5600" dirty="0"/>
              <a:t>(перкуссия, пальпация, </a:t>
            </a:r>
            <a:r>
              <a:rPr lang="ru-RU" sz="5600" dirty="0" smtClean="0"/>
              <a:t>границы) Дефекация </a:t>
            </a:r>
            <a:r>
              <a:rPr lang="ru-RU" sz="5600" dirty="0"/>
              <a:t>(контролирует/не контролирует, регулярность и периодичность, склонность к запорам).</a:t>
            </a:r>
          </a:p>
          <a:p>
            <a:r>
              <a:rPr lang="ru-RU" sz="5600" dirty="0"/>
              <a:t>Органы </a:t>
            </a:r>
            <a:r>
              <a:rPr lang="ru-RU" sz="5600" dirty="0" smtClean="0"/>
              <a:t>мочеотделения - Мочеиспускание </a:t>
            </a:r>
            <a:r>
              <a:rPr lang="ru-RU" sz="5600" dirty="0"/>
              <a:t>(контролирует/не контролирует, свободное, непроизвольное, задержка, императивные позывы); Симптом поколачивания; Перкуссия мочевого пузыря (выступает ли из-за лона</a:t>
            </a:r>
            <a:r>
              <a:rPr lang="ru-RU" sz="5600" dirty="0" smtClean="0"/>
              <a:t>).</a:t>
            </a:r>
            <a:endParaRPr lang="ru-RU" sz="5600" dirty="0"/>
          </a:p>
        </p:txBody>
      </p:sp>
    </p:spTree>
    <p:extLst>
      <p:ext uri="{BB962C8B-B14F-4D97-AF65-F5344CB8AC3E}">
        <p14:creationId xmlns:p14="http://schemas.microsoft.com/office/powerpoint/2010/main" val="217689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tx2"/>
                </a:solidFill>
              </a:rPr>
              <a:t>Оценка уровня сознания.</a:t>
            </a:r>
          </a:p>
          <a:p>
            <a:r>
              <a:rPr lang="ru-RU" dirty="0">
                <a:solidFill>
                  <a:schemeClr val="tx2"/>
                </a:solidFill>
              </a:rPr>
              <a:t>Оценка функции черепных нервов с обеих сторон</a:t>
            </a:r>
          </a:p>
          <a:p>
            <a:r>
              <a:rPr lang="ru-RU" dirty="0">
                <a:solidFill>
                  <a:schemeClr val="tx2"/>
                </a:solidFill>
              </a:rPr>
              <a:t>Оценка двигательной сферы</a:t>
            </a:r>
          </a:p>
          <a:p>
            <a:r>
              <a:rPr lang="ru-RU" dirty="0">
                <a:solidFill>
                  <a:schemeClr val="tx2"/>
                </a:solidFill>
              </a:rPr>
              <a:t>Оценка чувствительности</a:t>
            </a:r>
          </a:p>
          <a:p>
            <a:r>
              <a:rPr lang="ru-RU" dirty="0">
                <a:solidFill>
                  <a:schemeClr val="tx2"/>
                </a:solidFill>
              </a:rPr>
              <a:t>Оценка координации, статики и походки</a:t>
            </a:r>
          </a:p>
          <a:p>
            <a:r>
              <a:rPr lang="ru-RU" dirty="0">
                <a:solidFill>
                  <a:schemeClr val="tx2"/>
                </a:solidFill>
              </a:rPr>
              <a:t>Оценка «тазовых функций»</a:t>
            </a:r>
          </a:p>
          <a:p>
            <a:r>
              <a:rPr lang="ru-RU" dirty="0">
                <a:solidFill>
                  <a:schemeClr val="tx2"/>
                </a:solidFill>
              </a:rPr>
              <a:t>Оценка психического состояния </a:t>
            </a:r>
            <a:r>
              <a:rPr lang="ru-RU" dirty="0" smtClean="0">
                <a:solidFill>
                  <a:schemeClr val="tx2"/>
                </a:solidFill>
              </a:rPr>
              <a:t>больного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97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089" y="417689"/>
            <a:ext cx="10699044" cy="5847644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НЕВРОЛОГИЧЕСКИЙ СТАТУС</a:t>
            </a:r>
          </a:p>
          <a:p>
            <a:r>
              <a:rPr lang="ru-RU" b="1" dirty="0" smtClean="0"/>
              <a:t>Общемозговые симптомы</a:t>
            </a:r>
          </a:p>
          <a:p>
            <a:r>
              <a:rPr lang="ru-RU" b="1" dirty="0" smtClean="0"/>
              <a:t>Сознание – </a:t>
            </a:r>
            <a:r>
              <a:rPr lang="ru-RU" dirty="0" smtClean="0"/>
              <a:t> ясное, степень угнетения сознания (по классификации А.Н. Коновалова):</a:t>
            </a:r>
          </a:p>
          <a:p>
            <a:r>
              <a:rPr lang="ru-RU" dirty="0" smtClean="0"/>
              <a:t>оглушение (поверхностное, глубокое) – потеря внимания, затруднения концентрации, ответы на вопросы после их многократных повторений, быстрая истощаемость при беседе и др.</a:t>
            </a:r>
          </a:p>
          <a:p>
            <a:r>
              <a:rPr lang="ru-RU" dirty="0" smtClean="0"/>
              <a:t>сопор – открывание глаз при громком обращении или тормошении, болевой стимуляции; локализация источника тормошения (целенеправленная двигательная реакция);</a:t>
            </a:r>
          </a:p>
          <a:p>
            <a:r>
              <a:rPr lang="ru-RU" dirty="0" smtClean="0"/>
              <a:t>кома I – отсутствие открывания глаз в ответ на любые раздражители; нецеленаправленные двигательные реакции;</a:t>
            </a:r>
          </a:p>
          <a:p>
            <a:r>
              <a:rPr lang="ru-RU" dirty="0" smtClean="0"/>
              <a:t>кома II – отсутствие открывания глаз и двигательных реакций в ответ на любые раздражители;</a:t>
            </a:r>
          </a:p>
          <a:p>
            <a:r>
              <a:rPr lang="ru-RU" dirty="0" smtClean="0"/>
              <a:t>кома III – отсутствие открывания глаз и двигательных реакций в ответ на любые раздражители; атония мышц, арефлексия, отсутствие менингеального синдрома, нарушение функций дыхания и сердечно-сосудистой системы.</a:t>
            </a:r>
          </a:p>
          <a:p>
            <a:r>
              <a:rPr lang="ru-RU" dirty="0" smtClean="0"/>
              <a:t>Ориентация в месте, времени, собственной личности. Доступность продуктивному речевому (вербальному) контакту.</a:t>
            </a:r>
          </a:p>
          <a:p>
            <a:r>
              <a:rPr lang="ru-RU" b="1" dirty="0" smtClean="0"/>
              <a:t>Головная боль </a:t>
            </a:r>
            <a:r>
              <a:rPr lang="ru-RU" dirty="0" smtClean="0"/>
              <a:t>– локализация, характер, периодичность, сопутствующие симптомы, в какое время суток.</a:t>
            </a:r>
            <a:br>
              <a:rPr lang="ru-RU" dirty="0" smtClean="0"/>
            </a:br>
            <a:r>
              <a:rPr lang="ru-RU" b="1" dirty="0" smtClean="0"/>
              <a:t>Несистемное головокружение </a:t>
            </a:r>
            <a:r>
              <a:rPr lang="ru-RU" dirty="0" smtClean="0"/>
              <a:t>(чувство проваливания, зыбкости, неустойчивости).</a:t>
            </a:r>
            <a:br>
              <a:rPr lang="ru-RU" dirty="0" smtClean="0"/>
            </a:br>
            <a:r>
              <a:rPr lang="ru-RU" b="1" dirty="0" smtClean="0"/>
              <a:t>Тошнота, рвота.</a:t>
            </a:r>
            <a:br>
              <a:rPr lang="ru-RU" b="1" dirty="0" smtClean="0"/>
            </a:br>
            <a:r>
              <a:rPr lang="ru-RU" b="1" dirty="0" smtClean="0"/>
              <a:t>Общесудорожные припадки.</a:t>
            </a:r>
            <a:endParaRPr lang="ru-RU" dirty="0" smtClean="0"/>
          </a:p>
          <a:p>
            <a:r>
              <a:rPr lang="ru-RU" b="1" dirty="0" smtClean="0"/>
              <a:t>Менингеальные симптомы</a:t>
            </a:r>
          </a:p>
          <a:p>
            <a:r>
              <a:rPr lang="ru-RU" dirty="0" smtClean="0"/>
              <a:t>Ригидность задних мышц шеи; симптом Кернига; симптом Брудзинского (верхний, средний, нижний). </a:t>
            </a:r>
            <a:br>
              <a:rPr lang="ru-RU" dirty="0" smtClean="0"/>
            </a:br>
            <a:r>
              <a:rPr lang="ru-RU" dirty="0" smtClean="0"/>
              <a:t>Скуловой симптом Бехтерева; симптом Мондонези. </a:t>
            </a:r>
            <a:br>
              <a:rPr lang="ru-RU" dirty="0" smtClean="0"/>
            </a:br>
            <a:r>
              <a:rPr lang="ru-RU" dirty="0" smtClean="0"/>
              <a:t>Фотофобия, фонофобия; головная боль; гиперестезия кожных покровов и слизистых. </a:t>
            </a:r>
          </a:p>
        </p:txBody>
      </p:sp>
    </p:spTree>
    <p:extLst>
      <p:ext uri="{BB962C8B-B14F-4D97-AF65-F5344CB8AC3E}">
        <p14:creationId xmlns:p14="http://schemas.microsoft.com/office/powerpoint/2010/main" val="323808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178" y="497328"/>
            <a:ext cx="10515600" cy="4351338"/>
          </a:xfrm>
        </p:spPr>
        <p:txBody>
          <a:bodyPr>
            <a:normAutofit fontScale="25000" lnSpcReduction="20000"/>
          </a:bodyPr>
          <a:lstStyle/>
          <a:p>
            <a:r>
              <a:rPr lang="ru-RU" sz="6400" b="1" dirty="0" smtClean="0"/>
              <a:t>Черепные нервы</a:t>
            </a:r>
          </a:p>
          <a:p>
            <a:r>
              <a:rPr lang="ru-RU" sz="6400" b="1" dirty="0" smtClean="0"/>
              <a:t>I пара (n. olfactorius).</a:t>
            </a:r>
            <a:r>
              <a:rPr lang="ru-RU" sz="6400" dirty="0" smtClean="0"/>
              <a:t> Обоняние не нарушено; гипосмия, аносмия (справа, слева); дизосмия, гиперосмия; обонятельные галлюцинации – есть, нет.</a:t>
            </a:r>
            <a:br>
              <a:rPr lang="ru-RU" sz="6400" dirty="0" smtClean="0"/>
            </a:br>
            <a:r>
              <a:rPr lang="ru-RU" sz="6400" b="1" dirty="0" smtClean="0"/>
              <a:t>II</a:t>
            </a:r>
            <a:r>
              <a:rPr lang="ru-RU" sz="6400" dirty="0" smtClean="0"/>
              <a:t> </a:t>
            </a:r>
            <a:r>
              <a:rPr lang="ru-RU" sz="6400" b="1" dirty="0" smtClean="0"/>
              <a:t>пара (n. opticus).</a:t>
            </a:r>
            <a:r>
              <a:rPr lang="ru-RU" sz="6400" dirty="0" smtClean="0"/>
              <a:t>  </a:t>
            </a:r>
            <a:r>
              <a:rPr lang="ru-RU" sz="6400" i="1" dirty="0" smtClean="0"/>
              <a:t>Острота зрения </a:t>
            </a:r>
            <a:r>
              <a:rPr lang="ru-RU" sz="6400" dirty="0" smtClean="0"/>
              <a:t>–</a:t>
            </a:r>
            <a:r>
              <a:rPr lang="ru-RU" sz="6400" i="1" dirty="0" smtClean="0"/>
              <a:t> </a:t>
            </a:r>
            <a:r>
              <a:rPr lang="ru-RU" sz="6400" dirty="0" smtClean="0"/>
              <a:t> не нарушена; амблиопия (снижение остроты зрения), амавроз (слепота); </a:t>
            </a:r>
            <a:r>
              <a:rPr lang="ru-RU" sz="6400" i="1" dirty="0" smtClean="0"/>
              <a:t>Поля зрения </a:t>
            </a:r>
            <a:r>
              <a:rPr lang="ru-RU" sz="6400" dirty="0" smtClean="0"/>
              <a:t>– не нарушены; скотома (выпадение участка поля зрения); гемианопсия: гомонимная (справа, слева), гетеронимная (битемпоральная, биназальная);</a:t>
            </a:r>
            <a:br>
              <a:rPr lang="ru-RU" sz="6400" dirty="0" smtClean="0"/>
            </a:br>
            <a:r>
              <a:rPr lang="ru-RU" sz="6400" i="1" dirty="0" smtClean="0"/>
              <a:t>Зрительные галлюцинации </a:t>
            </a:r>
            <a:r>
              <a:rPr lang="ru-RU" sz="6400" dirty="0" smtClean="0"/>
              <a:t>– есть, нет</a:t>
            </a:r>
            <a:r>
              <a:rPr lang="ru-RU" sz="6400" i="1" dirty="0" smtClean="0"/>
              <a:t>.</a:t>
            </a:r>
            <a:br>
              <a:rPr lang="ru-RU" sz="6400" i="1" dirty="0" smtClean="0"/>
            </a:br>
            <a:r>
              <a:rPr lang="ru-RU" sz="6400" b="1" dirty="0" smtClean="0"/>
              <a:t>III (n. oculomotorius) IV (n. trochlearis), VI</a:t>
            </a:r>
            <a:r>
              <a:rPr lang="ru-RU" sz="6400" dirty="0" smtClean="0"/>
              <a:t> </a:t>
            </a:r>
            <a:r>
              <a:rPr lang="ru-RU" sz="6400" b="1" dirty="0" smtClean="0"/>
              <a:t>(n. abducens). </a:t>
            </a:r>
            <a:r>
              <a:rPr lang="ru-RU" sz="6400" i="1" dirty="0" smtClean="0"/>
              <a:t>Произвольные движения глаз</a:t>
            </a:r>
            <a:r>
              <a:rPr lang="ru-RU" sz="6400" dirty="0" smtClean="0"/>
              <a:t> – в полном объеме, страбизм (косоглазие): сходящееся, расходящееся, по вертикали. </a:t>
            </a:r>
            <a:br>
              <a:rPr lang="ru-RU" sz="6400" dirty="0" smtClean="0"/>
            </a:br>
            <a:r>
              <a:rPr lang="ru-RU" sz="6400" i="1" dirty="0" smtClean="0"/>
              <a:t>Зрачки </a:t>
            </a:r>
            <a:r>
              <a:rPr lang="ru-RU" sz="6400" dirty="0" smtClean="0"/>
              <a:t> </a:t>
            </a:r>
            <a:r>
              <a:rPr lang="ru-RU" sz="6400" b="1" dirty="0" smtClean="0"/>
              <a:t>OD &gt; &lt; = OS,</a:t>
            </a:r>
            <a:r>
              <a:rPr lang="ru-RU" sz="6400" dirty="0" smtClean="0"/>
              <a:t> деформированы; ширина зрачков: соответствует освещенности, миоз (узкие), мидриаз (широкие). </a:t>
            </a:r>
            <a:br>
              <a:rPr lang="ru-RU" sz="6400" dirty="0" smtClean="0"/>
            </a:br>
            <a:r>
              <a:rPr lang="ru-RU" sz="6400" i="1" dirty="0" smtClean="0"/>
              <a:t>Фотореакции  </a:t>
            </a:r>
            <a:r>
              <a:rPr lang="ru-RU" sz="6400" dirty="0" smtClean="0"/>
              <a:t>прямая, содружественная: сохранена, снижена, отсутствует (справа, слева).</a:t>
            </a:r>
            <a:br>
              <a:rPr lang="ru-RU" sz="6400" dirty="0" smtClean="0"/>
            </a:br>
            <a:r>
              <a:rPr lang="ru-RU" sz="6400" dirty="0" smtClean="0"/>
              <a:t>Парез взора, тоническое отведение глаз: вправо, влево.</a:t>
            </a:r>
            <a:br>
              <a:rPr lang="ru-RU" sz="6400" dirty="0" smtClean="0"/>
            </a:br>
            <a:r>
              <a:rPr lang="ru-RU" sz="6400" b="1" dirty="0" smtClean="0"/>
              <a:t>V</a:t>
            </a:r>
            <a:r>
              <a:rPr lang="ru-RU" sz="6400" dirty="0" smtClean="0"/>
              <a:t> </a:t>
            </a:r>
            <a:r>
              <a:rPr lang="ru-RU" sz="6400" b="1" dirty="0" smtClean="0"/>
              <a:t>(n. trigeminus). </a:t>
            </a:r>
            <a:r>
              <a:rPr lang="ru-RU" sz="6400" i="1" dirty="0" smtClean="0"/>
              <a:t>Чувствительность на лице</a:t>
            </a:r>
            <a:r>
              <a:rPr lang="ru-RU" sz="6400" dirty="0" smtClean="0"/>
              <a:t> – сохранена, снижена: невральный тип (I, II, III ветви); сегментарный тип (внутренняя, средняя, наружная скобки); проводниковый тип (справа, слева).</a:t>
            </a:r>
            <a:br>
              <a:rPr lang="ru-RU" sz="6400" dirty="0" smtClean="0"/>
            </a:br>
            <a:r>
              <a:rPr lang="ru-RU" sz="6400" i="1" dirty="0" smtClean="0"/>
              <a:t>Сила жевательных мышц</a:t>
            </a:r>
            <a:r>
              <a:rPr lang="ru-RU" sz="6400" dirty="0" smtClean="0"/>
              <a:t> – сохранена; снижена (справа, слева).</a:t>
            </a:r>
            <a:br>
              <a:rPr lang="ru-RU" sz="6400" dirty="0" smtClean="0"/>
            </a:br>
            <a:r>
              <a:rPr lang="ru-RU" sz="6400" i="1" dirty="0" smtClean="0"/>
              <a:t>Корнеальные рефлексы</a:t>
            </a:r>
            <a:r>
              <a:rPr lang="ru-RU" sz="6400" dirty="0" smtClean="0"/>
              <a:t> – сохранены, снижены, отсутствуют (справа, слева).</a:t>
            </a:r>
            <a:br>
              <a:rPr lang="ru-RU" sz="6400" dirty="0" smtClean="0"/>
            </a:br>
            <a:r>
              <a:rPr lang="ru-RU" sz="6400" i="1" dirty="0" smtClean="0"/>
              <a:t>Мандибулярный рефлекс </a:t>
            </a:r>
            <a:r>
              <a:rPr lang="ru-RU" sz="6400" dirty="0" smtClean="0"/>
              <a:t>– не изменен, повышен.</a:t>
            </a:r>
            <a:br>
              <a:rPr lang="ru-RU" sz="6400" dirty="0" smtClean="0"/>
            </a:br>
            <a:r>
              <a:rPr lang="ru-RU" sz="6400" b="1" dirty="0" smtClean="0"/>
              <a:t>VII (n. facialis). </a:t>
            </a:r>
            <a:r>
              <a:rPr lang="ru-RU" sz="6400" i="1" dirty="0" smtClean="0"/>
              <a:t>Мимическая мускулатура.</a:t>
            </a:r>
            <a:r>
              <a:rPr lang="ru-RU" sz="6400" dirty="0" smtClean="0"/>
              <a:t> Лицо симметрично, парез мимических мышц: центральный – сглажена носогубная складка, периферический – невозможность поднять бровь, зажмурить глаз, сглажена носогубная складка (справа, слева). </a:t>
            </a:r>
            <a:br>
              <a:rPr lang="ru-RU" sz="6400" dirty="0" smtClean="0"/>
            </a:br>
            <a:r>
              <a:rPr lang="ru-RU" sz="6400" i="1" dirty="0" smtClean="0"/>
              <a:t>Нарушение вкуса</a:t>
            </a:r>
            <a:r>
              <a:rPr lang="ru-RU" sz="6400" dirty="0" smtClean="0"/>
              <a:t> на передних 2/3 языка (справа, слева); </a:t>
            </a:r>
            <a:br>
              <a:rPr lang="ru-RU" sz="6400" dirty="0" smtClean="0"/>
            </a:br>
            <a:r>
              <a:rPr lang="ru-RU" sz="6400" i="1" dirty="0" smtClean="0"/>
              <a:t>Лакримация</a:t>
            </a:r>
            <a:r>
              <a:rPr lang="ru-RU" sz="6400" dirty="0" smtClean="0"/>
              <a:t> (слезотечение), сухость склеры; </a:t>
            </a:r>
            <a:r>
              <a:rPr lang="ru-RU" sz="6400" i="1" dirty="0" smtClean="0"/>
              <a:t>гиперакузия </a:t>
            </a:r>
            <a:r>
              <a:rPr lang="ru-RU" sz="6400" dirty="0" smtClean="0"/>
              <a:t>(повышенное звуковосприятие).</a:t>
            </a:r>
            <a:br>
              <a:rPr lang="ru-RU" sz="6400" dirty="0" smtClean="0"/>
            </a:br>
            <a:r>
              <a:rPr lang="ru-RU" sz="6400" b="1" dirty="0" smtClean="0"/>
              <a:t>VIII</a:t>
            </a:r>
            <a:r>
              <a:rPr lang="ru-RU" sz="6400" dirty="0" smtClean="0"/>
              <a:t> </a:t>
            </a:r>
            <a:r>
              <a:rPr lang="ru-RU" sz="6400" b="1" dirty="0" smtClean="0"/>
              <a:t>(n.vestibulocohlearis).</a:t>
            </a:r>
            <a:r>
              <a:rPr lang="ru-RU" sz="6400" dirty="0" smtClean="0"/>
              <a:t> </a:t>
            </a:r>
            <a:r>
              <a:rPr lang="ru-RU" sz="6400" i="1" dirty="0" smtClean="0"/>
              <a:t>Слух</a:t>
            </a:r>
            <a:r>
              <a:rPr lang="ru-RU" sz="6400" dirty="0" smtClean="0"/>
              <a:t> сохранен, снижен, отсутствует (справа, слева). </a:t>
            </a:r>
            <a:r>
              <a:rPr lang="ru-RU" sz="6400" i="1" dirty="0" smtClean="0"/>
              <a:t>Вестибулярный синдром</a:t>
            </a:r>
            <a:r>
              <a:rPr lang="ru-RU" sz="6400" dirty="0" smtClean="0"/>
              <a:t>  – отсутствует; системное головокружение; тошнота, рвота; нистагм (горизонтальный, вертикальный, ротаторный, крупно- мелко-размашистый), атаксия, снижение мышечного тонуса.</a:t>
            </a:r>
            <a:br>
              <a:rPr lang="ru-RU" sz="6400" dirty="0" smtClean="0"/>
            </a:br>
            <a:r>
              <a:rPr lang="ru-RU" sz="6400" b="1" dirty="0" smtClean="0"/>
              <a:t>IX</a:t>
            </a:r>
            <a:r>
              <a:rPr lang="ru-RU" sz="6400" dirty="0" smtClean="0"/>
              <a:t> </a:t>
            </a:r>
            <a:r>
              <a:rPr lang="ru-RU" sz="6400" b="1" dirty="0" smtClean="0"/>
              <a:t>(n.glossopharingeus), X</a:t>
            </a:r>
            <a:r>
              <a:rPr lang="ru-RU" sz="6400" dirty="0" smtClean="0"/>
              <a:t> </a:t>
            </a:r>
            <a:r>
              <a:rPr lang="ru-RU" sz="6400" b="1" dirty="0" smtClean="0"/>
              <a:t>(n. vagus). </a:t>
            </a:r>
            <a:r>
              <a:rPr lang="ru-RU" sz="6400" dirty="0" smtClean="0"/>
              <a:t> </a:t>
            </a:r>
            <a:r>
              <a:rPr lang="ru-RU" sz="6400" i="1" dirty="0" smtClean="0"/>
              <a:t>Глотание </a:t>
            </a:r>
            <a:r>
              <a:rPr lang="ru-RU" sz="6400" dirty="0" smtClean="0"/>
              <a:t>– сохранено, а- дисфагия. </a:t>
            </a:r>
            <a:r>
              <a:rPr lang="ru-RU" sz="6400" i="1" dirty="0" smtClean="0"/>
              <a:t>Фонация </a:t>
            </a:r>
            <a:r>
              <a:rPr lang="ru-RU" sz="6400" dirty="0" smtClean="0"/>
              <a:t>–сохранена, а- дисфония. </a:t>
            </a:r>
            <a:r>
              <a:rPr lang="ru-RU" sz="6400" i="1" dirty="0" smtClean="0"/>
              <a:t>Артикуляция</a:t>
            </a:r>
            <a:r>
              <a:rPr lang="ru-RU" sz="6400" dirty="0" smtClean="0"/>
              <a:t> – сохранена, а- дизартрия.</a:t>
            </a:r>
            <a:br>
              <a:rPr lang="ru-RU" sz="6400" dirty="0" smtClean="0"/>
            </a:br>
            <a:r>
              <a:rPr lang="ru-RU" sz="6400" i="1" dirty="0" smtClean="0"/>
              <a:t>Бульбарный синдром</a:t>
            </a:r>
            <a:r>
              <a:rPr lang="ru-RU" sz="6400" dirty="0" smtClean="0"/>
              <a:t> – парез мягкого неба (справа, слева), снижение глоточного рефлекса (справа, слева). </a:t>
            </a:r>
            <a:r>
              <a:rPr lang="ru-RU" sz="6400" i="1" dirty="0" smtClean="0"/>
              <a:t>Псевдобульбарный синдром</a:t>
            </a:r>
            <a:r>
              <a:rPr lang="ru-RU" sz="6400" dirty="0" smtClean="0"/>
              <a:t> – парез мягкого неба с 2-х сторон (есть, нет), повышение глоточных рефлексов (есть, нет), рефлексы орального автоматизма (дистанс–оральный, ладонно-подбородочный, назо-лабиальный, хоботковый), насильственный смех или плач. </a:t>
            </a:r>
            <a:r>
              <a:rPr lang="ru-RU" sz="6400" i="1" dirty="0" smtClean="0"/>
              <a:t>Нарушение вкуса</a:t>
            </a:r>
            <a:r>
              <a:rPr lang="ru-RU" sz="6400" dirty="0" smtClean="0"/>
              <a:t> на задней 1/3 языка (справа, слева). </a:t>
            </a:r>
            <a:r>
              <a:rPr lang="ru-RU" sz="6400" i="1" dirty="0" smtClean="0"/>
              <a:t>Сухость во рту</a:t>
            </a:r>
            <a:r>
              <a:rPr lang="ru-RU" sz="6400" dirty="0" smtClean="0"/>
              <a:t>(есть, нет)</a:t>
            </a:r>
            <a:r>
              <a:rPr lang="ru-RU" sz="6400" i="1" dirty="0" smtClean="0"/>
              <a:t>.</a:t>
            </a:r>
            <a:br>
              <a:rPr lang="ru-RU" sz="6400" i="1" dirty="0" smtClean="0"/>
            </a:br>
            <a:r>
              <a:rPr lang="ru-RU" sz="6400" b="1" dirty="0" smtClean="0"/>
              <a:t>XI</a:t>
            </a:r>
            <a:r>
              <a:rPr lang="ru-RU" sz="6400" dirty="0" smtClean="0"/>
              <a:t> </a:t>
            </a:r>
            <a:r>
              <a:rPr lang="ru-RU" sz="6400" b="1" dirty="0" smtClean="0"/>
              <a:t>(n. accessorius).</a:t>
            </a:r>
            <a:r>
              <a:rPr lang="ru-RU" sz="6400" dirty="0" smtClean="0"/>
              <a:t> Сила трапецевидной мышцы, сила кивательной мышцы (не изменена, снижена, справа, слева).</a:t>
            </a:r>
            <a:br>
              <a:rPr lang="ru-RU" sz="6400" dirty="0" smtClean="0"/>
            </a:br>
            <a:r>
              <a:rPr lang="ru-RU" sz="6400" b="1" dirty="0" smtClean="0"/>
              <a:t>XII</a:t>
            </a:r>
            <a:r>
              <a:rPr lang="ru-RU" sz="6400" dirty="0" smtClean="0"/>
              <a:t> </a:t>
            </a:r>
            <a:r>
              <a:rPr lang="ru-RU" sz="6400" b="1" dirty="0" smtClean="0"/>
              <a:t>(n. hypoglossus).</a:t>
            </a:r>
            <a:r>
              <a:rPr lang="ru-RU" sz="6400" dirty="0" smtClean="0"/>
              <a:t> Язык по средней линии, девиация языка вправо, влево; гипотрофия языка, фибрилляции (есть, нет).</a:t>
            </a:r>
          </a:p>
          <a:p>
            <a:endParaRPr lang="ru-RU" sz="6400" b="1" dirty="0" smtClean="0"/>
          </a:p>
          <a:p>
            <a:endParaRPr lang="ru-RU" sz="6400" b="1" dirty="0"/>
          </a:p>
        </p:txBody>
      </p:sp>
    </p:spTree>
    <p:extLst>
      <p:ext uri="{BB962C8B-B14F-4D97-AF65-F5344CB8AC3E}">
        <p14:creationId xmlns:p14="http://schemas.microsoft.com/office/powerpoint/2010/main" val="388762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Двигательная система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3300" i="1" dirty="0" smtClean="0"/>
              <a:t>Объем </a:t>
            </a:r>
            <a:r>
              <a:rPr lang="ru-RU" sz="3300" i="1" dirty="0"/>
              <a:t>активных движений в конечностях </a:t>
            </a:r>
            <a:r>
              <a:rPr lang="ru-RU" sz="3300" dirty="0"/>
              <a:t>– полный, ограничен (проба Барре верхняя и нижняя; проба с противоудержанием, пронационный феномен, сиптом ротираванной стопы Боголепова и др.)</a:t>
            </a:r>
            <a:br>
              <a:rPr lang="ru-RU" sz="3300" dirty="0"/>
            </a:br>
            <a:r>
              <a:rPr lang="ru-RU" sz="3300" i="1" dirty="0"/>
              <a:t>Гемипарез, монопарез, тетрапарез, парапарез </a:t>
            </a:r>
            <a:r>
              <a:rPr lang="ru-RU" sz="3300" dirty="0"/>
              <a:t>со снижением мышечной силы до___ баллов в руке и ___ баллов в ноге (справа, слева).</a:t>
            </a:r>
            <a:br>
              <a:rPr lang="ru-RU" sz="3300" dirty="0"/>
            </a:br>
            <a:r>
              <a:rPr lang="ru-RU" sz="3300" i="1" dirty="0"/>
              <a:t>Мышечный тонус </a:t>
            </a:r>
            <a:r>
              <a:rPr lang="ru-RU" sz="3300" dirty="0"/>
              <a:t>–</a:t>
            </a:r>
            <a:r>
              <a:rPr lang="ru-RU" sz="3300" i="1" dirty="0"/>
              <a:t> </a:t>
            </a:r>
            <a:r>
              <a:rPr lang="ru-RU" sz="3300" dirty="0"/>
              <a:t> не изменен, повышен: спастический, пластический; снижен (в каких группах мышц).</a:t>
            </a:r>
            <a:br>
              <a:rPr lang="ru-RU" sz="3300" dirty="0"/>
            </a:br>
            <a:r>
              <a:rPr lang="ru-RU" sz="3300" i="1" dirty="0"/>
              <a:t>Сухожильные рефлексы </a:t>
            </a:r>
            <a:r>
              <a:rPr lang="ru-RU" sz="3300" dirty="0"/>
              <a:t>–</a:t>
            </a:r>
            <a:r>
              <a:rPr lang="ru-RU" sz="3300" i="1" dirty="0"/>
              <a:t> </a:t>
            </a:r>
            <a:r>
              <a:rPr lang="ru-RU" sz="3300" dirty="0"/>
              <a:t>не изменены, снижены, повышены (с сухожилия бицепса С</a:t>
            </a:r>
            <a:r>
              <a:rPr lang="ru-RU" sz="3300" baseline="-25000" dirty="0"/>
              <a:t>5-6</a:t>
            </a:r>
            <a:r>
              <a:rPr lang="ru-RU" sz="3300" dirty="0"/>
              <a:t>, трицепса С</a:t>
            </a:r>
            <a:r>
              <a:rPr lang="ru-RU" sz="3300" baseline="-25000" dirty="0"/>
              <a:t>7-8</a:t>
            </a:r>
            <a:r>
              <a:rPr lang="ru-RU" sz="3300" dirty="0"/>
              <a:t>, коленный L</a:t>
            </a:r>
            <a:r>
              <a:rPr lang="ru-RU" sz="3300" baseline="-25000" dirty="0"/>
              <a:t>2-4</a:t>
            </a:r>
            <a:r>
              <a:rPr lang="ru-RU" sz="3300" dirty="0"/>
              <a:t>, ахиллов S</a:t>
            </a:r>
            <a:r>
              <a:rPr lang="ru-RU" sz="3300" baseline="-25000" dirty="0"/>
              <a:t>1-2</a:t>
            </a:r>
            <a:r>
              <a:rPr lang="ru-RU" sz="3300" dirty="0"/>
              <a:t>) справа, слева.</a:t>
            </a:r>
            <a:br>
              <a:rPr lang="ru-RU" sz="3300" dirty="0"/>
            </a:br>
            <a:r>
              <a:rPr lang="ru-RU" sz="3300" i="1" dirty="0"/>
              <a:t>Клонусы </a:t>
            </a:r>
            <a:r>
              <a:rPr lang="ru-RU" sz="3300" dirty="0"/>
              <a:t>– подбородка, кисти, ягодичных мышц, коленной чашечки, стопы, (справа, слева).</a:t>
            </a:r>
            <a:br>
              <a:rPr lang="ru-RU" sz="3300" dirty="0"/>
            </a:br>
            <a:r>
              <a:rPr lang="ru-RU" sz="3300" i="1" dirty="0"/>
              <a:t>Периостальные рефлексы </a:t>
            </a:r>
            <a:r>
              <a:rPr lang="ru-RU" sz="3300" dirty="0"/>
              <a:t>– карпо-радиальный С</a:t>
            </a:r>
            <a:r>
              <a:rPr lang="ru-RU" sz="3300" baseline="-25000" dirty="0"/>
              <a:t>5-8</a:t>
            </a:r>
            <a:r>
              <a:rPr lang="ru-RU" sz="3300" dirty="0"/>
              <a:t> (не изменен, снижен, повышен, справа, слева).</a:t>
            </a:r>
            <a:br>
              <a:rPr lang="ru-RU" sz="3300" dirty="0"/>
            </a:br>
            <a:r>
              <a:rPr lang="ru-RU" sz="3300" i="1" dirty="0"/>
              <a:t>Поверхностные рефлексы </a:t>
            </a:r>
            <a:r>
              <a:rPr lang="ru-RU" sz="3300" dirty="0"/>
              <a:t>–</a:t>
            </a:r>
            <a:r>
              <a:rPr lang="ru-RU" sz="3300" i="1" dirty="0"/>
              <a:t> </a:t>
            </a:r>
            <a:r>
              <a:rPr lang="ru-RU" sz="3300" dirty="0"/>
              <a:t>брюшные, кремастерный, подошвенные (не изменены, снижены).</a:t>
            </a:r>
            <a:br>
              <a:rPr lang="ru-RU" sz="3300" dirty="0"/>
            </a:br>
            <a:r>
              <a:rPr lang="ru-RU" sz="3300" i="1" dirty="0"/>
              <a:t>Патологические рефлексы</a:t>
            </a:r>
            <a:r>
              <a:rPr lang="ru-RU" sz="3300" dirty="0"/>
              <a:t> – разгибательные (Бабинского, Оппенгейма, Гордона, Шеффера и др.), сгибательные (Якобсона-Ласка, Россолимо, Бехтерева I и II, Жуковского и др.).</a:t>
            </a:r>
            <a:br>
              <a:rPr lang="ru-RU" sz="3300" dirty="0"/>
            </a:br>
            <a:r>
              <a:rPr lang="ru-RU" sz="3300" i="1" dirty="0"/>
              <a:t>Защитные рефлексы</a:t>
            </a:r>
            <a:r>
              <a:rPr lang="ru-RU" sz="3300" dirty="0"/>
              <a:t> – укоротительный, удлинительный (уровень с которого вызывается рефлекс).</a:t>
            </a:r>
            <a:br>
              <a:rPr lang="ru-RU" sz="3300" dirty="0"/>
            </a:br>
            <a:r>
              <a:rPr lang="ru-RU" sz="3300" i="1" dirty="0"/>
              <a:t>Патологические синкинезии – </a:t>
            </a:r>
            <a:r>
              <a:rPr lang="ru-RU" sz="3300" dirty="0"/>
              <a:t>глобальная, координаторная, имитационная. </a:t>
            </a:r>
            <a:r>
              <a:rPr lang="ru-RU" sz="3300" i="1" dirty="0"/>
              <a:t/>
            </a:r>
            <a:br>
              <a:rPr lang="ru-RU" sz="3300" i="1" dirty="0"/>
            </a:br>
            <a:r>
              <a:rPr lang="ru-RU" sz="3300" i="1" dirty="0"/>
              <a:t>Фасцикуляции, фибрилляци </a:t>
            </a:r>
            <a:r>
              <a:rPr lang="ru-RU" sz="3300" dirty="0"/>
              <a:t>(в каких группах мышц).</a:t>
            </a:r>
            <a:r>
              <a:rPr lang="ru-RU" sz="3300" i="1" dirty="0"/>
              <a:t> </a:t>
            </a:r>
            <a:br>
              <a:rPr lang="ru-RU" sz="3300" i="1" dirty="0"/>
            </a:br>
            <a:r>
              <a:rPr lang="ru-RU" sz="3300" i="1" dirty="0"/>
              <a:t>Гипоторофия, гипертрофия </a:t>
            </a:r>
            <a:r>
              <a:rPr lang="ru-RU" sz="3300" dirty="0"/>
              <a:t>(в каких группах мышц).</a:t>
            </a:r>
            <a:br>
              <a:rPr lang="ru-RU" sz="3300" dirty="0"/>
            </a:br>
            <a:r>
              <a:rPr lang="ru-RU" sz="3300" i="1" dirty="0"/>
              <a:t>Тремор </a:t>
            </a:r>
            <a:r>
              <a:rPr lang="ru-RU" sz="3300" dirty="0"/>
              <a:t>(в покое, при движениях, частота).</a:t>
            </a:r>
            <a:br>
              <a:rPr lang="ru-RU" sz="3300" dirty="0"/>
            </a:br>
            <a:r>
              <a:rPr lang="ru-RU" sz="3300" i="1" dirty="0"/>
              <a:t>Гиперкинезы – хорея, атетоз, тремор, миоклонии, тики (простые/сложные; моторные, вокальные), дистонии (блефароспазм, оромандибулярная, ларингеальная, спастическая кривошея, писчий спазм, дистония стопы, торсионная дистония).</a:t>
            </a:r>
            <a:endParaRPr lang="ru-RU" sz="3300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49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95911" y="58847"/>
            <a:ext cx="515902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Система координации</a:t>
            </a:r>
          </a:p>
          <a:p>
            <a:pPr algn="just"/>
            <a: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Статическая атаксия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  – поза Ромберга, проба на синергию Бабинского.</a:t>
            </a:r>
            <a:b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</a:br>
            <a: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Динамическая атаксия 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–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 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 пальценосовая, пяточноколенная, указательная проба, симптом Стюарта-Холмса, проба Шильдера, проба на диадохокинез, пробы на дисметрию (отрицательные, положительные). </a:t>
            </a:r>
            <a:b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</a:br>
            <a: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Скандированная речь. Нистагм. Микро- или мегалография. </a:t>
            </a:r>
            <a:b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</a:br>
            <a: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Походка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 – не изменена,  атактическая, степпаж, штампующая, проба «звезды». </a:t>
            </a:r>
          </a:p>
          <a:p>
            <a:pPr algn="r"/>
            <a:r>
              <a:rPr lang="ru-RU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Система чувствительности</a:t>
            </a:r>
          </a:p>
          <a:p>
            <a:pPr algn="just"/>
            <a:r>
              <a:rPr lang="ru-RU" b="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Виды чувствительности:</a:t>
            </a:r>
            <a:endParaRPr lang="ru-RU" b="0" i="0" dirty="0" smtClean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Поверхностная чувствительность: болевая, температурная, тактильная;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Глубокая чувствительность: суставно-мышечное чувство, вибрационная, кинестетическая, чувство давления и веса;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Сложные виды чувствительности: дискриминационная чувствительность, чувство локализации, двумерно-пространственное чувство.</a:t>
            </a:r>
            <a:endParaRPr lang="ru-R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597" y="93584"/>
            <a:ext cx="4513714" cy="64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17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endParaRPr lang="ru-RU" sz="5600" b="0" i="0" dirty="0" smtClean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r>
              <a:rPr lang="ru-RU" sz="5600" i="1" dirty="0" smtClean="0"/>
              <a:t>Характер нарушений чувствительности:</a:t>
            </a:r>
            <a:endParaRPr lang="ru-RU" sz="5600" dirty="0" smtClean="0"/>
          </a:p>
          <a:p>
            <a:r>
              <a:rPr lang="ru-RU" sz="5600" dirty="0" smtClean="0"/>
              <a:t>Анестезия – полная потеря того или иного вида чувствительности;</a:t>
            </a:r>
          </a:p>
          <a:p>
            <a:r>
              <a:rPr lang="ru-RU" sz="5600" dirty="0" smtClean="0"/>
              <a:t>Гепестезия – снижение того или иного вида чувствительности;</a:t>
            </a:r>
          </a:p>
          <a:p>
            <a:r>
              <a:rPr lang="ru-RU" sz="5600" dirty="0" smtClean="0"/>
              <a:t>Гиперестезия – повышение того или иного вида чувствительности;</a:t>
            </a:r>
          </a:p>
          <a:p>
            <a:r>
              <a:rPr lang="ru-RU" sz="5600" dirty="0" smtClean="0"/>
              <a:t>Гиперпатия –  извращение чувствительности с неприятной болью;</a:t>
            </a:r>
          </a:p>
          <a:p>
            <a:r>
              <a:rPr lang="ru-RU" sz="5600" dirty="0" smtClean="0"/>
              <a:t>Дизестезия – извращение чувствительности (холодное кажется, горячим; прикосновение – как боль);</a:t>
            </a:r>
          </a:p>
          <a:p>
            <a:r>
              <a:rPr lang="ru-RU" sz="5600" dirty="0" smtClean="0"/>
              <a:t>Парестезии – ощущение холода, онемения, покалывания, ползания «мурашек» возникающее без нарушения внешних раздражений;</a:t>
            </a:r>
          </a:p>
          <a:p>
            <a:r>
              <a:rPr lang="ru-RU" sz="5600" dirty="0" smtClean="0"/>
              <a:t>Боли – ноющие, тупые, колющие, пульсирующие, режущие и др.</a:t>
            </a:r>
          </a:p>
          <a:p>
            <a:r>
              <a:rPr lang="ru-RU" sz="5600" i="1" dirty="0" smtClean="0"/>
              <a:t>Типы распределения нарушений чувствительности:</a:t>
            </a:r>
            <a:endParaRPr lang="ru-RU" sz="5600" dirty="0" smtClean="0"/>
          </a:p>
          <a:p>
            <a:r>
              <a:rPr lang="ru-RU" sz="5600" dirty="0" smtClean="0"/>
              <a:t>невральный – указать нерв;</a:t>
            </a:r>
          </a:p>
          <a:p>
            <a:r>
              <a:rPr lang="ru-RU" sz="5600" dirty="0" smtClean="0"/>
              <a:t>полиневритичекий – «носки» и/или «перчатки»;</a:t>
            </a:r>
          </a:p>
          <a:p>
            <a:r>
              <a:rPr lang="ru-RU" sz="5600" dirty="0" smtClean="0"/>
              <a:t>сегментарный (корешковый) – указать сегмент, наличие боли, симптомов натяжения;</a:t>
            </a:r>
          </a:p>
          <a:p>
            <a:r>
              <a:rPr lang="ru-RU" sz="5600" dirty="0" smtClean="0"/>
              <a:t>сегментарный диссоциированный – указать сегмент;</a:t>
            </a:r>
          </a:p>
          <a:p>
            <a:r>
              <a:rPr lang="ru-RU" sz="5600" dirty="0" smtClean="0"/>
              <a:t>проводниковый спинальный – моно, геми, пара, тетра тип; уровень поражения по сегментам;</a:t>
            </a:r>
          </a:p>
          <a:p>
            <a:r>
              <a:rPr lang="ru-RU" sz="5600" dirty="0" smtClean="0"/>
              <a:t>проводниковый церебральный – моно, геми тип, тетра тип.</a:t>
            </a:r>
          </a:p>
          <a:p>
            <a: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/>
            </a:r>
            <a:br>
              <a:rPr lang="ru-RU" b="0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</a:b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0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Высшие психические функции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i="1" dirty="0" smtClean="0"/>
              <a:t>Афазии</a:t>
            </a:r>
            <a:r>
              <a:rPr lang="ru-RU" i="1" dirty="0"/>
              <a:t>:</a:t>
            </a:r>
            <a:endParaRPr lang="ru-RU" dirty="0"/>
          </a:p>
          <a:p>
            <a:r>
              <a:rPr lang="ru-RU" dirty="0"/>
              <a:t>Эфферентная моторная (Брока) – полное отсутствие экспрессивной речи/эмбол/персеверации;</a:t>
            </a:r>
          </a:p>
          <a:p>
            <a:r>
              <a:rPr lang="ru-RU" dirty="0"/>
              <a:t>Афферентная моторная – нарушение произнесения близкоартикулируемых звуков (стол-слон-стон);</a:t>
            </a:r>
          </a:p>
          <a:p>
            <a:r>
              <a:rPr lang="ru-RU" dirty="0"/>
              <a:t>Сенсорная (Вернике) – нарушение экспрессивной речи и импрессивной речи (литеральные и вербальные парафазии «словесный салат»);</a:t>
            </a:r>
          </a:p>
          <a:p>
            <a:r>
              <a:rPr lang="ru-RU" dirty="0"/>
              <a:t>Оптико-мнестическая – нарушения связей между зрительным образом предмета и его названием;</a:t>
            </a:r>
          </a:p>
          <a:p>
            <a:r>
              <a:rPr lang="ru-RU" dirty="0"/>
              <a:t>Акустико-мнестическая – снижение слухо-речевой памяти, невозможность запомнить серию из 3-5-10 слов, обеднение речи;</a:t>
            </a:r>
          </a:p>
          <a:p>
            <a:r>
              <a:rPr lang="ru-RU" dirty="0"/>
              <a:t>Семантическая – нарушение понимания сложных логико-граматических конструкций («Отец брата, брат отца. Один и тот же человек?») временных и сравнительных отношений («Квадрат под кругом, круг над квадратом. Какой предмет выше?»), предлогов.</a:t>
            </a:r>
          </a:p>
          <a:p>
            <a:r>
              <a:rPr lang="ru-RU" dirty="0"/>
              <a:t>Динамическая – отсутствует развернутая речь, нет даже элементарных фраз.</a:t>
            </a:r>
          </a:p>
          <a:p>
            <a:r>
              <a:rPr lang="ru-RU" dirty="0"/>
              <a:t>Тотальная; сенсо-моторная.</a:t>
            </a:r>
          </a:p>
          <a:p>
            <a:r>
              <a:rPr lang="ru-RU" i="1" dirty="0"/>
              <a:t>Апраксии:</a:t>
            </a:r>
            <a:endParaRPr lang="ru-RU" dirty="0"/>
          </a:p>
          <a:p>
            <a:r>
              <a:rPr lang="ru-RU" dirty="0"/>
              <a:t>Кинетическая – тест «кулак-ребро-ладонь»;</a:t>
            </a:r>
          </a:p>
          <a:p>
            <a:r>
              <a:rPr lang="ru-RU" dirty="0"/>
              <a:t>Кинестетическая  – тест «перенес позы».</a:t>
            </a:r>
          </a:p>
          <a:p>
            <a:r>
              <a:rPr lang="ru-RU" i="1" dirty="0"/>
              <a:t>Агнозии: </a:t>
            </a:r>
            <a:r>
              <a:rPr lang="ru-RU" dirty="0"/>
              <a:t>зрительная (предметная, лицевая, буквенная, симультантная), слуховая, обонятельная, вкусовая, астереогнозия, анозогнозия, аутотопогнозия.</a:t>
            </a:r>
          </a:p>
          <a:p>
            <a:r>
              <a:rPr lang="ru-RU" i="1" dirty="0"/>
              <a:t>Амнезии</a:t>
            </a:r>
            <a:r>
              <a:rPr lang="ru-RU" dirty="0"/>
              <a:t>: нарушение краткосрочной памяти, нарушения долгосрочной памяти.</a:t>
            </a:r>
          </a:p>
        </p:txBody>
      </p:sp>
    </p:spTree>
    <p:extLst>
      <p:ext uri="{BB962C8B-B14F-4D97-AF65-F5344CB8AC3E}">
        <p14:creationId xmlns:p14="http://schemas.microsoft.com/office/powerpoint/2010/main" val="335071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4900" b="1" dirty="0"/>
              <a:t>Вегетативная система</a:t>
            </a:r>
          </a:p>
          <a:p>
            <a:r>
              <a:rPr lang="ru-RU" sz="4900" i="1" dirty="0"/>
              <a:t>Дермографизм –</a:t>
            </a:r>
            <a:r>
              <a:rPr lang="ru-RU" sz="4900" dirty="0"/>
              <a:t>  красный, белый, разлитой, возвышенный. </a:t>
            </a:r>
            <a:br>
              <a:rPr lang="ru-RU" sz="4900" dirty="0"/>
            </a:br>
            <a:r>
              <a:rPr lang="ru-RU" sz="4900" i="1" dirty="0"/>
              <a:t>Симптом Бернара-Горнера</a:t>
            </a:r>
            <a:r>
              <a:rPr lang="ru-RU" sz="4900" dirty="0"/>
              <a:t> (симпатическая денервация глаза) – сужение глазной щели, миоз, гипогидроз 1/2 лица (справа, слева).</a:t>
            </a:r>
            <a:br>
              <a:rPr lang="ru-RU" sz="4900" dirty="0"/>
            </a:br>
            <a:r>
              <a:rPr lang="ru-RU" sz="4900" i="1" dirty="0"/>
              <a:t>Клиностатическая проба </a:t>
            </a:r>
            <a:r>
              <a:rPr lang="ru-RU" sz="4900" dirty="0"/>
              <a:t>– ЧСС, АД стоя           ЧСС, АД лежа       .                               </a:t>
            </a:r>
            <a:br>
              <a:rPr lang="ru-RU" sz="4900" dirty="0"/>
            </a:br>
            <a:r>
              <a:rPr lang="ru-RU" sz="4900" i="1" dirty="0"/>
              <a:t>Ортостатическая проба </a:t>
            </a:r>
            <a:r>
              <a:rPr lang="ru-RU" sz="4900" dirty="0"/>
              <a:t>–</a:t>
            </a:r>
            <a:r>
              <a:rPr lang="ru-RU" sz="4900" i="1" dirty="0"/>
              <a:t> </a:t>
            </a:r>
            <a:r>
              <a:rPr lang="ru-RU" sz="4900" dirty="0"/>
              <a:t> ЧСС, АД лежа               ЧСС, АД стоя       ,                </a:t>
            </a:r>
            <a:br>
              <a:rPr lang="ru-RU" sz="4900" dirty="0"/>
            </a:br>
            <a:r>
              <a:rPr lang="ru-RU" sz="4900" i="1" dirty="0"/>
              <a:t>Проба Ашнера.</a:t>
            </a:r>
            <a:endParaRPr lang="ru-RU" sz="4900" dirty="0"/>
          </a:p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>III. ТОПИЧЕСКИЙ ДИАГНОЗ И РИСУНОК ОЧАГА ПОРАЖЕНИЯ НЕРВНОЙ СИСТЕМЫ</a:t>
            </a:r>
          </a:p>
          <a:p>
            <a:r>
              <a:rPr lang="ru-RU" sz="4900" dirty="0"/>
              <a:t>Необходимо указать уровень и локализацию очага поражения нервной системы. Топический диагноз пишется ТОЛЬКО на основании данных неврологического статуса БЕЗ УЧЕТА данных КТ/МРТ головного мозга. На рисунке НЕ УКАЗЫВАЮТСЯ сосуды мозга и бассейны его кровоснабжения.</a:t>
            </a:r>
          </a:p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>IV. НОЗОЛОГИЧЕСКИЙ ДИАГНОЗ</a:t>
            </a:r>
          </a:p>
          <a:p>
            <a:r>
              <a:rPr lang="ru-RU" sz="4900" dirty="0"/>
              <a:t>Необходимо определить, к какой группе неврологических заболеваний (нозологии) относится данная патология. Нозологический диагноз пишется на основании жалоб, данных анамнеза болезни и жизни пациента, неврологического статуса БЕЗ УЧЕТА ДАННЫХ ИНСТРУМЕНТАЛЬНЫХ И ЛАБОРАТОРНЫХ МЕТОДОВ ОБСЛЕДОВАНИЙ. В зависимости от имеющихся данных можно предполагать несколько нозологических диагнозов.</a:t>
            </a:r>
          </a:p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>V. ПЛАН ОБСЛЕДОВАНИЯ</a:t>
            </a:r>
          </a:p>
          <a:p>
            <a:r>
              <a:rPr lang="ru-RU" sz="4900" dirty="0"/>
              <a:t>Назначается в зависимости от нозологического диагноза (диагнозов). Результаты обследований выписываются из истории болезни.</a:t>
            </a:r>
          </a:p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>VI. КЛИНИЧЕСКИЙ ДИАГНОЗ</a:t>
            </a:r>
          </a:p>
          <a:p>
            <a:r>
              <a:rPr lang="ru-RU" sz="4900" dirty="0"/>
              <a:t>На основании: жалоб (….), данных анамнеза (…..), данных клинического и неврологического осмотра (…..), данных дополнительного обследования (………) пациенту поставлен клинический диагноз: (……..).</a:t>
            </a:r>
          </a:p>
          <a:p>
            <a:r>
              <a:rPr lang="ru-RU" sz="4900" dirty="0"/>
              <a:t>При наличии у больного инсульта ОБЯЗАТЕЛЬНО указывается его патогенетический тип!</a:t>
            </a:r>
          </a:p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>VII. ПЛАН ЛЕЧЕНИЯ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174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  <a:endParaRPr lang="ru-RU" dirty="0"/>
          </a:p>
          <a:p>
            <a:r>
              <a:rPr lang="ru-RU" dirty="0" smtClean="0"/>
              <a:t>2</a:t>
            </a:r>
            <a:r>
              <a:rPr lang="ru-RU" dirty="0"/>
              <a:t>. Можаев С. В. Нейрохирургия: учебник / С. В. Можаев, А. А. Скоромец, Т. А. Скоромец. - 2-е изд., перераб. и доп. - М. : ГЭОТАР-Медиа, 2009. - 480 с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</a:t>
            </a:r>
            <a:r>
              <a:rPr lang="ru-RU" dirty="0" smtClean="0"/>
              <a:t>с.</a:t>
            </a:r>
          </a:p>
          <a:p>
            <a:r>
              <a:rPr lang="ru-RU" dirty="0" smtClean="0"/>
              <a:t>4. 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097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461</Words>
  <Application>Microsoft Office PowerPoint</Application>
  <PresentationFormat>Widescreen</PresentationFormat>
  <Paragraphs>100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Tahoma</vt:lpstr>
      <vt:lpstr>Office Theme</vt:lpstr>
      <vt:lpstr>Осмотр больных и ведение истории болезни в нейрохирургической практике</vt:lpstr>
      <vt:lpstr>Цель лекции – изучение оценки неврологического статуса и офомления истории болезни </vt:lpstr>
      <vt:lpstr>задачи</vt:lpstr>
      <vt:lpstr>план</vt:lpstr>
      <vt:lpstr>Оформление истории болезни</vt:lpstr>
      <vt:lpstr>PowerPoint Presentation</vt:lpstr>
      <vt:lpstr>PowerPoint Presentation</vt:lpstr>
      <vt:lpstr>PowerPoint Presentation</vt:lpstr>
      <vt:lpstr>Двигательная система </vt:lpstr>
      <vt:lpstr>PowerPoint Presentation</vt:lpstr>
      <vt:lpstr>PowerPoint Presentation</vt:lpstr>
      <vt:lpstr>Высшие психические функции 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Осмотр больных и ведение истории болезни в нейрохирургической практике</dc:title>
  <dc:creator>Тахи Тахи</dc:creator>
  <cp:lastModifiedBy>Тахи Тахи</cp:lastModifiedBy>
  <cp:revision>7</cp:revision>
  <dcterms:created xsi:type="dcterms:W3CDTF">2015-10-02T10:24:29Z</dcterms:created>
  <dcterms:modified xsi:type="dcterms:W3CDTF">2015-11-27T07:59:15Z</dcterms:modified>
</cp:coreProperties>
</file>