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9" r:id="rId4"/>
    <p:sldId id="26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255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682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071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47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979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45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767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277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708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920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707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CA80E-D30E-41AE-B13A-44BE7B69F89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FC20C-7B1E-463E-8EDF-5B14C0464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87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Внутричерепное давление.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53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внутричерепного давления, как объекта функционирования ЦНС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63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637" y="1400623"/>
            <a:ext cx="10515600" cy="4351338"/>
          </a:xfrm>
        </p:spPr>
        <p:txBody>
          <a:bodyPr/>
          <a:lstStyle/>
          <a:p>
            <a:r>
              <a:rPr lang="ru-RU" dirty="0" smtClean="0"/>
              <a:t>Разбор определения, патогенеза, клиники, диагностики, терапии синдромов повышения внутричерепного давления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103" y="2380801"/>
            <a:ext cx="7175679" cy="420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92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dirty="0" smtClean="0"/>
              <a:t>Синдромы</a:t>
            </a:r>
          </a:p>
          <a:p>
            <a:r>
              <a:rPr lang="ru-RU" dirty="0" smtClean="0"/>
              <a:t>Тактика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52972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Одним из ведущих проявлений различной патологии головного мозга выступает синдром повышения внутричерепного давления, который нередко требует нейрохирургического вмешательства.</a:t>
            </a:r>
          </a:p>
          <a:p>
            <a:r>
              <a:rPr lang="ru-RU" dirty="0" smtClean="0"/>
              <a:t>В </a:t>
            </a:r>
            <a:r>
              <a:rPr lang="ru-RU" dirty="0"/>
              <a:t>норме около 80% объёма полости черепа занимает вещество мозга, 10% - кровь и еще 10% - СМЖ.</a:t>
            </a:r>
          </a:p>
          <a:p>
            <a:r>
              <a:rPr lang="ru-RU" dirty="0" smtClean="0"/>
              <a:t>Внутри </a:t>
            </a:r>
            <a:r>
              <a:rPr lang="ru-RU" dirty="0"/>
              <a:t>черепа выделяют два типа давления: ликворное и внутримозговое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 норме внутричерепное давление определяется соотношением секреции, адсорбции, внутричерепной циркуляции крови и СМЖ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Количество СМЖ в </a:t>
            </a:r>
            <a:r>
              <a:rPr lang="ru-RU" dirty="0" smtClean="0"/>
              <a:t>субарахноидальном </a:t>
            </a:r>
            <a:r>
              <a:rPr lang="ru-RU" dirty="0"/>
              <a:t>пространстве и желудочках в норме достигает 100-140 мл. Продукция СМЖ в желудочковой системе происходит в основном хориоидальными сплетениями. СМЖ из желудочков попадает в заднюю черепную ямку, затем в базальные цистерны и в субарахноидальное пространство конвекситальной поверхности больших полушарий, где происходит основная резорбция СМЖ.</a:t>
            </a:r>
          </a:p>
          <a:p>
            <a:r>
              <a:rPr lang="ru-RU" dirty="0"/>
              <a:t>Часть СМЖ (25% у взрослых) вытекает в субарахноидальное пространство спинного мозга и всасывается в кровь в области корешков спинно-мозговых нервов.</a:t>
            </a:r>
          </a:p>
          <a:p>
            <a:r>
              <a:rPr lang="ru-RU" dirty="0"/>
              <a:t>Внутричерепное давление у здорового человека в лежачем положении находится в пределах от 100 до 180 мм вод.ст. Повышение внутричерепного давления может быть обусловлено нарушением циркуляции СМЖ из-за затруднения её прохождения по желудочковой системе или по субарахноидальным пространствам. К другим причинам, вызывающим его повышение, можно отнести гиперсекрецию СМЖ или, напротив, затруднение её всасывания оболочками головного мозга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393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2" y="463639"/>
            <a:ext cx="6220496" cy="571332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Повышение внутричерепного давления зависит чаще всего от следующих факторов:</a:t>
            </a:r>
          </a:p>
          <a:p>
            <a:pPr marL="0" indent="0">
              <a:buNone/>
            </a:pPr>
            <a:r>
              <a:rPr lang="ru-RU" dirty="0" smtClean="0"/>
              <a:t>•  объёма внутричерепного патологического образования;</a:t>
            </a:r>
          </a:p>
          <a:p>
            <a:pPr marL="0" indent="0">
              <a:buNone/>
            </a:pPr>
            <a:r>
              <a:rPr lang="ru-RU" dirty="0" smtClean="0"/>
              <a:t>•  реактивного отёка мозговой ткани, прилежащей к новообразованию (перифокальная область), а также в более отдалённых участках головного мозга;</a:t>
            </a:r>
          </a:p>
          <a:p>
            <a:pPr marL="0" indent="0">
              <a:buNone/>
            </a:pPr>
            <a:r>
              <a:rPr lang="ru-RU" dirty="0" smtClean="0"/>
              <a:t>•  затруднения оттока крови по дренирующим венозным сосудам. Этот фактор обусловливает циркуляторные и паренхиматозные нарушения, развитие застойного полнокровия мозга, увеличение проницаемости гематоэнцефалического барьера, нарастание отёка мозга;</a:t>
            </a:r>
          </a:p>
          <a:p>
            <a:pPr marL="0" indent="0">
              <a:buNone/>
            </a:pPr>
            <a:r>
              <a:rPr lang="ru-RU" dirty="0" smtClean="0"/>
              <a:t>•  ликворостаз в цистернах основания мозга;</a:t>
            </a:r>
          </a:p>
          <a:p>
            <a:pPr marL="0" indent="0">
              <a:buNone/>
            </a:pPr>
            <a:r>
              <a:rPr lang="ru-RU" dirty="0" smtClean="0"/>
              <a:t>•  локальное или тотальное расширение желудочковой системы вследствие временного затруднения оттока СМЖ по ликворной системе (окклюзионная гидроцефалия).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38" y="463638"/>
            <a:ext cx="5626725" cy="504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5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 повышения внутричерепного давления мозг защищён компенсаторными механизмами.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356" y="1365956"/>
            <a:ext cx="11105444" cy="53960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■ </a:t>
            </a:r>
            <a:r>
              <a:rPr lang="ru-RU" dirty="0"/>
              <a:t>Уменьшение внутричерепного объёма венозной крови. Этот вид компенсации включается при увеличении патологического объ- ёмного процесса и представлен выдавливанием небольшого, </a:t>
            </a:r>
            <a:r>
              <a:rPr lang="ru-RU" dirty="0" smtClean="0"/>
              <a:t>но достаточного </a:t>
            </a:r>
            <a:r>
              <a:rPr lang="ru-RU" dirty="0"/>
              <a:t>для восстановления равновесия количества венозной крови. При нём не меняется мозговой кровоток, отсутствует повышение венозного давления, уменьшается лишь объём внутричерепной венозной крови.</a:t>
            </a:r>
          </a:p>
          <a:p>
            <a:pPr marL="0" indent="0">
              <a:buNone/>
            </a:pPr>
            <a:r>
              <a:rPr lang="ru-RU" dirty="0"/>
              <a:t>■ Уменьшение объёма СМЖ. Этот механизм обычно подключается несколько позже, чем первый. Увеличивающееся в объёме патологическое образование начинает выдавливать СМЖ из желудочков и субарахноидальных пространств, в результате этого суживается субарахноидальное пространство, уменьшается объём цистерн и участка желудочковой системы, где располагается патологическое образование.</a:t>
            </a:r>
          </a:p>
          <a:p>
            <a:pPr marL="0" indent="0">
              <a:buNone/>
            </a:pPr>
            <a:r>
              <a:rPr lang="ru-RU" dirty="0"/>
              <a:t>■ Уменьшение содержания воды в мозговой ткани. Эта компенсация крайне редко наступает самостоятельно. Она обычно является результатом медикаментозной дегидратации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В результате повышения внутричерепного давления происходит скопление жидкости в межклеточных пространствах (отёк) или в самой клетке (набухание). В связи с этим выделяют два основных механизма развития отёка мозга: вазогенный и цитотоксический. При первом механизме происходит повышение проницаемости гематоэнцефалического барьера на капиллярном уровне, а жидкость накапливается преимущественно в межклеточных пространствах. Цитотоксический механизм возникает в результате поражения клеток мозга с нарушением их метаболизма, расстройством электролитного и водного обмена и накоплением жидкости в клетках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Обычно эти оба процесса идут параллельно друг другу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47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354689" cy="5256742"/>
          </a:xfrm>
        </p:spPr>
        <p:txBody>
          <a:bodyPr>
            <a:normAutofit/>
          </a:bodyPr>
          <a:lstStyle/>
          <a:p>
            <a:r>
              <a:rPr lang="ru-RU" sz="2400" dirty="0"/>
              <a:t>Окклюзионная гидроцефалия боковых и III желудочков вследствие нарушения оттока ликвора из желудочковой системы на </a:t>
            </a:r>
            <a:r>
              <a:rPr lang="ru-RU" sz="2400" dirty="0" smtClean="0"/>
              <a:t>уровне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сильвиевого водопровода. КТ головного мозга: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а </a:t>
            </a:r>
            <a:r>
              <a:rPr lang="ru-RU" sz="2400" dirty="0"/>
              <a:t>- поперечная проекция; б - фронтальная.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858" y="227718"/>
            <a:ext cx="7274142" cy="5531556"/>
          </a:xfrm>
        </p:spPr>
      </p:pic>
    </p:spTree>
    <p:extLst>
      <p:ext uri="{BB962C8B-B14F-4D97-AF65-F5344CB8AC3E}">
        <p14:creationId xmlns:p14="http://schemas.microsoft.com/office/powerpoint/2010/main" val="387495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Гидроцефалия или водянка головного мозга 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04800" y="1716841"/>
            <a:ext cx="118872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это патологическое состояние, представленное увеличением количества СМЖ в полости черепа.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может быть внутренней, или желудочковой, гидроцефалией, сопровождающейся избыточным содержанием жидкости в желудочках мозга;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наружной, при этом имеется избыточное содержание жидкости в субарахноидальном пространстве при нормальном содержании её в желудочках мозга;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смешанной, при которой увеличено содержание жидкости в желудочках мозга и субарахноидальном пространстве.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СМЖ продуцируется хориоидальными сплетениями боковых, III и IV желудочков. СМЖ из боковых желудочков через отверстие Монро поступает в III желудочек, затем через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сильвиев водопровод в IV желудочек, из которого через отверстие Мажанди попадает в субарахноидальное пространство спинного мозга, и через два отверстия Люшка вытекает в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субарахноидальное пространство задней черепной ямки (рис. 5-5), далее, через обводные цистерны и пахионовое отверстие, попадает на конвекситальную поверхность больших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полушарий головного мозга, где пахионовыми грануляциями всасывается в синусы головного мозга.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Гидроцефалия открытая, или сообщающаяся, может развиваться вследствие повышения продукции СМЖ (гиперсекреторная форма) или замедления его всасывания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(арезорбтивная форма). При этих формах сообщение между желудочковой системой и субарахноидальным пространством сохранено.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Гидроцефалия закрытая, или окклюзионная - возникает при опухолевой, паразитарной патологии или как следствие перенесенного воспаления. </a:t>
            </a:r>
          </a:p>
        </p:txBody>
      </p:sp>
    </p:spTree>
    <p:extLst>
      <p:ext uri="{BB962C8B-B14F-4D97-AF65-F5344CB8AC3E}">
        <p14:creationId xmlns:p14="http://schemas.microsoft.com/office/powerpoint/2010/main" val="21745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43489"/>
            <a:ext cx="10515600" cy="1325563"/>
          </a:xfrm>
        </p:spPr>
        <p:txBody>
          <a:bodyPr/>
          <a:lstStyle/>
          <a:p>
            <a:r>
              <a:rPr lang="ru-RU" dirty="0" smtClean="0"/>
              <a:t>дислокационный синдром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4" y="1159098"/>
            <a:ext cx="4932609" cy="5281801"/>
          </a:xfrm>
        </p:spPr>
        <p:txBody>
          <a:bodyPr>
            <a:noAutofit/>
          </a:bodyPr>
          <a:lstStyle/>
          <a:p>
            <a:r>
              <a:rPr lang="ru-RU" sz="1600" dirty="0"/>
              <a:t> </a:t>
            </a:r>
            <a:r>
              <a:rPr lang="ru-RU" sz="1600" dirty="0" smtClean="0"/>
              <a:t>включает </a:t>
            </a:r>
            <a:r>
              <a:rPr lang="ru-RU" sz="1600" dirty="0"/>
              <a:t>смещение, сдавление и деформацию структур мозга и кровеносных сосудов, а также возникающие в них изменения. С клинической точки зрения различают: височное тенториальное вклинение с ущемлением гиппокамповых </a:t>
            </a:r>
            <a:r>
              <a:rPr lang="ru-RU" sz="1600" dirty="0" smtClean="0"/>
              <a:t>извилин. </a:t>
            </a:r>
            <a:r>
              <a:rPr lang="ru-RU" sz="1600" dirty="0"/>
              <a:t>В височно-тенториальном вклинении «участвуют» свободный край намета мозжечка, промежуточный и средний мозг, гиппокамповые извилины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ущемление миндалин мозжечка в большом затылочном </a:t>
            </a:r>
            <a:r>
              <a:rPr lang="ru-RU" sz="1600" dirty="0" smtClean="0"/>
              <a:t>отверстии. </a:t>
            </a:r>
            <a:r>
              <a:rPr lang="ru-RU" sz="1600" dirty="0"/>
              <a:t>При вклинении в большое затылочное отверстие «участниками» являются край большого затылочного отверстия, продолговатый мозг и миндалины мозжечка;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смещение медиальных структур под серповидный отросток (цингулярное вклинение</a:t>
            </a:r>
            <a:r>
              <a:rPr lang="ru-RU" sz="1600" dirty="0" smtClean="0"/>
              <a:t>). </a:t>
            </a:r>
            <a:r>
              <a:rPr lang="ru-RU" sz="1600" dirty="0"/>
              <a:t>В латеральном (цингулярном) смещении «участвуют» срединные структуры мозга, нижний край большого серповидного отростка. Дислокационный синдром развивается в условиях сложной внутричерепной топографии, которая включает в себя большой серповидный отросток, мозжечковый намет, большое затылочное отверстие, тенториальное отверстие (пахионовое отверстие) и далее вырезку большого серповидного отростка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842" y="2826856"/>
            <a:ext cx="3072444" cy="37814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185" y="43489"/>
            <a:ext cx="3506390" cy="421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6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Височно-тенториальное вклинение возникает при супратенториальной локализации объёмного процесса (чаще всего опухоли височной доли, лобной доли, реже - затылочной). При этом виде вклинения дислокация может быть двусторонней и односторонней. При двусторонней дислокации развивается смещение гиппокамповых извилин с обеих сторон, которые, как клинья, «вбиваются» в </a:t>
            </a:r>
            <a:r>
              <a:rPr lang="ru-RU" dirty="0" smtClean="0"/>
              <a:t>щель </a:t>
            </a:r>
            <a:r>
              <a:rPr lang="ru-RU" dirty="0"/>
              <a:t>Биша (пространство между промежуточным мозгом и ножками мозга внутри и краем намёта мозжечка - снаружи). Результатом такого смещения будет появление расстройств кровообращения в сосудах ствола мозга и как следствие возникновение в нем ишемических нарушений. По мере увеличения объёма вклинившихся гиппокамповых извилин эти ишемические проявления быстро нарастают.</a:t>
            </a:r>
          </a:p>
          <a:p>
            <a:r>
              <a:rPr lang="ru-RU" dirty="0"/>
              <a:t>При односторонней дислокации вклинение гиппокамповой извилины в щель Биша происходит с одной стороны. По мере последовательного увеличения объёма смещающейся извилины ствол мозга, представленный ножками, начинает дислоцироваться в противоположную сторону и придавливаться к плотному сухожильному краю намета мозжечка. Поскольку придавливание одной ножки к сухожильному краю намета мозжечка оказывается более грубым, чем другой, то и клинические проявления будут более выраженными на противоположной стороне от большего сдавления. По мере нарастания смещения гиппокамповой извилины вскоре начинает страдать и вторая ножка мозга из-за увеличивающегося сдавления.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888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25003"/>
            <a:ext cx="10515600" cy="575196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Различия в патогенезе при одно- и двустороннем смещении гиппокамповых извилин обусловливают некоторые особенности развития клинической картины вариантов этих дислокаций.</a:t>
            </a:r>
          </a:p>
          <a:p>
            <a:r>
              <a:rPr lang="ru-RU" dirty="0"/>
              <a:t>Так, при двустороннем смещении гиппокамповых извилин появление и нарастание общемозговых симптомов происходит быстро и часто внезапно с развития сопора, который в ближайший период углубляется до комы. При этом расстройству сознания могут предшествовать головные боли, рвота, период кратковременного </a:t>
            </a:r>
            <a:r>
              <a:rPr lang="ru-RU" dirty="0" smtClean="0"/>
              <a:t>возбуждения</a:t>
            </a:r>
            <a:r>
              <a:rPr lang="ru-RU" dirty="0"/>
              <a:t>, иногда с запрокидыванием головы назад, параличом взора вверх, стволовым нистагмом. Может появиться нарушение дыхания по типу Чейна-Стокса, что указывает на поражение среднего мозга. В этих случаях на болевое раздражение может возникнуть децеребрационный тип двигательного ответа и окулоцефалический рефлекс. Зрачки быстро расширяются, исчезает их реакция на свет, появляются вегетативно-сосудистые расстройства, двусторонние патологические симптомы, угасают глубокие </a:t>
            </a:r>
            <a:r>
              <a:rPr lang="ru-RU" dirty="0" smtClean="0"/>
              <a:t>рефлексы.</a:t>
            </a:r>
          </a:p>
          <a:p>
            <a:r>
              <a:rPr lang="ru-RU" dirty="0"/>
              <a:t>В настоящее время дегидратационная терапия включает в себя использование осмодиуретиков (40% раствор глюкозы, 30% мочевины, 20% маннитола, глицерина) и салуретиков (триампур, диакарб, верошпирон, фуросемид и др.). При внутривенном введении осмодиуретиков создается осмотический градиент между кровью и мозговой тканью. В результате этого жидкость из межклеточных и внутриклеточных пространств устремляется в сосудистое русло, что приводит к увеличению объёма циркулирующей крови (синдром «плеторы»). Избыток жидкости из сосудистого русла выводится через почки, и после этого осмотический градиент смещается в сторону мозга.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187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931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1150</Words>
  <Application>Microsoft Office PowerPoint</Application>
  <PresentationFormat>Widescreen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Внутричерепное давление.</vt:lpstr>
      <vt:lpstr>цель</vt:lpstr>
      <vt:lpstr>задачи</vt:lpstr>
      <vt:lpstr>план</vt:lpstr>
      <vt:lpstr>PowerPoint Presentation</vt:lpstr>
      <vt:lpstr>PowerPoint Presentation</vt:lpstr>
      <vt:lpstr>От повышения внутричерепного давления мозг защищён компенсаторными механизмами. </vt:lpstr>
      <vt:lpstr>Окклюзионная гидроцефалия боковых и III желудочков вследствие нарушения оттока ликвора из желудочковой системы на уровне  сильвиевого водопровода. КТ головного мозга:  а - поперечная проекция; б - фронтальная.</vt:lpstr>
      <vt:lpstr>Гидроцефалия или водянка головного мозга </vt:lpstr>
      <vt:lpstr>дислокационный синдром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Внутричерепное давление.</dc:title>
  <dc:creator>Тахи Тахи</dc:creator>
  <cp:lastModifiedBy>Тахи Тахи</cp:lastModifiedBy>
  <cp:revision>10</cp:revision>
  <dcterms:created xsi:type="dcterms:W3CDTF">2015-10-02T13:19:42Z</dcterms:created>
  <dcterms:modified xsi:type="dcterms:W3CDTF">2015-11-27T07:59:44Z</dcterms:modified>
</cp:coreProperties>
</file>