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9" r:id="rId5"/>
    <p:sldId id="258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121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470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126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326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581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925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860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57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746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87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99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12F66-39A4-438A-B3EB-E01A0B7C2932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47914-7E3A-4D6D-B714-93BF605D87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70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Огнестрельные ранения </a:t>
            </a:r>
            <a:r>
              <a:rPr lang="ru-RU" dirty="0" smtClean="0"/>
              <a:t>головы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066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Рассмотреть огнестрельные ранения головы как предмет черепно-мозговой травмы.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19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8358" cy="4351338"/>
          </a:xfrm>
        </p:spPr>
        <p:txBody>
          <a:bodyPr/>
          <a:lstStyle/>
          <a:p>
            <a:r>
              <a:rPr lang="ru-RU" dirty="0" smtClean="0"/>
              <a:t>Изучение определения, классификации, клинических синдромов, развивающихся при огнестрельной ране головы. 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733" y="1184856"/>
            <a:ext cx="5752706" cy="512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1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Классификации</a:t>
            </a:r>
          </a:p>
          <a:p>
            <a:r>
              <a:rPr lang="ru-RU" dirty="0" smtClean="0"/>
              <a:t>Диагностика и клиника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03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377" y="13849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Основу классификации огнестрельных ранений черепа и головного мозга составляет разделение их на 3 большие группы, предложенное Н.Н. Петровым</a:t>
            </a:r>
            <a:r>
              <a:rPr kumimoji="0" lang="ru-RU" altLang="ru-RU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 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1917 г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ранения мягких тканей, 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составляющие 50%; </a:t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непроникающие ранения черепа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составляющие 20%;</a:t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 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проникающие ранения черепа и головного мозга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составляющие 30% от всех - -огнестрельных ранений черепа и головного мозга.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lang="ru-RU" sz="1900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77" y="2540392"/>
            <a:ext cx="11572857" cy="3898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436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2" y="270456"/>
            <a:ext cx="11879117" cy="6398077"/>
          </a:xfrm>
        </p:spPr>
      </p:pic>
    </p:spTree>
    <p:extLst>
      <p:ext uri="{BB962C8B-B14F-4D97-AF65-F5344CB8AC3E}">
        <p14:creationId xmlns:p14="http://schemas.microsoft.com/office/powerpoint/2010/main" val="164529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6"/>
            <a:ext cx="10478843" cy="6208062"/>
          </a:xfrm>
        </p:spPr>
      </p:pic>
    </p:spTree>
    <p:extLst>
      <p:ext uri="{BB962C8B-B14F-4D97-AF65-F5344CB8AC3E}">
        <p14:creationId xmlns:p14="http://schemas.microsoft.com/office/powerpoint/2010/main" val="290762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1672337"/>
            <a:ext cx="10771451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Огнестрельные ранения черепа и головного мозга разделяются по ряду признаков. По этиологии выделяются 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пулевые, осколочные ранения и МВР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 они отличаются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объемом и характером повреждения, т.к. пули имеют большую кинетическую энергию, чем осколки, а МВР отличаются сочетанным и комбинированным характером повреждений.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Проникающие ранения черепа могут быть 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сквозными и слепыми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 а по расположению раневого канала разделяются на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касательные, сегментарные и диаметральные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(О.М. Хо л ь б е к , 1911 г.).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Ранение называется 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касательным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(тангенциальным), когда пуля или осколок проходят поверхностно и повреждают кость, твердую мозговую оболочку и поверхностные части головного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Мозга. Нужно отметить, что при касательных ранениях, несмотря на поверхностное расположение раневого канала и незначительные масштабы разрушения мозгового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вещества, образующегося по ходу РС, морфологические и функциональные расстройства часто распространяются на соседние участки мозга. Это объясняется тем, что вещество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головного мозга представляет собой среду, содержащую большое количество жидкости и располагающуюся в замкнутом пространстве, ограниченном плотными оболочками и костями черепа.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Ранения называются 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сегментарными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, когда РС проходит в полости черепа по одной из </a:t>
            </a:r>
            <a:r>
              <a:rPr kumimoji="0" lang="ru-RU" alt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хорд 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 пределах одной или двух долей головного мозга, и раневой канал располагается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на некоторой глубине от поверхности мозга; при этом он имеет довольно значительную протяженность.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9181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При всех сегментарных ранениях в глубину раневого канала заносятся мелкие осколки кости, волосы, иногда обрывки головного убора. Разрушения мозгового вещества, как и при всяком огнестрельном ранении, не ограничиваются зоной прохождения снаряда, а распространяются в стороны и выражаются в образовании кровоизлияний и очагов ушиба мозговой ткани на значительном удалении от раневого канала.</a:t>
            </a:r>
          </a:p>
          <a:p>
            <a:r>
              <a:rPr lang="ru-RU" dirty="0"/>
              <a:t>При </a:t>
            </a:r>
            <a:r>
              <a:rPr lang="ru-RU" b="1" dirty="0"/>
              <a:t>диаметральных </a:t>
            </a:r>
            <a:r>
              <a:rPr lang="ru-RU" dirty="0"/>
              <a:t>ранениях раневой канал залегает глубже, нежели при сегментарных, проходя по большой хорде (диаметру) окружности </a:t>
            </a:r>
            <a:r>
              <a:rPr lang="ru-RU" dirty="0" smtClean="0"/>
              <a:t>черепа.</a:t>
            </a:r>
            <a:endParaRPr lang="ru-RU" dirty="0"/>
          </a:p>
          <a:p>
            <a:r>
              <a:rPr lang="ru-RU" dirty="0"/>
              <a:t>Диаметральные ранения являются наиболее тяжелыми, т.к. раневой канал в этих случаях проходит на большой глубине,</a:t>
            </a:r>
            <a:r>
              <a:rPr lang="ru-RU" b="1" dirty="0"/>
              <a:t>повреждая желудочковую систему, стволовую часть мозга </a:t>
            </a:r>
            <a:r>
              <a:rPr lang="ru-RU" dirty="0"/>
              <a:t>и другие глубоко лежащие жизненно важные образования. Поэтому диаметральные ранения </a:t>
            </a:r>
            <a:r>
              <a:rPr lang="ru-RU" i="1" dirty="0"/>
              <a:t>сопровождаются высокой летальностью</a:t>
            </a:r>
            <a:r>
              <a:rPr lang="ru-RU" dirty="0"/>
              <a:t>, причем смертельные исходы наступают в ранние сроки в результате непосредственного повреждения жизненно важных центров головного мозга.</a:t>
            </a:r>
          </a:p>
          <a:p>
            <a:r>
              <a:rPr lang="ru-RU" dirty="0"/>
              <a:t>Разновидностью диаметральных ранений являются </a:t>
            </a:r>
            <a:r>
              <a:rPr lang="ru-RU" b="1" dirty="0"/>
              <a:t>диагональные</a:t>
            </a:r>
            <a:r>
              <a:rPr lang="ru-RU" dirty="0"/>
              <a:t>, при которых раневой канал также проходит по диаметру черепа, но в другой плоскости, расположенной ближе к сагиттальной. При этих ранениях входное отверстие раневого канала обычно располагается в области лица, челюстей, шеи, а выходное - на конвекситальной (выпуклой) поверхности черепа. Такое расположение раневого канала сопровождается первичным повреждением ствола мозга и определяет эти ранения как </a:t>
            </a:r>
            <a:r>
              <a:rPr lang="ru-RU" i="1" dirty="0"/>
              <a:t>смертельные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36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399246" y="2327657"/>
            <a:ext cx="1172441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Слепые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ранения черепа имеют одно входное отверстие и раневой канал различной протяженности, в конце которого залегает пуля или осколок.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 аналогии со сквозными ранениями, слепые ранения разделяются на простые, радиальные, сегментарные и диаметральные.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Тяжесть слепого ранения определяется </a:t>
            </a:r>
            <a:r>
              <a:rPr kumimoji="0" lang="ru-RU" altLang="ru-RU" sz="1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глубиной залегания раневого канала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и его размерами. К числу наиболее тяжелых относятся слепые ранения, проходящие по основанию мозга.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Среди проникающих огнестрельных ранений черепа иногда встречаются так называемые 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рикошетирующие </a:t>
            </a: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ранения (по Р. Пайру, 1916 г.), отличающиеся тем,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что при наличии одного раневого отверстия (входного) в глубине раневого канала обнаруживаются только костные осколки черепа, а РС отсутствует - он, ударившись о выпуклую </a:t>
            </a:r>
            <a:r>
              <a:rPr lang="ru-RU" sz="1800" dirty="0"/>
              <a:t>поверхность черепа, наносит повреждения и резко меняет траекторию полета (рикошетирует), удаляясь от черепа (</a:t>
            </a:r>
            <a:r>
              <a:rPr lang="ru-RU" sz="1800" i="1" dirty="0"/>
              <a:t>наружный рикошет</a:t>
            </a:r>
            <a:r>
              <a:rPr lang="ru-RU" sz="1800" dirty="0"/>
              <a:t>). При </a:t>
            </a:r>
            <a:r>
              <a:rPr lang="ru-RU" sz="1800" i="1" dirty="0"/>
              <a:t>внутреннем рикошете </a:t>
            </a:r>
            <a:r>
              <a:rPr lang="ru-RU" sz="1800" dirty="0"/>
              <a:t>РС меняет траекторию при соприкосновении с вогнутой поверхностью черепа с противоположной стороны от входного отверстия раневого канала.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619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Клиника и диагностика огнестрельных ранений черепа и головного мозга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1) выявление </a:t>
            </a:r>
            <a:r>
              <a:rPr lang="ru-RU" dirty="0" smtClean="0"/>
              <a:t>жизнеугрожающих </a:t>
            </a:r>
            <a:r>
              <a:rPr lang="ru-RU" dirty="0"/>
              <a:t>последствий ранения для своевременного оказания неотложной медицинской помощи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2) формулирование диагноза ранения по предлагаемому в учебнике алгоритму для принятия правильного сортировочного </a:t>
            </a:r>
            <a:r>
              <a:rPr lang="ru-RU" dirty="0" smtClean="0"/>
              <a:t>решения</a:t>
            </a:r>
          </a:p>
          <a:p>
            <a:endParaRPr lang="ru-RU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Arial" panose="020B0604020202020204" pitchFamily="34" charset="0"/>
              </a:rPr>
              <a:t>Синдром острых расстройств дыхания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. Он проявляется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синюшнос-тью кожного покрова и губ, беспокойным поведением раненого, частым и шумным дыханием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 Основными причинами развития этого синдрома являются асфиксия или тяжелые повреждения груди с ОДН.</a:t>
            </a:r>
            <a:endParaRPr lang="ru-RU" altLang="ru-RU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b="1" dirty="0">
                <a:solidFill>
                  <a:srgbClr val="000000"/>
                </a:solidFill>
                <a:cs typeface="Arial" panose="020B0604020202020204" pitchFamily="34" charset="0"/>
              </a:rPr>
              <a:t>Синдром острых расстройств кровообращения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. Он проявляется </a:t>
            </a: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бледностью кожного покрова и губ, заторможенностью раненого, частым и слабым пульсом, низким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i="1" dirty="0">
                <a:solidFill>
                  <a:srgbClr val="000000"/>
                </a:solidFill>
                <a:cs typeface="Arial" panose="020B0604020202020204" pitchFamily="34" charset="0"/>
              </a:rPr>
              <a:t>САД - менее 100 мм рт.ст</a:t>
            </a: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. Основной причиной развития этого синдрома является острая кровопотеря. Чаще всего она обусловлена тяжелыми сопутствующими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dirty="0">
                <a:solidFill>
                  <a:srgbClr val="000000"/>
                </a:solidFill>
                <a:cs typeface="Arial" panose="020B0604020202020204" pitchFamily="34" charset="0"/>
              </a:rPr>
              <a:t>повреждениями живота, груди или таза, реже - конечностей.</a:t>
            </a:r>
            <a:endParaRPr lang="ru-RU" alt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927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78296" y="1217994"/>
            <a:ext cx="11231218" cy="4681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Синдром травматической комы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. Он проявляется </a:t>
            </a: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отсутствием сознания, речевого контакта, движений конечностей, двигательной реакции на боль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При глубокой коме возможны нарушения дыхания и кровообращения центрального происхождения (при исключении повреждения груди и источников кровотечения).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Причиной развития этого синдрома является тяжелое повреждение головного мозга.</a:t>
            </a:r>
          </a:p>
          <a:p>
            <a:pPr marL="0" indent="0">
              <a:buNone/>
            </a:pPr>
            <a:r>
              <a:rPr lang="ru-RU" sz="1400" b="1" dirty="0"/>
              <a:t>Синдром терминального состояния</a:t>
            </a:r>
            <a:r>
              <a:rPr lang="ru-RU" sz="1400" dirty="0"/>
              <a:t>. Он проявляется </a:t>
            </a:r>
            <a:r>
              <a:rPr lang="ru-RU" sz="1400" i="1" dirty="0"/>
              <a:t>серым (землистым) цветом кожного </a:t>
            </a:r>
            <a:r>
              <a:rPr lang="ru-RU" sz="1400" i="1" dirty="0" smtClean="0"/>
              <a:t>покрова </a:t>
            </a:r>
            <a:r>
              <a:rPr lang="ru-RU" sz="1400" i="1" dirty="0"/>
              <a:t>и губ, выраженной заторможенностью раненого вплоть до сопора, частым </a:t>
            </a:r>
            <a:r>
              <a:rPr lang="ru-RU" sz="1400" i="1" dirty="0" smtClean="0"/>
              <a:t>(ЧСС </a:t>
            </a:r>
            <a:r>
              <a:rPr lang="ru-RU" sz="1400" i="1" dirty="0"/>
              <a:t>более 140 в мин) и слабым пульсом только на сонных артериях, АД не определяется</a:t>
            </a:r>
            <a:r>
              <a:rPr lang="ru-RU" sz="1400" i="1" dirty="0" smtClean="0"/>
              <a:t>, </a:t>
            </a:r>
            <a:r>
              <a:rPr lang="ru-RU" sz="1400" i="1" dirty="0"/>
              <a:t>дыхание редкое угасающее</a:t>
            </a:r>
            <a:r>
              <a:rPr lang="ru-RU" sz="1400" dirty="0"/>
              <a:t>. </a:t>
            </a: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Причинами </a:t>
            </a:r>
            <a:r>
              <a:rPr lang="ru-RU" sz="1400" dirty="0"/>
              <a:t>терминального состояния могут быть: крайне тяжелая </a:t>
            </a:r>
            <a:endParaRPr lang="ru-RU" sz="1400" dirty="0" smtClean="0"/>
          </a:p>
          <a:p>
            <a:r>
              <a:rPr lang="ru-RU" sz="1400" dirty="0" smtClean="0"/>
              <a:t>травма </a:t>
            </a:r>
            <a:r>
              <a:rPr lang="ru-RU" sz="1400" dirty="0"/>
              <a:t>любой локализации, но чаще всего - тяжелое МВР, тяжелые ранения </a:t>
            </a:r>
            <a:r>
              <a:rPr lang="ru-RU" sz="1400" dirty="0" smtClean="0"/>
              <a:t>нескольких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областей тела, тяжелые ранения живота или таза с острой массивной кровопотерей, </a:t>
            </a:r>
            <a:endParaRPr lang="ru-RU" sz="1400" dirty="0" smtClean="0"/>
          </a:p>
          <a:p>
            <a:r>
              <a:rPr lang="ru-RU" sz="1400" dirty="0" smtClean="0"/>
              <a:t>огнестрельные </a:t>
            </a:r>
            <a:r>
              <a:rPr lang="ru-RU" sz="1400" dirty="0"/>
              <a:t>ранения черепа с крайне тяжелым повреждением головного мозга.</a:t>
            </a:r>
          </a:p>
          <a:p>
            <a:r>
              <a:rPr lang="ru-RU" sz="1400" dirty="0"/>
              <a:t>После оценки общих симптомов </a:t>
            </a:r>
            <a:r>
              <a:rPr lang="ru-RU" sz="1400" i="1" dirty="0"/>
              <a:t>осматриваются раны и другие повреждения </a:t>
            </a:r>
            <a:r>
              <a:rPr lang="ru-RU" sz="1400" dirty="0"/>
              <a:t>- </a:t>
            </a:r>
            <a:r>
              <a:rPr lang="ru-RU" sz="1400" dirty="0" smtClean="0"/>
              <a:t>их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может быть несколько на голове и в других областях тела. При осмотре </a:t>
            </a:r>
            <a:r>
              <a:rPr lang="ru-RU" sz="1400" dirty="0" smtClean="0"/>
              <a:t>черепно-мозговой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раны определяется ее локализация, глубина, площадь, характер поврежденных тканей</a:t>
            </a:r>
            <a:r>
              <a:rPr lang="ru-RU" sz="1400" dirty="0" smtClean="0"/>
              <a:t>,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то есть оцениваются </a:t>
            </a:r>
            <a:r>
              <a:rPr lang="ru-RU" sz="1400" b="1" dirty="0"/>
              <a:t>местные симптомы</a:t>
            </a:r>
            <a:r>
              <a:rPr lang="ru-RU" sz="1400" dirty="0"/>
              <a:t>. При этом легко выявляются поверхностные </a:t>
            </a:r>
            <a:endParaRPr lang="ru-RU" sz="1400" dirty="0" smtClean="0"/>
          </a:p>
          <a:p>
            <a:r>
              <a:rPr lang="ru-RU" sz="1400" dirty="0" smtClean="0"/>
              <a:t>огнестрельные </a:t>
            </a:r>
            <a:r>
              <a:rPr lang="ru-RU" sz="1400" dirty="0"/>
              <a:t>раны, при кровотечении - уточняются его источники. Важную </a:t>
            </a:r>
            <a:r>
              <a:rPr lang="ru-RU" sz="1400" dirty="0" smtClean="0"/>
              <a:t>информацию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можно получить, когда при осмотре раны видны костные осколки черепа, </a:t>
            </a:r>
            <a:r>
              <a:rPr lang="ru-RU" sz="1400" dirty="0" smtClean="0"/>
              <a:t>истечение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ликвора или разрушенного вещества мозга (мозгового детрита), - они </a:t>
            </a:r>
            <a:r>
              <a:rPr lang="ru-RU" sz="1400" dirty="0" smtClean="0"/>
              <a:t>свидетельствуют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о проникающем характере </a:t>
            </a:r>
            <a:r>
              <a:rPr lang="ru-RU" sz="1400" dirty="0" smtClean="0"/>
              <a:t>ранения.</a:t>
            </a:r>
          </a:p>
          <a:p>
            <a:r>
              <a:rPr lang="ru-RU" sz="1400" b="1" i="1" dirty="0" smtClean="0"/>
              <a:t>! Глубокие </a:t>
            </a:r>
            <a:r>
              <a:rPr lang="ru-RU" sz="1400" b="1" i="1" dirty="0"/>
              <a:t>раны </a:t>
            </a:r>
            <a:r>
              <a:rPr lang="ru-RU" sz="1400" i="1" dirty="0"/>
              <a:t>черепа при тяжелом состоянии раненого не следует специально </a:t>
            </a:r>
            <a:r>
              <a:rPr lang="ru-RU" sz="1400" i="1" dirty="0" smtClean="0"/>
              <a:t>исследовать</a:t>
            </a:r>
            <a:r>
              <a:rPr lang="ru-RU" sz="1400" dirty="0"/>
              <a:t>, т.к. вред от этого может быть большим, чем польза, когда, например, </a:t>
            </a:r>
            <a:r>
              <a:rPr lang="ru-RU" sz="1400" dirty="0" smtClean="0"/>
              <a:t>возобновляются </a:t>
            </a:r>
            <a:r>
              <a:rPr lang="ru-RU" sz="1400" dirty="0"/>
              <a:t>кровотечение или ликворрея при случайном удалении кровяного сгустка.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396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</a:t>
            </a:r>
          </a:p>
          <a:p>
            <a:r>
              <a:rPr lang="ru-RU" dirty="0"/>
              <a:t>3. Неврология и нейрохирургия : клинические рекомендации / ред. Е. И. Гусев, А. Н. Коновалов, А. Б. Гехт. - М. : ГЭОТАР-Медиа, 2007. – 368 с.</a:t>
            </a:r>
          </a:p>
          <a:p>
            <a:r>
              <a:rPr lang="ru-RU" dirty="0"/>
              <a:t>4. Лекции по нейрохирургии : учебник / ред. В. В. Крылов. - М. : Авторская академия : Товарищество научных изданий КМК, 2007. - 234 с. : ил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</a:t>
            </a:r>
            <a:r>
              <a:rPr lang="ru-RU" dirty="0"/>
              <a:t>Стандарт медицинской помощи пациентам с травматическими повреждениями мягких тканей головы и шеи [Электронный ресурс] . - М. : б.и., 2015. - 10 c</a:t>
            </a:r>
            <a:r>
              <a:rPr lang="ru-RU" dirty="0" smtClean="0"/>
              <a:t>.</a:t>
            </a:r>
          </a:p>
          <a:p>
            <a:r>
              <a:rPr lang="ru-RU" smtClean="0"/>
              <a:t>6. </a:t>
            </a:r>
            <a:r>
              <a:rPr lang="ru-RU" dirty="0"/>
              <a:t>Кривошапкин А. Л. Диагностика и хирургическое лечение закрытой черепно-мозговой травмы: учебное пособие / А. Л. Кривошапкин, С. С Рабинович ; Новосиб. 1,0 </a:t>
            </a:r>
            <a:r>
              <a:rPr lang="ru-RU" dirty="0" smtClean="0"/>
              <a:t>5 гос</a:t>
            </a:r>
            <a:r>
              <a:rPr lang="ru-RU" dirty="0"/>
              <a:t>. мед. ун-т. - Новосибирск: Сибмедиздат НГМУ, 2009. - 45 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91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449</Words>
  <Application>Microsoft Office PowerPoint</Application>
  <PresentationFormat>Widescreen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Огнестрельные ранения головы</vt:lpstr>
      <vt:lpstr>Цель 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Клиника и диагностика огнестрельных ранений черепа и головного мозга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Тахи Тахи</dc:creator>
  <cp:lastModifiedBy>Тахи Тахи</cp:lastModifiedBy>
  <cp:revision>9</cp:revision>
  <dcterms:created xsi:type="dcterms:W3CDTF">2015-10-02T17:59:49Z</dcterms:created>
  <dcterms:modified xsi:type="dcterms:W3CDTF">2015-11-27T08:00:53Z</dcterms:modified>
</cp:coreProperties>
</file>