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70" r:id="rId4"/>
    <p:sldId id="271" r:id="rId5"/>
    <p:sldId id="257" r:id="rId6"/>
    <p:sldId id="266" r:id="rId7"/>
    <p:sldId id="258" r:id="rId8"/>
    <p:sldId id="259" r:id="rId9"/>
    <p:sldId id="267" r:id="rId10"/>
    <p:sldId id="260" r:id="rId11"/>
    <p:sldId id="261" r:id="rId12"/>
    <p:sldId id="262" r:id="rId13"/>
    <p:sldId id="268" r:id="rId14"/>
    <p:sldId id="263" r:id="rId15"/>
    <p:sldId id="264" r:id="rId16"/>
    <p:sldId id="265" r:id="rId17"/>
    <p:sldId id="272"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F6CCB571-1E3D-4C86-82D7-57E7D244020B}"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3733614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6CCB571-1E3D-4C86-82D7-57E7D244020B}"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1764151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6CCB571-1E3D-4C86-82D7-57E7D244020B}"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3450327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F6CCB571-1E3D-4C86-82D7-57E7D244020B}"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2319966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F6CCB571-1E3D-4C86-82D7-57E7D244020B}" type="datetimeFigureOut">
              <a:rPr lang="ru-RU" smtClean="0"/>
              <a:t>27.11.2015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546088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F6CCB571-1E3D-4C86-82D7-57E7D244020B}" type="datetimeFigureOut">
              <a:rPr lang="ru-RU" smtClean="0"/>
              <a:t>27.11.2015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1324500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CCB571-1E3D-4C86-82D7-57E7D244020B}" type="datetimeFigureOut">
              <a:rPr lang="ru-RU" smtClean="0"/>
              <a:t>27.11.2015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3550937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CCB571-1E3D-4C86-82D7-57E7D244020B}"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3200805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CCB571-1E3D-4C86-82D7-57E7D244020B}"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1103847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6CCB571-1E3D-4C86-82D7-57E7D244020B}"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3521668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6CCB571-1E3D-4C86-82D7-57E7D244020B}"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8299867-B8CB-41C6-BB9B-DF095E77F035}" type="slidenum">
              <a:rPr lang="ru-RU" smtClean="0"/>
              <a:t>‹#›</a:t>
            </a:fld>
            <a:endParaRPr lang="ru-RU"/>
          </a:p>
        </p:txBody>
      </p:sp>
    </p:spTree>
    <p:extLst>
      <p:ext uri="{BB962C8B-B14F-4D97-AF65-F5344CB8AC3E}">
        <p14:creationId xmlns:p14="http://schemas.microsoft.com/office/powerpoint/2010/main" val="2030062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CCB571-1E3D-4C86-82D7-57E7D244020B}" type="datetimeFigureOut">
              <a:rPr lang="ru-RU" smtClean="0"/>
              <a:t>27.11.2015</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99867-B8CB-41C6-BB9B-DF095E77F035}" type="slidenum">
              <a:rPr lang="ru-RU" smtClean="0"/>
              <a:t>‹#›</a:t>
            </a:fld>
            <a:endParaRPr lang="ru-RU"/>
          </a:p>
        </p:txBody>
      </p:sp>
    </p:spTree>
    <p:extLst>
      <p:ext uri="{BB962C8B-B14F-4D97-AF65-F5344CB8AC3E}">
        <p14:creationId xmlns:p14="http://schemas.microsoft.com/office/powerpoint/2010/main" val="308139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ru-RU" dirty="0"/>
              <a:t>Оказание помощи больному с черепно-мозговой травмой.</a:t>
            </a:r>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15577323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a:t>Цель лекции – изучение тактики оказания помощи при ЧМТ</a:t>
            </a:r>
          </a:p>
        </p:txBody>
      </p:sp>
      <p:sp>
        <p:nvSpPr>
          <p:cNvPr id="3" name="Content Placeholder 2"/>
          <p:cNvSpPr>
            <a:spLocks noGrp="1"/>
          </p:cNvSpPr>
          <p:nvPr>
            <p:ph idx="1"/>
          </p:nvPr>
        </p:nvSpPr>
        <p:spPr/>
        <p:txBody>
          <a:bodyPr/>
          <a:lstStyle/>
          <a:p>
            <a:endParaRPr lang="ru-RU"/>
          </a:p>
        </p:txBody>
      </p:sp>
    </p:spTree>
    <p:extLst>
      <p:ext uri="{BB962C8B-B14F-4D97-AF65-F5344CB8AC3E}">
        <p14:creationId xmlns:p14="http://schemas.microsoft.com/office/powerpoint/2010/main" val="27480461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dirty="0" smtClean="0"/>
              <a:t>Задачи – научить ординаторов диагностировать ЧМТ и оказывать неотложную помощь.</a:t>
            </a:r>
            <a:endParaRPr lang="ru-RU" dirty="0"/>
          </a:p>
        </p:txBody>
      </p:sp>
      <p:sp>
        <p:nvSpPr>
          <p:cNvPr id="3" name="Content Placeholder 2"/>
          <p:cNvSpPr>
            <a:spLocks noGrp="1"/>
          </p:cNvSpPr>
          <p:nvPr>
            <p:ph idx="1"/>
          </p:nvPr>
        </p:nvSpPr>
        <p:spPr/>
        <p:txBody>
          <a:bodyPr/>
          <a:lstStyle/>
          <a:p>
            <a:endParaRPr lang="ru-RU"/>
          </a:p>
        </p:txBody>
      </p:sp>
    </p:spTree>
    <p:extLst>
      <p:ext uri="{BB962C8B-B14F-4D97-AF65-F5344CB8AC3E}">
        <p14:creationId xmlns:p14="http://schemas.microsoft.com/office/powerpoint/2010/main" val="21165238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endParaRPr lang="ru-RU" dirty="0"/>
          </a:p>
        </p:txBody>
      </p:sp>
      <p:sp>
        <p:nvSpPr>
          <p:cNvPr id="3" name="Content Placeholder 2"/>
          <p:cNvSpPr>
            <a:spLocks noGrp="1"/>
          </p:cNvSpPr>
          <p:nvPr>
            <p:ph idx="1"/>
          </p:nvPr>
        </p:nvSpPr>
        <p:spPr/>
        <p:txBody>
          <a:bodyPr/>
          <a:lstStyle/>
          <a:p>
            <a:r>
              <a:rPr lang="ru-RU" dirty="0" smtClean="0"/>
              <a:t>Общие понятия</a:t>
            </a:r>
          </a:p>
          <a:p>
            <a:r>
              <a:rPr lang="ru-RU" dirty="0" smtClean="0"/>
              <a:t>Сотрясение головного мозга</a:t>
            </a:r>
          </a:p>
          <a:p>
            <a:r>
              <a:rPr lang="ru-RU" dirty="0" smtClean="0"/>
              <a:t>УГМ</a:t>
            </a:r>
          </a:p>
          <a:p>
            <a:r>
              <a:rPr lang="ru-RU" smtClean="0"/>
              <a:t>Оперативное лечение</a:t>
            </a:r>
            <a:endParaRPr lang="ru-RU" dirty="0"/>
          </a:p>
        </p:txBody>
      </p:sp>
    </p:spTree>
    <p:extLst>
      <p:ext uri="{BB962C8B-B14F-4D97-AF65-F5344CB8AC3E}">
        <p14:creationId xmlns:p14="http://schemas.microsoft.com/office/powerpoint/2010/main" val="12299633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dirty="0"/>
          </a:p>
        </p:txBody>
      </p:sp>
      <p:sp>
        <p:nvSpPr>
          <p:cNvPr id="3" name="Content Placeholder 2"/>
          <p:cNvSpPr>
            <a:spLocks noGrp="1"/>
          </p:cNvSpPr>
          <p:nvPr>
            <p:ph idx="1"/>
          </p:nvPr>
        </p:nvSpPr>
        <p:spPr/>
        <p:txBody>
          <a:bodyPr>
            <a:normAutofit fontScale="70000" lnSpcReduction="20000"/>
          </a:bodyPr>
          <a:lstStyle/>
          <a:p>
            <a:r>
              <a:rPr lang="ru-RU" b="1" dirty="0"/>
              <a:t>При закрытой, открытой или сочетанной ЧМТ </a:t>
            </a:r>
            <a:r>
              <a:rPr lang="ru-RU" dirty="0"/>
              <a:t>помощь на месте происшествия зависит от тяжести травмы и носит, как правило, симптоматический характер. При открытых и проникающих ранениях на догоспитальном этапе мозговую рану закрывают гемостатической губкой с канамицином и накладывают асептическую повязку. Больного необходимо доставить в травматологический (хирургический) стационар для уточнения диагноза и определения тактики дальнейшего лечения. При наличии сознания пострадавшего следует транспортировать на носилках лежа на спине без подушки. При отсутствии сознания больного транспортируют в устойчивом дренажном положении для предупреждения возможной аспирации при рвоте. Очень важным резервом улучшения исходов ЧМТ является признание необходимости распознавания и профилактики вторичных повреждений ЦНС уже на догоспитальном этапе. Хотя терапевтические возможности этого этапа медицинской помощи существенно ограничены, опираясь исключительно на клиническую симптоматику, необходимо обеспечить проведение самых неотложных жизнеспасительных процедур. При этом следует ориентироваться на следующие данные: гипотензия с систолическим АД менее 90 мм рт. ст., даже если это единичный эпизод приводит к удвоению числа летальных исходов! А если гипотензия сочетается с дыхательной гипоксией, то лишь 6% пострадавших имеют шансы на благоприятный исход</a:t>
            </a:r>
            <a:r>
              <a:rPr lang="ru-RU" dirty="0" smtClean="0"/>
              <a:t>!</a:t>
            </a:r>
          </a:p>
          <a:p>
            <a:r>
              <a:rPr lang="ru-RU" dirty="0" smtClean="0"/>
              <a:t>Таким образом, гипотензия и гипоксемия должны быть предотвращены или незамедлительно купированы.</a:t>
            </a:r>
          </a:p>
          <a:p>
            <a:endParaRPr lang="ru-RU" dirty="0"/>
          </a:p>
        </p:txBody>
      </p:sp>
    </p:spTree>
    <p:extLst>
      <p:ext uri="{BB962C8B-B14F-4D97-AF65-F5344CB8AC3E}">
        <p14:creationId xmlns:p14="http://schemas.microsoft.com/office/powerpoint/2010/main" val="4315051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6076" y="365125"/>
            <a:ext cx="6283817" cy="6492874"/>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9893" y="648036"/>
            <a:ext cx="5086909" cy="3421688"/>
          </a:xfrm>
          <a:prstGeom prst="rect">
            <a:avLst/>
          </a:prstGeom>
        </p:spPr>
      </p:pic>
    </p:spTree>
    <p:extLst>
      <p:ext uri="{BB962C8B-B14F-4D97-AF65-F5344CB8AC3E}">
        <p14:creationId xmlns:p14="http://schemas.microsoft.com/office/powerpoint/2010/main" val="20720597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70000" lnSpcReduction="20000"/>
          </a:bodyPr>
          <a:lstStyle/>
          <a:p>
            <a:r>
              <a:rPr lang="ru-RU" dirty="0" smtClean="0"/>
              <a:t>При </a:t>
            </a:r>
            <a:r>
              <a:rPr lang="ru-RU" dirty="0"/>
              <a:t>оказании неотложной помощи пострадавшим с тяжелой ЧМТ на догоспитальном этапе всех больных целесообразно делить на две группы: случаи без признаков отека - набухания мозга и случаи с наличием таковых.</a:t>
            </a:r>
          </a:p>
          <a:p>
            <a:r>
              <a:rPr lang="ru-RU" dirty="0"/>
              <a:t>Для первой группы необходимо: 1) профилактика аспирационного синдрома; санация трахеобронхиального дерева; 2) адекватная оксигенация, ИВЛ в режиме нормовентиляции легких; 3) нормализация ОЦК; 4) регулирование АД (оптимальный уровень систолического АД в пределах 90-140 мм рт. ст.); 5) подавление болевой импульсации; 6) применение органопротекторов (антигипоксанты, антиоксиданты); 7) использование кортикостероидных препаратов; 8) нейровегетативная блокада (новокаиновые блокады и др.).</a:t>
            </a:r>
          </a:p>
          <a:p>
            <a:r>
              <a:rPr lang="ru-RU" dirty="0"/>
              <a:t>Для второй группы показано активное лечение внутричерепной гипертензии. Дополнительно к рекомендациям для первой группы необходимо: 1) ИВЛ в режи-</a:t>
            </a:r>
          </a:p>
          <a:p>
            <a:r>
              <a:rPr lang="ru-RU" dirty="0"/>
              <a:t>ме гипервентиляции; 2) салуретики, осмотические диуретики на фоне восстановленного ОЦК (маннитол 1 г/кг массы тела); 3) сернокислая магнезия 25% 10 мл, 40% глюкоза 20 мл на фоне стабильной гемодинамики.</a:t>
            </a:r>
          </a:p>
          <a:p>
            <a:r>
              <a:rPr lang="ru-RU" dirty="0"/>
              <a:t>При психомоторном или двигательном возбуждении используют седативные средства. Часто решающее значение при ЧМТ приобретает срочное оперативное вмешательство.</a:t>
            </a:r>
          </a:p>
          <a:p>
            <a:endParaRPr lang="ru-RU" dirty="0"/>
          </a:p>
        </p:txBody>
      </p:sp>
    </p:spTree>
    <p:extLst>
      <p:ext uri="{BB962C8B-B14F-4D97-AF65-F5344CB8AC3E}">
        <p14:creationId xmlns:p14="http://schemas.microsoft.com/office/powerpoint/2010/main" val="6348445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85000" lnSpcReduction="20000"/>
          </a:bodyPr>
          <a:lstStyle/>
          <a:p>
            <a:r>
              <a:rPr lang="ru-RU" b="1" dirty="0"/>
              <a:t>Примечание. </a:t>
            </a:r>
            <a:r>
              <a:rPr lang="ru-RU" dirty="0"/>
              <a:t>Пострадавших с тяжелой ЧМТ, сопровождающейся грубыми расстройствами сознания, нарастанием очаговой и общемозговой симптоматики, нарушениями жизненно важных функций, госпитализируют в отделения реанимации и интенсивной терапии. В стационаре продолжают мероприятия по нормализации газообмена, гемодинамики, обменных процессов и применяют методы предупреждения и лечения отека мозга, внутричерепной гипертензии, нарушений мозгового крообращения, ликвороциркуляции и метаболизма, а также используют средства и методы защиты мозга от ишемии и гипоксии. Общее обезболивание, управление газообменом, центральной гемодинамикой, купирование отека мозга и внутричерепной гипертензии, коррекция кислотно-щелочного состояния (КЩС), водно-электролитного обмена, нормализация осмотического давления и др. производится по общепринятым методикам (А.А. Потапов, 1994).</a:t>
            </a:r>
            <a:r>
              <a:rPr lang="ru-RU" dirty="0" smtClean="0"/>
              <a:t/>
            </a:r>
            <a:br>
              <a:rPr lang="ru-RU" dirty="0" smtClean="0"/>
            </a:br>
            <a:endParaRPr lang="ru-RU" dirty="0"/>
          </a:p>
        </p:txBody>
      </p:sp>
    </p:spTree>
    <p:extLst>
      <p:ext uri="{BB962C8B-B14F-4D97-AF65-F5344CB8AC3E}">
        <p14:creationId xmlns:p14="http://schemas.microsoft.com/office/powerpoint/2010/main" val="42567954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96263" y="257365"/>
            <a:ext cx="11075027" cy="5734006"/>
          </a:xfrm>
        </p:spPr>
      </p:pic>
    </p:spTree>
    <p:extLst>
      <p:ext uri="{BB962C8B-B14F-4D97-AF65-F5344CB8AC3E}">
        <p14:creationId xmlns:p14="http://schemas.microsoft.com/office/powerpoint/2010/main" val="3916643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b="1" dirty="0" smtClean="0"/>
              <a:t>Квалифицированная и специализированная медицинская помощь при травмах головы</a:t>
            </a:r>
            <a:r>
              <a:rPr lang="ru-RU" dirty="0" smtClean="0"/>
              <a:t/>
            </a:r>
            <a:br>
              <a:rPr lang="ru-RU" dirty="0" smtClean="0"/>
            </a:br>
            <a:endParaRPr lang="ru-RU" dirty="0"/>
          </a:p>
        </p:txBody>
      </p:sp>
      <p:sp>
        <p:nvSpPr>
          <p:cNvPr id="3" name="Content Placeholder 2"/>
          <p:cNvSpPr>
            <a:spLocks noGrp="1"/>
          </p:cNvSpPr>
          <p:nvPr>
            <p:ph idx="1"/>
          </p:nvPr>
        </p:nvSpPr>
        <p:spPr/>
        <p:txBody>
          <a:bodyPr>
            <a:normAutofit/>
          </a:bodyPr>
          <a:lstStyle/>
          <a:p>
            <a:r>
              <a:rPr lang="ru-RU" dirty="0" smtClean="0"/>
              <a:t>Данные </a:t>
            </a:r>
            <a:r>
              <a:rPr lang="ru-RU" dirty="0"/>
              <a:t>виды терапии подразделяются на консервативное и оперативное лечение ЧМТ. Оказание квалифицированной и специализированной помощи при травмах головы должно проходить после лучевой диагностики, позволяющей определить объем и глубину поражения. Лучевой алгоритм исследования включает рентгенографию костей черепа в прямой и боковой проекциях и компьютерную рентгеновскую или магнитно-резонансную томографию. Данные исследования позволяют выявить травматические повреждения костей и мягких тканей, выявить гематомы различной локализации, травматические изменения паренхимы мозга.</a:t>
            </a:r>
          </a:p>
        </p:txBody>
      </p:sp>
    </p:spTree>
    <p:extLst>
      <p:ext uri="{BB962C8B-B14F-4D97-AF65-F5344CB8AC3E}">
        <p14:creationId xmlns:p14="http://schemas.microsoft.com/office/powerpoint/2010/main" val="33418989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r>
              <a:rPr lang="ru-RU" b="1" i="1" dirty="0"/>
              <a:t>Консервативное лечение ЧМТ</a:t>
            </a:r>
            <a:endParaRPr lang="ru-RU" dirty="0"/>
          </a:p>
          <a:p>
            <a:r>
              <a:rPr lang="ru-RU" dirty="0"/>
              <a:t>Объем, интенсивность и длительность консервативного лечения (КЛ) определяются тяжестью и видом ЧМТ, выраженностью отека мозга, внутричерепной гипертензии, нарушений микроциркуляции и ликворотока, а также наличием осложнений ЧМТ, особенностями преморбидного состояния и возрастом пострадавших. Ведущее значение для выбора тактики КЛ имеет оценка клинической формы ЧМТ, что определяет субстрат повреждения и тяжесть состояния больных.</a:t>
            </a:r>
          </a:p>
          <a:p>
            <a:endParaRPr lang="ru-RU" dirty="0"/>
          </a:p>
        </p:txBody>
      </p:sp>
    </p:spTree>
    <p:extLst>
      <p:ext uri="{BB962C8B-B14F-4D97-AF65-F5344CB8AC3E}">
        <p14:creationId xmlns:p14="http://schemas.microsoft.com/office/powerpoint/2010/main" val="33013347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70000" lnSpcReduction="20000"/>
          </a:bodyPr>
          <a:lstStyle/>
          <a:p>
            <a:r>
              <a:rPr lang="ru-RU" b="1" dirty="0"/>
              <a:t>Сотрясение головного мозга. </a:t>
            </a:r>
            <a:r>
              <a:rPr lang="ru-RU" dirty="0"/>
              <a:t>Лечение направлено на снятие избыточных церебральных реакций и восстановление функциональной активности наиболее подверженных микродеформациям стволовых образований мозга. </a:t>
            </a:r>
            <a:endParaRPr lang="ru-RU" dirty="0" smtClean="0"/>
          </a:p>
          <a:p>
            <a:r>
              <a:rPr lang="ru-RU" dirty="0" smtClean="0"/>
              <a:t>Основные </a:t>
            </a:r>
            <a:r>
              <a:rPr lang="ru-RU" dirty="0"/>
              <a:t>направления при этом: 1) </a:t>
            </a:r>
            <a:r>
              <a:rPr lang="ru-RU" b="1" dirty="0"/>
              <a:t>соблюдение постельного режима сроком на 1 неделю; </a:t>
            </a:r>
            <a:r>
              <a:rPr lang="ru-RU" dirty="0"/>
              <a:t>2) применение седативных (элениум, сибазон), гипосенсибилизирующих (димедрол, пипольфен), вегетотропных (платифиллин, беллоид) препаратов в обычных дозах перорально. При выраженных вегетативных реакциях с целью улучшения церебральной микроциркуляции в/в вводят эуфиллин. Наблюдаемая при </a:t>
            </a:r>
            <a:r>
              <a:rPr lang="ru-RU" dirty="0" smtClean="0"/>
              <a:t>сотрясении </a:t>
            </a:r>
            <a:r>
              <a:rPr lang="ru-RU" dirty="0"/>
              <a:t>мозга преходящая артериальная гипертензия, а также нарушения функции гемато-энцефалического барьера приводят к умеренному отеку мозга. В связи с этим оправдано применение в остром периоде дегидратирующих средств, главным образом, салуретиков (фуросемид, этакриновая кислота) по 1 таб. в утренние часы в течение 4-6 сут с коррекцией возможного дефицита калия (диета, панангин). При нарушениях сна к отмеченным седативным препаратам добавляют диазепам, фенобарбитал. При сохраняющейся астении целесообразно использовать кофеин (2 мл 10% раствора 2 раза в сут) и другие психостимуляторы (ацефен, сиднокарб, центедрин по 1 таб. утром и днем). В последующем для профилактики посттравматических остаточных явлений назначают ноотропил, пиридитол и другие ноотропы.</a:t>
            </a:r>
          </a:p>
          <a:p>
            <a:endParaRPr lang="ru-RU" dirty="0"/>
          </a:p>
        </p:txBody>
      </p:sp>
    </p:spTree>
    <p:extLst>
      <p:ext uri="{BB962C8B-B14F-4D97-AF65-F5344CB8AC3E}">
        <p14:creationId xmlns:p14="http://schemas.microsoft.com/office/powerpoint/2010/main" val="37840828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u-RU" sz="3600" b="1" dirty="0" smtClean="0"/>
              <a:t>Локализация гематомы</a:t>
            </a:r>
            <a:endParaRPr lang="ru-RU" sz="36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09228" y="1877141"/>
            <a:ext cx="8204474" cy="4351338"/>
          </a:xfrm>
        </p:spPr>
      </p:pic>
    </p:spTree>
    <p:extLst>
      <p:ext uri="{BB962C8B-B14F-4D97-AF65-F5344CB8AC3E}">
        <p14:creationId xmlns:p14="http://schemas.microsoft.com/office/powerpoint/2010/main" val="21494478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70000" lnSpcReduction="20000"/>
          </a:bodyPr>
          <a:lstStyle/>
          <a:p>
            <a:r>
              <a:rPr lang="ru-RU" b="1" dirty="0"/>
              <a:t>Ушиб мозга легкой и средней степени. </a:t>
            </a:r>
            <a:r>
              <a:rPr lang="ru-RU" dirty="0"/>
              <a:t>Лечебные воздействия включают те же компоненты, что и при сотрясении мозга, к которым добавляют более мощные средства. Основные направления терапии: 1) улучшение мозгового кровотока; 2) улучшение энергообеспечения мозга; 3) восстановление функции гематоэнцефалического барьера; 4) устранение патологических сдвигов водных секторов в полости черепа; 5) противовоспалительная; 6) метаболическая терапия.</a:t>
            </a:r>
          </a:p>
          <a:p>
            <a:r>
              <a:rPr lang="ru-RU" dirty="0"/>
              <a:t>При наличии </a:t>
            </a:r>
            <a:r>
              <a:rPr lang="ru-RU" b="1" dirty="0"/>
              <a:t>субарахноидального кровоизлияния </a:t>
            </a:r>
            <a:r>
              <a:rPr lang="ru-RU" dirty="0"/>
              <a:t>в лечебный комплекс включают гемостатическую антиферментную терапию: 5% аминокапроновой кислоты, контрикал, трасилол, гордокс. Последние три препарата обладают более мощным антигидролазным действием, и их использование блокирует многие патологические реакции, обусловленные выходом ферментов и других биологически активных веществ из очагов разрушения мозга.</a:t>
            </a:r>
          </a:p>
          <a:p>
            <a:r>
              <a:rPr lang="ru-RU" b="1" dirty="0"/>
              <a:t>Ушиб мозга тяжелой степени и острое его сдавление. </a:t>
            </a:r>
            <a:r>
              <a:rPr lang="ru-RU" dirty="0"/>
              <a:t>При тяжелой ЧМТ происходит грубое нарушение, а затем срыв процессов саморегуляции на церебральном и системных уровнях, коррекция которых требует интенсивной терапии. Ее</a:t>
            </a:r>
            <a:r>
              <a:rPr lang="ru-RU" b="1" dirty="0"/>
              <a:t>проводят после устранения компрессии головного мозга или при консервативном ведении пострадавших.</a:t>
            </a:r>
            <a:r>
              <a:rPr lang="ru-RU" dirty="0"/>
              <a:t>Планирование интенсивной терапии предусматривает преимущественное воздействие не на конечные результаты патологических процессов, а на механизмы их развития</a:t>
            </a:r>
          </a:p>
          <a:p>
            <a:endParaRPr lang="ru-RU" dirty="0"/>
          </a:p>
        </p:txBody>
      </p:sp>
    </p:spTree>
    <p:extLst>
      <p:ext uri="{BB962C8B-B14F-4D97-AF65-F5344CB8AC3E}">
        <p14:creationId xmlns:p14="http://schemas.microsoft.com/office/powerpoint/2010/main" val="18070379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55000" lnSpcReduction="20000"/>
          </a:bodyPr>
          <a:lstStyle/>
          <a:p>
            <a:r>
              <a:rPr lang="ru-RU" dirty="0"/>
              <a:t>Для восстановления и поддержания регуляторных звеньев необходимо достаточное энергообеспечение мозга, причем в широком смысле: </a:t>
            </a:r>
            <a:endParaRPr lang="ru-RU" dirty="0" smtClean="0"/>
          </a:p>
          <a:p>
            <a:r>
              <a:rPr lang="ru-RU" dirty="0" smtClean="0"/>
              <a:t>1</a:t>
            </a:r>
            <a:r>
              <a:rPr lang="ru-RU" dirty="0"/>
              <a:t>) поступление субстрата в организм; </a:t>
            </a:r>
            <a:endParaRPr lang="ru-RU" dirty="0" smtClean="0"/>
          </a:p>
          <a:p>
            <a:r>
              <a:rPr lang="ru-RU" dirty="0" smtClean="0"/>
              <a:t>2</a:t>
            </a:r>
            <a:r>
              <a:rPr lang="ru-RU" dirty="0"/>
              <a:t>) доставка субстрата к мозгу</a:t>
            </a:r>
            <a:r>
              <a:rPr lang="ru-RU" dirty="0" smtClean="0"/>
              <a:t>;</a:t>
            </a:r>
          </a:p>
          <a:p>
            <a:r>
              <a:rPr lang="ru-RU" dirty="0" smtClean="0"/>
              <a:t> </a:t>
            </a:r>
            <a:r>
              <a:rPr lang="ru-RU" dirty="0"/>
              <a:t>3) утилизация в мозге; </a:t>
            </a:r>
            <a:endParaRPr lang="ru-RU" dirty="0" smtClean="0"/>
          </a:p>
          <a:p>
            <a:r>
              <a:rPr lang="ru-RU" dirty="0" smtClean="0"/>
              <a:t>4</a:t>
            </a:r>
            <a:r>
              <a:rPr lang="ru-RU" dirty="0"/>
              <a:t>) использование энергосберегающих лечебных воздействий. </a:t>
            </a:r>
            <a:endParaRPr lang="ru-RU" dirty="0" smtClean="0"/>
          </a:p>
          <a:p>
            <a:r>
              <a:rPr lang="ru-RU" dirty="0" smtClean="0"/>
              <a:t>На </a:t>
            </a:r>
            <a:r>
              <a:rPr lang="ru-RU" dirty="0"/>
              <a:t>фоне этих мероприятий можно эффективно корригировать нарушенные внутричерепные объемные соотношения и устранять патологические реакции мозга. В качестве энергетического субстрата используют глюкозу в комплексе с инсулином и ионами калия. Для доставки субстрата в мозг необходим определенный мозговой кровоток, всегда нарушающийся при тяжелой ЧМТ. </a:t>
            </a:r>
            <a:endParaRPr lang="ru-RU" dirty="0" smtClean="0"/>
          </a:p>
          <a:p>
            <a:r>
              <a:rPr lang="ru-RU" dirty="0" smtClean="0"/>
              <a:t>Направления </a:t>
            </a:r>
            <a:r>
              <a:rPr lang="ru-RU" dirty="0"/>
              <a:t>лечебных действий для коррекции нарушений церебральной микроциркуляции</a:t>
            </a:r>
            <a:r>
              <a:rPr lang="ru-RU" dirty="0" smtClean="0"/>
              <a:t>:</a:t>
            </a:r>
          </a:p>
          <a:p>
            <a:r>
              <a:rPr lang="ru-RU" dirty="0" smtClean="0"/>
              <a:t> </a:t>
            </a:r>
            <a:r>
              <a:rPr lang="ru-RU" dirty="0"/>
              <a:t>1) внутрисосудистые влияния - улучшение реологических свойств крови, поддержание внутрисосудистого давления; </a:t>
            </a:r>
            <a:endParaRPr lang="ru-RU" dirty="0" smtClean="0"/>
          </a:p>
          <a:p>
            <a:r>
              <a:rPr lang="ru-RU" dirty="0" smtClean="0"/>
              <a:t>2</a:t>
            </a:r>
            <a:r>
              <a:rPr lang="ru-RU" dirty="0"/>
              <a:t>) нормализация сосудистого тонуса, контролируемая гипервентиляция, использование вазоактивных препаратов; </a:t>
            </a:r>
            <a:endParaRPr lang="ru-RU" dirty="0" smtClean="0"/>
          </a:p>
          <a:p>
            <a:r>
              <a:rPr lang="ru-RU" dirty="0" smtClean="0"/>
              <a:t>3</a:t>
            </a:r>
            <a:r>
              <a:rPr lang="ru-RU" dirty="0"/>
              <a:t>) устранение периваскулярного отека и отечности отростков астроцитов, оплетающих мозговые сосуды (осмодиуретики, дигидроэрготамин и др.).</a:t>
            </a:r>
          </a:p>
        </p:txBody>
      </p:sp>
    </p:spTree>
    <p:extLst>
      <p:ext uri="{BB962C8B-B14F-4D97-AF65-F5344CB8AC3E}">
        <p14:creationId xmlns:p14="http://schemas.microsoft.com/office/powerpoint/2010/main" val="21881363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Оперативное лечение ЧМТ</a:t>
            </a:r>
            <a:r>
              <a:rPr lang="ru-RU" dirty="0" smtClean="0"/>
              <a:t/>
            </a:r>
            <a:br>
              <a:rPr lang="ru-RU" dirty="0" smtClean="0"/>
            </a:br>
            <a:endParaRPr lang="ru-RU" dirty="0"/>
          </a:p>
        </p:txBody>
      </p:sp>
      <p:sp>
        <p:nvSpPr>
          <p:cNvPr id="3" name="Content Placeholder 2"/>
          <p:cNvSpPr>
            <a:spLocks noGrp="1"/>
          </p:cNvSpPr>
          <p:nvPr>
            <p:ph idx="1"/>
          </p:nvPr>
        </p:nvSpPr>
        <p:spPr/>
        <p:txBody>
          <a:bodyPr>
            <a:normAutofit fontScale="85000" lnSpcReduction="20000"/>
          </a:bodyPr>
          <a:lstStyle/>
          <a:p>
            <a:r>
              <a:rPr lang="ru-RU" b="1" dirty="0" smtClean="0"/>
              <a:t>В </a:t>
            </a:r>
            <a:r>
              <a:rPr lang="ru-RU" b="1" dirty="0"/>
              <a:t>абсолютном большинстве случаев цель операции при ЧМТ - устранение сдавления мозга, дислокации ствола.</a:t>
            </a:r>
            <a:r>
              <a:rPr lang="ru-RU" dirty="0"/>
              <a:t>Оперативное лечение ЧМТ осуществляется при компрессии мозга эпидуральными, субдуральными, внутримозговыми травматическими гематомами, гигромами, некоторыми формами ушиба - размозжения мозга, при вдавленных переломах черепа, ранениях венозных синусов, посттравматических каротидно-кавернозных и других сосудистых соустьях, инородных телах черепа, ранениях венозных синусов, при наличии трепанационных отверстий, острой и хронической посттравматической гидроцефалии, огнестрельных ранениях черепа и мозга, рубцах, кистах, некоторых формах эпилепсии и др. </a:t>
            </a:r>
            <a:r>
              <a:rPr lang="ru-RU" b="1" dirty="0"/>
              <a:t>При острой ЧМТ основным принципом хирургического вмешательства, особенно при внутричерепных гематомах, является быстрота проведения операции - чем </a:t>
            </a:r>
            <a:r>
              <a:rPr lang="ru-RU" b="1" dirty="0" smtClean="0"/>
              <a:t>быст-рее </a:t>
            </a:r>
            <a:r>
              <a:rPr lang="ru-RU" b="1" dirty="0"/>
              <a:t>с момента травмы произведено вмешательство, тем при прочих равных условиях больше шансов на выживание больного и его реабилитацию. Поэтому больного оперируют сразу после установления диагноза, не производя лишних дополнительных исследований.</a:t>
            </a:r>
            <a:endParaRPr lang="ru-RU" dirty="0"/>
          </a:p>
          <a:p>
            <a:endParaRPr lang="ru-RU" dirty="0"/>
          </a:p>
        </p:txBody>
      </p:sp>
    </p:spTree>
    <p:extLst>
      <p:ext uri="{BB962C8B-B14F-4D97-AF65-F5344CB8AC3E}">
        <p14:creationId xmlns:p14="http://schemas.microsoft.com/office/powerpoint/2010/main" val="23476143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Литература </a:t>
            </a:r>
            <a:endParaRPr lang="ru-RU"/>
          </a:p>
        </p:txBody>
      </p:sp>
      <p:sp>
        <p:nvSpPr>
          <p:cNvPr id="3" name="Content Placeholder 2"/>
          <p:cNvSpPr>
            <a:spLocks noGrp="1"/>
          </p:cNvSpPr>
          <p:nvPr>
            <p:ph idx="1"/>
          </p:nvPr>
        </p:nvSpPr>
        <p:spPr/>
        <p:txBody>
          <a:bodyPr>
            <a:normAutofit fontScale="77500" lnSpcReduction="2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a:t>
            </a:r>
          </a:p>
          <a:p>
            <a:r>
              <a:rPr lang="ru-RU" dirty="0"/>
              <a:t>2. Можаев С. В. Нейрохирургия: учебник / С. В. Можаев, А. А. Скоромец, Т. А. Скоромец. - 2-е изд., перераб. и доп. - М. : ГЭОТАР-Медиа, 2009. - 480 с.</a:t>
            </a:r>
          </a:p>
          <a:p>
            <a:r>
              <a:rPr lang="ru-RU" dirty="0"/>
              <a:t>3. Неврология и нейрохирургия : клинические рекомендации / ред. Е. И. Гусев, А. Н. Коновалов, А. Б. Гехт. - М. : ГЭОТАР-Медиа, 2007. – 368 с.</a:t>
            </a:r>
          </a:p>
          <a:p>
            <a:r>
              <a:rPr lang="ru-RU" dirty="0"/>
              <a:t>4. Лекции по нейрохирургии : учебник / ред. В. В. Крылов. - М. : Авторская академия : Товарищество научных изданий КМК, 2007. - 234 с. : ил.</a:t>
            </a:r>
          </a:p>
          <a:p>
            <a:r>
              <a:rPr lang="ru-RU" dirty="0"/>
              <a:t>5. Стандарт медицинской помощи пациентам с травматическими повреждениями мягких тканей головы и шеи [Электронный ресурс] . - М. : б.и., 2015. - 10 c.</a:t>
            </a:r>
          </a:p>
          <a:p>
            <a:r>
              <a:rPr lang="ru-RU" dirty="0"/>
              <a:t>6. Кривошапкин А. Л. Диагностика и хирургическое лечение закрытой черепно-мозговой травмы: учебное пособие / А. Л. Кривошапкин, С. С Рабинович ; Новосиб. 1,0 5 гос. мед. ун-т. - Новосибирск: Сибмедиздат НГМУ, 2009. - 45 с.</a:t>
            </a:r>
          </a:p>
          <a:p>
            <a:endParaRPr lang="ru-RU" dirty="0"/>
          </a:p>
        </p:txBody>
      </p:sp>
    </p:spTree>
    <p:extLst>
      <p:ext uri="{BB962C8B-B14F-4D97-AF65-F5344CB8AC3E}">
        <p14:creationId xmlns:p14="http://schemas.microsoft.com/office/powerpoint/2010/main" val="39414980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905</Words>
  <Application>Microsoft Office PowerPoint</Application>
  <PresentationFormat>Widescreen</PresentationFormat>
  <Paragraphs>46</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Оказание помощи больному с черепно-мозговой травмой.</vt:lpstr>
      <vt:lpstr>Цель лекции – изучение тактики оказания помощи при ЧМТ</vt:lpstr>
      <vt:lpstr>Задачи – научить ординаторов диагностировать ЧМТ и оказывать неотложную помощь.</vt:lpstr>
      <vt:lpstr>план</vt:lpstr>
      <vt:lpstr>PowerPoint Presentation</vt:lpstr>
      <vt:lpstr>PowerPoint Presentation</vt:lpstr>
      <vt:lpstr>PowerPoint Presentation</vt:lpstr>
      <vt:lpstr>PowerPoint Presentation</vt:lpstr>
      <vt:lpstr>PowerPoint Presentation</vt:lpstr>
      <vt:lpstr>Квалифицированная и специализированная медицинская помощь при травмах головы </vt:lpstr>
      <vt:lpstr>PowerPoint Presentation</vt:lpstr>
      <vt:lpstr>PowerPoint Presentation</vt:lpstr>
      <vt:lpstr>Локализация гематомы</vt:lpstr>
      <vt:lpstr>PowerPoint Presentation</vt:lpstr>
      <vt:lpstr>PowerPoint Presentation</vt:lpstr>
      <vt:lpstr>Оперативное лечение ЧМТ </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Оказание помощи больному с черепно-мозговой травмой.</dc:title>
  <dc:creator>Тахи Тахи</dc:creator>
  <cp:lastModifiedBy>Тахи Тахи</cp:lastModifiedBy>
  <cp:revision>5</cp:revision>
  <dcterms:created xsi:type="dcterms:W3CDTF">2015-10-02T17:44:00Z</dcterms:created>
  <dcterms:modified xsi:type="dcterms:W3CDTF">2015-11-27T08:01:36Z</dcterms:modified>
</cp:coreProperties>
</file>