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7" r:id="rId5"/>
    <p:sldId id="260" r:id="rId6"/>
    <p:sldId id="261" r:id="rId7"/>
    <p:sldId id="263" r:id="rId8"/>
    <p:sldId id="264" r:id="rId9"/>
    <p:sldId id="265" r:id="rId10"/>
    <p:sldId id="266" r:id="rId11"/>
    <p:sldId id="259" r:id="rId12"/>
    <p:sldId id="25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86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958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008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699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010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208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42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318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33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645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158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79AF8-8829-4301-9AF6-6B53EE95FD9B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2C933-3E65-4D95-BF5A-CBCA9B767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99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Осложнения черепно-мозговой травмы.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643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Рассмотреть осложнения, возникающие при ЧМТ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59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патогенеза, клиники, диагностики, основных синдромов, возникающих как осложнения ЧМТ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03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классификации</a:t>
            </a:r>
          </a:p>
          <a:p>
            <a:r>
              <a:rPr lang="ru-RU" dirty="0" smtClean="0"/>
              <a:t>Механизмы травмы</a:t>
            </a:r>
          </a:p>
          <a:p>
            <a:r>
              <a:rPr lang="ru-RU" dirty="0" smtClean="0"/>
              <a:t>Патогенез</a:t>
            </a:r>
          </a:p>
          <a:p>
            <a:r>
              <a:rPr lang="ru-RU" dirty="0" smtClean="0"/>
              <a:t>течение</a:t>
            </a:r>
          </a:p>
        </p:txBody>
      </p:sp>
    </p:spTree>
    <p:extLst>
      <p:ext uri="{BB962C8B-B14F-4D97-AF65-F5344CB8AC3E}">
        <p14:creationId xmlns:p14="http://schemas.microsoft.com/office/powerpoint/2010/main" val="37675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Классификация черепно-мозговых травм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 </a:t>
            </a:r>
            <a:r>
              <a:rPr lang="ru-RU" dirty="0"/>
              <a:t>состоянию мягких тканей выделяют </a:t>
            </a:r>
            <a:r>
              <a:rPr lang="ru-RU" i="1" dirty="0"/>
              <a:t>закрытые </a:t>
            </a:r>
            <a:r>
              <a:rPr lang="ru-RU" dirty="0"/>
              <a:t>ЧМТ (повреждения отсутствуют или незначительные, не затрагивают апоневроз) и </a:t>
            </a:r>
            <a:r>
              <a:rPr lang="ru-RU" i="1" dirty="0"/>
              <a:t>открытые </a:t>
            </a:r>
            <a:r>
              <a:rPr lang="ru-RU" dirty="0"/>
              <a:t>(поврежден апоневроз и, возможно, более глубоко расположенные ткани).</a:t>
            </a:r>
          </a:p>
          <a:p>
            <a:r>
              <a:rPr lang="ru-RU" dirty="0"/>
              <a:t>По состоянию ТМО ЧМТ подразделяют на </a:t>
            </a:r>
            <a:r>
              <a:rPr lang="ru-RU" i="1" dirty="0"/>
              <a:t>непроникающие </a:t>
            </a:r>
            <a:r>
              <a:rPr lang="ru-RU" dirty="0"/>
              <a:t>(целостность ТМО не нарушена) и </a:t>
            </a:r>
            <a:r>
              <a:rPr lang="ru-RU" i="1" dirty="0"/>
              <a:t>проникающие </a:t>
            </a:r>
            <a:r>
              <a:rPr lang="ru-RU" dirty="0"/>
              <a:t>(оболочка повреждена).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!!!</a:t>
            </a:r>
            <a:r>
              <a:rPr lang="ru-RU" dirty="0" smtClean="0"/>
              <a:t> Это </a:t>
            </a:r>
            <a:r>
              <a:rPr lang="ru-RU" dirty="0"/>
              <a:t>деление имеет принципиальное значение, поскольку при повреждении ТМО резко возрастает риск инфекционных осложнений.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984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тяжести состояния больного и потенциальным последствиям и осложнениям выделяют ЧМТ: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74" y="1690688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dirty="0"/>
              <a:t>•  легкую;</a:t>
            </a:r>
          </a:p>
          <a:p>
            <a:pPr marL="0" indent="0">
              <a:buNone/>
            </a:pPr>
            <a:r>
              <a:rPr lang="ru-RU" dirty="0"/>
              <a:t>•  среднетяжелую;</a:t>
            </a:r>
          </a:p>
          <a:p>
            <a:pPr marL="0" indent="0">
              <a:buNone/>
            </a:pPr>
            <a:r>
              <a:rPr lang="ru-RU" dirty="0"/>
              <a:t>•  тяжелую.</a:t>
            </a:r>
          </a:p>
          <a:p>
            <a:pPr marL="0" indent="0">
              <a:buNone/>
            </a:pPr>
            <a:r>
              <a:rPr lang="ru-RU" dirty="0"/>
              <a:t>По морфологическому субстрату выделяют следующие повреждения.</a:t>
            </a:r>
          </a:p>
          <a:p>
            <a:pPr marL="0" indent="0">
              <a:buNone/>
            </a:pPr>
            <a:r>
              <a:rPr lang="ru-RU" dirty="0"/>
              <a:t>•  Переломы костей:</a:t>
            </a:r>
          </a:p>
          <a:p>
            <a:pPr marL="0" indent="0">
              <a:buNone/>
            </a:pPr>
            <a:r>
              <a:rPr lang="ru-RU" b="1" dirty="0"/>
              <a:t>о </a:t>
            </a:r>
            <a:r>
              <a:rPr lang="ru-RU" dirty="0"/>
              <a:t>свода черепа - линейные, вдавленные; </a:t>
            </a:r>
            <a:r>
              <a:rPr lang="ru-RU" b="1" dirty="0"/>
              <a:t>о </a:t>
            </a:r>
            <a:r>
              <a:rPr lang="ru-RU" dirty="0"/>
              <a:t>основания черепа.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 Ушибы мозга: 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о</a:t>
            </a:r>
            <a:r>
              <a:rPr lang="ru-RU" b="1" dirty="0"/>
              <a:t> </a:t>
            </a:r>
            <a:r>
              <a:rPr lang="ru-RU" dirty="0"/>
              <a:t>легкие;</a:t>
            </a:r>
          </a:p>
          <a:p>
            <a:pPr marL="0" indent="0">
              <a:buNone/>
            </a:pPr>
            <a:r>
              <a:rPr lang="ru-RU" b="1" dirty="0"/>
              <a:t>о </a:t>
            </a:r>
            <a:r>
              <a:rPr lang="ru-RU" dirty="0"/>
              <a:t>среднетяжелые;</a:t>
            </a:r>
          </a:p>
          <a:p>
            <a:pPr marL="0" indent="0">
              <a:buNone/>
            </a:pPr>
            <a:r>
              <a:rPr lang="ru-RU" b="1" dirty="0"/>
              <a:t>о </a:t>
            </a:r>
            <a:r>
              <a:rPr lang="ru-RU" dirty="0"/>
              <a:t>тяжелые (часто сочетаются с размозжением мозга, т.е. потерей его структуры</a:t>
            </a:r>
            <a:r>
              <a:rPr lang="ru-RU" dirty="0" smtClean="0"/>
              <a:t>).</a:t>
            </a:r>
          </a:p>
          <a:p>
            <a:pPr marL="0" indent="0">
              <a:buNone/>
            </a:pPr>
            <a:r>
              <a:rPr lang="ru-RU" dirty="0" smtClean="0"/>
              <a:t> Внутричерепные кровоизлияния: </a:t>
            </a:r>
            <a:r>
              <a:rPr lang="ru-RU" b="1" dirty="0" smtClean="0"/>
              <a:t>о </a:t>
            </a:r>
            <a:r>
              <a:rPr lang="ru-RU" dirty="0" smtClean="0"/>
              <a:t>субарахноидальные; </a:t>
            </a:r>
            <a:r>
              <a:rPr lang="ru-RU" b="1" dirty="0" smtClean="0"/>
              <a:t>о</a:t>
            </a:r>
            <a:r>
              <a:rPr lang="ru-RU" b="1" dirty="0"/>
              <a:t> </a:t>
            </a:r>
            <a:r>
              <a:rPr lang="ru-RU" dirty="0"/>
              <a:t>внутрижелудочковые; </a:t>
            </a:r>
            <a:r>
              <a:rPr lang="ru-RU" b="1" dirty="0"/>
              <a:t>о </a:t>
            </a:r>
            <a:r>
              <a:rPr lang="ru-RU" dirty="0"/>
              <a:t>эпидуральные гематомы; </a:t>
            </a:r>
            <a:r>
              <a:rPr lang="ru-RU" b="1" dirty="0"/>
              <a:t>о </a:t>
            </a:r>
            <a:r>
              <a:rPr lang="ru-RU" dirty="0"/>
              <a:t>субдуральные гематомы; </a:t>
            </a:r>
            <a:r>
              <a:rPr lang="ru-RU" b="1" dirty="0"/>
              <a:t>о </a:t>
            </a:r>
            <a:r>
              <a:rPr lang="ru-RU" dirty="0"/>
              <a:t>внутримозговые гематомы.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585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Патогенез ЧМТ определяется </a:t>
            </a:r>
            <a:r>
              <a:rPr lang="ru-RU" sz="3600" i="1" dirty="0"/>
              <a:t>первичными </a:t>
            </a:r>
            <a:r>
              <a:rPr lang="ru-RU" sz="3600" dirty="0"/>
              <a:t>и </a:t>
            </a:r>
            <a:r>
              <a:rPr lang="ru-RU" sz="3600" i="1" dirty="0"/>
              <a:t>вторичными факторами, </a:t>
            </a:r>
            <a:r>
              <a:rPr lang="ru-RU" sz="3600" dirty="0"/>
              <a:t>вызывающими повреждение мозга.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 smtClean="0"/>
              <a:t>Механизмы первичного </a:t>
            </a:r>
            <a:r>
              <a:rPr lang="ru-RU" b="1" dirty="0"/>
              <a:t>повреждения мозга при черепно-мозговой травме. </a:t>
            </a:r>
            <a:endParaRPr lang="ru-RU" b="1" dirty="0" smtClean="0"/>
          </a:p>
          <a:p>
            <a:r>
              <a:rPr lang="ru-RU" dirty="0" smtClean="0"/>
              <a:t>При</a:t>
            </a:r>
            <a:r>
              <a:rPr lang="ru-RU" dirty="0"/>
              <a:t> </a:t>
            </a:r>
            <a:r>
              <a:rPr lang="ru-RU" i="1" dirty="0"/>
              <a:t>прямом воздействии </a:t>
            </a:r>
            <a:r>
              <a:rPr lang="ru-RU" dirty="0"/>
              <a:t>повреждающей силы на мозг, например при ударе тяжелым предметом, удар лишь частично амортизируется костями черепа, поэтому может возникнуть локальное повреждение мозга в месте приложения силы. Повреждения эти более существенны, если мозг дополнительно </a:t>
            </a:r>
            <a:r>
              <a:rPr lang="ru-RU" dirty="0" smtClean="0"/>
              <a:t>повреж</a:t>
            </a:r>
            <a:r>
              <a:rPr lang="ru-RU" dirty="0"/>
              <a:t>дается костными отломками и самим ранящим орудием или снарядом.</a:t>
            </a:r>
          </a:p>
          <a:p>
            <a:r>
              <a:rPr lang="ru-RU" i="1" dirty="0"/>
              <a:t>Ускорение и торможение, </a:t>
            </a:r>
            <a:r>
              <a:rPr lang="ru-RU" dirty="0"/>
              <a:t>которые возникают при всех видах механических воздействий, приводящих к быстрому перемещению головы или быстрому прекращению ее движения, могут вызвать тяжелые и множественные повреждения мозга. Но даже и при фиксированной, неподвижной, голове травмирующее влияние этих сил имеет значение, поскольку мозг в силу определенной подвижности может смещаться в полости черепа.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807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Особого внимания заслуживают механизмы повреждения мозга при травме, возникающей в связи с </a:t>
            </a:r>
            <a:r>
              <a:rPr lang="ru-RU" i="1" dirty="0"/>
              <a:t>быстрым перемещением головы в переднезаднем направлении, </a:t>
            </a:r>
            <a:r>
              <a:rPr lang="ru-RU" dirty="0"/>
              <a:t>например, при внезапном запрокидывании нефиксированной головы находящегося в машине человека при ударе в машину сзади. В этом случае перемещение мозга в переднезаднем направлении может привести к резкому натяжению и обрыву вен, впадающих в сагиттальный синус.</a:t>
            </a:r>
          </a:p>
          <a:p>
            <a:r>
              <a:rPr lang="ru-RU" dirty="0"/>
              <a:t>Среди механизмов, воздействующих на мозг при ЧМТ, несомненна </a:t>
            </a:r>
            <a:r>
              <a:rPr lang="ru-RU" i="1" dirty="0"/>
              <a:t>роль неравномерного распределения давления в разных его структурах. </a:t>
            </a:r>
            <a:r>
              <a:rPr lang="ru-RU" dirty="0"/>
              <a:t>Перемещение мозга в замкнутой, заполненной цереброспинальной жидкостью полости ТМО, приводит к возникно-</a:t>
            </a:r>
          </a:p>
          <a:p>
            <a:r>
              <a:rPr lang="ru-RU" dirty="0"/>
              <a:t>вению зон резкого понижения давления с явлением кавитации. Наряду с этим имеются зоны, где давление резко повышено. В результате этих физических процессов в полости черепа возникают волны градиента давления, приводящие к структурным изменениям в мозгу.</a:t>
            </a:r>
          </a:p>
          <a:p>
            <a:r>
              <a:rPr lang="ru-RU" dirty="0"/>
              <a:t>Механическое воздействие при ЧМТ передается и на заполненные цереброспинальной жидкостью желудочки мозга, следствием чего становятся «ликворные волны», способные травмировать прилежащие к желудочкам структуры мозга (механизм </a:t>
            </a:r>
            <a:r>
              <a:rPr lang="ru-RU" i="1" dirty="0"/>
              <a:t>гидродинамического удара</a:t>
            </a:r>
            <a:r>
              <a:rPr lang="ru-RU" i="1" dirty="0" smtClean="0"/>
              <a:t>).</a:t>
            </a:r>
          </a:p>
          <a:p>
            <a:r>
              <a:rPr lang="ru-RU" dirty="0"/>
              <a:t>При тяжелой ЧМТ мозг испытывает, как правило, совокупное воздействие упомянутых факторов, что в итоге обусловливает картину его множественного повреждения.</a:t>
            </a:r>
          </a:p>
        </p:txBody>
      </p:sp>
    </p:spTree>
    <p:extLst>
      <p:ext uri="{BB962C8B-B14F-4D97-AF65-F5344CB8AC3E}">
        <p14:creationId xmlns:p14="http://schemas.microsoft.com/office/powerpoint/2010/main" val="352775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533" y="-124272"/>
            <a:ext cx="10515600" cy="1325563"/>
          </a:xfrm>
        </p:spPr>
        <p:txBody>
          <a:bodyPr/>
          <a:lstStyle/>
          <a:p>
            <a:r>
              <a:rPr lang="ru-RU" dirty="0" smtClean="0"/>
              <a:t>Первичные факторы ЧМТ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73907" y="1201291"/>
            <a:ext cx="10289799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смещение и ротацию полушарий мозга относительно его менее подвижных диэнцефальных отделов и ствола;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ударную волну, распространяющуюся от места воздействия травматического агента, вызывающую быстрый перепад давления в мозгу и приводящую к: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кавитации - образованию и «схлопыванию» газовых пузырьков, возникающих при резком снижении давления в ткани после прохождения фронта ударной волны; в результате кавитации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происходит повреждение клеток мозга и мелких сосудов;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ликвородинамическому удару, возникающему при прохождении ударной волны через ликворные пространства (желудочки мозга, субарахноидальные цистерны); в результате гидродинамического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удара в наибольшей степени повреждаются ткани в зонах сужения ликворных пространств - в области сильвиева водопровода и выхода из IV желудочка; при большой кинетической энергии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гидродинамический удар приводит к смещению стволовых отделов мозга и их повреждению о вырезку намета мозжечка и край большого затылочного отверстия;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 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феномену «противоудара» - смещению мозга фронтом ударной волны и резкому его удару о неподвижную внутреннюю костную пластинку противоположной стороны черепа;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непосредственное повреждение мозга травмирующим агентом или костными отломками.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Преимущественная роль того или иного фактора зависит от длительности воздействия травмирующего агента. При кратковременном (&lt;200 мс) воздействии на первый план выходят механизмы ускорения (линейного, углового) и смещения мозга, приводящие чаще к диффузному его повреждению. При более длительном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воздействии травмирующего агента чаще встречаются непосредственные и ударно-волновые повреждения мозга. Во многих клинических случаях выделить тот или иной из перечисленных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факторов не представляется возможным.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Поскольку чаще всего кинетическая энергия травмирующего фактора невелика и действует кратковременно, большинство случаев ЧМТ относят к диффузным и легким. Саногенные процессы в этих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случаях протекают адекватно и не требуют врачебного вмешательства, тем более хирургического.</a:t>
            </a:r>
          </a:p>
        </p:txBody>
      </p:sp>
    </p:spTree>
    <p:extLst>
      <p:ext uri="{BB962C8B-B14F-4D97-AF65-F5344CB8AC3E}">
        <p14:creationId xmlns:p14="http://schemas.microsoft.com/office/powerpoint/2010/main" val="36320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Однако в более тяжелых случаях, составляющих сегодня около 20% ЧМТ, первичное повреждение костей черепа, оболочек, сосудов и вещества мозга запускает механизм 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вторичного 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повреждения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мозга, которое и является основной причиной летальности у доставленных в стационар пострадавших с ЧМТ. В отличие от первичного, вторичное повреждение мозга во многих случаях может быть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предупреждено или минимизировано с помощью ряда консервативных и хирургических методов. Собственно, целью лечения пострадавшего с ЧМТ является именно предупреждение вторичного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повреждения головного мозга.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9371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Патогенез отека мозга при ЧМТ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поврежденных в результате травмы участках мозга наблюдается механическое разрушение части клеток. То же, но диффузно происходит при значительной дыхательной гипоксии и артериальной гипотензии. При гибели части клеток («поврежденного пула нейронов») гиперосмолярное внутриклеточное содержимое с большой концентрацией ионов кальция, калия и биологически активных веществ попадает в межклеточное пространство и вызывает повреждение мембран и гибель соседних клеток; их внутриклеточное содержимое действует цитотоксично и так далее по принципу «порочного круга». В результате в очаге повреждения повышается осмотическое (в том числе онкотическое) давление, приводящее к накоплению жидкости в межклеточных пространствах - отеку мозга.</a:t>
            </a:r>
          </a:p>
          <a:p>
            <a:r>
              <a:rPr lang="ru-RU" dirty="0"/>
              <a:t>Помимо отека, существенный вклад в повышение внутричерепного давления при ЧМТ вносит реактивная гиперемия мозга, представляющая собой нормальную реакцию на травму.</a:t>
            </a:r>
          </a:p>
          <a:p>
            <a:r>
              <a:rPr lang="ru-RU" dirty="0"/>
              <a:t>Увеличение вследствие отека и гиперемии объема мозга приводит к повышению внутричерепного давления, что вызывает снижение мозгового кровотока.</a:t>
            </a:r>
          </a:p>
        </p:txBody>
      </p:sp>
    </p:spTree>
    <p:extLst>
      <p:ext uri="{BB962C8B-B14F-4D97-AF65-F5344CB8AC3E}">
        <p14:creationId xmlns:p14="http://schemas.microsoft.com/office/powerpoint/2010/main" val="135711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Механизмы вторичного повреждения мозга.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09094" y="1690688"/>
            <a:ext cx="1120012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Вторичные повреждения мозга развиваются у пострадавших с тяжелой ЧМТ, т.е. примерно в 20% случаев. Они сами по себе могут быть причиной опасных осложнений и летального исхода.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Основная причина развития вторичных повреждений мозга при ЧМТ - гипоксия мозга, развивающаяся под влиянием как экстракраниальных, так и интракраниальных факторов.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Главными причинами гипоксии мозга при ЧМТ являются: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дыхательная гипоксия (вследствие нарушения проходимости дыхательных путей или центральных нарушений дыхания);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артериальная гипотензия (вследствие шока, кровопотери, реже - центральных механизмов);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повышение внутричерепного давления (из-за отека, гиперемии мозга, сдавления его гематомой, вдавленным переломом и т.д.).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Экстракраниальные причины и механизмы гипоксии мозга при ЧМТ достаточно очевидны. Главная интракраниальная причина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развития гипоксии мозга (и, соответственно, вторичных его поражений) - повышение внутричерепного давления, а, в свою очередь, самой частой и значимой причиной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повышения внутричерепного давления при ЧМТ является отек мозга.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6943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Стандарт медицинской помощи пациентам с травматическими повреждениями мягких тканей головы и шеи [Электронный ресурс] . - М. : б.и., 2015. - 10 c.</a:t>
            </a:r>
          </a:p>
          <a:p>
            <a:r>
              <a:rPr lang="ru-RU" dirty="0"/>
              <a:t>6. Кривошапкин А. Л. Диагностика и хирургическое лечение закрытой черепно-мозговой травмы: учебное пособие / А. Л. Кривошапкин, С. С Рабинович ; Новосиб. 1,0 5 гос. мед. ун-т. - Новосибирск: Сибмедиздат НГМУ, 2009. - 45 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7721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531</Words>
  <Application>Microsoft Office PowerPoint</Application>
  <PresentationFormat>Widescreen</PresentationFormat>
  <Paragraphs>76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Осложнения черепно-мозговой травмы.</vt:lpstr>
      <vt:lpstr>цель</vt:lpstr>
      <vt:lpstr>задачи</vt:lpstr>
      <vt:lpstr>PowerPoint Presentation</vt:lpstr>
      <vt:lpstr>Классификация черепно-мозговых травм </vt:lpstr>
      <vt:lpstr>По тяжести состояния больного и потенциальным последствиям и осложнениям выделяют ЧМТ:</vt:lpstr>
      <vt:lpstr>Патогенез ЧМТ определяется первичными и вторичными факторами, вызывающими повреждение мозга.</vt:lpstr>
      <vt:lpstr>PowerPoint Presentation</vt:lpstr>
      <vt:lpstr>Первичные факторы ЧМТ</vt:lpstr>
      <vt:lpstr>PowerPoint Presentation</vt:lpstr>
      <vt:lpstr>Патогенез отека мозга при ЧМТ </vt:lpstr>
      <vt:lpstr>Механизмы вторичного повреждения мозга.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Осложнения черепно-мозговой травмы.</dc:title>
  <dc:creator>Тахи Тахи</dc:creator>
  <cp:lastModifiedBy>Тахи Тахи</cp:lastModifiedBy>
  <cp:revision>5</cp:revision>
  <dcterms:created xsi:type="dcterms:W3CDTF">2015-10-02T17:31:02Z</dcterms:created>
  <dcterms:modified xsi:type="dcterms:W3CDTF">2015-11-27T08:02:09Z</dcterms:modified>
</cp:coreProperties>
</file>