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7" r:id="rId4"/>
    <p:sldId id="269" r:id="rId5"/>
    <p:sldId id="257" r:id="rId6"/>
    <p:sldId id="259" r:id="rId7"/>
    <p:sldId id="260" r:id="rId8"/>
    <p:sldId id="261" r:id="rId9"/>
    <p:sldId id="262" r:id="rId10"/>
    <p:sldId id="266" r:id="rId11"/>
    <p:sldId id="265" r:id="rId12"/>
    <p:sldId id="263" r:id="rId13"/>
    <p:sldId id="264" r:id="rId14"/>
    <p:sldId id="270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88A2-35DE-4001-9701-509A595A414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6A667-CB7B-4479-A904-0DDD98DB7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5026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88A2-35DE-4001-9701-509A595A414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6A667-CB7B-4479-A904-0DDD98DB7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5971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88A2-35DE-4001-9701-509A595A414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6A667-CB7B-4479-A904-0DDD98DB7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9507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88A2-35DE-4001-9701-509A595A414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6A667-CB7B-4479-A904-0DDD98DB7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2250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88A2-35DE-4001-9701-509A595A414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6A667-CB7B-4479-A904-0DDD98DB7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7807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88A2-35DE-4001-9701-509A595A414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6A667-CB7B-4479-A904-0DDD98DB7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4365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88A2-35DE-4001-9701-509A595A414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6A667-CB7B-4479-A904-0DDD98DB7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0851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88A2-35DE-4001-9701-509A595A414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6A667-CB7B-4479-A904-0DDD98DB7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7568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88A2-35DE-4001-9701-509A595A414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6A667-CB7B-4479-A904-0DDD98DB7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4798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88A2-35DE-4001-9701-509A595A414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6A667-CB7B-4479-A904-0DDD98DB7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3959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88A2-35DE-4001-9701-509A595A414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6A667-CB7B-4479-A904-0DDD98DB7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0302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688A2-35DE-4001-9701-509A595A414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56A667-CB7B-4479-A904-0DDD98DB7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0337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Переломы костей черепа.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123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Рассмотреть виды переломов костей черепа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150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задачи– </a:t>
            </a:r>
            <a:r>
              <a:rPr lang="ru-RU" dirty="0"/>
              <a:t>изучение лучевой </a:t>
            </a:r>
            <a:r>
              <a:rPr lang="ru-RU" b="1" dirty="0"/>
              <a:t>диагностики заболеваний и повреждений черепа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3055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7743" y="854523"/>
            <a:ext cx="10515600" cy="1325563"/>
          </a:xfrm>
        </p:spPr>
        <p:txBody>
          <a:bodyPr/>
          <a:lstStyle/>
          <a:p>
            <a:r>
              <a:rPr lang="ru-RU" dirty="0" smtClean="0"/>
              <a:t>план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Диагностика</a:t>
            </a:r>
          </a:p>
          <a:p>
            <a:r>
              <a:rPr lang="ru-RU" dirty="0" smtClean="0"/>
              <a:t>Переломы свода</a:t>
            </a:r>
          </a:p>
          <a:p>
            <a:r>
              <a:rPr lang="ru-RU" dirty="0" smtClean="0"/>
              <a:t>Переломы основания</a:t>
            </a:r>
          </a:p>
          <a:p>
            <a:r>
              <a:rPr lang="ru-RU" smtClean="0"/>
              <a:t>примеры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1601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80315"/>
            <a:ext cx="10593946" cy="4528468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Рентгенограмма черепа в </a:t>
            </a:r>
            <a:r>
              <a:rPr lang="ru-RU" b="1" dirty="0"/>
              <a:t>прямой </a:t>
            </a:r>
            <a:r>
              <a:rPr lang="ru-RU" dirty="0"/>
              <a:t>проекции несет общую информацию о состоянии костей свода, их внутреннем рельефе и черепных швах. При изучении краниограммы в боковой проекции следует обращать внимание прежде всего на толщину и структуру костей свода.</a:t>
            </a:r>
            <a:endParaRPr lang="ru-RU" b="1" dirty="0" smtClean="0"/>
          </a:p>
          <a:p>
            <a:r>
              <a:rPr lang="ru-RU" b="1" dirty="0" smtClean="0"/>
              <a:t>Задняя </a:t>
            </a:r>
            <a:r>
              <a:rPr lang="ru-RU" b="1" dirty="0"/>
              <a:t>полуаксиальная краниограмма (рентгенограмма затылочной кости) </a:t>
            </a:r>
            <a:r>
              <a:rPr lang="ru-RU" dirty="0"/>
              <a:t>предназначена для изучения затылочной кости, заднего края большого затылочного отверстия, костного валика, окружающего его, внутреннего затылочного гребня и пирамид височных костей. </a:t>
            </a:r>
            <a:endParaRPr lang="ru-RU" dirty="0" smtClean="0"/>
          </a:p>
          <a:p>
            <a:r>
              <a:rPr lang="ru-RU" b="1" dirty="0" smtClean="0"/>
              <a:t>Аксиальная </a:t>
            </a:r>
            <a:r>
              <a:rPr lang="ru-RU" b="1" dirty="0"/>
              <a:t>краниограмма (рентгенограмма основания черепа) </a:t>
            </a:r>
            <a:r>
              <a:rPr lang="ru-RU" dirty="0"/>
              <a:t>предназначена для изучения анатомических структур задней и средней черепных ямок и лицевого скелета. Основная задача при изучении рентгенограмм основания черепа заключается в выявлении изменений в области дна средней и задней черепных ямок.</a:t>
            </a:r>
          </a:p>
          <a:p>
            <a:r>
              <a:rPr lang="ru-RU" b="1" dirty="0"/>
              <a:t>Рентгенография височной </a:t>
            </a:r>
            <a:r>
              <a:rPr lang="ru-RU" b="1" dirty="0" smtClean="0"/>
              <a:t>кости </a:t>
            </a:r>
            <a:r>
              <a:rPr lang="ru-RU" dirty="0"/>
              <a:t>делают главным образом при заболеваниях среднего уха для определения структуры сосцевидного отростка, а также для выявления продольных переломов пирамиды при продолженных переломах основания черепа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3899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Переломы костей свода черепа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i="1" dirty="0"/>
              <a:t>Трещины, или линейные переломы, </a:t>
            </a:r>
            <a:r>
              <a:rPr lang="ru-RU" dirty="0"/>
              <a:t>при </a:t>
            </a:r>
            <a:r>
              <a:rPr lang="ru-RU" b="1" dirty="0"/>
              <a:t>рентгенографии </a:t>
            </a:r>
            <a:r>
              <a:rPr lang="ru-RU" dirty="0"/>
              <a:t>черепа определяются в виде узких полосок просветлений, имеющих различную протяженность и </a:t>
            </a:r>
            <a:r>
              <a:rPr lang="ru-RU" dirty="0" smtClean="0"/>
              <a:t>конфигурацию.</a:t>
            </a:r>
            <a:endParaRPr lang="ru-RU" dirty="0"/>
          </a:p>
          <a:p>
            <a:r>
              <a:rPr lang="ru-RU" dirty="0"/>
              <a:t>Некоторые элементы изображения структуры костей свода (борозды средней оболочечной артерии и венозных синусов, каналы диплоических вен или</a:t>
            </a:r>
          </a:p>
          <a:p>
            <a:r>
              <a:rPr lang="ru-RU" dirty="0"/>
              <a:t>эмиссариев) на рентгенограммах могут быть похожи на </a:t>
            </a:r>
            <a:r>
              <a:rPr lang="ru-RU" dirty="0" smtClean="0"/>
              <a:t>трещины. </a:t>
            </a:r>
            <a:r>
              <a:rPr lang="ru-RU" dirty="0"/>
              <a:t>Однако в отличие от изображения указанных анатомических структур костей свода линейные переломы характеризуются:</a:t>
            </a:r>
          </a:p>
          <a:p>
            <a:r>
              <a:rPr lang="ru-RU" dirty="0"/>
              <a:t>- большей прозрачностью, контрастностью полосок при относительно небольшой ширине их просвета;</a:t>
            </a:r>
          </a:p>
          <a:p>
            <a:r>
              <a:rPr lang="ru-RU" dirty="0"/>
              <a:t>- прямолинейностью просвета полосок и угловатостью изгибов, отсутствием гладких изгибов по ходу (симптом «молнии» или зигза-гообразности);</a:t>
            </a:r>
          </a:p>
          <a:p>
            <a:r>
              <a:rPr lang="ru-RU" dirty="0"/>
              <a:t>- резкостью, четкостью очертаний краев полосок;</a:t>
            </a:r>
          </a:p>
          <a:p>
            <a:r>
              <a:rPr lang="ru-RU" dirty="0"/>
              <a:t>- участками раздельного отображения щелей переломов наружной и внутренней кортикальных пластинок свода черепа (симптом раздвоения или «веревочки»).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4110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ru-RU" b="1" i="1" dirty="0" smtClean="0"/>
              <a:t>Переломы костей свода черепа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i="1" dirty="0"/>
              <a:t>Травматические расхождения швов </a:t>
            </a:r>
            <a:r>
              <a:rPr lang="ru-RU" dirty="0"/>
              <a:t>на рентгенограммах черепа выявляются по нарушению правильного соотношения между краями образующих этот шов </a:t>
            </a:r>
            <a:r>
              <a:rPr lang="ru-RU" dirty="0" smtClean="0"/>
              <a:t>костей.</a:t>
            </a:r>
            <a:endParaRPr lang="ru-RU" dirty="0"/>
          </a:p>
          <a:p>
            <a:r>
              <a:rPr lang="ru-RU" i="1" dirty="0"/>
              <a:t>Вдавленные переломы </a:t>
            </a:r>
            <a:r>
              <a:rPr lang="ru-RU" dirty="0"/>
              <a:t>свода черепа </a:t>
            </a:r>
            <a:r>
              <a:rPr lang="ru-RU" b="1" dirty="0"/>
              <a:t>на рентгенограммах </a:t>
            </a:r>
            <a:r>
              <a:rPr lang="ru-RU" dirty="0"/>
              <a:t>определяются в виде фрагментации кости и смещения костных отломков. Наиболее отчетливо эти признаки определяются на тангенциальных снимках.</a:t>
            </a:r>
          </a:p>
          <a:p>
            <a:r>
              <a:rPr lang="ru-RU" dirty="0"/>
              <a:t>Вдавленные переломы разделяют на импрессионные и депрессионные. При импрессионных переломах полного разъединения костных отломков со сводом черепа не </a:t>
            </a:r>
            <a:r>
              <a:rPr lang="ru-RU" dirty="0" smtClean="0"/>
              <a:t>происходит. </a:t>
            </a:r>
            <a:r>
              <a:rPr lang="ru-RU" dirty="0"/>
              <a:t>При депрессионных переломах отмечаются полное отделение костных фрагментов от свода черепа и их значительное смещение в полость черепа. Обычно повреждается твердая мозговая оболочка.</a:t>
            </a:r>
          </a:p>
          <a:p>
            <a:r>
              <a:rPr lang="ru-RU" i="1" dirty="0"/>
              <a:t>Переломы с образованием костных дефектов </a:t>
            </a:r>
            <a:r>
              <a:rPr lang="ru-RU" dirty="0"/>
              <a:t>при рентгенографии видны в виде отграниченных, резко очерченных просветлений, имеющих различную форму. Травматические костные дефекты свода черепа обычно хорошо</a:t>
            </a:r>
          </a:p>
          <a:p>
            <a:r>
              <a:rPr lang="ru-RU" dirty="0"/>
              <a:t>выявляются на обзорных </a:t>
            </a:r>
            <a:r>
              <a:rPr lang="ru-RU" dirty="0" smtClean="0"/>
              <a:t>снимках. </a:t>
            </a:r>
            <a:r>
              <a:rPr lang="ru-RU" dirty="0"/>
              <a:t>Для уточнения их локализации и величины, состояния краев, а также более четкого определения костных отломков и их смещений следует производить контактные и тангенциальные прицельные снимки.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2694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Переломы основания черепа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Линейные </a:t>
            </a:r>
            <a:r>
              <a:rPr lang="ru-RU" dirty="0"/>
              <a:t>переломы основания черепа чаще всего становятся продолжением трещин, переходящих с костей свода черепа. Изолированные переломы костей основания черепа встречаются значительно реже.</a:t>
            </a:r>
          </a:p>
          <a:p>
            <a:r>
              <a:rPr lang="ru-RU" i="1" dirty="0"/>
              <a:t>Переломы передней черепной ямки: </a:t>
            </a:r>
            <a:r>
              <a:rPr lang="ru-RU" dirty="0"/>
              <a:t>носовые кровотечения и назальная лик-ворея, возникновение своеобразных кровоподтеков в виде «темных очков» или «монокля» и неврологических симптомов, связанных с повреждением I-VI черепных нервов (аносмия или гипосмия, различные нарушения зрения и чувствительности лица).</a:t>
            </a:r>
          </a:p>
          <a:p>
            <a:r>
              <a:rPr lang="ru-RU" b="1" dirty="0"/>
              <a:t>Рентгенография: </a:t>
            </a:r>
            <a:r>
              <a:rPr lang="ru-RU" dirty="0"/>
              <a:t>прямой признак - линия перелома (рис. 14.36). Косвенный признак - затенение лобной пазухи и решетчатых ячеек (гемосинус).</a:t>
            </a:r>
          </a:p>
          <a:p>
            <a:r>
              <a:rPr lang="ru-RU" b="1" dirty="0"/>
              <a:t>КТ: </a:t>
            </a:r>
            <a:r>
              <a:rPr lang="ru-RU" dirty="0"/>
              <a:t>детально и четко определяются прямые и косвенные признаки повреждений передней черепной ямки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906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i="1" dirty="0"/>
              <a:t>Переломы средней черепной ямки </a:t>
            </a:r>
            <a:r>
              <a:rPr lang="ru-RU" dirty="0"/>
              <a:t>чаще всего являются продолжением трещин, переходящих с теменных или чешуи височных костей.</a:t>
            </a:r>
          </a:p>
          <a:p>
            <a:r>
              <a:rPr lang="ru-RU" b="1" dirty="0"/>
              <a:t>Рентгенография прицельная </a:t>
            </a:r>
            <a:r>
              <a:rPr lang="ru-RU" dirty="0"/>
              <a:t>выполняется для выявления переломов клиновидной кости в области малых и больших крыльев, верхнеглазничной щели и зрительного канала.</a:t>
            </a:r>
          </a:p>
          <a:p>
            <a:r>
              <a:rPr lang="ru-RU" b="1" dirty="0"/>
              <a:t>КТ </a:t>
            </a:r>
            <a:r>
              <a:rPr lang="ru-RU" dirty="0"/>
              <a:t>позволяет выявлять признаки повреждений даже очень мелких костных структур средней черепной ямки. Особыми преимуществами КТ обладает в обнаружении повреждений структур уха. На КТ четко определяются повреждения стенок и дна внутреннего слухового </a:t>
            </a:r>
            <a:r>
              <a:rPr lang="ru-RU" dirty="0" smtClean="0"/>
              <a:t>прохода.</a:t>
            </a:r>
            <a:endParaRPr lang="ru-RU" dirty="0"/>
          </a:p>
          <a:p>
            <a:r>
              <a:rPr lang="ru-RU" i="1" dirty="0"/>
              <a:t>Переломы задней черепной ямки </a:t>
            </a:r>
            <a:r>
              <a:rPr lang="ru-RU" dirty="0"/>
              <a:t>чаще всего являются продолжением продольных трещин свода или продольных переломов всего основания черепа.</a:t>
            </a:r>
          </a:p>
          <a:p>
            <a:r>
              <a:rPr lang="ru-RU" b="1" dirty="0"/>
              <a:t>Рентгенография: </a:t>
            </a:r>
            <a:r>
              <a:rPr lang="ru-RU" dirty="0"/>
              <a:t>признаки переломов более отчетливо определяются на рентгенограммах затылочной кости в задней полуаксиальной проекции.</a:t>
            </a:r>
          </a:p>
          <a:p>
            <a:r>
              <a:rPr lang="ru-RU" b="1" dirty="0"/>
              <a:t>КТ: </a:t>
            </a:r>
            <a:r>
              <a:rPr lang="ru-RU" dirty="0"/>
              <a:t>эффективная методика лучевого исследования пострадавших в остром периоде, позволяющая визуализировать повреждение как костей основания, так и мягкотканных </a:t>
            </a:r>
            <a:r>
              <a:rPr lang="ru-RU" dirty="0" smtClean="0"/>
              <a:t>структур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8477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3321676" cy="4351338"/>
          </a:xfrm>
        </p:spPr>
        <p:txBody>
          <a:bodyPr/>
          <a:lstStyle/>
          <a:p>
            <a:r>
              <a:rPr lang="ru-RU" dirty="0"/>
              <a:t>Обзорные краниограммы. Вдавленный многооскольчатый перелом теменной кости с травматическим расхождением сагиттального и ламбдовидного швов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153" y="1225811"/>
            <a:ext cx="6954591" cy="4737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349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2265608" cy="4351338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Обзорная краниограмма. Линейный перелом лобной кости с распространением на верхнюю стенку правой глазницы (стрелка)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8777" y="112072"/>
            <a:ext cx="6143223" cy="6455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95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0228" y="0"/>
            <a:ext cx="2690425" cy="6858000"/>
          </a:xfrm>
        </p:spPr>
        <p:txBody>
          <a:bodyPr>
            <a:normAutofit fontScale="77500" lnSpcReduction="20000"/>
          </a:bodyPr>
          <a:lstStyle/>
          <a:p>
            <a:endParaRPr lang="ru-RU" dirty="0" smtClean="0"/>
          </a:p>
          <a:p>
            <a:r>
              <a:rPr lang="en-US" dirty="0" smtClean="0"/>
              <a:t>&lt;-- </a:t>
            </a:r>
            <a:r>
              <a:rPr lang="ru-RU" dirty="0" smtClean="0"/>
              <a:t>Компьютерная </a:t>
            </a:r>
            <a:r>
              <a:rPr lang="ru-RU" dirty="0"/>
              <a:t>томограмма в «костном окне». Многооскольчатый вдавленный перелом затылочной и теменной костей слева (стрелка)</a:t>
            </a:r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Компьютерная </a:t>
            </a:r>
            <a:r>
              <a:rPr lang="ru-RU" dirty="0"/>
              <a:t>томограмма головного мозга в «костном окне». Поперечный перелом пирамиды левой височной кости с распространением вдоль передней грани пирамиды (стрелки</a:t>
            </a:r>
            <a:r>
              <a:rPr lang="ru-RU" dirty="0" smtClean="0"/>
              <a:t>)</a:t>
            </a:r>
            <a:r>
              <a:rPr lang="en-US" dirty="0" smtClean="0"/>
              <a:t> --&gt;</a:t>
            </a:r>
          </a:p>
          <a:p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0654" y="0"/>
            <a:ext cx="5031346" cy="57053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4525431" cy="5975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918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01566" y="1825625"/>
            <a:ext cx="3652233" cy="4351338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Компьютерные томограммы головного мозга в «костном окне» (а), и SSD-реконструкция (б). Линейный перелом лобной кости справа с распространением на стенки лобной пазухи и правую глазницу (стрелки)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40" y="177900"/>
            <a:ext cx="7160653" cy="3904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053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Литература 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</a:t>
            </a:r>
          </a:p>
          <a:p>
            <a:r>
              <a:rPr lang="ru-RU" dirty="0"/>
              <a:t>3. Неврология и нейрохирургия : клинические рекомендации / ред. Е. И. Гусев, А. Н. Коновалов, А. Б. Гехт. - М. : ГЭОТАР-Медиа, 2007. – 368 с.</a:t>
            </a:r>
          </a:p>
          <a:p>
            <a:r>
              <a:rPr lang="ru-RU" dirty="0"/>
              <a:t>4.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5</a:t>
            </a:r>
            <a:r>
              <a:rPr lang="ru-RU" dirty="0" smtClean="0"/>
              <a:t>. </a:t>
            </a:r>
            <a:r>
              <a:rPr lang="ru-RU" dirty="0"/>
              <a:t>Кривошапкин А. Л. Диагностика и хирургическое лечение закрытой черепно-мозговой травмы: учебное пособие / А. Л. Кривошапкин, С. С Рабинович ; Новосиб. 1,0 5 гос. мед. ун-т. - Новосибирск: Сибмедиздат НГМУ, 2009. - 45 с.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307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433</Words>
  <Application>Microsoft Office PowerPoint</Application>
  <PresentationFormat>Widescreen</PresentationFormat>
  <Paragraphs>53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Переломы костей черепа.</vt:lpstr>
      <vt:lpstr>цель</vt:lpstr>
      <vt:lpstr>задачи– изучение лучевой диагностики заболеваний и повреждений черепа </vt:lpstr>
      <vt:lpstr>план</vt:lpstr>
      <vt:lpstr>PowerPoint Presentation</vt:lpstr>
      <vt:lpstr>Переломы костей свода черепа </vt:lpstr>
      <vt:lpstr>Переломы костей свода черепа</vt:lpstr>
      <vt:lpstr>Переломы основания черепа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Переломы костей черепа.</dc:title>
  <dc:creator>Тахи Тахи</dc:creator>
  <cp:lastModifiedBy>Тахи Тахи</cp:lastModifiedBy>
  <cp:revision>5</cp:revision>
  <dcterms:created xsi:type="dcterms:W3CDTF">2015-10-02T15:38:42Z</dcterms:created>
  <dcterms:modified xsi:type="dcterms:W3CDTF">2015-11-27T08:02:41Z</dcterms:modified>
</cp:coreProperties>
</file>