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8" r:id="rId5"/>
    <p:sldId id="257" r:id="rId6"/>
    <p:sldId id="258" r:id="rId7"/>
    <p:sldId id="259" r:id="rId8"/>
    <p:sldId id="260" r:id="rId9"/>
    <p:sldId id="261" r:id="rId10"/>
    <p:sldId id="262" r:id="rId11"/>
    <p:sldId id="265" r:id="rId12"/>
    <p:sldId id="264" r:id="rId13"/>
    <p:sldId id="263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38093-9957-4345-BDF4-397BBCB3E5A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D7E6-E096-44D2-9C76-D2C558552D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8430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38093-9957-4345-BDF4-397BBCB3E5A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D7E6-E096-44D2-9C76-D2C558552D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955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38093-9957-4345-BDF4-397BBCB3E5A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D7E6-E096-44D2-9C76-D2C558552D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500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38093-9957-4345-BDF4-397BBCB3E5A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D7E6-E096-44D2-9C76-D2C558552D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728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38093-9957-4345-BDF4-397BBCB3E5A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D7E6-E096-44D2-9C76-D2C558552D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638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38093-9957-4345-BDF4-397BBCB3E5A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D7E6-E096-44D2-9C76-D2C558552D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998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38093-9957-4345-BDF4-397BBCB3E5A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D7E6-E096-44D2-9C76-D2C558552D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560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38093-9957-4345-BDF4-397BBCB3E5A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D7E6-E096-44D2-9C76-D2C558552D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354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38093-9957-4345-BDF4-397BBCB3E5A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D7E6-E096-44D2-9C76-D2C558552D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523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38093-9957-4345-BDF4-397BBCB3E5A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D7E6-E096-44D2-9C76-D2C558552D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647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38093-9957-4345-BDF4-397BBCB3E5A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D7E6-E096-44D2-9C76-D2C558552D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738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38093-9957-4345-BDF4-397BBCB3E5A5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BD7E6-E096-44D2-9C76-D2C558552D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827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Ушибы головного мозга.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668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Цель лекции – изучение основных понятий УГМ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00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Задачи – обучение ординаторов диагностике и тактике лечения тяжелой ЧМТ.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5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21839"/>
            <a:ext cx="10515600" cy="4351338"/>
          </a:xfrm>
        </p:spPr>
        <p:txBody>
          <a:bodyPr/>
          <a:lstStyle/>
          <a:p>
            <a:r>
              <a:rPr lang="ru-RU" dirty="0" smtClean="0"/>
              <a:t>Основные понятия</a:t>
            </a:r>
          </a:p>
          <a:p>
            <a:r>
              <a:rPr lang="ru-RU" dirty="0" smtClean="0"/>
              <a:t>Ушибы легкой степени тяжести</a:t>
            </a:r>
          </a:p>
          <a:p>
            <a:r>
              <a:rPr lang="ru-RU" dirty="0"/>
              <a:t>Ушибы </a:t>
            </a:r>
            <a:r>
              <a:rPr lang="ru-RU" dirty="0" smtClean="0"/>
              <a:t>средней </a:t>
            </a:r>
            <a:r>
              <a:rPr lang="ru-RU" dirty="0"/>
              <a:t>степени тяжести</a:t>
            </a:r>
          </a:p>
          <a:p>
            <a:r>
              <a:rPr lang="ru-RU" dirty="0"/>
              <a:t>Ушибы </a:t>
            </a:r>
            <a:r>
              <a:rPr lang="ru-RU" dirty="0" smtClean="0"/>
              <a:t>тяжелой </a:t>
            </a:r>
            <a:r>
              <a:rPr lang="ru-RU" dirty="0"/>
              <a:t>степени тяжести</a:t>
            </a:r>
          </a:p>
          <a:p>
            <a:r>
              <a:rPr lang="ru-RU" smtClean="0"/>
              <a:t>Сдавление мозга 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388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 </a:t>
            </a:r>
            <a:r>
              <a:rPr lang="ru-RU" dirty="0" smtClean="0"/>
              <a:t>Для</a:t>
            </a:r>
            <a:r>
              <a:rPr lang="ru-RU" b="1" dirty="0" smtClean="0"/>
              <a:t> ушиба </a:t>
            </a:r>
            <a:r>
              <a:rPr lang="ru-RU" b="1" dirty="0"/>
              <a:t>мозга </a:t>
            </a:r>
            <a:r>
              <a:rPr lang="ru-RU" dirty="0"/>
              <a:t>характерны макроструктурные повреждения мозгового вещества различной степени (геморрагия, деструкция), а также субарахноидальные кровоизлияния, переломы костей свода и основания черепа. Повреждения могут быть локальными или диффузными. Диффузные повреждения мозга отличаются от сотрясения разрывами аксонов в белом веществе, базальных ядрах и стволе мозга, мелкоочаговыми кровоизлияниями в срединных структурах</a:t>
            </a:r>
          </a:p>
        </p:txBody>
      </p:sp>
    </p:spTree>
    <p:extLst>
      <p:ext uri="{BB962C8B-B14F-4D97-AF65-F5344CB8AC3E}">
        <p14:creationId xmlns:p14="http://schemas.microsoft.com/office/powerpoint/2010/main" val="112669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/>
              <a:t>Ушиб мозга легкой степени тяжести 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характеризуется </a:t>
            </a:r>
            <a:r>
              <a:rPr lang="ru-RU" dirty="0"/>
              <a:t>выключением сознания после травмы в пределах от нескольких минут до нескольких десятков минут. По восстановлении сознания характерны жалобы на головную боль, головокружение, тошноту. Как правило, отмечается ретро-, кон-, антероградная амнезия. Рвота чаще повторная. Жизненно важные функции не страдают. Может встречаться умеренная брадиили тахикардия, иногда - артериальная гипертензия.</a:t>
            </a:r>
          </a:p>
          <a:p>
            <a:r>
              <a:rPr lang="ru-RU" dirty="0"/>
              <a:t>Неврологическая симптоматика обычно мягкая (нистагм, легкая анизокория, пирамидная недостаточность, менингеальные симптомы и др.), регрессирует на 2-3-й нед после травмы. В отличие от сотрясения </a:t>
            </a:r>
            <a:r>
              <a:rPr lang="ru-RU" dirty="0" smtClean="0"/>
              <a:t>голов</a:t>
            </a:r>
            <a:r>
              <a:rPr lang="ru-RU" dirty="0"/>
              <a:t>ного мозга возможны переломы костей свода черепа и субарахноидальное кровоизлияние.</a:t>
            </a:r>
          </a:p>
          <a:p>
            <a:r>
              <a:rPr lang="ru-RU" dirty="0"/>
              <a:t>КТ часто выявляет зону пониженной плотности вещества мозга, соответствующую отеку. Отек мозга может быть локальным, долевым, полушарным; проявляется также в виде сужения ликворных пространств. Эти изменения обнаруживаются уже в первые часы после травмы, обычно достигают максимума на третьи сутки и исчезают через 2 нед. Патоморфологически ушиб мозга легкой степени характеризуется участками локального отека вещества мозга, точечными диапедезными геморрагиями, ограниченными разрывами мелких пиальных сосудов.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488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/>
              <a:t>Ушиб мозга средней степени тяжести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i="1" dirty="0"/>
              <a:t> </a:t>
            </a:r>
            <a:r>
              <a:rPr lang="ru-RU" dirty="0"/>
              <a:t>характеризуется выключением сознания после травмы продолжительностью от нескольких десятков минут до нескольких часов. Выражена кон-, ретро-, антероградная амнезия. Головная боль сильная; отмечаются многократная рвота, иногда нарушения психики. Возможны преходящие расстройства жизненно важных функций: брадиили тахикардия, повышение артериального давления, тахипноэ без нарушений ритма дыхания и проходимости трахеобронхиального дерева, субфебрилитет. Часто выражены менингеальные симптомы. Встречаются стволовые симптомы: нистагм, зрачковые и глазодвигательные нарушения, изменение мышечного тонуса и сухожильных рефлексов, двусторонние патологические симптомы, парезы конечностей, расстройства чувствительности, речи. Эти симптомы постепенно сглаживаются в течение 3-5 нед, но могут держаться и более длительно. Нередко наблюдаются переломы костей свода черепа, а также значительное субарахноидальное кровоизлияние.</a:t>
            </a:r>
          </a:p>
          <a:p>
            <a:r>
              <a:rPr lang="ru-RU" dirty="0"/>
              <a:t>При КТ выявляют очаговые изменения в виде некомпактно расположенных в зоне пониженной плотности высокоплотных мелких включений либо умеренного гомогенного повышения плотности, что соответствует мелким кровоизлияниям в зоне ушиба или </a:t>
            </a:r>
            <a:r>
              <a:rPr lang="ru-RU" dirty="0" smtClean="0"/>
              <a:t>умеренному геморрагическому </a:t>
            </a:r>
            <a:r>
              <a:rPr lang="ru-RU" dirty="0"/>
              <a:t>пропитыванию мозговой ткани без грубой ее деструкции. Патоморфологически ушиб мозга средней степени тяжести характеризуется мелкоочаговыми кровоизлияниями, участками геморрагического пропитывания мозговой ткани с небольшими очажками размягчения при сохранности конфигурации борозд и извилин и связи с мягкими мозговыми оболочками.</a:t>
            </a:r>
          </a:p>
        </p:txBody>
      </p:sp>
    </p:spTree>
    <p:extLst>
      <p:ext uri="{BB962C8B-B14F-4D97-AF65-F5344CB8AC3E}">
        <p14:creationId xmlns:p14="http://schemas.microsoft.com/office/powerpoint/2010/main" val="197069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/>
              <a:t>Ушиб мозга тяжелой степени 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характеризуется </a:t>
            </a:r>
            <a:r>
              <a:rPr lang="ru-RU" dirty="0"/>
              <a:t>выключением сознания после травмы продолжительностью от нескольких часов до нескольких недель. Часто выражено двигательное возбуждение. Наблюдаются тяжелые нарушения жизненно важных функций: артериальная гипертензия или гипотензия, брадиили тахикардия, расстройства частоты и ритма дыхания, которые могут сопровождаться нарушениями проходимости верхних дыхательных путей. Характерна гипертермия. Обнаруживаются стойкие стволовые симптомы: плавающие движения глазных яблок, парезы взора, двусторонний мидриаз или миоз, симптом Гертвига-Мажанди, расходящееся или сходящееся косоглазие, нистагм, дисфония, дисфагия, меняющийся мышечный тонус, децеребрационная ригидность, угнетение или повышение сухожильных рефлексов и рефлексов со слизистых и кожных покровов, двусторонние патологические симптомы. Могут выявляться парезы или параличи конечностей, подкорковые нарушения мышечного тонуса, рефлексы орального автоматизма. Иногда отмечаются фокальные или генерализованные эпилептические приступы. Общемозговые и осо- бенно очаговые симптомы регрессируют медленно, часто формируются грубые остаточные явления, прежде всего со стороны двигательной и психической сфер. Наблюдаются переломы свода и основания черепа, а также массивное субарахноидальное </a:t>
            </a:r>
            <a:r>
              <a:rPr lang="ru-RU" dirty="0" smtClean="0"/>
              <a:t>кровоизлияние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689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При ушибах тяжелой степени КТ выявляет в </a:t>
            </a:r>
            <a:r>
              <a:rPr lang="ru-RU" baseline="30000" dirty="0"/>
              <a:t>1</a:t>
            </a:r>
            <a:r>
              <a:rPr lang="ru-RU" dirty="0"/>
              <a:t>/</a:t>
            </a:r>
            <a:r>
              <a:rPr lang="ru-RU" baseline="-25000" dirty="0"/>
              <a:t>3</a:t>
            </a:r>
            <a:r>
              <a:rPr lang="ru-RU" dirty="0"/>
              <a:t> наблюдений очаговые поражения мозга в виде зоны неоднородного повышения плотности. В динамике происходит постепенное уменьшение объема участков уплотнения, их слияния и превращения в гомогенную массу, которая становится изоденсивной и может «исчезнуть» на 10- 14-е сут. Объемный эффект патологического субстрата регрессирует медленнее и исчезает к 30-40-му дню после травмы и свидетельствует о рассасывании патологического субстрата и формировании на его месте зон атрофии или кистозных полостей. В половине случаев отмечаются очаги интенсивного гомогенного повышения плотности с нечеткими границами. В динамике отмечается постепенное и одновременное уменьшение размеров участка деструкции, его плотности и обусловленного им объемного дефекта на протяжении 4-5 нед</a:t>
            </a:r>
            <a:r>
              <a:rPr lang="ru-RU" dirty="0" smtClean="0"/>
              <a:t>.</a:t>
            </a:r>
          </a:p>
          <a:p>
            <a:r>
              <a:rPr lang="ru-RU" dirty="0"/>
              <a:t>Патоморфологически тяжелый ушиб мозга - это участки травматического разрушения мозговой ткани с образованием детрита, множественных геморрагий (жидкая кровь и сгустки) при утрате конфигурации борозд и извилин и разрыве связей с мягкими мозговыми </a:t>
            </a:r>
            <a:r>
              <a:rPr lang="ru-RU" dirty="0" smtClean="0"/>
              <a:t>оболочками.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8407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i="1" dirty="0"/>
              <a:t>Сдавление мозга </a:t>
            </a:r>
            <a:r>
              <a:rPr lang="ru-RU" dirty="0"/>
              <a:t>вызывает опасное для жизни нарастание общемозговых (появление или углубление нарушения сознания, усиление головной боли, повторная рвота, психомоторное возбуждение), очаговых (появление или углубление гемипареза, одностороннего мидриаза, фокальных эпилептических приступов) и стволовых симптомов (появление или углубление брадикардии, повышение арте- риального давления, ограничение взора вверх, тонический спонтанный нистагм, двусторонние патологические симптомы) через некоторый промежуток времени после травмы либо непосредственно после нее</a:t>
            </a:r>
            <a:r>
              <a:rPr lang="ru-RU" dirty="0" smtClean="0"/>
              <a:t>.</a:t>
            </a:r>
          </a:p>
          <a:p>
            <a:r>
              <a:rPr lang="ru-RU" dirty="0"/>
              <a:t>Среди причин сдавления на первом месте стоят внутричерепные гематомы (эпидуральные, субдуральные, внутримозговые, </a:t>
            </a:r>
            <a:r>
              <a:rPr lang="ru-RU" dirty="0" smtClean="0"/>
              <a:t>внутри</a:t>
            </a:r>
            <a:r>
              <a:rPr lang="ru-RU" dirty="0"/>
              <a:t>желудочковые). Далее следуют вдавленные переломы костей черепа, очаги размозжения мозга, субдуральные гигромы, пневмоцефалия. Таким образом, сдавление мозга характеризуется периодичностью течения: момент травмы, светлый промежуток, нарастание или усиление общемозговых и очаговых симптомов.</a:t>
            </a:r>
          </a:p>
        </p:txBody>
      </p:sp>
    </p:spTree>
    <p:extLst>
      <p:ext uri="{BB962C8B-B14F-4D97-AF65-F5344CB8AC3E}">
        <p14:creationId xmlns:p14="http://schemas.microsoft.com/office/powerpoint/2010/main" val="3280743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2896673" cy="4351338"/>
          </a:xfrm>
        </p:spPr>
        <p:txBody>
          <a:bodyPr/>
          <a:lstStyle/>
          <a:p>
            <a:r>
              <a:rPr lang="ru-RU" dirty="0"/>
              <a:t>КТ головного мозга. Двусторонние хронические субдуральные гематомы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979" y="171456"/>
            <a:ext cx="5827910" cy="6520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086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5175" cy="4992486"/>
          </a:xfrm>
        </p:spPr>
        <p:txBody>
          <a:bodyPr>
            <a:normAutofit/>
          </a:bodyPr>
          <a:lstStyle/>
          <a:p>
            <a:r>
              <a:rPr lang="ru-RU" sz="3200" dirty="0"/>
              <a:t>КТ головного мозга. Острая эпидуральная гематома в левой затылочной области с дислокацией головного мозга и его сдавлением.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6862" y="120895"/>
            <a:ext cx="5482910" cy="6382935"/>
          </a:xfrm>
        </p:spPr>
      </p:pic>
    </p:spTree>
    <p:extLst>
      <p:ext uri="{BB962C8B-B14F-4D97-AF65-F5344CB8AC3E}">
        <p14:creationId xmlns:p14="http://schemas.microsoft.com/office/powerpoint/2010/main" val="94704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05353" y="429520"/>
            <a:ext cx="4515118" cy="4850819"/>
          </a:xfrm>
        </p:spPr>
        <p:txBody>
          <a:bodyPr>
            <a:normAutofit/>
          </a:bodyPr>
          <a:lstStyle/>
          <a:p>
            <a:r>
              <a:rPr lang="ru-RU" sz="2800" dirty="0"/>
              <a:t>КТ головного мозга. Ушиб головного мозга тяжелой степени, внутримозговые гематомы обеих лобных долей</a:t>
            </a:r>
            <a:br>
              <a:rPr lang="ru-RU" sz="2800" dirty="0"/>
            </a:br>
            <a:r>
              <a:rPr lang="ru-RU" sz="2800" dirty="0"/>
              <a:t>ного мозга возможны переломы костей свода черепа и субарахноидальное кровоизлияние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56" y="206877"/>
            <a:ext cx="6473105" cy="6103771"/>
          </a:xfrm>
        </p:spPr>
      </p:pic>
    </p:spTree>
    <p:extLst>
      <p:ext uri="{BB962C8B-B14F-4D97-AF65-F5344CB8AC3E}">
        <p14:creationId xmlns:p14="http://schemas.microsoft.com/office/powerpoint/2010/main" val="419287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</a:t>
            </a:r>
          </a:p>
          <a:p>
            <a:r>
              <a:rPr lang="ru-RU" dirty="0"/>
              <a:t>3. 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5</a:t>
            </a:r>
            <a:r>
              <a:rPr lang="ru-RU" dirty="0" smtClean="0"/>
              <a:t>. </a:t>
            </a:r>
            <a:r>
              <a:rPr lang="ru-RU" dirty="0"/>
              <a:t>Кривошапкин А. Л. Диагностика и хирургическое лечение закрытой черепно-мозговой травмы: учебное пособие / А. Л. Кривошапкин, С. С Рабинович ; Новосиб. 1,0 5 гос. мед. ун-т. - Новосибирск: Сибмедиздат НГМУ, 2009. - 45 с.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29715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685</Words>
  <Application>Microsoft Office PowerPoint</Application>
  <PresentationFormat>Widescreen</PresentationFormat>
  <Paragraphs>33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Ушибы головного мозга.</vt:lpstr>
      <vt:lpstr>Цель лекции – изучение основных понятий УГМ</vt:lpstr>
      <vt:lpstr>Задачи – обучение ординаторов диагностике и тактике лечения тяжелой ЧМТ. </vt:lpstr>
      <vt:lpstr>план</vt:lpstr>
      <vt:lpstr>PowerPoint Presentation</vt:lpstr>
      <vt:lpstr>Ушиб мозга легкой степени тяжести </vt:lpstr>
      <vt:lpstr>Ушиб мозга средней степени тяжести</vt:lpstr>
      <vt:lpstr>Ушиб мозга тяжелой степени </vt:lpstr>
      <vt:lpstr>PowerPoint Presentation</vt:lpstr>
      <vt:lpstr>PowerPoint Presentation</vt:lpstr>
      <vt:lpstr>PowerPoint Presentation</vt:lpstr>
      <vt:lpstr>КТ головного мозга. Острая эпидуральная гематома в левой затылочной области с дислокацией головного мозга и его сдавлением.</vt:lpstr>
      <vt:lpstr>КТ головного мозга. Ушиб головного мозга тяжелой степени, внутримозговые гематомы обеих лобных долей ного мозга возможны переломы костей свода черепа и субарахноидальное кровоизлияние 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Ушибы головного мозга.</dc:title>
  <dc:creator>Тахи Тахи</dc:creator>
  <cp:lastModifiedBy>Тахи Тахи</cp:lastModifiedBy>
  <cp:revision>5</cp:revision>
  <dcterms:created xsi:type="dcterms:W3CDTF">2015-10-02T16:12:03Z</dcterms:created>
  <dcterms:modified xsi:type="dcterms:W3CDTF">2015-11-27T08:13:58Z</dcterms:modified>
</cp:coreProperties>
</file>