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562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0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830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248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765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29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744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497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507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028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559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8E596-8290-4418-B90F-EA9A6367006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36D39-BCA8-4242-BD89-F23F2919E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15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Черепно-мозговая травма у </a:t>
            </a:r>
            <a:r>
              <a:rPr lang="ru-RU" dirty="0" smtClean="0"/>
              <a:t>детей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612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Разобрать ЧМТ у детей как патологию ЦНС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72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Изучение особенностей патогенеза, клиники, терапии при ЧМТ в детском возрасте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587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Клиника</a:t>
            </a:r>
          </a:p>
          <a:p>
            <a:r>
              <a:rPr lang="ru-RU" dirty="0" smtClean="0"/>
              <a:t>Диагностика</a:t>
            </a:r>
          </a:p>
          <a:p>
            <a:r>
              <a:rPr lang="ru-RU" dirty="0" smtClean="0"/>
              <a:t>Терапия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700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Клиническая картина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- факт удара головой (или по голове);</a:t>
            </a:r>
          </a:p>
          <a:p>
            <a:r>
              <a:rPr lang="ru-RU" dirty="0"/>
              <a:t>- визуально определяемые повреждения мягких тканей головы, костей черепа;</a:t>
            </a:r>
          </a:p>
          <a:p>
            <a:r>
              <a:rPr lang="ru-RU" dirty="0"/>
              <a:t>- объективные признаки перелома основания черепа;</a:t>
            </a:r>
          </a:p>
          <a:p>
            <a:r>
              <a:rPr lang="ru-RU" dirty="0"/>
              <a:t>- нарушения сознания и памяти;</a:t>
            </a:r>
          </a:p>
          <a:p>
            <a:r>
              <a:rPr lang="ru-RU" dirty="0"/>
              <a:t>- головная боль, рвота;</a:t>
            </a:r>
          </a:p>
          <a:p>
            <a:r>
              <a:rPr lang="ru-RU" dirty="0"/>
              <a:t>- симптомы поражения черепных нервов;</a:t>
            </a:r>
          </a:p>
          <a:p>
            <a:r>
              <a:rPr lang="ru-RU" dirty="0"/>
              <a:t>- признаки очаговых поражений головного мозга;</a:t>
            </a:r>
          </a:p>
          <a:p>
            <a:r>
              <a:rPr lang="ru-RU" dirty="0"/>
              <a:t>- симптомы поражения ствола и (или) оболочек головного мозга. Специфика клинического течения травмы головного мозга у детей</a:t>
            </a:r>
          </a:p>
          <a:p>
            <a:r>
              <a:rPr lang="ru-RU" dirty="0"/>
              <a:t>нередко выражается в отсутствие ярких неврологических симптомов при осмотре или спустя несколько часов после легкой травмы мозга.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178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Отличия клинических проявлений черепно-мозговой травмы у детей: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-</a:t>
            </a:r>
            <a:r>
              <a:rPr lang="ru-RU" dirty="0"/>
              <a:t> дети младшего возраста очень редко теряют сознание при получении легкой травмы, а дети старшего возраста - только в 57% случаев;</a:t>
            </a:r>
          </a:p>
          <a:p>
            <a:r>
              <a:rPr lang="ru-RU" dirty="0"/>
              <a:t>- дети дают неотчетливую и чрезмерно субъективную интерпретацию неврологической картины;</a:t>
            </a:r>
          </a:p>
          <a:p>
            <a:r>
              <a:rPr lang="ru-RU" dirty="0"/>
              <a:t>- неврологическая симптоматика изменяется и пропадает весьма быстро;</a:t>
            </a:r>
          </a:p>
          <a:p>
            <a:r>
              <a:rPr lang="ru-RU" dirty="0"/>
              <a:t>- преобладают общемозговые симптомы над очаговыми;</a:t>
            </a:r>
          </a:p>
          <a:p>
            <a:r>
              <a:rPr lang="ru-RU" dirty="0"/>
              <a:t>- у детей младшего возраста при субарахноидальных кровоизлияниях отсутствуют симптомы раздражения мозговых оболочек;</a:t>
            </a:r>
          </a:p>
          <a:p>
            <a:r>
              <a:rPr lang="ru-RU" dirty="0"/>
              <a:t>- относительно редко возникают внутричерепные гематомы, но довольно часто - отек головного мозга;</a:t>
            </a:r>
          </a:p>
          <a:p>
            <a:r>
              <a:rPr lang="ru-RU" dirty="0"/>
              <a:t>- неврологические симптомы хорошо регрессируют.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541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Нарушения сознания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 </a:t>
            </a:r>
            <a:r>
              <a:rPr lang="ru-RU" b="1" dirty="0"/>
              <a:t>Ясное сознание. </a:t>
            </a:r>
            <a:r>
              <a:rPr lang="ru-RU" dirty="0"/>
              <a:t>Ребенок полностью ориентирован, адекватен и активен.</a:t>
            </a:r>
          </a:p>
          <a:p>
            <a:r>
              <a:rPr lang="ru-RU" dirty="0"/>
              <a:t>•  </a:t>
            </a:r>
            <a:r>
              <a:rPr lang="ru-RU" b="1" dirty="0"/>
              <a:t>Умеренное оглушение. </a:t>
            </a:r>
            <a:r>
              <a:rPr lang="ru-RU" dirty="0"/>
              <a:t>Ребенок в сознании, частично ориентирован, на вопросы отвечает достаточно правильно, но неохотно и односложно, сонлив.</a:t>
            </a:r>
          </a:p>
          <a:p>
            <a:r>
              <a:rPr lang="ru-RU" dirty="0"/>
              <a:t>•  </a:t>
            </a:r>
            <a:r>
              <a:rPr lang="ru-RU" b="1" dirty="0"/>
              <a:t>Выраженное оглушение. </a:t>
            </a:r>
            <a:r>
              <a:rPr lang="ru-RU" dirty="0"/>
              <a:t>Ребенок в сознании, но глаза закрыты, дезориентирован, отвечает только на простые вопросы, но односложно и не сразу (лишь после повторных просьб), выполняет простые команды, сонлив.</a:t>
            </a:r>
          </a:p>
          <a:p>
            <a:r>
              <a:rPr lang="ru-RU" dirty="0"/>
              <a:t>•  </a:t>
            </a:r>
            <a:r>
              <a:rPr lang="ru-RU" b="1" dirty="0"/>
              <a:t>Сопор. </a:t>
            </a:r>
            <a:r>
              <a:rPr lang="ru-RU" dirty="0"/>
              <a:t>Ребенок без сознания, глаза закрыты. Открывает глаза лишь на боль и оклик. Контакта с больным установить не удается. Хорошо локализует боль - отдергивает конечность при инъекции, защищается. Доминируют сгибательные движения в конечностях.</a:t>
            </a:r>
          </a:p>
          <a:p>
            <a:r>
              <a:rPr lang="ru-RU" dirty="0"/>
              <a:t>•  </a:t>
            </a:r>
            <a:r>
              <a:rPr lang="ru-RU" b="1" dirty="0"/>
              <a:t>Умеренная кома. </a:t>
            </a:r>
            <a:r>
              <a:rPr lang="ru-RU" dirty="0"/>
              <a:t>Ребенок без сознания (в состоянии «непробуждаемости»), на боль реагирует общей реакцией (вздрагивает, проявляет беспокойство), но не локализует ее и не защищается. Витальные функции устойчивы, параметры работы органов и систем хорошие.</a:t>
            </a:r>
          </a:p>
          <a:p>
            <a:r>
              <a:rPr lang="ru-RU" dirty="0"/>
              <a:t>•  </a:t>
            </a:r>
            <a:r>
              <a:rPr lang="ru-RU" b="1" dirty="0"/>
              <a:t>Глубокая кома. </a:t>
            </a:r>
            <a:r>
              <a:rPr lang="ru-RU" dirty="0"/>
              <a:t>Ребенок без сознания (в состоянии «непробуждаемости»), не реагирует на боль. Развивается мышечная гипотония. доминирует тонус разгибателей.</a:t>
            </a:r>
          </a:p>
          <a:p>
            <a:r>
              <a:rPr lang="ru-RU" dirty="0"/>
              <a:t>•  </a:t>
            </a:r>
            <a:r>
              <a:rPr lang="ru-RU" b="1" dirty="0"/>
              <a:t>Запредельная кома. </a:t>
            </a:r>
            <a:r>
              <a:rPr lang="ru-RU" dirty="0"/>
              <a:t>Ребенок без сознания (в состоянии «непробуждаемости»), не реагирует на боль, порой совершает спонтанные разгибательные движения. Сохраняются мышечная гипотония и арефлексия. Витальные функции грубо нарушены: нет самостоятельного дыхания, пульс 120 в минуту, АД 70 мм рт.ст. и ниже.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174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335" y="206062"/>
            <a:ext cx="11160617" cy="6176963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3000" b="1" dirty="0"/>
              <a:t>Расстройства памяти</a:t>
            </a:r>
            <a:endParaRPr lang="ru-RU" sz="30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Расстройства памяти возникают у пострадавших со среднетяжелой и тяжелой степенью ушибов мозга, после длительной потери сознания. Если ребенок не помнит событий, произошедших до травмы, - это ретроградная амнезия, после травмы - антероградная амнезия.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b="1" dirty="0"/>
              <a:t>Головная боль</a:t>
            </a:r>
            <a:endParaRPr lang="ru-RU" sz="30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Голова болит практически у всех пострадавших, за исключением детей младше 2 лет. Боль носит диффузный характер и при легкой травме не мучительная, стихающая в покое и не требующая применения анальгетиков.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b="1" dirty="0"/>
              <a:t>Рвота</a:t>
            </a:r>
            <a:endParaRPr lang="ru-RU" sz="30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Возникает у всех пострадавших. При легкой травме она, как правило, однократная, при тяжелой - многократная (повторная).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b="1" dirty="0"/>
              <a:t>Симптомы поражения черепных нервов</a:t>
            </a:r>
            <a:endParaRPr lang="ru-RU" sz="30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•  Вялая реакция зрачков на свет (при тяжелой черепно-мозговой травме реакция отсутствует).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•  Равномерно расширенные или суженные зрачки.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•  Анизокория (симптом дислокации головного мозга при внутричерепной гематоме или тяжелом базальном ушибе).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•  Девиация языка.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•  Асимметрия лица при зажмуривании и оскаливании (стойкая асимметрия лица свидетельствует о среднетяжелой или тяжелой черепно-мозговой травме</a:t>
            </a:r>
            <a:r>
              <a:rPr lang="ru-RU" sz="3000" dirty="0" smtClean="0"/>
              <a:t>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b="1" dirty="0"/>
              <a:t>Рефлексы и мышечный тонус</a:t>
            </a:r>
            <a:endParaRPr lang="ru-RU" sz="30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Роговичные рефлексы либо снижаются, либо </a:t>
            </a:r>
            <a:r>
              <a:rPr lang="ru-RU" sz="3000" dirty="0" smtClean="0"/>
              <a:t>исчезают.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 smtClean="0"/>
              <a:t>Мышечный тонус переменчив: от умеренной гипотонии при легкой травме, до повышения тонуса в разгибателях туловища и конечностей при тяжелой.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b="1" dirty="0" smtClean="0"/>
              <a:t>Частота </a:t>
            </a:r>
            <a:r>
              <a:rPr lang="ru-RU" sz="3000" b="1" dirty="0"/>
              <a:t>пульса и температура тела</a:t>
            </a:r>
            <a:endParaRPr lang="ru-RU" sz="30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Частота пульса меняется в больших пределах. Брадикардия свидетельствует о прогрессирующей внутричерепной гипертензии - сдавлении мозга гематомой.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000" dirty="0"/>
              <a:t>Температура тела при легкой черепно-мозговой травме обычно остается нормальной. При субарахноидальном кровоизлиянии температура может повысится до субфебрильной, а при диэнцефальной форме тяжелого ушиба мозга - до 40-42 °С.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223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Особенности диагностики черепно-мозговых травм у детей первого года жизни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Острый </a:t>
            </a:r>
            <a:r>
              <a:rPr lang="ru-RU" dirty="0"/>
              <a:t>период протекает быстро, преобладают общемозговые симптомы. Иногда общемозговые и очаговые симптомы могут отсутствовать.</a:t>
            </a:r>
          </a:p>
          <a:p>
            <a:r>
              <a:rPr lang="ru-RU" dirty="0"/>
              <a:t>Критерии постановки диагноза:</a:t>
            </a:r>
          </a:p>
          <a:p>
            <a:r>
              <a:rPr lang="ru-RU" dirty="0"/>
              <a:t>- пронзительный крик или кратковременное апноэ в момент травмы;</a:t>
            </a:r>
          </a:p>
          <a:p>
            <a:r>
              <a:rPr lang="ru-RU" dirty="0"/>
              <a:t>- судорожная готовность;</a:t>
            </a:r>
          </a:p>
          <a:p>
            <a:r>
              <a:rPr lang="ru-RU" dirty="0"/>
              <a:t>- появление двигательных автоматизмов (сосательный, жевательный и др.);</a:t>
            </a:r>
          </a:p>
          <a:p>
            <a:r>
              <a:rPr lang="ru-RU" dirty="0"/>
              <a:t>- срыгивание или рвота;</a:t>
            </a:r>
          </a:p>
          <a:p>
            <a:r>
              <a:rPr lang="ru-RU" dirty="0"/>
              <a:t>- вегетативные нарушения (гипергидроз, тахикардия, лихорадка);</a:t>
            </a:r>
          </a:p>
          <a:p>
            <a:r>
              <a:rPr lang="ru-RU" dirty="0"/>
              <a:t>- нарушение сна.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728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Диагностика степени тяжести черепно-мозговой травмы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• </a:t>
            </a:r>
            <a:r>
              <a:rPr lang="ru-RU" dirty="0"/>
              <a:t> Для сотрясение головного мозга характерны:</a:t>
            </a:r>
          </a:p>
          <a:p>
            <a:r>
              <a:rPr lang="ru-RU" dirty="0"/>
              <a:t>- кратковременная (до 10 мин) потеря сознания (если от момента травмы до приезда бригады СМП прошло более 15 мин, то ребенок находится уже в сознании);</a:t>
            </a:r>
          </a:p>
          <a:p>
            <a:r>
              <a:rPr lang="ru-RU" dirty="0"/>
              <a:t>- ретроградная, реже антероградная амнезия;</a:t>
            </a:r>
          </a:p>
          <a:p>
            <a:r>
              <a:rPr lang="ru-RU" dirty="0"/>
              <a:t>- рвота (чаще 1-2-кратная);</a:t>
            </a:r>
          </a:p>
          <a:p>
            <a:r>
              <a:rPr lang="ru-RU" dirty="0"/>
              <a:t>- головная боль;</a:t>
            </a:r>
          </a:p>
          <a:p>
            <a:r>
              <a:rPr lang="ru-RU" dirty="0"/>
              <a:t>- отсутствие очаговой симптоматики.</a:t>
            </a:r>
          </a:p>
          <a:p>
            <a:r>
              <a:rPr lang="ru-RU" dirty="0"/>
              <a:t>•  При ушибе головного мозга возникают:</a:t>
            </a:r>
          </a:p>
          <a:p>
            <a:r>
              <a:rPr lang="ru-RU" dirty="0"/>
              <a:t>- потеря сознания более, чем на 30 мин (сознания нарушено в момент осмотра, если с момента травмы до приезда бригады прошло менее 30 мин);</a:t>
            </a:r>
          </a:p>
          <a:p>
            <a:r>
              <a:rPr lang="ru-RU" dirty="0"/>
              <a:t>- симптомы очагового поражения головного мозга;</a:t>
            </a:r>
          </a:p>
          <a:p>
            <a:r>
              <a:rPr lang="ru-RU" dirty="0"/>
              <a:t>- видимые переломы костей черепа;</a:t>
            </a:r>
          </a:p>
          <a:p>
            <a:r>
              <a:rPr lang="ru-RU" dirty="0"/>
              <a:t>- симптом «очков», ликворея или гемоликворея (подозрение на перелом основания черепа).</a:t>
            </a:r>
          </a:p>
          <a:p>
            <a:r>
              <a:rPr lang="ru-RU" dirty="0"/>
              <a:t>Для постановки диагноза ушиба головного мозга достаточно наличия в клинической картине хотя бы одного признака.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719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Сдавление головного мозга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Сдавление </a:t>
            </a:r>
            <a:r>
              <a:rPr lang="ru-RU" dirty="0"/>
              <a:t>головного мозга, как правило, сочетается с его ушибом. Основные причины сдавления головного мозга:</a:t>
            </a:r>
          </a:p>
          <a:p>
            <a:r>
              <a:rPr lang="ru-RU" dirty="0"/>
              <a:t>- внутричерепная гематома;</a:t>
            </a:r>
          </a:p>
          <a:p>
            <a:r>
              <a:rPr lang="ru-RU" dirty="0"/>
              <a:t>- вдавленный перелом костей черепа;</a:t>
            </a:r>
          </a:p>
          <a:p>
            <a:r>
              <a:rPr lang="ru-RU" dirty="0"/>
              <a:t>- отек головного мозга;</a:t>
            </a:r>
          </a:p>
          <a:p>
            <a:r>
              <a:rPr lang="ru-RU" dirty="0"/>
              <a:t>- субдуральная гигрома.</a:t>
            </a:r>
          </a:p>
          <a:p>
            <a:r>
              <a:rPr lang="ru-RU" dirty="0"/>
              <a:t>Основные клинические симптомы сдавления головного мозга:</a:t>
            </a:r>
          </a:p>
          <a:p>
            <a:r>
              <a:rPr lang="ru-RU" dirty="0"/>
              <a:t>- парезы конечностей (контралатеральный гемипарез);</a:t>
            </a:r>
          </a:p>
          <a:p>
            <a:r>
              <a:rPr lang="ru-RU" dirty="0"/>
              <a:t>- анизокория (гомолатеральный мидриаз);</a:t>
            </a:r>
          </a:p>
          <a:p>
            <a:r>
              <a:rPr lang="ru-RU" dirty="0"/>
              <a:t>- брадикардия;</a:t>
            </a:r>
          </a:p>
          <a:p>
            <a:r>
              <a:rPr lang="ru-RU" dirty="0"/>
              <a:t>- «светлый» промежуток - улучшение состояния ребенка после травмы с последующим ухудшением («светлый» промежуток может длиться от нескольких минут до нескольких дней).</a:t>
            </a:r>
          </a:p>
          <a:p>
            <a:pPr marL="0" indent="0">
              <a:buNone/>
            </a:pPr>
            <a:r>
              <a:rPr lang="ru-RU" sz="4400" b="1" dirty="0"/>
              <a:t>Дифференциальная диагностика</a:t>
            </a:r>
            <a:endParaRPr lang="ru-RU" sz="4400" dirty="0"/>
          </a:p>
          <a:p>
            <a:r>
              <a:rPr lang="ru-RU" dirty="0"/>
              <a:t>Черепно-мозговые травмы дифференцируют с опухолями головного мозга, гидроцефалией, аневризмами сосудов головного мозга, воспалительными заболеваниями головного мозга и его оболочек, отравлениями, комой при сахарном диабете.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889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Неотложная помощь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87" y="1120461"/>
            <a:ext cx="10980313" cy="5615189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ru-RU" sz="4900" dirty="0" smtClean="0"/>
              <a:t>• </a:t>
            </a:r>
            <a:r>
              <a:rPr lang="ru-RU" sz="4900" dirty="0"/>
              <a:t> Необходимо контролировать параметры ABC, начать оксигенотерапию воздушной смесью, содержащей 60-100% кислорода, наложить шейный воротник (при подозрении на травму шейного отдела позвоночника).</a:t>
            </a:r>
          </a:p>
          <a:p>
            <a:pPr marL="0" indent="0">
              <a:buNone/>
            </a:pPr>
            <a:r>
              <a:rPr lang="ru-RU" sz="4900" dirty="0"/>
              <a:t>•  При глубокой и запредельной коме следует интубировать трахею после внутривенного введения 0,1% раствора атропина (дозу определяют из расчета 0,1 мл на каждый год жизни ребенка, но не более 1 мл).</a:t>
            </a:r>
          </a:p>
          <a:p>
            <a:pPr marL="0" indent="0">
              <a:buNone/>
            </a:pPr>
            <a:r>
              <a:rPr lang="ru-RU" sz="4900" dirty="0"/>
              <a:t>•  При глубокой коме и при появлении признаков гипоксемии проводят ИВЛ.</a:t>
            </a:r>
          </a:p>
          <a:p>
            <a:pPr marL="0" indent="0">
              <a:buNone/>
            </a:pPr>
            <a:r>
              <a:rPr lang="ru-RU" sz="4900" dirty="0"/>
              <a:t>•  При запредельной коме проводят ИВЛ в режиме умеренной гипервентиляции.</a:t>
            </a:r>
          </a:p>
          <a:p>
            <a:pPr marL="0" indent="0">
              <a:buNone/>
            </a:pPr>
            <a:r>
              <a:rPr lang="ru-RU" sz="4900" dirty="0"/>
              <a:t>•  При снижении систолического АД ниже 60 мм рт. ст. начинают инфузионную терапию.</a:t>
            </a:r>
          </a:p>
          <a:p>
            <a:pPr marL="0" indent="0">
              <a:buNone/>
            </a:pPr>
            <a:r>
              <a:rPr lang="ru-RU" sz="4900" dirty="0"/>
              <a:t>•  При установлении диагноза ушиба головного мозга предпринимают меры для профилактики и лечения отека головного мозга:</a:t>
            </a:r>
          </a:p>
          <a:p>
            <a:pPr marL="0" indent="0">
              <a:buNone/>
            </a:pPr>
            <a:r>
              <a:rPr lang="ru-RU" sz="4900" dirty="0"/>
              <a:t>- при отсутствии АГ внутривенно или внутримышечно вводят дексаметазон (0,6-0,7 мг/кг массы тела) или преднизолон (5 мг кг массы тела);</a:t>
            </a:r>
          </a:p>
          <a:p>
            <a:pPr marL="0" indent="0">
              <a:buNone/>
            </a:pPr>
            <a:r>
              <a:rPr lang="ru-RU" sz="4900" dirty="0"/>
              <a:t>- при отсутствии артериальной гипотензии и симптомов сдавления головного мозга внутривенно или внутримышечно вводят фуросемид (1 мг/кг массы тела).</a:t>
            </a:r>
          </a:p>
          <a:p>
            <a:pPr marL="0" indent="0">
              <a:buNone/>
            </a:pPr>
            <a:r>
              <a:rPr lang="ru-RU" sz="4900" dirty="0"/>
              <a:t>•  При появлении у пострадавшего судорожного синдрома, психомоторного возбуждения или гипертермии терапию проводят согласно рекомендациям по лечению этих состояний.</a:t>
            </a:r>
          </a:p>
          <a:p>
            <a:pPr marL="0" indent="0">
              <a:buNone/>
            </a:pPr>
            <a:r>
              <a:rPr lang="ru-RU" sz="4900" dirty="0"/>
              <a:t>•  Показана гемостатическая терапия: внутривенно или внутримышечно вводят 1-2 мл раствора этамзилата.</a:t>
            </a:r>
          </a:p>
          <a:p>
            <a:pPr marL="0" indent="0">
              <a:buNone/>
            </a:pPr>
            <a:r>
              <a:rPr lang="ru-RU" sz="4900" dirty="0"/>
              <a:t>•  Для обезболивания применяют препараты, не угнетающие дыхательный центр (трамадол, метамизол натрия) либо угнетающие дыхательный центр (наркотические анальгетики показаны при сочетанной травме), но при обязательном проведении ИВЛ:</a:t>
            </a:r>
          </a:p>
          <a:p>
            <a:pPr marL="0" indent="0">
              <a:buNone/>
            </a:pPr>
            <a:r>
              <a:rPr lang="ru-RU" sz="4900" dirty="0"/>
              <a:t>- тримеперидин вводят внутривенно из расчета 0,1 мл на каждый год жизни (необходимо быть готовыми к интубации трахеи и проведению ИВЛ, так как возможно угнетение дыхания);</a:t>
            </a:r>
          </a:p>
          <a:p>
            <a:pPr marL="0" indent="0">
              <a:buNone/>
            </a:pPr>
            <a:r>
              <a:rPr lang="ru-RU" sz="4900" dirty="0"/>
              <a:t>- внутривенно вводят трамадол из расчета 2-3 мг/кг массы тела, или 50% раствор метамизола натрия из расчета 0,1 мл на каждый год жизни ребенка (10 мг/кг массы тела).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32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</a:t>
            </a:r>
            <a:r>
              <a:rPr lang="ru-RU" dirty="0"/>
              <a:t>Катэрино, Джеффри М.. Медицина неотложных состояний: пер. с англ.: учебное пособие / Дж. М. Катэрино, С. Кахан ; ред. Д. А. Струтынский. - 2-е изд. - М. : МЕДпресс-информ, 2008. – 336с.</a:t>
            </a:r>
            <a:endParaRPr lang="ru-RU" dirty="0" smtClean="0"/>
          </a:p>
          <a:p>
            <a:r>
              <a:rPr lang="ru-RU" dirty="0" smtClean="0"/>
              <a:t>6</a:t>
            </a:r>
            <a:r>
              <a:rPr lang="ru-RU" dirty="0"/>
              <a:t>. Кривошапкин А. Л. Диагностика и хирургическое лечение закрытой черепно-мозговой травмы: учебное пособие / А. Л. Кривошапкин, С. С Рабинович ; Новосиб. 1,0 5 гос. мед. ун-т. - Новосибирск: Сибмедиздат НГМУ, 2009. - 45 с</a:t>
            </a:r>
            <a:r>
              <a:rPr lang="ru-RU" dirty="0" smtClean="0"/>
              <a:t>.</a:t>
            </a:r>
          </a:p>
          <a:p>
            <a:r>
              <a:rPr lang="ru-RU" dirty="0" smtClean="0"/>
              <a:t>7. Актуальные </a:t>
            </a:r>
            <a:r>
              <a:rPr lang="ru-RU" dirty="0"/>
              <a:t>вопросы анестезиологии и реаниматологии [Электронный ресурс]: учебное пособие / И. В. Беркасова [и др.]. - Новосибирск: НГМУ, 2011.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636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532</Words>
  <Application>Microsoft Office PowerPoint</Application>
  <PresentationFormat>Widescreen</PresentationFormat>
  <Paragraphs>111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Черепно-мозговая травма у детей</vt:lpstr>
      <vt:lpstr>Цель </vt:lpstr>
      <vt:lpstr>Задачи </vt:lpstr>
      <vt:lpstr>план</vt:lpstr>
      <vt:lpstr>Клиническая картина</vt:lpstr>
      <vt:lpstr>Отличия клинических проявлений черепно-мозговой травмы у детей: </vt:lpstr>
      <vt:lpstr>Нарушения сознания</vt:lpstr>
      <vt:lpstr>PowerPoint Presentation</vt:lpstr>
      <vt:lpstr>Особенности диагностики черепно-мозговых травм у детей первого года жизни </vt:lpstr>
      <vt:lpstr>Диагностика степени тяжести черепно-мозговой травмы </vt:lpstr>
      <vt:lpstr>Сдавление головного мозга </vt:lpstr>
      <vt:lpstr>Неотложная помощь 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Черепно-мозговая травма у детей</dc:title>
  <dc:creator>Тахи Тахи</dc:creator>
  <cp:lastModifiedBy>Тахи Тахи</cp:lastModifiedBy>
  <cp:revision>6</cp:revision>
  <dcterms:created xsi:type="dcterms:W3CDTF">2015-10-02T18:34:57Z</dcterms:created>
  <dcterms:modified xsi:type="dcterms:W3CDTF">2015-11-27T08:16:16Z</dcterms:modified>
</cp:coreProperties>
</file>