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6" r:id="rId3"/>
    <p:sldId id="257" r:id="rId4"/>
    <p:sldId id="277" r:id="rId5"/>
    <p:sldId id="258" r:id="rId6"/>
    <p:sldId id="269" r:id="rId7"/>
    <p:sldId id="259" r:id="rId8"/>
    <p:sldId id="270" r:id="rId9"/>
    <p:sldId id="274" r:id="rId10"/>
    <p:sldId id="268" r:id="rId11"/>
    <p:sldId id="260" r:id="rId12"/>
    <p:sldId id="261" r:id="rId13"/>
    <p:sldId id="273" r:id="rId14"/>
    <p:sldId id="266" r:id="rId15"/>
    <p:sldId id="271" r:id="rId16"/>
    <p:sldId id="262" r:id="rId17"/>
    <p:sldId id="272" r:id="rId18"/>
    <p:sldId id="275" r:id="rId19"/>
    <p:sldId id="267" r:id="rId20"/>
    <p:sldId id="263" r:id="rId21"/>
    <p:sldId id="264" r:id="rId22"/>
    <p:sldId id="265" r:id="rId23"/>
    <p:sldId id="278"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ru-RU"/>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16692492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3093380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ru-RU"/>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CFEB148-1775-46B3-AD2D-3E6C3A0779EF}"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9370441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Date Placeholder 4"/>
          <p:cNvSpPr>
            <a:spLocks noGrp="1"/>
          </p:cNvSpPr>
          <p:nvPr>
            <p:ph type="dt" sz="half" idx="10"/>
          </p:nvPr>
        </p:nvSpPr>
        <p:spPr/>
        <p:txBody>
          <a:bodyPr/>
          <a:lstStyle/>
          <a:p>
            <a:fld id="{7CFEB148-1775-46B3-AD2D-3E6C3A0779EF}"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15659283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ru-RU"/>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Date Placeholder 6"/>
          <p:cNvSpPr>
            <a:spLocks noGrp="1"/>
          </p:cNvSpPr>
          <p:nvPr>
            <p:ph type="dt" sz="half" idx="10"/>
          </p:nvPr>
        </p:nvSpPr>
        <p:spPr/>
        <p:txBody>
          <a:bodyPr/>
          <a:lstStyle/>
          <a:p>
            <a:fld id="{7CFEB148-1775-46B3-AD2D-3E6C3A0779EF}" type="datetimeFigureOut">
              <a:rPr lang="ru-RU" smtClean="0"/>
              <a:t>27.11.2015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515751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Date Placeholder 2"/>
          <p:cNvSpPr>
            <a:spLocks noGrp="1"/>
          </p:cNvSpPr>
          <p:nvPr>
            <p:ph type="dt" sz="half" idx="10"/>
          </p:nvPr>
        </p:nvSpPr>
        <p:spPr/>
        <p:txBody>
          <a:bodyPr/>
          <a:lstStyle/>
          <a:p>
            <a:fld id="{7CFEB148-1775-46B3-AD2D-3E6C3A0779EF}" type="datetimeFigureOut">
              <a:rPr lang="ru-RU" smtClean="0"/>
              <a:t>27.11.2015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37402996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FEB148-1775-46B3-AD2D-3E6C3A0779EF}" type="datetimeFigureOut">
              <a:rPr lang="ru-RU" smtClean="0"/>
              <a:t>27.11.2015</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868765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FEB148-1775-46B3-AD2D-3E6C3A0779EF}"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033583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ru-RU"/>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CFEB148-1775-46B3-AD2D-3E6C3A0779EF}" type="datetimeFigureOut">
              <a:rPr lang="ru-RU" smtClean="0"/>
              <a:t>27.11.2015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24560343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10329790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10"/>
          </p:nvPr>
        </p:nvSpPr>
        <p:spPr/>
        <p:txBody>
          <a:bodyPr/>
          <a:lstStyle/>
          <a:p>
            <a:fld id="{7CFEB148-1775-46B3-AD2D-3E6C3A0779EF}" type="datetimeFigureOut">
              <a:rPr lang="ru-RU" smtClean="0"/>
              <a:t>27.11.2015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55B0580-8720-4EC0-83DA-1B973C64DF59}" type="slidenum">
              <a:rPr lang="ru-RU" smtClean="0"/>
              <a:t>‹#›</a:t>
            </a:fld>
            <a:endParaRPr lang="ru-RU"/>
          </a:p>
        </p:txBody>
      </p:sp>
    </p:spTree>
    <p:extLst>
      <p:ext uri="{BB962C8B-B14F-4D97-AF65-F5344CB8AC3E}">
        <p14:creationId xmlns:p14="http://schemas.microsoft.com/office/powerpoint/2010/main" val="938337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ru-RU"/>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FEB148-1775-46B3-AD2D-3E6C3A0779EF}" type="datetimeFigureOut">
              <a:rPr lang="ru-RU" smtClean="0"/>
              <a:t>27.11.2015</a:t>
            </a:fld>
            <a:endParaRPr lang="ru-RU"/>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55B0580-8720-4EC0-83DA-1B973C64DF59}" type="slidenum">
              <a:rPr lang="ru-RU" smtClean="0"/>
              <a:t>‹#›</a:t>
            </a:fld>
            <a:endParaRPr lang="ru-RU"/>
          </a:p>
        </p:txBody>
      </p:sp>
    </p:spTree>
    <p:extLst>
      <p:ext uri="{BB962C8B-B14F-4D97-AF65-F5344CB8AC3E}">
        <p14:creationId xmlns:p14="http://schemas.microsoft.com/office/powerpoint/2010/main" val="12416135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ru-RU" dirty="0"/>
              <a:t>Мозговые опухоли у детей.</a:t>
            </a:r>
          </a:p>
        </p:txBody>
      </p:sp>
      <p:sp>
        <p:nvSpPr>
          <p:cNvPr id="3" name="Subtitle 2"/>
          <p:cNvSpPr>
            <a:spLocks noGrp="1"/>
          </p:cNvSpPr>
          <p:nvPr>
            <p:ph type="subTitle" idx="1"/>
          </p:nvPr>
        </p:nvSpPr>
        <p:spPr/>
        <p:txBody>
          <a:bodyPr/>
          <a:lstStyle/>
          <a:p>
            <a:r>
              <a:rPr lang="ru-RU" dirty="0" smtClean="0"/>
              <a:t>Кафедра нейрохирургии НГМУ</a:t>
            </a:r>
          </a:p>
          <a:p>
            <a:endParaRPr lang="ru-RU" dirty="0"/>
          </a:p>
        </p:txBody>
      </p:sp>
    </p:spTree>
    <p:extLst>
      <p:ext uri="{BB962C8B-B14F-4D97-AF65-F5344CB8AC3E}">
        <p14:creationId xmlns:p14="http://schemas.microsoft.com/office/powerpoint/2010/main" val="6950884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цель</a:t>
            </a:r>
            <a:endParaRPr lang="ru-RU" dirty="0"/>
          </a:p>
        </p:txBody>
      </p:sp>
      <p:sp>
        <p:nvSpPr>
          <p:cNvPr id="3" name="Content Placeholder 2"/>
          <p:cNvSpPr>
            <a:spLocks noGrp="1"/>
          </p:cNvSpPr>
          <p:nvPr>
            <p:ph idx="1"/>
          </p:nvPr>
        </p:nvSpPr>
        <p:spPr/>
        <p:txBody>
          <a:bodyPr/>
          <a:lstStyle/>
          <a:p>
            <a:r>
              <a:rPr lang="ru-RU" dirty="0" smtClean="0"/>
              <a:t>Ознакомиться с тактикой ведения мозговых опухолей у детей. </a:t>
            </a:r>
            <a:endParaRPr lang="ru-RU" dirty="0"/>
          </a:p>
        </p:txBody>
      </p:sp>
    </p:spTree>
    <p:extLst>
      <p:ext uri="{BB962C8B-B14F-4D97-AF65-F5344CB8AC3E}">
        <p14:creationId xmlns:p14="http://schemas.microsoft.com/office/powerpoint/2010/main" val="7938597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задачи</a:t>
            </a:r>
            <a:endParaRPr lang="ru-RU" dirty="0"/>
          </a:p>
        </p:txBody>
      </p:sp>
      <p:sp>
        <p:nvSpPr>
          <p:cNvPr id="3" name="Content Placeholder 2"/>
          <p:cNvSpPr>
            <a:spLocks noGrp="1"/>
          </p:cNvSpPr>
          <p:nvPr>
            <p:ph idx="1"/>
          </p:nvPr>
        </p:nvSpPr>
        <p:spPr/>
        <p:txBody>
          <a:bodyPr/>
          <a:lstStyle/>
          <a:p>
            <a:r>
              <a:rPr lang="ru-RU" sz="3600" dirty="0"/>
              <a:t>Изучение особенностей патогенеза, клиники</a:t>
            </a:r>
            <a:r>
              <a:rPr lang="ru-RU" sz="3600" dirty="0" smtClean="0"/>
              <a:t>, диагностики, </a:t>
            </a:r>
            <a:r>
              <a:rPr lang="ru-RU" sz="3600" dirty="0"/>
              <a:t>терапии при </a:t>
            </a:r>
            <a:r>
              <a:rPr lang="ru-RU" sz="3600" dirty="0" smtClean="0"/>
              <a:t>опухолях ЦНС </a:t>
            </a:r>
            <a:r>
              <a:rPr lang="ru-RU" sz="3600" dirty="0"/>
              <a:t>в детском возрасте</a:t>
            </a:r>
          </a:p>
          <a:p>
            <a:endParaRPr lang="ru-RU"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42480" y="3237042"/>
            <a:ext cx="3542964" cy="3193128"/>
          </a:xfrm>
          <a:prstGeom prst="rect">
            <a:avLst/>
          </a:prstGeom>
        </p:spPr>
      </p:pic>
    </p:spTree>
    <p:extLst>
      <p:ext uri="{BB962C8B-B14F-4D97-AF65-F5344CB8AC3E}">
        <p14:creationId xmlns:p14="http://schemas.microsoft.com/office/powerpoint/2010/main" val="21144631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dirty="0" smtClean="0"/>
              <a:t>План</a:t>
            </a:r>
            <a:br>
              <a:rPr lang="ru-RU" dirty="0" smtClean="0"/>
            </a:br>
            <a:endParaRPr lang="ru-RU" dirty="0"/>
          </a:p>
        </p:txBody>
      </p:sp>
      <p:sp>
        <p:nvSpPr>
          <p:cNvPr id="3" name="Content Placeholder 2"/>
          <p:cNvSpPr>
            <a:spLocks noGrp="1"/>
          </p:cNvSpPr>
          <p:nvPr>
            <p:ph idx="1"/>
          </p:nvPr>
        </p:nvSpPr>
        <p:spPr/>
        <p:txBody>
          <a:bodyPr/>
          <a:lstStyle/>
          <a:p>
            <a:r>
              <a:rPr lang="ru-RU" dirty="0" smtClean="0"/>
              <a:t>Теории канцерогенеза</a:t>
            </a:r>
          </a:p>
          <a:p>
            <a:r>
              <a:rPr lang="ru-RU" dirty="0" smtClean="0"/>
              <a:t>Особенности опухолевого процесса в детском возрасте</a:t>
            </a:r>
          </a:p>
          <a:p>
            <a:r>
              <a:rPr lang="ru-RU" dirty="0" smtClean="0"/>
              <a:t>диагностика</a:t>
            </a:r>
            <a:endParaRPr lang="ru-RU" dirty="0"/>
          </a:p>
        </p:txBody>
      </p:sp>
    </p:spTree>
    <p:extLst>
      <p:ext uri="{BB962C8B-B14F-4D97-AF65-F5344CB8AC3E}">
        <p14:creationId xmlns:p14="http://schemas.microsoft.com/office/powerpoint/2010/main" val="14553982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7881" y="373487"/>
            <a:ext cx="10980313" cy="6703453"/>
          </a:xfrm>
        </p:spPr>
        <p:txBody>
          <a:bodyPr>
            <a:normAutofit fontScale="85000" lnSpcReduction="20000"/>
          </a:bodyPr>
          <a:lstStyle/>
          <a:p>
            <a:r>
              <a:rPr lang="ru-RU" b="1" dirty="0"/>
              <a:t>Канцерогенез у детей </a:t>
            </a:r>
            <a:r>
              <a:rPr lang="ru-RU" dirty="0"/>
              <a:t>теоретически имеет те же гипотезы, что и в общей онкологии у взрослых. Некоторые теории в большей степени применимы именно к происхождению детских онкологических заболеваний. Так, </a:t>
            </a:r>
            <a:r>
              <a:rPr lang="ru-RU" b="1" dirty="0"/>
              <a:t>теория Конгейма,</a:t>
            </a:r>
            <a:r>
              <a:rPr lang="ru-RU" dirty="0"/>
              <a:t>разработанная в 70-х гг. XIX в., связывает возникновение опухолей с нарушениями в процессе эмбриогенеза. Эти нарушения заключаются в смещении эмбриональных зачатков тканей с мест их естественного расположения. Такие дистопированные клетки могут длительно не проявлять себя и лишь при появлении внешних или внутренних раздражителей могут дать основание для развития опухоли. Согласно этой теории особенно удобно объясняется развитие доброкачественных опухолей у детей.</a:t>
            </a:r>
          </a:p>
          <a:p>
            <a:r>
              <a:rPr lang="ru-RU" b="1" dirty="0"/>
              <a:t>Теория Фишера-Вазельса </a:t>
            </a:r>
            <a:r>
              <a:rPr lang="ru-RU" dirty="0"/>
              <a:t>также объясняет развитие ряда опухолей у детей, связывая их с действием побуждающих факторов к физиологически оправданным процессам деления клеток. В известном смысле обе теории согласуются, так как дистопированные зародышевые зачатки в определенные возрастные периоды интенсивного роста могут получить стимул к развитию из них опухолей.</a:t>
            </a:r>
          </a:p>
          <a:p>
            <a:r>
              <a:rPr lang="ru-RU" b="1" dirty="0"/>
              <a:t>Вирусная теория </a:t>
            </a:r>
            <a:r>
              <a:rPr lang="ru-RU" dirty="0"/>
              <a:t>канцерогенеза также вполне логично «вписывается» в онкогенез у детей. Большинство системных заболеваний, весьма частых в детском возрасте, подозрительны в отношении вирусного происхождения. В значительной степени это касается возможного происхождения лейкозов и лимфогранулематоза. А для лимфомы Беркита вирусное происхождение заболевания доказано</a:t>
            </a:r>
            <a:r>
              <a:rPr lang="ru-RU" dirty="0" smtClean="0"/>
              <a:t>.</a:t>
            </a:r>
            <a:endParaRPr lang="ru-RU" dirty="0"/>
          </a:p>
        </p:txBody>
      </p:sp>
    </p:spTree>
    <p:extLst>
      <p:ext uri="{BB962C8B-B14F-4D97-AF65-F5344CB8AC3E}">
        <p14:creationId xmlns:p14="http://schemas.microsoft.com/office/powerpoint/2010/main" val="25760494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ru-RU" dirty="0"/>
              <a:t>В отличие от взрослых, у детей не выявляется влияния какоголибо фактора внешней среды на возникновение онкологических заболеваний. Внешняя среда, климатические, бытовые условия действуют на детей опосредованно через родителей. Для внутриутробного и раннего детского возраста имеет значение трансплацентарное проникновение различных бластомогенных веществ из материнского организма. Статистически доказано трансплацентарное воздействие табака и алкоголя на развивающийся плод. Через плаценту проникают пестициды, лекарственные средства, множество других токсинов, так же как через молоко матери. Эта теория особенно интересна тем, что согласно ей можно исключить действие некоторых канцерогенных веществ и тем самым снизить онкологическую заболеваемость у детей.</a:t>
            </a:r>
          </a:p>
          <a:p>
            <a:endParaRPr lang="ru-RU" dirty="0"/>
          </a:p>
        </p:txBody>
      </p:sp>
    </p:spTree>
    <p:extLst>
      <p:ext uri="{BB962C8B-B14F-4D97-AF65-F5344CB8AC3E}">
        <p14:creationId xmlns:p14="http://schemas.microsoft.com/office/powerpoint/2010/main" val="244922369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218941" y="783721"/>
            <a:ext cx="11694017"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indent="0">
              <a:lnSpc>
                <a:spcPct val="100000"/>
              </a:lnSpc>
              <a:buNone/>
            </a:pPr>
            <a:r>
              <a:rPr lang="ru-RU" sz="2400" dirty="0" smtClean="0"/>
              <a:t>Несколько факторов бесспорно наиболее часто влияют на детскую онкологическую заболеваемость. К таковым относят акушерскую патологию, вирусные инфекции у матери во время беременности, вакцинацию матери во время беременности, врожденные и семейные факторы, пороки развития и др. В клинической практике развитие опухолей у детей связывают прежде всего с акушерской патологией.</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2400" b="0" i="0" u="none" strike="noStrike" cap="none" normalizeH="0" baseline="0" dirty="0" smtClean="0">
              <a:ln>
                <a:noFill/>
              </a:ln>
              <a:solidFill>
                <a:srgbClr val="000000"/>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Другая особенность опухолей детей состоит в том, что их структура представлена не эпителиальным, а соединительнотканным или другими вариантами новообразований </a:t>
            </a:r>
            <a:r>
              <a:rPr kumimoji="0" lang="ru-RU" altLang="ru-RU" sz="2400" b="1" i="0" u="none" strike="noStrike" cap="none" normalizeH="0" baseline="0" dirty="0" smtClean="0">
                <a:ln>
                  <a:noFill/>
                </a:ln>
                <a:solidFill>
                  <a:srgbClr val="000000"/>
                </a:solidFill>
                <a:effectLst/>
                <a:cs typeface="Arial" panose="020B0604020202020204" pitchFamily="34" charset="0"/>
              </a:rPr>
              <a:t>мезенхимального </a:t>
            </a:r>
            <a:r>
              <a:rPr kumimoji="0" lang="ru-RU" altLang="ru-RU" sz="2400" b="0" i="0" u="none" strike="noStrike" cap="none" normalizeH="0" baseline="0" dirty="0" smtClean="0">
                <a:ln>
                  <a:noFill/>
                </a:ln>
                <a:solidFill>
                  <a:srgbClr val="000000"/>
                </a:solidFill>
                <a:effectLst/>
                <a:cs typeface="Arial" panose="020B0604020202020204" pitchFamily="34" charset="0"/>
              </a:rPr>
              <a:t>происхождения. Кроме того, они развиваются из незрелых тканей, т.е обычно имеют </a:t>
            </a:r>
            <a:r>
              <a:rPr kumimoji="0" lang="ru-RU" altLang="ru-RU" sz="2400" b="1" i="0" u="none" strike="noStrike" cap="none" normalizeH="0" baseline="0" dirty="0" smtClean="0">
                <a:ln>
                  <a:noFill/>
                </a:ln>
                <a:solidFill>
                  <a:srgbClr val="000000"/>
                </a:solidFill>
                <a:effectLst/>
                <a:cs typeface="Arial" panose="020B0604020202020204" pitchFamily="34" charset="0"/>
              </a:rPr>
              <a:t>низкую степень дифференцировки. </a:t>
            </a:r>
            <a:r>
              <a:rPr kumimoji="0" lang="ru-RU" altLang="ru-RU" sz="2400" b="0" i="0" u="none" strike="noStrike" cap="none" normalizeH="0" baseline="0" dirty="0" smtClean="0">
                <a:ln>
                  <a:noFill/>
                </a:ln>
                <a:solidFill>
                  <a:srgbClr val="000000"/>
                </a:solidFill>
                <a:effectLst/>
                <a:cs typeface="Arial" panose="020B0604020202020204" pitchFamily="34" charset="0"/>
              </a:rPr>
              <a:t>Характерно также </a:t>
            </a:r>
            <a:r>
              <a:rPr kumimoji="0" lang="ru-RU" altLang="ru-RU" sz="2400" b="1" i="0" u="none" strike="noStrike" cap="none" normalizeH="0" baseline="0" dirty="0" smtClean="0">
                <a:ln>
                  <a:noFill/>
                </a:ln>
                <a:solidFill>
                  <a:srgbClr val="000000"/>
                </a:solidFill>
                <a:effectLst/>
                <a:cs typeface="Arial" panose="020B0604020202020204" pitchFamily="34" charset="0"/>
              </a:rPr>
              <a:t>отсутствие предопухолевой патологии </a:t>
            </a:r>
            <a:r>
              <a:rPr kumimoji="0" lang="ru-RU" altLang="ru-RU" sz="2400" b="0" i="0" u="none" strike="noStrike" cap="none" normalizeH="0" baseline="0" dirty="0" smtClean="0">
                <a:ln>
                  <a:noFill/>
                </a:ln>
                <a:solidFill>
                  <a:srgbClr val="000000"/>
                </a:solidFill>
                <a:effectLst/>
                <a:cs typeface="Arial" panose="020B0604020202020204" pitchFamily="34" charset="0"/>
              </a:rPr>
              <a:t>и значительно меньшее, чем у взрослых, количество </a:t>
            </a:r>
            <a:r>
              <a:rPr kumimoji="0" lang="ru-RU" altLang="ru-RU" sz="2400" b="1" i="0" u="none" strike="noStrike" cap="none" normalizeH="0" baseline="0" dirty="0" smtClean="0">
                <a:ln>
                  <a:noFill/>
                </a:ln>
                <a:solidFill>
                  <a:srgbClr val="000000"/>
                </a:solidFill>
                <a:effectLst/>
                <a:cs typeface="Arial" panose="020B0604020202020204" pitchFamily="34" charset="0"/>
              </a:rPr>
              <a:t>опухолей визуальных локализаций.</a:t>
            </a:r>
            <a:endParaRPr kumimoji="0" lang="ru-RU" altLang="ru-RU" sz="2400" b="0" i="0" u="none" strike="noStrike" cap="none" normalizeH="0" baseline="0" dirty="0" smtClean="0">
              <a:ln>
                <a:noFill/>
              </a:ln>
              <a:solidFill>
                <a:srgbClr val="000000"/>
              </a:solidFill>
              <a:effectLst/>
              <a:cs typeface="Arial" panose="020B0604020202020204" pitchFamily="34" charset="0"/>
            </a:endParaRPr>
          </a:p>
        </p:txBody>
      </p:sp>
    </p:spTree>
    <p:extLst>
      <p:ext uri="{BB962C8B-B14F-4D97-AF65-F5344CB8AC3E}">
        <p14:creationId xmlns:p14="http://schemas.microsoft.com/office/powerpoint/2010/main" val="29790466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56068" y="1326524"/>
            <a:ext cx="10297732" cy="4850439"/>
          </a:xfrm>
        </p:spPr>
        <p:txBody>
          <a:bodyPr>
            <a:normAutofit/>
          </a:bodyPr>
          <a:lstStyle/>
          <a:p>
            <a:pPr marL="0" lvl="0" indent="0" eaLnBrk="0" fontAlgn="base" hangingPunct="0">
              <a:lnSpc>
                <a:spcPct val="100000"/>
              </a:lnSpc>
              <a:spcBef>
                <a:spcPct val="0"/>
              </a:spcBef>
              <a:spcAft>
                <a:spcPct val="0"/>
              </a:spcAft>
              <a:buNone/>
            </a:pPr>
            <a:r>
              <a:rPr lang="ru-RU" altLang="ru-RU" dirty="0">
                <a:solidFill>
                  <a:srgbClr val="000000"/>
                </a:solidFill>
                <a:cs typeface="Arial" panose="020B0604020202020204" pitchFamily="34" charset="0"/>
              </a:rPr>
              <a:t>В возрасте до 1-го года у детей преобладают опухоли из эмбриональных тканей. </a:t>
            </a:r>
            <a:endParaRPr lang="ru-RU" altLang="ru-RU" dirty="0" smtClean="0">
              <a:solidFill>
                <a:srgbClr val="000000"/>
              </a:solidFill>
              <a:cs typeface="Arial" panose="020B0604020202020204" pitchFamily="34" charset="0"/>
            </a:endParaRPr>
          </a:p>
          <a:p>
            <a:pPr marL="0" lvl="0" indent="0" eaLnBrk="0" fontAlgn="base" hangingPunct="0">
              <a:lnSpc>
                <a:spcPct val="100000"/>
              </a:lnSpc>
              <a:spcBef>
                <a:spcPct val="0"/>
              </a:spcBef>
              <a:spcAft>
                <a:spcPct val="0"/>
              </a:spcAft>
              <a:buNone/>
            </a:pPr>
            <a:r>
              <a:rPr lang="ru-RU" altLang="ru-RU" dirty="0" smtClean="0">
                <a:solidFill>
                  <a:srgbClr val="000000"/>
                </a:solidFill>
                <a:cs typeface="Arial" panose="020B0604020202020204" pitchFamily="34" charset="0"/>
              </a:rPr>
              <a:t>После </a:t>
            </a:r>
            <a:r>
              <a:rPr lang="ru-RU" altLang="ru-RU" dirty="0">
                <a:solidFill>
                  <a:srgbClr val="000000"/>
                </a:solidFill>
                <a:cs typeface="Arial" panose="020B0604020202020204" pitchFamily="34" charset="0"/>
              </a:rPr>
              <a:t>1-го года жизни у половины детей, страдающих опухолевыми заболеваниями, диагностируются гемобластозы (острый лейкоз, злокачественные лимфомы). В этом же возрасте часто наблюдаются опухоли центральной нервной системы, почек, симпатической нервной системы, опухоли костей и мягких тканей</a:t>
            </a:r>
            <a:r>
              <a:rPr lang="ru-RU" altLang="ru-RU" dirty="0" smtClean="0">
                <a:solidFill>
                  <a:srgbClr val="000000"/>
                </a:solidFill>
                <a:cs typeface="Arial" panose="020B0604020202020204" pitchFamily="34" charset="0"/>
              </a:rPr>
              <a:t>.</a:t>
            </a:r>
            <a:endParaRPr lang="ru-RU" altLang="ru-RU" dirty="0"/>
          </a:p>
        </p:txBody>
      </p:sp>
    </p:spTree>
    <p:extLst>
      <p:ext uri="{BB962C8B-B14F-4D97-AF65-F5344CB8AC3E}">
        <p14:creationId xmlns:p14="http://schemas.microsoft.com/office/powerpoint/2010/main" val="1009728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Нередко развитие опухолей связывают с наследственными причинами. Так, часто прослеживается связь с пороками развития или с возрастом родителей, когда мать или отец старше 30 лет. В последнем случае увеличивается обусловленное возрастом </a:t>
            </a:r>
            <a:r>
              <a:rPr lang="ru-RU" altLang="ru-RU" dirty="0" smtClean="0">
                <a:solidFill>
                  <a:srgbClr val="000000"/>
                </a:solidFill>
                <a:cs typeface="Arial" panose="020B0604020202020204" pitchFamily="34" charset="0"/>
              </a:rPr>
              <a:t>количество </a:t>
            </a:r>
            <a:r>
              <a:rPr lang="ru-RU" altLang="ru-RU" dirty="0">
                <a:solidFill>
                  <a:srgbClr val="000000"/>
                </a:solidFill>
                <a:cs typeface="Arial" panose="020B0604020202020204" pitchFamily="34" charset="0"/>
              </a:rPr>
              <a:t>спонтанных мутаций в герминогенных клетках родителей. Для врожденных опухолей основным причинным фактором являются генетические повреждения, но ни одна теория, как и в общей онкологии, не объясняет однозначно происхождение опухолей у детей.</a:t>
            </a:r>
            <a:endParaRPr lang="ru-RU" altLang="ru-RU" dirty="0"/>
          </a:p>
          <a:p>
            <a:endParaRPr lang="ru-RU" dirty="0"/>
          </a:p>
        </p:txBody>
      </p:sp>
    </p:spTree>
    <p:extLst>
      <p:ext uri="{BB962C8B-B14F-4D97-AF65-F5344CB8AC3E}">
        <p14:creationId xmlns:p14="http://schemas.microsoft.com/office/powerpoint/2010/main" val="37369623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1667" y="168351"/>
            <a:ext cx="11062953" cy="6377693"/>
          </a:xfrm>
        </p:spPr>
      </p:pic>
    </p:spTree>
    <p:extLst>
      <p:ext uri="{BB962C8B-B14F-4D97-AF65-F5344CB8AC3E}">
        <p14:creationId xmlns:p14="http://schemas.microsoft.com/office/powerpoint/2010/main" val="28166533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При классификации опухолевых поражений у детей не всегда можно применять принятый в онкологии взрослых </a:t>
            </a:r>
            <a:r>
              <a:rPr lang="ru-RU" dirty="0" smtClean="0"/>
              <a:t>гистогенетический </a:t>
            </a:r>
            <a:r>
              <a:rPr lang="ru-RU" dirty="0"/>
              <a:t>принцип, так как дизонтогенетические опухоли могут состоять из элементов разных зародышевых листков. В зависимости от происхождения опухоли у детей делят на три различных типа: опухоли, аналогичные таковым у взрослых, дизонтогенетические опухоли и опухоли из камбиальных эмбриональных тканей.</a:t>
            </a:r>
          </a:p>
        </p:txBody>
      </p:sp>
    </p:spTree>
    <p:extLst>
      <p:ext uri="{BB962C8B-B14F-4D97-AF65-F5344CB8AC3E}">
        <p14:creationId xmlns:p14="http://schemas.microsoft.com/office/powerpoint/2010/main" val="10979823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p:cNvSpPr>
            <a:spLocks noGrp="1" noChangeArrowheads="1"/>
          </p:cNvSpPr>
          <p:nvPr>
            <p:ph idx="1"/>
          </p:nvPr>
        </p:nvSpPr>
        <p:spPr bwMode="auto">
          <a:xfrm>
            <a:off x="425003" y="1112119"/>
            <a:ext cx="11050073" cy="5262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Диагностика новообразований у детей затруднена из-за особенностей сбора анамнеза, нечеткости картины, которую представляют врачам родственники. Тогда как своевременная диагностика опухолевой патологии у детей определяет прогноз заболевания.</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2400" b="0" i="0" u="none" strike="noStrike" cap="none" normalizeH="0" baseline="0" dirty="0" smtClean="0">
                <a:ln>
                  <a:noFill/>
                </a:ln>
                <a:solidFill>
                  <a:srgbClr val="000000"/>
                </a:solidFill>
                <a:effectLst/>
                <a:cs typeface="Arial" panose="020B0604020202020204" pitchFamily="34" charset="0"/>
              </a:rPr>
              <a:t>Нередко в клинической картине преобладают </a:t>
            </a:r>
            <a:r>
              <a:rPr kumimoji="0" lang="ru-RU" altLang="ru-RU" sz="2400" b="1" i="0" u="none" strike="noStrike" cap="none" normalizeH="0" baseline="0" dirty="0" smtClean="0">
                <a:ln>
                  <a:noFill/>
                </a:ln>
                <a:solidFill>
                  <a:srgbClr val="000000"/>
                </a:solidFill>
                <a:effectLst/>
                <a:cs typeface="Arial" panose="020B0604020202020204" pitchFamily="34" charset="0"/>
              </a:rPr>
              <a:t>общие симптомы </a:t>
            </a:r>
            <a:r>
              <a:rPr kumimoji="0" lang="ru-RU" altLang="ru-RU" sz="2400" b="0" i="0" u="none" strike="noStrike" cap="none" normalizeH="0" baseline="0" dirty="0" smtClean="0">
                <a:ln>
                  <a:noFill/>
                </a:ln>
                <a:solidFill>
                  <a:srgbClr val="000000"/>
                </a:solidFill>
                <a:effectLst/>
                <a:cs typeface="Arial" panose="020B0604020202020204" pitchFamily="34" charset="0"/>
              </a:rPr>
              <a:t>заболевания, которыми часто проявляется и любое неопухолевое заболевание у детей. Заметны бывают утомляемость, изменение поведения, сонливость, раздражительность, беспокойный сон, бледность кожных покровов, похудание или остановка в прибавке веса. Могут быть тошнота, рвота, запоры, поносы, боли в животе. Оценка общего состояния ребенка выполняется по данным физикального и лабораторно-инструментального обследования в объеме, позволяющем судить о функции различных органов и систем, о наличии сопутствующей и, в особенности, врожденной патологии.</a:t>
            </a:r>
            <a:endParaRPr kumimoji="0" lang="ru-RU" altLang="ru-RU" sz="24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15958505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altLang="ru-RU" dirty="0">
                <a:solidFill>
                  <a:srgbClr val="000000"/>
                </a:solidFill>
                <a:cs typeface="Arial" panose="020B0604020202020204" pitchFamily="34" charset="0"/>
              </a:rPr>
              <a:t>При общем обследовании, как правило, выявляется </a:t>
            </a:r>
            <a:r>
              <a:rPr lang="ru-RU" altLang="ru-RU" b="1" dirty="0">
                <a:solidFill>
                  <a:srgbClr val="000000"/>
                </a:solidFill>
                <a:cs typeface="Arial" panose="020B0604020202020204" pitchFamily="34" charset="0"/>
              </a:rPr>
              <a:t>анемия, </a:t>
            </a:r>
            <a:r>
              <a:rPr lang="ru-RU" altLang="ru-RU" dirty="0">
                <a:solidFill>
                  <a:srgbClr val="000000"/>
                </a:solidFill>
                <a:cs typeface="Arial" panose="020B0604020202020204" pitchFamily="34" charset="0"/>
              </a:rPr>
              <a:t>особенно выражена анемия при лейкозе и нейробластоме. Часто обнаруживается избыточное количество тромбоцитов, увеличение концентрации фибриногена, снижение фибринолитической активности, повышение уровня холестерина. Эти биохимические показатели крови очень часто косвенно свидетельствуют о наличии злокачественной опухоли у ребенка. Кроме того, может быть повышена концентрация α-1- и β-глобулинов, фосфора, калия, трансаминаз. Билирубинемия отмечается при застойных явлениях в печени.</a:t>
            </a:r>
            <a:endParaRPr lang="ru-RU" altLang="ru-RU" dirty="0"/>
          </a:p>
          <a:p>
            <a:endParaRPr lang="ru-RU" dirty="0"/>
          </a:p>
        </p:txBody>
      </p:sp>
    </p:spTree>
    <p:extLst>
      <p:ext uri="{BB962C8B-B14F-4D97-AF65-F5344CB8AC3E}">
        <p14:creationId xmlns:p14="http://schemas.microsoft.com/office/powerpoint/2010/main" val="19263484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3944" y="105665"/>
            <a:ext cx="11217498" cy="6387758"/>
          </a:xfrm>
        </p:spPr>
      </p:pic>
    </p:spTree>
    <p:extLst>
      <p:ext uri="{BB962C8B-B14F-4D97-AF65-F5344CB8AC3E}">
        <p14:creationId xmlns:p14="http://schemas.microsoft.com/office/powerpoint/2010/main" val="83555560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5502" y="267281"/>
            <a:ext cx="11115332" cy="6292712"/>
          </a:xfrm>
        </p:spPr>
      </p:pic>
    </p:spTree>
    <p:extLst>
      <p:ext uri="{BB962C8B-B14F-4D97-AF65-F5344CB8AC3E}">
        <p14:creationId xmlns:p14="http://schemas.microsoft.com/office/powerpoint/2010/main" val="16175746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r>
              <a:rPr lang="ru-RU" dirty="0"/>
              <a:t>В онкологическом специализированном отделении производимое обследование помогает уточнить локализацию опухоли, распро- страненность местную и отдаленную, морфологическую структуру и стадию новообразования. Особенности детского организма часто обусловливают </a:t>
            </a:r>
            <a:r>
              <a:rPr lang="ru-RU" b="1" dirty="0"/>
              <a:t>дистопию </a:t>
            </a:r>
            <a:r>
              <a:rPr lang="ru-RU" dirty="0"/>
              <a:t>пораженных органов. Опухоли длительно могут развиваться, не вызывая субъективных ощущений, раздвигая окружающие органы и ткани. В раннем детском возрасте, когда связки еще не окрепли и клетчатка очень эластична, может быть </a:t>
            </a:r>
            <a:r>
              <a:rPr lang="ru-RU" dirty="0" smtClean="0"/>
              <a:t>серьезное </a:t>
            </a:r>
            <a:r>
              <a:rPr lang="ru-RU" dirty="0"/>
              <a:t>смещение различных органов и тканей растущей опухолью. Так, почка может оказаться в малом тазу или выше печени. Опухоль забрюшинного пространства может сместить почку или селезенку на противоположную сторону. В значительной степени может оказаться смещенной и печень, и органы средостения</a:t>
            </a:r>
            <a:r>
              <a:rPr lang="ru-RU" dirty="0" smtClean="0"/>
              <a:t>.</a:t>
            </a:r>
            <a:endParaRPr lang="ru-RU" dirty="0"/>
          </a:p>
        </p:txBody>
      </p:sp>
    </p:spTree>
    <p:extLst>
      <p:ext uri="{BB962C8B-B14F-4D97-AF65-F5344CB8AC3E}">
        <p14:creationId xmlns:p14="http://schemas.microsoft.com/office/powerpoint/2010/main" val="103735939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Взаимоотношение органов может быть изменено самым парадоксальным образом, и хирургу совершенно необходимо до операции установить источник и размеры опухоли, сориентироваться в особенностях дистопии органов, смещенных опухолью и установить ее соотношение с жизненно важными структурами. Очень важно оценить соотношение опухоли с магистральными сосудами и уровень ее кровоснабжения.</a:t>
            </a:r>
          </a:p>
          <a:p>
            <a:endParaRPr lang="ru-RU" dirty="0"/>
          </a:p>
          <a:p>
            <a:endParaRPr lang="ru-RU" dirty="0"/>
          </a:p>
        </p:txBody>
      </p:sp>
    </p:spTree>
    <p:extLst>
      <p:ext uri="{BB962C8B-B14F-4D97-AF65-F5344CB8AC3E}">
        <p14:creationId xmlns:p14="http://schemas.microsoft.com/office/powerpoint/2010/main" val="12377900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365125"/>
            <a:ext cx="10340662" cy="5757140"/>
          </a:xfrm>
        </p:spPr>
      </p:pic>
    </p:spTree>
    <p:extLst>
      <p:ext uri="{BB962C8B-B14F-4D97-AF65-F5344CB8AC3E}">
        <p14:creationId xmlns:p14="http://schemas.microsoft.com/office/powerpoint/2010/main" val="263641594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ru-RU"/>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199" y="502276"/>
            <a:ext cx="10765665" cy="5223927"/>
          </a:xfrm>
        </p:spPr>
      </p:pic>
    </p:spTree>
    <p:extLst>
      <p:ext uri="{BB962C8B-B14F-4D97-AF65-F5344CB8AC3E}">
        <p14:creationId xmlns:p14="http://schemas.microsoft.com/office/powerpoint/2010/main" val="314923510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ru-RU" dirty="0"/>
              <a:t>Исследование спинномозговой жидкости показано при первичных интракраниальных опухолях и подозрении на прорастание опухоли в полость черепа или на наличие метастазов в головной мозг. Оценивается изменение ее биохимического состава. Обнаружение опухолевых клеток в спинномозговой жидкости окончательно уточняет предположительный диагноз. Специфические опухолевые маркеры помогают как в постановке диагноза, так и в распознавании рецидивов опухолей. Следует учитывать, что у детей раннего воз- раста эмбриоспецифический белок (реакция Абелева-Татаринова на наличие АФП) содержится в крови не только при онкологической патологии (гепатомах и тератомах), но и при некоторых других заболеваниях. Из других маркеров наиболее значимыми в детской онкологической практике и часто исследуемыми являются катехоламины и маркеры примитивной нейроэктодермальной опухоли (ПНЭО), довольно часто возникающей в детском возрасте.</a:t>
            </a:r>
          </a:p>
        </p:txBody>
      </p:sp>
    </p:spTree>
    <p:extLst>
      <p:ext uri="{BB962C8B-B14F-4D97-AF65-F5344CB8AC3E}">
        <p14:creationId xmlns:p14="http://schemas.microsoft.com/office/powerpoint/2010/main" val="30597922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ru-RU" dirty="0"/>
              <a:t>Появление симптоматики со стороны черепно-мозговых нервов зависит от локализации первичной или метастатической опухоли в зоне выхода их из полости черепа, или возможно их поражение по протяжению на шее. Симптоматика со стороны языкоглоточного, подъязычного, блуждающего нерва чаще отмечается при опухолях носоглотки, распространении в парафарингеальном направлении. Вовлечение в процесс ганглиев симпатического нервного ствола обусловливает развитие синдрома Горнера.</a:t>
            </a:r>
          </a:p>
        </p:txBody>
      </p:sp>
    </p:spTree>
    <p:extLst>
      <p:ext uri="{BB962C8B-B14F-4D97-AF65-F5344CB8AC3E}">
        <p14:creationId xmlns:p14="http://schemas.microsoft.com/office/powerpoint/2010/main" val="401448860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7500" lnSpcReduction="20000"/>
          </a:bodyPr>
          <a:lstStyle/>
          <a:p>
            <a:r>
              <a:rPr lang="ru-RU" dirty="0"/>
              <a:t>Краниофарингиомы (опухоли кармана Ратке) составляют 2-7% всех внутричерепных опухолей и растут из оставшихся нередуцированных элементов эмбрионального краниофарингеального кармана Ратке. Опухоли образуются из многослойного плоского эпителия кожного типа и являются дизэмбриогенетическими. Наиболее часто опухоль возникает в детском и юношеском возрасте и вызывает адипозогенитальный синдром или в редких случаях гипофизарный нанизм с различной степенью отставания в росте, недоразвитием скелета, инфантилизмом и отсутствием вторичных половых признаков. У взрослых опухолевый процесс протекает с гипогенитальными и зрительными нарушениями. Клиника заболевания очень напоминает картину аденомы гипофиза. На краниограммах над турецким седлом в 80% случаев находят известковые отложения. Диагностику заболевания проводят по клиническим и рентгенологическим данным, а также с помощью КТ, МРТ и ПЭТ. </a:t>
            </a:r>
            <a:endParaRPr lang="ru-RU" dirty="0" smtClean="0"/>
          </a:p>
          <a:p>
            <a:r>
              <a:rPr lang="ru-RU" dirty="0" smtClean="0"/>
              <a:t>Лечение</a:t>
            </a:r>
            <a:r>
              <a:rPr lang="ru-RU" dirty="0"/>
              <a:t>: транскраниальная операция и цитотоксическое лечение. При неудалимых опухолях применяют паллиативные оперативные вмешательства - ликворошунтирующие операции.</a:t>
            </a:r>
          </a:p>
        </p:txBody>
      </p:sp>
    </p:spTree>
    <p:extLst>
      <p:ext uri="{BB962C8B-B14F-4D97-AF65-F5344CB8AC3E}">
        <p14:creationId xmlns:p14="http://schemas.microsoft.com/office/powerpoint/2010/main" val="3565415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Литература </a:t>
            </a:r>
            <a:endParaRPr lang="ru-RU"/>
          </a:p>
        </p:txBody>
      </p:sp>
      <p:sp>
        <p:nvSpPr>
          <p:cNvPr id="3" name="Content Placeholder 2"/>
          <p:cNvSpPr>
            <a:spLocks noGrp="1"/>
          </p:cNvSpPr>
          <p:nvPr>
            <p:ph idx="1"/>
          </p:nvPr>
        </p:nvSpPr>
        <p:spPr/>
        <p:txBody>
          <a:bodyPr>
            <a:normAutofit fontScale="85000" lnSpcReduction="10000"/>
          </a:bodyPr>
          <a:lstStyle/>
          <a:p>
            <a:r>
              <a:rPr lang="ru-RU" dirty="0"/>
              <a:t>1. Гусев Е. И. Неврология и нейрохирургия [Комплект] : учебник: в 2 т. Т.2 : Нейрохирургия / ред.: А. Н. Коновалов, А. В. Козлов. - 2-е изд.,испр.и доп. - М. : ГЭОТАР-Медиа, 2009. - 420 с. : ил. </a:t>
            </a:r>
          </a:p>
          <a:p>
            <a:r>
              <a:rPr lang="ru-RU" dirty="0"/>
              <a:t>2. Можаев С. В. Нейрохирургия: учебник / С. В. Можаев, А. А. Скоромец, Т. А. Скоромец. - 2-е изд., перераб. и доп. - М. : ГЭОТАР-Медиа, 2009. - 480 с. : ил.. </a:t>
            </a:r>
          </a:p>
          <a:p>
            <a:r>
              <a:rPr lang="ru-RU" dirty="0"/>
              <a:t>3. Неврология и нейрохирургия : клинические рекомендации / ред. Е. И. Гусев, А. Н. Коновалов, А. Б. Гехт. - М. : ГЭОТАР-Медиа, 2007. – 368 с.</a:t>
            </a:r>
          </a:p>
          <a:p>
            <a:r>
              <a:rPr lang="ru-RU" dirty="0"/>
              <a:t>4. Лекции по нейрохирургии : учебник / ред. В. В. Крылов. - М. : Авторская академия : Товарищество научных изданий КМК, 2007. - 234 с. : ил.</a:t>
            </a:r>
          </a:p>
          <a:p>
            <a:r>
              <a:rPr lang="ru-RU" dirty="0"/>
              <a:t>5. Цементис, Сотириос А. Дифференциальная диагностика в неврологии и нейрохирургии : пер. с англ. / С. А. Цементис ; ред. Е. И. Гусев. - М. : ГЭОТАР-Медиа, 2007. - 384 с. : ил.</a:t>
            </a:r>
          </a:p>
          <a:p>
            <a:endParaRPr lang="ru-RU" dirty="0"/>
          </a:p>
        </p:txBody>
      </p:sp>
    </p:spTree>
    <p:extLst>
      <p:ext uri="{BB962C8B-B14F-4D97-AF65-F5344CB8AC3E}">
        <p14:creationId xmlns:p14="http://schemas.microsoft.com/office/powerpoint/2010/main" val="423307552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1104</Words>
  <Application>Microsoft Office PowerPoint</Application>
  <PresentationFormat>Widescreen</PresentationFormat>
  <Paragraphs>36</Paragraphs>
  <Slides>23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Calibri Light</vt:lpstr>
      <vt:lpstr>Office Theme</vt:lpstr>
      <vt:lpstr>Мозговые опухоли у детей.</vt:lpstr>
      <vt:lpstr>цель</vt:lpstr>
      <vt:lpstr>задачи</vt:lpstr>
      <vt:lpstr>План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Литература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Мозговые опухоли у детей.</dc:title>
  <dc:creator>Тахи Тахи</dc:creator>
  <cp:lastModifiedBy>Тахи Тахи</cp:lastModifiedBy>
  <cp:revision>7</cp:revision>
  <dcterms:created xsi:type="dcterms:W3CDTF">2015-10-03T14:03:45Z</dcterms:created>
  <dcterms:modified xsi:type="dcterms:W3CDTF">2015-11-27T08:23:20Z</dcterms:modified>
</cp:coreProperties>
</file>