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9" r:id="rId3"/>
    <p:sldId id="257" r:id="rId4"/>
    <p:sldId id="268" r:id="rId5"/>
    <p:sldId id="259" r:id="rId6"/>
    <p:sldId id="258" r:id="rId7"/>
    <p:sldId id="266" r:id="rId8"/>
    <p:sldId id="260" r:id="rId9"/>
    <p:sldId id="261" r:id="rId10"/>
    <p:sldId id="262" r:id="rId11"/>
    <p:sldId id="267" r:id="rId12"/>
    <p:sldId id="263" r:id="rId13"/>
    <p:sldId id="265" r:id="rId14"/>
    <p:sldId id="264" r:id="rId15"/>
    <p:sldId id="270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434" autoAdjust="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DEA84-F6C7-4096-99A3-2A1390B14352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F9788-F139-4FDE-B878-656E056F6F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62060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DEA84-F6C7-4096-99A3-2A1390B14352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F9788-F139-4FDE-B878-656E056F6F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90713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DEA84-F6C7-4096-99A3-2A1390B14352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F9788-F139-4FDE-B878-656E056F6F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93394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DEA84-F6C7-4096-99A3-2A1390B14352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F9788-F139-4FDE-B878-656E056F6F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69325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DEA84-F6C7-4096-99A3-2A1390B14352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F9788-F139-4FDE-B878-656E056F6F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13351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DEA84-F6C7-4096-99A3-2A1390B14352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F9788-F139-4FDE-B878-656E056F6F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25270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DEA84-F6C7-4096-99A3-2A1390B14352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F9788-F139-4FDE-B878-656E056F6F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36046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DEA84-F6C7-4096-99A3-2A1390B14352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F9788-F139-4FDE-B878-656E056F6F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82507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DEA84-F6C7-4096-99A3-2A1390B14352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F9788-F139-4FDE-B878-656E056F6F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8767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DEA84-F6C7-4096-99A3-2A1390B14352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F9788-F139-4FDE-B878-656E056F6F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96513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DEA84-F6C7-4096-99A3-2A1390B14352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F9788-F139-4FDE-B878-656E056F6F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67938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6DEA84-F6C7-4096-99A3-2A1390B14352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FF9788-F139-4FDE-B878-656E056F6F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68163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/>
              <a:t>Геморрагический </a:t>
            </a:r>
            <a:r>
              <a:rPr lang="ru-RU" dirty="0" smtClean="0"/>
              <a:t>инсульт</a:t>
            </a:r>
            <a:endParaRPr lang="ru-R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Кафедра нейрохирургии НГМУ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65658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b="1" dirty="0"/>
              <a:t>Цель:</a:t>
            </a:r>
            <a:r>
              <a:rPr lang="ru-RU" dirty="0"/>
              <a:t> рассмотреть клинику, диагностику и лечение геморрагического инсульта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99416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задачи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600" dirty="0"/>
              <a:t>Изучение эпидемиологии, классификации, клинических проявлений, методов диагностики и терапии </a:t>
            </a:r>
            <a:r>
              <a:rPr lang="ru-RU" sz="3600" dirty="0" smtClean="0"/>
              <a:t>при геморрагическом инсульте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555538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 smtClean="0"/>
              <a:t>План</a:t>
            </a:r>
            <a:endParaRPr lang="ru-RU" dirty="0"/>
          </a:p>
          <a:p>
            <a:r>
              <a:rPr lang="ru-RU" dirty="0"/>
              <a:t>ОПРЕДЕЛЕНИЕ</a:t>
            </a:r>
          </a:p>
          <a:p>
            <a:r>
              <a:rPr lang="ru-RU" dirty="0"/>
              <a:t>ЭТИОЛОГИЯ И ПАТОГЕНЕЗ.</a:t>
            </a:r>
          </a:p>
          <a:p>
            <a:r>
              <a:rPr lang="ru-RU" dirty="0"/>
              <a:t>КЛИНИЧЕСКАЯ КАРТИНА</a:t>
            </a:r>
          </a:p>
          <a:p>
            <a:r>
              <a:rPr lang="ru-RU" dirty="0"/>
              <a:t>МЕТОДЫ ДИАГНОСТИКИ</a:t>
            </a:r>
          </a:p>
          <a:p>
            <a:r>
              <a:rPr lang="ru-RU" dirty="0"/>
              <a:t>ЛЕЧЕНИЕ</a:t>
            </a:r>
          </a:p>
          <a:p>
            <a:r>
              <a:rPr lang="ru-RU" dirty="0"/>
              <a:t>ПРОГНОЗ.</a:t>
            </a:r>
            <a:endParaRPr lang="ru-RU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819913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3335" y="334851"/>
            <a:ext cx="7328079" cy="5842112"/>
          </a:xfrm>
        </p:spPr>
        <p:txBody>
          <a:bodyPr>
            <a:normAutofit fontScale="85000" lnSpcReduction="20000"/>
          </a:bodyPr>
          <a:lstStyle/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По сути геморрагическим инсультом может называться любое спонтанное внутричерепное кровоизлияние. Однако, основываясь на этиологическом принципе, из числа геморрагических инсультов исключают группу спонтанных субарахноидальных кровоизлияний, рассматриваемых отдельно. Соответственно к собственно геморрагическим инсультам относят кровоизлияния, не вызванные пороком развития сосудов и обычно локализованные в веществе головного мозга.</a:t>
            </a:r>
            <a:endParaRPr kumimoji="0" lang="ru-RU" alt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Геморрагическими являются примерно 10% всех инсультов, летальность при них превышает 60%, к прежней социально-трудовой активности возвращается не более 20% выживших.</a:t>
            </a: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Вероятность геморрагического инсульта нелинейно увеличивается с возрастом и для лиц старше 70 лет составляет 7%. Геморрагический инсульт поражает преимущественно мужчин.</a:t>
            </a:r>
            <a:endParaRPr lang="ru-RU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7256" y="1674254"/>
            <a:ext cx="4914744" cy="4858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7275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1113741" y="393790"/>
            <a:ext cx="9763539" cy="608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Основными этиологическими факторами являются.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•  Артериальная гипертензия любого, но чаще - атеросклеротического генеза (65-70% случаев);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•  Хронический алкоголизм (риск геморрагического инсульта при алкоголизме возрастает примерно в 7 раз, но истинную значимость этого фактора оценить трудно по причине частого сочетания с артериальной гипертензией);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•  Негероиновая наркомания (амфетамины, кокаин, фенциклидин);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•  Артериопатии:</a:t>
            </a:r>
          </a:p>
          <a:p>
            <a:pPr marL="0" lvl="0" indent="0">
              <a:buNone/>
            </a:pPr>
            <a:r>
              <a:rPr lang="ru-RU" altLang="ru-RU" sz="1600" b="1" dirty="0">
                <a:solidFill>
                  <a:srgbClr val="000000"/>
                </a:solidFill>
                <a:cs typeface="Arial" panose="020B0604020202020204" pitchFamily="34" charset="0"/>
              </a:rPr>
              <a:t>о </a:t>
            </a:r>
            <a:r>
              <a:rPr lang="ru-RU" altLang="ru-RU" sz="1600" dirty="0">
                <a:solidFill>
                  <a:srgbClr val="000000"/>
                </a:solidFill>
                <a:cs typeface="Arial" panose="020B0604020202020204" pitchFamily="34" charset="0"/>
              </a:rPr>
              <a:t>амилоидная (или «конгофильная») ангиопатия; является причиной примерно 10% геморрагических инсультов; морфологически характеризуется отложением амилоида (зеленое свечение в поляризованном свете после окраски конго красным) в медии мелких артерий и артериол белого вещества, иногда - в сочетании с фибриноидным некрозом сосудистой стенки, без признаков системного амилоидоза; встречается преимущественно у лиц старше 70 лет и у больных с синдромом Дауна; возможна связь с болезнью Альцгеймера (амилоид идентичен); этиология неясна, возможна генетическая предрасположенность; кровоизлияние обычно локализуется в 1 доле мозга, часто рецидивирует; прижизненный диагноз крайне затруднен, поскольку невозможен без гистологической верификации;</a:t>
            </a:r>
          </a:p>
          <a:p>
            <a:pPr marL="0" lvl="0" indent="0">
              <a:buNone/>
            </a:pPr>
            <a:r>
              <a:rPr lang="ru-RU" altLang="ru-RU" sz="1600" b="1" dirty="0">
                <a:solidFill>
                  <a:srgbClr val="000000"/>
                </a:solidFill>
                <a:cs typeface="Arial" panose="020B0604020202020204" pitchFamily="34" charset="0"/>
              </a:rPr>
              <a:t>о </a:t>
            </a:r>
            <a:r>
              <a:rPr lang="ru-RU" altLang="ru-RU" sz="1600" dirty="0">
                <a:solidFill>
                  <a:srgbClr val="000000"/>
                </a:solidFill>
                <a:cs typeface="Arial" panose="020B0604020202020204" pitchFamily="34" charset="0"/>
              </a:rPr>
              <a:t>липогиалиноз (отложение гиалина и липидов под интимой сосудов, встречается редко);</a:t>
            </a:r>
          </a:p>
          <a:p>
            <a:pPr marL="0" lvl="0" indent="0">
              <a:buNone/>
            </a:pPr>
            <a:r>
              <a:rPr lang="ru-RU" altLang="ru-RU" sz="1600" b="1" dirty="0">
                <a:solidFill>
                  <a:srgbClr val="000000"/>
                </a:solidFill>
                <a:cs typeface="Arial" panose="020B0604020202020204" pitchFamily="34" charset="0"/>
              </a:rPr>
              <a:t>о </a:t>
            </a:r>
            <a:r>
              <a:rPr lang="ru-RU" altLang="ru-RU" sz="1600" dirty="0">
                <a:solidFill>
                  <a:srgbClr val="000000"/>
                </a:solidFill>
                <a:cs typeface="Arial" panose="020B0604020202020204" pitchFamily="34" charset="0"/>
              </a:rPr>
              <a:t>артериит мозговых сосудов, включая некротизирующий ангиит (встречается редко);</a:t>
            </a:r>
          </a:p>
          <a:p>
            <a:pPr marL="0" lvl="0" indent="0">
              <a:buNone/>
            </a:pPr>
            <a:r>
              <a:rPr lang="ru-RU" altLang="ru-RU" sz="1600" b="1" dirty="0">
                <a:solidFill>
                  <a:srgbClr val="000000"/>
                </a:solidFill>
                <a:cs typeface="Arial" panose="020B0604020202020204" pitchFamily="34" charset="0"/>
              </a:rPr>
              <a:t>о </a:t>
            </a:r>
            <a:r>
              <a:rPr lang="ru-RU" altLang="ru-RU" sz="1600" dirty="0">
                <a:solidFill>
                  <a:srgbClr val="000000"/>
                </a:solidFill>
                <a:cs typeface="Arial" panose="020B0604020202020204" pitchFamily="34" charset="0"/>
              </a:rPr>
              <a:t>нарушения свертываемости крови или агрегации тромбоцитов;</a:t>
            </a:r>
            <a:endParaRPr kumimoji="0" lang="ru-RU" alt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lvl="0" indent="0">
              <a:buNone/>
            </a:pPr>
            <a:r>
              <a:rPr lang="ru-RU" altLang="ru-RU" sz="1600" b="1" dirty="0">
                <a:solidFill>
                  <a:srgbClr val="000000"/>
                </a:solidFill>
                <a:cs typeface="Arial" panose="020B0604020202020204" pitchFamily="34" charset="0"/>
              </a:rPr>
              <a:t>о </a:t>
            </a:r>
            <a:r>
              <a:rPr lang="ru-RU" altLang="ru-RU" sz="1600" dirty="0">
                <a:solidFill>
                  <a:srgbClr val="000000"/>
                </a:solidFill>
                <a:cs typeface="Arial" panose="020B0604020202020204" pitchFamily="34" charset="0"/>
              </a:rPr>
              <a:t>ятрогенные (антикоагулянтная или тромболитическая терапия, в меньшей степени - систематический прием ацетилсалициловой кислоты);</a:t>
            </a:r>
          </a:p>
          <a:p>
            <a:pPr marL="0" lvl="0" indent="0">
              <a:buNone/>
            </a:pPr>
            <a:r>
              <a:rPr lang="ru-RU" altLang="ru-RU" sz="1600" b="1" dirty="0">
                <a:solidFill>
                  <a:srgbClr val="000000"/>
                </a:solidFill>
                <a:cs typeface="Arial" panose="020B0604020202020204" pitchFamily="34" charset="0"/>
              </a:rPr>
              <a:t>о </a:t>
            </a:r>
            <a:r>
              <a:rPr lang="ru-RU" altLang="ru-RU" sz="1600" dirty="0">
                <a:solidFill>
                  <a:srgbClr val="000000"/>
                </a:solidFill>
                <a:cs typeface="Arial" panose="020B0604020202020204" pitchFamily="34" charset="0"/>
              </a:rPr>
              <a:t>лейкозы;</a:t>
            </a:r>
          </a:p>
          <a:p>
            <a:pPr marL="0" lvl="0" indent="0">
              <a:buNone/>
            </a:pPr>
            <a:r>
              <a:rPr lang="ru-RU" altLang="ru-RU" sz="1600" b="1" dirty="0">
                <a:solidFill>
                  <a:srgbClr val="000000"/>
                </a:solidFill>
                <a:cs typeface="Arial" panose="020B0604020202020204" pitchFamily="34" charset="0"/>
              </a:rPr>
              <a:t>о </a:t>
            </a:r>
            <a:r>
              <a:rPr lang="ru-RU" altLang="ru-RU" sz="1600" dirty="0">
                <a:solidFill>
                  <a:srgbClr val="000000"/>
                </a:solidFill>
                <a:cs typeface="Arial" panose="020B0604020202020204" pitchFamily="34" charset="0"/>
              </a:rPr>
              <a:t>тромбоцитопения.</a:t>
            </a:r>
          </a:p>
          <a:p>
            <a:pPr marL="0" lvl="0" indent="0">
              <a:buNone/>
            </a:pPr>
            <a:r>
              <a:rPr lang="ru-RU" altLang="ru-RU" sz="1600" dirty="0">
                <a:solidFill>
                  <a:srgbClr val="000000"/>
                </a:solidFill>
                <a:cs typeface="Arial" panose="020B0604020202020204" pitchFamily="34" charset="0"/>
              </a:rPr>
              <a:t>•  Эклампсия (в 6% случаев приводит к геморрагическому инсульту).</a:t>
            </a:r>
          </a:p>
          <a:p>
            <a:pPr marL="0" lvl="0" indent="0">
              <a:buNone/>
            </a:pPr>
            <a:r>
              <a:rPr lang="ru-RU" altLang="ru-RU" sz="1600" dirty="0">
                <a:solidFill>
                  <a:srgbClr val="000000"/>
                </a:solidFill>
                <a:cs typeface="Arial" panose="020B0604020202020204" pitchFamily="34" charset="0"/>
              </a:rPr>
              <a:t>•  Тромбоз венозных синусов ТМО.</a:t>
            </a:r>
            <a:endParaRPr lang="ru-RU" altLang="ru-RU" sz="1600" dirty="0"/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425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688" y="528034"/>
            <a:ext cx="10055151" cy="6048174"/>
          </a:xfrm>
        </p:spPr>
      </p:pic>
    </p:spTree>
    <p:extLst>
      <p:ext uri="{BB962C8B-B14F-4D97-AF65-F5344CB8AC3E}">
        <p14:creationId xmlns:p14="http://schemas.microsoft.com/office/powerpoint/2010/main" val="4287320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Клиническая картина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b="1" dirty="0"/>
              <a:t> </a:t>
            </a:r>
            <a:r>
              <a:rPr lang="ru-RU" dirty="0"/>
              <a:t>Характерно острое начало заболевания с быстрым появлением очаговых и затем - общемозговых симптомов. Очаговые симптомы обусловлены непосредственным повреждением проводящих путей, разрывом, сдавлением и острой ишемией аксонов, а при соответствующей локализации кровоизлияния - и серого вещества подкорковых ядер. При поверхностной локализации кровоизлияния вследствие раздражения коры мозга может развиться судорожный припадок. Общемозговая симптоматика в виде головной боли и снижения уровня сознания (в тяжелых случаях - до глубокой комы) обусловлена объемным воздействием внутримозговой гематомы со сдавлением и дислокацией мозга, в последнем случае могут развиться анизокория и нарушение витальных функций. Через несколько часов после кровоизлияния начинает развиваться отек мозга, усугубляющий внутричерепную гипертензию и приводящий к нарастанию общемозговой симптоматики.</a:t>
            </a:r>
          </a:p>
          <a:p>
            <a:r>
              <a:rPr lang="ru-RU" dirty="0"/>
              <a:t>Симптоматика кровоизлияния зависит от его локализации и объема. Эти же факторы определяют и тактику лечения. Так, даже небольшие кровоизлияния в ствол мозга приводят к быстрому нарушению сознания и витальных функций, тогда как поверхностные кровоизлияния в функционально менее значимые области мозга могут сопровождаться минимальной общемозговой симптоматикой или даже вообще проходить незамеченными больным.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17405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218941" y="100889"/>
            <a:ext cx="6833316" cy="60016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Диагностика 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геморрагического инсульта основывается в первую очередь на данных КТ и/или МРТ. При трактовке данных МРТ необходимо учитывать режим исследования и динамические изменения характеристики сигнала, обусловленные трансформацией молекулы гемоглобина. Уточнение причины кровоизлияния с помощью ангиографического исследования показано у молодых людей, не страдавших артериальной гипертонией, при сочетании внутримозговой гематомы с субарахноидальным кровоизлиянием и при базальном расположении гематомы.</a:t>
            </a:r>
            <a:endParaRPr kumimoji="0" lang="ru-RU" alt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Классифицируют геморрагические инсульты, помимо этиологического фактора, по локализации и объему кровоизлияния.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7919" y="862885"/>
            <a:ext cx="4899074" cy="5239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961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3487" y="206062"/>
            <a:ext cx="10980313" cy="5970901"/>
          </a:xfrm>
        </p:spPr>
        <p:txBody>
          <a:bodyPr>
            <a:normAutofit fontScale="55000" lnSpcReduction="20000"/>
          </a:bodyPr>
          <a:lstStyle/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ru-RU" altLang="ru-RU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По локализации выделяют 5 групп геморрагических инсультов.</a:t>
            </a: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•  Лобарные - локализованные в 1 доле мозга, прогностически наиболее благоприятный вариант .</a:t>
            </a: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•  Латеральные, или путаменальные, - кровоизлияния в подкорковые структуры полушария большого мозга латерально от</a:t>
            </a:r>
          </a:p>
          <a:p>
            <a:r>
              <a:rPr lang="ru-RU" dirty="0" smtClean="0"/>
              <a:t>внутренней капсулы; последняя обычно бывает сдавлена, но не разрушена. Самый частый вариант геморрагического инсульта. Характерен контралатеральный гемипарез.</a:t>
            </a:r>
          </a:p>
          <a:p>
            <a:r>
              <a:rPr lang="ru-RU" dirty="0" smtClean="0"/>
              <a:t>•  Медиальные, или таламические, - кровоизлияния, расположенные медиально от внутренней капсулы, которая обычно повреждается анатомически. Характерна контралатеральная гемигипестезия или гемианестезия в сочетании с нарушениями движений в противоположных очагу конечностях. Очень часто нарушается сознание вплоть до глубокой и атонической комы. Наименее благоприятный вариант супратенториального геморрагического инсульта.</a:t>
            </a:r>
          </a:p>
          <a:p>
            <a:r>
              <a:rPr lang="ru-RU" dirty="0" smtClean="0"/>
              <a:t>•  Смешанные - как правило, массивные кровоизлияния.</a:t>
            </a:r>
          </a:p>
          <a:p>
            <a:r>
              <a:rPr lang="ru-RU" dirty="0" smtClean="0"/>
              <a:t>•  Кровоизлияния в заднюю черепную ямку. Составляют 10% геморрагических инсультов. Чаще локализуются в полушарии мозжечка, реже - в стволе мозга (в последнем случае обычно - в мосте). Характерно раннее, до очаговых симптомов, нарушение сознания и витальных функций. Прогноз зависит от локализации и объема очага.</a:t>
            </a:r>
          </a:p>
          <a:p>
            <a:r>
              <a:rPr lang="ru-RU" dirty="0" smtClean="0"/>
              <a:t>Существенное значение для тактики лечения и прогноза имеет объем кровоизлияния. Рассчитать его (в миллилитрах) можно следующим образом: умножить 3 максимальных взаимно перпендикулярных размера гематомы (в сантиметрах) и разделить на 2. По объему кровоизлияния под</a:t>
            </a:r>
            <a:r>
              <a:rPr lang="ru-RU" dirty="0"/>
              <a:t>разделяют на небольшие, до 20-30 мл, средние - до 50-60 мл и большие - свыше 60 мл.</a:t>
            </a:r>
          </a:p>
          <a:p>
            <a:r>
              <a:rPr lang="ru-RU" dirty="0"/>
              <a:t>Помимо объема гематомы, основными прогностическими факторами при геморрагическом инсульте являются: уровень сознания при поступлении больного в стационар (оцениваемый обычно по ШКГ); наличие прорыва крови в желудочки мозга; стволовая локализация гематомы; предшествующий прием антикоагулянтов и кардиальная патология.</a:t>
            </a:r>
          </a:p>
          <a:p>
            <a:r>
              <a:rPr lang="ru-RU" dirty="0"/>
              <a:t>Выбор между консервативным и хирургическим лечением геморрагического инсульта очень сложен и зависит от объема, локализации гематомы и состояния больного. Уровень летальности остается в целом высоким как при консервативном, так и при хирургическом лечении.</a:t>
            </a:r>
          </a:p>
          <a:p>
            <a:r>
              <a:rPr lang="ru-RU" dirty="0"/>
              <a:t>В настоящее время принят следующий алгоритм принятия решения.</a:t>
            </a:r>
          </a:p>
          <a:p>
            <a:r>
              <a:rPr lang="ru-RU" dirty="0"/>
              <a:t>В случае супратенториальных гематом операция показана при лобарных и латеральных кровоизлияниях среднего и большого объема, если состояние больного в динамике ухудшается или появляются признаки дислокации мозга по данным КТ или МРТ. При стабильном состоянии больного и отсутствии выраженного неврологического дефицита оправдана консервативная тактика.</a:t>
            </a:r>
          </a:p>
          <a:p>
            <a:endParaRPr lang="ru-RU" dirty="0" smtClean="0"/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kumimoji="0" lang="ru-RU" alt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17295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087" y="365125"/>
            <a:ext cx="10512715" cy="5957205"/>
          </a:xfrm>
        </p:spPr>
      </p:pic>
    </p:spTree>
    <p:extLst>
      <p:ext uri="{BB962C8B-B14F-4D97-AF65-F5344CB8AC3E}">
        <p14:creationId xmlns:p14="http://schemas.microsoft.com/office/powerpoint/2010/main" val="2943313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296213" y="569273"/>
            <a:ext cx="11307651" cy="6217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20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Adobe Song Std L" panose="02020300000000000000" pitchFamily="18" charset="-128"/>
                <a:cs typeface="Times New Roman" panose="02020603050405020304" pitchFamily="18" charset="0"/>
              </a:rPr>
              <a:t>Основным методом оперативного лечения внутримозговых гематом сегодня является прямое хирургическое вмешательство.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Adobe Song Std L" panose="02020300000000000000" pitchFamily="18" charset="-128"/>
                <a:cs typeface="Times New Roman" panose="02020603050405020304" pitchFamily="18" charset="0"/>
              </a:rPr>
              <a:t>При латеральном расположении гематомы с распространением ее на островок наименее травматичен подход к гематоме через боковую (сильвиеву) борозду, при этом трепанация проводится в лобно-височной (птериональной) области. Гематомы, локализующиеся в области зрительного бугра, могут быть удалены через разрез в мозолистом теле. При других локализациях кровоизлияния хирургический доступ определяется расположением гематомы в мозгу.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Adobe Song Std L" panose="02020300000000000000" pitchFamily="18" charset="-128"/>
                <a:cs typeface="Times New Roman" panose="02020603050405020304" pitchFamily="18" charset="0"/>
              </a:rPr>
              <a:t>Для удаления глубинно расположенных супратенториальных гематом может быть использован метод стереотаксической аспирации.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Adobe Song Std L" panose="02020300000000000000" pitchFamily="18" charset="-128"/>
                <a:cs typeface="Times New Roman" panose="02020603050405020304" pitchFamily="18" charset="0"/>
              </a:rPr>
              <a:t> По результатам КТ-исследования определяются координаты гематомы. С помощью стереотаксического аппарата, фиксированного на голове больного, через фрезевое отверстие вводится специальная канюля, подключенная к аспиратору. В просвете канюли находится так называемый винт Архимеда, вращение которого приводит к разрушению и удалению гематомы. В последнее время, с появлением препаратов рекомбинантного активатора тканевого плазминогена, в ходе стереотаксического вмешательства после удаления жидкой части гематомы в ее полость устанавливают микроиригатор, через который осуществляется как фибринолиз, так и дренаж гематомы. Преимущество указанного метода - в его минимальной травматичности, недостаток - отсутствие возможности контроля повторного кровотечения.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660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6823" y="244699"/>
            <a:ext cx="10696977" cy="5932264"/>
          </a:xfrm>
        </p:spPr>
        <p:txBody>
          <a:bodyPr>
            <a:normAutofit fontScale="70000" lnSpcReduction="20000"/>
          </a:bodyPr>
          <a:lstStyle/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Adobe Song Std L" panose="02020300000000000000" pitchFamily="18" charset="-128"/>
                <a:cs typeface="Times New Roman" panose="02020603050405020304" pitchFamily="18" charset="0"/>
              </a:rPr>
              <a:t>При локализации гематомы в мозжечке может возникать опасное для жизни сдавление ствола мозга, что делает хирургическое вмешательство в данной ситуации необходимым. Над местом расположения гематомы производится трепанация задней черепной ямки (костно-пластическая или резекционная). Затем вскрывается ТМО, рассекается ткань мозжечка и скопившаяся кровь удаляется путем аспирации и промывания раны.</a:t>
            </a:r>
          </a:p>
          <a:p>
            <a:pPr lvl="0"/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Adobe Song Std L" panose="02020300000000000000" pitchFamily="18" charset="-128"/>
                <a:cs typeface="Times New Roman" panose="02020603050405020304" pitchFamily="18" charset="0"/>
              </a:rPr>
              <a:t>При прорыве крови в желудочки мозга, развитии окклюзионной гидроцефалии или выраженной внутричерепной гипертензии возникают показания к разгрузочной операции - наружному дренированию желудочковой системы. Это вмешательство, техника которого описана ранее, может быть либо самостоятельным, либо дополнять удаление гематомы.</a:t>
            </a:r>
            <a:r>
              <a:rPr lang="ru-RU" alt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Adobe Song Std L" panose="02020300000000000000" pitchFamily="18" charset="-128"/>
                <a:cs typeface="Times New Roman" panose="02020603050405020304" pitchFamily="18" charset="0"/>
              </a:rPr>
              <a:t> </a:t>
            </a:r>
          </a:p>
          <a:p>
            <a:pPr lvl="0"/>
            <a:r>
              <a:rPr lang="ru-RU" alt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Adobe Song Std L" panose="02020300000000000000" pitchFamily="18" charset="-128"/>
                <a:cs typeface="Times New Roman" panose="02020603050405020304" pitchFamily="18" charset="0"/>
              </a:rPr>
              <a:t>Операция противопоказана у больных в глубокой коме с нарушением стволовых функций, поскольку она в этих случаях не улучшает прогноз и летальность достигает 100%.</a:t>
            </a:r>
          </a:p>
          <a:p>
            <a:pPr lvl="0"/>
            <a:r>
              <a:rPr lang="ru-RU" alt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Adobe Song Std L" panose="02020300000000000000" pitchFamily="18" charset="-128"/>
                <a:cs typeface="Times New Roman" panose="02020603050405020304" pitchFamily="18" charset="0"/>
              </a:rPr>
              <a:t>Удаление медиальных гематом любого размера обычно не оправдано, поскольку сопряжено с высокой летальностью и не улучшает прогноз.</a:t>
            </a:r>
          </a:p>
          <a:p>
            <a:pPr lvl="0"/>
            <a:r>
              <a:rPr lang="ru-RU" alt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Adobe Song Std L" panose="02020300000000000000" pitchFamily="18" charset="-128"/>
                <a:cs typeface="Times New Roman" panose="02020603050405020304" pitchFamily="18" charset="0"/>
              </a:rPr>
              <a:t>При супратенториальных гематомах небольшого размера хирургическое вмешательство не требуется независимо от локализации.</a:t>
            </a:r>
            <a:endParaRPr kumimoji="0" lang="ru-RU" alt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Adobe Song Std L" panose="02020300000000000000" pitchFamily="18" charset="-128"/>
              <a:cs typeface="Times New Roman" panose="02020603050405020304" pitchFamily="18" charset="0"/>
            </a:endParaRPr>
          </a:p>
          <a:p>
            <a:pPr lvl="0"/>
            <a:r>
              <a:rPr lang="ru-RU" alt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Adobe Song Std L" panose="02020300000000000000" pitchFamily="18" charset="-128"/>
                <a:cs typeface="Times New Roman" panose="02020603050405020304" pitchFamily="18" charset="0"/>
              </a:rPr>
              <a:t>При гематомах мозжечка и ствола мозга, вызывающих неврологическую симптоматику и нарушение оттока ликвора через IV желудочек, операция показана, поскольку улучшает прогноз.</a:t>
            </a:r>
          </a:p>
          <a:p>
            <a:pPr lvl="0"/>
            <a:r>
              <a:rPr lang="ru-RU" alt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Adobe Song Std L" panose="02020300000000000000" pitchFamily="18" charset="-128"/>
                <a:cs typeface="Times New Roman" panose="02020603050405020304" pitchFamily="18" charset="0"/>
              </a:rPr>
              <a:t>Однако следует иметь в виду, что приведенная схема является приблизительной, не учитывает особенностей конкретного случая, и окончательное решение о показаниях или противопоказаниях к операции должно приниматься нейрохирургом в индивидуальном порядке.</a:t>
            </a:r>
            <a:endParaRPr lang="ru-RU" altLang="ru-RU" dirty="0">
              <a:solidFill>
                <a:srgbClr val="000000"/>
              </a:solidFill>
              <a:latin typeface="Times New Roman" panose="02020603050405020304" pitchFamily="18" charset="0"/>
              <a:ea typeface="Adobe Song Std L" panose="02020300000000000000" pitchFamily="18" charset="-128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2344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9397" y="528034"/>
            <a:ext cx="10864403" cy="5648929"/>
          </a:xfrm>
        </p:spPr>
        <p:txBody>
          <a:bodyPr>
            <a:normAutofit fontScale="85000" lnSpcReduction="20000"/>
          </a:bodyPr>
          <a:lstStyle/>
          <a:p>
            <a:r>
              <a:rPr lang="ru-RU" dirty="0"/>
              <a:t>Консервативная терапия геморрагического инсульта проводится по тем же принципам, что и базисная терапия ишемического инсульта. Отличие состоит лишь в том, что в комплекс медикаментозного лечения не включаются антикоагулянты (возобновление приема непрямых антикоагулянтов больным с протезами клапанов сердца рекомендуется через 7-14 дней). Нефракционированный гепарин противопоказан. Необходимы обеспечение адекватной вентиляции легких, поддержание артериальной нормотензии или умеренной гипертензии, коррекция водно-электролитных нарушений, противосудорожная терапия при наличии припадков, профилактика инфекционных и тромбоэмболических осложнений. В тяжелых случаях крайне важны контроль внутричерепной гипертензии и поддержание адекватного уровня перфузионного давления (представляющего разность между средним артериальным и внутричерепным), для чего устанавливается специальный внутричерепной датчик.</a:t>
            </a:r>
          </a:p>
          <a:p>
            <a:r>
              <a:rPr lang="ru-RU" dirty="0"/>
              <a:t>Дифференцированного (или специфического) консервативного лечения геморрагического инсульта не существует. Репаративные процессы могут продолжаться до 2 лет с момента сосудистой катастрофы; реабилитационное лечение должно быть направлено в первую очередь на обучение больного способам преодоления сохраняющегося неврологического дефицита.</a:t>
            </a:r>
          </a:p>
        </p:txBody>
      </p:sp>
    </p:spTree>
    <p:extLst>
      <p:ext uri="{BB962C8B-B14F-4D97-AF65-F5344CB8AC3E}">
        <p14:creationId xmlns:p14="http://schemas.microsoft.com/office/powerpoint/2010/main" val="1674047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Литература 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/>
              <a:t>1. Гусев Е. И. Неврология и нейрохирургия [Комплект] : учебник: в 2 т. Т.2 : Нейрохирургия / ред.: А. Н. Коновалов, А. В. Козлов. - 2-е изд.,испр.и доп. - М. : ГЭОТАР-Медиа, 2009. - 420 с. : ил. 1,0 5</a:t>
            </a:r>
          </a:p>
          <a:p>
            <a:r>
              <a:rPr lang="ru-RU" dirty="0"/>
              <a:t>2. Можаев С. В. Нейрохирургия: учебник / С. В. Можаев, А. А. Скоромец, Т. А. Скоромец. - 2-е изд., перераб. и доп. - М. : ГЭОТАР-Медиа, 2009. - 480 с. : ил..</a:t>
            </a:r>
          </a:p>
          <a:p>
            <a:r>
              <a:rPr lang="ru-RU" dirty="0"/>
              <a:t>3. Лекции по нейрохирургии : учебник / ред. В. В. Крылов. - М. : Авторская академия : Товарищество научных изданий КМК, 2007. - 234 с. : ил.</a:t>
            </a:r>
          </a:p>
          <a:p>
            <a:r>
              <a:rPr lang="ru-RU" dirty="0" smtClean="0"/>
              <a:t>4. </a:t>
            </a:r>
            <a:r>
              <a:rPr lang="ru-RU" dirty="0"/>
              <a:t>Стандарт специализированной медицинской помощи при субарахноидальных, </a:t>
            </a:r>
            <a:r>
              <a:rPr lang="ru-RU" dirty="0" smtClean="0"/>
              <a:t>внутримозговых </a:t>
            </a:r>
            <a:r>
              <a:rPr lang="ru-RU" dirty="0"/>
              <a:t>и неуточненных кровоизлияниях. [Электронный ресурс] . - М. : б.и., 2015. - 23 с</a:t>
            </a:r>
            <a:r>
              <a:rPr lang="ru-RU" dirty="0" smtClean="0"/>
              <a:t>.</a:t>
            </a:r>
            <a:endParaRPr lang="ru-RU" dirty="0"/>
          </a:p>
          <a:p>
            <a:r>
              <a:rPr lang="ru-RU" dirty="0" smtClean="0"/>
              <a:t>5. </a:t>
            </a:r>
            <a:r>
              <a:rPr lang="ru-RU" dirty="0"/>
              <a:t>Цементис, Сотириос А. Дифференциальная диагностика в неврологии и нейрохирургии : пер. с англ. / С. А. Цементис ; ред. Е. И. Гусев. - М. : ГЭОТАР-Медиа, 2007. - 384 с. : ил.</a:t>
            </a: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1902415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945</Words>
  <Application>Microsoft Office PowerPoint</Application>
  <PresentationFormat>Widescreen</PresentationFormat>
  <Paragraphs>67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Adobe Song Std L</vt:lpstr>
      <vt:lpstr>Arial</vt:lpstr>
      <vt:lpstr>Calibri</vt:lpstr>
      <vt:lpstr>Calibri Light</vt:lpstr>
      <vt:lpstr>Times New Roman</vt:lpstr>
      <vt:lpstr>Office Theme</vt:lpstr>
      <vt:lpstr>Геморрагический инсульт</vt:lpstr>
      <vt:lpstr>PowerPoint Presentation</vt:lpstr>
      <vt:lpstr>задачи</vt:lpstr>
      <vt:lpstr>PowerPoint Presentation</vt:lpstr>
      <vt:lpstr>PowerPoint Presentation</vt:lpstr>
      <vt:lpstr>PowerPoint Presentation</vt:lpstr>
      <vt:lpstr>PowerPoint Presentation</vt:lpstr>
      <vt:lpstr>Клиническая картина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Литература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Геморрагический инсульт</dc:title>
  <dc:creator>Тахи Тахи</dc:creator>
  <cp:lastModifiedBy>Тахи Тахи</cp:lastModifiedBy>
  <cp:revision>7</cp:revision>
  <dcterms:created xsi:type="dcterms:W3CDTF">2015-10-04T17:19:12Z</dcterms:created>
  <dcterms:modified xsi:type="dcterms:W3CDTF">2015-11-27T08:31:51Z</dcterms:modified>
</cp:coreProperties>
</file>