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5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8653-40EF-4E8B-AE86-FEAC84AAD1C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5533-D1A6-4F71-B8DD-DA56C3311D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858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8653-40EF-4E8B-AE86-FEAC84AAD1C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5533-D1A6-4F71-B8DD-DA56C3311D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886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8653-40EF-4E8B-AE86-FEAC84AAD1C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5533-D1A6-4F71-B8DD-DA56C3311D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735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8653-40EF-4E8B-AE86-FEAC84AAD1C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5533-D1A6-4F71-B8DD-DA56C3311D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171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8653-40EF-4E8B-AE86-FEAC84AAD1C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5533-D1A6-4F71-B8DD-DA56C3311D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764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8653-40EF-4E8B-AE86-FEAC84AAD1C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5533-D1A6-4F71-B8DD-DA56C3311D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611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8653-40EF-4E8B-AE86-FEAC84AAD1C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5533-D1A6-4F71-B8DD-DA56C3311D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829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8653-40EF-4E8B-AE86-FEAC84AAD1C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5533-D1A6-4F71-B8DD-DA56C3311D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260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8653-40EF-4E8B-AE86-FEAC84AAD1C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5533-D1A6-4F71-B8DD-DA56C3311D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285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8653-40EF-4E8B-AE86-FEAC84AAD1C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5533-D1A6-4F71-B8DD-DA56C3311D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596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8653-40EF-4E8B-AE86-FEAC84AAD1C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5533-D1A6-4F71-B8DD-DA56C3311D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9605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C8653-40EF-4E8B-AE86-FEAC84AAD1C0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E5533-D1A6-4F71-B8DD-DA56C3311D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73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Мальформации сосудов головного </a:t>
            </a:r>
            <a:r>
              <a:rPr lang="ru-RU" dirty="0" smtClean="0"/>
              <a:t>мозга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033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/>
              <a:t>Цель: </a:t>
            </a:r>
            <a:r>
              <a:rPr lang="ru-RU"/>
              <a:t>рассмотреть сосудистые мальформации головного мозга как нарушение развития кровеносной системы.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85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80315"/>
            <a:ext cx="4107287" cy="4296648"/>
          </a:xfrm>
        </p:spPr>
        <p:txBody>
          <a:bodyPr/>
          <a:lstStyle/>
          <a:p>
            <a:r>
              <a:rPr lang="ru-RU" dirty="0"/>
              <a:t>Изучение эпидемиологии, </a:t>
            </a:r>
            <a:r>
              <a:rPr lang="ru-RU" dirty="0" smtClean="0"/>
              <a:t>патогенеза, классификации</a:t>
            </a:r>
            <a:r>
              <a:rPr lang="ru-RU" dirty="0"/>
              <a:t>, клинических проявлений, методов диагностики и терапии </a:t>
            </a:r>
            <a:r>
              <a:rPr lang="ru-RU" dirty="0" smtClean="0"/>
              <a:t>при мальформации сосудов головного мозга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674" y="215758"/>
            <a:ext cx="6073461" cy="620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3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План:</a:t>
            </a:r>
            <a:endParaRPr lang="ru-RU" dirty="0"/>
          </a:p>
          <a:p>
            <a:r>
              <a:rPr lang="ru-RU" dirty="0"/>
              <a:t>ОПРЕДЕЛЕНИЕ</a:t>
            </a:r>
          </a:p>
          <a:p>
            <a:r>
              <a:rPr lang="ru-RU" dirty="0" smtClean="0"/>
              <a:t>ПАТОГЕНЕЗ</a:t>
            </a:r>
            <a:endParaRPr lang="ru-RU" dirty="0"/>
          </a:p>
          <a:p>
            <a:r>
              <a:rPr lang="ru-RU" dirty="0"/>
              <a:t>КЛИНИЧЕСКАЯ КАРТИНА</a:t>
            </a:r>
          </a:p>
          <a:p>
            <a:r>
              <a:rPr lang="ru-RU" dirty="0"/>
              <a:t>ДИАГНОСТИКА</a:t>
            </a:r>
          </a:p>
          <a:p>
            <a:r>
              <a:rPr lang="ru-RU" dirty="0"/>
              <a:t>ЛЕЧЕНИЕ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0380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АВМ (аневризмы) - это сосудистые аномалии в виде клубка патологических сосудов разного диаметра. Капиллярная сеть в них отсутствует. В артериовенозной аневризме различают сосуды притока, изменённые патологические сосуды и сосуды оттока. Как правило, насчитывается 1-4 сосуда оттока (сброса) </a:t>
            </a:r>
            <a:r>
              <a:rPr lang="ru-RU" dirty="0" smtClean="0"/>
              <a:t>крови </a:t>
            </a:r>
            <a:r>
              <a:rPr lang="ru-RU" dirty="0"/>
              <a:t>Артериовенозные аневризмы чаще всего локализуются в бассейне средней мозговой артерии на стыке лобной, теменной и височной долей. В процессе развития в сосудистую сеть мальформации вовлекается все большее количество сосудов.</a:t>
            </a:r>
          </a:p>
        </p:txBody>
      </p:sp>
    </p:spTree>
    <p:extLst>
      <p:ext uri="{BB962C8B-B14F-4D97-AF65-F5344CB8AC3E}">
        <p14:creationId xmlns:p14="http://schemas.microsoft.com/office/powerpoint/2010/main" val="326277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Патогенез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Кровоток </a:t>
            </a:r>
            <a:r>
              <a:rPr lang="ru-RU" dirty="0"/>
              <a:t>в аневризме повышен в связи с отсутствием имеющегося в нормальных условиях капиллярного сопротивления. В результате повышенного кровотока через артериовенозное соустье (шунты) происходит обкрадывание участков мозга, которые кровоснабжаются артериями, питающими артериовенозную аневризму. Кровь, поступившая в бассейн аневризмы, быстро сбрасывается в синусы мозга и покидает их. Получающая недостаточное питание мозговая ткань подвергается гипоксии, что приводит к появлению неврологических симптомов выпадения и раздражения.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00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Клиническая картина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236371"/>
            <a:ext cx="5730025" cy="4940591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Часто </a:t>
            </a:r>
            <a:r>
              <a:rPr lang="ru-RU" dirty="0"/>
              <a:t>проявлением заболевания становятся эпилептические припадки как результат гипоксии и раздражения мозга самой аневризмой.</a:t>
            </a:r>
          </a:p>
          <a:p>
            <a:r>
              <a:rPr lang="ru-RU" dirty="0"/>
              <a:t>Второй вариант течения АВМ - разрыв аневризмы. Клинически этот тип проявляется паренхиматозно-субарахноидальным кровоизлиянием. Поскольку давление крови в сосудах аневризмы относительно невысокое, то вентрикулярно-паренхиматозный тип кровоизлияния встречается довольно редко.</a:t>
            </a:r>
          </a:p>
          <a:p>
            <a:r>
              <a:rPr lang="ru-RU" dirty="0"/>
              <a:t>Первые проявления заболевания возникают в детском возрасте - 8- 14 лет. Как правило, это эпилептические припадки. Разрыв мальформации чаще происходит в возрасте 18 лет и старше. Клиническая картина заболевания в этом случае идентична возникающей при разрыве артериальной аневризмы, но протекает несколько мягче и благоприятнее.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224" y="1027906"/>
            <a:ext cx="5080000" cy="488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97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Диагностика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07583"/>
            <a:ext cx="6515637" cy="506938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Для </a:t>
            </a:r>
            <a:r>
              <a:rPr lang="ru-RU" dirty="0"/>
              <a:t>диагностики данной патологии необходим тщательный сбор анамнеза, динамики клинической картины, проведение ангиографии с исследованием нескольких артериальных бассейнов, КТ, МРТ с сосудистой программой и ПЭТ. Обязательным является проведение люмбальной пункции, при которой выявляется субарахноидальное кровоизлияние.</a:t>
            </a:r>
          </a:p>
          <a:p>
            <a:r>
              <a:rPr lang="ru-RU" dirty="0"/>
              <a:t>Дифференциальная диагностика заболевания должна проводиться с разрывом артериальной аневризмы, опухолью головного мозга, менингитом, менингоэнцефалитом и эпилепсией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838" y="1107583"/>
            <a:ext cx="4497208" cy="5230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53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73487" y="1303147"/>
            <a:ext cx="10980313" cy="4462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Хирургическое лечение АВМ заключается в поэтапном, пофрагментном выключении питающих мальформацию артериальных сосудов и сосудов оттока через транскраниальный доступ с последуюшим поэтапным удалением образования.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Как отдельный метод лечения, а также как этап комплексного лечения применяют эмболизацию сосудов артериовенозной аневризмы полистироловыми, металлическими и другими эмболами. Неоднократное повторение (2-3 раза) этой процедуры позволяет уменьшить объём мальформации, произвести при необходимости транскраниальную операцию или облучение мальформации протонным пучком. Такая тактика позволяет добиться полного излечения или облегчить состояние больного.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Небольшие околостволовые артериовенозные аневризмы, которые не могут быть эмболизированы или удалены транскраниальным доступом, подвергают облучению протонным пучком.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Медикаментозное лечение соответствует таковому при разрыве артериальной аневризмы, которое было представлено выше.</a:t>
            </a:r>
          </a:p>
          <a:p>
            <a:r>
              <a:rPr lang="ru-RU" sz="1400" b="1" dirty="0"/>
              <a:t>Прогноз</a:t>
            </a:r>
            <a:endParaRPr lang="ru-RU" sz="1400" dirty="0"/>
          </a:p>
          <a:p>
            <a:r>
              <a:rPr lang="ru-RU" sz="1400" dirty="0"/>
              <a:t>Послеоперационная летальность при этой патологии в настоящее время составляет 3-15%, а при консервативной терапии - 40-45%.</a:t>
            </a:r>
          </a:p>
          <a:p>
            <a:r>
              <a:rPr lang="ru-RU" sz="1400" dirty="0"/>
              <a:t>КАРОТИДНО-КАВЕРНОЗНОЕ СОУСТЬЕ</a:t>
            </a:r>
          </a:p>
          <a:p>
            <a:r>
              <a:rPr lang="ru-RU" sz="1400" b="1" dirty="0"/>
              <a:t>Этиология и патогенез</a:t>
            </a:r>
            <a:endParaRPr lang="ru-RU" sz="1400" dirty="0"/>
          </a:p>
          <a:p>
            <a:r>
              <a:rPr lang="ru-RU" sz="1400" dirty="0"/>
              <a:t>Каротидно-кавернозное соустье - это анастомоз между внутренней сонной артерией и кавернозным синусом. Наиболее частая причина данного заболевания - черепно-мозговая травма. Значительно реже возникновение соустья бывает обусловлено разрывом артериальной аневризмы кавернозной части внутренней сонной артерии, врожденным каротидно-базилярным анастомозом, повреждением внутренней сонной артерии во время операции. Образовавшееся соустье между сонной артерией и кавернозным синусом вызывает расширение синуса, застой крови в венах глазницы и мягких тканей лица.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43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Клиническая картина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Основные </a:t>
            </a:r>
            <a:r>
              <a:rPr lang="ru-RU" dirty="0"/>
              <a:t>клинические проявления заболевания - пульсирующий экзофтальм, гиперемия склеры, расширение сосудов склеры и</a:t>
            </a:r>
          </a:p>
          <a:p>
            <a:r>
              <a:rPr lang="ru-RU" dirty="0"/>
              <a:t>мягких тканей лица со стороны соустья, хемоз, пульсирующий шум на стороне экзофтальма, синхронный с пульсом. Больные отмечают головную боль в лобно-височной области, ухудшение зрения, нарушение движений глазного яблока. Очень важный симптом - систолический шум выше уровня соустья, исчезающий при сдавлении внутренней сонной артерии на шее со стороны патологии и возникающий вновь при прекращении сдавления. Этот шум ощущает сам больной и обнаруживает при аускультации врач. Проявления заболевания со временем нарастают, а из-за наличия анастомозов между кавернозными синусами симптомы могут возникать и на противоположной стороне.</a:t>
            </a:r>
          </a:p>
        </p:txBody>
      </p:sp>
    </p:spTree>
    <p:extLst>
      <p:ext uri="{BB962C8B-B14F-4D97-AF65-F5344CB8AC3E}">
        <p14:creationId xmlns:p14="http://schemas.microsoft.com/office/powerpoint/2010/main" val="241243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Диагностика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Диагностика </a:t>
            </a:r>
            <a:r>
              <a:rPr lang="ru-RU" dirty="0"/>
              <a:t>заболевания возможна на основании тщательного изучения анамнеза больного, динамики развития симптомов заболевания, краниографического, ангиографического исследований, МРТ с сосудистой программой.</a:t>
            </a:r>
          </a:p>
          <a:p>
            <a:r>
              <a:rPr lang="ru-RU" dirty="0"/>
              <a:t>Дифференциальную диагностику следует проводить с опухолью глазницы, аневризмой кавернозной части внутренней сонной артерии, тиреотоксикозом.</a:t>
            </a:r>
          </a:p>
        </p:txBody>
      </p:sp>
    </p:spTree>
    <p:extLst>
      <p:ext uri="{BB962C8B-B14F-4D97-AF65-F5344CB8AC3E}">
        <p14:creationId xmlns:p14="http://schemas.microsoft.com/office/powerpoint/2010/main" val="137148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11380"/>
            <a:ext cx="4390623" cy="3664353"/>
          </a:xfrm>
        </p:spPr>
        <p:txBody>
          <a:bodyPr/>
          <a:lstStyle/>
          <a:p>
            <a:r>
              <a:rPr lang="ru-RU" dirty="0"/>
              <a:t>Артериовенозная мальформация на снимке мрт сосудов головного мозга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372" y="215363"/>
            <a:ext cx="56896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11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Лечение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Для </a:t>
            </a:r>
            <a:r>
              <a:rPr lang="ru-RU" dirty="0"/>
              <a:t>лечения этой патологии до 70-х годов ХХ в. применяли перевязку внутренней сонной артерии на шее и её интракраниальное выключение ниже отхождения глазничной артерии. В настоящее время применяют баллонизацию кавернозного синуса с помощью сбрасываемых баллонов </a:t>
            </a:r>
            <a:r>
              <a:rPr lang="ru-RU" dirty="0" smtClean="0"/>
              <a:t> </a:t>
            </a:r>
            <a:r>
              <a:rPr lang="ru-RU" dirty="0"/>
              <a:t>и окклюзию кавернозного синуса койлами. Эти методики намного повысили эффективность хирургического лечения каротидно-кавернозного соустья.</a:t>
            </a:r>
          </a:p>
        </p:txBody>
      </p:sp>
    </p:spTree>
    <p:extLst>
      <p:ext uri="{BB962C8B-B14F-4D97-AF65-F5344CB8AC3E}">
        <p14:creationId xmlns:p14="http://schemas.microsoft.com/office/powerpoint/2010/main" val="347378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4. Микрохирургия аневризм головного мозга / ред. В. В. Крылов. - М. : [б. и.], 2011. - 536 с</a:t>
            </a:r>
            <a:r>
              <a:rPr lang="ru-RU" dirty="0" smtClean="0"/>
              <a:t>.</a:t>
            </a:r>
          </a:p>
          <a:p>
            <a:r>
              <a:rPr lang="ru-RU" dirty="0"/>
              <a:t>Неврология и нейрохирургия : клинические рекомендации / ред. Е. И. Гусев, А. Н. Коновалов, А. Б. Гехт. - М. : ГЭОТАР-Медиа, 2007. – 368 с.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896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1013</Words>
  <Application>Microsoft Office PowerPoint</Application>
  <PresentationFormat>Widescreen</PresentationFormat>
  <Paragraphs>47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Мальформации сосудов головного мозга</vt:lpstr>
      <vt:lpstr>PowerPoint Presentation</vt:lpstr>
      <vt:lpstr>задачи</vt:lpstr>
      <vt:lpstr>PowerPoint Presentation</vt:lpstr>
      <vt:lpstr>PowerPoint Presentation</vt:lpstr>
      <vt:lpstr>Патогенез </vt:lpstr>
      <vt:lpstr>Клиническая картина </vt:lpstr>
      <vt:lpstr>Диагностика </vt:lpstr>
      <vt:lpstr>Лечение </vt:lpstr>
      <vt:lpstr>Клиническая картина </vt:lpstr>
      <vt:lpstr>Диагностика </vt:lpstr>
      <vt:lpstr>PowerPoint Presentation</vt:lpstr>
      <vt:lpstr>Лечение 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Мальформации сосудов головного мозга</dc:title>
  <dc:creator>Тахи Тахи</dc:creator>
  <cp:lastModifiedBy>Тахи Тахи</cp:lastModifiedBy>
  <cp:revision>7</cp:revision>
  <dcterms:created xsi:type="dcterms:W3CDTF">2015-10-04T17:34:42Z</dcterms:created>
  <dcterms:modified xsi:type="dcterms:W3CDTF">2015-11-27T08:46:28Z</dcterms:modified>
</cp:coreProperties>
</file>